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notesMasterIdLst>
    <p:notesMasterId r:id="rId39"/>
  </p:notesMasterIdLst>
  <p:handoutMasterIdLst>
    <p:handoutMasterId r:id="rId40"/>
  </p:handoutMasterIdLst>
  <p:sldIdLst>
    <p:sldId id="263" r:id="rId2"/>
    <p:sldId id="257" r:id="rId3"/>
    <p:sldId id="292" r:id="rId4"/>
    <p:sldId id="288" r:id="rId5"/>
    <p:sldId id="291" r:id="rId6"/>
    <p:sldId id="290" r:id="rId7"/>
    <p:sldId id="293" r:id="rId8"/>
    <p:sldId id="294" r:id="rId9"/>
    <p:sldId id="314" r:id="rId10"/>
    <p:sldId id="323" r:id="rId11"/>
    <p:sldId id="295" r:id="rId12"/>
    <p:sldId id="296" r:id="rId13"/>
    <p:sldId id="298" r:id="rId14"/>
    <p:sldId id="297" r:id="rId15"/>
    <p:sldId id="299" r:id="rId16"/>
    <p:sldId id="300" r:id="rId17"/>
    <p:sldId id="301" r:id="rId18"/>
    <p:sldId id="302" r:id="rId19"/>
    <p:sldId id="303" r:id="rId20"/>
    <p:sldId id="304" r:id="rId21"/>
    <p:sldId id="306" r:id="rId22"/>
    <p:sldId id="307" r:id="rId23"/>
    <p:sldId id="313" r:id="rId24"/>
    <p:sldId id="308" r:id="rId25"/>
    <p:sldId id="309" r:id="rId26"/>
    <p:sldId id="311" r:id="rId27"/>
    <p:sldId id="319" r:id="rId28"/>
    <p:sldId id="320" r:id="rId29"/>
    <p:sldId id="321" r:id="rId30"/>
    <p:sldId id="322" r:id="rId31"/>
    <p:sldId id="315" r:id="rId32"/>
    <p:sldId id="316" r:id="rId33"/>
    <p:sldId id="317" r:id="rId34"/>
    <p:sldId id="318" r:id="rId35"/>
    <p:sldId id="312" r:id="rId36"/>
    <p:sldId id="289" r:id="rId37"/>
    <p:sldId id="261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>
          <p15:clr>
            <a:srgbClr val="A4A3A4"/>
          </p15:clr>
        </p15:guide>
        <p15:guide id="2" pos="55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455"/>
    <a:srgbClr val="595959"/>
    <a:srgbClr val="0062AC"/>
    <a:srgbClr val="4B4E61"/>
    <a:srgbClr val="767171"/>
    <a:srgbClr val="7F7F7F"/>
    <a:srgbClr val="019ED5"/>
    <a:srgbClr val="0070C0"/>
    <a:srgbClr val="F2F2F2"/>
    <a:srgbClr val="DE28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66"/>
    <p:restoredTop sz="93869" autoAdjust="0"/>
  </p:normalViewPr>
  <p:slideViewPr>
    <p:cSldViewPr snapToGrid="0">
      <p:cViewPr varScale="1">
        <p:scale>
          <a:sx n="86" d="100"/>
          <a:sy n="86" d="100"/>
        </p:scale>
        <p:origin x="86" y="62"/>
      </p:cViewPr>
      <p:guideLst>
        <p:guide orient="horz" pos="1049"/>
        <p:guide pos="554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374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007C-0BBF-4CAD-B02F-7664B804665F}" type="datetimeFigureOut">
              <a:rPr lang="zh-CN" altLang="en-US" smtClean="0"/>
              <a:t>2023/1/29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7DC7C-EA85-41EA-BE8E-3BC04B957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201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0642D-BA34-DB48-A711-58B801A8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6FD3-42A0-D54D-9644-9D3CFD2A284B}" type="datetime1">
              <a:rPr kumimoji="1" lang="zh-CN" altLang="en-US" smtClean="0"/>
              <a:t>2023/1/29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3E3914-93DA-C148-AFC4-3388BDEF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 dirty="0"/>
              <a:t>ASTA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3D5264-34C4-5C4F-8C3C-8C6A2533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4302FC-0579-E440-9951-49A542F72376}"/>
              </a:ext>
            </a:extLst>
          </p:cNvPr>
          <p:cNvSpPr/>
          <p:nvPr userDrawn="1"/>
        </p:nvSpPr>
        <p:spPr>
          <a:xfrm>
            <a:off x="6816174" y="4036422"/>
            <a:ext cx="5375827" cy="760730"/>
          </a:xfrm>
          <a:prstGeom prst="rect">
            <a:avLst/>
          </a:prstGeom>
          <a:solidFill>
            <a:srgbClr val="414455"/>
          </a:solidFill>
          <a:ln>
            <a:solidFill>
              <a:srgbClr val="005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62D21BE-DA42-1544-A3E8-81D3C28267A0}"/>
              </a:ext>
            </a:extLst>
          </p:cNvPr>
          <p:cNvSpPr/>
          <p:nvPr userDrawn="1"/>
        </p:nvSpPr>
        <p:spPr>
          <a:xfrm>
            <a:off x="0" y="1149196"/>
            <a:ext cx="1663516" cy="1504551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520" tIns="37760" rIns="75520" bIns="37760"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B2140405-6C24-674D-B5A9-406F3E66C8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82610" y="1786185"/>
            <a:ext cx="6943946" cy="61623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1445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副标题</a:t>
            </a:r>
          </a:p>
        </p:txBody>
      </p:sp>
      <p:sp>
        <p:nvSpPr>
          <p:cNvPr id="25" name="文本占位符 23">
            <a:extLst>
              <a:ext uri="{FF2B5EF4-FFF2-40B4-BE49-F238E27FC236}">
                <a16:creationId xmlns:a16="http://schemas.microsoft.com/office/drawing/2014/main" id="{02EAEA3A-F36B-9E4A-881E-C663C5EA3A1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11618" y="4051140"/>
            <a:ext cx="2282608" cy="365126"/>
          </a:xfrm>
        </p:spPr>
        <p:txBody>
          <a:bodyPr>
            <a:noAutofit/>
          </a:bodyPr>
          <a:lstStyle>
            <a:lvl1pPr marL="0" indent="0" algn="r">
              <a:buNone/>
              <a:defRPr sz="16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主讲人：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xxx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7" name="文本占位符 23">
            <a:extLst>
              <a:ext uri="{FF2B5EF4-FFF2-40B4-BE49-F238E27FC236}">
                <a16:creationId xmlns:a16="http://schemas.microsoft.com/office/drawing/2014/main" id="{3D686209-C12A-7549-88B1-4EAA571B97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11618" y="4427020"/>
            <a:ext cx="2282608" cy="365126"/>
          </a:xfrm>
        </p:spPr>
        <p:txBody>
          <a:bodyPr>
            <a:noAutofit/>
          </a:bodyPr>
          <a:lstStyle>
            <a:lvl1pPr marL="0" indent="0" algn="r">
              <a:buNone/>
              <a:defRPr sz="16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日期：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2023.1.1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43AD64-84E9-E947-ABF1-EB8A879D9869}"/>
              </a:ext>
            </a:extLst>
          </p:cNvPr>
          <p:cNvSpPr txBox="1"/>
          <p:nvPr userDrawn="1"/>
        </p:nvSpPr>
        <p:spPr>
          <a:xfrm>
            <a:off x="1782610" y="2415617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清华大学自动化系学生科协</a:t>
            </a:r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33E0BB86-4B3F-1C40-87E4-1C135618EF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2610" y="726104"/>
            <a:ext cx="6943946" cy="1032987"/>
          </a:xfrm>
        </p:spPr>
        <p:txBody>
          <a:bodyPr>
            <a:noAutofit/>
          </a:bodyPr>
          <a:lstStyle>
            <a:lvl1pPr>
              <a:defRPr kumimoji="0" lang="zh-CN" altLang="en-US" sz="6600" b="1" i="0" u="none" strike="noStrike" kern="1200" cap="none" spc="200" normalizeH="0" baseline="0" dirty="0">
                <a:ln>
                  <a:noFill/>
                </a:ln>
                <a:solidFill>
                  <a:srgbClr val="414455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主标题</a:t>
            </a:r>
          </a:p>
        </p:txBody>
      </p:sp>
    </p:spTree>
    <p:extLst>
      <p:ext uri="{BB962C8B-B14F-4D97-AF65-F5344CB8AC3E}">
        <p14:creationId xmlns:p14="http://schemas.microsoft.com/office/powerpoint/2010/main" val="100643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9154F-62F4-E143-A443-8C6EE7D109E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7255" y="1110418"/>
            <a:ext cx="11191161" cy="5091924"/>
          </a:xfrm>
        </p:spPr>
        <p:txBody>
          <a:bodyPr/>
          <a:lstStyle>
            <a:lvl1pPr>
              <a:lnSpc>
                <a:spcPct val="120000"/>
              </a:lnSpc>
              <a:defRPr kumimoji="1" lang="zh-CN" altLang="en-US" sz="2800" b="1" kern="1200" baseline="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>
              <a:lnSpc>
                <a:spcPct val="100000"/>
              </a:lnSpc>
              <a:defRPr kumimoji="1" lang="zh-CN" altLang="en-US" sz="2400" b="0" kern="1200" baseline="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>
              <a:lnSpc>
                <a:spcPct val="100000"/>
              </a:lnSpc>
              <a:defRPr kumimoji="1" lang="zh-CN" altLang="en-US" sz="2000" b="0" kern="1200" baseline="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lnSpc>
                <a:spcPct val="100000"/>
              </a:lnSpc>
              <a:defRPr kumimoji="1" lang="zh-CN" altLang="en-US" sz="1800" b="0" kern="1200" baseline="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>
              <a:lnSpc>
                <a:spcPct val="100000"/>
              </a:lnSpc>
              <a:defRPr kumimoji="1" lang="zh-CN" altLang="en-US" sz="1600" b="0" kern="1200" baseline="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kumimoji="1" lang="zh-CN" altLang="en-US" dirty="0"/>
              <a:t>一级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C1E205-F92B-4248-8BE8-FF9F2CD9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E20D-67AD-494C-BE3B-B715CFE96E8E}" type="datetime1">
              <a:rPr kumimoji="1" lang="zh-CN" altLang="en-US" smtClean="0"/>
              <a:t>2023/1/29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51F440-39BF-5C4C-874E-9653EED9F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5B7331-068B-2F4B-9563-501A40FE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04D2D70-E48E-1C45-AC2D-5339323DC000}"/>
              </a:ext>
            </a:extLst>
          </p:cNvPr>
          <p:cNvCxnSpPr>
            <a:cxnSpLocks/>
          </p:cNvCxnSpPr>
          <p:nvPr userDrawn="1"/>
        </p:nvCxnSpPr>
        <p:spPr>
          <a:xfrm>
            <a:off x="236765" y="956417"/>
            <a:ext cx="7531045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17000">
                  <a:schemeClr val="accent3">
                    <a:lumMod val="89000"/>
                  </a:schemeClr>
                </a:gs>
                <a:gs pos="64000">
                  <a:schemeClr val="accent3">
                    <a:lumMod val="75000"/>
                  </a:schemeClr>
                </a:gs>
                <a:gs pos="91000">
                  <a:schemeClr val="accent3">
                    <a:lumMod val="7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6">
            <a:extLst>
              <a:ext uri="{FF2B5EF4-FFF2-40B4-BE49-F238E27FC236}">
                <a16:creationId xmlns:a16="http://schemas.microsoft.com/office/drawing/2014/main" id="{4845E489-1A46-F94D-9323-6A35C6B5A9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7255" y="208720"/>
            <a:ext cx="6639041" cy="59368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kumimoji="1"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48286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E8E7DD9-A714-9F4E-8566-E3ACE652C783}"/>
              </a:ext>
            </a:extLst>
          </p:cNvPr>
          <p:cNvSpPr/>
          <p:nvPr userDrawn="1"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        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2353CC-4E04-6C40-9B6E-FF2396C8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7F1C-B72B-4F4E-8C64-A9D5C1C6488A}" type="datetime1">
              <a:rPr kumimoji="1" lang="zh-CN" altLang="en-US" smtClean="0"/>
              <a:t>2023/1/29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3F2D4C-D753-2842-9721-EA47148F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DC8A88-A7C1-3040-96C6-B82AD0CF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5D50D26-E1BF-F24A-A717-1744071F86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251743"/>
            <a:ext cx="2430463" cy="1284288"/>
          </a:xfrm>
        </p:spPr>
        <p:txBody>
          <a:bodyPr>
            <a:normAutofit/>
          </a:bodyPr>
          <a:lstStyle>
            <a:lvl1pPr marL="0" indent="0">
              <a:buNone/>
              <a:defRPr sz="6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目 录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E80DB796-C333-9E47-A442-C21FF7C445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2782888"/>
            <a:ext cx="2430463" cy="646112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Contents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B039295-99EF-F847-8D68-9ED607A21E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43870" y="1412827"/>
            <a:ext cx="3598506" cy="3516863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pPr lvl="0"/>
            <a:r>
              <a:rPr kumimoji="1" lang="zh-CN" altLang="en-US" dirty="0"/>
              <a:t>内容一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内容二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内容三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内容四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内容五</a:t>
            </a:r>
          </a:p>
        </p:txBody>
      </p:sp>
    </p:spTree>
    <p:extLst>
      <p:ext uri="{BB962C8B-B14F-4D97-AF65-F5344CB8AC3E}">
        <p14:creationId xmlns:p14="http://schemas.microsoft.com/office/powerpoint/2010/main" val="284509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FB1B8-04C9-454E-B4C9-EC0C94F597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14400"/>
            <a:ext cx="10515600" cy="2546075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kumimoji="1" lang="zh-CN" altLang="en-US" dirty="0"/>
              <a:t>节标题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758A38-6B84-BF48-B683-9C64676592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657600"/>
            <a:ext cx="10515600" cy="243205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注释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D0C065-0979-C544-AE46-E492A03D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E3B0B-D492-D54E-A359-B944051A2528}" type="datetime1">
              <a:rPr kumimoji="1" lang="zh-CN" altLang="en-US" smtClean="0"/>
              <a:t>2023/1/29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6460CA-66CB-DD41-BB30-9A8E24B8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5A9B77-B19D-5D4D-849F-F482CFE4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173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F6EF2D59-0A14-C14D-B1CD-2C6A4EED1CA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65872" y="1110418"/>
            <a:ext cx="5522544" cy="5091924"/>
          </a:xfrm>
        </p:spPr>
        <p:txBody>
          <a:bodyPr/>
          <a:lstStyle>
            <a:lvl1pPr>
              <a:lnSpc>
                <a:spcPct val="120000"/>
              </a:lnSpc>
              <a:defRPr kumimoji="1" lang="zh-CN" altLang="en-US" sz="2800" b="1" kern="12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>
              <a:lnSpc>
                <a:spcPct val="100000"/>
              </a:lnSpc>
              <a:defRPr kumimoji="1" lang="zh-CN" altLang="en-US" sz="2400" b="0" kern="12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>
              <a:lnSpc>
                <a:spcPct val="100000"/>
              </a:lnSpc>
              <a:defRPr kumimoji="1" lang="zh-CN" altLang="en-US" sz="2000" b="0" kern="12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lnSpc>
                <a:spcPct val="100000"/>
              </a:lnSpc>
              <a:defRPr kumimoji="1" lang="zh-CN" altLang="en-US" sz="1800" b="0" kern="12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>
              <a:lnSpc>
                <a:spcPct val="100000"/>
              </a:lnSpc>
              <a:defRPr kumimoji="1" lang="zh-CN" altLang="en-US" sz="1600" b="0" kern="120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kumimoji="1" lang="zh-CN" altLang="en-US" dirty="0"/>
              <a:t>一级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BA1811C3-432F-AD46-A455-E1F44ABC79E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97256" y="1110418"/>
            <a:ext cx="5522544" cy="5091924"/>
          </a:xfrm>
        </p:spPr>
        <p:txBody>
          <a:bodyPr/>
          <a:lstStyle>
            <a:lvl1pPr>
              <a:lnSpc>
                <a:spcPct val="120000"/>
              </a:lnSpc>
              <a:defRPr kumimoji="1" lang="zh-CN" altLang="en-US" sz="2800" b="1" kern="12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>
              <a:lnSpc>
                <a:spcPct val="100000"/>
              </a:lnSpc>
              <a:defRPr kumimoji="1" lang="zh-CN" altLang="en-US" sz="2400" b="0" kern="12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>
              <a:lnSpc>
                <a:spcPct val="100000"/>
              </a:lnSpc>
              <a:defRPr kumimoji="1" lang="zh-CN" altLang="en-US" sz="2000" b="0" kern="12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lnSpc>
                <a:spcPct val="100000"/>
              </a:lnSpc>
              <a:defRPr kumimoji="1" lang="zh-CN" altLang="en-US" sz="1800" b="0" kern="12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>
              <a:lnSpc>
                <a:spcPct val="100000"/>
              </a:lnSpc>
              <a:defRPr kumimoji="1" lang="zh-CN" altLang="en-US" sz="1600" b="0" kern="120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kumimoji="1" lang="zh-CN" altLang="en-US" dirty="0"/>
              <a:t>一级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CE1F6A-ED4E-DC4E-91A9-C715281C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1ED9D-B967-3640-BD17-3022D2F3F24A}" type="datetime1">
              <a:rPr kumimoji="1" lang="zh-CN" altLang="en-US" smtClean="0"/>
              <a:t>2023/1/29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3884D3-77E7-2748-A520-1F56C3663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BA78C3-F53F-4241-A595-9E1F35F5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9498BD8-82DA-8045-BCB7-3D9FDFDAC3EE}"/>
              </a:ext>
            </a:extLst>
          </p:cNvPr>
          <p:cNvCxnSpPr>
            <a:cxnSpLocks/>
          </p:cNvCxnSpPr>
          <p:nvPr userDrawn="1"/>
        </p:nvCxnSpPr>
        <p:spPr>
          <a:xfrm>
            <a:off x="236765" y="956417"/>
            <a:ext cx="7531045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17000">
                  <a:schemeClr val="accent3">
                    <a:lumMod val="89000"/>
                  </a:schemeClr>
                </a:gs>
                <a:gs pos="64000">
                  <a:schemeClr val="accent3">
                    <a:lumMod val="75000"/>
                  </a:schemeClr>
                </a:gs>
                <a:gs pos="91000">
                  <a:schemeClr val="accent3">
                    <a:lumMod val="7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6">
            <a:extLst>
              <a:ext uri="{FF2B5EF4-FFF2-40B4-BE49-F238E27FC236}">
                <a16:creationId xmlns:a16="http://schemas.microsoft.com/office/drawing/2014/main" id="{64B7555E-9960-144D-8D06-895479CC40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7255" y="208720"/>
            <a:ext cx="6639041" cy="59368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kumimoji="1"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247572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9BABEB-24C9-BE4E-8C17-C84CFFC5087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97256" y="1107653"/>
            <a:ext cx="5522544" cy="746037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小标题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DDBAE1-A805-1041-916D-13BA5AD4422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107653"/>
            <a:ext cx="5516216" cy="746033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小标题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9D9725-4FA7-474E-A67C-21BD13ADF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22F6-B10C-8C45-8CDF-64D6ABBE9EEA}" type="datetime1">
              <a:rPr kumimoji="1" lang="zh-CN" altLang="en-US" smtClean="0"/>
              <a:t>2023/1/29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0BF8FA-2A68-DA45-B068-CAD65B6C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0E46A0-C434-864C-B7AA-3718BA87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7E4551E6-4825-6A47-B308-47F90F3A0F2C}"/>
              </a:ext>
            </a:extLst>
          </p:cNvPr>
          <p:cNvCxnSpPr>
            <a:cxnSpLocks/>
          </p:cNvCxnSpPr>
          <p:nvPr userDrawn="1"/>
        </p:nvCxnSpPr>
        <p:spPr>
          <a:xfrm>
            <a:off x="236765" y="956417"/>
            <a:ext cx="7531045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17000">
                  <a:schemeClr val="accent3">
                    <a:lumMod val="89000"/>
                  </a:schemeClr>
                </a:gs>
                <a:gs pos="64000">
                  <a:schemeClr val="accent3">
                    <a:lumMod val="75000"/>
                  </a:schemeClr>
                </a:gs>
                <a:gs pos="91000">
                  <a:schemeClr val="accent3">
                    <a:lumMod val="7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88D586D6-FBA8-E54F-BAA0-66A0C6FB97FA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97256" y="2007708"/>
            <a:ext cx="5522544" cy="4194634"/>
          </a:xfrm>
        </p:spPr>
        <p:txBody>
          <a:bodyPr/>
          <a:lstStyle>
            <a:lvl1pPr>
              <a:lnSpc>
                <a:spcPct val="120000"/>
              </a:lnSpc>
              <a:defRPr kumimoji="1" lang="zh-CN" altLang="en-US" sz="2800" b="1" kern="12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>
              <a:lnSpc>
                <a:spcPct val="100000"/>
              </a:lnSpc>
              <a:defRPr kumimoji="1" lang="zh-CN" altLang="en-US" sz="2400" b="0" kern="12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>
              <a:lnSpc>
                <a:spcPct val="100000"/>
              </a:lnSpc>
              <a:defRPr kumimoji="1" lang="zh-CN" altLang="en-US" sz="2000" b="0" kern="12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lnSpc>
                <a:spcPct val="100000"/>
              </a:lnSpc>
              <a:defRPr kumimoji="1" lang="zh-CN" altLang="en-US" sz="1800" b="0" kern="12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>
              <a:lnSpc>
                <a:spcPct val="100000"/>
              </a:lnSpc>
              <a:defRPr kumimoji="1" lang="zh-CN" altLang="en-US" sz="1600" b="0" kern="120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kumimoji="1" lang="zh-CN" altLang="en-US" dirty="0"/>
              <a:t>一级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144E0E7F-3D5B-B740-938A-05EABDE8498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65872" y="2007708"/>
            <a:ext cx="5522544" cy="4194634"/>
          </a:xfrm>
        </p:spPr>
        <p:txBody>
          <a:bodyPr/>
          <a:lstStyle>
            <a:lvl1pPr>
              <a:lnSpc>
                <a:spcPct val="120000"/>
              </a:lnSpc>
              <a:defRPr kumimoji="1" lang="zh-CN" altLang="en-US" sz="2800" b="1" kern="12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>
              <a:lnSpc>
                <a:spcPct val="100000"/>
              </a:lnSpc>
              <a:defRPr kumimoji="1" lang="zh-CN" altLang="en-US" sz="2400" b="0" kern="12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>
              <a:lnSpc>
                <a:spcPct val="100000"/>
              </a:lnSpc>
              <a:defRPr kumimoji="1" lang="zh-CN" altLang="en-US" sz="2000" b="0" kern="12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lnSpc>
                <a:spcPct val="100000"/>
              </a:lnSpc>
              <a:defRPr kumimoji="1" lang="zh-CN" altLang="en-US" sz="1800" b="0" kern="1200" dirty="0" smtClean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>
              <a:lnSpc>
                <a:spcPct val="100000"/>
              </a:lnSpc>
              <a:defRPr kumimoji="1" lang="zh-CN" altLang="en-US" sz="1600" b="0" kern="1200" dirty="0">
                <a:solidFill>
                  <a:srgbClr val="414455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</a:lstStyle>
          <a:p>
            <a:pPr lvl="0"/>
            <a:r>
              <a:rPr kumimoji="1" lang="zh-CN" altLang="en-US" dirty="0"/>
              <a:t>一级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15" name="标题 6">
            <a:extLst>
              <a:ext uri="{FF2B5EF4-FFF2-40B4-BE49-F238E27FC236}">
                <a16:creationId xmlns:a16="http://schemas.microsoft.com/office/drawing/2014/main" id="{638FC35F-A320-6F4E-909F-78D515D5D7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7255" y="208720"/>
            <a:ext cx="6639041" cy="59368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kumimoji="1"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21784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1DB77C-C6DA-EA41-9987-0E2B49A8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ED50-DABD-5F45-BF1B-A49E89FDA203}" type="datetime1">
              <a:rPr kumimoji="1" lang="zh-CN" altLang="en-US" smtClean="0"/>
              <a:t>2023/1/29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027DBF-D9AB-B14D-8138-F69D3D37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0DE7C9-01B1-7B41-B803-228FB103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6AEDC817-722E-B54D-91C2-B78CE54690BF}"/>
              </a:ext>
            </a:extLst>
          </p:cNvPr>
          <p:cNvCxnSpPr>
            <a:cxnSpLocks/>
          </p:cNvCxnSpPr>
          <p:nvPr userDrawn="1"/>
        </p:nvCxnSpPr>
        <p:spPr>
          <a:xfrm>
            <a:off x="236765" y="956417"/>
            <a:ext cx="7531045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17000">
                  <a:schemeClr val="accent3">
                    <a:lumMod val="89000"/>
                  </a:schemeClr>
                </a:gs>
                <a:gs pos="64000">
                  <a:schemeClr val="accent3">
                    <a:lumMod val="75000"/>
                  </a:schemeClr>
                </a:gs>
                <a:gs pos="91000">
                  <a:schemeClr val="accent3">
                    <a:lumMod val="7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6">
            <a:extLst>
              <a:ext uri="{FF2B5EF4-FFF2-40B4-BE49-F238E27FC236}">
                <a16:creationId xmlns:a16="http://schemas.microsoft.com/office/drawing/2014/main" id="{1E60BEC9-FAC9-ED44-959E-298B131504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7255" y="208720"/>
            <a:ext cx="6639041" cy="59368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kumimoji="1"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28835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677910D-6B96-8B41-8419-93ED431901BA}"/>
              </a:ext>
            </a:extLst>
          </p:cNvPr>
          <p:cNvSpPr/>
          <p:nvPr userDrawn="1"/>
        </p:nvSpPr>
        <p:spPr>
          <a:xfrm>
            <a:off x="1" y="5733256"/>
            <a:ext cx="12192000" cy="1124744"/>
          </a:xfrm>
          <a:prstGeom prst="rect">
            <a:avLst/>
          </a:prstGeom>
          <a:solidFill>
            <a:srgbClr val="414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BC0279-0D89-C045-A018-0C3ECDEF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1FD7A-FE88-7B4B-A3B1-6638D7D16A1D}" type="datetime1">
              <a:rPr kumimoji="1" lang="zh-CN" altLang="en-US" smtClean="0"/>
              <a:t>2023/1/29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2378DF-79C7-0345-A701-E891A347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904CAE-D133-F747-B8DD-169C3249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633B3E4-28C4-DF48-BFDE-7A5BCFD23C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14400"/>
            <a:ext cx="10515600" cy="2546075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kumimoji="1" lang="zh-CN" altLang="en-US" dirty="0"/>
              <a:t>谢谢大家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2E740810-28B8-C24B-8EEC-AA5D3E6589E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657600"/>
            <a:ext cx="10515600" cy="243205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掌声</a:t>
            </a:r>
          </a:p>
        </p:txBody>
      </p:sp>
    </p:spTree>
    <p:extLst>
      <p:ext uri="{BB962C8B-B14F-4D97-AF65-F5344CB8AC3E}">
        <p14:creationId xmlns:p14="http://schemas.microsoft.com/office/powerpoint/2010/main" val="137294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AE683C-2CD7-BB44-9A8D-B8332A95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F11C-0720-E14B-82E5-2DFE061417FA}" type="datetime1">
              <a:rPr kumimoji="1" lang="zh-CN" altLang="en-US" smtClean="0"/>
              <a:t>2023/1/29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435245-8D5E-0740-9F7E-215E07B60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683D42-7807-2244-A207-40498852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430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597D52-9A14-D944-AB50-72FC31084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A56E5E-1C3E-2942-8B21-D442C7DA0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一级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6A7113-AD2C-E447-9EDD-BA646FA05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50116-2292-524D-9819-666CD792D201}" type="datetime1">
              <a:rPr kumimoji="1" lang="zh-CN" altLang="en-US" smtClean="0"/>
              <a:t>2023/1/29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CD684F-D5A8-9B49-90B2-D127100B9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1A2AD-2AAA-AE4B-8F4E-5674E7774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54662-5586-8B45-9768-56F50891CB6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A999A9-D38B-0347-A9EB-0D39FAD3D59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6831" y="151740"/>
            <a:ext cx="584765" cy="584765"/>
          </a:xfrm>
          <a:prstGeom prst="rect">
            <a:avLst/>
          </a:prstGeom>
        </p:spPr>
      </p:pic>
      <p:pic>
        <p:nvPicPr>
          <p:cNvPr id="8" name="Picture 2" descr="C:\Users\ASUS\Desktop\PPT\06  PPT\61清华大学\清华大学校徽LOGO.png">
            <a:extLst>
              <a:ext uri="{FF2B5EF4-FFF2-40B4-BE49-F238E27FC236}">
                <a16:creationId xmlns:a16="http://schemas.microsoft.com/office/drawing/2014/main" id="{2EA6C4F3-66F3-B643-9E26-BF14A1DDE2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49392" y="149777"/>
            <a:ext cx="584765" cy="58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43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701" r:id="rId3"/>
    <p:sldLayoutId id="2147483690" r:id="rId4"/>
    <p:sldLayoutId id="2147483691" r:id="rId5"/>
    <p:sldLayoutId id="2147483692" r:id="rId6"/>
    <p:sldLayoutId id="2147483693" r:id="rId7"/>
    <p:sldLayoutId id="2147483700" r:id="rId8"/>
    <p:sldLayoutId id="2147483694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zh-CN" altLang="en-US" sz="4400" b="1" kern="1200" spc="200" baseline="0" dirty="0">
          <a:solidFill>
            <a:srgbClr val="414455"/>
          </a:solidFill>
          <a:latin typeface="微软雅黑" pitchFamily="34" charset="-122"/>
          <a:ea typeface="微软雅黑" pitchFamily="34" charset="-122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kumimoji="1" lang="zh-CN" altLang="en-US" sz="2800" b="1" kern="1200" spc="200" baseline="0" dirty="0" smtClean="0">
          <a:solidFill>
            <a:srgbClr val="414455"/>
          </a:solidFill>
          <a:latin typeface="微软雅黑" pitchFamily="34" charset="-122"/>
          <a:ea typeface="微软雅黑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2400" b="0" kern="1200" spc="200" baseline="0" dirty="0" smtClean="0">
          <a:solidFill>
            <a:srgbClr val="414455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2000" b="0" kern="1200" spc="200" baseline="0" dirty="0" smtClean="0">
          <a:solidFill>
            <a:srgbClr val="414455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800" b="0" kern="1200" spc="200" baseline="0" dirty="0" smtClean="0">
          <a:solidFill>
            <a:srgbClr val="414455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600" b="0" kern="1200" spc="200" baseline="0" dirty="0" smtClean="0">
          <a:solidFill>
            <a:srgbClr val="414455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python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zh-cn/3.10/tutorial/venv.html" TargetMode="External"/><Relationship Id="rId2" Type="http://schemas.openxmlformats.org/officeDocument/2006/relationships/hyperlink" Target="https://blog.csdn.net/orangerfun/article/details/118532065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tsinghua.edu.cn/zhengcj20/asta-workshop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python3/python3-tutorial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in546/article/details/117400839" TargetMode="External"/><Relationship Id="rId2" Type="http://schemas.openxmlformats.org/officeDocument/2006/relationships/hyperlink" Target="https://mirrors.bfsu.edu.cn/anaconda/archiv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196C64D-25FF-C048-943D-CACF0825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D0B170B-51D0-D24B-9BBC-642DCAED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23BEE3-5DD1-C848-A4FC-B0E3F4CB16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寒假训练项目</a:t>
            </a:r>
            <a:r>
              <a:rPr kumimoji="1" lang="en-US" altLang="zh-CN" dirty="0"/>
              <a:t>-Week2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2917CB-9412-2D46-9B53-35DC1A082B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zh-CN" altLang="en-US" dirty="0"/>
              <a:t>张竞择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0DC7EB6-FE8F-4E4B-A8A2-D0D9FD9DE9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zh-CN" dirty="0"/>
              <a:t>2023.1.29</a:t>
            </a:r>
            <a:endParaRPr kumimoji="1"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D8B11FD1-642C-3B40-B1FF-F533378EE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610" y="726104"/>
            <a:ext cx="10409390" cy="1032987"/>
          </a:xfrm>
        </p:spPr>
        <p:txBody>
          <a:bodyPr/>
          <a:lstStyle/>
          <a:p>
            <a:r>
              <a:rPr kumimoji="1" lang="zh-CN" altLang="en-US" sz="4400" dirty="0"/>
              <a:t>不用</a:t>
            </a:r>
            <a:r>
              <a:rPr kumimoji="1" lang="en-US" altLang="zh-CN" sz="4400" dirty="0"/>
              <a:t>699</a:t>
            </a:r>
            <a:r>
              <a:rPr kumimoji="1" lang="zh-CN" altLang="en-US" sz="4400" dirty="0"/>
              <a:t>，不用</a:t>
            </a:r>
            <a:r>
              <a:rPr kumimoji="1" lang="en-US" altLang="zh-CN" sz="4400" dirty="0"/>
              <a:t>99</a:t>
            </a:r>
            <a:r>
              <a:rPr kumimoji="1" lang="zh-CN" altLang="en-US" sz="4400" dirty="0"/>
              <a:t>，寒假偷偷学个</a:t>
            </a:r>
            <a:r>
              <a:rPr kumimoji="1" lang="en-US" altLang="zh-CN" sz="4400" dirty="0"/>
              <a:t>Python</a:t>
            </a:r>
            <a:r>
              <a:rPr kumimoji="1" lang="zh-CN" altLang="en-US" sz="4400" dirty="0"/>
              <a:t>，开学惊艳所有人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71CD1BD-181B-4E39-9691-30E0BED676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34493"/>
            <a:ext cx="3417828" cy="371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73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FC703C8-0D13-43BC-B31D-D91D248EA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dirty="0"/>
              <a:t>IDE</a:t>
            </a:r>
            <a:r>
              <a:rPr lang="zh-CN" altLang="en-US" dirty="0"/>
              <a:t>：集成开发环境（</a:t>
            </a:r>
            <a:r>
              <a:rPr lang="en-US" altLang="zh-CN" dirty="0"/>
              <a:t>IDE</a:t>
            </a:r>
            <a:r>
              <a:rPr lang="zh-CN" altLang="en-US" dirty="0"/>
              <a:t>，</a:t>
            </a:r>
            <a:r>
              <a:rPr lang="en-US" altLang="zh-CN" dirty="0"/>
              <a:t>Integrated Development Environment </a:t>
            </a:r>
            <a:r>
              <a:rPr lang="zh-CN" altLang="en-US" dirty="0"/>
              <a:t>）是用于提供程序开发环境的应用程序，一般包括代码编辑器、编译器、调试器和图形用户界面等工具。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编写</a:t>
            </a:r>
            <a:r>
              <a:rPr lang="en-US" altLang="zh-CN" dirty="0"/>
              <a:t>Python</a:t>
            </a:r>
            <a:r>
              <a:rPr lang="zh-CN" altLang="en-US" dirty="0"/>
              <a:t>推荐的</a:t>
            </a:r>
            <a:r>
              <a:rPr lang="en-US" altLang="zh-CN" dirty="0"/>
              <a:t>IDE</a:t>
            </a:r>
            <a:r>
              <a:rPr lang="zh-CN" altLang="en-US" dirty="0"/>
              <a:t>有</a:t>
            </a:r>
            <a:r>
              <a:rPr lang="en-US" altLang="zh-CN" dirty="0" err="1"/>
              <a:t>Vscode</a:t>
            </a:r>
            <a:r>
              <a:rPr lang="zh-CN" altLang="en-US" dirty="0"/>
              <a:t>、</a:t>
            </a:r>
            <a:r>
              <a:rPr lang="en-US" altLang="zh-CN" dirty="0" err="1"/>
              <a:t>Pycharm</a:t>
            </a:r>
            <a:r>
              <a:rPr lang="zh-CN" altLang="en-US" dirty="0"/>
              <a:t>等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IDLE</a:t>
            </a:r>
            <a:r>
              <a:rPr lang="zh-CN" altLang="en-US" dirty="0"/>
              <a:t>：</a:t>
            </a:r>
            <a:r>
              <a:rPr lang="en-US" altLang="zh-CN" dirty="0" err="1"/>
              <a:t>DLE,Integrated</a:t>
            </a:r>
            <a:r>
              <a:rPr lang="en-US" altLang="zh-CN" dirty="0"/>
              <a:t> Development and Learning Environment </a:t>
            </a:r>
            <a:r>
              <a:rPr lang="zh-CN" altLang="en-US" dirty="0"/>
              <a:t>，集成开发和学习环境，是</a:t>
            </a:r>
            <a:r>
              <a:rPr lang="en-US" altLang="zh-CN" dirty="0"/>
              <a:t>Python</a:t>
            </a:r>
            <a:r>
              <a:rPr lang="zh-CN" altLang="en-US" dirty="0"/>
              <a:t>的集成开发环境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strike="sngStrike" dirty="0"/>
              <a:t>正经人不得找个好用的</a:t>
            </a:r>
            <a:r>
              <a:rPr lang="en-US" altLang="zh-CN" strike="sngStrike" dirty="0"/>
              <a:t>IDE</a:t>
            </a:r>
          </a:p>
          <a:p>
            <a:pPr marL="457200" lvl="1" indent="0">
              <a:buNone/>
            </a:pPr>
            <a:endParaRPr lang="en-US" altLang="zh-CN" strike="sngStrike" dirty="0"/>
          </a:p>
          <a:p>
            <a:pPr marL="457200" lvl="1" indent="0">
              <a:buNone/>
            </a:pPr>
            <a:r>
              <a:rPr lang="zh-CN" altLang="en-US" dirty="0"/>
              <a:t>推荐</a:t>
            </a:r>
            <a:r>
              <a:rPr lang="en-US" altLang="zh-CN" dirty="0"/>
              <a:t>IDE</a:t>
            </a:r>
            <a:r>
              <a:rPr lang="zh-CN" altLang="en-US" dirty="0"/>
              <a:t>：</a:t>
            </a:r>
            <a:r>
              <a:rPr lang="en-US" altLang="zh-CN" dirty="0" err="1"/>
              <a:t>Vscode</a:t>
            </a:r>
            <a:r>
              <a:rPr lang="en-US" altLang="zh-CN" dirty="0"/>
              <a:t>+</a:t>
            </a:r>
            <a:r>
              <a:rPr lang="zh-CN" altLang="en-US" dirty="0"/>
              <a:t>可供选择的诸多内置插件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177025-9CE1-43FD-A3CC-1D0C619D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9FE626-A7BA-464B-AEC4-A5372F1C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1C20A79-D0AC-4470-B646-8ADE063D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</a:t>
            </a:r>
            <a:r>
              <a:rPr lang="zh-CN" altLang="en-US" dirty="0"/>
              <a:t>与</a:t>
            </a:r>
            <a:r>
              <a:rPr lang="en-US" altLang="zh-CN" dirty="0"/>
              <a:t>IDLE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6598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FC703C8-0D13-43BC-B31D-D91D248EA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dirty="0"/>
              <a:t>Python</a:t>
            </a:r>
            <a:r>
              <a:rPr lang="zh-CN" altLang="en-US" dirty="0"/>
              <a:t>与</a:t>
            </a:r>
            <a:r>
              <a:rPr lang="en-US" altLang="zh-CN" dirty="0"/>
              <a:t>C/C++</a:t>
            </a:r>
            <a:r>
              <a:rPr lang="zh-CN" altLang="en-US" dirty="0"/>
              <a:t>的区别（乍一看系列）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变量不用声明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语句后面不用加分号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算数运算符、逻辑运算符与</a:t>
            </a:r>
            <a:r>
              <a:rPr lang="en-US" altLang="zh-CN" dirty="0"/>
              <a:t>C</a:t>
            </a:r>
            <a:r>
              <a:rPr lang="zh-CN" altLang="en-US" dirty="0"/>
              <a:t>中的稍有不同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新增了一些运算符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字符串两边的引号有点不一样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用缩进而非大括号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注释用</a:t>
            </a:r>
            <a:r>
              <a:rPr lang="en-US" altLang="zh-CN" dirty="0"/>
              <a:t>#</a:t>
            </a:r>
            <a:r>
              <a:rPr lang="zh-CN" altLang="en-US" dirty="0"/>
              <a:t>而不是</a:t>
            </a:r>
            <a:r>
              <a:rPr lang="en-US" altLang="zh-CN" dirty="0"/>
              <a:t>//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trike="sngStrike" dirty="0"/>
              <a:t>啥啥都不一样</a:t>
            </a:r>
            <a:endParaRPr lang="en-US" altLang="zh-CN" strike="sngStrike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177025-9CE1-43FD-A3CC-1D0C619D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9FE626-A7BA-464B-AEC4-A5372F1C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1C20A79-D0AC-4470-B646-8ADE063D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基本语法：变量与运算符</a:t>
            </a:r>
          </a:p>
        </p:txBody>
      </p:sp>
    </p:spTree>
    <p:extLst>
      <p:ext uri="{BB962C8B-B14F-4D97-AF65-F5344CB8AC3E}">
        <p14:creationId xmlns:p14="http://schemas.microsoft.com/office/powerpoint/2010/main" val="3470203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FC703C8-0D13-43BC-B31D-D91D248EA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zh-CN" altLang="en-US" dirty="0"/>
              <a:t>算数运算符：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+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-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*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/</a:t>
            </a:r>
            <a:r>
              <a:rPr lang="zh-CN" altLang="en-US" dirty="0"/>
              <a:t>：真除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//</a:t>
            </a:r>
            <a:r>
              <a:rPr lang="zh-CN" altLang="en-US" dirty="0"/>
              <a:t>：整除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%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</a:rPr>
              <a:t>**</a:t>
            </a:r>
            <a:r>
              <a:rPr lang="zh-CN" altLang="en-US" dirty="0">
                <a:solidFill>
                  <a:srgbClr val="FF0000"/>
                </a:solidFill>
              </a:rPr>
              <a:t>：乘方</a:t>
            </a: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逻辑运算符：</a:t>
            </a:r>
            <a:r>
              <a:rPr lang="en-US" altLang="zh-CN" dirty="0">
                <a:solidFill>
                  <a:srgbClr val="FF0000"/>
                </a:solidFill>
              </a:rPr>
              <a:t>and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or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</a:p>
          <a:p>
            <a:pPr marL="457200" lvl="1" indent="0">
              <a:buNone/>
            </a:pPr>
            <a:r>
              <a:rPr lang="zh-CN" altLang="en-US" dirty="0"/>
              <a:t>比较运算符与</a:t>
            </a:r>
            <a:r>
              <a:rPr lang="en-US" altLang="zh-CN" dirty="0"/>
              <a:t>C/C++</a:t>
            </a:r>
            <a:r>
              <a:rPr lang="zh-CN" altLang="en-US" dirty="0"/>
              <a:t>中的六种相同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位运算符与</a:t>
            </a:r>
            <a:r>
              <a:rPr lang="en-US" altLang="zh-CN" dirty="0"/>
              <a:t>C/C++</a:t>
            </a:r>
            <a:r>
              <a:rPr lang="zh-CN" altLang="en-US" dirty="0"/>
              <a:t>中的六种相同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不支持自增自减运算符</a:t>
            </a:r>
            <a:endParaRPr lang="en-US" altLang="zh-CN" strike="sngStrike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 dirty="0"/>
              <a:t>三目运算符：</a:t>
            </a:r>
            <a:r>
              <a:rPr lang="en-US" altLang="zh-CN" dirty="0"/>
              <a:t>a if condition else b </a:t>
            </a:r>
            <a:r>
              <a:rPr lang="zh-CN" altLang="en-US" dirty="0"/>
              <a:t>等价于</a:t>
            </a:r>
            <a:r>
              <a:rPr lang="en-US" altLang="zh-CN" dirty="0"/>
              <a:t>C</a:t>
            </a:r>
            <a:r>
              <a:rPr lang="zh-CN" altLang="en-US" dirty="0"/>
              <a:t>中的</a:t>
            </a:r>
            <a:r>
              <a:rPr lang="en-US" altLang="zh-CN" dirty="0"/>
              <a:t>condition ? a:b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177025-9CE1-43FD-A3CC-1D0C619D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9FE626-A7BA-464B-AEC4-A5372F1C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1C20A79-D0AC-4470-B646-8ADE063D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基本语法：变量与运算符</a:t>
            </a:r>
          </a:p>
        </p:txBody>
      </p:sp>
    </p:spTree>
    <p:extLst>
      <p:ext uri="{BB962C8B-B14F-4D97-AF65-F5344CB8AC3E}">
        <p14:creationId xmlns:p14="http://schemas.microsoft.com/office/powerpoint/2010/main" val="1008258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FC703C8-0D13-43BC-B31D-D91D248EA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CN" altLang="en-US" dirty="0"/>
              <a:t>新增运算符：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in</a:t>
            </a:r>
            <a:r>
              <a:rPr lang="zh-CN" altLang="en-US" dirty="0"/>
              <a:t>：被包含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not in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is</a:t>
            </a:r>
            <a:r>
              <a:rPr lang="zh-CN" altLang="en-US" dirty="0"/>
              <a:t>：判断两个变量的地址是否相同（与</a:t>
            </a:r>
            <a:r>
              <a:rPr lang="en-US" altLang="zh-CN" dirty="0">
                <a:solidFill>
                  <a:srgbClr val="FF0000"/>
                </a:solidFill>
              </a:rPr>
              <a:t>==</a:t>
            </a:r>
            <a:r>
              <a:rPr lang="zh-CN" altLang="en-US" dirty="0"/>
              <a:t>的区别在于</a:t>
            </a:r>
            <a:r>
              <a:rPr lang="en-US" altLang="zh-CN" dirty="0"/>
              <a:t>==</a:t>
            </a:r>
            <a:r>
              <a:rPr lang="zh-CN" altLang="en-US" dirty="0"/>
              <a:t>判断的是元素是否相等，而</a:t>
            </a:r>
            <a:r>
              <a:rPr lang="en-US" altLang="zh-CN" dirty="0"/>
              <a:t>is</a:t>
            </a:r>
            <a:r>
              <a:rPr lang="zh-CN" altLang="en-US" dirty="0"/>
              <a:t>判断的是元素的地址是否相同）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dirty="0"/>
              <a:t>is not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177025-9CE1-43FD-A3CC-1D0C619D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9FE626-A7BA-464B-AEC4-A5372F1C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1C20A79-D0AC-4470-B646-8ADE063D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基本语法：变量与运算符</a:t>
            </a:r>
          </a:p>
        </p:txBody>
      </p:sp>
    </p:spTree>
    <p:extLst>
      <p:ext uri="{BB962C8B-B14F-4D97-AF65-F5344CB8AC3E}">
        <p14:creationId xmlns:p14="http://schemas.microsoft.com/office/powerpoint/2010/main" val="3094079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177025-9CE1-43FD-A3CC-1D0C619D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9FE626-A7BA-464B-AEC4-A5372F1C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1C20A79-D0AC-4470-B646-8ADE063D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基本语法：字符串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29815A-D2C5-4EA9-832C-492BA539C5AA}"/>
              </a:ext>
            </a:extLst>
          </p:cNvPr>
          <p:cNvSpPr txBox="1"/>
          <p:nvPr/>
        </p:nvSpPr>
        <p:spPr>
          <a:xfrm>
            <a:off x="6738151" y="1961965"/>
            <a:ext cx="3826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特点：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单引号双引号都可以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字符串是不可以</a:t>
            </a:r>
            <a:r>
              <a:rPr lang="zh-CN" altLang="en-US" dirty="0">
                <a:solidFill>
                  <a:srgbClr val="FF0000"/>
                </a:solidFill>
              </a:rPr>
              <a:t>原地修改</a:t>
            </a:r>
            <a:r>
              <a:rPr lang="zh-CN" altLang="en-US" dirty="0"/>
              <a:t>的类型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0C0691A-17F3-4ABF-9F8A-9E088BA25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97" y="1961965"/>
            <a:ext cx="4409553" cy="327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61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177025-9CE1-43FD-A3CC-1D0C619D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9FE626-A7BA-464B-AEC4-A5372F1C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1C20A79-D0AC-4470-B646-8ADE063D3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55" y="208720"/>
            <a:ext cx="10333502" cy="593687"/>
          </a:xfrm>
        </p:spPr>
        <p:txBody>
          <a:bodyPr/>
          <a:lstStyle/>
          <a:p>
            <a:r>
              <a:rPr lang="zh-CN" altLang="en-US" dirty="0"/>
              <a:t>基本语法：</a:t>
            </a:r>
            <a:r>
              <a:rPr lang="en-US" altLang="zh-CN" dirty="0"/>
              <a:t>Python</a:t>
            </a:r>
            <a:r>
              <a:rPr lang="zh-CN" altLang="en-US" dirty="0"/>
              <a:t>容器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6814965-D65E-449D-894D-F3F4D8B77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54" y="1254193"/>
            <a:ext cx="2773733" cy="125818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5D801D1-5C8C-4C66-AE26-4C34487B304C}"/>
              </a:ext>
            </a:extLst>
          </p:cNvPr>
          <p:cNvSpPr txBox="1"/>
          <p:nvPr/>
        </p:nvSpPr>
        <p:spPr>
          <a:xfrm>
            <a:off x="4572000" y="1480806"/>
            <a:ext cx="586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type(obj)</a:t>
            </a:r>
            <a:r>
              <a:rPr lang="zh-CN" altLang="en-US" dirty="0"/>
              <a:t>：获得参数</a:t>
            </a:r>
            <a:r>
              <a:rPr lang="en-US" altLang="zh-CN" dirty="0"/>
              <a:t>obj</a:t>
            </a:r>
            <a:r>
              <a:rPr lang="zh-CN" altLang="en-US" dirty="0"/>
              <a:t>的类型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A2BBF5-0AF2-450E-8E05-58C2D61432E2}"/>
              </a:ext>
            </a:extLst>
          </p:cNvPr>
          <p:cNvSpPr txBox="1"/>
          <p:nvPr/>
        </p:nvSpPr>
        <p:spPr>
          <a:xfrm>
            <a:off x="4572000" y="3452103"/>
            <a:ext cx="5868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id(obj)</a:t>
            </a:r>
            <a:r>
              <a:rPr lang="zh-CN" altLang="en-US" dirty="0"/>
              <a:t>：获得参数</a:t>
            </a:r>
            <a:r>
              <a:rPr lang="en-US" altLang="zh-CN" dirty="0"/>
              <a:t>obj</a:t>
            </a:r>
            <a:r>
              <a:rPr lang="zh-CN" altLang="en-US" dirty="0"/>
              <a:t>的“地址”</a:t>
            </a:r>
            <a:endParaRPr lang="en-US" altLang="zh-CN" dirty="0"/>
          </a:p>
          <a:p>
            <a:r>
              <a:rPr lang="en-US" altLang="zh-CN" dirty="0"/>
              <a:t>Remark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a is b </a:t>
            </a:r>
            <a:r>
              <a:rPr lang="zh-CN" altLang="en-US" dirty="0">
                <a:solidFill>
                  <a:srgbClr val="FF0000"/>
                </a:solidFill>
              </a:rPr>
              <a:t>等价于 </a:t>
            </a:r>
            <a:r>
              <a:rPr lang="en-US" altLang="zh-CN" dirty="0">
                <a:solidFill>
                  <a:srgbClr val="FF0000"/>
                </a:solidFill>
              </a:rPr>
              <a:t>id(a) == id(b)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248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177025-9CE1-43FD-A3CC-1D0C619D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9FE626-A7BA-464B-AEC4-A5372F1C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1C20A79-D0AC-4470-B646-8ADE063D3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55" y="208720"/>
            <a:ext cx="10333502" cy="593687"/>
          </a:xfrm>
        </p:spPr>
        <p:txBody>
          <a:bodyPr/>
          <a:lstStyle/>
          <a:p>
            <a:r>
              <a:rPr lang="zh-CN" altLang="en-US" dirty="0"/>
              <a:t>基本语法：</a:t>
            </a:r>
            <a:r>
              <a:rPr lang="en-US" altLang="zh-CN" dirty="0"/>
              <a:t>List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52E6B9-C095-4B1E-BCF3-3C07142EF64F}"/>
              </a:ext>
            </a:extLst>
          </p:cNvPr>
          <p:cNvSpPr txBox="1"/>
          <p:nvPr/>
        </p:nvSpPr>
        <p:spPr>
          <a:xfrm>
            <a:off x="497255" y="1349406"/>
            <a:ext cx="105910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列表</a:t>
            </a:r>
            <a:r>
              <a:rPr lang="en-US" altLang="zh-CN" sz="2400" dirty="0"/>
              <a:t>list</a:t>
            </a:r>
            <a:r>
              <a:rPr lang="zh-CN" altLang="en-US" sz="2400" dirty="0"/>
              <a:t>是</a:t>
            </a:r>
            <a:r>
              <a:rPr lang="en-US" altLang="zh-CN" sz="2400" dirty="0"/>
              <a:t>Python</a:t>
            </a:r>
            <a:r>
              <a:rPr lang="zh-CN" altLang="en-US" sz="2400" dirty="0"/>
              <a:t>中非常常用的容器，我们可以把它类比成</a:t>
            </a:r>
            <a:r>
              <a:rPr lang="en-US" altLang="zh-CN" sz="2400" dirty="0"/>
              <a:t>C++</a:t>
            </a:r>
            <a:r>
              <a:rPr lang="zh-CN" altLang="en-US" sz="2400" dirty="0"/>
              <a:t>中的</a:t>
            </a:r>
            <a:r>
              <a:rPr lang="en-US" altLang="zh-CN" sz="2400" dirty="0"/>
              <a:t>vector</a:t>
            </a:r>
            <a:r>
              <a:rPr lang="zh-CN" altLang="en-US" sz="2400" dirty="0"/>
              <a:t>，但是其使用起来比</a:t>
            </a:r>
            <a:r>
              <a:rPr lang="en-US" altLang="zh-CN" sz="2400" dirty="0"/>
              <a:t>vector</a:t>
            </a:r>
            <a:r>
              <a:rPr lang="zh-CN" altLang="en-US" sz="2400" dirty="0"/>
              <a:t>更加灵活</a:t>
            </a:r>
            <a:endParaRPr lang="en-US" altLang="zh-CN" sz="2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400" dirty="0"/>
              <a:t>列表的创建、空列表的创建</a:t>
            </a:r>
            <a:endParaRPr lang="en-US" altLang="zh-CN" sz="2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400" dirty="0"/>
              <a:t>列表的切片与索引</a:t>
            </a:r>
            <a:endParaRPr lang="en-US" altLang="zh-CN" sz="2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400" dirty="0"/>
              <a:t>列表常用</a:t>
            </a:r>
            <a:r>
              <a:rPr lang="en-US" altLang="zh-CN" sz="2400" dirty="0"/>
              <a:t>API append 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 marL="342900" indent="-342900">
              <a:buFont typeface="+mj-ea"/>
              <a:buAutoNum type="circleNumDbPlain"/>
            </a:pPr>
            <a:r>
              <a:rPr lang="zh-CN" altLang="en-US" sz="2400" dirty="0"/>
              <a:t>别名、拷贝与赋值的区别（后面会讲到）</a:t>
            </a:r>
            <a:endParaRPr lang="en-US" altLang="zh-CN" sz="2400" dirty="0"/>
          </a:p>
          <a:p>
            <a:pPr marL="342900" indent="-342900">
              <a:buFont typeface="+mj-ea"/>
              <a:buAutoNum type="circleNumDbPlain"/>
            </a:pPr>
            <a:endParaRPr lang="en-US" altLang="zh-CN" sz="2400" dirty="0"/>
          </a:p>
          <a:p>
            <a:pPr marL="342900" indent="-342900">
              <a:buFont typeface="+mj-ea"/>
              <a:buAutoNum type="circleNumDbPlain"/>
            </a:pPr>
            <a:endParaRPr lang="en-US" altLang="zh-CN" sz="2400" dirty="0"/>
          </a:p>
          <a:p>
            <a:r>
              <a:rPr lang="en-US" altLang="zh-CN" sz="2400" dirty="0">
                <a:highlight>
                  <a:srgbClr val="FFFF00"/>
                </a:highlight>
              </a:rPr>
              <a:t>【</a:t>
            </a:r>
            <a:r>
              <a:rPr lang="zh-CN" altLang="en-US" sz="2400" dirty="0">
                <a:highlight>
                  <a:srgbClr val="FFFF00"/>
                </a:highlight>
              </a:rPr>
              <a:t>演示环节</a:t>
            </a:r>
            <a:r>
              <a:rPr lang="en-US" altLang="zh-CN" sz="2400" dirty="0">
                <a:highlight>
                  <a:srgbClr val="FFFF00"/>
                </a:highlight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709933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177025-9CE1-43FD-A3CC-1D0C619D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9FE626-A7BA-464B-AEC4-A5372F1C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1C20A79-D0AC-4470-B646-8ADE063D3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55" y="208720"/>
            <a:ext cx="10333502" cy="593687"/>
          </a:xfrm>
        </p:spPr>
        <p:txBody>
          <a:bodyPr/>
          <a:lstStyle/>
          <a:p>
            <a:r>
              <a:rPr lang="zh-CN" altLang="en-US" dirty="0"/>
              <a:t>基本语法：</a:t>
            </a:r>
            <a:r>
              <a:rPr lang="en-US" altLang="zh-CN" dirty="0"/>
              <a:t>tuple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52E6B9-C095-4B1E-BCF3-3C07142EF64F}"/>
              </a:ext>
            </a:extLst>
          </p:cNvPr>
          <p:cNvSpPr txBox="1"/>
          <p:nvPr/>
        </p:nvSpPr>
        <p:spPr>
          <a:xfrm>
            <a:off x="568171" y="1322773"/>
            <a:ext cx="105910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元组</a:t>
            </a:r>
            <a:r>
              <a:rPr lang="en-US" altLang="zh-CN" sz="2400" dirty="0"/>
              <a:t>tuple</a:t>
            </a:r>
            <a:r>
              <a:rPr lang="zh-CN" altLang="en-US" sz="2400" dirty="0"/>
              <a:t>的特点：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“列表常量”</a:t>
            </a:r>
            <a:r>
              <a:rPr lang="en-US" altLang="zh-CN" sz="2400" dirty="0"/>
              <a:t>=&gt;</a:t>
            </a:r>
            <a:r>
              <a:rPr lang="zh-CN" altLang="en-US" sz="2400" dirty="0"/>
              <a:t>不可修改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400" dirty="0"/>
              <a:t>用小括号生成</a:t>
            </a:r>
            <a:endParaRPr lang="en-US" altLang="zh-CN" sz="2400" dirty="0"/>
          </a:p>
          <a:p>
            <a:pPr marL="342900" indent="-342900">
              <a:buFont typeface="+mj-lt"/>
              <a:buAutoNum type="arabicPeriod"/>
            </a:pPr>
            <a:endParaRPr lang="en-US" altLang="zh-CN" sz="2400" dirty="0"/>
          </a:p>
          <a:p>
            <a:r>
              <a:rPr lang="zh-CN" altLang="en-US" sz="2400" dirty="0">
                <a:highlight>
                  <a:srgbClr val="FFFF00"/>
                </a:highlight>
              </a:rPr>
              <a:t>演示环节：</a:t>
            </a:r>
            <a:endParaRPr lang="en-US" altLang="zh-CN" sz="2400" dirty="0">
              <a:highlight>
                <a:srgbClr val="FFFF0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/>
              <a:t>元组的创建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/>
              <a:t>元组“不可修改”的特性</a:t>
            </a: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dirty="0"/>
              <a:t>元组括号的省略： </a:t>
            </a:r>
            <a:r>
              <a:rPr lang="en-US" altLang="zh-CN" sz="2400" dirty="0"/>
              <a:t>a, b = b, a </a:t>
            </a:r>
          </a:p>
        </p:txBody>
      </p:sp>
    </p:spTree>
    <p:extLst>
      <p:ext uri="{BB962C8B-B14F-4D97-AF65-F5344CB8AC3E}">
        <p14:creationId xmlns:p14="http://schemas.microsoft.com/office/powerpoint/2010/main" val="1585186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177025-9CE1-43FD-A3CC-1D0C619D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9FE626-A7BA-464B-AEC4-A5372F1C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1C20A79-D0AC-4470-B646-8ADE063D3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55" y="208720"/>
            <a:ext cx="10333502" cy="593687"/>
          </a:xfrm>
        </p:spPr>
        <p:txBody>
          <a:bodyPr/>
          <a:lstStyle/>
          <a:p>
            <a:r>
              <a:rPr lang="zh-CN" altLang="en-US" dirty="0"/>
              <a:t>基本语法：</a:t>
            </a:r>
            <a:r>
              <a:rPr lang="en-US" altLang="zh-CN" dirty="0"/>
              <a:t>set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52E6B9-C095-4B1E-BCF3-3C07142EF64F}"/>
              </a:ext>
            </a:extLst>
          </p:cNvPr>
          <p:cNvSpPr txBox="1"/>
          <p:nvPr/>
        </p:nvSpPr>
        <p:spPr>
          <a:xfrm>
            <a:off x="932156" y="2930437"/>
            <a:ext cx="4296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</a:t>
            </a:r>
            <a:r>
              <a:rPr lang="zh-CN" altLang="en-US" dirty="0"/>
              <a:t>：集合（集合中的元素不能重复）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集合的构造：</a:t>
            </a:r>
            <a:r>
              <a:rPr lang="en-US" altLang="zh-CN" dirty="0"/>
              <a:t>set() / {}</a:t>
            </a:r>
          </a:p>
          <a:p>
            <a:r>
              <a:rPr lang="en-US" altLang="zh-CN" sz="1800" dirty="0">
                <a:solidFill>
                  <a:srgbClr val="333333"/>
                </a:solidFill>
                <a:effectLst/>
                <a:latin typeface="PingFangSC-Regular"/>
              </a:rPr>
              <a:t>Remark</a:t>
            </a:r>
            <a:r>
              <a:rPr lang="zh-CN" altLang="en-US" sz="1800" dirty="0">
                <a:solidFill>
                  <a:srgbClr val="333333"/>
                </a:solidFill>
                <a:effectLst/>
                <a:latin typeface="PingFangSC-Regular"/>
              </a:rPr>
              <a:t>：注意空集合的构造⽐较特殊，你只能使⽤ 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Courier"/>
              </a:rPr>
              <a:t>set() </a:t>
            </a:r>
            <a:r>
              <a:rPr lang="zh-CN" altLang="en-US" sz="1800" dirty="0">
                <a:solidFill>
                  <a:srgbClr val="333333"/>
                </a:solidFill>
                <a:effectLst/>
                <a:latin typeface="PingFangSC-Regular"/>
              </a:rPr>
              <a:t>，因为很不幸 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Courier"/>
              </a:rPr>
              <a:t>{} </a:t>
            </a:r>
            <a:r>
              <a:rPr lang="zh-CN" altLang="en-US" sz="1800" dirty="0">
                <a:solidFill>
                  <a:srgbClr val="333333"/>
                </a:solidFill>
                <a:effectLst/>
                <a:latin typeface="PingFangSC-Regular"/>
              </a:rPr>
              <a:t>的表达被空字典占⽤了。</a:t>
            </a:r>
            <a:endParaRPr lang="en-US" altLang="zh-CN" sz="1800" dirty="0">
              <a:solidFill>
                <a:srgbClr val="333333"/>
              </a:solidFill>
              <a:effectLst/>
              <a:latin typeface="PingFangSC-Regular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B411E28-316D-466F-B124-63EE89DE2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112" y="1871973"/>
            <a:ext cx="3839111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87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177025-9CE1-43FD-A3CC-1D0C619D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9FE626-A7BA-464B-AEC4-A5372F1C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1C20A79-D0AC-4470-B646-8ADE063D3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55" y="208720"/>
            <a:ext cx="10333502" cy="593687"/>
          </a:xfrm>
        </p:spPr>
        <p:txBody>
          <a:bodyPr/>
          <a:lstStyle/>
          <a:p>
            <a:r>
              <a:rPr lang="zh-CN" altLang="en-US" dirty="0"/>
              <a:t>基本语法：</a:t>
            </a:r>
            <a:r>
              <a:rPr lang="en-US" altLang="zh-CN" dirty="0" err="1"/>
              <a:t>dict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52E6B9-C095-4B1E-BCF3-3C07142EF64F}"/>
              </a:ext>
            </a:extLst>
          </p:cNvPr>
          <p:cNvSpPr txBox="1"/>
          <p:nvPr/>
        </p:nvSpPr>
        <p:spPr>
          <a:xfrm>
            <a:off x="568171" y="1322773"/>
            <a:ext cx="10591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字典：说白了就是由键值对组成的集合。</a:t>
            </a:r>
            <a:r>
              <a:rPr lang="en-US" altLang="zh-CN" dirty="0"/>
              <a:t>Key</a:t>
            </a:r>
            <a:r>
              <a:rPr lang="zh-CN" altLang="en-US" dirty="0"/>
              <a:t>需要是支持散列的数据类型。</a:t>
            </a:r>
            <a:endParaRPr lang="en-US" altLang="zh-CN" dirty="0"/>
          </a:p>
          <a:p>
            <a:r>
              <a:rPr lang="zh-CN" altLang="en-US" dirty="0"/>
              <a:t>更多功能参考官方</a:t>
            </a:r>
            <a:r>
              <a:rPr lang="en-US" altLang="zh-CN" dirty="0"/>
              <a:t>API</a:t>
            </a:r>
            <a:r>
              <a:rPr lang="zh-CN" altLang="en-US" dirty="0"/>
              <a:t>文档</a:t>
            </a:r>
            <a:r>
              <a:rPr lang="en-US" altLang="zh-CN" dirty="0">
                <a:hlinkClick r:id="rId2"/>
              </a:rPr>
              <a:t>https://docs.python.org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683297-798E-4FEF-BD02-69196D4D3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55" y="2504946"/>
            <a:ext cx="3962953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0C84D15-AC8F-1142-858F-276EFC74F8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目 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5E54E0-EEB2-1D45-9A6C-A7B6B497FE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98633" y="1364937"/>
            <a:ext cx="6604245" cy="4128125"/>
          </a:xfrm>
        </p:spPr>
        <p:txBody>
          <a:bodyPr/>
          <a:lstStyle/>
          <a:p>
            <a:r>
              <a:rPr lang="zh-CN" altLang="en-US" dirty="0"/>
              <a:t>昨日回顾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zh-CN" altLang="en-US" dirty="0"/>
              <a:t>基本语法</a:t>
            </a:r>
            <a:endParaRPr lang="en-US" altLang="zh-CN" dirty="0"/>
          </a:p>
          <a:p>
            <a:r>
              <a:rPr kumimoji="1" lang="en-US" altLang="zh-CN" dirty="0" err="1"/>
              <a:t>WorkShop</a:t>
            </a:r>
            <a:r>
              <a:rPr kumimoji="1" lang="zh-CN" altLang="en-US" dirty="0"/>
              <a:t>：验证码图片生成脚本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B7313-B794-0442-A8AC-DA23970A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29E7CE-75A7-E245-B395-43BA3B06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403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177025-9CE1-43FD-A3CC-1D0C619D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9FE626-A7BA-464B-AEC4-A5372F1C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1C20A79-D0AC-4470-B646-8ADE063D3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55" y="208720"/>
            <a:ext cx="10333502" cy="593687"/>
          </a:xfrm>
        </p:spPr>
        <p:txBody>
          <a:bodyPr/>
          <a:lstStyle/>
          <a:p>
            <a:r>
              <a:rPr lang="zh-CN" altLang="en-US" dirty="0"/>
              <a:t>基本语法：迭代器与生成式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CADF8E-7373-4704-9472-410290B91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39" y="1108977"/>
            <a:ext cx="6897063" cy="278168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6D44DE1-D52C-4B3F-92BE-4D4C7E7BFB2E}"/>
              </a:ext>
            </a:extLst>
          </p:cNvPr>
          <p:cNvSpPr txBox="1"/>
          <p:nvPr/>
        </p:nvSpPr>
        <p:spPr>
          <a:xfrm>
            <a:off x="369239" y="4200177"/>
            <a:ext cx="8363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333333"/>
                </a:solidFill>
                <a:effectLst/>
                <a:latin typeface="PingFangSC-Regular"/>
              </a:rPr>
              <a:t>⽣成式的三段式：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OpenSans-Regular"/>
              </a:rPr>
              <a:t>1. </a:t>
            </a:r>
            <a:r>
              <a:rPr lang="zh-CN" altLang="en-US" sz="1800" dirty="0">
                <a:solidFill>
                  <a:srgbClr val="333333"/>
                </a:solidFill>
                <a:effectLst/>
                <a:latin typeface="PingFangSC-Regular"/>
              </a:rPr>
              <a:t>表达式</a:t>
            </a:r>
            <a:r>
              <a:rPr lang="zh-CN" altLang="en-US" sz="1800" dirty="0">
                <a:solidFill>
                  <a:srgbClr val="333333"/>
                </a:solidFill>
                <a:effectLst/>
                <a:latin typeface="OpenSans-Regular"/>
              </a:rPr>
              <a:t> 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OpenSans-Regular"/>
              </a:rPr>
              <a:t>2. for </a:t>
            </a:r>
            <a:r>
              <a:rPr lang="zh-CN" altLang="en-US" sz="1800" dirty="0">
                <a:solidFill>
                  <a:srgbClr val="333333"/>
                </a:solidFill>
                <a:effectLst/>
                <a:latin typeface="PingFangSC-Regular"/>
              </a:rPr>
              <a:t>循环变量</a:t>
            </a:r>
            <a:r>
              <a:rPr lang="zh-CN" altLang="en-US" sz="1800" dirty="0">
                <a:solidFill>
                  <a:srgbClr val="333333"/>
                </a:solidFill>
                <a:effectLst/>
                <a:latin typeface="OpenSans-Regular"/>
              </a:rPr>
              <a:t> 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OpenSans-Regular"/>
              </a:rPr>
              <a:t>in </a:t>
            </a:r>
            <a:r>
              <a:rPr lang="zh-CN" altLang="en-US" sz="1800" dirty="0">
                <a:solidFill>
                  <a:srgbClr val="333333"/>
                </a:solidFill>
                <a:effectLst/>
                <a:latin typeface="PingFangSC-Regular"/>
              </a:rPr>
              <a:t>迭代对象</a:t>
            </a:r>
            <a:r>
              <a:rPr lang="zh-CN" altLang="en-US" sz="1800" dirty="0">
                <a:solidFill>
                  <a:srgbClr val="333333"/>
                </a:solidFill>
                <a:effectLst/>
                <a:latin typeface="OpenSans-Regular"/>
              </a:rPr>
              <a:t> 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OpenSans-Regular"/>
              </a:rPr>
              <a:t>3. </a:t>
            </a:r>
            <a:r>
              <a:rPr lang="zh-CN" altLang="en-US" sz="1800" dirty="0">
                <a:solidFill>
                  <a:srgbClr val="333333"/>
                </a:solidFill>
                <a:effectLst/>
                <a:latin typeface="PingFangSC-Regular"/>
              </a:rPr>
              <a:t>（可选）筛选条件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704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177025-9CE1-43FD-A3CC-1D0C619D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9FE626-A7BA-464B-AEC4-A5372F1C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1C20A79-D0AC-4470-B646-8ADE063D3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55" y="208720"/>
            <a:ext cx="10333502" cy="593687"/>
          </a:xfrm>
        </p:spPr>
        <p:txBody>
          <a:bodyPr/>
          <a:lstStyle/>
          <a:p>
            <a:r>
              <a:rPr lang="zh-CN" altLang="en-US" dirty="0"/>
              <a:t>基本语法：</a:t>
            </a:r>
            <a:r>
              <a:rPr lang="en-US" altLang="zh-CN" dirty="0"/>
              <a:t>if-else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6EDE18-1DF2-4F8D-AA24-9A6C9DD1D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93" y="1954849"/>
            <a:ext cx="5775770" cy="294830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E0F6321-BCC2-4EDC-AFF4-66FF88A4DF99}"/>
              </a:ext>
            </a:extLst>
          </p:cNvPr>
          <p:cNvSpPr txBox="1"/>
          <p:nvPr/>
        </p:nvSpPr>
        <p:spPr>
          <a:xfrm>
            <a:off x="7004481" y="2582050"/>
            <a:ext cx="4225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注意冒号和缩进的使用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注意关键词的使用：</a:t>
            </a:r>
            <a:r>
              <a:rPr lang="en-US" altLang="zh-CN" dirty="0"/>
              <a:t>if else </a:t>
            </a:r>
            <a:r>
              <a:rPr lang="en-US" altLang="zh-CN" dirty="0" err="1"/>
              <a:t>elif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注意在实际编程中要避免多层分支的嵌套</a:t>
            </a:r>
            <a:r>
              <a:rPr lang="en-US" altLang="zh-CN" dirty="0"/>
              <a:t>——</a:t>
            </a:r>
            <a:r>
              <a:rPr lang="zh-CN" altLang="en-US" dirty="0"/>
              <a:t>这样很不优雅</a:t>
            </a:r>
          </a:p>
        </p:txBody>
      </p:sp>
    </p:spTree>
    <p:extLst>
      <p:ext uri="{BB962C8B-B14F-4D97-AF65-F5344CB8AC3E}">
        <p14:creationId xmlns:p14="http://schemas.microsoft.com/office/powerpoint/2010/main" val="1564614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2BFDFDA-7DAE-4123-8595-9C4F3FB0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55" y="1110418"/>
            <a:ext cx="11191161" cy="727260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支持</a:t>
            </a:r>
            <a:r>
              <a:rPr lang="en-US" altLang="zh-CN" dirty="0"/>
              <a:t>for</a:t>
            </a:r>
            <a:r>
              <a:rPr lang="zh-CN" altLang="en-US" dirty="0"/>
              <a:t>和</a:t>
            </a:r>
            <a:r>
              <a:rPr lang="en-US" altLang="zh-CN" dirty="0"/>
              <a:t>while</a:t>
            </a:r>
            <a:r>
              <a:rPr lang="zh-CN" altLang="en-US" dirty="0"/>
              <a:t>两种循环方法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177025-9CE1-43FD-A3CC-1D0C619D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9FE626-A7BA-464B-AEC4-A5372F1C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1C20A79-D0AC-4470-B646-8ADE063D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基本语法：循环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2350C1F-2BA8-495E-B976-7456A074D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8347"/>
            <a:ext cx="3038899" cy="101931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2AB96B3-51BB-4CA1-BC53-DAB37DF8B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28433"/>
            <a:ext cx="9040487" cy="361047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B4CBC01-F0DC-4638-A327-BB57E12ABD6E}"/>
              </a:ext>
            </a:extLst>
          </p:cNvPr>
          <p:cNvSpPr txBox="1"/>
          <p:nvPr/>
        </p:nvSpPr>
        <p:spPr>
          <a:xfrm>
            <a:off x="5166804" y="1837678"/>
            <a:ext cx="484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我们还可以借助</a:t>
            </a:r>
            <a:r>
              <a:rPr lang="en-US" altLang="zh-CN" dirty="0"/>
              <a:t>for</a:t>
            </a:r>
            <a:r>
              <a:rPr lang="zh-CN" altLang="en-US" dirty="0"/>
              <a:t>实现迭代（这一点之前也提到了）</a:t>
            </a:r>
          </a:p>
        </p:txBody>
      </p:sp>
    </p:spTree>
    <p:extLst>
      <p:ext uri="{BB962C8B-B14F-4D97-AF65-F5344CB8AC3E}">
        <p14:creationId xmlns:p14="http://schemas.microsoft.com/office/powerpoint/2010/main" val="3773838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22BFDFDA-7DAE-4123-8595-9C4F3FB0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55" y="1110418"/>
            <a:ext cx="11191161" cy="727260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支持</a:t>
            </a:r>
            <a:r>
              <a:rPr lang="en-US" altLang="zh-CN" dirty="0"/>
              <a:t>for</a:t>
            </a:r>
            <a:r>
              <a:rPr lang="zh-CN" altLang="en-US" dirty="0"/>
              <a:t>和</a:t>
            </a:r>
            <a:r>
              <a:rPr lang="en-US" altLang="zh-CN" dirty="0"/>
              <a:t>while</a:t>
            </a:r>
            <a:r>
              <a:rPr lang="zh-CN" altLang="en-US" dirty="0"/>
              <a:t>两种循环方法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177025-9CE1-43FD-A3CC-1D0C619D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9FE626-A7BA-464B-AEC4-A5372F1C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1C20A79-D0AC-4470-B646-8ADE063D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基本语法：循环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788927-BDD9-4E82-B81F-7AB4CCA5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36" y="2145689"/>
            <a:ext cx="3191320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03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177025-9CE1-43FD-A3CC-1D0C619D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9FE626-A7BA-464B-AEC4-A5372F1C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1C20A79-D0AC-4470-B646-8ADE063D3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55" y="208720"/>
            <a:ext cx="10333502" cy="593687"/>
          </a:xfrm>
        </p:spPr>
        <p:txBody>
          <a:bodyPr/>
          <a:lstStyle/>
          <a:p>
            <a:r>
              <a:rPr lang="zh-CN" altLang="en-US" dirty="0"/>
              <a:t>基本语法：函数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1543E7-4CCC-455E-B564-AEAF226703EC}"/>
              </a:ext>
            </a:extLst>
          </p:cNvPr>
          <p:cNvSpPr txBox="1"/>
          <p:nvPr/>
        </p:nvSpPr>
        <p:spPr>
          <a:xfrm>
            <a:off x="727969" y="1207363"/>
            <a:ext cx="959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我们通过下面这个栗子来讲解</a:t>
            </a:r>
            <a:r>
              <a:rPr lang="en-US" altLang="zh-CN" dirty="0"/>
              <a:t>Python</a:t>
            </a:r>
            <a:r>
              <a:rPr lang="zh-CN" altLang="en-US" dirty="0"/>
              <a:t>中的函数。</a:t>
            </a:r>
            <a:endParaRPr lang="en-US" altLang="zh-CN" dirty="0"/>
          </a:p>
          <a:p>
            <a:r>
              <a:rPr lang="zh-CN" altLang="en-US" dirty="0"/>
              <a:t>如果你有</a:t>
            </a:r>
            <a:r>
              <a:rPr lang="en-US" altLang="zh-CN" dirty="0"/>
              <a:t>C/C++</a:t>
            </a:r>
            <a:r>
              <a:rPr lang="zh-CN" altLang="en-US" dirty="0"/>
              <a:t>的基础，这一部分将非常容易。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AAC28B-3838-4613-8E2C-BD44D3BC5C91}"/>
              </a:ext>
            </a:extLst>
          </p:cNvPr>
          <p:cNvSpPr txBox="1"/>
          <p:nvPr/>
        </p:nvSpPr>
        <p:spPr>
          <a:xfrm>
            <a:off x="727969" y="3950558"/>
            <a:ext cx="8531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推荐自学内容：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Lambda</a:t>
            </a:r>
            <a:r>
              <a:rPr lang="zh-CN" altLang="en-US" dirty="0"/>
              <a:t>表达式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参数中</a:t>
            </a:r>
            <a:r>
              <a:rPr lang="en-US" altLang="zh-CN" dirty="0"/>
              <a:t>*</a:t>
            </a:r>
            <a:r>
              <a:rPr lang="zh-CN" altLang="en-US" dirty="0"/>
              <a:t>，</a:t>
            </a:r>
            <a:r>
              <a:rPr lang="en-US" altLang="zh-CN" dirty="0"/>
              <a:t>**</a:t>
            </a:r>
            <a:r>
              <a:rPr lang="zh-CN" altLang="en-US" dirty="0"/>
              <a:t>等字符的作用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函数值的传递方式（这一点稍后也会略微提到一点）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A88E8A9-B5B6-4025-BED7-3B2A7E150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9" y="1990013"/>
            <a:ext cx="6971996" cy="173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7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177025-9CE1-43FD-A3CC-1D0C619D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9FE626-A7BA-464B-AEC4-A5372F1C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1C20A79-D0AC-4470-B646-8ADE063D3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55" y="208720"/>
            <a:ext cx="10333502" cy="593687"/>
          </a:xfrm>
        </p:spPr>
        <p:txBody>
          <a:bodyPr/>
          <a:lstStyle/>
          <a:p>
            <a:r>
              <a:rPr lang="zh-CN" altLang="en-US" dirty="0"/>
              <a:t>基本语法：</a:t>
            </a:r>
            <a:r>
              <a:rPr lang="en-US" altLang="zh-CN" dirty="0"/>
              <a:t>python</a:t>
            </a:r>
            <a:r>
              <a:rPr lang="zh-CN" altLang="en-US" dirty="0"/>
              <a:t>中基本的</a:t>
            </a:r>
            <a:r>
              <a:rPr lang="en-US" altLang="zh-CN" dirty="0"/>
              <a:t>OOP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2AC7F5A-3B29-4E03-AD6C-0ADB5B30D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4" y="800114"/>
            <a:ext cx="7030431" cy="584916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0162A62-AFB4-4A91-8290-5F0C3C77650B}"/>
              </a:ext>
            </a:extLst>
          </p:cNvPr>
          <p:cNvSpPr txBox="1"/>
          <p:nvPr/>
        </p:nvSpPr>
        <p:spPr>
          <a:xfrm>
            <a:off x="7410094" y="994299"/>
            <a:ext cx="3107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推荐自学内容：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类的继承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运算符重载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OOP</a:t>
            </a:r>
            <a:r>
              <a:rPr lang="zh-CN" altLang="en-US" dirty="0"/>
              <a:t>相关芝士</a:t>
            </a:r>
          </a:p>
        </p:txBody>
      </p:sp>
    </p:spTree>
    <p:extLst>
      <p:ext uri="{BB962C8B-B14F-4D97-AF65-F5344CB8AC3E}">
        <p14:creationId xmlns:p14="http://schemas.microsoft.com/office/powerpoint/2010/main" val="3344350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177025-9CE1-43FD-A3CC-1D0C619D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9FE626-A7BA-464B-AEC4-A5372F1C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1C20A79-D0AC-4470-B646-8ADE063D3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55" y="208720"/>
            <a:ext cx="10333502" cy="593687"/>
          </a:xfrm>
        </p:spPr>
        <p:txBody>
          <a:bodyPr/>
          <a:lstStyle/>
          <a:p>
            <a:r>
              <a:rPr lang="zh-CN" altLang="en-US" dirty="0"/>
              <a:t>基本语法：库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52E6B9-C095-4B1E-BCF3-3C07142EF64F}"/>
              </a:ext>
            </a:extLst>
          </p:cNvPr>
          <p:cNvSpPr txBox="1"/>
          <p:nvPr/>
        </p:nvSpPr>
        <p:spPr>
          <a:xfrm>
            <a:off x="665825" y="1313895"/>
            <a:ext cx="105910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的一大优势在于其第三方库非常丰富，利用第三方库我们可以实现很多功能，并且我们也可以把自己的代码封装成库。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第三方库的安装：</a:t>
            </a:r>
            <a:endParaRPr lang="en-US" altLang="zh-CN" dirty="0"/>
          </a:p>
          <a:p>
            <a:r>
              <a:rPr lang="en-US" altLang="zh-CN" dirty="0"/>
              <a:t>$ pip install &lt;</a:t>
            </a:r>
            <a:r>
              <a:rPr lang="zh-CN" altLang="en-US" dirty="0"/>
              <a:t>第三方库</a:t>
            </a:r>
            <a:r>
              <a:rPr lang="en-US" altLang="zh-CN" dirty="0"/>
              <a:t>&gt;</a:t>
            </a:r>
          </a:p>
          <a:p>
            <a:r>
              <a:rPr lang="zh-CN" altLang="en-US" dirty="0"/>
              <a:t>为了让安装过程更加快我们常常选择将</a:t>
            </a:r>
            <a:r>
              <a:rPr lang="en-US" altLang="zh-CN" dirty="0"/>
              <a:t>pip</a:t>
            </a:r>
            <a:r>
              <a:rPr lang="zh-CN" altLang="en-US" dirty="0"/>
              <a:t>的安装源换成</a:t>
            </a:r>
            <a:r>
              <a:rPr lang="en-US" altLang="zh-CN" dirty="0"/>
              <a:t>tuna</a:t>
            </a:r>
            <a:r>
              <a:rPr lang="zh-CN" altLang="en-US" dirty="0"/>
              <a:t>等国内镜像源</a:t>
            </a:r>
            <a:endParaRPr lang="en-US" altLang="zh-CN" dirty="0"/>
          </a:p>
          <a:p>
            <a:r>
              <a:rPr lang="en-US" altLang="zh-CN" dirty="0"/>
              <a:t>Example</a:t>
            </a:r>
            <a:r>
              <a:rPr lang="zh-CN" altLang="en-US" dirty="0"/>
              <a:t>：</a:t>
            </a:r>
            <a:r>
              <a:rPr lang="en-US" altLang="zh-CN" dirty="0"/>
              <a:t>$ pip install –r requirements.txt # </a:t>
            </a:r>
            <a:r>
              <a:rPr lang="zh-CN" altLang="en-US" dirty="0"/>
              <a:t>配置环境中常用命令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引入第三方库的方法：</a:t>
            </a:r>
            <a:endParaRPr lang="en-US" altLang="zh-CN" dirty="0"/>
          </a:p>
          <a:p>
            <a:r>
              <a:rPr lang="en-US" altLang="zh-CN" dirty="0"/>
              <a:t>import json # </a:t>
            </a:r>
            <a:r>
              <a:rPr lang="zh-CN" altLang="en-US" dirty="0"/>
              <a:t>第一种方法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numpy</a:t>
            </a:r>
            <a:r>
              <a:rPr lang="en-US" altLang="zh-CN" dirty="0"/>
              <a:t> as np</a:t>
            </a:r>
          </a:p>
          <a:p>
            <a:r>
              <a:rPr lang="en-US" altLang="zh-CN" dirty="0"/>
              <a:t>from xxx import xxx, xxx # </a:t>
            </a:r>
            <a:r>
              <a:rPr lang="zh-CN" altLang="en-US" dirty="0"/>
              <a:t>可以引入多个部分</a:t>
            </a:r>
            <a:endParaRPr lang="en-US" altLang="zh-CN" dirty="0"/>
          </a:p>
          <a:p>
            <a:r>
              <a:rPr lang="en-US" altLang="zh-CN" dirty="0"/>
              <a:t>import </a:t>
            </a:r>
            <a:r>
              <a:rPr lang="en-US" altLang="zh-CN" dirty="0" err="1"/>
              <a:t>matplotlib.pyplot</a:t>
            </a:r>
            <a:r>
              <a:rPr lang="en-US" altLang="zh-CN" dirty="0"/>
              <a:t> as </a:t>
            </a:r>
            <a:r>
              <a:rPr lang="en-US" altLang="zh-CN" dirty="0" err="1"/>
              <a:t>plt</a:t>
            </a:r>
            <a:endParaRPr lang="en-US" altLang="zh-CN" dirty="0"/>
          </a:p>
          <a:p>
            <a:r>
              <a:rPr lang="en-US" altLang="zh-CN" dirty="0"/>
              <a:t>From json import * # </a:t>
            </a:r>
            <a:r>
              <a:rPr lang="zh-CN" altLang="en-US" dirty="0"/>
              <a:t>也可以使用通配符，但是我们不建议这么做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6282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49460D1-45F1-4461-8453-F9B260272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1" i="0" dirty="0">
                <a:solidFill>
                  <a:srgbClr val="555555"/>
                </a:solidFill>
                <a:effectLst/>
                <a:latin typeface="-apple-system"/>
              </a:rPr>
              <a:t>变量不是盒子</a:t>
            </a:r>
          </a:p>
          <a:p>
            <a:pPr lvl="1" fontAlgn="base"/>
            <a:r>
              <a:rPr lang="zh-CN" altLang="en-US" b="0" i="0" dirty="0">
                <a:solidFill>
                  <a:srgbClr val="555555"/>
                </a:solidFill>
                <a:effectLst/>
                <a:latin typeface="inherit"/>
              </a:rPr>
              <a:t>与其说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inherit"/>
              </a:rPr>
              <a:t>Python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inherit"/>
              </a:rPr>
              <a:t>中的变量是盒子，不如说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inherit"/>
              </a:rPr>
              <a:t>Python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inherit"/>
              </a:rPr>
              <a:t>中的变量是便利贴。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inherit"/>
              </a:rPr>
              <a:t>Python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inherit"/>
              </a:rPr>
              <a:t>中的变量是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inherit"/>
              </a:rPr>
              <a:t>引用式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inherit"/>
              </a:rPr>
              <a:t>变量。</a:t>
            </a:r>
          </a:p>
          <a:p>
            <a:pPr lvl="1" fontAlgn="base"/>
            <a:r>
              <a:rPr lang="en-US" altLang="zh-CN" b="0" i="0" dirty="0">
                <a:solidFill>
                  <a:srgbClr val="555555"/>
                </a:solidFill>
                <a:effectLst/>
                <a:latin typeface="inherit"/>
              </a:rPr>
              <a:t>Python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inherit"/>
              </a:rPr>
              <a:t>中的变量只是对象的名字，如果一个变量有多个名字，那么这就是别名</a:t>
            </a:r>
          </a:p>
          <a:p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04DE82-60F5-4218-B764-1A1BD7F2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DDC11F-B2E3-4D42-BF0F-E3DA05FE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27</a:t>
            </a:fld>
            <a:endParaRPr kumimoji="1"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EF6825F-6684-497C-B912-999C6EE16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55" y="208720"/>
            <a:ext cx="8842054" cy="593687"/>
          </a:xfrm>
        </p:spPr>
        <p:txBody>
          <a:bodyPr/>
          <a:lstStyle/>
          <a:p>
            <a:r>
              <a:rPr lang="zh-CN" altLang="en-US" dirty="0"/>
              <a:t>一个常常让人头大的芝士</a:t>
            </a:r>
            <a:r>
              <a:rPr lang="en-US" altLang="zh-CN" dirty="0"/>
              <a:t>——copy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7046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49460D1-45F1-4461-8453-F9B260272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==</a:t>
            </a:r>
            <a:r>
              <a:rPr lang="zh-CN" altLang="en-US" dirty="0"/>
              <a:t>与</a:t>
            </a:r>
            <a:r>
              <a:rPr lang="en-US" altLang="zh-CN" dirty="0"/>
              <a:t>is</a:t>
            </a:r>
            <a:r>
              <a:rPr lang="zh-CN" altLang="en-US" dirty="0"/>
              <a:t>的区别：</a:t>
            </a:r>
          </a:p>
          <a:p>
            <a:pPr lvl="1"/>
            <a:r>
              <a:rPr lang="en-US" altLang="zh-CN" dirty="0"/>
              <a:t>==</a:t>
            </a:r>
            <a:r>
              <a:rPr lang="zh-CN" altLang="en-US" dirty="0"/>
              <a:t>运算符比较两个对象的值（对象中保存的数据），而</a:t>
            </a:r>
            <a:r>
              <a:rPr lang="en-US" altLang="zh-CN" dirty="0"/>
              <a:t>is</a:t>
            </a:r>
            <a:r>
              <a:rPr lang="zh-CN" altLang="en-US" dirty="0"/>
              <a:t>比较的是对象的标识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通常，我们关注的是值而不是标识。所以我们更经常使用</a:t>
            </a:r>
            <a:r>
              <a:rPr lang="en-US" altLang="zh-CN" dirty="0"/>
              <a:t>==</a:t>
            </a:r>
          </a:p>
          <a:p>
            <a:pPr lvl="1"/>
            <a:r>
              <a:rPr lang="zh-CN" altLang="en-US" dirty="0"/>
              <a:t>在变量和单例值比较的时候，应该使用</a:t>
            </a:r>
            <a:r>
              <a:rPr lang="en-US" altLang="zh-CN" dirty="0"/>
              <a:t>is</a:t>
            </a:r>
            <a:r>
              <a:rPr lang="zh-CN" altLang="en-US" dirty="0"/>
              <a:t>。例如</a:t>
            </a:r>
            <a:r>
              <a:rPr lang="en-US" altLang="zh-CN" dirty="0"/>
              <a:t>x is None</a:t>
            </a:r>
            <a:r>
              <a:rPr lang="zh-CN" altLang="en-US" dirty="0"/>
              <a:t>、</a:t>
            </a:r>
            <a:r>
              <a:rPr lang="en-US" altLang="zh-CN" dirty="0"/>
              <a:t>x is not None</a:t>
            </a:r>
            <a:r>
              <a:rPr lang="zh-CN" altLang="en-US" dirty="0"/>
              <a:t>。这是因为</a:t>
            </a:r>
            <a:r>
              <a:rPr lang="en-US" altLang="zh-CN" dirty="0"/>
              <a:t>is</a:t>
            </a:r>
            <a:r>
              <a:rPr lang="zh-CN" altLang="en-US" dirty="0"/>
              <a:t>不涉及到运算符的重载，没有繁琐的判断比较过程，因而速度在这种情况下更快。</a:t>
            </a:r>
            <a:endParaRPr lang="en-US" altLang="zh-CN" dirty="0"/>
          </a:p>
          <a:p>
            <a:pPr algn="l" fontAlgn="base"/>
            <a:r>
              <a:rPr lang="zh-CN" altLang="en-US" b="1" i="0" dirty="0">
                <a:solidFill>
                  <a:srgbClr val="555555"/>
                </a:solidFill>
                <a:effectLst/>
                <a:latin typeface="-apple-system"/>
              </a:rPr>
              <a:t>元组的不可变性</a:t>
            </a:r>
          </a:p>
          <a:p>
            <a:pPr lvl="1" fontAlgn="base"/>
            <a:r>
              <a:rPr lang="zh-CN" altLang="en-US" b="0" i="0" dirty="0">
                <a:solidFill>
                  <a:srgbClr val="555555"/>
                </a:solidFill>
                <a:effectLst/>
                <a:latin typeface="inherit"/>
              </a:rPr>
              <a:t>元组的不可变性指的是其数据结构的内容（即保存的引用）不可变，但是引用的对象可以发生改变。</a:t>
            </a:r>
          </a:p>
          <a:p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04DE82-60F5-4218-B764-1A1BD7F2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DDC11F-B2E3-4D42-BF0F-E3DA05FE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28</a:t>
            </a:fld>
            <a:endParaRPr kumimoji="1"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EF6825F-6684-497C-B912-999C6EE16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55" y="208720"/>
            <a:ext cx="8842054" cy="593687"/>
          </a:xfrm>
        </p:spPr>
        <p:txBody>
          <a:bodyPr/>
          <a:lstStyle/>
          <a:p>
            <a:r>
              <a:rPr lang="zh-CN" altLang="en-US" dirty="0"/>
              <a:t>一个常常让人头大的芝士</a:t>
            </a:r>
            <a:r>
              <a:rPr lang="en-US" altLang="zh-CN" dirty="0"/>
              <a:t>——copy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314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04DE82-60F5-4218-B764-1A1BD7F2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DDC11F-B2E3-4D42-BF0F-E3DA05FE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29</a:t>
            </a:fld>
            <a:endParaRPr kumimoji="1"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EF6825F-6684-497C-B912-999C6EE16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55" y="208720"/>
            <a:ext cx="11212392" cy="593687"/>
          </a:xfrm>
        </p:spPr>
        <p:txBody>
          <a:bodyPr/>
          <a:lstStyle/>
          <a:p>
            <a:r>
              <a:rPr lang="zh-CN" altLang="en-US" sz="3200" dirty="0"/>
              <a:t>一个常常让人头大的芝士点</a:t>
            </a:r>
            <a:r>
              <a:rPr lang="en-US" altLang="zh-CN" sz="3200" dirty="0"/>
              <a:t>——</a:t>
            </a:r>
            <a:r>
              <a:rPr lang="en-US" altLang="zh-CN" sz="3200" dirty="0" err="1"/>
              <a:t>copy&amp;deepcopy</a:t>
            </a:r>
            <a:endParaRPr lang="zh-CN" altLang="en-US" sz="3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B03875-69BA-4C38-939C-87CB5E13A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07" y="1026255"/>
            <a:ext cx="9368833" cy="533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7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BB7D92-A91C-7F46-81FB-1186B3BD6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1110418"/>
            <a:ext cx="11478867" cy="5091924"/>
          </a:xfrm>
        </p:spPr>
        <p:txBody>
          <a:bodyPr/>
          <a:lstStyle/>
          <a:p>
            <a:pPr marL="457200" lvl="1" indent="0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今日的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Python-Lecture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面向群体：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之前没有接触过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，或者接触时间小于一星期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推荐具有一定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基础的同学阅读书籍：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《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流畅的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Python》</a:t>
            </a:r>
          </a:p>
          <a:p>
            <a:pPr marL="457200" lvl="1" indent="0">
              <a:buNone/>
            </a:pP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本次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Lecture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目标：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初步理解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的语言特点（解释型、强类型、动态类型）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学会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的基本语法，以及一些不同于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C/C++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的奇技淫巧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学会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环境配置方法、掌握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conda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工具的基本使用等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掌握深入查阅文档的能力，进而能够更加深入地自行学习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Python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4F03ED-451F-8747-A4F3-75147009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课程简介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C4FCBC-CB1C-D148-BE65-EBBDC041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A23CFF-C99F-1E4B-AB1F-8D0D1ECA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5375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04DE82-60F5-4218-B764-1A1BD7F2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DDC11F-B2E3-4D42-BF0F-E3DA05FE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30</a:t>
            </a:fld>
            <a:endParaRPr kumimoji="1"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EF6825F-6684-497C-B912-999C6EE16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55" y="208720"/>
            <a:ext cx="11212392" cy="593687"/>
          </a:xfrm>
        </p:spPr>
        <p:txBody>
          <a:bodyPr/>
          <a:lstStyle/>
          <a:p>
            <a:r>
              <a:rPr lang="zh-CN" altLang="en-US" sz="3200" dirty="0"/>
              <a:t>一个常常让人头大的芝士点</a:t>
            </a:r>
            <a:r>
              <a:rPr lang="en-US" altLang="zh-CN" sz="3200" dirty="0"/>
              <a:t>——</a:t>
            </a:r>
            <a:r>
              <a:rPr lang="zh-CN" altLang="en-US" sz="3200" dirty="0"/>
              <a:t>参数传递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E6C73E-2E3B-465C-BBF2-75C6113DA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61" y="1225120"/>
            <a:ext cx="6224851" cy="35777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F77EF00-0080-49AF-8CC2-4BBAEDCC2904}"/>
              </a:ext>
            </a:extLst>
          </p:cNvPr>
          <p:cNvSpPr txBox="1"/>
          <p:nvPr/>
        </p:nvSpPr>
        <p:spPr>
          <a:xfrm>
            <a:off x="6852821" y="1721308"/>
            <a:ext cx="457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altLang="zh-CN" b="1" i="0" dirty="0">
                <a:solidFill>
                  <a:srgbClr val="555555"/>
                </a:solidFill>
                <a:effectLst/>
                <a:latin typeface="inherit"/>
              </a:rPr>
              <a:t>Python</a:t>
            </a:r>
            <a:r>
              <a:rPr lang="zh-CN" altLang="en-US" b="1" i="0" dirty="0">
                <a:solidFill>
                  <a:srgbClr val="555555"/>
                </a:solidFill>
                <a:effectLst/>
                <a:latin typeface="inherit"/>
              </a:rPr>
              <a:t>唯一支持的参数传递模式为共享传参。</a:t>
            </a:r>
            <a:endParaRPr lang="zh-CN" altLang="en-US" b="0" i="0" dirty="0">
              <a:solidFill>
                <a:srgbClr val="555555"/>
              </a:solidFill>
              <a:effectLst/>
              <a:latin typeface="-apple-system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inherit"/>
              </a:rPr>
              <a:t>共享传参是指函数的各个形式参数获得实参中各个引用的副本，函数内部的形参是实参的别名。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inherit"/>
              </a:rPr>
              <a:t>这种结果就是，函数可能会修改作为参数传入的可变对象，但是无法修改那些对象的标识（不能把一个对象修改成为另一个对象）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555555"/>
                </a:solidFill>
                <a:effectLst/>
                <a:latin typeface="inherit"/>
              </a:rPr>
              <a:t>左面的例子就能够展示这个特点。数字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inherit"/>
              </a:rPr>
              <a:t>x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inherit"/>
              </a:rPr>
              <a:t>没有变，但是列表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inherit"/>
              </a:rPr>
              <a:t>a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inherit"/>
              </a:rPr>
              <a:t>变了，元组</a:t>
            </a:r>
            <a:r>
              <a:rPr lang="en-US" altLang="zh-CN" b="0" i="0" dirty="0">
                <a:solidFill>
                  <a:srgbClr val="555555"/>
                </a:solidFill>
                <a:effectLst/>
                <a:latin typeface="inherit"/>
              </a:rPr>
              <a:t>t</a:t>
            </a:r>
            <a:r>
              <a:rPr lang="zh-CN" altLang="en-US" b="0" i="0" dirty="0">
                <a:solidFill>
                  <a:srgbClr val="555555"/>
                </a:solidFill>
                <a:effectLst/>
                <a:latin typeface="inherit"/>
              </a:rPr>
              <a:t>没有改变</a:t>
            </a:r>
          </a:p>
        </p:txBody>
      </p:sp>
    </p:spTree>
    <p:extLst>
      <p:ext uri="{BB962C8B-B14F-4D97-AF65-F5344CB8AC3E}">
        <p14:creationId xmlns:p14="http://schemas.microsoft.com/office/powerpoint/2010/main" val="768719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177025-9CE1-43FD-A3CC-1D0C619D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9FE626-A7BA-464B-AEC4-A5372F1C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31</a:t>
            </a:fld>
            <a:endParaRPr kumimoji="1"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1C20A79-D0AC-4470-B646-8ADE063D3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55" y="208720"/>
            <a:ext cx="10333502" cy="593687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虚拟环境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4F5CBE-FF22-4BFB-B720-0AF9AC5DD0AB}"/>
              </a:ext>
            </a:extLst>
          </p:cNvPr>
          <p:cNvSpPr txBox="1"/>
          <p:nvPr/>
        </p:nvSpPr>
        <p:spPr>
          <a:xfrm>
            <a:off x="612559" y="1322773"/>
            <a:ext cx="67203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为什么我们需要虚拟环境？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不用虚拟环境，你的环境将 脏！乱！臭！各种版本不兼容问题！配置环境让你怀疑人生！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创建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Python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虚拟环境的方法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&amp;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参考资料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利用</a:t>
            </a:r>
            <a:r>
              <a:rPr lang="en-US" altLang="zh-CN" dirty="0" err="1">
                <a:solidFill>
                  <a:srgbClr val="4D4D4D"/>
                </a:solidFill>
                <a:latin typeface="-apple-system"/>
              </a:rPr>
              <a:t>conda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创建虚拟环境</a:t>
            </a:r>
            <a:r>
              <a:rPr lang="en-US" altLang="zh-CN" dirty="0">
                <a:solidFill>
                  <a:srgbClr val="4D4D4D"/>
                </a:solidFill>
                <a:latin typeface="-apple-system"/>
                <a:hlinkClick r:id="rId2"/>
              </a:rPr>
              <a:t>https://blog.csdn.net/orangerfun/article/details/118532065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利用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Python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自带的包创建虚拟环境</a:t>
            </a:r>
            <a:r>
              <a:rPr lang="en-US" altLang="zh-CN" dirty="0">
                <a:solidFill>
                  <a:srgbClr val="4D4D4D"/>
                </a:solidFill>
                <a:latin typeface="-apple-system"/>
                <a:hlinkClick r:id="rId3"/>
              </a:rPr>
              <a:t>https://docs.python.org/zh-cn/3.10/tutorial/venv.html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marL="342900" indent="-342900">
              <a:buAutoNum type="arabicPeriod"/>
            </a:pPr>
            <a:endParaRPr lang="en-US" altLang="zh-CN" dirty="0">
              <a:solidFill>
                <a:srgbClr val="4D4D4D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22120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4A567B-DF4E-4E9E-A091-3E7D78C92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4C121C-630F-41D6-B3EA-9BD0B8A6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32</a:t>
            </a:fld>
            <a:endParaRPr kumimoji="1"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AE5649D-E463-4C7C-8CE1-27817D73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55" y="208720"/>
            <a:ext cx="7031009" cy="593687"/>
          </a:xfrm>
        </p:spPr>
        <p:txBody>
          <a:bodyPr/>
          <a:lstStyle/>
          <a:p>
            <a:r>
              <a:rPr lang="en-US" altLang="zh-CN" dirty="0"/>
              <a:t>Workshop: </a:t>
            </a:r>
            <a:r>
              <a:rPr lang="zh-CN" altLang="en-US" dirty="0"/>
              <a:t>验证码图片生成器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9F64FC0-623A-4093-9F6C-A666BE5C3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955" y="1586227"/>
            <a:ext cx="3162741" cy="210531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E802E97-567D-4F7B-895D-74F43106F05C}"/>
              </a:ext>
            </a:extLst>
          </p:cNvPr>
          <p:cNvSpPr txBox="1"/>
          <p:nvPr/>
        </p:nvSpPr>
        <p:spPr>
          <a:xfrm>
            <a:off x="1442955" y="4475366"/>
            <a:ext cx="70310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代码仓库：</a:t>
            </a:r>
            <a:r>
              <a:rPr lang="en-US" altLang="zh-CN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hlinkClick r:id="rId3"/>
              </a:rPr>
              <a:t>https://git.tsinghua.edu.cn/zhengcj20/asta-workshop</a:t>
            </a:r>
            <a:endParaRPr lang="en-US" altLang="zh-CN" b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Branch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w3-starter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w3-step1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w3-step2</a:t>
            </a:r>
            <a:endParaRPr lang="en-US" altLang="zh-CN" b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19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C6E87EC-BA2D-444F-B2C7-E63A46B22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Step1</a:t>
            </a:r>
            <a:r>
              <a:rPr lang="zh-CN" altLang="en-US" dirty="0"/>
              <a:t>：补全</a:t>
            </a:r>
            <a:r>
              <a:rPr lang="en-US" altLang="zh-CN" dirty="0" err="1"/>
              <a:t>get_text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 err="1"/>
              <a:t>get_font_color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get_line_color</a:t>
            </a:r>
            <a:r>
              <a:rPr lang="en-US" altLang="zh-CN" dirty="0"/>
              <a:t>()</a:t>
            </a:r>
            <a:r>
              <a:rPr lang="zh-CN" altLang="en-US" dirty="0"/>
              <a:t>，具体要求如下：</a:t>
            </a:r>
            <a:endParaRPr lang="en-US" altLang="zh-CN" dirty="0"/>
          </a:p>
          <a:p>
            <a:pPr lvl="2"/>
            <a:r>
              <a:rPr lang="en-US" altLang="zh-CN" dirty="0" err="1"/>
              <a:t>get_text</a:t>
            </a:r>
            <a:r>
              <a:rPr lang="en-US" altLang="zh-CN" dirty="0"/>
              <a:t>(): </a:t>
            </a:r>
            <a:r>
              <a:rPr lang="zh-CN" altLang="en-US" dirty="0"/>
              <a:t>返回一个字符串，字符串中的字符为</a:t>
            </a:r>
            <a:r>
              <a:rPr lang="en-US" altLang="zh-CN" dirty="0"/>
              <a:t>source</a:t>
            </a:r>
            <a:r>
              <a:rPr lang="zh-CN" altLang="en-US" dirty="0"/>
              <a:t>中的字符，字符串的位数为</a:t>
            </a:r>
            <a:r>
              <a:rPr lang="en-US" altLang="zh-CN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.text_number</a:t>
            </a:r>
            <a:endParaRPr lang="en-US" altLang="zh-CN" dirty="0"/>
          </a:p>
          <a:p>
            <a:pPr lvl="2"/>
            <a:r>
              <a:rPr lang="en-US" altLang="zh-CN" dirty="0" err="1"/>
              <a:t>get_font_color</a:t>
            </a:r>
            <a:r>
              <a:rPr lang="en-US" altLang="zh-CN" dirty="0"/>
              <a:t>(): </a:t>
            </a:r>
            <a:r>
              <a:rPr lang="zh-CN" altLang="en-US" dirty="0"/>
              <a:t>返回值为一个包含三个元素的元组</a:t>
            </a:r>
            <a:endParaRPr lang="en-US" altLang="zh-CN" dirty="0"/>
          </a:p>
          <a:p>
            <a:pPr lvl="2"/>
            <a:r>
              <a:rPr lang="en-US" altLang="zh-CN" dirty="0" err="1"/>
              <a:t>get_line_color</a:t>
            </a:r>
            <a:r>
              <a:rPr lang="en-US" altLang="zh-CN" dirty="0"/>
              <a:t>():</a:t>
            </a:r>
            <a:r>
              <a:rPr lang="zh-CN" altLang="en-US" dirty="0"/>
              <a:t>返回值为一个包含三个元素的元组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API</a:t>
            </a:r>
            <a:r>
              <a:rPr lang="zh-CN" altLang="en-US" dirty="0"/>
              <a:t>参考：</a:t>
            </a:r>
            <a:endParaRPr lang="en-US" altLang="zh-CN" dirty="0"/>
          </a:p>
          <a:p>
            <a:pPr lvl="2"/>
            <a:r>
              <a:rPr lang="en-US" altLang="zh-CN" dirty="0"/>
              <a:t>random</a:t>
            </a:r>
            <a:r>
              <a:rPr lang="zh-CN" altLang="en-US" dirty="0"/>
              <a:t>库中的</a:t>
            </a:r>
            <a:r>
              <a:rPr lang="en-US" altLang="zh-CN" dirty="0" err="1"/>
              <a:t>random.randint</a:t>
            </a:r>
            <a:r>
              <a:rPr lang="en-US" altLang="zh-CN" dirty="0"/>
              <a:t>(a, b)</a:t>
            </a:r>
            <a:r>
              <a:rPr lang="zh-CN" altLang="en-US" dirty="0"/>
              <a:t>能够生成</a:t>
            </a:r>
            <a:r>
              <a:rPr lang="en-US" altLang="zh-CN" dirty="0" err="1"/>
              <a:t>a~b</a:t>
            </a:r>
            <a:r>
              <a:rPr lang="zh-CN" altLang="en-US" dirty="0"/>
              <a:t>之间的一个随机整数值</a:t>
            </a:r>
            <a:endParaRPr lang="en-US" altLang="zh-CN" dirty="0"/>
          </a:p>
          <a:p>
            <a:pPr lvl="2"/>
            <a:r>
              <a:rPr lang="en-US" altLang="zh-CN" dirty="0" err="1"/>
              <a:t>random.sample</a:t>
            </a:r>
            <a:r>
              <a:rPr lang="en-US" altLang="zh-CN" dirty="0"/>
              <a:t>()</a:t>
            </a:r>
            <a:r>
              <a:rPr lang="zh-CN" altLang="en-US" dirty="0"/>
              <a:t>可能对第一个函数的补全有帮助，具体如何使用请自行查阅文档。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4A567B-DF4E-4E9E-A091-3E7D78C92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4C121C-630F-41D6-B3EA-9BD0B8A6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33</a:t>
            </a:fld>
            <a:endParaRPr kumimoji="1"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AE5649D-E463-4C7C-8CE1-27817D73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55" y="208720"/>
            <a:ext cx="7031009" cy="593687"/>
          </a:xfrm>
        </p:spPr>
        <p:txBody>
          <a:bodyPr/>
          <a:lstStyle/>
          <a:p>
            <a:r>
              <a:rPr lang="en-US" altLang="zh-CN" dirty="0"/>
              <a:t>Workshop: </a:t>
            </a:r>
            <a:r>
              <a:rPr lang="zh-CN" altLang="en-US" dirty="0"/>
              <a:t>验证码图片生成器</a:t>
            </a:r>
          </a:p>
        </p:txBody>
      </p:sp>
    </p:spTree>
    <p:extLst>
      <p:ext uri="{BB962C8B-B14F-4D97-AF65-F5344CB8AC3E}">
        <p14:creationId xmlns:p14="http://schemas.microsoft.com/office/powerpoint/2010/main" val="374404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07A9404-06FA-486B-A6F8-D4E49C20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Step2</a:t>
            </a:r>
            <a:r>
              <a:rPr lang="zh-CN" altLang="en-US" dirty="0"/>
              <a:t>：</a:t>
            </a:r>
            <a:r>
              <a:rPr lang="en-US" altLang="zh-CN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补全</a:t>
            </a:r>
            <a:r>
              <a:rPr lang="en-US" altLang="zh-CN" sz="1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draw_point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point_chance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zh-CN" sz="1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altLang="zh-CN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要求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按照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概率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随机绘制小圆点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提示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可以参考上面绘制线条的代码仿写</a:t>
            </a:r>
            <a:endParaRPr lang="en-US" altLang="zh-CN" b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38AD06-E180-4501-A7EB-B216F6D2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AE26F0-1114-467B-B532-64BCD21E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34</a:t>
            </a:fld>
            <a:endParaRPr kumimoji="1"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69E0740-2D7B-41E5-AD73-BB691BA8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55" y="208720"/>
            <a:ext cx="7013254" cy="593687"/>
          </a:xfrm>
        </p:spPr>
        <p:txBody>
          <a:bodyPr/>
          <a:lstStyle/>
          <a:p>
            <a:r>
              <a:rPr lang="en-US" altLang="zh-CN" dirty="0"/>
              <a:t>Workshop: </a:t>
            </a:r>
            <a:r>
              <a:rPr lang="zh-CN" altLang="en-US" dirty="0"/>
              <a:t>验证码图片生成器</a:t>
            </a:r>
          </a:p>
        </p:txBody>
      </p:sp>
    </p:spTree>
    <p:extLst>
      <p:ext uri="{BB962C8B-B14F-4D97-AF65-F5344CB8AC3E}">
        <p14:creationId xmlns:p14="http://schemas.microsoft.com/office/powerpoint/2010/main" val="3067491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177025-9CE1-43FD-A3CC-1D0C619D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9FE626-A7BA-464B-AEC4-A5372F1C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35</a:t>
            </a:fld>
            <a:endParaRPr kumimoji="1"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1C20A79-D0AC-4470-B646-8ADE063D3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55" y="208720"/>
            <a:ext cx="10333502" cy="593687"/>
          </a:xfrm>
        </p:spPr>
        <p:txBody>
          <a:bodyPr/>
          <a:lstStyle/>
          <a:p>
            <a:r>
              <a:rPr lang="zh-CN" altLang="en-US" dirty="0"/>
              <a:t>进阶指北</a:t>
            </a:r>
            <a:r>
              <a:rPr lang="en-US" altLang="zh-CN" dirty="0"/>
              <a:t>——</a:t>
            </a:r>
            <a:r>
              <a:rPr lang="zh-CN" altLang="en-US" dirty="0"/>
              <a:t>名词篇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E7777A-CE4D-4246-9B44-E8EB9BD00C0E}"/>
              </a:ext>
            </a:extLst>
          </p:cNvPr>
          <p:cNvSpPr txBox="1"/>
          <p:nvPr/>
        </p:nvSpPr>
        <p:spPr>
          <a:xfrm>
            <a:off x="932155" y="1393794"/>
            <a:ext cx="67381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如果今后写代码需要查阅资料时，以下这些词可能会帮到你：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yield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并发与并行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@</a:t>
            </a:r>
            <a:r>
              <a:rPr lang="zh-CN" altLang="en-US" dirty="0"/>
              <a:t>修饰符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__main__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运算符重载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Lambda</a:t>
            </a:r>
            <a:r>
              <a:rPr lang="zh-CN" altLang="en-US" dirty="0"/>
              <a:t>表达式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正则表达式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异常处理：</a:t>
            </a:r>
            <a:r>
              <a:rPr lang="en-US" altLang="zh-CN" dirty="0"/>
              <a:t>try catch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弱引用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pytorch</a:t>
            </a:r>
            <a:r>
              <a:rPr lang="zh-CN" altLang="en-US" dirty="0"/>
              <a:t>、</a:t>
            </a:r>
            <a:r>
              <a:rPr lang="en-US" altLang="zh-CN" dirty="0" err="1"/>
              <a:t>os</a:t>
            </a:r>
            <a:r>
              <a:rPr lang="zh-CN" altLang="en-US" dirty="0"/>
              <a:t>、</a:t>
            </a:r>
            <a:r>
              <a:rPr lang="en-US" altLang="zh-CN" dirty="0"/>
              <a:t>python-</a:t>
            </a:r>
            <a:r>
              <a:rPr lang="en-US" altLang="zh-CN" dirty="0" err="1"/>
              <a:t>opencv</a:t>
            </a:r>
            <a:r>
              <a:rPr lang="zh-CN" altLang="en-US" dirty="0"/>
              <a:t>、</a:t>
            </a:r>
            <a:r>
              <a:rPr lang="en-US" altLang="zh-CN" dirty="0" err="1"/>
              <a:t>numpy</a:t>
            </a:r>
            <a:r>
              <a:rPr lang="zh-CN" altLang="en-US" dirty="0"/>
              <a:t>、</a:t>
            </a:r>
            <a:r>
              <a:rPr lang="en-US" altLang="zh-CN" dirty="0"/>
              <a:t>matplotlib……</a:t>
            </a:r>
          </a:p>
        </p:txBody>
      </p:sp>
    </p:spTree>
    <p:extLst>
      <p:ext uri="{BB962C8B-B14F-4D97-AF65-F5344CB8AC3E}">
        <p14:creationId xmlns:p14="http://schemas.microsoft.com/office/powerpoint/2010/main" val="1159436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6C5ACDA-077E-412F-B437-8089D3641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Python3.x</a:t>
            </a:r>
            <a:r>
              <a:rPr lang="zh-CN" altLang="en-US" dirty="0"/>
              <a:t>官方文档：</a:t>
            </a:r>
            <a:r>
              <a:rPr lang="en-US" altLang="zh-CN" dirty="0"/>
              <a:t>https://docs.python.org/3/</a:t>
            </a:r>
          </a:p>
          <a:p>
            <a:r>
              <a:rPr lang="en-US" altLang="zh-CN" dirty="0"/>
              <a:t>Python</a:t>
            </a:r>
            <a:r>
              <a:rPr lang="zh-CN" altLang="en-US" dirty="0"/>
              <a:t>学习资料：</a:t>
            </a:r>
            <a:r>
              <a:rPr lang="en-US" altLang="zh-CN" dirty="0">
                <a:hlinkClick r:id="rId2"/>
              </a:rPr>
              <a:t>https://www.runoob.com/python3/python3-tutorial.html</a:t>
            </a:r>
            <a:endParaRPr lang="en-US" altLang="zh-CN" dirty="0"/>
          </a:p>
          <a:p>
            <a:r>
              <a:rPr lang="zh-CN" altLang="en-US" sz="2400" b="0" dirty="0"/>
              <a:t>如果想进一步深入学习</a:t>
            </a:r>
            <a:r>
              <a:rPr lang="en-US" altLang="zh-CN" sz="2400" b="0" dirty="0"/>
              <a:t>Python</a:t>
            </a:r>
            <a:r>
              <a:rPr lang="zh-CN" altLang="en-US" sz="2400" b="0" dirty="0"/>
              <a:t>的语法特点，推荐阅读</a:t>
            </a:r>
            <a:r>
              <a:rPr lang="en-US" altLang="zh-CN" sz="2400" b="0" dirty="0"/>
              <a:t>《</a:t>
            </a:r>
            <a:r>
              <a:rPr lang="zh-CN" altLang="en-US" sz="2400" b="0" dirty="0"/>
              <a:t>流畅的</a:t>
            </a:r>
            <a:r>
              <a:rPr lang="en-US" altLang="zh-CN" sz="2400" b="0" dirty="0"/>
              <a:t>Python》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D3DA48-735E-4797-8624-CBB3FC07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A5D0A8-6538-4DAC-9998-276C12B8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36</a:t>
            </a:fld>
            <a:endParaRPr kumimoji="1"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6848EF2-71A5-4D45-AC71-1C9B5796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进阶指北</a:t>
            </a:r>
            <a:r>
              <a:rPr lang="en-US" altLang="zh-CN" dirty="0"/>
              <a:t>——</a:t>
            </a:r>
            <a:r>
              <a:rPr lang="zh-CN" altLang="en-US"/>
              <a:t>资料推荐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120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31659-2143-4243-BC83-77486DBD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谢谢大家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F20648-63F8-BD4C-8DB6-B2C5B25A8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6E3954-9AA5-4C4B-9BA2-6BA5A6EF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831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BB7D92-A91C-7F46-81FB-1186B3BD6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9" y="1110418"/>
            <a:ext cx="11478867" cy="5091924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zh-CN" dirty="0" err="1"/>
              <a:t>Javascript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1</a:t>
            </a:r>
            <a:r>
              <a:rPr lang="zh-CN" altLang="en-US" dirty="0"/>
              <a:t>、解释型语言、面向对象的语言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2</a:t>
            </a:r>
            <a:r>
              <a:rPr lang="zh-CN" altLang="en-US" dirty="0"/>
              <a:t>、可以与</a:t>
            </a:r>
            <a:r>
              <a:rPr lang="en-US" altLang="zh-CN" dirty="0"/>
              <a:t>html</a:t>
            </a:r>
            <a:r>
              <a:rPr lang="zh-CN" altLang="en-US" dirty="0"/>
              <a:t>和</a:t>
            </a:r>
            <a:r>
              <a:rPr lang="en-US" altLang="zh-CN" dirty="0" err="1"/>
              <a:t>css</a:t>
            </a:r>
            <a:r>
              <a:rPr lang="zh-CN" altLang="en-US" dirty="0"/>
              <a:t>结合开发出更加丰富多彩、具有动态属性的网页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3</a:t>
            </a:r>
            <a:r>
              <a:rPr lang="zh-CN" altLang="en-US" dirty="0"/>
              <a:t>、</a:t>
            </a:r>
            <a:r>
              <a:rPr lang="en-US" altLang="zh-CN" dirty="0"/>
              <a:t>Node.js</a:t>
            </a:r>
            <a:r>
              <a:rPr lang="zh-CN" altLang="en-US" dirty="0"/>
              <a:t>、</a:t>
            </a:r>
            <a:r>
              <a:rPr lang="en-US" altLang="zh-CN" dirty="0"/>
              <a:t>JavaScript</a:t>
            </a:r>
            <a:r>
              <a:rPr lang="zh-CN" altLang="en-US" dirty="0"/>
              <a:t>环境配置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4</a:t>
            </a:r>
            <a:r>
              <a:rPr lang="zh-CN" altLang="en-US" dirty="0"/>
              <a:t>、</a:t>
            </a:r>
            <a:r>
              <a:rPr lang="en-US" altLang="zh-CN" dirty="0"/>
              <a:t>JavaScript</a:t>
            </a:r>
            <a:r>
              <a:rPr lang="zh-CN" altLang="en-US" dirty="0"/>
              <a:t>变量、数组、函数、箭头函数、类、对象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HTML+CSS+JS</a:t>
            </a:r>
            <a:r>
              <a:rPr lang="zh-CN" altLang="en-US" dirty="0"/>
              <a:t>：前端三剑客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Python</a:t>
            </a:r>
            <a:r>
              <a:rPr lang="zh-CN" altLang="en-US" dirty="0"/>
              <a:t>：我们网站开发中后端所用语言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4F03ED-451F-8747-A4F3-75147009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昨日</a:t>
            </a:r>
            <a:r>
              <a:rPr kumimoji="1" lang="zh-CN" altLang="en-US" dirty="0"/>
              <a:t>回顾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C4FCBC-CB1C-D148-BE65-EBBDC041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A23CFF-C99F-1E4B-AB1F-8D0D1ECA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470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BB7D92-A91C-7F46-81FB-1186B3BD6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10418"/>
            <a:ext cx="11688416" cy="509192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Python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是一种解释型、面向对象、动态数据类型的高级程序设计语言。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marL="457200" lvl="1" indent="0"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Python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是近些年来爆火的语言。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Python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在近些年常用于网络爬虫、数据科学、人工智能这些领域。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marL="457200" lvl="1" indent="0">
              <a:buNone/>
            </a:pPr>
            <a:r>
              <a:rPr lang="zh-CN" altLang="en-US" dirty="0"/>
              <a:t>由于</a:t>
            </a:r>
            <a:r>
              <a:rPr lang="en-US" altLang="zh-CN" dirty="0"/>
              <a:t>Python2</a:t>
            </a:r>
            <a:r>
              <a:rPr lang="zh-CN" altLang="en-US" dirty="0"/>
              <a:t>已经停止维护，</a:t>
            </a:r>
            <a:r>
              <a:rPr lang="en-US" altLang="zh-CN" dirty="0"/>
              <a:t>Python3</a:t>
            </a:r>
            <a:r>
              <a:rPr lang="zh-CN" altLang="en-US" dirty="0"/>
              <a:t>是现在</a:t>
            </a:r>
            <a:r>
              <a:rPr lang="en-US" altLang="zh-CN" dirty="0"/>
              <a:t>Python</a:t>
            </a:r>
            <a:r>
              <a:rPr lang="zh-CN" altLang="en-US" dirty="0"/>
              <a:t>的主流，且许多扩展库不支持</a:t>
            </a:r>
            <a:r>
              <a:rPr lang="en-US" altLang="zh-CN" dirty="0"/>
              <a:t>Python2.x</a:t>
            </a:r>
            <a:r>
              <a:rPr lang="zh-CN" altLang="en-US" dirty="0"/>
              <a:t>系列，加之</a:t>
            </a:r>
            <a:r>
              <a:rPr lang="en-US" altLang="zh-CN" dirty="0"/>
              <a:t>Python2</a:t>
            </a:r>
            <a:r>
              <a:rPr lang="zh-CN" altLang="en-US" dirty="0"/>
              <a:t>系列的语法与</a:t>
            </a:r>
            <a:r>
              <a:rPr lang="en-US" altLang="zh-CN" dirty="0"/>
              <a:t>Python3</a:t>
            </a:r>
            <a:r>
              <a:rPr lang="zh-CN" altLang="en-US" dirty="0"/>
              <a:t>很不同。因而本次</a:t>
            </a:r>
            <a:r>
              <a:rPr lang="en-US" altLang="zh-CN" dirty="0"/>
              <a:t>Lecture</a:t>
            </a:r>
            <a:r>
              <a:rPr lang="zh-CN" altLang="en-US" dirty="0"/>
              <a:t>将不会涉及</a:t>
            </a:r>
            <a:r>
              <a:rPr lang="en-US" altLang="zh-CN" dirty="0"/>
              <a:t>Python2</a:t>
            </a:r>
            <a:r>
              <a:rPr lang="zh-CN" altLang="en-US" dirty="0"/>
              <a:t>的内容。</a:t>
            </a:r>
            <a:r>
              <a:rPr lang="zh-CN" altLang="en-US" strike="sngStrike" dirty="0"/>
              <a:t>其实</a:t>
            </a:r>
            <a:r>
              <a:rPr lang="en-US" altLang="zh-CN" strike="sngStrike" dirty="0" err="1"/>
              <a:t>zjz</a:t>
            </a:r>
            <a:r>
              <a:rPr lang="zh-CN" altLang="en-US" strike="sngStrike" dirty="0"/>
              <a:t>根本就不会</a:t>
            </a:r>
            <a:r>
              <a:rPr lang="en-US" altLang="zh-CN" strike="sngStrike" dirty="0"/>
              <a:t>Python2</a:t>
            </a:r>
          </a:p>
          <a:p>
            <a:pPr marL="457200" lvl="1" indent="0">
              <a:buNone/>
            </a:pP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4F03ED-451F-8747-A4F3-75147009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Py</a:t>
            </a:r>
            <a:r>
              <a:rPr lang="en-US" altLang="zh-CN" dirty="0"/>
              <a:t>thon</a:t>
            </a:r>
            <a:r>
              <a:rPr lang="zh-CN" altLang="en-US" dirty="0"/>
              <a:t>简介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C4FCBC-CB1C-D148-BE65-EBBDC041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A23CFF-C99F-1E4B-AB1F-8D0D1ECA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5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FA6B84-C3F4-4EA1-B767-CE99EC22F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221" y="62522"/>
            <a:ext cx="1114581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5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BB7D92-A91C-7F46-81FB-1186B3BD6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10418"/>
            <a:ext cx="11688416" cy="509192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1800" dirty="0">
                <a:solidFill>
                  <a:srgbClr val="333333"/>
                </a:solidFill>
                <a:latin typeface="Helvetica Neue"/>
              </a:rPr>
              <a:t>Python</a:t>
            </a:r>
            <a:r>
              <a:rPr lang="zh-CN" altLang="en-US" sz="1800" dirty="0">
                <a:solidFill>
                  <a:srgbClr val="333333"/>
                </a:solidFill>
                <a:latin typeface="Helvetica Neue"/>
              </a:rPr>
              <a:t>的特点：</a:t>
            </a:r>
            <a:endParaRPr lang="en-US" altLang="zh-CN" sz="1800" dirty="0">
              <a:solidFill>
                <a:srgbClr val="333333"/>
              </a:solidFill>
              <a:latin typeface="Helvetica Neue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rgbClr val="333333"/>
                </a:solidFill>
                <a:latin typeface="Helvetica Neue"/>
              </a:rPr>
              <a:t>解释型语言（运行过程中没有编译这个环节）</a:t>
            </a:r>
            <a:endParaRPr lang="en-US" altLang="zh-CN" sz="1800" dirty="0">
              <a:solidFill>
                <a:srgbClr val="333333"/>
              </a:solidFill>
              <a:latin typeface="Helvetica Neue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rgbClr val="333333"/>
                </a:solidFill>
                <a:latin typeface="Helvetica Neue"/>
              </a:rPr>
              <a:t>面向对象（在</a:t>
            </a:r>
            <a:r>
              <a:rPr lang="en-US" altLang="zh-CN" sz="1800" dirty="0">
                <a:solidFill>
                  <a:srgbClr val="333333"/>
                </a:solidFill>
                <a:latin typeface="Helvetica Neue"/>
              </a:rPr>
              <a:t>Python</a:t>
            </a:r>
            <a:r>
              <a:rPr lang="zh-CN" altLang="en-US" sz="1800" dirty="0">
                <a:solidFill>
                  <a:srgbClr val="333333"/>
                </a:solidFill>
                <a:latin typeface="Helvetica Neue"/>
              </a:rPr>
              <a:t>中，一切都是对象，甚至函数也是对象）</a:t>
            </a:r>
            <a:endParaRPr lang="en-US" altLang="zh-CN" sz="1800" dirty="0">
              <a:solidFill>
                <a:srgbClr val="333333"/>
              </a:solidFill>
              <a:latin typeface="Helvetica Neue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rgbClr val="333333"/>
                </a:solidFill>
                <a:latin typeface="Helvetica Neue"/>
              </a:rPr>
              <a:t>易于阅读、容易上手、方便移植</a:t>
            </a:r>
            <a:endParaRPr lang="en-US" altLang="zh-CN" sz="1800" dirty="0">
              <a:solidFill>
                <a:srgbClr val="333333"/>
              </a:solidFill>
              <a:latin typeface="Helvetica Neue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rgbClr val="333333"/>
                </a:solidFill>
                <a:latin typeface="Helvetica Neue"/>
              </a:rPr>
              <a:t>丰富的库（深度学习、数据处理、网站开发需要的库只需要一句</a:t>
            </a:r>
            <a:r>
              <a:rPr lang="en-US" altLang="zh-CN" sz="1800" dirty="0">
                <a:solidFill>
                  <a:srgbClr val="333333"/>
                </a:solidFill>
                <a:latin typeface="Helvetica Neue"/>
              </a:rPr>
              <a:t>pip install</a:t>
            </a:r>
            <a:r>
              <a:rPr lang="zh-CN" altLang="en-US" sz="1800" dirty="0">
                <a:solidFill>
                  <a:srgbClr val="333333"/>
                </a:solidFill>
                <a:latin typeface="Helvetica Neue"/>
              </a:rPr>
              <a:t>一切搞定）</a:t>
            </a:r>
            <a:endParaRPr lang="en-US" altLang="zh-CN" sz="1800" dirty="0">
              <a:solidFill>
                <a:srgbClr val="333333"/>
              </a:solidFill>
              <a:latin typeface="Helvetica Neue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rgbClr val="FF0000"/>
                </a:solidFill>
                <a:latin typeface="Helvetica Neue"/>
              </a:rPr>
              <a:t>人生苦短，我用</a:t>
            </a:r>
            <a:r>
              <a:rPr lang="en-US" altLang="zh-CN" sz="1800" dirty="0">
                <a:solidFill>
                  <a:srgbClr val="FF0000"/>
                </a:solidFill>
                <a:latin typeface="Helvetica Neue"/>
              </a:rPr>
              <a:t>Python</a:t>
            </a:r>
            <a:r>
              <a:rPr lang="zh-CN" altLang="en-US" sz="1800" dirty="0">
                <a:solidFill>
                  <a:srgbClr val="FF0000"/>
                </a:solidFill>
                <a:latin typeface="Helvetica Neue"/>
              </a:rPr>
              <a:t>（</a:t>
            </a:r>
            <a:r>
              <a:rPr lang="en-US" altLang="zh-CN" sz="1800" strike="sngStrike" dirty="0">
                <a:solidFill>
                  <a:srgbClr val="FF0000"/>
                </a:solidFill>
                <a:latin typeface="Helvetica Neue"/>
              </a:rPr>
              <a:t>Python</a:t>
            </a:r>
            <a:r>
              <a:rPr lang="zh-CN" altLang="en-US" sz="1800" strike="sngStrike" dirty="0">
                <a:solidFill>
                  <a:srgbClr val="FF0000"/>
                </a:solidFill>
                <a:latin typeface="Helvetica Neue"/>
              </a:rPr>
              <a:t>显然更加省头发</a:t>
            </a:r>
            <a:r>
              <a:rPr lang="zh-CN" altLang="en-US" sz="1800" dirty="0">
                <a:solidFill>
                  <a:srgbClr val="FF0000"/>
                </a:solidFill>
                <a:latin typeface="Helvetica Neue"/>
              </a:rPr>
              <a:t>）</a:t>
            </a:r>
            <a:endParaRPr lang="en-US" altLang="zh-CN" sz="1800" dirty="0">
              <a:solidFill>
                <a:srgbClr val="FF0000"/>
              </a:solidFill>
              <a:latin typeface="Helvetica Neue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rgbClr val="333333"/>
                </a:solidFill>
                <a:latin typeface="Helvetica Neue"/>
              </a:rPr>
              <a:t>运行速度慢：虽然</a:t>
            </a:r>
            <a:r>
              <a:rPr lang="en-US" altLang="zh-CN" sz="1800" dirty="0">
                <a:solidFill>
                  <a:srgbClr val="333333"/>
                </a:solidFill>
                <a:latin typeface="Helvetica Neue"/>
              </a:rPr>
              <a:t>Python</a:t>
            </a:r>
            <a:r>
              <a:rPr lang="zh-CN" altLang="en-US" sz="1800" dirty="0">
                <a:solidFill>
                  <a:srgbClr val="333333"/>
                </a:solidFill>
                <a:latin typeface="Helvetica Neue"/>
              </a:rPr>
              <a:t>的开发者对</a:t>
            </a:r>
            <a:r>
              <a:rPr lang="en-US" altLang="zh-CN" sz="1800" dirty="0">
                <a:solidFill>
                  <a:srgbClr val="333333"/>
                </a:solidFill>
                <a:latin typeface="Helvetica Neue"/>
              </a:rPr>
              <a:t>Python</a:t>
            </a:r>
            <a:r>
              <a:rPr lang="zh-CN" altLang="en-US" sz="1800" dirty="0">
                <a:solidFill>
                  <a:srgbClr val="333333"/>
                </a:solidFill>
                <a:latin typeface="Helvetica Neue"/>
              </a:rPr>
              <a:t>进行了许多优化，但是</a:t>
            </a:r>
            <a:r>
              <a:rPr lang="en-US" altLang="zh-CN" sz="1800" dirty="0">
                <a:solidFill>
                  <a:srgbClr val="333333"/>
                </a:solidFill>
                <a:latin typeface="Helvetica Neue"/>
              </a:rPr>
              <a:t>Python</a:t>
            </a:r>
            <a:r>
              <a:rPr lang="zh-CN" altLang="en-US" sz="1800" dirty="0">
                <a:solidFill>
                  <a:srgbClr val="333333"/>
                </a:solidFill>
                <a:latin typeface="Helvetica Neue"/>
              </a:rPr>
              <a:t>的速度依然比更加接近底层的</a:t>
            </a:r>
            <a:r>
              <a:rPr lang="en-US" altLang="zh-CN" sz="1800" dirty="0">
                <a:solidFill>
                  <a:srgbClr val="333333"/>
                </a:solidFill>
                <a:latin typeface="Helvetica Neue"/>
              </a:rPr>
              <a:t>C/C++</a:t>
            </a:r>
            <a:r>
              <a:rPr lang="zh-CN" altLang="en-US" sz="1800" dirty="0">
                <a:solidFill>
                  <a:srgbClr val="333333"/>
                </a:solidFill>
                <a:latin typeface="Helvetica Neue"/>
              </a:rPr>
              <a:t>更慢。</a:t>
            </a:r>
            <a:r>
              <a:rPr lang="zh-CN" altLang="en-US" sz="1800" strike="sngStrike" dirty="0">
                <a:solidFill>
                  <a:srgbClr val="333333"/>
                </a:solidFill>
                <a:latin typeface="Helvetica Neue"/>
              </a:rPr>
              <a:t>所以用</a:t>
            </a:r>
            <a:r>
              <a:rPr lang="en-US" altLang="zh-CN" sz="1800" strike="sngStrike" dirty="0">
                <a:solidFill>
                  <a:srgbClr val="333333"/>
                </a:solidFill>
                <a:latin typeface="Helvetica Neue"/>
              </a:rPr>
              <a:t>C/C++</a:t>
            </a:r>
            <a:r>
              <a:rPr lang="zh-CN" altLang="en-US" sz="1800" strike="sngStrike" dirty="0">
                <a:solidFill>
                  <a:srgbClr val="333333"/>
                </a:solidFill>
                <a:latin typeface="Helvetica Neue"/>
              </a:rPr>
              <a:t>写</a:t>
            </a:r>
            <a:r>
              <a:rPr lang="en-US" altLang="zh-CN" sz="1800" strike="sngStrike" dirty="0">
                <a:solidFill>
                  <a:srgbClr val="333333"/>
                </a:solidFill>
                <a:latin typeface="Helvetica Neue"/>
              </a:rPr>
              <a:t>OJ</a:t>
            </a:r>
          </a:p>
          <a:p>
            <a:pPr marL="457200" lvl="1" indent="0">
              <a:buNone/>
            </a:pP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4F03ED-451F-8747-A4F3-75147009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Py</a:t>
            </a:r>
            <a:r>
              <a:rPr lang="en-US" altLang="zh-CN" dirty="0"/>
              <a:t>thon</a:t>
            </a:r>
            <a:r>
              <a:rPr lang="zh-CN" altLang="en-US" dirty="0"/>
              <a:t>简介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C4FCBC-CB1C-D148-BE65-EBBDC041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A23CFF-C99F-1E4B-AB1F-8D0D1ECA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6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FA6B84-C3F4-4EA1-B767-CE99EC22F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221" y="62522"/>
            <a:ext cx="1114581" cy="10478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0AA9F4-223A-4591-9B70-DDC6D1DFA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872" y="4043378"/>
            <a:ext cx="2943225" cy="24669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C3DB8FC-C70C-4B58-BEF4-E6E10723A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142" y="3936395"/>
            <a:ext cx="2262743" cy="268094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9548944-F890-432B-B85B-8BB827402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8111" y="3539678"/>
            <a:ext cx="2113060" cy="328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5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FC703C8-0D13-43BC-B31D-D91D248EA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C/C++</a:t>
            </a:r>
            <a:r>
              <a:rPr lang="zh-CN" altLang="en-US" dirty="0"/>
              <a:t>的运行过程：</a:t>
            </a:r>
            <a:r>
              <a:rPr lang="en-US" altLang="zh-CN" dirty="0"/>
              <a:t>C/C++</a:t>
            </a:r>
            <a:r>
              <a:rPr lang="zh-CN" altLang="en-US" dirty="0"/>
              <a:t>是编译型语言</a:t>
            </a:r>
            <a:r>
              <a:rPr lang="en-US" altLang="zh-CN" dirty="0"/>
              <a:t>hello-</a:t>
            </a:r>
            <a:r>
              <a:rPr lang="en-US" altLang="zh-CN" dirty="0" err="1"/>
              <a:t>world.c</a:t>
            </a:r>
            <a:r>
              <a:rPr lang="zh-CN" altLang="en-US" dirty="0"/>
              <a:t>需要经过一系列复杂的编译过程生成可运行的</a:t>
            </a:r>
            <a:r>
              <a:rPr lang="en-US" altLang="zh-CN" dirty="0"/>
              <a:t>.exe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的运行：由于</a:t>
            </a:r>
            <a:r>
              <a:rPr lang="en-US" altLang="zh-CN" dirty="0"/>
              <a:t>Python</a:t>
            </a:r>
            <a:r>
              <a:rPr lang="zh-CN" altLang="en-US" dirty="0"/>
              <a:t>是一种解释型语言，可以写一行跑一行。</a:t>
            </a:r>
            <a:r>
              <a:rPr lang="en-US" altLang="zh-CN" dirty="0"/>
              <a:t>Python</a:t>
            </a:r>
            <a:r>
              <a:rPr lang="zh-CN" altLang="en-US" dirty="0"/>
              <a:t>的运行方式可以分为两种</a:t>
            </a:r>
            <a:endParaRPr lang="en-US" altLang="zh-CN" dirty="0"/>
          </a:p>
          <a:p>
            <a:pPr lvl="1"/>
            <a:r>
              <a:rPr lang="zh-CN" altLang="en-US" dirty="0"/>
              <a:t>脚本：在命令行窗口中通过</a:t>
            </a:r>
            <a:r>
              <a:rPr lang="en-US" altLang="zh-CN" dirty="0"/>
              <a:t>python xxx.py</a:t>
            </a:r>
            <a:r>
              <a:rPr lang="zh-CN" altLang="en-US" dirty="0"/>
              <a:t>运行</a:t>
            </a:r>
            <a:endParaRPr lang="en-US" altLang="zh-CN" dirty="0"/>
          </a:p>
          <a:p>
            <a:pPr lvl="1"/>
            <a:r>
              <a:rPr lang="zh-CN" altLang="en-US" dirty="0"/>
              <a:t>交互式窗口：在命令行输入</a:t>
            </a:r>
            <a:r>
              <a:rPr lang="en-US" altLang="zh-CN" dirty="0"/>
              <a:t>python</a:t>
            </a:r>
            <a:r>
              <a:rPr lang="zh-CN" altLang="en-US" dirty="0"/>
              <a:t>，就可以进入交互式窗口。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177025-9CE1-43FD-A3CC-1D0C619D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9FE626-A7BA-464B-AEC4-A5372F1C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1C20A79-D0AC-4470-B646-8ADE063D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的运行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EAB6D23-8335-44AF-927D-81AEB57C2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94" y="4346575"/>
            <a:ext cx="93345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3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FC703C8-0D13-43BC-B31D-D91D248EA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altLang="zh-CN" dirty="0"/>
              <a:t>Python</a:t>
            </a:r>
            <a:r>
              <a:rPr lang="zh-CN" altLang="en-US" dirty="0"/>
              <a:t>隐藏彩蛋：</a:t>
            </a:r>
            <a:r>
              <a:rPr lang="en-US" altLang="zh-CN" dirty="0"/>
              <a:t>Python</a:t>
            </a:r>
            <a:r>
              <a:rPr lang="zh-CN" altLang="en-US" dirty="0"/>
              <a:t>之禅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打开命令行窗口，输入</a:t>
            </a:r>
            <a:r>
              <a:rPr lang="en-US" altLang="zh-CN" dirty="0"/>
              <a:t>python</a:t>
            </a:r>
            <a:r>
              <a:rPr lang="zh-CN" altLang="en-US" dirty="0"/>
              <a:t>，输入</a:t>
            </a:r>
            <a:r>
              <a:rPr lang="en-US" altLang="zh-CN" dirty="0"/>
              <a:t>import this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177025-9CE1-43FD-A3CC-1D0C619D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9FE626-A7BA-464B-AEC4-A5372F1C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1C20A79-D0AC-4470-B646-8ADE063D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的运行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72600D9-0BAD-4F64-AE81-E6ADBBC7D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33" y="2062162"/>
            <a:ext cx="69151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4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177025-9CE1-43FD-A3CC-1D0C619D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ASTA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9FE626-A7BA-464B-AEC4-A5372F1C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4662-5586-8B45-9768-56F50891CB69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1C20A79-D0AC-4470-B646-8ADE063D3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55" y="208720"/>
            <a:ext cx="10333502" cy="593687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运行环境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52E6B9-C095-4B1E-BCF3-3C07142EF64F}"/>
              </a:ext>
            </a:extLst>
          </p:cNvPr>
          <p:cNvSpPr txBox="1"/>
          <p:nvPr/>
        </p:nvSpPr>
        <p:spPr>
          <a:xfrm>
            <a:off x="612559" y="1322773"/>
            <a:ext cx="1059106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Anaconda</a:t>
            </a: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简介：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Anaconda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是一个用于科学计算的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Python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发行版，支持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Linux, Mac, Windows,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包含了众多流行的科学计算、数据分析的 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Python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包。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conda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的设计理念：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conda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将几乎所有的工具、第三方包都当作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package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进行管理，甚至包括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python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conda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自身。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Anaconda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是一个打包的集合，里面预装好了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conda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、某个版本的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python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、各种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packages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等。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下载链接：</a:t>
            </a:r>
            <a:r>
              <a:rPr lang="en-US" altLang="zh-CN" dirty="0">
                <a:solidFill>
                  <a:srgbClr val="4D4D4D"/>
                </a:solidFill>
                <a:latin typeface="-apple-system"/>
                <a:hlinkClick r:id="rId2"/>
              </a:rPr>
              <a:t>https://mirrors.bfsu.edu.cn/anaconda/archive/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安装参考教程：</a:t>
            </a:r>
            <a:r>
              <a:rPr lang="en-US" altLang="zh-CN" dirty="0">
                <a:solidFill>
                  <a:srgbClr val="4D4D4D"/>
                </a:solidFill>
                <a:latin typeface="-apple-system"/>
                <a:hlinkClick r:id="rId3"/>
              </a:rPr>
              <a:t>https://blog.csdn.net/in546/article/details/117400839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endParaRPr lang="en-US" altLang="zh-CN" dirty="0">
              <a:solidFill>
                <a:srgbClr val="4D4D4D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96104832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1264</TotalTime>
  <Words>2358</Words>
  <Application>Microsoft Office PowerPoint</Application>
  <PresentationFormat>宽屏</PresentationFormat>
  <Paragraphs>306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-apple-system</vt:lpstr>
      <vt:lpstr>Courier</vt:lpstr>
      <vt:lpstr>Helvetica Neue</vt:lpstr>
      <vt:lpstr>inherit</vt:lpstr>
      <vt:lpstr>OpenSans-Regular</vt:lpstr>
      <vt:lpstr>PingFangSC-Regular</vt:lpstr>
      <vt:lpstr>黑体</vt:lpstr>
      <vt:lpstr>微软雅黑</vt:lpstr>
      <vt:lpstr>Arial</vt:lpstr>
      <vt:lpstr>Calibri</vt:lpstr>
      <vt:lpstr>Consolas</vt:lpstr>
      <vt:lpstr>Times New Roman</vt:lpstr>
      <vt:lpstr>Wingdings</vt:lpstr>
      <vt:lpstr>自定义设计方案</vt:lpstr>
      <vt:lpstr>不用699，不用99，寒假偷偷学个Python，开学惊艳所有人</vt:lpstr>
      <vt:lpstr>PowerPoint 演示文稿</vt:lpstr>
      <vt:lpstr>课程简介</vt:lpstr>
      <vt:lpstr>昨日回顾</vt:lpstr>
      <vt:lpstr>Python简介</vt:lpstr>
      <vt:lpstr>Python简介</vt:lpstr>
      <vt:lpstr>Python的运行</vt:lpstr>
      <vt:lpstr>Python的运行</vt:lpstr>
      <vt:lpstr>Python运行环境</vt:lpstr>
      <vt:lpstr>IDE与IDLE</vt:lpstr>
      <vt:lpstr>基本语法：变量与运算符</vt:lpstr>
      <vt:lpstr>基本语法：变量与运算符</vt:lpstr>
      <vt:lpstr>基本语法：变量与运算符</vt:lpstr>
      <vt:lpstr>基本语法：字符串</vt:lpstr>
      <vt:lpstr>基本语法：Python容器</vt:lpstr>
      <vt:lpstr>基本语法：List</vt:lpstr>
      <vt:lpstr>基本语法：tuple</vt:lpstr>
      <vt:lpstr>基本语法：set</vt:lpstr>
      <vt:lpstr>基本语法：dict</vt:lpstr>
      <vt:lpstr>基本语法：迭代器与生成式</vt:lpstr>
      <vt:lpstr>基本语法：if-else</vt:lpstr>
      <vt:lpstr>基本语法：循环</vt:lpstr>
      <vt:lpstr>基本语法：循环</vt:lpstr>
      <vt:lpstr>基本语法：函数</vt:lpstr>
      <vt:lpstr>基本语法：python中基本的OOP</vt:lpstr>
      <vt:lpstr>基本语法：库</vt:lpstr>
      <vt:lpstr>一个常常让人头大的芝士——copy</vt:lpstr>
      <vt:lpstr>一个常常让人头大的芝士——copy</vt:lpstr>
      <vt:lpstr>一个常常让人头大的芝士点——copy&amp;deepcopy</vt:lpstr>
      <vt:lpstr>一个常常让人头大的芝士点——参数传递</vt:lpstr>
      <vt:lpstr>Python虚拟环境</vt:lpstr>
      <vt:lpstr>Workshop: 验证码图片生成器</vt:lpstr>
      <vt:lpstr>Workshop: 验证码图片生成器</vt:lpstr>
      <vt:lpstr>Workshop: 验证码图片生成器</vt:lpstr>
      <vt:lpstr>进阶指北——名词篇</vt:lpstr>
      <vt:lpstr>进阶指北——资料推荐</vt:lpstr>
      <vt:lpstr>谢谢大家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毕业答辩类</dc:title>
  <dc:subject>RP</dc:subject>
  <dc:creator>ASUS</dc:creator>
  <cp:keywords>RP</cp:keywords>
  <dc:description>RP</dc:description>
  <cp:lastModifiedBy>1252537269@qq.com</cp:lastModifiedBy>
  <cp:revision>461</cp:revision>
  <dcterms:created xsi:type="dcterms:W3CDTF">2018-03-09T07:37:07Z</dcterms:created>
  <dcterms:modified xsi:type="dcterms:W3CDTF">2023-01-29T12:05:09Z</dcterms:modified>
  <cp:category>RP</cp:category>
  <cp:contentStatus>RP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