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88" r:id="rId2"/>
    <p:sldId id="293" r:id="rId3"/>
    <p:sldId id="439" r:id="rId4"/>
    <p:sldId id="440" r:id="rId5"/>
    <p:sldId id="441" r:id="rId6"/>
    <p:sldId id="444" r:id="rId7"/>
    <p:sldId id="445" r:id="rId8"/>
    <p:sldId id="446" r:id="rId9"/>
    <p:sldId id="442" r:id="rId10"/>
    <p:sldId id="447" r:id="rId11"/>
    <p:sldId id="443" r:id="rId12"/>
    <p:sldId id="468" r:id="rId13"/>
    <p:sldId id="448" r:id="rId14"/>
    <p:sldId id="449" r:id="rId15"/>
    <p:sldId id="469" r:id="rId16"/>
    <p:sldId id="470" r:id="rId17"/>
    <p:sldId id="471" r:id="rId18"/>
    <p:sldId id="4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293"/>
            <p14:sldId id="439"/>
            <p14:sldId id="440"/>
            <p14:sldId id="441"/>
            <p14:sldId id="444"/>
            <p14:sldId id="445"/>
            <p14:sldId id="446"/>
            <p14:sldId id="442"/>
            <p14:sldId id="447"/>
            <p14:sldId id="443"/>
            <p14:sldId id="468"/>
            <p14:sldId id="448"/>
            <p14:sldId id="449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548" autoAdjust="0"/>
  </p:normalViewPr>
  <p:slideViewPr>
    <p:cSldViewPr snapToGrid="0">
      <p:cViewPr varScale="1">
        <p:scale>
          <a:sx n="82" d="100"/>
          <a:sy n="82" d="100"/>
        </p:scale>
        <p:origin x="8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googletest/" TargetMode="External"/><Relationship Id="rId2" Type="http://schemas.openxmlformats.org/officeDocument/2006/relationships/hyperlink" Target="https://www.boost.org/doc/libs/1_35_0/libs/test/doc/components/utf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Debugging &amp; Testing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2022.3.14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F5DC2-2085-4BD7-9FE8-72D0EE9E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 vs. Return Error 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DA917-EF60-44DE-BAEC-26AD8BF0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assertion when a condition is impossible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an error value when an error may occur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3E62D-B4D9-473E-9B41-457FD630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22E70B-8BD7-4401-AF99-AC9D9422A5ED}"/>
              </a:ext>
            </a:extLst>
          </p:cNvPr>
          <p:cNvSpPr txBox="1"/>
          <p:nvPr/>
        </p:nvSpPr>
        <p:spPr>
          <a:xfrm>
            <a:off x="2488940" y="1646052"/>
            <a:ext cx="73735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value and carry of a + b + c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add_digits(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sv,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sc)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assert (0 &lt;= a &lt;= 9 &amp;&amp; 0 &lt;= b &lt;= 9 &amp;&amp; 0 &lt;= c &lt;= 1);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a + b +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sv = v%10;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sc = v/10;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AC41EA-0FF0-4484-8D95-0247C8E47267}"/>
              </a:ext>
            </a:extLst>
          </p:cNvPr>
          <p:cNvSpPr txBox="1"/>
          <p:nvPr/>
        </p:nvSpPr>
        <p:spPr>
          <a:xfrm>
            <a:off x="2703546" y="4325025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sum(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(n &lt; 0)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-1;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1; i &lt;=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+=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1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B9B4-CE1F-45B9-B2E3-44A122D1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 of 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3032D-207D-47D4-9E23-81287C37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Assertion may be used to check the loop invariants</a:t>
            </a:r>
          </a:p>
          <a:p>
            <a:r>
              <a:rPr lang="en-US" altLang="zh-CN" b="1" dirty="0"/>
              <a:t>Method 1</a:t>
            </a:r>
            <a:r>
              <a:rPr lang="en-US" altLang="zh-CN" dirty="0"/>
              <a:t>: Use a specification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C328F-4A83-43AB-A10B-E630F2B8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A8135-4885-490F-8303-55E21770AF8B}"/>
              </a:ext>
            </a:extLst>
          </p:cNvPr>
          <p:cNvSpPr txBox="1"/>
          <p:nvPr/>
        </p:nvSpPr>
        <p:spPr>
          <a:xfrm>
            <a:off x="3468656" y="2274174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sum_spec(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n*(n+1)/2;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sum(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1; i &lt;= n; i++)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assert (s == sum_spec(i-1));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+=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assert (s == sum_spec(n));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4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39E4-80C4-4F93-9FFD-4551F3FE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3: Integral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3DBE1-5E18-4305-B08F-4637625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assertion of loop invariant for computing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76FDD-38E4-4817-B5C1-E256144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F0D517-88A8-4384-9E7E-B76F6B377D4A}"/>
                  </a:ext>
                </a:extLst>
              </p:cNvPr>
              <p:cNvSpPr txBox="1"/>
              <p:nvPr/>
            </p:nvSpPr>
            <p:spPr>
              <a:xfrm>
                <a:off x="7754074" y="1355094"/>
                <a:ext cx="26274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F0D517-88A8-4384-9E7E-B76F6B37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074" y="1355094"/>
                <a:ext cx="2627452" cy="369332"/>
              </a:xfrm>
              <a:prstGeom prst="rect">
                <a:avLst/>
              </a:prstGeom>
              <a:blipFill>
                <a:blip r:embed="rId2"/>
                <a:stretch>
                  <a:fillRect l="-5336" r="-394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0276FF4-010E-4616-9622-39A4BB75BC6A}"/>
              </a:ext>
            </a:extLst>
          </p:cNvPr>
          <p:cNvSpPr txBox="1"/>
          <p:nvPr/>
        </p:nvSpPr>
        <p:spPr>
          <a:xfrm>
            <a:off x="4554009" y="1836284"/>
            <a:ext cx="6606871" cy="408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Solution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1800" dirty="0">
                <a:latin typeface="Consolas" panose="020B0609020204030204" pitchFamily="49" charset="0"/>
              </a:rPr>
              <a:t>#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include</a:t>
            </a:r>
            <a:r>
              <a:rPr kumimoji="1"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latin typeface="Consolas" panose="020B0609020204030204" pitchFamily="49" charset="0"/>
              </a:rPr>
              <a:t> a, b, </a:t>
            </a:r>
            <a:r>
              <a:rPr lang="en-US" altLang="zh-CN" sz="1800" dirty="0" err="1"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latin typeface="Consolas" panose="020B0609020204030204" pitchFamily="49" charset="0"/>
              </a:rPr>
              <a:t>integral</a:t>
            </a:r>
            <a:r>
              <a:rPr lang="en-US" altLang="zh-CN" sz="1800" dirty="0">
                <a:latin typeface="Consolas" panose="020B06090202040302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“Enter the start and end points: 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a &gt;&gt;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“Enter the width of the rectangle: ”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</a:t>
            </a:r>
            <a:r>
              <a:rPr lang="en-US" altLang="zh-CN" sz="1800" dirty="0" err="1"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// What is the loop invariant?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x = a +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/ 2; x &lt; b; x +=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integral += (x * x + 5 * x + 1) *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“The integral is: “&lt;&lt; integral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A19826-CB53-433A-B19A-A2106865D820}"/>
              </a:ext>
            </a:extLst>
          </p:cNvPr>
          <p:cNvGrpSpPr>
            <a:grpSpLocks/>
          </p:cNvGrpSpPr>
          <p:nvPr/>
        </p:nvGrpSpPr>
        <p:grpSpPr bwMode="auto">
          <a:xfrm>
            <a:off x="639765" y="2914651"/>
            <a:ext cx="3113086" cy="2187575"/>
            <a:chOff x="907" y="2784"/>
            <a:chExt cx="2458" cy="1082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4CB4FC2-D344-400C-A7FA-44897F8BD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2784"/>
              <a:ext cx="0" cy="1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D83F6D3-3080-49AB-AC55-082B8599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3686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C3F0F0-7617-4832-98E1-C3ACBFF8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784"/>
              <a:ext cx="2458" cy="361"/>
            </a:xfrm>
            <a:custGeom>
              <a:avLst/>
              <a:gdLst>
                <a:gd name="T0" fmla="*/ 0 w 3240"/>
                <a:gd name="T1" fmla="*/ 6 h 600"/>
                <a:gd name="T2" fmla="*/ 30 w 3240"/>
                <a:gd name="T3" fmla="*/ 3 h 600"/>
                <a:gd name="T4" fmla="*/ 60 w 3240"/>
                <a:gd name="T5" fmla="*/ 3 h 600"/>
                <a:gd name="T6" fmla="*/ 90 w 3240"/>
                <a:gd name="T7" fmla="*/ 5 h 600"/>
                <a:gd name="T8" fmla="*/ 135 w 3240"/>
                <a:gd name="T9" fmla="*/ 3 h 600"/>
                <a:gd name="T10" fmla="*/ 149 w 3240"/>
                <a:gd name="T11" fmla="*/ 1 h 600"/>
                <a:gd name="T12" fmla="*/ 180 w 3240"/>
                <a:gd name="T13" fmla="*/ 0 h 600"/>
                <a:gd name="T14" fmla="*/ 194 w 3240"/>
                <a:gd name="T15" fmla="*/ 1 h 600"/>
                <a:gd name="T16" fmla="*/ 270 w 3240"/>
                <a:gd name="T17" fmla="*/ 1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40" h="600">
                  <a:moveTo>
                    <a:pt x="0" y="600"/>
                  </a:moveTo>
                  <a:cubicBezTo>
                    <a:pt x="120" y="475"/>
                    <a:pt x="240" y="350"/>
                    <a:pt x="360" y="300"/>
                  </a:cubicBezTo>
                  <a:cubicBezTo>
                    <a:pt x="480" y="250"/>
                    <a:pt x="600" y="275"/>
                    <a:pt x="720" y="300"/>
                  </a:cubicBezTo>
                  <a:cubicBezTo>
                    <a:pt x="840" y="325"/>
                    <a:pt x="930" y="450"/>
                    <a:pt x="1080" y="450"/>
                  </a:cubicBezTo>
                  <a:cubicBezTo>
                    <a:pt x="1230" y="450"/>
                    <a:pt x="1500" y="350"/>
                    <a:pt x="1620" y="300"/>
                  </a:cubicBezTo>
                  <a:cubicBezTo>
                    <a:pt x="1740" y="250"/>
                    <a:pt x="1710" y="200"/>
                    <a:pt x="1800" y="150"/>
                  </a:cubicBezTo>
                  <a:cubicBezTo>
                    <a:pt x="1890" y="100"/>
                    <a:pt x="2070" y="0"/>
                    <a:pt x="2160" y="0"/>
                  </a:cubicBezTo>
                  <a:cubicBezTo>
                    <a:pt x="2250" y="0"/>
                    <a:pt x="2160" y="125"/>
                    <a:pt x="2340" y="150"/>
                  </a:cubicBezTo>
                  <a:cubicBezTo>
                    <a:pt x="2520" y="175"/>
                    <a:pt x="3150" y="150"/>
                    <a:pt x="3240" y="15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D52B61B-082D-4A65-8577-98275C606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B25448E-A4F9-4330-8E31-C113D0BE6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FFFA009A-609C-44C4-92D5-75848C1BA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FCAC3CF-DF6A-4D84-8A73-BD5E015E7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3038"/>
              <a:ext cx="1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8F36E4A-F4C2-45F3-A2E5-64BE21F84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7" y="2965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BC4B607-1BAB-4D7B-B4F3-B3162568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6DD214F-1215-4178-80D6-418BABBAF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784"/>
              <a:ext cx="0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2099903-88C1-4236-BB05-824A9E2EE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15870F9F-592A-442B-B104-9AAA80FB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3686"/>
              <a:ext cx="30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a</a:t>
              </a:r>
              <a:endParaRPr kumimoji="1" lang="en-US" altLang="zh-CN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89441BD1-EADD-4DEC-9E6E-F86A4E66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3686"/>
              <a:ext cx="307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b</a:t>
              </a:r>
              <a:endParaRPr kumimoji="1" lang="en-US" altLang="zh-CN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3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E82C-BF5D-44CD-95F8-DCBDE103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 of 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D5C68-B0CB-4584-A170-C8E5D918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of the time, it is difficult to come up with a direct solution</a:t>
            </a:r>
          </a:p>
          <a:p>
            <a:r>
              <a:rPr lang="en-US" altLang="zh-CN" b="1" dirty="0"/>
              <a:t>Method 2</a:t>
            </a:r>
            <a:r>
              <a:rPr lang="en-US" altLang="zh-CN" dirty="0"/>
              <a:t>: Use a different implementation as a spec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291C7-2D58-440E-9FBC-9540D782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EC8A13-EAE3-4A4C-A370-93C02E5E95F8}"/>
              </a:ext>
            </a:extLst>
          </p:cNvPr>
          <p:cNvSpPr txBox="1"/>
          <p:nvPr/>
        </p:nvSpPr>
        <p:spPr>
          <a:xfrm>
            <a:off x="1056692" y="2164068"/>
            <a:ext cx="4545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 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fib</a:t>
            </a:r>
            <a:r>
              <a:rPr lang="en-US" altLang="zh-CN" dirty="0">
                <a:latin typeface="Consolas" panose="020B0609020204030204" pitchFamily="49" charset="0"/>
              </a:rPr>
              <a:t>r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fib</a:t>
            </a:r>
            <a:r>
              <a:rPr lang="en-US" altLang="zh-CN" dirty="0">
                <a:latin typeface="Consolas" panose="020B0609020204030204" pitchFamily="49" charset="0"/>
              </a:rPr>
              <a:t>r</a:t>
            </a:r>
            <a:r>
              <a:rPr lang="zh-CN" altLang="en-US" dirty="0">
                <a:latin typeface="Consolas" panose="020B0609020204030204" pitchFamily="49" charset="0"/>
              </a:rPr>
              <a:t>(n-1)+fib</a:t>
            </a:r>
            <a:r>
              <a:rPr lang="en-US" altLang="zh-CN" dirty="0">
                <a:latin typeface="Consolas" panose="020B0609020204030204" pitchFamily="49" charset="0"/>
              </a:rPr>
              <a:t>r</a:t>
            </a:r>
            <a:r>
              <a:rPr lang="zh-CN" altLang="en-US" dirty="0">
                <a:latin typeface="Consolas" panose="020B0609020204030204" pitchFamily="49" charset="0"/>
              </a:rPr>
              <a:t>(n-2);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F3898C-09C1-424F-8A43-D2A9C015A44D}"/>
              </a:ext>
            </a:extLst>
          </p:cNvPr>
          <p:cNvSpPr txBox="1"/>
          <p:nvPr/>
        </p:nvSpPr>
        <p:spPr>
          <a:xfrm>
            <a:off x="5820747" y="2164068"/>
            <a:ext cx="49934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fib(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fn_1 = 0, fn_2 =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 return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 return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2; i&lt;=n; ++i)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assert(fn_1 ==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fibr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(i-2) &amp;&amp;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fn_2 ==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fibr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(i-1));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fn = fn_1 + fn_2;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fn_1 = fn_2;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fn_2 = fn;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assert (fn_2 ==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fibr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(n));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fn_2;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09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95539-AC0A-4447-B4EF-025BEB0A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4: Reverse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D4212-A4E5-4905-9C72-7BB2388D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assertion of loop invariant for computing reverses of strings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DADB2-4E3D-4581-8B64-5A448501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49320-8020-4E4D-87C6-141BD1242B80}"/>
              </a:ext>
            </a:extLst>
          </p:cNvPr>
          <p:cNvSpPr txBox="1"/>
          <p:nvPr/>
        </p:nvSpPr>
        <p:spPr>
          <a:xfrm>
            <a:off x="6709488" y="2006938"/>
            <a:ext cx="45432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(int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assert (rev == ?)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assert (rev == ?)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E2B052-2F1B-4341-83F4-C4EB59276B9C}"/>
              </a:ext>
            </a:extLst>
          </p:cNvPr>
          <p:cNvSpPr txBox="1"/>
          <p:nvPr/>
        </p:nvSpPr>
        <p:spPr>
          <a:xfrm>
            <a:off x="1062136" y="2006938"/>
            <a:ext cx="56473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Spec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rev_rec(string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head(1, str[0]);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rtail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zh-CN" altLang="en-US" dirty="0">
                <a:latin typeface="Consolas" panose="020B0609020204030204" pitchFamily="49" charset="0"/>
              </a:rPr>
              <a:t>rev_rec(str.substr(1))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rtail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+ head;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29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Testing Methods</a:t>
            </a:r>
          </a:p>
        </p:txBody>
      </p:sp>
    </p:spTree>
    <p:extLst>
      <p:ext uri="{BB962C8B-B14F-4D97-AF65-F5344CB8AC3E}">
        <p14:creationId xmlns:p14="http://schemas.microsoft.com/office/powerpoint/2010/main" val="4283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C921FB-00F6-4F64-90F7-740BC575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41D78-1647-44FE-B8E0-AC443137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problem, we know the relation between their inputs and outputs</a:t>
            </a:r>
          </a:p>
          <a:p>
            <a:r>
              <a:rPr lang="en-US" altLang="zh-CN" dirty="0"/>
              <a:t>Encode these inputs and outputs as test cases</a:t>
            </a:r>
          </a:p>
          <a:p>
            <a:r>
              <a:rPr lang="en-US" altLang="zh-CN" dirty="0"/>
              <a:t>Test cases often covers edge cases</a:t>
            </a:r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Fibonacci numbers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79FC61-FA5D-4757-9571-E13C64CA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DA57B6-A491-4805-B21C-302F28467CCB}"/>
              </a:ext>
            </a:extLst>
          </p:cNvPr>
          <p:cNvSpPr txBox="1"/>
          <p:nvPr/>
        </p:nvSpPr>
        <p:spPr>
          <a:xfrm>
            <a:off x="3375349" y="3535931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run_tests()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(fib(0) ==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(fib(1) == 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(fib(5) ==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(fib(10) == 55);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(fib(12) == 144);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(fib(27) == 196418);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9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0D1DE-B6A3-4AEB-8BF2-C241655F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4B220-E77E-46C5-8655-B673C173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often stores the results in test files</a:t>
            </a:r>
          </a:p>
          <a:p>
            <a:r>
              <a:rPr lang="en-US" altLang="zh-CN" dirty="0"/>
              <a:t>Write a test function to read from those test files</a:t>
            </a:r>
          </a:p>
          <a:p>
            <a:endParaRPr lang="en-US" altLang="zh-CN" dirty="0"/>
          </a:p>
          <a:p>
            <a:r>
              <a:rPr lang="en-US" altLang="zh-CN" dirty="0"/>
              <a:t>Demo</a:t>
            </a:r>
            <a:r>
              <a:rPr lang="en-US" altLang="zh-CN"/>
              <a:t>: Palindrome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D8270-A6EF-48C8-B93D-531C125B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89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60B72-AEF7-4DC0-8338-42215A4D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Frameworks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94DC0-CC5B-4DE9-A127-F1DF43DC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Although we do not cover testing frameworks in this course, it is worth noting there are many of them used in production</a:t>
            </a:r>
          </a:p>
          <a:p>
            <a:pPr lvl="1"/>
            <a:r>
              <a:rPr lang="en-US" altLang="zh-CN" dirty="0">
                <a:hlinkClick r:id="rId2"/>
              </a:rPr>
              <a:t>https://www.boost.org/doc/libs/1_35_0/libs/test/doc/components/utf/index.html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https://code.google.com/p/googletest/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Unit Test</a:t>
            </a:r>
          </a:p>
          <a:p>
            <a:pPr lvl="1"/>
            <a:r>
              <a:rPr lang="en-US" altLang="zh-CN" dirty="0"/>
              <a:t>Testing a specific functionality of a specific component in your project</a:t>
            </a:r>
          </a:p>
          <a:p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</a:p>
          <a:p>
            <a:pPr lvl="1"/>
            <a:r>
              <a:rPr lang="en-US" altLang="zh-CN" dirty="0"/>
              <a:t>Repeating test existing bugs every so often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DA7F68-7CCE-48BC-B63D-B6BC5045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6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Debugging Methods</a:t>
            </a:r>
          </a:p>
          <a:p>
            <a:pPr lvl="1"/>
            <a:r>
              <a:rPr lang="en-US" altLang="zh-CN" dirty="0"/>
              <a:t>Use a Debugger (GDB)</a:t>
            </a:r>
          </a:p>
          <a:p>
            <a:pPr lvl="1"/>
            <a:r>
              <a:rPr lang="en-US" altLang="zh-CN" dirty="0"/>
              <a:t>Printing Error Messages</a:t>
            </a:r>
          </a:p>
          <a:p>
            <a:pPr lvl="1"/>
            <a:r>
              <a:rPr lang="en-US" altLang="zh-CN" dirty="0"/>
              <a:t>Assertion (and an in-depth look at Loop Invariants)</a:t>
            </a:r>
          </a:p>
          <a:p>
            <a:r>
              <a:rPr lang="en-US" altLang="zh-CN" dirty="0"/>
              <a:t>Testing Methods</a:t>
            </a:r>
          </a:p>
          <a:p>
            <a:pPr lvl="1"/>
            <a:r>
              <a:rPr lang="en-US" altLang="zh-CN" dirty="0"/>
              <a:t>Test cases</a:t>
            </a:r>
          </a:p>
          <a:p>
            <a:pPr lvl="1"/>
            <a:r>
              <a:rPr lang="en-US" altLang="zh-CN" dirty="0"/>
              <a:t>Test files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Debugging Methods</a:t>
            </a:r>
          </a:p>
        </p:txBody>
      </p:sp>
    </p:spTree>
    <p:extLst>
      <p:ext uri="{BB962C8B-B14F-4D97-AF65-F5344CB8AC3E}">
        <p14:creationId xmlns:p14="http://schemas.microsoft.com/office/powerpoint/2010/main" val="419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996AA80-8F1B-48A2-B9D9-50FA986F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a Debugger (GDB)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64D5A-C5F4-424C-8DAA-A9EA34CC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witness this in the class many times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Locate the point at which you want to look at the program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Set break points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Open the call stack and watches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Launch the debugger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Step through the execution to observe any unexpected behaviors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8C054A-9EE4-4B20-8C25-A67F1706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A099-8529-4BF9-B013-509B32AF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Error Messages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ABCC1-A12A-44D3-97CB-D088F888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 you cannot get an intuitive view of the states</a:t>
            </a:r>
          </a:p>
          <a:p>
            <a:pPr lvl="1"/>
            <a:r>
              <a:rPr lang="en-US" altLang="zh-CN" dirty="0"/>
              <a:t>E.g., a human-readable display of string objects</a:t>
            </a:r>
          </a:p>
          <a:p>
            <a:r>
              <a:rPr lang="en-US" altLang="zh-CN" b="1" dirty="0"/>
              <a:t>Fix</a:t>
            </a:r>
            <a:r>
              <a:rPr lang="en-US" altLang="zh-CN" dirty="0"/>
              <a:t>: Use standard output (</a:t>
            </a:r>
            <a:r>
              <a:rPr lang="en-US" altLang="zh-CN" dirty="0" err="1"/>
              <a:t>cout</a:t>
            </a:r>
            <a:r>
              <a:rPr lang="en-US" altLang="zh-CN" dirty="0"/>
              <a:t>) to print the intermediate states!</a:t>
            </a:r>
          </a:p>
          <a:p>
            <a:r>
              <a:rPr lang="en-US" altLang="zh-CN" b="1" dirty="0"/>
              <a:t>Steps</a:t>
            </a:r>
            <a:r>
              <a:rPr lang="en-US" altLang="zh-CN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Locate the point at which you want to look at the program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Write a few lines of programs for printing the information you desire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Run the program and observe the results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Insert more testing code for locating the error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1D88EF-416A-438A-BE89-B9A9EAFB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60CF-4D16-415C-A308-8316EEB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1: Postfixes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9F968-5DED-40F4-8795-FA057310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wrong with the following function for checking postfixes of strings? </a:t>
            </a:r>
          </a:p>
          <a:p>
            <a:r>
              <a:rPr lang="en-US" altLang="zh-CN" dirty="0"/>
              <a:t>Debug (and fix) the program by printing error messages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8BB69-2335-417C-AA52-4C7FA38C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9971A5-A7AF-491A-A404-D576F306F085}"/>
              </a:ext>
            </a:extLst>
          </p:cNvPr>
          <p:cNvSpPr txBox="1"/>
          <p:nvPr/>
        </p:nvSpPr>
        <p:spPr>
          <a:xfrm>
            <a:off x="2889636" y="2317624"/>
            <a:ext cx="67632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Example: Check postfix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endsWith(string str, string postfix)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 postfix.length())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postfix.length()-1; i &gt;= 0; i--)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!= postfix[i])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    // Early return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5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41E91-3624-47CB-97FF-BBC9616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2: Reverse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1160F-AC57-481A-8182-A4132C18A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a string by recursively dividing it in half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91600-3446-4191-90CD-2268A0D0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396C0C-47CB-4FA2-8EFB-9326AA46CF72}"/>
              </a:ext>
            </a:extLst>
          </p:cNvPr>
          <p:cNvSpPr/>
          <p:nvPr/>
        </p:nvSpPr>
        <p:spPr>
          <a:xfrm>
            <a:off x="5043734" y="2685845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4F6E3A-F470-4C96-B31B-7F6B0A53CE3F}"/>
                  </a:ext>
                </a:extLst>
              </p:cNvPr>
              <p:cNvSpPr txBox="1"/>
              <p:nvPr/>
            </p:nvSpPr>
            <p:spPr>
              <a:xfrm>
                <a:off x="4774072" y="1939932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E4F6E3A-F470-4C96-B31B-7F6B0A53C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72" y="1939932"/>
                <a:ext cx="89001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C034BF9B-9882-4E6C-9C14-48CEE41D51E5}"/>
              </a:ext>
            </a:extLst>
          </p:cNvPr>
          <p:cNvSpPr/>
          <p:nvPr/>
        </p:nvSpPr>
        <p:spPr>
          <a:xfrm>
            <a:off x="4046963" y="2683302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7ED1F990-6093-44FF-AB9A-1B666F7BD04F}"/>
              </a:ext>
            </a:extLst>
          </p:cNvPr>
          <p:cNvSpPr/>
          <p:nvPr/>
        </p:nvSpPr>
        <p:spPr>
          <a:xfrm rot="16200000">
            <a:off x="5018050" y="1349748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933CB4-8FC5-40A4-8EEB-AE2599AB18A5}"/>
                  </a:ext>
                </a:extLst>
              </p:cNvPr>
              <p:cNvSpPr txBox="1"/>
              <p:nvPr/>
            </p:nvSpPr>
            <p:spPr>
              <a:xfrm>
                <a:off x="5287430" y="3269176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D933CB4-8FC5-40A4-8EEB-AE2599AB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430" y="3269176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1B076D49-D699-4DD8-BD96-FD9682B83A41}"/>
              </a:ext>
            </a:extLst>
          </p:cNvPr>
          <p:cNvSpPr/>
          <p:nvPr/>
        </p:nvSpPr>
        <p:spPr>
          <a:xfrm rot="5400000">
            <a:off x="5640320" y="2584745"/>
            <a:ext cx="181348" cy="1267149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0B55B8AA-469E-4F48-B730-3A0A541B2A54}"/>
              </a:ext>
            </a:extLst>
          </p:cNvPr>
          <p:cNvSpPr/>
          <p:nvPr/>
        </p:nvSpPr>
        <p:spPr>
          <a:xfrm rot="5400000">
            <a:off x="4465461" y="2703372"/>
            <a:ext cx="242258" cy="102991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04C257-3323-47CA-9760-8895AA9F4B9A}"/>
                  </a:ext>
                </a:extLst>
              </p:cNvPr>
              <p:cNvSpPr txBox="1"/>
              <p:nvPr/>
            </p:nvSpPr>
            <p:spPr>
              <a:xfrm>
                <a:off x="4126876" y="325193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04C257-3323-47CA-9760-8895AA9F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876" y="3251938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370E78C-7E3A-4FCC-B267-A40D7D48FF63}"/>
              </a:ext>
            </a:extLst>
          </p:cNvPr>
          <p:cNvSpPr txBox="1"/>
          <p:nvPr/>
        </p:nvSpPr>
        <p:spPr>
          <a:xfrm>
            <a:off x="1364967" y="2653062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D2E5F6-9D56-4F98-919D-41353FF8DDB4}"/>
              </a:ext>
            </a:extLst>
          </p:cNvPr>
          <p:cNvSpPr txBox="1"/>
          <p:nvPr/>
        </p:nvSpPr>
        <p:spPr>
          <a:xfrm>
            <a:off x="1364967" y="425607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FDEC0F-B76E-4ECA-B1A7-58224360548E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5732438" y="3730841"/>
            <a:ext cx="234361" cy="50017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AAADC7-2BCE-4D2B-8B3A-E665AFD63DDF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7898044" y="3693072"/>
            <a:ext cx="144997" cy="54351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下弧形 16">
            <a:extLst>
              <a:ext uri="{FF2B5EF4-FFF2-40B4-BE49-F238E27FC236}">
                <a16:creationId xmlns:a16="http://schemas.microsoft.com/office/drawing/2014/main" id="{C8E0658B-DCAD-4FDF-AE31-F624F0B7C5C2}"/>
              </a:ext>
            </a:extLst>
          </p:cNvPr>
          <p:cNvSpPr/>
          <p:nvPr/>
        </p:nvSpPr>
        <p:spPr>
          <a:xfrm>
            <a:off x="5318789" y="4773799"/>
            <a:ext cx="3004447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CE29BC-F067-4262-B15E-1B0DB517EAD9}"/>
              </a:ext>
            </a:extLst>
          </p:cNvPr>
          <p:cNvSpPr txBox="1"/>
          <p:nvPr/>
        </p:nvSpPr>
        <p:spPr>
          <a:xfrm>
            <a:off x="5849618" y="4952985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calls</a:t>
            </a:r>
            <a:endParaRPr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E3BC0C6-6F93-45E3-BA55-43D7482DBF25}"/>
              </a:ext>
            </a:extLst>
          </p:cNvPr>
          <p:cNvSpPr txBox="1"/>
          <p:nvPr/>
        </p:nvSpPr>
        <p:spPr>
          <a:xfrm>
            <a:off x="4640093" y="3762318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CC3DD29-D61A-453C-9EA5-5C57D3B30389}"/>
              </a:ext>
            </a:extLst>
          </p:cNvPr>
          <p:cNvSpPr txBox="1"/>
          <p:nvPr/>
        </p:nvSpPr>
        <p:spPr>
          <a:xfrm>
            <a:off x="8090935" y="3761108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1D3C93F-4E4A-4A4A-8B05-C1002B210765}"/>
                  </a:ext>
                </a:extLst>
              </p:cNvPr>
              <p:cNvSpPr txBox="1"/>
              <p:nvPr/>
            </p:nvSpPr>
            <p:spPr>
              <a:xfrm>
                <a:off x="7598033" y="3231407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1D3C93F-4E4A-4A4A-8B05-C1002B210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033" y="3231407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右大括号 21">
            <a:extLst>
              <a:ext uri="{FF2B5EF4-FFF2-40B4-BE49-F238E27FC236}">
                <a16:creationId xmlns:a16="http://schemas.microsoft.com/office/drawing/2014/main" id="{2ABAD34B-2717-48CC-93B3-02829200D1D3}"/>
              </a:ext>
            </a:extLst>
          </p:cNvPr>
          <p:cNvSpPr/>
          <p:nvPr/>
        </p:nvSpPr>
        <p:spPr>
          <a:xfrm rot="5400000">
            <a:off x="7884174" y="2586642"/>
            <a:ext cx="275042" cy="123058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94170100-5D98-4BA1-873D-F03ACC11F255}"/>
              </a:ext>
            </a:extLst>
          </p:cNvPr>
          <p:cNvSpPr/>
          <p:nvPr/>
        </p:nvSpPr>
        <p:spPr>
          <a:xfrm rot="5400000">
            <a:off x="9097270" y="2686381"/>
            <a:ext cx="194765" cy="105045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9D1CF4B-C315-4CCA-BFC2-2A1515C760B1}"/>
                  </a:ext>
                </a:extLst>
              </p:cNvPr>
              <p:cNvSpPr txBox="1"/>
              <p:nvPr/>
            </p:nvSpPr>
            <p:spPr>
              <a:xfrm>
                <a:off x="8767060" y="324574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9D1CF4B-C315-4CCA-BFC2-2A1515C76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060" y="3245743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F6350A9-1DE6-4305-BDAF-BCCFAB92EF6A}"/>
                  </a:ext>
                </a:extLst>
              </p:cNvPr>
              <p:cNvSpPr txBox="1"/>
              <p:nvPr/>
            </p:nvSpPr>
            <p:spPr>
              <a:xfrm>
                <a:off x="8191980" y="189434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F6350A9-1DE6-4305-BDAF-BCCFAB92E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980" y="189434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右大括号 25">
            <a:extLst>
              <a:ext uri="{FF2B5EF4-FFF2-40B4-BE49-F238E27FC236}">
                <a16:creationId xmlns:a16="http://schemas.microsoft.com/office/drawing/2014/main" id="{6FF65B87-307A-4221-9FD1-F2AA031F9F88}"/>
              </a:ext>
            </a:extLst>
          </p:cNvPr>
          <p:cNvSpPr/>
          <p:nvPr/>
        </p:nvSpPr>
        <p:spPr>
          <a:xfrm rot="16200000">
            <a:off x="8352812" y="1318899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74C8B9-00F8-4706-888B-3D21551C3F84}"/>
              </a:ext>
            </a:extLst>
          </p:cNvPr>
          <p:cNvSpPr/>
          <p:nvPr/>
        </p:nvSpPr>
        <p:spPr>
          <a:xfrm>
            <a:off x="5298357" y="4231017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2D010E-BC97-4EC9-B9B6-80A87D40FA6E}"/>
              </a:ext>
            </a:extLst>
          </p:cNvPr>
          <p:cNvSpPr/>
          <p:nvPr/>
        </p:nvSpPr>
        <p:spPr>
          <a:xfrm>
            <a:off x="3875791" y="4253882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18B97C-51B9-44AB-95AC-853F3843622A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4401020" y="3713603"/>
            <a:ext cx="170864" cy="54027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3CDBBE1-A402-40CF-8661-69B34B10666D}"/>
              </a:ext>
            </a:extLst>
          </p:cNvPr>
          <p:cNvSpPr/>
          <p:nvPr/>
        </p:nvSpPr>
        <p:spPr>
          <a:xfrm>
            <a:off x="7229602" y="4236591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6DAD6C5-9CCA-4997-BF6C-EB1500038C10}"/>
              </a:ext>
            </a:extLst>
          </p:cNvPr>
          <p:cNvSpPr/>
          <p:nvPr/>
        </p:nvSpPr>
        <p:spPr>
          <a:xfrm>
            <a:off x="9132997" y="4236591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0A9B5E-1F37-440F-9704-1C40D1D8019B}"/>
              </a:ext>
            </a:extLst>
          </p:cNvPr>
          <p:cNvSpPr/>
          <p:nvPr/>
        </p:nvSpPr>
        <p:spPr>
          <a:xfrm>
            <a:off x="7406402" y="2668206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0A903CD-6152-4585-91E5-AC011E4B549E}"/>
              </a:ext>
            </a:extLst>
          </p:cNvPr>
          <p:cNvSpPr/>
          <p:nvPr/>
        </p:nvSpPr>
        <p:spPr>
          <a:xfrm>
            <a:off x="8636988" y="2668206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870FD5A-E57E-4CE8-A40C-2003550DB9B4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H="1" flipV="1">
            <a:off x="9212068" y="3707408"/>
            <a:ext cx="446158" cy="5291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下弧形 34">
            <a:extLst>
              <a:ext uri="{FF2B5EF4-FFF2-40B4-BE49-F238E27FC236}">
                <a16:creationId xmlns:a16="http://schemas.microsoft.com/office/drawing/2014/main" id="{A73A964B-CF04-41A0-95FB-CDFEB700E76F}"/>
              </a:ext>
            </a:extLst>
          </p:cNvPr>
          <p:cNvSpPr/>
          <p:nvPr/>
        </p:nvSpPr>
        <p:spPr>
          <a:xfrm>
            <a:off x="4228770" y="4779329"/>
            <a:ext cx="5676377" cy="1027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82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60CF-4D16-415C-A308-8316EEB6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2: Reverse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9F968-5DED-40F4-8795-FA057310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wrong with the following function for reversing strings? </a:t>
            </a:r>
          </a:p>
          <a:p>
            <a:r>
              <a:rPr lang="en-US" altLang="zh-CN" dirty="0"/>
              <a:t>Debug (and fix) the program by printing error messages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C8BB69-2335-417C-AA52-4C7FA38C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9971A5-A7AF-491A-A404-D576F306F085}"/>
              </a:ext>
            </a:extLst>
          </p:cNvPr>
          <p:cNvSpPr txBox="1"/>
          <p:nvPr/>
        </p:nvSpPr>
        <p:spPr>
          <a:xfrm>
            <a:off x="2889636" y="2317624"/>
            <a:ext cx="67632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 == 0)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()/2;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string s1 = </a:t>
            </a:r>
            <a:r>
              <a:rPr lang="en-US" altLang="zh-CN" dirty="0" err="1">
                <a:latin typeface="Consolas" panose="020B0609020204030204" pitchFamily="49" charset="0"/>
              </a:rPr>
              <a:t>str.substr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string s2 = </a:t>
            </a:r>
            <a:r>
              <a:rPr lang="en-US" altLang="zh-CN" dirty="0" err="1">
                <a:latin typeface="Consolas" panose="020B0609020204030204" pitchFamily="49" charset="0"/>
              </a:rPr>
              <a:t>str.substr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reverse(s2) + reverse(s1);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4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E758E-63FD-4CC6-BF07-1E7B559A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CDF94-3AD8-4EA8-B519-08203F66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evaluates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, nothing happens.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, the entire program stops!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 </a:t>
            </a:r>
            <a:r>
              <a:rPr lang="en-US" altLang="zh-CN" dirty="0"/>
              <a:t>is also called a </a:t>
            </a:r>
            <a:r>
              <a:rPr lang="en-US" altLang="zh-CN" b="1" dirty="0"/>
              <a:t>guard condition</a:t>
            </a:r>
          </a:p>
          <a:p>
            <a:r>
              <a:rPr lang="en-US" altLang="zh-CN" dirty="0"/>
              <a:t>To use assertion, use must include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cassert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Insert assertions into places where you think it </a:t>
            </a:r>
            <a:r>
              <a:rPr lang="en-US" altLang="zh-CN" dirty="0">
                <a:solidFill>
                  <a:srgbClr val="FF0000"/>
                </a:solidFill>
              </a:rPr>
              <a:t>must hold</a:t>
            </a:r>
          </a:p>
          <a:p>
            <a:pPr lvl="1"/>
            <a:r>
              <a:rPr lang="en-US" altLang="zh-CN" dirty="0"/>
              <a:t>Extremely useful for checking </a:t>
            </a:r>
            <a:r>
              <a:rPr lang="en-US" altLang="zh-CN" dirty="0">
                <a:solidFill>
                  <a:srgbClr val="FF0000"/>
                </a:solidFill>
              </a:rPr>
              <a:t>impossible behaviors</a:t>
            </a:r>
          </a:p>
          <a:p>
            <a:pPr lvl="1"/>
            <a:r>
              <a:rPr lang="en-US" altLang="zh-CN" dirty="0"/>
              <a:t>Extremely useful for checking </a:t>
            </a:r>
            <a:r>
              <a:rPr lang="en-US" altLang="zh-CN" dirty="0">
                <a:solidFill>
                  <a:srgbClr val="FF0000"/>
                </a:solidFill>
              </a:rPr>
              <a:t>loop invariants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DBBA2-4EB9-489B-A40A-C80D18E0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A11C84-F9FB-4C50-8DCE-8671FB7C6AEF}"/>
              </a:ext>
            </a:extLst>
          </p:cNvPr>
          <p:cNvSpPr txBox="1"/>
          <p:nvPr/>
        </p:nvSpPr>
        <p:spPr>
          <a:xfrm>
            <a:off x="4502385" y="1610486"/>
            <a:ext cx="243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assert(&lt;exp&gt;);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2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35734</TotalTime>
  <Words>1525</Words>
  <Application>Microsoft Office PowerPoint</Application>
  <PresentationFormat>宽屏</PresentationFormat>
  <Paragraphs>255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Wingdings</vt:lpstr>
      <vt:lpstr>CompCertELF5</vt:lpstr>
      <vt:lpstr>Principles and Methods of Program Design  Debugging &amp; Testing</vt:lpstr>
      <vt:lpstr>Topics</vt:lpstr>
      <vt:lpstr>PowerPoint 演示文稿</vt:lpstr>
      <vt:lpstr>Use a Debugger (GDB)</vt:lpstr>
      <vt:lpstr>Print Error Messages</vt:lpstr>
      <vt:lpstr>Exercise 1: Postfixes</vt:lpstr>
      <vt:lpstr>Exercise 2: Reverse Strings</vt:lpstr>
      <vt:lpstr>Exercise 2: Reverse Strings</vt:lpstr>
      <vt:lpstr>Assertion</vt:lpstr>
      <vt:lpstr>Assertion vs. Return Error Value</vt:lpstr>
      <vt:lpstr>Assertion of Loop Invariants</vt:lpstr>
      <vt:lpstr>Exercise 3: Integral</vt:lpstr>
      <vt:lpstr>Assertion of Loop Invariants</vt:lpstr>
      <vt:lpstr>Exercise 4: Reverse</vt:lpstr>
      <vt:lpstr>PowerPoint 演示文稿</vt:lpstr>
      <vt:lpstr>Test Cases</vt:lpstr>
      <vt:lpstr>Test Files</vt:lpstr>
      <vt:lpstr>Testing 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2689</cp:revision>
  <dcterms:created xsi:type="dcterms:W3CDTF">2021-06-01T02:26:55Z</dcterms:created>
  <dcterms:modified xsi:type="dcterms:W3CDTF">2022-03-29T08:08:28Z</dcterms:modified>
</cp:coreProperties>
</file>