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4"/>
  </p:notesMasterIdLst>
  <p:sldIdLst>
    <p:sldId id="288" r:id="rId2"/>
    <p:sldId id="340" r:id="rId3"/>
    <p:sldId id="293" r:id="rId4"/>
    <p:sldId id="438" r:id="rId5"/>
    <p:sldId id="341" r:id="rId6"/>
    <p:sldId id="342" r:id="rId7"/>
    <p:sldId id="425" r:id="rId8"/>
    <p:sldId id="423" r:id="rId9"/>
    <p:sldId id="424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436" r:id="rId21"/>
    <p:sldId id="445" r:id="rId22"/>
    <p:sldId id="291" r:id="rId23"/>
    <p:sldId id="292" r:id="rId24"/>
    <p:sldId id="446" r:id="rId25"/>
    <p:sldId id="439" r:id="rId26"/>
    <p:sldId id="440" r:id="rId27"/>
    <p:sldId id="441" r:id="rId28"/>
    <p:sldId id="443" r:id="rId29"/>
    <p:sldId id="444" r:id="rId30"/>
    <p:sldId id="447" r:id="rId31"/>
    <p:sldId id="448" r:id="rId32"/>
    <p:sldId id="442" r:id="rId33"/>
    <p:sldId id="450" r:id="rId34"/>
    <p:sldId id="451" r:id="rId35"/>
    <p:sldId id="452" r:id="rId36"/>
    <p:sldId id="453" r:id="rId37"/>
    <p:sldId id="454" r:id="rId38"/>
    <p:sldId id="455" r:id="rId39"/>
    <p:sldId id="457" r:id="rId40"/>
    <p:sldId id="456" r:id="rId41"/>
    <p:sldId id="458" r:id="rId42"/>
    <p:sldId id="459" r:id="rId43"/>
    <p:sldId id="465" r:id="rId44"/>
    <p:sldId id="470" r:id="rId45"/>
    <p:sldId id="460" r:id="rId46"/>
    <p:sldId id="473" r:id="rId47"/>
    <p:sldId id="474" r:id="rId48"/>
    <p:sldId id="471" r:id="rId49"/>
    <p:sldId id="466" r:id="rId50"/>
    <p:sldId id="461" r:id="rId51"/>
    <p:sldId id="475" r:id="rId52"/>
    <p:sldId id="478" r:id="rId53"/>
    <p:sldId id="480" r:id="rId54"/>
    <p:sldId id="467" r:id="rId55"/>
    <p:sldId id="481" r:id="rId56"/>
    <p:sldId id="472" r:id="rId57"/>
    <p:sldId id="462" r:id="rId58"/>
    <p:sldId id="479" r:id="rId59"/>
    <p:sldId id="468" r:id="rId60"/>
    <p:sldId id="464" r:id="rId61"/>
    <p:sldId id="469" r:id="rId62"/>
    <p:sldId id="463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22" autoAdjust="0"/>
    <p:restoredTop sz="84548" autoAdjust="0"/>
  </p:normalViewPr>
  <p:slideViewPr>
    <p:cSldViewPr snapToGrid="0">
      <p:cViewPr varScale="1">
        <p:scale>
          <a:sx n="67" d="100"/>
          <a:sy n="67" d="100"/>
        </p:scale>
        <p:origin x="86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765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54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78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7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03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7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2: Overview of C++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2022.2.16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742CE-5185-439D-A6D8-05D0855F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58CCEB-AD45-49D6-BCC4-71D6CF153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data type is associated with two properties:</a:t>
                </a:r>
              </a:p>
              <a:p>
                <a:pPr lvl="1"/>
                <a:r>
                  <a:rPr lang="en-US" altLang="zh-CN" b="1" dirty="0"/>
                  <a:t>Domain</a:t>
                </a:r>
                <a:r>
                  <a:rPr lang="en-US" altLang="zh-CN" dirty="0"/>
                  <a:t>: a set of values belonging to the type</a:t>
                </a:r>
              </a:p>
              <a:p>
                <a:pPr lvl="1"/>
                <a:r>
                  <a:rPr lang="en-US" altLang="zh-CN" b="1" dirty="0"/>
                  <a:t>Operations</a:t>
                </a:r>
                <a:r>
                  <a:rPr lang="en-US" altLang="zh-CN" dirty="0"/>
                  <a:t>: a set of operations defining the behavior of values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Other properties: shapes and sizes of values in memory, alignment, etc.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Example: </a:t>
                </a:r>
                <a:r>
                  <a:rPr lang="en-US" altLang="zh-CN" dirty="0">
                    <a:latin typeface="Consolas" panose="020B0609020204030204" pitchFamily="49" charset="0"/>
                  </a:rPr>
                  <a:t>int</a:t>
                </a:r>
              </a:p>
              <a:p>
                <a:pPr lvl="1"/>
                <a:r>
                  <a:rPr lang="en-US" altLang="zh-CN" b="1" dirty="0"/>
                  <a:t>Domain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{…,−4,−3,−2,−1,0,1,2,3,…}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/>
                  <a:t>Operations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+, −, ×, ÷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j-lt"/>
                  </a:rPr>
                  <a:t>Two classes of types:</a:t>
                </a:r>
              </a:p>
              <a:p>
                <a:pPr lvl="1"/>
                <a:r>
                  <a:rPr lang="en-US" altLang="zh-CN" b="1" dirty="0">
                    <a:latin typeface="+mj-lt"/>
                  </a:rPr>
                  <a:t>Primitive types</a:t>
                </a:r>
                <a:r>
                  <a:rPr lang="en-US" altLang="zh-CN" dirty="0">
                    <a:latin typeface="+mj-lt"/>
                  </a:rPr>
                  <a:t>: fixed part of C++ language</a:t>
                </a:r>
              </a:p>
              <a:p>
                <a:pPr lvl="1"/>
                <a:r>
                  <a:rPr lang="en-US" altLang="zh-CN" b="1" dirty="0">
                    <a:latin typeface="+mj-lt"/>
                  </a:rPr>
                  <a:t>User-defined types</a:t>
                </a:r>
                <a:r>
                  <a:rPr lang="en-US" altLang="zh-CN" dirty="0">
                    <a:latin typeface="+mj-lt"/>
                  </a:rPr>
                  <a:t>: provided by programmers</a:t>
                </a:r>
              </a:p>
              <a:p>
                <a:pPr lvl="1"/>
                <a:endParaRPr lang="en-US" altLang="zh-CN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58CCEB-AD45-49D6-BCC4-71D6CF153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08E425-9DEB-411C-88F7-AEDA9CBB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4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F31BF-B5A1-488D-851B-2E5DC490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Primitive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883A0-3DCB-4DAE-934E-EFB6CB6F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Integer</a:t>
            </a:r>
          </a:p>
          <a:p>
            <a:r>
              <a:rPr lang="en-US" altLang="zh-CN" dirty="0"/>
              <a:t>Floating-point</a:t>
            </a:r>
          </a:p>
          <a:p>
            <a:r>
              <a:rPr lang="en-US" altLang="zh-CN" dirty="0"/>
              <a:t>Boolean</a:t>
            </a:r>
          </a:p>
          <a:p>
            <a:r>
              <a:rPr lang="en-US" altLang="zh-CN" dirty="0"/>
              <a:t>Characters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6B4ECB-F534-4C36-9F7C-C31D4CF8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5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227D7-455F-44C0-97AA-C25D7463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9B184-29D9-4233-8982-6C9ADCD19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Basic integer types: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int, short, long</a:t>
                </a:r>
              </a:p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+mj-lt"/>
                  </a:rPr>
                  <a:t>Represent integers in certain ranges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CN" dirty="0">
                    <a:latin typeface="+mj-lt"/>
                  </a:rPr>
                  <a:t>: at least 2 bytes (max value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32767(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)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short</a:t>
                </a:r>
                <a:r>
                  <a:rPr lang="en-US" altLang="zh-CN" dirty="0">
                    <a:latin typeface="+mj-lt"/>
                  </a:rPr>
                  <a:t>: no longer than int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long</a:t>
                </a:r>
                <a:r>
                  <a:rPr lang="en-US" altLang="zh-CN" dirty="0">
                    <a:latin typeface="+mj-lt"/>
                  </a:rPr>
                  <a:t>: at least 4 bytes (max value at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2147483647(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)</a:t>
                </a:r>
              </a:p>
              <a:p>
                <a:pPr lvl="1"/>
                <a:endParaRPr lang="en-US" altLang="zh-CN" dirty="0">
                  <a:latin typeface="+mj-lt"/>
                </a:endParaRPr>
              </a:p>
              <a:p>
                <a:r>
                  <a:rPr lang="en-US" altLang="zh-CN" dirty="0">
                    <a:latin typeface="+mj-lt"/>
                  </a:rPr>
                  <a:t>Operations: arithmetic operations, comparison, </a:t>
                </a:r>
                <a:r>
                  <a:rPr lang="en-US" altLang="zh-CN" dirty="0" err="1">
                    <a:latin typeface="+mj-lt"/>
                  </a:rPr>
                  <a:t>etc</a:t>
                </a:r>
                <a:endParaRPr lang="en-US" altLang="zh-CN" dirty="0">
                  <a:latin typeface="+mj-lt"/>
                </a:endParaRPr>
              </a:p>
              <a:p>
                <a:endParaRPr lang="en-US" altLang="zh-CN" dirty="0">
                  <a:latin typeface="+mj-lt"/>
                </a:endParaRPr>
              </a:p>
              <a:p>
                <a:r>
                  <a:rPr lang="en-US" altLang="zh-CN" dirty="0">
                    <a:latin typeface="+mj-lt"/>
                  </a:rPr>
                  <a:t>Unsigned version: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unsigned int, signed short, signed long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CN" dirty="0">
                    <a:latin typeface="+mj-lt"/>
                  </a:rPr>
                  <a:t>: range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 on modern machines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unsinged int</a:t>
                </a:r>
                <a:r>
                  <a:rPr lang="en-US" altLang="zh-CN" dirty="0">
                    <a:latin typeface="+mj-lt"/>
                  </a:rPr>
                  <a:t>: range is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>
                    <a:latin typeface="+mj-lt"/>
                  </a:rPr>
                  <a:t> on modern machines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29B184-29D9-4233-8982-6C9ADCD19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F172A-F760-40C1-A15D-47F5B9C7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1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A968C-1E64-4CDB-B70B-563F4949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Floating-point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4B8F0-42ED-408F-8F02-AA11B3F6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Floating-point types: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float, double, long double</a:t>
            </a:r>
          </a:p>
          <a:p>
            <a:r>
              <a:rPr lang="en-US" altLang="zh-CN" dirty="0"/>
              <a:t>Represent real numbers in certain ranges:</a:t>
            </a:r>
          </a:p>
          <a:p>
            <a:pPr lvl="1"/>
            <a:r>
              <a:rPr lang="en-US" altLang="zh-CN" dirty="0"/>
              <a:t>C++ standard makes no exact assumption of their representations</a:t>
            </a:r>
          </a:p>
          <a:p>
            <a:pPr lvl="1"/>
            <a:r>
              <a:rPr lang="en-US" altLang="zh-CN" dirty="0"/>
              <a:t>The order of ranges: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float &lt; double &lt; long double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latin typeface="+mj-lt"/>
              </a:rPr>
              <a:t>Operations: arithmetic operations, comparison, </a:t>
            </a:r>
            <a:r>
              <a:rPr lang="en-US" altLang="zh-CN" dirty="0" err="1">
                <a:latin typeface="+mj-lt"/>
              </a:rPr>
              <a:t>etc</a:t>
            </a:r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double</a:t>
            </a:r>
            <a:r>
              <a:rPr lang="en-US" altLang="zh-CN" dirty="0"/>
              <a:t> is considered the standard floating-point type by convention</a:t>
            </a:r>
          </a:p>
          <a:p>
            <a:endParaRPr lang="en-US" altLang="zh-CN" dirty="0"/>
          </a:p>
          <a:p>
            <a:r>
              <a:rPr lang="en-US" altLang="zh-CN" dirty="0"/>
              <a:t>Floating-point literals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AAC5A-2C4A-42C8-A97C-2D16DF02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717907C-799B-419A-83F5-8E97160D2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21" y="4636531"/>
            <a:ext cx="781587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3.14159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Pi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-3.14159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Negation of Pi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2.9979E+8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Speed of light</a:t>
            </a:r>
          </a:p>
        </p:txBody>
      </p:sp>
    </p:spTree>
    <p:extLst>
      <p:ext uri="{BB962C8B-B14F-4D97-AF65-F5344CB8AC3E}">
        <p14:creationId xmlns:p14="http://schemas.microsoft.com/office/powerpoint/2010/main" val="160286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6B38-7D56-4B0E-85A6-5FA79E32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93E11-0A92-40CE-88D5-01D143208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Boolean type: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dirty="0"/>
              <a:t>Two values for represents truth or falsity: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{true, false}</a:t>
            </a:r>
          </a:p>
          <a:p>
            <a:r>
              <a:rPr lang="en-US" altLang="zh-CN" dirty="0"/>
              <a:t>Operations given by </a:t>
            </a:r>
            <a:r>
              <a:rPr lang="en-US" altLang="zh-CN" i="1" dirty="0" err="1"/>
              <a:t>boolean</a:t>
            </a:r>
            <a:r>
              <a:rPr lang="en-US" altLang="zh-CN" i="1" dirty="0"/>
              <a:t> operators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/>
              <a:t>  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   Not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     Greater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/>
              <a:t>     Less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dirty="0"/>
              <a:t>   Greater than or equal to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/>
              <a:t>   Less than or equal to</a:t>
            </a:r>
          </a:p>
          <a:p>
            <a:r>
              <a:rPr lang="en-US" altLang="zh-CN" dirty="0"/>
              <a:t>… and logical operators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/>
              <a:t>       Logical not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/>
              <a:t>     Logical and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  <a:r>
              <a:rPr lang="en-US" altLang="zh-CN" dirty="0"/>
              <a:t>     Logical 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EDC59-88C0-4000-91E2-0251823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31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E9DED-761B-47D2-A3A8-EA8CE322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82867E-4334-46AC-AC01-AE5321EF7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Types of individual characters: </a:t>
            </a:r>
            <a:r>
              <a:rPr lang="en-US" altLang="zh-CN" dirty="0">
                <a:solidFill>
                  <a:srgbClr val="0070C0"/>
                </a:solidFill>
              </a:rPr>
              <a:t>char</a:t>
            </a:r>
          </a:p>
          <a:p>
            <a:r>
              <a:rPr lang="en-US" altLang="zh-CN" dirty="0"/>
              <a:t>Internally represented as numeric code (ASCII):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Operations: arithmetic, comparison, etc.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112A1-06DA-4A03-9952-18C8B0A0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F585225-5CD2-451C-81DD-7EF6C873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31" y="2170199"/>
            <a:ext cx="8255838" cy="357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E3B79-6D15-4CCE-9BF1-54CE1CC0A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 Constants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AE5B0-1092-4197-B9CC-959C5340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constants to denote short cuts to ASCII code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Escape sequences</a:t>
            </a:r>
          </a:p>
          <a:p>
            <a:pPr lvl="1"/>
            <a:r>
              <a:rPr lang="en-US" altLang="zh-CN" dirty="0"/>
              <a:t>special characters beginning with a backward slash </a:t>
            </a:r>
            <a:r>
              <a:rPr lang="en-US" altLang="zh-CN" dirty="0">
                <a:latin typeface="Consolas" panose="020B0609020204030204" pitchFamily="49" charset="0"/>
              </a:rPr>
              <a:t>‘\’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4C53B-B3AF-463E-A79F-7E32507A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16BF78-86D0-4762-B713-47B7EC67CA50}"/>
              </a:ext>
            </a:extLst>
          </p:cNvPr>
          <p:cNvSpPr txBox="1"/>
          <p:nvPr/>
        </p:nvSpPr>
        <p:spPr>
          <a:xfrm>
            <a:off x="3048000" y="1655693"/>
            <a:ext cx="609600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More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char c1, c2;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c1=‘a’;  c2=‘b’;</a:t>
            </a:r>
            <a:r>
              <a:rPr lang="en-US" altLang="zh-CN" sz="1050" dirty="0">
                <a:latin typeface="Consolas" panose="020B0609020204030204" pitchFamily="49" charset="0"/>
              </a:rPr>
              <a:t>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Constants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c1=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97</a:t>
            </a:r>
            <a:r>
              <a:rPr lang="en-US" altLang="zh-CN" sz="1800" dirty="0">
                <a:latin typeface="Consolas" panose="020B0609020204030204" pitchFamily="49" charset="0"/>
              </a:rPr>
              <a:t>;   c2=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98</a:t>
            </a:r>
            <a:r>
              <a:rPr lang="en-US" altLang="zh-CN" sz="1800" dirty="0">
                <a:latin typeface="Consolas" panose="020B0609020204030204" pitchFamily="49" charset="0"/>
              </a:rPr>
              <a:t>;    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ASCII code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28E8C0-9582-4345-88E6-227997D3A6BF}"/>
              </a:ext>
            </a:extLst>
          </p:cNvPr>
          <p:cNvSpPr txBox="1"/>
          <p:nvPr/>
        </p:nvSpPr>
        <p:spPr>
          <a:xfrm>
            <a:off x="2590800" y="4322693"/>
            <a:ext cx="6096000" cy="159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‘\t’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to the next tab stop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‘\n’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to the beginning of the new line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‘\0’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Null character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lang="en-US" altLang="zh-CN" dirty="0">
                <a:latin typeface="Consolas" panose="020B0609020204030204" pitchFamily="49" charset="0"/>
              </a:rPr>
              <a:t>‘\\’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\ itself</a:t>
            </a:r>
          </a:p>
        </p:txBody>
      </p:sp>
    </p:spTree>
    <p:extLst>
      <p:ext uri="{BB962C8B-B14F-4D97-AF65-F5344CB8AC3E}">
        <p14:creationId xmlns:p14="http://schemas.microsoft.com/office/powerpoint/2010/main" val="230518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3982-B51A-4278-985D-FA5CF673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Enumerated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639C-43B5-43A1-B57F-67C7926E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Format:</a:t>
            </a:r>
          </a:p>
          <a:p>
            <a:r>
              <a:rPr lang="en-US" altLang="zh-CN" dirty="0"/>
              <a:t>Represents a finite collection of elements in </a:t>
            </a:r>
            <a:r>
              <a:rPr lang="en-US" altLang="zh-CN" dirty="0">
                <a:solidFill>
                  <a:srgbClr val="0070C0"/>
                </a:solidFill>
              </a:rPr>
              <a:t>&lt;</a:t>
            </a:r>
            <a:r>
              <a:rPr lang="en-US" altLang="zh-CN" sz="24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namelist</a:t>
            </a:r>
            <a:r>
              <a:rPr lang="en-US" altLang="zh-CN" sz="2400" i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en-US" altLang="zh-CN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endParaRPr lang="en-US" altLang="zh-CN" i="1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j-lt"/>
              </a:rPr>
              <a:t>The enumerable elements are internally encoded as consecutive numbers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Sunday==0, Monday==1 </a:t>
            </a:r>
            <a:r>
              <a:rPr lang="en-US" altLang="zh-CN" dirty="0">
                <a:latin typeface="+mj-lt"/>
              </a:rPr>
              <a:t>and so on.</a:t>
            </a:r>
          </a:p>
          <a:p>
            <a:r>
              <a:rPr lang="en-US" altLang="zh-CN" dirty="0">
                <a:latin typeface="+mj-lt"/>
              </a:rPr>
              <a:t> We can assign encodings to them explicitly: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CEAF0-8E67-4CAD-980A-119FF833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DB2F9E-CC74-4351-90F6-53F7029E9969}"/>
              </a:ext>
            </a:extLst>
          </p:cNvPr>
          <p:cNvSpPr txBox="1"/>
          <p:nvPr/>
        </p:nvSpPr>
        <p:spPr>
          <a:xfrm>
            <a:off x="3048000" y="1203569"/>
            <a:ext cx="6096000" cy="380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&lt;</a:t>
            </a:r>
            <a:r>
              <a:rPr lang="en-US" altLang="zh-CN" sz="18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altLang="zh-CN" sz="1800" i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{ &lt;</a:t>
            </a:r>
            <a:r>
              <a:rPr lang="en-US" altLang="zh-CN" sz="1800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namelist</a:t>
            </a:r>
            <a:r>
              <a:rPr lang="en-US" altLang="zh-CN" sz="1800" i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BD939C-8B58-4217-9353-CCA29AE1D6EB}"/>
              </a:ext>
            </a:extLst>
          </p:cNvPr>
          <p:cNvSpPr txBox="1"/>
          <p:nvPr/>
        </p:nvSpPr>
        <p:spPr>
          <a:xfrm>
            <a:off x="1619250" y="2048803"/>
            <a:ext cx="9734550" cy="1599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Direction {North, South, East, West};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  <a:r>
              <a:rPr lang="en-US" altLang="zh-CN" dirty="0" err="1">
                <a:latin typeface="Consolas" panose="020B0609020204030204" pitchFamily="49" charset="0"/>
              </a:rPr>
              <a:t>Sunday,Monday,Tuesday,Wednesday,Thursday,Friday,Saturday</a:t>
            </a: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Direction </a:t>
            </a:r>
            <a:r>
              <a:rPr lang="en-US" altLang="zh-CN" dirty="0" err="1">
                <a:latin typeface="Consolas" panose="020B0609020204030204" pitchFamily="49" charset="0"/>
              </a:rPr>
              <a:t>dct</a:t>
            </a:r>
            <a:r>
              <a:rPr lang="en-US" altLang="zh-CN" dirty="0">
                <a:latin typeface="Consolas" panose="020B0609020204030204" pitchFamily="49" charset="0"/>
              </a:rPr>
              <a:t> = East;        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Assignments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weekday = Wednesday;        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EF9237-7EF5-4516-AD12-CE5533C3274E}"/>
              </a:ext>
            </a:extLst>
          </p:cNvPr>
          <p:cNvSpPr txBox="1"/>
          <p:nvPr/>
        </p:nvSpPr>
        <p:spPr>
          <a:xfrm>
            <a:off x="1257299" y="5254862"/>
            <a:ext cx="10220325" cy="98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{Sunday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=1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Monday,Tuesday,Wednesday,Thursday,Friday,Saturday</a:t>
            </a:r>
            <a:r>
              <a:rPr lang="en-US" altLang="zh-CN" dirty="0">
                <a:latin typeface="Consolas" panose="020B0609020204030204" pitchFamily="49" charset="0"/>
              </a:rPr>
              <a:t>}; </a:t>
            </a:r>
            <a:r>
              <a:rPr lang="en-US" altLang="zh-CN" dirty="0" err="1">
                <a:latin typeface="Consolas" panose="020B0609020204030204" pitchFamily="49" charset="0"/>
              </a:rPr>
              <a:t>enum</a:t>
            </a: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latin typeface="Consolas" panose="020B0609020204030204" pitchFamily="49" charset="0"/>
              </a:rPr>
              <a:t>weekdayT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  <a:r>
              <a:rPr lang="en-US" altLang="zh-CN" dirty="0" err="1">
                <a:latin typeface="Consolas" panose="020B0609020204030204" pitchFamily="49" charset="0"/>
              </a:rPr>
              <a:t>Sunday,Monday</a:t>
            </a:r>
            <a:r>
              <a:rPr lang="en-US" altLang="zh-CN" dirty="0">
                <a:latin typeface="Consolas" panose="020B0609020204030204" pitchFamily="49" charset="0"/>
              </a:rPr>
              <a:t>, Tuesday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=5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Wednesday,Thursday,Friday,Saturday</a:t>
            </a:r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98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590800" y="1880237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The enumerated type is the first </a:t>
            </a:r>
            <a:r>
              <a:rPr lang="en-US" altLang="zh-CN" sz="3200" b="1" dirty="0">
                <a:solidFill>
                  <a:schemeClr val="tx1"/>
                </a:solidFill>
              </a:rPr>
              <a:t>user-defined type</a:t>
            </a:r>
            <a:r>
              <a:rPr lang="en-US" altLang="zh-CN" sz="3200" dirty="0">
                <a:solidFill>
                  <a:schemeClr val="tx1"/>
                </a:solidFill>
              </a:rPr>
              <a:t> we saw.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We will look into more complex user-defined types later. </a:t>
            </a:r>
          </a:p>
        </p:txBody>
      </p:sp>
    </p:spTree>
    <p:extLst>
      <p:ext uri="{BB962C8B-B14F-4D97-AF65-F5344CB8AC3E}">
        <p14:creationId xmlns:p14="http://schemas.microsoft.com/office/powerpoint/2010/main" val="151288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EB55D-CF57-41A8-939E-38363335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2E421-0371-4B22-8AA1-38FB89F6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literal is a sequence of symbols denoting a value of a certain data type</a:t>
            </a:r>
          </a:p>
          <a:p>
            <a:r>
              <a:rPr lang="en-US" altLang="zh-CN" dirty="0"/>
              <a:t>We have already seen some of them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String literals represent a sequence of characters: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BAB027-C17B-40DD-8D80-8F7655D0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C264C0-5BA0-43BD-BEEB-5EF5039BBEA0}"/>
              </a:ext>
            </a:extLst>
          </p:cNvPr>
          <p:cNvSpPr txBox="1"/>
          <p:nvPr/>
        </p:nvSpPr>
        <p:spPr>
          <a:xfrm>
            <a:off x="2143125" y="2345531"/>
            <a:ext cx="79057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-3, 0, 1, 3, 0x66, 088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Integer literals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3.14159, 2.9979E+8     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Floating point literals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dirty="0">
                <a:latin typeface="Consolas" panose="020B0609020204030204" pitchFamily="49" charset="0"/>
              </a:rPr>
              <a:t>true, false   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Boolean literals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dirty="0">
                <a:latin typeface="Consolas" panose="020B0609020204030204" pitchFamily="49" charset="0"/>
              </a:rPr>
              <a:t>‘a’, ‘0’, ‘\n’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literals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6E1452-FFDD-49B4-A2E6-833ADBAE9224}"/>
              </a:ext>
            </a:extLst>
          </p:cNvPr>
          <p:cNvSpPr txBox="1"/>
          <p:nvPr/>
        </p:nvSpPr>
        <p:spPr>
          <a:xfrm>
            <a:off x="2667000" y="4865195"/>
            <a:ext cx="7905750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en-US" altLang="zh-CN" dirty="0" err="1"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“Hello World!”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“Hello World!\n”</a:t>
            </a:r>
          </a:p>
        </p:txBody>
      </p:sp>
    </p:spTree>
    <p:extLst>
      <p:ext uri="{BB962C8B-B14F-4D97-AF65-F5344CB8AC3E}">
        <p14:creationId xmlns:p14="http://schemas.microsoft.com/office/powerpoint/2010/main" val="35456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8372856" y="2205166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7584390" y="131795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21119-81EA-491F-A6FD-A66C9619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8D307-CCC1-4A4B-BAE9-B5D15A66E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of variables whose in-memory value </a:t>
            </a:r>
            <a:r>
              <a:rPr lang="en-US" altLang="zh-CN" b="1" dirty="0"/>
              <a:t>cannot be modified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Constants must be initialized with a value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Examples: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AD3292-B4EE-4518-91AB-7E56992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FA14659-4142-478F-ACD3-997BA9E30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13" y="2098536"/>
            <a:ext cx="5073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 &lt;type&gt; &lt;name&gt; = 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const_exp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20CBA91-A2E9-4B7F-BE1B-7D954CA3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13" y="3393613"/>
            <a:ext cx="47361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const double PI  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const int MAX_INT = 2147483647;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const char ZETA   = ‘z’;</a:t>
            </a:r>
          </a:p>
        </p:txBody>
      </p:sp>
    </p:spTree>
    <p:extLst>
      <p:ext uri="{BB962C8B-B14F-4D97-AF65-F5344CB8AC3E}">
        <p14:creationId xmlns:p14="http://schemas.microsoft.com/office/powerpoint/2010/main" val="287658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Basic Input &amp; Output</a:t>
            </a:r>
          </a:p>
        </p:txBody>
      </p:sp>
    </p:spTree>
    <p:extLst>
      <p:ext uri="{BB962C8B-B14F-4D97-AF65-F5344CB8AC3E}">
        <p14:creationId xmlns:p14="http://schemas.microsoft.com/office/powerpoint/2010/main" val="123168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BE53-CE06-44E0-AE7F-D7CE520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Output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0FE47-1F9A-451E-A186-0E4A99CF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&lt;&lt; expression &lt;&lt; expression …</a:t>
            </a:r>
          </a:p>
          <a:p>
            <a:pPr lvl="1"/>
            <a:r>
              <a:rPr lang="en-US" altLang="zh-CN" dirty="0"/>
              <a:t>Print expressions on the standard output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Inserts new line and forces stream buffers to synchronize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0383C-6038-4F2A-822F-CFA332E2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B475449-0FAA-45BC-A129-5B3AB4E5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621" y="2207656"/>
            <a:ext cx="78158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53BB88E-DA55-46ED-8E8C-2F224860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9621" y="4360306"/>
            <a:ext cx="90065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14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ABE53-CE06-44E0-AE7F-D7CE5201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User 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0FE47-1F9A-451E-A186-0E4A99CFB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&gt;&gt; expression &gt;&gt; expression &gt;&gt; …</a:t>
            </a:r>
          </a:p>
          <a:p>
            <a:pPr lvl="1"/>
            <a:r>
              <a:rPr lang="en-US" altLang="zh-CN" dirty="0"/>
              <a:t>Read values from standard input</a:t>
            </a:r>
          </a:p>
          <a:p>
            <a:pPr lvl="1"/>
            <a:r>
              <a:rPr lang="en-US" altLang="zh-CN" dirty="0"/>
              <a:t>The expressions must denote a memory location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When reading multiple inputs, separate them by spaces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0383C-6038-4F2A-822F-CFA332E2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B475449-0FAA-45BC-A129-5B3AB4E5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171" y="2456288"/>
            <a:ext cx="78158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&gt;&gt; age;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53BB88E-DA55-46ED-8E8C-2F224860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171" y="4350781"/>
            <a:ext cx="9006504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cin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&gt;&gt; age &gt;&gt; height;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“I am ” &lt;&lt; age &lt;&lt; “ years old.”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&lt;&lt; “My height is ” &lt;&lt; height &lt;&lt; “.”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2539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81FCF-EDD9-406A-A0D2-55CB4AE8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8021DEEE-16EF-4224-9BA2-89D2BFC8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C3058D-F54D-476F-83EA-D50BB68AAA5F}"/>
              </a:ext>
            </a:extLst>
          </p:cNvPr>
          <p:cNvSpPr txBox="1"/>
          <p:nvPr/>
        </p:nvSpPr>
        <p:spPr>
          <a:xfrm>
            <a:off x="1333500" y="1184766"/>
            <a:ext cx="9048750" cy="5121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 This program computes the circumference and area of a circle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&lt;iostream&gt; 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std;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PI = 3.14159;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//Definition of PI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radius, area,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circum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“Enter the radius of the circle: ”; 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cin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&gt;&gt; radius; 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area = PI * radius * radius;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circum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= 2 *  PI *  radius;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“Area of the circle is ” &lt;&lt; 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area 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“Circumference of the circle is ” &lt;&lt; 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circum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return 0;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7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Expressions &amp; Statements</a:t>
            </a:r>
          </a:p>
        </p:txBody>
      </p:sp>
    </p:spTree>
    <p:extLst>
      <p:ext uri="{BB962C8B-B14F-4D97-AF65-F5344CB8AC3E}">
        <p14:creationId xmlns:p14="http://schemas.microsoft.com/office/powerpoint/2010/main" val="4198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E8C3F8-4DC5-44CD-9C28-8709AAF4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vs. Statements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8C9CBA-A91E-402E-9802-E805A905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Principle: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 are languages without statements!</a:t>
            </a:r>
          </a:p>
          <a:p>
            <a:pPr lvl="1"/>
            <a:r>
              <a:rPr lang="en-US" altLang="zh-CN" dirty="0"/>
              <a:t>E.g., Haskell (A Functional programming Language)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C178E8-967C-4770-8D98-99AD7026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26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F8A49D3-8D20-4263-897D-37FDEFD9B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223"/>
              </p:ext>
            </p:extLst>
          </p:nvPr>
        </p:nvGraphicFramePr>
        <p:xfrm>
          <a:off x="1936750" y="172695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83971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158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Denote Mathematical 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Denote Operational Procedures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3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Evaluation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Effects on States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0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Have Types &amp; Evaluate to Values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 a Unit Type &amp; 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Constituents of Statements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Contain Expressions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648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4BE6EC1E-2E24-48C6-8F12-2EA9DB7AF8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6750" y="4381467"/>
                <a:ext cx="3643929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+mj-lt"/>
                    <a:ea typeface="黑体" panose="02010609060101010101" pitchFamily="49" charset="-122"/>
                  </a:rPr>
                  <a:t>An expression: </a:t>
                </a:r>
              </a:p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4BE6EC1E-2E24-48C6-8F12-2EA9DB7AF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6750" y="4381467"/>
                <a:ext cx="3643929" cy="707886"/>
              </a:xfrm>
              <a:prstGeom prst="rect">
                <a:avLst/>
              </a:prstGeom>
              <a:blipFill>
                <a:blip r:embed="rId2"/>
                <a:stretch>
                  <a:fillRect l="-1843" t="-43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02F40E14-1ACC-412C-A15F-220F0622C7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171" y="4381467"/>
                <a:ext cx="411065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0" dirty="0">
                    <a:latin typeface="+mj-lt"/>
                    <a:ea typeface="黑体" panose="02010609060101010101" pitchFamily="49" charset="-122"/>
                  </a:rPr>
                  <a:t>A statement:</a:t>
                </a:r>
              </a:p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𝑝𝑟𝑖𝑛𝑡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02F40E14-1ACC-412C-A15F-220F06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71" y="4381467"/>
                <a:ext cx="4110654" cy="707886"/>
              </a:xfrm>
              <a:prstGeom prst="rect">
                <a:avLst/>
              </a:prstGeom>
              <a:blipFill>
                <a:blip r:embed="rId3"/>
                <a:stretch>
                  <a:fillRect l="-1481" t="-4310" b="-948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31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785A1-C136-4EE9-B3EC-5F3208AD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vs. Statements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5B7E6-6777-4FCE-B61F-25026028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C++, the distinction are not as nice: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Therefore, expressions are not PURE mathematical evaluation	</a:t>
            </a:r>
          </a:p>
          <a:p>
            <a:pPr lvl="1"/>
            <a:r>
              <a:rPr lang="en-US" altLang="zh-CN" dirty="0"/>
              <a:t>Example: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We will see more in the upcoming discussion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0D4E6-A059-456F-B6E5-67D48C0A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4DB0849-EDEE-4C91-AE7C-51188E14D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45322"/>
              </p:ext>
            </p:extLst>
          </p:nvPr>
        </p:nvGraphicFramePr>
        <p:xfrm>
          <a:off x="1797050" y="1765055"/>
          <a:ext cx="8597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950">
                  <a:extLst>
                    <a:ext uri="{9D8B030D-6E8A-4147-A177-3AD203B41FA5}">
                      <a16:colId xmlns:a16="http://schemas.microsoft.com/office/drawing/2014/main" val="2038397163"/>
                    </a:ext>
                  </a:extLst>
                </a:gridCol>
                <a:gridCol w="4298950">
                  <a:extLst>
                    <a:ext uri="{9D8B030D-6E8A-4147-A177-3AD203B41FA5}">
                      <a16:colId xmlns:a16="http://schemas.microsoft.com/office/drawing/2014/main" val="1091589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Statements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2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May</a:t>
                      </a:r>
                      <a:r>
                        <a:rPr lang="en-US" altLang="zh-CN" dirty="0"/>
                        <a:t> Denote Mathematical Expressions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Denote Operational Procedures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3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Evaluation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&amp; Effects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Computation via Effects on States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02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Have Types &amp; Evaluate to Values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 Type &amp; Value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38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Constituents of Statements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Contain Expressions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64884"/>
                  </a:ext>
                </a:extLst>
              </a:tr>
            </a:tbl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9123B49F-0245-45B5-9B7B-F73D2E935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446" y="4731818"/>
            <a:ext cx="7815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“Hello!” &lt;&lt; “I am ” &lt;&lt; age &lt;&lt; “ years old.”</a:t>
            </a:r>
          </a:p>
        </p:txBody>
      </p:sp>
    </p:spTree>
    <p:extLst>
      <p:ext uri="{BB962C8B-B14F-4D97-AF65-F5344CB8AC3E}">
        <p14:creationId xmlns:p14="http://schemas.microsoft.com/office/powerpoint/2010/main" val="331340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5539B-CB3E-4008-994C-039D88A5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A09AC-97C4-4C5A-B3EF-B7B2BD68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 expressions: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variable_name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the type of the variable</a:t>
            </a:r>
          </a:p>
          <a:p>
            <a:pPr lvl="1"/>
            <a:r>
              <a:rPr lang="en-US" altLang="zh-CN" b="1" dirty="0"/>
              <a:t>Value</a:t>
            </a:r>
            <a:r>
              <a:rPr lang="en-US" altLang="zh-CN" dirty="0"/>
              <a:t>: the in-memory value of the variable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composite expression consists of </a:t>
            </a:r>
          </a:p>
          <a:p>
            <a:pPr lvl="1"/>
            <a:r>
              <a:rPr lang="en-US" altLang="zh-CN" b="1" dirty="0"/>
              <a:t>An operator</a:t>
            </a:r>
            <a:r>
              <a:rPr lang="en-US" altLang="zh-CN" dirty="0"/>
              <a:t>: the (non-)mathematical operation performed</a:t>
            </a:r>
          </a:p>
          <a:p>
            <a:pPr lvl="1"/>
            <a:r>
              <a:rPr lang="en-US" altLang="zh-CN" b="1" dirty="0"/>
              <a:t>A list of terms</a:t>
            </a:r>
            <a:r>
              <a:rPr lang="en-US" altLang="zh-CN" dirty="0"/>
              <a:t>: the operands (may be other expressions) to the operation</a:t>
            </a:r>
          </a:p>
          <a:p>
            <a:r>
              <a:rPr lang="en-US" altLang="zh-CN" dirty="0"/>
              <a:t>We discuss the following composite expressions:</a:t>
            </a:r>
          </a:p>
          <a:p>
            <a:pPr lvl="1"/>
            <a:r>
              <a:rPr lang="en-US" altLang="zh-CN" dirty="0"/>
              <a:t>Arithmetic Expressions</a:t>
            </a:r>
          </a:p>
          <a:p>
            <a:pPr lvl="1"/>
            <a:r>
              <a:rPr lang="en-US" altLang="zh-CN" dirty="0"/>
              <a:t>Type Casts</a:t>
            </a:r>
          </a:p>
          <a:p>
            <a:pPr lvl="1"/>
            <a:r>
              <a:rPr lang="en-US" altLang="zh-CN" dirty="0"/>
              <a:t>Assignment Expressions</a:t>
            </a:r>
          </a:p>
          <a:p>
            <a:pPr lvl="1"/>
            <a:r>
              <a:rPr lang="en-US" altLang="zh-CN" dirty="0"/>
              <a:t>Increment &amp; Decrement Expressions</a:t>
            </a:r>
          </a:p>
          <a:p>
            <a:pPr lvl="1"/>
            <a:r>
              <a:rPr lang="en-US" altLang="zh-CN" dirty="0"/>
              <a:t>Boolean Expressions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CB90ED-95A9-463E-B91C-9DFEC9F4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52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9A03-3B66-40B0-BB8E-394EB0D4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Arithmetic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02BAB-C2A0-44E0-8CFC-40329419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Operators: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+, -, *, /, -(unary), %</a:t>
            </a:r>
          </a:p>
          <a:p>
            <a:r>
              <a:rPr lang="en-US" altLang="zh-CN" b="1" dirty="0">
                <a:latin typeface="+mj-lt"/>
              </a:rPr>
              <a:t>Type: </a:t>
            </a:r>
            <a:r>
              <a:rPr lang="en-US" altLang="zh-CN" dirty="0">
                <a:latin typeface="+mj-lt"/>
              </a:rPr>
              <a:t>the type of the expression and its operands are usually the same</a:t>
            </a:r>
            <a:endParaRPr lang="en-US" altLang="zh-CN" b="1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Arity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>
                <a:latin typeface="+mj-lt"/>
              </a:rPr>
              <a:t>the number of operands the operator takes</a:t>
            </a:r>
          </a:p>
          <a:p>
            <a:pPr lvl="1"/>
            <a:r>
              <a:rPr lang="en-US" altLang="zh-CN" dirty="0">
                <a:latin typeface="+mj-lt"/>
              </a:rPr>
              <a:t>All take 2 except for negation (</a:t>
            </a:r>
            <a:r>
              <a:rPr lang="en-US" altLang="zh-CN" dirty="0">
                <a:latin typeface="Consolas" panose="020B0609020204030204" pitchFamily="49" charset="0"/>
              </a:rPr>
              <a:t>-)</a:t>
            </a:r>
          </a:p>
          <a:p>
            <a:pPr lvl="1"/>
            <a:r>
              <a:rPr lang="en-US" altLang="zh-CN" dirty="0">
                <a:latin typeface="+mj-lt"/>
              </a:rPr>
              <a:t>Binary operators: arity 2</a:t>
            </a:r>
          </a:p>
          <a:p>
            <a:pPr lvl="1"/>
            <a:r>
              <a:rPr lang="en-US" altLang="zh-CN" dirty="0">
                <a:latin typeface="+mj-lt"/>
              </a:rPr>
              <a:t>Unary operators: arity 1</a:t>
            </a:r>
          </a:p>
          <a:p>
            <a:pPr marL="457200" lvl="1" indent="0">
              <a:buNone/>
            </a:pPr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Precedence</a:t>
            </a:r>
            <a:r>
              <a:rPr lang="en-US" altLang="zh-CN" dirty="0">
                <a:latin typeface="+mj-lt"/>
              </a:rPr>
              <a:t>: How tightly an operator binds its operands?</a:t>
            </a:r>
          </a:p>
          <a:p>
            <a:pPr lvl="1"/>
            <a:r>
              <a:rPr lang="en-US" altLang="zh-CN" dirty="0">
                <a:latin typeface="+mj-lt"/>
              </a:rPr>
              <a:t>See Table. 1-4 of page 27 </a:t>
            </a:r>
          </a:p>
          <a:p>
            <a:pPr lvl="1"/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Associativity</a:t>
            </a:r>
            <a:r>
              <a:rPr lang="en-US" altLang="zh-CN" dirty="0">
                <a:latin typeface="+mj-lt"/>
              </a:rPr>
              <a:t>: How operands to binary operators group by default?</a:t>
            </a:r>
          </a:p>
          <a:p>
            <a:pPr lvl="1"/>
            <a:r>
              <a:rPr lang="en-US" altLang="zh-CN" dirty="0">
                <a:latin typeface="+mj-lt"/>
              </a:rPr>
              <a:t>Left associative: group to the left  (</a:t>
            </a:r>
            <a:r>
              <a:rPr lang="en-US" altLang="zh-CN" dirty="0">
                <a:latin typeface="Consolas" panose="020B0609020204030204" pitchFamily="49" charset="0"/>
              </a:rPr>
              <a:t>+, -, *, /, %)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Right associative: group to the right (we shall see an example later)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BA5F37-3C33-4993-ABA2-866B8F41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76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Concepts in C++</a:t>
            </a:r>
          </a:p>
          <a:p>
            <a:pPr lvl="1"/>
            <a:r>
              <a:rPr lang="en-US" altLang="zh-CN" dirty="0"/>
              <a:t>Variables</a:t>
            </a:r>
          </a:p>
          <a:p>
            <a:pPr lvl="1"/>
            <a:r>
              <a:rPr lang="en-US" altLang="zh-CN" dirty="0"/>
              <a:t>Data types</a:t>
            </a:r>
          </a:p>
          <a:p>
            <a:pPr lvl="1"/>
            <a:r>
              <a:rPr lang="en-US" altLang="zh-CN" dirty="0"/>
              <a:t>Basic input and output</a:t>
            </a:r>
          </a:p>
          <a:p>
            <a:pPr lvl="1"/>
            <a:r>
              <a:rPr lang="en-US" altLang="zh-CN" dirty="0"/>
              <a:t>Expressions</a:t>
            </a:r>
          </a:p>
          <a:p>
            <a:pPr lvl="1"/>
            <a:r>
              <a:rPr lang="en-US" altLang="zh-CN" dirty="0"/>
              <a:t>Statements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Underlying Concepts of Imperative Programming</a:t>
            </a:r>
          </a:p>
          <a:p>
            <a:pPr lvl="1"/>
            <a:r>
              <a:rPr lang="en-US" altLang="zh-CN" dirty="0"/>
              <a:t>Syntax vs. Semantics</a:t>
            </a:r>
          </a:p>
          <a:p>
            <a:pPr lvl="1"/>
            <a:r>
              <a:rPr lang="en-US" altLang="zh-CN" dirty="0"/>
              <a:t>Memory Layout</a:t>
            </a:r>
          </a:p>
          <a:p>
            <a:pPr lvl="1"/>
            <a:r>
              <a:rPr lang="en-US" altLang="zh-CN" dirty="0"/>
              <a:t>Loops and Infinite Behaviors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BD89C-C186-4623-8217-956DFE61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Mixing Types in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624DC-DDD2-4156-AFEE-440AB3B5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operands have different types:</a:t>
            </a:r>
          </a:p>
          <a:p>
            <a:pPr lvl="1"/>
            <a:r>
              <a:rPr lang="en-US" altLang="zh-CN" dirty="0"/>
              <a:t>They are first converted to a common type closed to the top of the hierarchy below: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FB788-71F3-4D1E-9166-A0DA06F9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A8A3CC0-0003-499F-9169-73200E34C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621" y="5279132"/>
            <a:ext cx="361535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x = 3.2;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x + 2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AA3885D-248C-40B1-A6A0-BA520C35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2010006"/>
            <a:ext cx="3615354" cy="311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long double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float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unsigned long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long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unsigned int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unsigned short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short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char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6450BC6-A344-4DD2-8F5C-D6937B1D68AC}"/>
              </a:ext>
            </a:extLst>
          </p:cNvPr>
          <p:cNvSpPr txBox="1">
            <a:spLocks/>
          </p:cNvSpPr>
          <p:nvPr/>
        </p:nvSpPr>
        <p:spPr>
          <a:xfrm>
            <a:off x="6781800" y="2048337"/>
            <a:ext cx="2152650" cy="390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1800" i="1" dirty="0">
                <a:solidFill>
                  <a:schemeClr val="tx1"/>
                </a:solidFill>
              </a:rPr>
              <a:t>Most precise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C555DE89-56EF-4743-B1B1-9D04AF1EC28B}"/>
              </a:ext>
            </a:extLst>
          </p:cNvPr>
          <p:cNvSpPr txBox="1">
            <a:spLocks/>
          </p:cNvSpPr>
          <p:nvPr/>
        </p:nvSpPr>
        <p:spPr>
          <a:xfrm>
            <a:off x="6657975" y="4826324"/>
            <a:ext cx="2152650" cy="390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1800" i="1" dirty="0">
                <a:solidFill>
                  <a:schemeClr val="tx1"/>
                </a:solidFill>
              </a:rPr>
              <a:t>Least precise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C482011-2080-4417-B77B-DD6EF5579F58}"/>
              </a:ext>
            </a:extLst>
          </p:cNvPr>
          <p:cNvCxnSpPr>
            <a:cxnSpLocks/>
          </p:cNvCxnSpPr>
          <p:nvPr/>
        </p:nvCxnSpPr>
        <p:spPr>
          <a:xfrm flipV="1">
            <a:off x="7772244" y="2354997"/>
            <a:ext cx="0" cy="247132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634AA-B9D8-4908-83B3-75AB74D4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 Casts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EE2B1-768F-4B3C-ABB3-3ACB4E167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Sometimes, we need force conversion of data types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Explicit Type Casting</a:t>
            </a:r>
          </a:p>
          <a:p>
            <a:pPr lvl="1"/>
            <a:r>
              <a:rPr lang="en-US" altLang="zh-CN" dirty="0"/>
              <a:t>C++ Style: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You should </a:t>
            </a:r>
            <a:r>
              <a:rPr lang="en-US" altLang="zh-CN" b="1" dirty="0"/>
              <a:t>avoid using C style </a:t>
            </a:r>
            <a:r>
              <a:rPr lang="en-US" altLang="zh-CN" dirty="0"/>
              <a:t>type casting! (e.g., </a:t>
            </a:r>
            <a:r>
              <a:rPr lang="en-US" altLang="zh-CN" dirty="0">
                <a:latin typeface="Consolas" panose="020B0609020204030204" pitchFamily="49" charset="0"/>
              </a:rPr>
              <a:t>(double)4/5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Will be clear when we talk about initialization of objects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9523C-227C-4542-97EC-0A8263E9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E497346-BCDC-44BA-8677-2995BCCAA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1688206"/>
            <a:ext cx="92678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4/5       // Equal to 0. What if we need the result to be 0.8? 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86D5F6F-AA55-4459-AA22-0FBB063FB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7" y="3269049"/>
            <a:ext cx="2190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&lt;type&gt;(&lt;expr&gt;)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CE03A18-9D33-4B85-9216-1681EEFB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6999" y="3928805"/>
            <a:ext cx="653415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double(4)/5       // The result is 0.8</a:t>
            </a:r>
          </a:p>
        </p:txBody>
      </p:sp>
    </p:spTree>
    <p:extLst>
      <p:ext uri="{BB962C8B-B14F-4D97-AF65-F5344CB8AC3E}">
        <p14:creationId xmlns:p14="http://schemas.microsoft.com/office/powerpoint/2010/main" val="33595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85DBF-E403-4642-8BBF-1E062F99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Expression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4D4081-A69C-4149-A417-179DB93EC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Modification of in-memory values of variables</a:t>
            </a:r>
          </a:p>
          <a:p>
            <a:pPr lvl="1"/>
            <a:r>
              <a:rPr lang="en-US" altLang="zh-CN" b="1" dirty="0"/>
              <a:t>Note</a:t>
            </a:r>
            <a:r>
              <a:rPr lang="en-US" altLang="zh-CN" dirty="0"/>
              <a:t>: no semicolon at the end! Not to be confused with assignment </a:t>
            </a:r>
            <a:r>
              <a:rPr lang="en-US" altLang="zh-CN" b="1" dirty="0"/>
              <a:t>statements</a:t>
            </a:r>
          </a:p>
          <a:p>
            <a:endParaRPr lang="en-US" altLang="zh-CN" dirty="0"/>
          </a:p>
          <a:p>
            <a:r>
              <a:rPr lang="en-US" altLang="zh-CN" dirty="0"/>
              <a:t>This expression has a </a:t>
            </a:r>
            <a:r>
              <a:rPr lang="en-US" altLang="zh-CN" b="1" dirty="0"/>
              <a:t>side effect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Overwrite the value in memory location of 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</a:t>
            </a:r>
            <a:r>
              <a:rPr kumimoji="1" lang="en-US" altLang="zh-CN" sz="20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kumimoji="1" lang="en-US" altLang="zh-CN" sz="2000" dirty="0">
                <a:latin typeface="+mj-lt"/>
                <a:ea typeface="黑体" panose="02010609060101010101" pitchFamily="49" charset="-122"/>
              </a:rPr>
              <a:t>with the value of 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&lt;exp&gt;</a:t>
            </a:r>
          </a:p>
          <a:p>
            <a:pPr lvl="1"/>
            <a:endParaRPr kumimoji="1" lang="en-US" altLang="zh-CN" dirty="0">
              <a:latin typeface="+mj-lt"/>
              <a:ea typeface="黑体" panose="02010609060101010101" pitchFamily="49" charset="-122"/>
            </a:endParaRPr>
          </a:p>
          <a:p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This expression has </a:t>
            </a:r>
          </a:p>
          <a:p>
            <a:pPr lvl="1"/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the same type as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</a:t>
            </a:r>
            <a:r>
              <a:rPr kumimoji="1"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</a:p>
          <a:p>
            <a:pPr lvl="1"/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the same value as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&lt;exp&gt;</a:t>
            </a:r>
          </a:p>
          <a:p>
            <a:pPr lvl="1"/>
            <a:r>
              <a:rPr kumimoji="1" lang="en-US" altLang="zh-CN" dirty="0">
                <a:latin typeface="+mn-lt"/>
                <a:ea typeface="黑体" panose="02010609060101010101" pitchFamily="49" charset="-122"/>
              </a:rPr>
              <a:t>Conversion happens if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</a:t>
            </a:r>
            <a:r>
              <a:rPr kumimoji="1"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&lt;exp&gt;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have different types</a:t>
            </a:r>
            <a:endParaRPr kumimoji="1" lang="en-US" altLang="zh-CN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dirty="0">
              <a:latin typeface="+mn-lt"/>
              <a:ea typeface="黑体" panose="02010609060101010101" pitchFamily="49" charset="-122"/>
            </a:endParaRPr>
          </a:p>
          <a:p>
            <a:pPr lvl="1"/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20FD2F-626F-4C1E-8D87-81740D4F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F12B7C-2AD9-49E9-98C0-2B2D6A255257}"/>
              </a:ext>
            </a:extLst>
          </p:cNvPr>
          <p:cNvSpPr txBox="1"/>
          <p:nvPr/>
        </p:nvSpPr>
        <p:spPr>
          <a:xfrm>
            <a:off x="3676650" y="1625084"/>
            <a:ext cx="3343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 = &lt;exp&gt;</a:t>
            </a:r>
          </a:p>
        </p:txBody>
      </p:sp>
    </p:spTree>
    <p:extLst>
      <p:ext uri="{BB962C8B-B14F-4D97-AF65-F5344CB8AC3E}">
        <p14:creationId xmlns:p14="http://schemas.microsoft.com/office/powerpoint/2010/main" val="35805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1022434" y="4159959"/>
            <a:ext cx="10930781" cy="1522855"/>
            <a:chOff x="1072049" y="3299660"/>
            <a:chExt cx="11048513" cy="15228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299660"/>
              <a:ext cx="8101263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F9A622-D645-45F4-BAD8-3580EF16E492}"/>
                </a:ext>
              </a:extLst>
            </p:cNvPr>
            <p:cNvSpPr/>
            <p:nvPr/>
          </p:nvSpPr>
          <p:spPr>
            <a:xfrm>
              <a:off x="3924806" y="3299660"/>
              <a:ext cx="914400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E66614-7D84-4667-BF96-0E2C9AE23B29}"/>
                </a:ext>
              </a:extLst>
            </p:cNvPr>
            <p:cNvSpPr/>
            <p:nvPr/>
          </p:nvSpPr>
          <p:spPr>
            <a:xfrm>
              <a:off x="5897878" y="3299660"/>
              <a:ext cx="1048604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587038" y="4448666"/>
              <a:ext cx="1533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4294967296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300DC1B-3D47-45F3-8421-94753280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325" y="3996986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83F02C-5DA0-4F74-9FB4-843AB084FDF5}"/>
                </a:ext>
              </a:extLst>
            </p:cNvPr>
            <p:cNvSpPr txBox="1"/>
            <p:nvPr/>
          </p:nvSpPr>
          <p:spPr>
            <a:xfrm>
              <a:off x="3758782" y="4448666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7877" y="3992470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5675404" y="4421284"/>
              <a:ext cx="88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4191012" y="397434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138360" y="3986415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val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4108162" y="2615292"/>
            <a:ext cx="904656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4263850" y="224595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604089" y="2615292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-300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960878" y="224595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val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1217070" y="2597612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Virtual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4297120" y="3317134"/>
            <a:ext cx="263370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>
            <a:off x="6278613" y="3317134"/>
            <a:ext cx="36941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5045949" y="3571531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D901EF6F-BFC4-4425-99CB-D447AE7B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860" y="1324252"/>
            <a:ext cx="32061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val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age + 3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E4DE80-760F-42C4-AC06-A60A825E7DEF}"/>
              </a:ext>
            </a:extLst>
          </p:cNvPr>
          <p:cNvSpPr/>
          <p:nvPr/>
        </p:nvSpPr>
        <p:spPr>
          <a:xfrm>
            <a:off x="7432488" y="2613416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67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0007 L -0.15 -0.0004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1" grpId="0"/>
      <p:bldP spid="40" grpId="0" animBg="1"/>
      <p:bldP spid="40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88619-4E86-472C-B085-CE12BCB7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Embedded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79A91-F538-4028-AF76-4B7F680A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expressions may be operands to other expressions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assignment operator has a lower precedence</a:t>
            </a:r>
          </a:p>
          <a:p>
            <a:r>
              <a:rPr lang="en-US" altLang="zh-CN" dirty="0"/>
              <a:t>The assignment operator associates to the right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Embedded Assignments should be </a:t>
            </a:r>
            <a:r>
              <a:rPr lang="en-US" altLang="zh-CN" b="1" dirty="0">
                <a:solidFill>
                  <a:srgbClr val="FF0000"/>
                </a:solidFill>
              </a:rPr>
              <a:t>avoided</a:t>
            </a:r>
            <a:r>
              <a:rPr lang="en-US" altLang="zh-CN" dirty="0"/>
              <a:t> because of </a:t>
            </a:r>
            <a:r>
              <a:rPr lang="en-US" altLang="zh-CN" b="1" dirty="0" err="1"/>
              <a:t>undeterminism</a:t>
            </a:r>
            <a:r>
              <a:rPr lang="en-US" altLang="zh-CN" dirty="0"/>
              <a:t>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6A10A7-4C10-46AA-8B04-F1D7E50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1BCB6CD-FB71-4889-BCA3-D1D834173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016" y="1719363"/>
            <a:ext cx="320615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z = (x = 6) + (y = 7)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9E26108-97C6-4743-A32E-E839A4232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103" y="3593576"/>
            <a:ext cx="650091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following expressions are equivalent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z = x = y = 0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z = (x = (y = 0))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386B6C8-345D-4ED2-8624-6A4A7EDF5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837" y="5362657"/>
            <a:ext cx="650091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If x == 0, what is the value of y ?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y = x + (x = x + 1)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7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9A2B9-37ED-4361-B23D-D9F2E9C8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Shorthand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CE3EC-FF78-432D-849F-5FA0A06D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expressions are equivalent: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Shorthand assignment operators: 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+=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-=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，*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/=</a:t>
            </a:r>
            <a:r>
              <a:rPr lang="zh-CN" alt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%=</a:t>
            </a:r>
          </a:p>
          <a:p>
            <a:endParaRPr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419AEC-9F84-4FD0-A491-17FDBCEB3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31152C-A8C5-492C-A1E5-3DBD36B37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332" y="1693768"/>
            <a:ext cx="946008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 &lt;op&gt;= &lt;expression&gt;          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// shorthand assignment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 = variable &lt;op&gt; &lt;expression&gt; 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9DCC2D6-01A0-4B43-AFA5-C4EE45DD2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71" y="3378295"/>
            <a:ext cx="3206152" cy="192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balance += deposit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balance -= surcharge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x /= 10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salary *=2 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07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F2242-BFBF-4E0D-93AC-C544E3F6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Increment and Decrement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F56EB8-372B-4A01-92E9-8F7A88C8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Prefix form of increment expression: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++x</a:t>
            </a:r>
          </a:p>
          <a:p>
            <a:pPr lvl="1"/>
            <a:r>
              <a:rPr lang="en-US" altLang="zh-CN" b="1" dirty="0">
                <a:latin typeface="+mj-lt"/>
              </a:rPr>
              <a:t>Effect</a:t>
            </a:r>
            <a:r>
              <a:rPr lang="en-US" altLang="zh-CN" dirty="0">
                <a:latin typeface="+mj-lt"/>
              </a:rPr>
              <a:t>: increase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 by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1</a:t>
            </a:r>
          </a:p>
          <a:p>
            <a:pPr lvl="1"/>
            <a:r>
              <a:rPr lang="en-US" altLang="zh-CN" b="1" dirty="0">
                <a:latin typeface="+mj-lt"/>
              </a:rPr>
              <a:t>Value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 + 1</a:t>
            </a:r>
          </a:p>
          <a:p>
            <a:r>
              <a:rPr lang="en-US" altLang="zh-CN" dirty="0"/>
              <a:t>Suffix form of increment expression: </a:t>
            </a:r>
            <a:r>
              <a:rPr lang="en-US" altLang="zh-CN" dirty="0">
                <a:solidFill>
                  <a:srgbClr val="0070C0"/>
                </a:solidFill>
              </a:rPr>
              <a:t>x++</a:t>
            </a:r>
          </a:p>
          <a:p>
            <a:pPr lvl="1"/>
            <a:r>
              <a:rPr lang="en-US" altLang="zh-CN" b="1" dirty="0">
                <a:latin typeface="+mj-lt"/>
              </a:rPr>
              <a:t>Effect</a:t>
            </a:r>
            <a:r>
              <a:rPr lang="en-US" altLang="zh-CN" dirty="0">
                <a:latin typeface="+mj-lt"/>
              </a:rPr>
              <a:t>: increase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 by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1</a:t>
            </a:r>
          </a:p>
          <a:p>
            <a:pPr lvl="1"/>
            <a:r>
              <a:rPr lang="en-US" altLang="zh-CN" b="1" dirty="0">
                <a:latin typeface="+mj-lt"/>
              </a:rPr>
              <a:t>Value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x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+mj-lt"/>
            </a:endParaRPr>
          </a:p>
          <a:p>
            <a:r>
              <a:rPr lang="en-US" altLang="zh-CN" dirty="0">
                <a:latin typeface="+mj-lt"/>
              </a:rPr>
              <a:t>Similarly, decrement expressions have</a:t>
            </a:r>
          </a:p>
          <a:p>
            <a:pPr lvl="1"/>
            <a:r>
              <a:rPr lang="en-US" altLang="zh-CN" dirty="0">
                <a:latin typeface="+mj-lt"/>
              </a:rPr>
              <a:t>Prefix form: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--x</a:t>
            </a:r>
          </a:p>
          <a:p>
            <a:pPr lvl="1"/>
            <a:r>
              <a:rPr lang="en-US" altLang="zh-CN" dirty="0">
                <a:latin typeface="+mj-lt"/>
              </a:rPr>
              <a:t>Suffix form: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x--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BDDB0-502C-4BEB-B344-E0E2BFF2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94FE95D-475E-4EF0-849F-00D64994F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824" y="3409705"/>
            <a:ext cx="39525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Assume </a:t>
            </a:r>
            <a:r>
              <a:rPr kumimoji="1"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3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j = i++    </a:t>
            </a:r>
            <a:r>
              <a:rPr kumimoji="1" lang="fr-FR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i=4, j=3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fr-FR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j = ++i    </a:t>
            </a:r>
            <a:r>
              <a:rPr kumimoji="1" lang="fr-FR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i=4, j=4</a:t>
            </a:r>
          </a:p>
        </p:txBody>
      </p:sp>
    </p:spTree>
    <p:extLst>
      <p:ext uri="{BB962C8B-B14F-4D97-AF65-F5344CB8AC3E}">
        <p14:creationId xmlns:p14="http://schemas.microsoft.com/office/powerpoint/2010/main" val="272419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30E6-7FDA-45F4-ABE3-4EE42E38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47B78-15A1-4D10-A381-5F0B9072A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Relational Expressions: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Logical Expressions: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ABE8D-BD1C-40B6-870B-9C578FBC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01AD04-D9FA-403E-9AA4-8ACFDA7BE77E}"/>
              </a:ext>
            </a:extLst>
          </p:cNvPr>
          <p:cNvSpPr txBox="1"/>
          <p:nvPr/>
        </p:nvSpPr>
        <p:spPr>
          <a:xfrm>
            <a:off x="2981325" y="132311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dirty="0">
                <a:solidFill>
                  <a:srgbClr val="0070C0"/>
                </a:solidFill>
              </a:rPr>
              <a:t>&lt;expr&gt; &lt;op&gt; &lt;expr&gt; </a:t>
            </a:r>
          </a:p>
          <a:p>
            <a:pPr lvl="1" algn="ctr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where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&lt;op&gt; </a:t>
            </a:r>
            <a:r>
              <a:rPr lang="en-US" altLang="zh-CN" dirty="0">
                <a:latin typeface="+mj-lt"/>
              </a:rPr>
              <a:t>is one of the following: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</a:t>
            </a:r>
            <a:r>
              <a:rPr lang="en-US" altLang="zh-CN" dirty="0"/>
              <a:t>  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!=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   Not equal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     Greater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/>
              <a:t>     Less than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dirty="0"/>
              <a:t>   Greater than or equal to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dirty="0"/>
              <a:t>   Less than or equal to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4CFD89-4BC3-45C4-AE0E-E29763B3A71F}"/>
              </a:ext>
            </a:extLst>
          </p:cNvPr>
          <p:cNvSpPr txBox="1"/>
          <p:nvPr/>
        </p:nvSpPr>
        <p:spPr>
          <a:xfrm>
            <a:off x="2981325" y="41993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dirty="0">
                <a:solidFill>
                  <a:srgbClr val="0070C0"/>
                </a:solidFill>
              </a:rPr>
              <a:t>&lt;expr&gt; &lt;op&gt; &lt;expr&gt; </a:t>
            </a:r>
          </a:p>
          <a:p>
            <a:pPr lvl="1" algn="ctr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where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&lt;op&gt; </a:t>
            </a:r>
            <a:r>
              <a:rPr lang="en-US" altLang="zh-CN" dirty="0">
                <a:latin typeface="+mj-lt"/>
              </a:rPr>
              <a:t>is one of the following: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r>
              <a:rPr lang="en-US" altLang="zh-CN" dirty="0"/>
              <a:t>       Logical not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dirty="0"/>
              <a:t>     Logical and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  <a:r>
              <a:rPr lang="en-US" altLang="zh-CN" dirty="0"/>
              <a:t>     Logical 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8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1D52B7-EFB4-49C3-8695-086A6E90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E6131-E8E0-4BC7-B2A3-86FACFF3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Relational expressions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Logical expressions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07FD8-E9E9-479C-9919-82E56190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68549EA-150B-4706-A437-EA36EA4DC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74" y="1674674"/>
            <a:ext cx="717202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Which of the following styles should be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avoided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(a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+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b)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(c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–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3) 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(a = b) &lt; 5 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(a &gt; b) == (c &lt; d)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-2 &lt; -1 &lt; 0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FE2219E-DB29-44EE-A48D-5B32E533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674" y="3931071"/>
            <a:ext cx="7172026" cy="242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Which of the following styles should be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avoided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?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0 &lt; x &amp;&amp;  x &lt; 10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m % 2 == 0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a &gt;= ’a’ &amp;&amp; a &lt;= ’z’ || a &gt;= ’A’ &amp;&amp; a &lt;= ’Z’ </a:t>
            </a:r>
          </a:p>
          <a:p>
            <a:pPr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5 % 2 &amp;&amp; p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5 &gt; 3 &amp;&amp; 2 || 8 &lt; 4 - !0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ct val="10000"/>
              </a:spcBef>
              <a:buClrTx/>
              <a:buSzTx/>
              <a:buNone/>
            </a:pPr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379F3-2A88-4EC9-87FF-0A334BF1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Short-Circuit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A809C-BA02-41CC-923C-1856D45F0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 &amp;&amp; &lt;expr2&gt;: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</a:t>
            </a:r>
            <a:r>
              <a:rPr lang="en-US" altLang="zh-CN" dirty="0"/>
              <a:t> 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, then no need not evaluate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&lt;expr2&gt;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 || &lt;expr2&gt;: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 </a:t>
            </a:r>
            <a:r>
              <a:rPr lang="en-US" altLang="zh-CN" dirty="0"/>
              <a:t>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, then no need to evaluate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&lt;expr2&gt;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accent2"/>
              </a:solidFill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lvl="1"/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Avoid</a:t>
            </a:r>
            <a:r>
              <a:rPr lang="en-US" altLang="zh-CN" dirty="0"/>
              <a:t> short-circuit evaluation combing side effects!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B828D-139F-4EB8-BB96-B62350BA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788EBAE-5BF9-47B0-B643-2946A799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174" y="2954589"/>
            <a:ext cx="42002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pPr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(x !=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0)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&amp;&amp;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(y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%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x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==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0)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76F6CBA-6277-46A7-871F-52E9AF781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174" y="4800859"/>
            <a:ext cx="42002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pPr>
              <a:buNone/>
            </a:pPr>
            <a:r>
              <a:rPr lang="pt-BR" altLang="zh-CN" sz="2000" dirty="0">
                <a:latin typeface="Consolas" panose="020B0609020204030204" pitchFamily="49" charset="0"/>
              </a:rPr>
              <a:t>(a &gt; b) &amp;&amp; (n = c &gt; d)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Variables &amp; Data Types</a:t>
            </a:r>
          </a:p>
        </p:txBody>
      </p:sp>
    </p:spTree>
    <p:extLst>
      <p:ext uri="{BB962C8B-B14F-4D97-AF65-F5344CB8AC3E}">
        <p14:creationId xmlns:p14="http://schemas.microsoft.com/office/powerpoint/2010/main" val="25907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0CCE-4563-4CF8-AD21-AAD8B95B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EB776-240F-4D1A-8D48-A4DBE08F9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Commands for affecting states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Simple Statements: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Control Statements: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if</a:t>
            </a:r>
            <a:r>
              <a:rPr lang="en-US" altLang="zh-CN" dirty="0"/>
              <a:t> statement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switch</a:t>
            </a:r>
            <a:r>
              <a:rPr lang="en-US" altLang="zh-CN" dirty="0"/>
              <a:t> statements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statements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latin typeface="Consolas" panose="020B0609020204030204" pitchFamily="49" charset="0"/>
              </a:rPr>
              <a:t>for</a:t>
            </a:r>
            <a:r>
              <a:rPr lang="en-US" altLang="zh-CN" dirty="0"/>
              <a:t> statements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B4663-57AD-4011-AC5D-46BC77E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1C1B492-6A10-4211-8C71-60211B2C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616" y="2005113"/>
            <a:ext cx="16706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&lt;expr&gt;;</a:t>
            </a:r>
            <a:endParaRPr kumimoji="1" lang="en-US" altLang="zh-CN" sz="20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0107B44-BBD3-473B-9526-DFB82C10F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815" y="2468103"/>
            <a:ext cx="56807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Example: assignment statements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x = 2*x + 1;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17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A9D0C-1487-4792-8887-6B53BB32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6B3DF-ADB0-44E4-A91B-5FB42D06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block groups a list of related statements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 block is called a </a:t>
            </a:r>
            <a:r>
              <a:rPr lang="en-US" altLang="zh-CN" b="1" dirty="0"/>
              <a:t>compound statement</a:t>
            </a:r>
          </a:p>
          <a:p>
            <a:r>
              <a:rPr lang="en-US" altLang="zh-CN" dirty="0"/>
              <a:t>It also confines the scopes of variables (we shall discuss variable scopes later)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AD2244-31F7-47D6-95A0-DB8DF17F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F29BB5D-CB58-4C79-BBB7-DE558AEA5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590" y="1916899"/>
            <a:ext cx="568071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statement1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statement2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statement3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...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  <a:endParaRPr kumimoji="1" lang="en-US" altLang="zh-CN" sz="20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29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BB33C-7FF2-420F-9873-D3ACE682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40A18-B421-4EBB-99AF-7A3F3C8D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cond_exp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is true, then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&lt;stmt1&gt;</a:t>
            </a:r>
            <a:r>
              <a:rPr lang="en-US" altLang="zh-CN" dirty="0">
                <a:latin typeface="+mj-lt"/>
              </a:rPr>
              <a:t>.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Otherwise,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&lt;stmt2&gt; </a:t>
            </a:r>
            <a:r>
              <a:rPr lang="en-US" altLang="zh-CN" dirty="0"/>
              <a:t>if there is one.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1C2D8B-7566-4750-9F64-755F771A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DD88968-FC28-44E3-AA7C-B85085BC5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515" y="1234966"/>
            <a:ext cx="56807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(&lt;cond_exp&gt;) &lt;stmt1&gt;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(&lt;cond_exp&gt;) &lt;stmt1&gt; </a:t>
            </a:r>
            <a:r>
              <a:rPr kumimoji="1" lang="es-ES" altLang="zh-CN" sz="20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  <a:r>
              <a:rPr kumimoji="1" lang="es-E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&lt;stmt1&gt;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FEB7C99-03B8-4ECA-A4BD-5DB0C4970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014" y="2970287"/>
            <a:ext cx="291846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1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grade &gt;= 60)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“passed”; 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6B2CC2F-BD08-4BC2-9A19-19AA916AF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014" y="4275589"/>
            <a:ext cx="320421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2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(grade &gt;= 60)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“passed”;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else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“failed”;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915CF46-5772-4EC6-8020-E9546EF26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914" y="2970287"/>
            <a:ext cx="5033011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3</a:t>
            </a:r>
          </a:p>
          <a:p>
            <a:pPr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(grade &gt;= 60) 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“passed”; </a:t>
            </a:r>
          </a:p>
          <a:p>
            <a:pPr>
              <a:buNone/>
              <a:defRPr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else 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“failed”;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“please try again!”</a:t>
            </a:r>
          </a:p>
          <a:p>
            <a:pPr>
              <a:buNone/>
              <a:defRPr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3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0FB64-A34C-4446-9ADF-C98D3D79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26F0D0-F715-4497-ABC9-CF15B037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50966-994B-4B7F-9CF3-1CEE587E67D9}"/>
              </a:ext>
            </a:extLst>
          </p:cNvPr>
          <p:cNvSpPr txBox="1"/>
          <p:nvPr/>
        </p:nvSpPr>
        <p:spPr>
          <a:xfrm>
            <a:off x="1490662" y="892414"/>
            <a:ext cx="9210675" cy="5719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Checking of leap years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</a:t>
            </a:r>
            <a:r>
              <a:rPr lang="en-US" altLang="zh-CN" sz="1800" b="1" dirty="0">
                <a:latin typeface="Consolas" panose="020B0609020204030204" pitchFamily="49" charset="0"/>
              </a:rPr>
              <a:t>include</a:t>
            </a:r>
            <a:r>
              <a:rPr lang="en-US" altLang="zh-CN" sz="1800" dirty="0">
                <a:latin typeface="Consolas" panose="020B0609020204030204" pitchFamily="49" charset="0"/>
              </a:rPr>
              <a:t> &lt;iostream&gt;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using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namespace</a:t>
            </a:r>
            <a:r>
              <a:rPr lang="en-US" altLang="zh-CN" sz="1800" dirty="0">
                <a:latin typeface="Consolas" panose="020B0609020204030204" pitchFamily="49" charset="0"/>
              </a:rPr>
              <a:t> std;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bool</a:t>
            </a:r>
            <a:r>
              <a:rPr lang="en-US" altLang="zh-CN" sz="1800" dirty="0">
                <a:latin typeface="Consolas" panose="020B0609020204030204" pitchFamily="49" charset="0"/>
              </a:rPr>
              <a:t> result;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“Please enter the year: ”;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year;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result = (year % 4 == 0 &amp;&amp; year % 100 !=0) || year % 400 == 0;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latin typeface="Consolas" panose="020B0609020204030204" pitchFamily="49" charset="0"/>
              </a:rPr>
              <a:t> (result)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year &lt;&lt; “is a leap year!”&lt;&lt;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</a:rPr>
              <a:t>else</a:t>
            </a:r>
            <a:r>
              <a:rPr lang="en-US" altLang="zh-CN" sz="1800" dirty="0">
                <a:latin typeface="Consolas" panose="020B0609020204030204" pitchFamily="49" charset="0"/>
              </a:rPr>
              <a:t>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year &lt;&lt; “is not a leap year.”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8720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A47C0C-B42A-416E-97DB-FF10389B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D0011FC-A624-4C10-BBC3-041F8908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Associativity of If Statements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093057-774A-443F-A33C-2907B983A582}"/>
              </a:ext>
            </a:extLst>
          </p:cNvPr>
          <p:cNvSpPr txBox="1"/>
          <p:nvPr/>
        </p:nvSpPr>
        <p:spPr>
          <a:xfrm>
            <a:off x="2640806" y="1147864"/>
            <a:ext cx="6910388" cy="206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How to interpret the following if statement ?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(x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(y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x++;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y++;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A1E243-D833-4087-A79D-90FD5ADF6C4A}"/>
              </a:ext>
            </a:extLst>
          </p:cNvPr>
          <p:cNvSpPr txBox="1"/>
          <p:nvPr/>
        </p:nvSpPr>
        <p:spPr>
          <a:xfrm>
            <a:off x="1526381" y="3647136"/>
            <a:ext cx="3188494" cy="2395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Interpretation 1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(x == 0)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if (y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x++;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y++;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F908E-C301-48E8-995E-B837427EC59A}"/>
              </a:ext>
            </a:extLst>
          </p:cNvPr>
          <p:cNvSpPr txBox="1"/>
          <p:nvPr/>
        </p:nvSpPr>
        <p:spPr>
          <a:xfrm>
            <a:off x="6888956" y="3647136"/>
            <a:ext cx="3188494" cy="23953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Interpretation 2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if (x == 0) {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if (y == 0)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x++;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Consolas" panose="020B0609020204030204" pitchFamily="49" charset="0"/>
              </a:rPr>
              <a:t>  else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y++;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CD7CFE-0E0E-4674-8F82-A136C88A8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4041" y="4539975"/>
            <a:ext cx="1851578" cy="16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0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0135-8C44-4BB8-A5EA-A4F6F16B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Switch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0F98E-7543-4C36-B10B-D5FD2E868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 statements are for branching into multiple cases: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const_exp_i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&gt;, </a:t>
            </a:r>
            <a:r>
              <a:rPr lang="en-US" altLang="zh-CN" dirty="0"/>
              <a:t>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stmt_i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. Otherwise,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in the default branch.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51F2AA-A523-456B-949A-DC10A722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3F4575-9469-4ACF-9869-D6A6EADA4FFA}"/>
              </a:ext>
            </a:extLst>
          </p:cNvPr>
          <p:cNvSpPr txBox="1"/>
          <p:nvPr/>
        </p:nvSpPr>
        <p:spPr>
          <a:xfrm>
            <a:off x="3886200" y="17208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(&lt;expr&gt;) {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 case &lt;const_exp_1&gt;: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&lt;stmt_1&gt;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break;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 case &lt;</a:t>
            </a:r>
            <a:r>
              <a:rPr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</a:rPr>
              <a:t>const_exp_n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stmt_n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 break;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default: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 break;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2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EB891-0B66-49B9-A802-B2A10BC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EC81-40B4-4BC3-B3C2-692DD605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tests your skills in elementary </a:t>
            </a:r>
            <a:r>
              <a:rPr lang="en-US" altLang="zh-CN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arithmetics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</a:t>
            </a:r>
            <a:r>
              <a:rPr lang="en-US" altLang="zh-CN" sz="1800" b="1" dirty="0">
                <a:latin typeface="Consolas" panose="020B0609020204030204" pitchFamily="49" charset="0"/>
              </a:rPr>
              <a:t>include</a:t>
            </a:r>
            <a:r>
              <a:rPr lang="en-US" altLang="zh-CN" sz="1800" dirty="0">
                <a:latin typeface="Consolas" panose="020B0609020204030204" pitchFamily="49" charset="0"/>
              </a:rPr>
              <a:t> &lt;</a:t>
            </a:r>
            <a:r>
              <a:rPr lang="en-US" altLang="zh-CN" sz="1800" dirty="0" err="1">
                <a:latin typeface="Consolas" panose="020B0609020204030204" pitchFamily="49" charset="0"/>
              </a:rPr>
              <a:t>cstdlib</a:t>
            </a:r>
            <a:r>
              <a:rPr lang="en-US" altLang="zh-CN" sz="1800" dirty="0">
                <a:latin typeface="Consolas" panose="020B0609020204030204" pitchFamily="49" charset="0"/>
              </a:rPr>
              <a:t>&gt;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Random number generators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</a:t>
            </a:r>
            <a:r>
              <a:rPr lang="en-US" altLang="zh-CN" sz="1800" b="1" dirty="0">
                <a:latin typeface="Consolas" panose="020B0609020204030204" pitchFamily="49" charset="0"/>
              </a:rPr>
              <a:t>include</a:t>
            </a:r>
            <a:r>
              <a:rPr lang="en-US" altLang="zh-CN" sz="1800" dirty="0">
                <a:latin typeface="Consolas" panose="020B0609020204030204" pitchFamily="49" charset="0"/>
              </a:rPr>
              <a:t> &lt;iostream&gt;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using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namespace</a:t>
            </a:r>
            <a:r>
              <a:rPr lang="en-US" altLang="zh-CN" sz="1800" dirty="0">
                <a:latin typeface="Consolas" panose="020B0609020204030204" pitchFamily="49" charset="0"/>
              </a:rPr>
              <a:t> std;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num1, num2, 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operands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op,           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operator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result1, result2;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Your answers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num1=rand() % 10;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num2=rand() % 10;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op=rand() % 4;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0EA13-93E9-4747-ACDE-FD5A2AAC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8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D53B0-ABD0-4B68-9E41-2DACE0FB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(Cont’d)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1E641-EAE7-49EB-9FED-D54A34A0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Consolas" panose="020B0609020204030204" pitchFamily="49" charset="0"/>
              </a:rPr>
              <a:t>switch</a:t>
            </a:r>
            <a:r>
              <a:rPr lang="en-US" altLang="zh-CN" sz="1800" dirty="0">
                <a:latin typeface="Consolas" panose="020B0609020204030204" pitchFamily="49" charset="0"/>
              </a:rPr>
              <a:t> (op) {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b="1" dirty="0"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</a:rPr>
              <a:t> 0: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num1 &lt;&lt; "+" &lt;&lt; num2 &lt;&lt; "= ?" 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result1;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b="1" dirty="0"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latin typeface="Consolas" panose="020B0609020204030204" pitchFamily="49" charset="0"/>
              </a:rPr>
              <a:t> (num1 + num2 == result1)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"The answer is right!\n";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b="1" dirty="0">
                <a:latin typeface="Consolas" panose="020B0609020204030204" pitchFamily="49" charset="0"/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"Wrong answer!\n";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b="1" dirty="0">
                <a:latin typeface="Consolas" panose="020B0609020204030204" pitchFamily="49" charset="0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…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664AEB-4051-4A00-BDE1-59FAB26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B618C-F707-4780-9F2E-7AA5123E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3A8CF0-57F1-419C-A141-FF61DE8A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 (?)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0B8A34-C0A8-4561-8ED4-18FD9ABE74FD}"/>
              </a:ext>
            </a:extLst>
          </p:cNvPr>
          <p:cNvSpPr txBox="1"/>
          <p:nvPr/>
        </p:nvSpPr>
        <p:spPr>
          <a:xfrm>
            <a:off x="2990850" y="1852714"/>
            <a:ext cx="58197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// Convert grades between 0~100 to ‘A-E’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// Is the following switch statement correct?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nsolas" panose="020B0609020204030204" pitchFamily="49" charset="0"/>
                <a:ea typeface="+mj-ea"/>
              </a:rPr>
              <a:t>switch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(score) {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90: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"A";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80: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"B";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70: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"C";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score &gt;= 60: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"D";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</a:t>
            </a:r>
            <a:r>
              <a:rPr lang="en-US" altLang="zh-CN" b="1" dirty="0"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&lt;&lt; "E";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1511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CC650-FB39-4E7F-B872-DD4A730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Fall through in Switch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9E4A7BC5-08BF-414E-84B7-F2910C694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  <a:r>
              <a:rPr lang="en-US" altLang="zh-CN" dirty="0"/>
              <a:t> 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&lt;const_exp_1&gt;</a:t>
            </a:r>
            <a:r>
              <a:rPr lang="en-US" altLang="zh-CN" dirty="0"/>
              <a:t>, executes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&lt;stmt2&gt;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ED4CC-4DFE-46BA-AB82-F29954E1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5AC97C-454A-487F-A06D-930C4523B425}"/>
              </a:ext>
            </a:extLst>
          </p:cNvPr>
          <p:cNvSpPr txBox="1"/>
          <p:nvPr/>
        </p:nvSpPr>
        <p:spPr>
          <a:xfrm>
            <a:off x="3286125" y="390755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+mj-ea"/>
              </a:rPr>
              <a:t>// Example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switch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(score/10)</a:t>
            </a:r>
            <a:r>
              <a:rPr lang="en-US" altLang="zh-CN" dirty="0">
                <a:latin typeface="Consolas" panose="020B0609020204030204" pitchFamily="49" charset="0"/>
                <a:ea typeface="+mj-ea"/>
              </a:rPr>
              <a:t> 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{</a:t>
            </a:r>
            <a:endParaRPr lang="en-US" altLang="zh-CN" dirty="0">
              <a:latin typeface="Consolas" panose="020B0609020204030204" pitchFamily="49" charset="0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10: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9: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"A";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8: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"B";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7: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"C";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case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6: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"D";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break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  </a:t>
            </a:r>
            <a:r>
              <a:rPr lang="en-US" altLang="zh-CN" sz="1800" b="1" dirty="0">
                <a:latin typeface="Consolas" panose="020B0609020204030204" pitchFamily="49" charset="0"/>
                <a:ea typeface="+mj-ea"/>
              </a:rPr>
              <a:t>default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: </a:t>
            </a:r>
            <a:r>
              <a:rPr lang="en-US" altLang="zh-CN" sz="1800" dirty="0" err="1">
                <a:latin typeface="Consolas" panose="020B0609020204030204" pitchFamily="49" charset="0"/>
                <a:ea typeface="+mj-ea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 &lt;&lt; "E";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  <a:ea typeface="+mj-ea"/>
              </a:rPr>
              <a:t>}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1FE89E-2C92-4179-A491-41C59A592A0B}"/>
              </a:ext>
            </a:extLst>
          </p:cNvPr>
          <p:cNvSpPr txBox="1"/>
          <p:nvPr/>
        </p:nvSpPr>
        <p:spPr>
          <a:xfrm>
            <a:off x="3638550" y="120356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case &lt;const_exp_1&gt;: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  case &lt;const_exp_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&gt;: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&lt;stmt2&gt;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break;</a:t>
            </a:r>
          </a:p>
          <a:p>
            <a:pPr>
              <a:defRPr/>
            </a:pPr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…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0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variable </a:t>
            </a:r>
          </a:p>
          <a:p>
            <a:pPr lvl="1"/>
            <a:r>
              <a:rPr lang="en-US" altLang="zh-CN" dirty="0"/>
              <a:t>represents a </a:t>
            </a:r>
            <a:r>
              <a:rPr lang="en-US" altLang="zh-CN" b="1" dirty="0"/>
              <a:t>named location </a:t>
            </a:r>
            <a:r>
              <a:rPr lang="en-US" altLang="zh-CN" dirty="0"/>
              <a:t>in memory</a:t>
            </a:r>
          </a:p>
          <a:p>
            <a:pPr lvl="1"/>
            <a:r>
              <a:rPr lang="en-US" altLang="zh-CN" dirty="0"/>
              <a:t>holds data of a </a:t>
            </a:r>
            <a:r>
              <a:rPr lang="en-US" altLang="zh-CN" b="1" dirty="0"/>
              <a:t>particular type</a:t>
            </a:r>
            <a:endParaRPr lang="en-US" altLang="zh-CN" dirty="0"/>
          </a:p>
          <a:p>
            <a:r>
              <a:rPr lang="en-US" altLang="zh-CN" dirty="0"/>
              <a:t>Variable declarations: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Three component of a variable:</a:t>
            </a:r>
          </a:p>
          <a:p>
            <a:pPr lvl="1"/>
            <a:r>
              <a:rPr lang="en-US" altLang="zh-CN" b="1" dirty="0"/>
              <a:t>Name</a:t>
            </a:r>
            <a:r>
              <a:rPr lang="en-US" altLang="zh-CN" dirty="0"/>
              <a:t>: a reference to the variable</a:t>
            </a:r>
            <a:endParaRPr lang="en-US" altLang="zh-CN" b="1" dirty="0"/>
          </a:p>
          <a:p>
            <a:pPr lvl="1"/>
            <a:r>
              <a:rPr lang="en-US" altLang="zh-CN" b="1" dirty="0"/>
              <a:t>Memory location</a:t>
            </a:r>
            <a:r>
              <a:rPr lang="en-US" altLang="zh-CN" dirty="0"/>
              <a:t>: the place to store value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what value can the variable hold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0AA291B-3863-4259-9100-1706EFE66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2398915"/>
            <a:ext cx="52319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&lt;name1&gt;, &lt;name2&gt;, …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5CDFBF8-86DE-4AEE-8FE9-006087D9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282" y="3332962"/>
            <a:ext cx="364392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pi, psi, phi;</a:t>
            </a:r>
          </a:p>
        </p:txBody>
      </p:sp>
    </p:spTree>
    <p:extLst>
      <p:ext uri="{BB962C8B-B14F-4D97-AF65-F5344CB8AC3E}">
        <p14:creationId xmlns:p14="http://schemas.microsoft.com/office/powerpoint/2010/main" val="347454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DBE93-A258-4CDF-9847-5DB7287F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4CB80-C88C-49C7-A8DA-01D105B76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Iterate the following computational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evaluates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, then end the iteration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evaluate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, then execute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and go back to Step 1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While statements are also called while loops</a:t>
            </a:r>
          </a:p>
          <a:p>
            <a:endParaRPr lang="en-US" altLang="zh-CN" dirty="0"/>
          </a:p>
          <a:p>
            <a:r>
              <a:rPr lang="en-US" altLang="zh-CN" dirty="0"/>
              <a:t>Notice:</a:t>
            </a:r>
          </a:p>
          <a:p>
            <a:pPr lvl="1"/>
            <a:r>
              <a:rPr lang="en-US" altLang="zh-CN" dirty="0"/>
              <a:t>The conditional test is performed before every cycle of the iteration, including the first </a:t>
            </a:r>
          </a:p>
          <a:p>
            <a:pPr lvl="1"/>
            <a:r>
              <a:rPr lang="en-US" altLang="zh-CN" dirty="0"/>
              <a:t>If the test is false initially, the body of the loop is not executed at all</a:t>
            </a:r>
          </a:p>
          <a:p>
            <a:pPr lvl="1"/>
            <a:r>
              <a:rPr lang="en-US" altLang="zh-CN" dirty="0"/>
              <a:t>The conditional test is performed only at the beginning of a loop cycle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F3E670-C34B-4034-BA53-8A329CBF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C695AD-6073-4545-A397-F8922C40FB29}"/>
              </a:ext>
            </a:extLst>
          </p:cNvPr>
          <p:cNvSpPr txBox="1"/>
          <p:nvPr/>
        </p:nvSpPr>
        <p:spPr>
          <a:xfrm>
            <a:off x="3981450" y="1286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(&lt;expr&gt;)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3CB21-DFFA-4438-AB29-58D703F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67535-DDBB-4FF2-BCFB-A5038292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Logical assertions about </a:t>
            </a:r>
            <a:r>
              <a:rPr lang="en-US" altLang="zh-CN" b="1" dirty="0"/>
              <a:t>program states</a:t>
            </a:r>
            <a:r>
              <a:rPr lang="en-US" altLang="zh-CN" dirty="0"/>
              <a:t> that hold before every loop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703AC-C483-4F64-8DE1-43B25AF8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E057AD-AE70-427F-A31E-644CFD971FE6}"/>
              </a:ext>
            </a:extLst>
          </p:cNvPr>
          <p:cNvSpPr txBox="1"/>
          <p:nvPr/>
        </p:nvSpPr>
        <p:spPr>
          <a:xfrm>
            <a:off x="1830564" y="1680480"/>
            <a:ext cx="7648575" cy="5040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computes the sum of integers up to a number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cin &gt;&gt;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latin typeface="Consolas" panose="020B0609020204030204" pitchFamily="49" charset="0"/>
              </a:rPr>
              <a:t>if</a:t>
            </a:r>
            <a:r>
              <a:rPr kumimoji="1" lang="fr-FR" altLang="zh-CN" dirty="0">
                <a:latin typeface="Consolas" panose="020B0609020204030204" pitchFamily="49" charset="0"/>
              </a:rPr>
              <a:t> (n &lt; 0) </a:t>
            </a:r>
            <a:r>
              <a:rPr kumimoji="1" lang="fr-FR" altLang="zh-CN" b="1" dirty="0">
                <a:latin typeface="Consolas" panose="020B0609020204030204" pitchFamily="49" charset="0"/>
              </a:rPr>
              <a:t>return</a:t>
            </a:r>
            <a:r>
              <a:rPr kumimoji="1" lang="fr-FR" altLang="zh-CN" dirty="0">
                <a:latin typeface="Consolas" panose="020B0609020204030204" pitchFamily="49" charset="0"/>
              </a:rPr>
              <a:t> -1;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 must be positive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sum = 0, i = 1;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How to describe the property of memory state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   // at the beginning of every memor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y loop</a:t>
            </a:r>
            <a:endParaRPr kumimoji="1" lang="fr-FR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(i &lt;= n) 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sum +=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i++;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cout &lt;&lt; </a:t>
            </a:r>
            <a:r>
              <a:rPr kumimoji="1" lang="en-US" altLang="zh-CN" dirty="0">
                <a:latin typeface="Consolas" panose="020B0609020204030204" pitchFamily="49" charset="0"/>
              </a:rPr>
              <a:t>“The sum is ” &lt;&lt; sum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   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1800" dirty="0">
                <a:latin typeface="Consolas" panose="020B0609020204030204" pitchFamily="49" charset="0"/>
              </a:rPr>
              <a:t> 0;</a:t>
            </a:r>
            <a:endParaRPr kumimoji="1" lang="fr-FR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775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}</a:t>
            </a:r>
            <a:endParaRPr kumimoji="1" lang="en-US" altLang="zh-CN" sz="18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15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3F5A3-C5CA-42F9-9A01-3C64745B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CC7EF-D1D1-4AF3-8C34-7743754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latin typeface="Consolas" panose="020B0609020204030204" pitchFamily="49" charset="0"/>
              </a:rPr>
              <a:t>n = 3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j-lt"/>
              </a:rPr>
              <a:t>At the beginning of the </a:t>
            </a:r>
            <a:r>
              <a:rPr lang="en-US" altLang="zh-CN" dirty="0" err="1">
                <a:latin typeface="+mj-lt"/>
              </a:rPr>
              <a:t>i-th</a:t>
            </a:r>
            <a:r>
              <a:rPr lang="en-US" altLang="zh-CN" dirty="0">
                <a:latin typeface="+mj-lt"/>
              </a:rPr>
              <a:t> loop:  </a:t>
            </a:r>
            <a:r>
              <a:rPr lang="en-US" altLang="zh-CN" dirty="0">
                <a:latin typeface="Consolas" panose="020B0609020204030204" pitchFamily="49" charset="0"/>
              </a:rPr>
              <a:t>sum = 0 + 1 + … + (i-1)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2993B-482A-4B7F-8C46-E3413FD7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397139-6612-4588-966C-EA6FB12805EC}"/>
              </a:ext>
            </a:extLst>
          </p:cNvPr>
          <p:cNvGrpSpPr/>
          <p:nvPr/>
        </p:nvGrpSpPr>
        <p:grpSpPr>
          <a:xfrm>
            <a:off x="1723699" y="1724882"/>
            <a:ext cx="1268074" cy="3088446"/>
            <a:chOff x="2083217" y="2015040"/>
            <a:chExt cx="1268074" cy="308844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D7A4FBB-8634-44BE-A46D-0D039AEBACB2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668D139-895B-4E16-9F52-5B99253BAFF1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E9089E9-FD82-435C-9C8D-2A10A0A3BE7C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1B8A0A7-3F99-4BA0-BAEF-F3C37EAA04B7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E6F6F23-E1B3-449B-8B0D-11642C2A3970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4EEC3DD-CEEE-40CD-923B-7B8EF73FA39C}"/>
              </a:ext>
            </a:extLst>
          </p:cNvPr>
          <p:cNvGrpSpPr/>
          <p:nvPr/>
        </p:nvGrpSpPr>
        <p:grpSpPr>
          <a:xfrm>
            <a:off x="4198747" y="1724882"/>
            <a:ext cx="1268074" cy="3088446"/>
            <a:chOff x="2083217" y="2015040"/>
            <a:chExt cx="1268074" cy="308844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D5C0FFA-707E-4C02-831C-25D0855DB5E8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C4EFD93-7BBD-429B-94C8-14FCA09DB923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01BFFE-56B7-418A-8E85-32DC67F829FC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DA3539D-29C1-45D8-9843-4AE1A452621C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0419BF1-28B0-4E26-A9D0-BCBCCE68F27C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E2052EC-59D6-4DFD-B2E4-5BDBB8AFC820}"/>
              </a:ext>
            </a:extLst>
          </p:cNvPr>
          <p:cNvGrpSpPr/>
          <p:nvPr/>
        </p:nvGrpSpPr>
        <p:grpSpPr>
          <a:xfrm>
            <a:off x="6595562" y="1724882"/>
            <a:ext cx="1268074" cy="3088446"/>
            <a:chOff x="2083217" y="2015040"/>
            <a:chExt cx="1268074" cy="308844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C8A0BC-7F7B-4A2A-96E8-1D01AA38997B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37AE6B5-8E37-479F-A332-C63282790BC3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11CC31C-0E7E-4C7A-BE84-2F606FD325E2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906F766-C71B-4638-9B35-D911A267CDC3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F54D718-ACDA-496C-86ED-1BC9D364C0D7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5B00DF6-66BB-4C51-934E-8D04CA600F78}"/>
              </a:ext>
            </a:extLst>
          </p:cNvPr>
          <p:cNvGrpSpPr/>
          <p:nvPr/>
        </p:nvGrpSpPr>
        <p:grpSpPr>
          <a:xfrm>
            <a:off x="8871373" y="1724882"/>
            <a:ext cx="1268074" cy="3088446"/>
            <a:chOff x="2083217" y="2015040"/>
            <a:chExt cx="1268074" cy="308844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31136BF-AE37-41AE-9323-A4B31E958781}"/>
                </a:ext>
              </a:extLst>
            </p:cNvPr>
            <p:cNvSpPr/>
            <p:nvPr/>
          </p:nvSpPr>
          <p:spPr>
            <a:xfrm>
              <a:off x="2083217" y="2015040"/>
              <a:ext cx="1238577" cy="30884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D56CC04-6E7D-4752-8C98-F06E2D8445FB}"/>
                </a:ext>
              </a:extLst>
            </p:cNvPr>
            <p:cNvSpPr/>
            <p:nvPr/>
          </p:nvSpPr>
          <p:spPr>
            <a:xfrm>
              <a:off x="2250179" y="2395089"/>
              <a:ext cx="904656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5BF2990-A371-42CD-A8C4-498B530B839F}"/>
                </a:ext>
              </a:extLst>
            </p:cNvPr>
            <p:cNvSpPr/>
            <p:nvPr/>
          </p:nvSpPr>
          <p:spPr>
            <a:xfrm>
              <a:off x="2250178" y="4132807"/>
              <a:ext cx="90465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F4C32B2-1581-4B1D-81FB-164C4191CD6F}"/>
                </a:ext>
              </a:extLst>
            </p:cNvPr>
            <p:cNvSpPr txBox="1"/>
            <p:nvPr/>
          </p:nvSpPr>
          <p:spPr>
            <a:xfrm>
              <a:off x="2551782" y="201504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474FD34-F3F8-419F-A9C0-DE5B18754C46}"/>
                </a:ext>
              </a:extLst>
            </p:cNvPr>
            <p:cNvSpPr txBox="1"/>
            <p:nvPr/>
          </p:nvSpPr>
          <p:spPr>
            <a:xfrm>
              <a:off x="2355326" y="3724030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sum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09E370EA-CDAD-419D-B118-C9E6F8622336}"/>
              </a:ext>
            </a:extLst>
          </p:cNvPr>
          <p:cNvSpPr txBox="1"/>
          <p:nvPr/>
        </p:nvSpPr>
        <p:spPr>
          <a:xfrm>
            <a:off x="1249499" y="5008100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1st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EE1A69-6F44-4239-920B-01BD548836EF}"/>
              </a:ext>
            </a:extLst>
          </p:cNvPr>
          <p:cNvSpPr txBox="1"/>
          <p:nvPr/>
        </p:nvSpPr>
        <p:spPr>
          <a:xfrm>
            <a:off x="4002383" y="5004560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2nd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1333D39-66F8-4A1C-BD9C-06DF62C5BAD1}"/>
              </a:ext>
            </a:extLst>
          </p:cNvPr>
          <p:cNvSpPr txBox="1"/>
          <p:nvPr/>
        </p:nvSpPr>
        <p:spPr>
          <a:xfrm>
            <a:off x="6450511" y="5004559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3rd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AF9B47-E956-4B9D-A89B-C44EE2E31125}"/>
              </a:ext>
            </a:extLst>
          </p:cNvPr>
          <p:cNvSpPr txBox="1"/>
          <p:nvPr/>
        </p:nvSpPr>
        <p:spPr>
          <a:xfrm>
            <a:off x="8871373" y="5000583"/>
            <a:ext cx="2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Memory state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(loop ends)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9EAB25C-A0D2-4085-A6CE-E52C9DC0747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795317" y="2455852"/>
            <a:ext cx="1540895" cy="1582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4BE62B5-3CB5-44C6-9F17-87C9F8AC225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795317" y="4193570"/>
            <a:ext cx="15703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C88AE2C-1CD6-4E59-8F5B-CB9352DB18D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5270365" y="4193570"/>
            <a:ext cx="149215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045C4CA-30A0-4A24-8D13-4E3E886F2A7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270365" y="2455852"/>
            <a:ext cx="1492158" cy="1505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6A94CA0-6099-4F29-8A88-2B60B4BE257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667180" y="2455852"/>
            <a:ext cx="1371154" cy="15821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288B881-854A-43C4-8672-C0B425430AB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7667180" y="4193570"/>
            <a:ext cx="137115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C9DF43D-A9A3-4EC9-94F1-DD05933B522A}"/>
              </a:ext>
            </a:extLst>
          </p:cNvPr>
          <p:cNvSpPr txBox="1"/>
          <p:nvPr/>
        </p:nvSpPr>
        <p:spPr>
          <a:xfrm>
            <a:off x="3447924" y="3509164"/>
            <a:ext cx="5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E083E37-C7E1-4BB7-BB1C-3EE189BB7740}"/>
              </a:ext>
            </a:extLst>
          </p:cNvPr>
          <p:cNvSpPr txBox="1"/>
          <p:nvPr/>
        </p:nvSpPr>
        <p:spPr>
          <a:xfrm>
            <a:off x="5953245" y="3509163"/>
            <a:ext cx="5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7207A0E-E76B-4D4B-A287-8D85C7924298}"/>
              </a:ext>
            </a:extLst>
          </p:cNvPr>
          <p:cNvSpPr txBox="1"/>
          <p:nvPr/>
        </p:nvSpPr>
        <p:spPr>
          <a:xfrm>
            <a:off x="8303286" y="3480318"/>
            <a:ext cx="5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66E7F3E-2F00-464D-8012-75122017D073}"/>
              </a:ext>
            </a:extLst>
          </p:cNvPr>
          <p:cNvSpPr/>
          <p:nvPr/>
        </p:nvSpPr>
        <p:spPr>
          <a:xfrm>
            <a:off x="4329667" y="1097868"/>
            <a:ext cx="3504472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A54961-A070-43DF-B091-2D43DA8DF057}"/>
              </a:ext>
            </a:extLst>
          </p:cNvPr>
          <p:cNvSpPr txBox="1"/>
          <p:nvPr/>
        </p:nvSpPr>
        <p:spPr>
          <a:xfrm>
            <a:off x="4888846" y="1344008"/>
            <a:ext cx="229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Execution </a:t>
            </a:r>
            <a:endParaRPr lang="zh-CN" altLang="en-US" sz="24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22E6C0-9D71-4638-A014-24AE405D996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795317" y="2455852"/>
            <a:ext cx="157039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E7F8398-34BC-4412-96F0-6DD4CC47EB47}"/>
              </a:ext>
            </a:extLst>
          </p:cNvPr>
          <p:cNvSpPr txBox="1"/>
          <p:nvPr/>
        </p:nvSpPr>
        <p:spPr>
          <a:xfrm>
            <a:off x="3316959" y="1957575"/>
            <a:ext cx="109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5FDFE83-E339-4398-B99C-5F1164DC9DC7}"/>
              </a:ext>
            </a:extLst>
          </p:cNvPr>
          <p:cNvSpPr txBox="1"/>
          <p:nvPr/>
        </p:nvSpPr>
        <p:spPr>
          <a:xfrm>
            <a:off x="5715098" y="1937879"/>
            <a:ext cx="109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8225EC7-D484-4EAF-844D-69D5125CBAF6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270365" y="2455852"/>
            <a:ext cx="14921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F4A2CC8-ABE6-475F-B707-B1C7C76C05CE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7667180" y="2455852"/>
            <a:ext cx="137115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287F8517-93E0-4393-9378-7D5608787B99}"/>
              </a:ext>
            </a:extLst>
          </p:cNvPr>
          <p:cNvSpPr txBox="1"/>
          <p:nvPr/>
        </p:nvSpPr>
        <p:spPr>
          <a:xfrm>
            <a:off x="8044844" y="1902427"/>
            <a:ext cx="109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  <a:cs typeface="Times New Roman" panose="02020603050405020304" pitchFamily="18" charset="0"/>
              </a:rPr>
              <a:t>++</a:t>
            </a:r>
            <a:endParaRPr lang="en-US" altLang="zh-CN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3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52" grpId="0"/>
      <p:bldP spid="53" grpId="0"/>
      <p:bldP spid="54" grpId="0"/>
      <p:bldP spid="55" grpId="0" animBg="1"/>
      <p:bldP spid="56" grpId="0"/>
      <p:bldP spid="61" grpId="0"/>
      <p:bldP spid="62" grpId="0"/>
      <p:bldP spid="6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C56F5-BCB4-4ECC-A2C0-C5C2E233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Loop Invariant (Advanced Topic)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B3591-EB98-4365-8A66-0B7B8869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How do we make sure that a logical condition is indeed an invariant?</a:t>
            </a:r>
          </a:p>
          <a:p>
            <a:r>
              <a:rPr lang="en-US" altLang="zh-CN" dirty="0"/>
              <a:t>Example: 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be a logical assertion on the program state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/>
              <a:t> before a loop;</a:t>
            </a:r>
          </a:p>
          <a:p>
            <a:pPr lvl="1"/>
            <a:r>
              <a:rPr lang="en-US" altLang="zh-CN" dirty="0"/>
              <a:t>Assume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true on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Compute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S’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which is the</a:t>
            </a:r>
            <a:r>
              <a:rPr lang="en-US" altLang="zh-CN" dirty="0"/>
              <a:t> program state after executing the body of the loop</a:t>
            </a:r>
          </a:p>
          <a:p>
            <a:pPr lvl="1"/>
            <a:r>
              <a:rPr lang="en-US" altLang="zh-CN" dirty="0"/>
              <a:t>Prove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is also true on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S’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6B1BE-EE38-415E-92D5-FE2A2029D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175041-F953-462D-8161-B2AE8DF63696}"/>
              </a:ext>
            </a:extLst>
          </p:cNvPr>
          <p:cNvSpPr txBox="1"/>
          <p:nvPr/>
        </p:nvSpPr>
        <p:spPr>
          <a:xfrm>
            <a:off x="1071033" y="3724030"/>
            <a:ext cx="4605867" cy="1186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Template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P is true on S  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Assumption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&lt;body&gt;          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Loop Statement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P is true on S’  </a:t>
            </a: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CADAD2-6EE3-401F-BA91-85E26200ADE3}"/>
              </a:ext>
            </a:extLst>
          </p:cNvPr>
          <p:cNvSpPr txBox="1"/>
          <p:nvPr/>
        </p:nvSpPr>
        <p:spPr>
          <a:xfrm>
            <a:off x="5909733" y="3724030"/>
            <a:ext cx="6096000" cy="237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sum = 0 + 1 + 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… + (i-1) is true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 the current state</a:t>
            </a:r>
            <a:endParaRPr kumimoji="1" lang="fr-FR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sum +=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i++;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sum = 0 + 1 + 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… + (i-1) is true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after the loop</a:t>
            </a:r>
            <a:endParaRPr kumimoji="1" lang="fr-FR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65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38C9-6692-4080-A92E-CE9ABF5D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00635-C17E-4EC5-9FB7-B85B5CB1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expression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8CA7A-990F-4823-8387-A1F099A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7FD47B-9718-4D34-AEEC-0A1A446C8C4A}"/>
              </a:ext>
            </a:extLst>
          </p:cNvPr>
          <p:cNvSpPr txBox="1"/>
          <p:nvPr/>
        </p:nvSpPr>
        <p:spPr>
          <a:xfrm>
            <a:off x="2435225" y="1793768"/>
            <a:ext cx="7648575" cy="444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Solution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double</a:t>
            </a:r>
            <a:r>
              <a:rPr kumimoji="1" lang="fr-FR" altLang="zh-CN" sz="1800" dirty="0">
                <a:latin typeface="Consolas" panose="020B0609020204030204" pitchFamily="49" charset="0"/>
              </a:rPr>
              <a:t> x, ex=0, p=1;</a:t>
            </a:r>
            <a:r>
              <a:rPr kumimoji="1" lang="zh-CN" altLang="fr-FR" sz="1800" dirty="0">
                <a:latin typeface="Consolas" panose="020B0609020204030204" pitchFamily="49" charset="0"/>
              </a:rPr>
              <a:t> </a:t>
            </a:r>
            <a:r>
              <a:rPr kumimoji="1" lang="fr-FR" altLang="zh-CN" sz="1800" dirty="0">
                <a:latin typeface="Consolas" panose="020B0609020204030204" pitchFamily="49" charset="0"/>
              </a:rPr>
              <a:t>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i = 0;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cout &lt;&lt; “</a:t>
            </a:r>
            <a:r>
              <a:rPr kumimoji="1" lang="en-US" altLang="zh-CN" sz="1800" dirty="0">
                <a:latin typeface="Consolas" panose="020B0609020204030204" pitchFamily="49" charset="0"/>
              </a:rPr>
              <a:t>Enter </a:t>
            </a:r>
            <a:r>
              <a:rPr kumimoji="1" lang="fr-FR" altLang="zh-CN" sz="1800" dirty="0">
                <a:latin typeface="Consolas" panose="020B0609020204030204" pitchFamily="49" charset="0"/>
              </a:rPr>
              <a:t>x</a:t>
            </a:r>
            <a:r>
              <a:rPr kumimoji="1" lang="zh-CN" altLang="fr-FR" sz="1800" dirty="0">
                <a:latin typeface="Consolas" panose="020B0609020204030204" pitchFamily="49" charset="0"/>
              </a:rPr>
              <a:t>：</a:t>
            </a:r>
            <a:r>
              <a:rPr kumimoji="1" lang="fr-FR" altLang="zh-CN" sz="1800" dirty="0">
                <a:latin typeface="Consolas" panose="020B0609020204030204" pitchFamily="49" charset="0"/>
              </a:rPr>
              <a:t>"; cin &gt;&gt; x;</a:t>
            </a:r>
          </a:p>
          <a:p>
            <a:pPr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// What is the invariant of the following loop?</a:t>
            </a:r>
            <a:endParaRPr kumimoji="1" lang="fr-FR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kumimoji="1" lang="fr-FR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(p &gt; 1E-6){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ex += p;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++i;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p = p * x /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cout &lt;&lt; “e</a:t>
            </a:r>
            <a:r>
              <a:rPr kumimoji="1" lang="en-US" altLang="zh-CN" dirty="0">
                <a:latin typeface="Consolas" panose="020B0609020204030204" pitchFamily="49" charset="0"/>
              </a:rPr>
              <a:t>^</a:t>
            </a:r>
            <a:r>
              <a:rPr kumimoji="1" lang="fr-FR" altLang="zh-CN" sz="1800" dirty="0">
                <a:latin typeface="Consolas" panose="020B0609020204030204" pitchFamily="49" charset="0"/>
              </a:rPr>
              <a:t>” &lt;&lt; x &lt;&lt; “</a:t>
            </a:r>
            <a:r>
              <a:rPr kumimoji="1" lang="en-US" altLang="zh-CN" sz="1800" dirty="0">
                <a:latin typeface="Consolas" panose="020B0609020204030204" pitchFamily="49" charset="0"/>
              </a:rPr>
              <a:t> is equal to ”</a:t>
            </a:r>
            <a:r>
              <a:rPr kumimoji="1" lang="fr-FR" altLang="zh-CN" sz="1800" dirty="0">
                <a:latin typeface="Consolas" panose="020B0609020204030204" pitchFamily="49" charset="0"/>
              </a:rPr>
              <a:t> &lt;&lt; ex &lt;&lt; endl;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18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775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}</a:t>
            </a:r>
            <a:endParaRPr kumimoji="1" lang="en-US" altLang="zh-CN" sz="18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4EECD671-4046-456F-A687-0D86F790CE48}"/>
                  </a:ext>
                </a:extLst>
              </p:cNvPr>
              <p:cNvSpPr txBox="1"/>
              <p:nvPr/>
            </p:nvSpPr>
            <p:spPr bwMode="auto">
              <a:xfrm>
                <a:off x="4610100" y="1039027"/>
                <a:ext cx="5943600" cy="72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f>
                        <m:fPr>
                          <m:ctrlP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𝟎𝟎𝟎𝟎𝟎𝟏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4EECD671-4046-456F-A687-0D86F790C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10100" y="1039027"/>
                <a:ext cx="5943600" cy="723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1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3F5A3-C5CA-42F9-9A01-3C64745B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5CC7EF-D1D1-4AF3-8C34-77437548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>
                <a:latin typeface="Consolas" panose="020B0609020204030204" pitchFamily="49" charset="0"/>
              </a:rPr>
              <a:t>x = 5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2993B-482A-4B7F-8C46-E3413FD7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9E370EA-CDAD-419D-B118-C9E6F8622336}"/>
              </a:ext>
            </a:extLst>
          </p:cNvPr>
          <p:cNvSpPr txBox="1"/>
          <p:nvPr/>
        </p:nvSpPr>
        <p:spPr>
          <a:xfrm>
            <a:off x="1061581" y="6269328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1st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66E7F3E-2F00-464D-8012-75122017D073}"/>
              </a:ext>
            </a:extLst>
          </p:cNvPr>
          <p:cNvSpPr/>
          <p:nvPr/>
        </p:nvSpPr>
        <p:spPr>
          <a:xfrm>
            <a:off x="4329667" y="1097868"/>
            <a:ext cx="3504472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1A54961-A070-43DF-B091-2D43DA8DF057}"/>
              </a:ext>
            </a:extLst>
          </p:cNvPr>
          <p:cNvSpPr txBox="1"/>
          <p:nvPr/>
        </p:nvSpPr>
        <p:spPr>
          <a:xfrm>
            <a:off x="4897807" y="1419451"/>
            <a:ext cx="2292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Execution </a:t>
            </a:r>
            <a:endParaRPr lang="zh-CN" altLang="en-US" sz="2400" b="1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4D10978-8522-40FF-B32B-FF9211E3CFCA}"/>
              </a:ext>
            </a:extLst>
          </p:cNvPr>
          <p:cNvGrpSpPr/>
          <p:nvPr/>
        </p:nvGrpSpPr>
        <p:grpSpPr>
          <a:xfrm>
            <a:off x="6150041" y="1887902"/>
            <a:ext cx="1538283" cy="4280808"/>
            <a:chOff x="8068561" y="1724880"/>
            <a:chExt cx="1538283" cy="4280808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BDF9C37-CDFC-4061-BB9C-9580619EACE8}"/>
                </a:ext>
              </a:extLst>
            </p:cNvPr>
            <p:cNvSpPr/>
            <p:nvPr/>
          </p:nvSpPr>
          <p:spPr>
            <a:xfrm>
              <a:off x="8068561" y="1724880"/>
              <a:ext cx="1538283" cy="42808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A215183-C2B6-4758-A6C2-4338EDBAB906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DA757A0-883C-4FD0-96A5-BE565848353E}"/>
                </a:ext>
              </a:extLst>
            </p:cNvPr>
            <p:cNvSpPr/>
            <p:nvPr/>
          </p:nvSpPr>
          <p:spPr>
            <a:xfrm>
              <a:off x="8238203" y="5267430"/>
              <a:ext cx="1238577" cy="63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1+5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19A3D07C-E248-43A7-B3D3-1430D6067412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C2F062ED-C55F-4A8E-83E6-58DBE31F3EDD}"/>
                </a:ext>
              </a:extLst>
            </p:cNvPr>
            <p:cNvSpPr txBox="1"/>
            <p:nvPr/>
          </p:nvSpPr>
          <p:spPr>
            <a:xfrm>
              <a:off x="8584917" y="4905282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9DE65C6-EBDF-4242-ABD8-961705B6DF6F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9DE65C6-EBDF-4242-ABD8-961705B6D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A53E5FD-26CD-4DA1-AFFE-43C37FA01B09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7CB4212-C138-4EC6-9488-468C2EC86A3B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327A7CA-C3F3-4EF6-AF97-4D071A4EA121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DA3036E-E86E-4AA1-A3DF-DE4E4D3D2873}"/>
              </a:ext>
            </a:extLst>
          </p:cNvPr>
          <p:cNvGrpSpPr/>
          <p:nvPr/>
        </p:nvGrpSpPr>
        <p:grpSpPr>
          <a:xfrm>
            <a:off x="8220961" y="1877279"/>
            <a:ext cx="1538283" cy="4291431"/>
            <a:chOff x="8068561" y="1724879"/>
            <a:chExt cx="1538283" cy="429143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289961B4-8755-453C-A345-01ED2E49E234}"/>
                </a:ext>
              </a:extLst>
            </p:cNvPr>
            <p:cNvSpPr/>
            <p:nvPr/>
          </p:nvSpPr>
          <p:spPr>
            <a:xfrm>
              <a:off x="8068561" y="1724879"/>
              <a:ext cx="1538283" cy="4291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768CB2BE-9973-43E8-B7DC-12767B72D0F0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BD07BA09-0179-4638-97A4-8A3688590CF1}"/>
                    </a:ext>
                  </a:extLst>
                </p:cNvPr>
                <p:cNvSpPr/>
                <p:nvPr/>
              </p:nvSpPr>
              <p:spPr>
                <a:xfrm>
                  <a:off x="8244623" y="5263508"/>
                  <a:ext cx="1238577" cy="63338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1+5+</a:t>
                  </a:r>
                  <a:r>
                    <a:rPr lang="en-US" altLang="zh-CN" sz="2400" b="1" dirty="0">
                      <a:solidFill>
                        <a:schemeClr val="tx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BD07BA09-0179-4638-97A4-8A3688590C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623" y="5263508"/>
                  <a:ext cx="1238577" cy="633384"/>
                </a:xfrm>
                <a:prstGeom prst="rect">
                  <a:avLst/>
                </a:prstGeom>
                <a:blipFill>
                  <a:blip r:embed="rId4"/>
                  <a:stretch>
                    <a:fillRect l="-4369" b="-1132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1C73F4A-5A72-4BD2-A724-78596C82B45C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81BD726B-16E7-4390-88EA-1963C718C506}"/>
                </a:ext>
              </a:extLst>
            </p:cNvPr>
            <p:cNvSpPr txBox="1"/>
            <p:nvPr/>
          </p:nvSpPr>
          <p:spPr>
            <a:xfrm>
              <a:off x="8637558" y="4937491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9C666619-33F6-4A22-B228-CED774621115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𝟓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!</m:t>
                            </m:r>
                          </m:den>
                        </m:f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9C666619-33F6-4A22-B228-CED774621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E393A0B5-2B39-49A2-8757-C8F9F20198DF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60D0548-3EC3-4C8C-8BCD-CC827EB8A444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9A6300C7-B7B0-48DA-AEA0-04A5CF293E9A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A155BECA-3582-4E22-A4F1-90CA71578847}"/>
              </a:ext>
            </a:extLst>
          </p:cNvPr>
          <p:cNvGrpSpPr/>
          <p:nvPr/>
        </p:nvGrpSpPr>
        <p:grpSpPr>
          <a:xfrm>
            <a:off x="3971040" y="1890238"/>
            <a:ext cx="1538283" cy="4280808"/>
            <a:chOff x="8068561" y="1724880"/>
            <a:chExt cx="1538283" cy="4280808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FC3D7A-CD55-4CC4-8244-1F9BB56ACE8F}"/>
                </a:ext>
              </a:extLst>
            </p:cNvPr>
            <p:cNvSpPr/>
            <p:nvPr/>
          </p:nvSpPr>
          <p:spPr>
            <a:xfrm>
              <a:off x="8068561" y="1724880"/>
              <a:ext cx="1538283" cy="42808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2593CA6-FDD8-4985-B8A8-CB91DF8C9972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2F2E5FAC-6F17-4336-A36D-92F67F1C93BC}"/>
                </a:ext>
              </a:extLst>
            </p:cNvPr>
            <p:cNvSpPr/>
            <p:nvPr/>
          </p:nvSpPr>
          <p:spPr>
            <a:xfrm>
              <a:off x="8213451" y="5269415"/>
              <a:ext cx="1238577" cy="63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2795F5D-8C3A-4B25-98DD-74B9796F3284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127FC1A-C3E3-46A6-8EB9-1A7BF96A3813}"/>
                </a:ext>
              </a:extLst>
            </p:cNvPr>
            <p:cNvSpPr txBox="1"/>
            <p:nvPr/>
          </p:nvSpPr>
          <p:spPr>
            <a:xfrm>
              <a:off x="8637558" y="4937491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06B200E0-127A-463B-A3AE-14EA2106EB0D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06B200E0-127A-463B-A3AE-14EA2106E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A2CAB3BF-BED9-4049-A18B-19FB75CF842F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AC0DB1B-99C5-414C-88BA-9E709C0B51CB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F2896A3-25E6-45DD-9CCA-F46B5BE05734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B515FCE-1649-4ACE-A47A-B9F30D38D046}"/>
              </a:ext>
            </a:extLst>
          </p:cNvPr>
          <p:cNvGrpSpPr/>
          <p:nvPr/>
        </p:nvGrpSpPr>
        <p:grpSpPr>
          <a:xfrm>
            <a:off x="1458397" y="1890238"/>
            <a:ext cx="1538283" cy="4280808"/>
            <a:chOff x="8068561" y="1724880"/>
            <a:chExt cx="1538283" cy="4280808"/>
          </a:xfrm>
        </p:grpSpPr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E9EBB971-5C2F-476E-BDB8-AE3540185F7A}"/>
                </a:ext>
              </a:extLst>
            </p:cNvPr>
            <p:cNvSpPr/>
            <p:nvPr/>
          </p:nvSpPr>
          <p:spPr>
            <a:xfrm>
              <a:off x="8068561" y="1724880"/>
              <a:ext cx="1538283" cy="42808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2A390B71-DB6B-4894-8C01-CED9ECD9A704}"/>
                </a:ext>
              </a:extLst>
            </p:cNvPr>
            <p:cNvSpPr/>
            <p:nvPr/>
          </p:nvSpPr>
          <p:spPr>
            <a:xfrm>
              <a:off x="8436592" y="2061615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28B98D40-61C8-4ED9-8D01-CDAECE47FAED}"/>
                </a:ext>
              </a:extLst>
            </p:cNvPr>
            <p:cNvSpPr/>
            <p:nvPr/>
          </p:nvSpPr>
          <p:spPr>
            <a:xfrm>
              <a:off x="8213451" y="5269415"/>
              <a:ext cx="1238577" cy="6333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1AACBE43-86B1-4091-BCE1-153AC763AFD5}"/>
                </a:ext>
              </a:extLst>
            </p:cNvPr>
            <p:cNvSpPr txBox="1"/>
            <p:nvPr/>
          </p:nvSpPr>
          <p:spPr>
            <a:xfrm>
              <a:off x="8733547" y="173595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0AC8EDF-A895-44AC-B32D-419B930545DC}"/>
                </a:ext>
              </a:extLst>
            </p:cNvPr>
            <p:cNvSpPr txBox="1"/>
            <p:nvPr/>
          </p:nvSpPr>
          <p:spPr>
            <a:xfrm>
              <a:off x="8637558" y="4937491"/>
              <a:ext cx="589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ex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8134058-B075-4E74-BD69-1F070687D10D}"/>
                    </a:ext>
                  </a:extLst>
                </p:cNvPr>
                <p:cNvSpPr/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8134058-B075-4E74-BD69-1F070687D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1584" y="3947512"/>
                  <a:ext cx="904657" cy="8532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8B938CC3-1CE8-49B1-9040-5E6009A54F5C}"/>
                </a:ext>
              </a:extLst>
            </p:cNvPr>
            <p:cNvSpPr txBox="1"/>
            <p:nvPr/>
          </p:nvSpPr>
          <p:spPr>
            <a:xfrm>
              <a:off x="8708697" y="3615126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A9EACFBB-2DED-48F7-BC6E-A711853B3D79}"/>
                </a:ext>
              </a:extLst>
            </p:cNvPr>
            <p:cNvSpPr/>
            <p:nvPr/>
          </p:nvSpPr>
          <p:spPr>
            <a:xfrm>
              <a:off x="8411585" y="2997561"/>
              <a:ext cx="904656" cy="4872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66D129A1-D857-4B49-9489-F7541003F660}"/>
                </a:ext>
              </a:extLst>
            </p:cNvPr>
            <p:cNvSpPr txBox="1"/>
            <p:nvPr/>
          </p:nvSpPr>
          <p:spPr>
            <a:xfrm>
              <a:off x="8708697" y="2654567"/>
              <a:ext cx="799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688238F-B420-46D2-9C5F-09FDD39BC921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2731084" y="2470599"/>
            <a:ext cx="1582979" cy="16731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25115B3-1F99-4070-8D68-4A5BBFAD3705}"/>
              </a:ext>
            </a:extLst>
          </p:cNvPr>
          <p:cNvCxnSpPr>
            <a:cxnSpLocks/>
            <a:stCxn id="138" idx="3"/>
          </p:cNvCxnSpPr>
          <p:nvPr/>
        </p:nvCxnSpPr>
        <p:spPr>
          <a:xfrm>
            <a:off x="2706077" y="3406545"/>
            <a:ext cx="1580766" cy="9326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727415C1-A8E8-4474-8363-782267150078}"/>
              </a:ext>
            </a:extLst>
          </p:cNvPr>
          <p:cNvCxnSpPr>
            <a:cxnSpLocks/>
            <a:stCxn id="136" idx="3"/>
            <a:endCxn id="126" idx="1"/>
          </p:cNvCxnSpPr>
          <p:nvPr/>
        </p:nvCxnSpPr>
        <p:spPr>
          <a:xfrm>
            <a:off x="2706077" y="4539518"/>
            <a:ext cx="160798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2864C81-114B-4F79-874F-CA5CF5EE413F}"/>
              </a:ext>
            </a:extLst>
          </p:cNvPr>
          <p:cNvCxnSpPr>
            <a:cxnSpLocks/>
            <a:stCxn id="138" idx="3"/>
            <a:endCxn id="128" idx="1"/>
          </p:cNvCxnSpPr>
          <p:nvPr/>
        </p:nvCxnSpPr>
        <p:spPr>
          <a:xfrm>
            <a:off x="2706077" y="3406545"/>
            <a:ext cx="160798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85A73100-3470-4921-91F9-FED5FFC5D8A8}"/>
              </a:ext>
            </a:extLst>
          </p:cNvPr>
          <p:cNvCxnSpPr>
            <a:cxnSpLocks/>
            <a:stCxn id="133" idx="3"/>
            <a:endCxn id="123" idx="1"/>
          </p:cNvCxnSpPr>
          <p:nvPr/>
        </p:nvCxnSpPr>
        <p:spPr>
          <a:xfrm>
            <a:off x="2841864" y="5751465"/>
            <a:ext cx="1274066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7E4487DA-B725-409A-B2FE-91C84AE06EF9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2706077" y="4539518"/>
            <a:ext cx="1382864" cy="1062278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A6B78292-8948-45BB-8681-635F05ED2F0B}"/>
              </a:ext>
            </a:extLst>
          </p:cNvPr>
          <p:cNvCxnSpPr>
            <a:cxnSpLocks/>
            <a:stCxn id="128" idx="3"/>
            <a:endCxn id="107" idx="1"/>
          </p:cNvCxnSpPr>
          <p:nvPr/>
        </p:nvCxnSpPr>
        <p:spPr>
          <a:xfrm flipV="1">
            <a:off x="5218720" y="3404209"/>
            <a:ext cx="1274345" cy="23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3D975CB8-65A0-4C81-915B-E07E3D3C09C4}"/>
              </a:ext>
            </a:extLst>
          </p:cNvPr>
          <p:cNvCxnSpPr>
            <a:cxnSpLocks/>
            <a:stCxn id="107" idx="3"/>
            <a:endCxn id="118" idx="1"/>
          </p:cNvCxnSpPr>
          <p:nvPr/>
        </p:nvCxnSpPr>
        <p:spPr>
          <a:xfrm flipV="1">
            <a:off x="7397721" y="3393587"/>
            <a:ext cx="1166264" cy="106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1A23C987-0C2C-4CC4-92E3-21B5927902AF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243727" y="2470599"/>
            <a:ext cx="1249337" cy="16841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9BB4B1C-C964-4823-B254-6ABEC7EB568B}"/>
              </a:ext>
            </a:extLst>
          </p:cNvPr>
          <p:cNvCxnSpPr>
            <a:cxnSpLocks/>
            <a:stCxn id="128" idx="3"/>
          </p:cNvCxnSpPr>
          <p:nvPr/>
        </p:nvCxnSpPr>
        <p:spPr>
          <a:xfrm>
            <a:off x="5218720" y="3406545"/>
            <a:ext cx="1299351" cy="963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707A96C-B8B1-46EA-A622-82CF540DDB78}"/>
              </a:ext>
            </a:extLst>
          </p:cNvPr>
          <p:cNvCxnSpPr>
            <a:cxnSpLocks/>
            <a:stCxn id="126" idx="3"/>
            <a:endCxn id="105" idx="1"/>
          </p:cNvCxnSpPr>
          <p:nvPr/>
        </p:nvCxnSpPr>
        <p:spPr>
          <a:xfrm flipV="1">
            <a:off x="5218720" y="4537182"/>
            <a:ext cx="1274344" cy="2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FF8AFA4B-DD8E-4D7D-9B85-50EEB0571597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5218720" y="4539518"/>
            <a:ext cx="1100963" cy="102419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CC3C352-0C36-4129-BC9E-2662C8CD6D97}"/>
              </a:ext>
            </a:extLst>
          </p:cNvPr>
          <p:cNvCxnSpPr>
            <a:cxnSpLocks/>
            <a:stCxn id="123" idx="3"/>
            <a:endCxn id="102" idx="1"/>
          </p:cNvCxnSpPr>
          <p:nvPr/>
        </p:nvCxnSpPr>
        <p:spPr>
          <a:xfrm flipV="1">
            <a:off x="5354507" y="5747144"/>
            <a:ext cx="965176" cy="4321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585272F-5487-42B4-9D3F-FB7CFDD2DF3B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422728" y="2468263"/>
            <a:ext cx="1166264" cy="1833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0F93816-CFF7-4339-A617-73F82CEFBAA3}"/>
              </a:ext>
            </a:extLst>
          </p:cNvPr>
          <p:cNvCxnSpPr>
            <a:cxnSpLocks/>
            <a:stCxn id="107" idx="3"/>
          </p:cNvCxnSpPr>
          <p:nvPr/>
        </p:nvCxnSpPr>
        <p:spPr>
          <a:xfrm>
            <a:off x="7397721" y="3404209"/>
            <a:ext cx="1166263" cy="1010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60BA4E0-B7F0-4BA3-8B1A-08BDAEB5BA63}"/>
              </a:ext>
            </a:extLst>
          </p:cNvPr>
          <p:cNvCxnSpPr>
            <a:cxnSpLocks/>
            <a:stCxn id="105" idx="3"/>
            <a:endCxn id="116" idx="1"/>
          </p:cNvCxnSpPr>
          <p:nvPr/>
        </p:nvCxnSpPr>
        <p:spPr>
          <a:xfrm flipV="1">
            <a:off x="7397721" y="4526560"/>
            <a:ext cx="1166263" cy="10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C95E3921-AA8E-497B-B72E-9AB46CF5F22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7397721" y="4537182"/>
            <a:ext cx="1012299" cy="1026526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2C30201F-F314-47AB-8184-857BF98B27D9}"/>
              </a:ext>
            </a:extLst>
          </p:cNvPr>
          <p:cNvCxnSpPr>
            <a:cxnSpLocks/>
            <a:stCxn id="102" idx="3"/>
            <a:endCxn id="113" idx="1"/>
          </p:cNvCxnSpPr>
          <p:nvPr/>
        </p:nvCxnSpPr>
        <p:spPr>
          <a:xfrm flipV="1">
            <a:off x="7558260" y="5732600"/>
            <a:ext cx="838763" cy="14544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DA583DBA-4F47-4082-A19F-CBAB0156B073}"/>
              </a:ext>
            </a:extLst>
          </p:cNvPr>
          <p:cNvSpPr txBox="1"/>
          <p:nvPr/>
        </p:nvSpPr>
        <p:spPr>
          <a:xfrm>
            <a:off x="3589155" y="6275708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2nd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90EC15FC-76AC-43E2-89FB-27E8FEDC90A1}"/>
              </a:ext>
            </a:extLst>
          </p:cNvPr>
          <p:cNvSpPr txBox="1"/>
          <p:nvPr/>
        </p:nvSpPr>
        <p:spPr>
          <a:xfrm>
            <a:off x="5881280" y="6281122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3rd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73F3FB28-0CE4-40D0-92FF-BFC613061932}"/>
              </a:ext>
            </a:extLst>
          </p:cNvPr>
          <p:cNvSpPr txBox="1"/>
          <p:nvPr/>
        </p:nvSpPr>
        <p:spPr>
          <a:xfrm>
            <a:off x="8114788" y="6281122"/>
            <a:ext cx="229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(before 4th</a:t>
            </a:r>
            <a:r>
              <a:rPr lang="zh-CN" alt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loop)</a:t>
            </a:r>
          </a:p>
        </p:txBody>
      </p:sp>
    </p:spTree>
    <p:extLst>
      <p:ext uri="{BB962C8B-B14F-4D97-AF65-F5344CB8AC3E}">
        <p14:creationId xmlns:p14="http://schemas.microsoft.com/office/powerpoint/2010/main" val="216063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197" grpId="0"/>
      <p:bldP spid="198" grpId="0"/>
      <p:bldP spid="19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7B1B-C138-47B2-A86B-E1D0BA09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Loop Invariants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3DDB9-83E4-4325-AFCC-6C637174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the invariant of the following loop?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 the invariant holds under iteration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62362-E953-45C7-8BB5-B90A888E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29026-1DDF-48A4-9B0A-1E2FFA2D860C}"/>
              </a:ext>
            </a:extLst>
          </p:cNvPr>
          <p:cNvSpPr txBox="1"/>
          <p:nvPr/>
        </p:nvSpPr>
        <p:spPr>
          <a:xfrm>
            <a:off x="1819275" y="1796515"/>
            <a:ext cx="8296275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  // Before the k-th loop, the memory state is as follows: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sz="18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sz="1800" b="1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         while</a:t>
            </a:r>
            <a:r>
              <a:rPr kumimoji="1" lang="fr-FR" altLang="zh-CN" sz="1800" dirty="0">
                <a:latin typeface="Consolas" panose="020B0609020204030204" pitchFamily="49" charset="0"/>
              </a:rPr>
              <a:t> (p &gt; 1E-6){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        </a:t>
            </a:r>
            <a:r>
              <a:rPr kumimoji="1" lang="fr-FR" altLang="zh-CN" sz="1800" dirty="0">
                <a:latin typeface="Consolas" panose="020B0609020204030204" pitchFamily="49" charset="0"/>
              </a:rPr>
              <a:t>ex += p; 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        ++i;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        </a:t>
            </a:r>
            <a:r>
              <a:rPr kumimoji="1" lang="fr-FR" altLang="zh-CN" sz="1800" dirty="0">
                <a:latin typeface="Consolas" panose="020B0609020204030204" pitchFamily="49" charset="0"/>
              </a:rPr>
              <a:t>p = p * x /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      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C96086-DC64-4D80-955A-8BFB6D4E0C4B}"/>
                  </a:ext>
                </a:extLst>
              </p:cNvPr>
              <p:cNvSpPr txBox="1"/>
              <p:nvPr/>
            </p:nvSpPr>
            <p:spPr>
              <a:xfrm>
                <a:off x="2977515" y="2148840"/>
                <a:ext cx="3598293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C96086-DC64-4D80-955A-8BFB6D4E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515" y="2148840"/>
                <a:ext cx="3598293" cy="8764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7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61CC1-979F-4C9C-A439-C45F57FA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B6A4D-1849-4D0F-9619-91D12B68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Iterate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>
                <a:latin typeface="Consolas" panose="020B0609020204030204" pitchFamily="49" charset="0"/>
              </a:rPr>
              <a:t>&lt;expr1&gt;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</a:t>
            </a:r>
            <a:r>
              <a:rPr lang="en-US" altLang="zh-CN" dirty="0">
                <a:latin typeface="Consolas" panose="020B0609020204030204" pitchFamily="49" charset="0"/>
              </a:rPr>
              <a:t>&lt;expr2&gt;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latin typeface="Consolas" panose="020B0609020204030204" pitchFamily="49" charset="0"/>
              </a:rPr>
              <a:t>&lt;expr2&gt; </a:t>
            </a:r>
            <a:r>
              <a:rPr lang="en-US" altLang="zh-CN" dirty="0"/>
              <a:t>evaluates to false, then end the iteration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</a:t>
            </a:r>
            <a:r>
              <a:rPr lang="en-US" altLang="zh-CN" dirty="0">
                <a:latin typeface="Consolas" panose="020B0609020204030204" pitchFamily="49" charset="0"/>
              </a:rPr>
              <a:t>&lt;expr2&gt; </a:t>
            </a:r>
            <a:r>
              <a:rPr lang="en-US" altLang="zh-CN" dirty="0"/>
              <a:t>evaluate to true, first execute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stmt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r>
              <a:rPr lang="en-US" altLang="zh-CN" dirty="0"/>
              <a:t>, then evaluate </a:t>
            </a:r>
            <a:r>
              <a:rPr lang="en-US" altLang="zh-CN" dirty="0">
                <a:latin typeface="Consolas" panose="020B0609020204030204" pitchFamily="49" charset="0"/>
              </a:rPr>
              <a:t>&lt;expr3&gt;</a:t>
            </a:r>
            <a:r>
              <a:rPr lang="en-US" altLang="zh-CN" dirty="0"/>
              <a:t>, finally go back to Step 2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dirty="0"/>
              <a:t>For statements are a special case of while statements: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4A993-A564-4E01-A4BD-E585295A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13ADA9-BBF0-4C36-88FD-C8F0A3A91572}"/>
              </a:ext>
            </a:extLst>
          </p:cNvPr>
          <p:cNvSpPr txBox="1"/>
          <p:nvPr/>
        </p:nvSpPr>
        <p:spPr>
          <a:xfrm>
            <a:off x="3638550" y="1203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(&lt;expr1&gt;; &lt;expr2&gt;; &lt;expr3&gt;)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9A44F3-C732-44A5-835C-FA716ABD1809}"/>
              </a:ext>
            </a:extLst>
          </p:cNvPr>
          <p:cNvSpPr txBox="1"/>
          <p:nvPr/>
        </p:nvSpPr>
        <p:spPr>
          <a:xfrm>
            <a:off x="3638550" y="45157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&lt;expr1&gt;;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(&lt;expr2&gt;)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stmt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&lt;expr3&gt;;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12340-C6B5-40B0-A55C-8122DD44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43502F-ABD1-4B76-97CB-AC1CC7A5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933616-83D8-40E9-B2C1-DC105AA481C3}"/>
              </a:ext>
            </a:extLst>
          </p:cNvPr>
          <p:cNvSpPr txBox="1"/>
          <p:nvPr/>
        </p:nvSpPr>
        <p:spPr>
          <a:xfrm>
            <a:off x="2333625" y="1315355"/>
            <a:ext cx="7648575" cy="444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// This program computes the sum of integers up to a number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cin &gt;&gt; n;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latin typeface="Consolas" panose="020B0609020204030204" pitchFamily="49" charset="0"/>
              </a:rPr>
              <a:t>if</a:t>
            </a:r>
            <a:r>
              <a:rPr kumimoji="1" lang="fr-FR" altLang="zh-CN" dirty="0">
                <a:latin typeface="Consolas" panose="020B0609020204030204" pitchFamily="49" charset="0"/>
              </a:rPr>
              <a:t> (n &lt; 0) </a:t>
            </a:r>
            <a:r>
              <a:rPr kumimoji="1" lang="fr-FR" altLang="zh-CN" b="1" dirty="0">
                <a:latin typeface="Consolas" panose="020B0609020204030204" pitchFamily="49" charset="0"/>
              </a:rPr>
              <a:t>return</a:t>
            </a:r>
            <a:r>
              <a:rPr kumimoji="1" lang="fr-FR" altLang="zh-CN" dirty="0">
                <a:latin typeface="Consolas" panose="020B0609020204030204" pitchFamily="49" charset="0"/>
              </a:rPr>
              <a:t> -1; </a:t>
            </a: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n must be positive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latin typeface="Consolas" panose="020B0609020204030204" pitchFamily="49" charset="0"/>
              </a:rPr>
              <a:t>   </a:t>
            </a:r>
            <a:r>
              <a:rPr kumimoji="1" lang="fr-FR" altLang="zh-CN" sz="1800" b="1" dirty="0">
                <a:latin typeface="Consolas" panose="020B0609020204030204" pitchFamily="49" charset="0"/>
              </a:rPr>
              <a:t>int</a:t>
            </a:r>
            <a:r>
              <a:rPr kumimoji="1" lang="fr-FR" altLang="zh-CN" sz="1800" dirty="0">
                <a:latin typeface="Consolas" panose="020B0609020204030204" pitchFamily="49" charset="0"/>
              </a:rPr>
              <a:t> sum = 0;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What is the loop invariant?</a:t>
            </a:r>
            <a:endParaRPr kumimoji="1" lang="fr-FR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fr-FR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kumimoji="1" lang="fr-FR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 = 1; i &lt;= n; i++)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kumimoji="1" lang="fr-FR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sum += i;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endParaRPr kumimoji="1" lang="fr-FR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fr-FR" altLang="zh-CN" dirty="0">
                <a:latin typeface="Consolas" panose="020B0609020204030204" pitchFamily="49" charset="0"/>
              </a:rPr>
              <a:t>   cout &lt;&lt; </a:t>
            </a:r>
            <a:r>
              <a:rPr kumimoji="1" lang="en-US" altLang="zh-CN" dirty="0">
                <a:latin typeface="Consolas" panose="020B0609020204030204" pitchFamily="49" charset="0"/>
              </a:rPr>
              <a:t>“The sum is ” &lt;&lt; sum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250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   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1800" dirty="0">
                <a:latin typeface="Consolas" panose="020B0609020204030204" pitchFamily="49" charset="0"/>
              </a:rPr>
              <a:t> 0;</a:t>
            </a:r>
            <a:endParaRPr kumimoji="1" lang="fr-FR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500"/>
              </a:spcBef>
              <a:spcAft>
                <a:spcPts val="775"/>
              </a:spcAft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</a:rPr>
              <a:t>}</a:t>
            </a:r>
            <a:endParaRPr kumimoji="1" lang="en-US" altLang="zh-CN" sz="18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4138052-8625-4025-9F9E-57901C1B1571}"/>
              </a:ext>
            </a:extLst>
          </p:cNvPr>
          <p:cNvSpPr/>
          <p:nvPr/>
        </p:nvSpPr>
        <p:spPr>
          <a:xfrm>
            <a:off x="8068734" y="3160889"/>
            <a:ext cx="3795888" cy="1871133"/>
          </a:xfrm>
          <a:prstGeom prst="wedgeRoundRectCallout">
            <a:avLst>
              <a:gd name="adj1" fmla="val -93278"/>
              <a:gd name="adj2" fmla="val 4748"/>
              <a:gd name="adj3" fmla="val 16667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Equivalent while loop: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while (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&lt;= n)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sum += i;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39E4-80C4-4F93-9FFD-4551F3FE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3DBE1-5E18-4305-B08F-4637625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integral of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76FDD-38E4-4817-B5C1-E256144F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F0D517-88A8-4384-9E7E-B76F6B377D4A}"/>
                  </a:ext>
                </a:extLst>
              </p:cNvPr>
              <p:cNvSpPr txBox="1"/>
              <p:nvPr/>
            </p:nvSpPr>
            <p:spPr>
              <a:xfrm>
                <a:off x="4899579" y="1203569"/>
                <a:ext cx="262745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F0D517-88A8-4384-9E7E-B76F6B37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79" y="1203569"/>
                <a:ext cx="2627452" cy="369332"/>
              </a:xfrm>
              <a:prstGeom prst="rect">
                <a:avLst/>
              </a:prstGeom>
              <a:blipFill>
                <a:blip r:embed="rId2"/>
                <a:stretch>
                  <a:fillRect l="-5336" r="-394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E0276FF4-010E-4616-9622-39A4BB75BC6A}"/>
              </a:ext>
            </a:extLst>
          </p:cNvPr>
          <p:cNvSpPr txBox="1"/>
          <p:nvPr/>
        </p:nvSpPr>
        <p:spPr>
          <a:xfrm>
            <a:off x="4554009" y="1836284"/>
            <a:ext cx="6606871" cy="408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Solution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kumimoji="1" lang="en-US" altLang="zh-CN" sz="1800" dirty="0">
                <a:latin typeface="Consolas" panose="020B0609020204030204" pitchFamily="49" charset="0"/>
              </a:rPr>
              <a:t>#</a:t>
            </a:r>
            <a:r>
              <a:rPr kumimoji="1" lang="en-US" altLang="zh-CN" sz="1800" b="1" dirty="0">
                <a:latin typeface="Consolas" panose="020B0609020204030204" pitchFamily="49" charset="0"/>
              </a:rPr>
              <a:t>include</a:t>
            </a:r>
            <a:r>
              <a:rPr kumimoji="1" lang="en-US" altLang="zh-CN" sz="1800" dirty="0">
                <a:latin typeface="Consolas" panose="020B0609020204030204" pitchFamily="49" charset="0"/>
              </a:rPr>
              <a:t> &lt;iostream&gt;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using</a:t>
            </a:r>
            <a:r>
              <a:rPr lang="zh-CN" altLang="en-US" sz="1800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>
                <a:latin typeface="Consolas" panose="020B0609020204030204" pitchFamily="49" charset="0"/>
              </a:rPr>
              <a:t>namespace</a:t>
            </a:r>
            <a:r>
              <a:rPr lang="en-US" altLang="zh-CN" sz="1800" dirty="0">
                <a:latin typeface="Consolas" panose="020B0609020204030204" pitchFamily="49" charset="0"/>
              </a:rPr>
              <a:t> std;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latin typeface="Consolas" panose="020B06090202040302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latin typeface="Consolas" panose="020B0609020204030204" pitchFamily="49" charset="0"/>
              </a:rPr>
              <a:t> a, b, </a:t>
            </a:r>
            <a:r>
              <a:rPr lang="en-US" altLang="zh-CN" sz="1800" dirty="0" err="1"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latin typeface="Consolas" panose="020B0609020204030204" pitchFamily="49" charset="0"/>
              </a:rPr>
              <a:t>integral</a:t>
            </a:r>
            <a:r>
              <a:rPr lang="en-US" altLang="zh-CN" sz="1800" dirty="0">
                <a:latin typeface="Consolas" panose="020B0609020204030204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“Enter the start and end points: 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a &gt;&gt;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“Enter the width of the rectangle: ”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cin</a:t>
            </a:r>
            <a:r>
              <a:rPr lang="en-US" altLang="zh-CN" sz="1800" dirty="0">
                <a:latin typeface="Consolas" panose="020B0609020204030204" pitchFamily="49" charset="0"/>
              </a:rPr>
              <a:t> &gt;&gt; </a:t>
            </a:r>
            <a:r>
              <a:rPr lang="en-US" altLang="zh-CN" sz="1800" dirty="0" err="1"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// What is the loop invariant?</a:t>
            </a: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x = a +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 / 2; x &lt; b; x +=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integral += (x * x + 5 * x + 1) *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dlt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“The integral is: “&lt;&lt; integral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  </a:t>
            </a:r>
            <a:r>
              <a:rPr lang="en-US" altLang="zh-CN" sz="1800" b="1" dirty="0"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latin typeface="Consolas" panose="020B06090202040302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A19826-CB53-433A-B19A-A2106865D820}"/>
              </a:ext>
            </a:extLst>
          </p:cNvPr>
          <p:cNvGrpSpPr>
            <a:grpSpLocks/>
          </p:cNvGrpSpPr>
          <p:nvPr/>
        </p:nvGrpSpPr>
        <p:grpSpPr bwMode="auto">
          <a:xfrm>
            <a:off x="639765" y="2914651"/>
            <a:ext cx="3113086" cy="2187575"/>
            <a:chOff x="907" y="2784"/>
            <a:chExt cx="2458" cy="1082"/>
          </a:xfrm>
        </p:grpSpPr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94CB4FC2-D344-400C-A7FA-44897F8BD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6" y="2784"/>
              <a:ext cx="0" cy="10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7D83F6D3-3080-49AB-AC55-082B8599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" y="3686"/>
              <a:ext cx="2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DC3F0F0-7617-4832-98E1-C3ACBFF8A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" y="2784"/>
              <a:ext cx="2458" cy="361"/>
            </a:xfrm>
            <a:custGeom>
              <a:avLst/>
              <a:gdLst>
                <a:gd name="T0" fmla="*/ 0 w 3240"/>
                <a:gd name="T1" fmla="*/ 6 h 600"/>
                <a:gd name="T2" fmla="*/ 30 w 3240"/>
                <a:gd name="T3" fmla="*/ 3 h 600"/>
                <a:gd name="T4" fmla="*/ 60 w 3240"/>
                <a:gd name="T5" fmla="*/ 3 h 600"/>
                <a:gd name="T6" fmla="*/ 90 w 3240"/>
                <a:gd name="T7" fmla="*/ 5 h 600"/>
                <a:gd name="T8" fmla="*/ 135 w 3240"/>
                <a:gd name="T9" fmla="*/ 3 h 600"/>
                <a:gd name="T10" fmla="*/ 149 w 3240"/>
                <a:gd name="T11" fmla="*/ 1 h 600"/>
                <a:gd name="T12" fmla="*/ 180 w 3240"/>
                <a:gd name="T13" fmla="*/ 0 h 600"/>
                <a:gd name="T14" fmla="*/ 194 w 3240"/>
                <a:gd name="T15" fmla="*/ 1 h 600"/>
                <a:gd name="T16" fmla="*/ 270 w 3240"/>
                <a:gd name="T17" fmla="*/ 1 h 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240" h="600">
                  <a:moveTo>
                    <a:pt x="0" y="600"/>
                  </a:moveTo>
                  <a:cubicBezTo>
                    <a:pt x="120" y="475"/>
                    <a:pt x="240" y="350"/>
                    <a:pt x="360" y="300"/>
                  </a:cubicBezTo>
                  <a:cubicBezTo>
                    <a:pt x="480" y="250"/>
                    <a:pt x="600" y="275"/>
                    <a:pt x="720" y="300"/>
                  </a:cubicBezTo>
                  <a:cubicBezTo>
                    <a:pt x="840" y="325"/>
                    <a:pt x="930" y="450"/>
                    <a:pt x="1080" y="450"/>
                  </a:cubicBezTo>
                  <a:cubicBezTo>
                    <a:pt x="1230" y="450"/>
                    <a:pt x="1500" y="350"/>
                    <a:pt x="1620" y="300"/>
                  </a:cubicBezTo>
                  <a:cubicBezTo>
                    <a:pt x="1740" y="250"/>
                    <a:pt x="1710" y="200"/>
                    <a:pt x="1800" y="150"/>
                  </a:cubicBezTo>
                  <a:cubicBezTo>
                    <a:pt x="1890" y="100"/>
                    <a:pt x="2070" y="0"/>
                    <a:pt x="2160" y="0"/>
                  </a:cubicBezTo>
                  <a:cubicBezTo>
                    <a:pt x="2250" y="0"/>
                    <a:pt x="2160" y="125"/>
                    <a:pt x="2340" y="150"/>
                  </a:cubicBezTo>
                  <a:cubicBezTo>
                    <a:pt x="2520" y="175"/>
                    <a:pt x="3150" y="150"/>
                    <a:pt x="3240" y="15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D52B61B-082D-4A65-8577-98275C606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B25448E-A4F9-4330-8E31-C113D0BE6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FFFA009A-609C-44C4-92D5-75848C1BA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3055"/>
              <a:ext cx="0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8FCAC3CF-DF6A-4D84-8A73-BD5E015E7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3038"/>
              <a:ext cx="1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B8F36E4A-F4C2-45F3-A2E5-64BE21F84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7" y="2965"/>
              <a:ext cx="0" cy="7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BBC4B607-1BAB-4D7B-B4F3-B3162568B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16DD214F-1215-4178-80D6-418BABBAF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784"/>
              <a:ext cx="0" cy="9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72099903-88C1-4236-BB05-824A9E2EE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874"/>
              <a:ext cx="0" cy="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15870F9F-592A-442B-B104-9AAA80FB2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9" y="3686"/>
              <a:ext cx="30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a</a:t>
              </a:r>
              <a:endParaRPr kumimoji="1" lang="en-US" altLang="zh-CN" sz="20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89441BD1-EADD-4DEC-9E6E-F86A4E66F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" y="3686"/>
              <a:ext cx="307" cy="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b</a:t>
              </a:r>
              <a:endParaRPr kumimoji="1" lang="en-US" altLang="zh-CN" sz="200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238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065A0-CE17-4906-9914-EEA267A4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are Variables for?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08AE68-5AC9-4903-9D4B-F6DF21CA4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Q: What variables are for?</a:t>
            </a:r>
          </a:p>
          <a:p>
            <a:r>
              <a:rPr lang="en-US" altLang="zh-CN" dirty="0"/>
              <a:t>A: Holding </a:t>
            </a:r>
            <a:r>
              <a:rPr lang="en-US" altLang="zh-CN" b="1" dirty="0"/>
              <a:t>program states</a:t>
            </a:r>
            <a:r>
              <a:rPr lang="en-US" altLang="zh-CN" dirty="0"/>
              <a:t> (remember what is computation in C++?)</a:t>
            </a:r>
          </a:p>
          <a:p>
            <a:endParaRPr lang="en-US" altLang="zh-CN" dirty="0"/>
          </a:p>
          <a:p>
            <a:r>
              <a:rPr lang="en-US" altLang="zh-CN" dirty="0"/>
              <a:t>This is very different from the concept of variables in mathematics</a:t>
            </a:r>
          </a:p>
          <a:p>
            <a:pPr lvl="1"/>
            <a:r>
              <a:rPr lang="en-US" altLang="zh-CN" dirty="0"/>
              <a:t>Variables in mathematics: </a:t>
            </a:r>
            <a:r>
              <a:rPr lang="en-US" altLang="zh-CN" b="1" dirty="0"/>
              <a:t>bound to a fixed value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r>
              <a:rPr lang="en-US" altLang="zh-CN" dirty="0"/>
              <a:t>Variables in C++: </a:t>
            </a:r>
            <a:r>
              <a:rPr lang="en-US" altLang="zh-CN" b="1" dirty="0"/>
              <a:t>contain states to be modified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60626-5BC3-4539-A0C4-BA554866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3366842A-6C39-4BD7-9555-B251F3A1F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3933" y="3724030"/>
                <a:ext cx="36439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Garamond" panose="02020404030301010803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1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+2×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−4</m:t>
                      </m:r>
                    </m:oMath>
                  </m:oMathPara>
                </a14:m>
                <a:endPara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3366842A-6C39-4BD7-9555-B251F3A1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3933" y="3724030"/>
                <a:ext cx="3643929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07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C763D-89E9-4AA0-A7C3-A83B64EB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9E118-CBD0-4A30-8D13-5DE631EA5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/>
              <a:t> to jump out of the </a:t>
            </a:r>
            <a:r>
              <a:rPr lang="en-US" altLang="zh-CN" b="1" dirty="0"/>
              <a:t>innermost</a:t>
            </a:r>
            <a:r>
              <a:rPr lang="en-US" altLang="zh-CN" dirty="0"/>
              <a:t> loop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C69C9-06D1-4EB1-A8C7-263C910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5AF3FF-25E8-4B77-BEB7-8B678E57B391}"/>
              </a:ext>
            </a:extLst>
          </p:cNvPr>
          <p:cNvSpPr/>
          <p:nvPr/>
        </p:nvSpPr>
        <p:spPr>
          <a:xfrm>
            <a:off x="2575992" y="1843287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(a = 1; a &lt; 10; a++)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(a % 2 == 0 &amp;&amp; a %3 == 0) 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37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80E91-9E29-4C5C-B1E8-8A3D0925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D48AC-7DC3-4B02-9F1C-ED248724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>
                <a:latin typeface="Consolas" panose="020B0609020204030204" pitchFamily="49" charset="0"/>
              </a:rPr>
              <a:t>continue</a:t>
            </a:r>
            <a:r>
              <a:rPr lang="en-US" altLang="zh-CN" dirty="0"/>
              <a:t> to jump over the </a:t>
            </a:r>
            <a:r>
              <a:rPr lang="en-US" altLang="zh-CN" b="1" dirty="0"/>
              <a:t>current iteration </a:t>
            </a:r>
            <a:r>
              <a:rPr lang="en-US" altLang="zh-CN" dirty="0"/>
              <a:t>of the innermost loop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6084F5-C976-450D-9E3A-F2886083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6E4C6D-4CAF-437C-8A35-3100B978D6BE}"/>
              </a:ext>
            </a:extLst>
          </p:cNvPr>
          <p:cNvSpPr/>
          <p:nvPr/>
        </p:nvSpPr>
        <p:spPr>
          <a:xfrm>
            <a:off x="2575992" y="1843287"/>
            <a:ext cx="64807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(a = 1; a &lt; 10; a++)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(a % 2 == 0 &amp;&amp; a %3 == 0)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continue;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37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85A7A-47CC-424E-8060-99563260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the Next Lecture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234C0-11E3-4050-BA23-72DCEBF3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Chapter 2 of “Programming Abstractions”</a:t>
            </a:r>
          </a:p>
          <a:p>
            <a:endParaRPr lang="en-US" altLang="zh-CN" dirty="0"/>
          </a:p>
          <a:p>
            <a:r>
              <a:rPr lang="en-US" altLang="zh-CN" dirty="0"/>
              <a:t>Exercise (not counted towards grades):</a:t>
            </a:r>
          </a:p>
          <a:p>
            <a:pPr lvl="1"/>
            <a:r>
              <a:rPr lang="en-US" altLang="zh-CN" dirty="0"/>
              <a:t>Write a C++ program for outputting the hailstone sequence (Problem 10, Page 52 of the text book)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9A700-258A-49A8-A505-3435DF3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1070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F1BC3-9BE2-4BF9-8A4A-F39606DC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and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61C56-0944-4554-8547-4B10A0E5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Initialization Statement: </a:t>
            </a:r>
          </a:p>
          <a:p>
            <a:pPr marL="0" indent="0">
              <a:buNone/>
            </a:pP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The memory value of </a:t>
            </a:r>
            <a:r>
              <a:rPr lang="en-US" altLang="zh-CN" dirty="0">
                <a:latin typeface="Consolas" panose="020B0609020204030204" pitchFamily="49" charset="0"/>
              </a:rPr>
              <a:t>names</a:t>
            </a:r>
            <a:r>
              <a:rPr lang="en-US" altLang="zh-CN" dirty="0"/>
              <a:t> is </a:t>
            </a:r>
            <a:r>
              <a:rPr lang="en-US" altLang="zh-CN" b="1" dirty="0"/>
              <a:t>initialized</a:t>
            </a:r>
            <a:r>
              <a:rPr lang="en-US" altLang="zh-CN" dirty="0"/>
              <a:t> to the value of </a:t>
            </a:r>
            <a:r>
              <a:rPr lang="en-US" altLang="zh-CN" dirty="0" err="1">
                <a:latin typeface="Consolas" panose="020B0609020204030204" pitchFamily="49" charset="0"/>
              </a:rPr>
              <a:t>exps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Assignment Statement: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The in-memory value of </a:t>
            </a:r>
            <a:r>
              <a:rPr lang="en-US" altLang="zh-CN" dirty="0">
                <a:latin typeface="Consolas" panose="020B0609020204030204" pitchFamily="49" charset="0"/>
              </a:rPr>
              <a:t>name</a:t>
            </a:r>
            <a:r>
              <a:rPr lang="en-US" altLang="zh-CN" dirty="0"/>
              <a:t> is </a:t>
            </a:r>
            <a:r>
              <a:rPr lang="en-US" altLang="zh-CN" b="1" dirty="0"/>
              <a:t>overwritten</a:t>
            </a:r>
            <a:r>
              <a:rPr lang="en-US" altLang="zh-CN" dirty="0"/>
              <a:t> by the value of </a:t>
            </a:r>
            <a:r>
              <a:rPr lang="en-US" altLang="zh-CN" dirty="0">
                <a:latin typeface="Consolas" panose="020B0609020204030204" pitchFamily="49" charset="0"/>
              </a:rPr>
              <a:t>exp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CBEC3D-1A6A-4365-82CB-82649EE2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72B4A24-A277-4AAB-972E-6E2647CB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1688090"/>
            <a:ext cx="680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&lt;name1&gt; = &lt;exp1&gt;, &lt;name2&gt; = &lt;exp2&gt;, …;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C3EE10F-19A7-4653-9448-5950274EB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974" y="2646812"/>
            <a:ext cx="84054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 = 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pi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psi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phi =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63BF7E3-D984-4C43-8641-C38FE750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258" y="4282642"/>
            <a:ext cx="54319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&lt;name&gt; = &lt;exp&gt;;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7DFF76F-CF2E-44A5-868F-28867FB38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723" y="5223203"/>
            <a:ext cx="20046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age = 99;</a:t>
            </a:r>
          </a:p>
        </p:txBody>
      </p:sp>
    </p:spTree>
    <p:extLst>
      <p:ext uri="{BB962C8B-B14F-4D97-AF65-F5344CB8AC3E}">
        <p14:creationId xmlns:p14="http://schemas.microsoft.com/office/powerpoint/2010/main" val="12872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Variables have different memory layout at different level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699244" y="4505646"/>
            <a:ext cx="10930781" cy="1522855"/>
            <a:chOff x="1072049" y="3299660"/>
            <a:chExt cx="11048513" cy="15228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299660"/>
              <a:ext cx="8101263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CF9A622-D645-45F4-BAD8-3580EF16E492}"/>
                </a:ext>
              </a:extLst>
            </p:cNvPr>
            <p:cNvSpPr/>
            <p:nvPr/>
          </p:nvSpPr>
          <p:spPr>
            <a:xfrm>
              <a:off x="3924806" y="3299660"/>
              <a:ext cx="914400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3E66614-7D84-4667-BF96-0E2C9AE23B29}"/>
                </a:ext>
              </a:extLst>
            </p:cNvPr>
            <p:cNvSpPr/>
            <p:nvPr/>
          </p:nvSpPr>
          <p:spPr>
            <a:xfrm>
              <a:off x="5897877" y="3299660"/>
              <a:ext cx="1363577" cy="7018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3.14159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072049" y="3383051"/>
              <a:ext cx="21905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 of Physical Machine</a:t>
              </a:r>
            </a:p>
            <a:p>
              <a:r>
                <a:rPr lang="en-US" altLang="zh-CN" dirty="0">
                  <a:latin typeface="+mj-lt"/>
                </a:rPr>
                <a:t>(4GB)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587038" y="4448666"/>
              <a:ext cx="1533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4294967296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300DC1B-3D47-45F3-8421-94753280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7325" y="3996986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83F02C-5DA0-4F74-9FB4-843AB084FDF5}"/>
                </a:ext>
              </a:extLst>
            </p:cNvPr>
            <p:cNvSpPr txBox="1"/>
            <p:nvPr/>
          </p:nvSpPr>
          <p:spPr>
            <a:xfrm>
              <a:off x="3758782" y="4448666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7877" y="3992470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5675404" y="4421284"/>
              <a:ext cx="88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300000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4098241" y="3953296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267084" y="3989190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9437CE78-DD7D-4C20-A6E4-83EAA06E03E6}"/>
              </a:ext>
            </a:extLst>
          </p:cNvPr>
          <p:cNvSpPr/>
          <p:nvPr/>
        </p:nvSpPr>
        <p:spPr>
          <a:xfrm>
            <a:off x="6822695" y="4505646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9136BF8-75F1-4BE5-B3D8-21077678BC10}"/>
              </a:ext>
            </a:extLst>
          </p:cNvPr>
          <p:cNvSpPr txBox="1"/>
          <p:nvPr/>
        </p:nvSpPr>
        <p:spPr>
          <a:xfrm>
            <a:off x="7211328" y="519845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1078BC-FF81-489C-9216-3687332AC57E}"/>
              </a:ext>
            </a:extLst>
          </p:cNvPr>
          <p:cNvSpPr/>
          <p:nvPr/>
        </p:nvSpPr>
        <p:spPr>
          <a:xfrm>
            <a:off x="8164162" y="4509345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C49F63-3A82-4471-88A6-AC8BFA29769F}"/>
              </a:ext>
            </a:extLst>
          </p:cNvPr>
          <p:cNvSpPr txBox="1"/>
          <p:nvPr/>
        </p:nvSpPr>
        <p:spPr>
          <a:xfrm>
            <a:off x="8586704" y="5200597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3784972" y="2960979"/>
            <a:ext cx="904656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3940660" y="259164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280899" y="2960979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637688" y="259164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287D08-D106-4A4B-9D0C-41555DF6D155}"/>
              </a:ext>
            </a:extLst>
          </p:cNvPr>
          <p:cNvSpPr/>
          <p:nvPr/>
        </p:nvSpPr>
        <p:spPr>
          <a:xfrm>
            <a:off x="7353873" y="2943299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A54D82-0742-49E8-8649-7411675B041C}"/>
              </a:ext>
            </a:extLst>
          </p:cNvPr>
          <p:cNvSpPr txBox="1"/>
          <p:nvPr/>
        </p:nvSpPr>
        <p:spPr>
          <a:xfrm>
            <a:off x="7764408" y="256325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8F4E1A-7F0B-4585-9A71-004D158F4594}"/>
              </a:ext>
            </a:extLst>
          </p:cNvPr>
          <p:cNvSpPr/>
          <p:nvPr/>
        </p:nvSpPr>
        <p:spPr>
          <a:xfrm>
            <a:off x="9216604" y="2943299"/>
            <a:ext cx="1349047" cy="701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9BC43E-9685-4278-AB5F-36FE5F345ED3}"/>
              </a:ext>
            </a:extLst>
          </p:cNvPr>
          <p:cNvSpPr txBox="1"/>
          <p:nvPr/>
        </p:nvSpPr>
        <p:spPr>
          <a:xfrm>
            <a:off x="9627139" y="2563250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893880" y="2943299"/>
            <a:ext cx="237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Memory State of C++ Virtual Machine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3973930" y="3662821"/>
            <a:ext cx="263370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11" idx="0"/>
          </p:cNvCxnSpPr>
          <p:nvPr/>
        </p:nvCxnSpPr>
        <p:spPr>
          <a:xfrm>
            <a:off x="5955423" y="3662821"/>
            <a:ext cx="192749" cy="8428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A5B678-F364-44C2-BF8F-DC66BA8DD761}"/>
              </a:ext>
            </a:extLst>
          </p:cNvPr>
          <p:cNvCxnSpPr>
            <a:cxnSpLocks/>
            <a:stCxn id="32" idx="2"/>
            <a:endCxn id="23" idx="0"/>
          </p:cNvCxnSpPr>
          <p:nvPr/>
        </p:nvCxnSpPr>
        <p:spPr>
          <a:xfrm flipH="1">
            <a:off x="7497219" y="3645141"/>
            <a:ext cx="531178" cy="8605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CC10A4-55FC-45F5-A5E1-EF2A81B216F2}"/>
              </a:ext>
            </a:extLst>
          </p:cNvPr>
          <p:cNvCxnSpPr>
            <a:cxnSpLocks/>
            <a:stCxn id="34" idx="2"/>
            <a:endCxn id="26" idx="0"/>
          </p:cNvCxnSpPr>
          <p:nvPr/>
        </p:nvCxnSpPr>
        <p:spPr>
          <a:xfrm flipH="1">
            <a:off x="8838686" y="3645141"/>
            <a:ext cx="1052442" cy="8642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4722759" y="3917218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D901EF6F-BFC4-4425-99CB-D447AE7BF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83" y="1643092"/>
            <a:ext cx="84054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age=18;    double pi=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6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7EF70-333A-445B-8BCE-D1E08B20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Naming Conventions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FFFB-95B5-4C67-B747-9808D1E7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Identifiers in C++ must</a:t>
            </a:r>
          </a:p>
          <a:p>
            <a:pPr lvl="1"/>
            <a:r>
              <a:rPr lang="en-US" altLang="zh-CN" dirty="0"/>
              <a:t>Begin with a letter or underscore (</a:t>
            </a:r>
            <a:r>
              <a:rPr lang="en-US" altLang="zh-CN" dirty="0">
                <a:latin typeface="Consolas" panose="020B0609020204030204" pitchFamily="49" charset="0"/>
              </a:rPr>
              <a:t>_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Followed by letters, digits or underscore</a:t>
            </a:r>
          </a:p>
          <a:p>
            <a:pPr lvl="1"/>
            <a:r>
              <a:rPr lang="en-US" altLang="zh-CN" dirty="0"/>
              <a:t>Not be identical reserved identifiers (See page 16 of the textbook)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Identifiers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case-sensitive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sensible names for variables!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84B7BE-F579-4288-8B47-25FC14F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8FCADD7-681D-45E5-9113-2D64FA0C6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38" y="2721114"/>
            <a:ext cx="6121062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_key;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key123;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double return;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conflict with keywords!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27C1A9D-6C26-47E0-A5CF-E9F65ECC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38" y="4498836"/>
            <a:ext cx="61210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Key, key;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Two different variables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909422B-DBE4-4A54-BBFB-9A25B116A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538" y="5371664"/>
            <a:ext cx="612106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numOfPages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good name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int xxx, p123;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bad! </a:t>
            </a:r>
          </a:p>
        </p:txBody>
      </p:sp>
    </p:spTree>
    <p:extLst>
      <p:ext uri="{BB962C8B-B14F-4D97-AF65-F5344CB8AC3E}">
        <p14:creationId xmlns:p14="http://schemas.microsoft.com/office/powerpoint/2010/main" val="112736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19950</TotalTime>
  <Words>4751</Words>
  <Application>Microsoft Office PowerPoint</Application>
  <PresentationFormat>宽屏</PresentationFormat>
  <Paragraphs>1093</Paragraphs>
  <Slides>62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Wingdings</vt:lpstr>
      <vt:lpstr>CompCertELF5</vt:lpstr>
      <vt:lpstr>Principles and Methods of Program Design  Lecture 2: Overview of C++</vt:lpstr>
      <vt:lpstr>Last Time</vt:lpstr>
      <vt:lpstr>This Time</vt:lpstr>
      <vt:lpstr>PowerPoint 演示文稿</vt:lpstr>
      <vt:lpstr>Variables</vt:lpstr>
      <vt:lpstr>What are Variables for?</vt:lpstr>
      <vt:lpstr>Initialization and Assignments</vt:lpstr>
      <vt:lpstr>Memory Layout</vt:lpstr>
      <vt:lpstr>Naming Conventions</vt:lpstr>
      <vt:lpstr>Data Type</vt:lpstr>
      <vt:lpstr>Primitive Types</vt:lpstr>
      <vt:lpstr>Integer</vt:lpstr>
      <vt:lpstr>Floating-point Types</vt:lpstr>
      <vt:lpstr>Boolean Types</vt:lpstr>
      <vt:lpstr>Characters</vt:lpstr>
      <vt:lpstr>Character Constants</vt:lpstr>
      <vt:lpstr>Enumerated Types</vt:lpstr>
      <vt:lpstr>PowerPoint 演示文稿</vt:lpstr>
      <vt:lpstr>Literals</vt:lpstr>
      <vt:lpstr>Constant Variables</vt:lpstr>
      <vt:lpstr>PowerPoint 演示文稿</vt:lpstr>
      <vt:lpstr>Basic Output</vt:lpstr>
      <vt:lpstr>Basic User Input</vt:lpstr>
      <vt:lpstr>Example</vt:lpstr>
      <vt:lpstr>PowerPoint 演示文稿</vt:lpstr>
      <vt:lpstr>Expressions vs. Statements</vt:lpstr>
      <vt:lpstr>Expressions vs. Statements (Cont’d)</vt:lpstr>
      <vt:lpstr>Expressions</vt:lpstr>
      <vt:lpstr>Arithmetic Expressions</vt:lpstr>
      <vt:lpstr>Mixing Types in Expressions</vt:lpstr>
      <vt:lpstr>Type Casts</vt:lpstr>
      <vt:lpstr>Assignment Expression</vt:lpstr>
      <vt:lpstr>Example</vt:lpstr>
      <vt:lpstr>Embedded Assignments</vt:lpstr>
      <vt:lpstr>Shorthand Assignments</vt:lpstr>
      <vt:lpstr>Increment and Decrement Expressions</vt:lpstr>
      <vt:lpstr>Boolean Expressions</vt:lpstr>
      <vt:lpstr>Examples</vt:lpstr>
      <vt:lpstr>Short-Circuit Evaluation</vt:lpstr>
      <vt:lpstr>Statements</vt:lpstr>
      <vt:lpstr>Blocks</vt:lpstr>
      <vt:lpstr>If Statement</vt:lpstr>
      <vt:lpstr>Example</vt:lpstr>
      <vt:lpstr>Associativity of If Statements</vt:lpstr>
      <vt:lpstr>Switch Statement</vt:lpstr>
      <vt:lpstr>Example</vt:lpstr>
      <vt:lpstr>Example (Cont’d)</vt:lpstr>
      <vt:lpstr>Another Example (?)</vt:lpstr>
      <vt:lpstr>Fall through in Switch</vt:lpstr>
      <vt:lpstr>While Statement</vt:lpstr>
      <vt:lpstr>Loop Invariants</vt:lpstr>
      <vt:lpstr>Loop Invariant</vt:lpstr>
      <vt:lpstr>Loop Invariant (Advanced Topic)</vt:lpstr>
      <vt:lpstr>Example</vt:lpstr>
      <vt:lpstr>Loop Invariant</vt:lpstr>
      <vt:lpstr>Loop Invariants</vt:lpstr>
      <vt:lpstr>For Statement</vt:lpstr>
      <vt:lpstr>Example</vt:lpstr>
      <vt:lpstr>Another Example</vt:lpstr>
      <vt:lpstr>Break</vt:lpstr>
      <vt:lpstr>Continue</vt:lpstr>
      <vt:lpstr>Before the 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1168</cp:revision>
  <dcterms:created xsi:type="dcterms:W3CDTF">2021-06-01T02:26:55Z</dcterms:created>
  <dcterms:modified xsi:type="dcterms:W3CDTF">2022-02-21T05:30:42Z</dcterms:modified>
</cp:coreProperties>
</file>