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3"/>
  </p:notesMasterIdLst>
  <p:sldIdLst>
    <p:sldId id="288" r:id="rId2"/>
    <p:sldId id="340" r:id="rId3"/>
    <p:sldId id="293" r:id="rId4"/>
    <p:sldId id="294" r:id="rId5"/>
    <p:sldId id="439" r:id="rId6"/>
    <p:sldId id="297" r:id="rId7"/>
    <p:sldId id="295" r:id="rId8"/>
    <p:sldId id="296" r:id="rId9"/>
    <p:sldId id="301" r:id="rId10"/>
    <p:sldId id="302" r:id="rId11"/>
    <p:sldId id="300" r:id="rId12"/>
    <p:sldId id="445" r:id="rId13"/>
    <p:sldId id="448" r:id="rId14"/>
    <p:sldId id="457" r:id="rId15"/>
    <p:sldId id="446" r:id="rId16"/>
    <p:sldId id="442" r:id="rId17"/>
    <p:sldId id="449" r:id="rId18"/>
    <p:sldId id="447" r:id="rId19"/>
    <p:sldId id="450" r:id="rId20"/>
    <p:sldId id="458" r:id="rId21"/>
    <p:sldId id="453" r:id="rId22"/>
    <p:sldId id="455" r:id="rId23"/>
    <p:sldId id="451" r:id="rId24"/>
    <p:sldId id="459" r:id="rId25"/>
    <p:sldId id="460" r:id="rId26"/>
    <p:sldId id="464" r:id="rId27"/>
    <p:sldId id="454" r:id="rId28"/>
    <p:sldId id="473" r:id="rId29"/>
    <p:sldId id="462" r:id="rId30"/>
    <p:sldId id="463" r:id="rId31"/>
    <p:sldId id="461" r:id="rId32"/>
    <p:sldId id="465" r:id="rId33"/>
    <p:sldId id="466" r:id="rId34"/>
    <p:sldId id="467" r:id="rId35"/>
    <p:sldId id="468" r:id="rId36"/>
    <p:sldId id="469" r:id="rId37"/>
    <p:sldId id="471" r:id="rId38"/>
    <p:sldId id="470" r:id="rId39"/>
    <p:sldId id="487" r:id="rId40"/>
    <p:sldId id="472" r:id="rId41"/>
    <p:sldId id="474" r:id="rId42"/>
    <p:sldId id="475" r:id="rId43"/>
    <p:sldId id="476" r:id="rId44"/>
    <p:sldId id="478" r:id="rId45"/>
    <p:sldId id="477" r:id="rId46"/>
    <p:sldId id="479" r:id="rId47"/>
    <p:sldId id="480" r:id="rId48"/>
    <p:sldId id="481" r:id="rId49"/>
    <p:sldId id="482" r:id="rId50"/>
    <p:sldId id="485" r:id="rId51"/>
    <p:sldId id="483" r:id="rId52"/>
    <p:sldId id="484" r:id="rId53"/>
    <p:sldId id="486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500" r:id="rId62"/>
    <p:sldId id="497" r:id="rId63"/>
    <p:sldId id="499" r:id="rId64"/>
    <p:sldId id="504" r:id="rId65"/>
    <p:sldId id="505" r:id="rId66"/>
    <p:sldId id="506" r:id="rId67"/>
    <p:sldId id="508" r:id="rId68"/>
    <p:sldId id="507" r:id="rId69"/>
    <p:sldId id="509" r:id="rId70"/>
    <p:sldId id="510" r:id="rId71"/>
    <p:sldId id="511" r:id="rId72"/>
    <p:sldId id="502" r:id="rId73"/>
    <p:sldId id="498" r:id="rId74"/>
    <p:sldId id="512" r:id="rId75"/>
    <p:sldId id="513" r:id="rId76"/>
    <p:sldId id="514" r:id="rId77"/>
    <p:sldId id="515" r:id="rId78"/>
    <p:sldId id="516" r:id="rId79"/>
    <p:sldId id="517" r:id="rId80"/>
    <p:sldId id="533" r:id="rId81"/>
    <p:sldId id="552" r:id="rId82"/>
    <p:sldId id="521" r:id="rId83"/>
    <p:sldId id="520" r:id="rId84"/>
    <p:sldId id="518" r:id="rId85"/>
    <p:sldId id="519" r:id="rId86"/>
    <p:sldId id="522" r:id="rId87"/>
    <p:sldId id="524" r:id="rId88"/>
    <p:sldId id="523" r:id="rId89"/>
    <p:sldId id="525" r:id="rId90"/>
    <p:sldId id="526" r:id="rId91"/>
    <p:sldId id="531" r:id="rId92"/>
    <p:sldId id="530" r:id="rId93"/>
    <p:sldId id="528" r:id="rId94"/>
    <p:sldId id="527" r:id="rId95"/>
    <p:sldId id="532" r:id="rId96"/>
    <p:sldId id="529" r:id="rId97"/>
    <p:sldId id="535" r:id="rId98"/>
    <p:sldId id="536" r:id="rId99"/>
    <p:sldId id="537" r:id="rId100"/>
    <p:sldId id="534" r:id="rId101"/>
    <p:sldId id="538" r:id="rId102"/>
    <p:sldId id="539" r:id="rId103"/>
    <p:sldId id="540" r:id="rId104"/>
    <p:sldId id="541" r:id="rId105"/>
    <p:sldId id="543" r:id="rId106"/>
    <p:sldId id="542" r:id="rId107"/>
    <p:sldId id="544" r:id="rId108"/>
    <p:sldId id="545" r:id="rId109"/>
    <p:sldId id="546" r:id="rId110"/>
    <p:sldId id="547" r:id="rId111"/>
    <p:sldId id="548" r:id="rId112"/>
    <p:sldId id="549" r:id="rId113"/>
    <p:sldId id="554" r:id="rId114"/>
    <p:sldId id="555" r:id="rId115"/>
    <p:sldId id="556" r:id="rId116"/>
    <p:sldId id="565" r:id="rId117"/>
    <p:sldId id="566" r:id="rId118"/>
    <p:sldId id="56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8" r:id="rId127"/>
    <p:sldId id="569" r:id="rId128"/>
    <p:sldId id="571" r:id="rId129"/>
    <p:sldId id="572" r:id="rId130"/>
    <p:sldId id="570" r:id="rId131"/>
    <p:sldId id="573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293"/>
            <p14:sldId id="294"/>
            <p14:sldId id="439"/>
            <p14:sldId id="297"/>
            <p14:sldId id="295"/>
            <p14:sldId id="296"/>
            <p14:sldId id="301"/>
            <p14:sldId id="302"/>
            <p14:sldId id="300"/>
            <p14:sldId id="445"/>
            <p14:sldId id="448"/>
            <p14:sldId id="457"/>
            <p14:sldId id="446"/>
            <p14:sldId id="442"/>
            <p14:sldId id="449"/>
            <p14:sldId id="447"/>
            <p14:sldId id="450"/>
            <p14:sldId id="458"/>
            <p14:sldId id="453"/>
            <p14:sldId id="455"/>
            <p14:sldId id="451"/>
            <p14:sldId id="459"/>
            <p14:sldId id="460"/>
            <p14:sldId id="464"/>
            <p14:sldId id="454"/>
            <p14:sldId id="473"/>
            <p14:sldId id="462"/>
            <p14:sldId id="463"/>
            <p14:sldId id="461"/>
            <p14:sldId id="465"/>
            <p14:sldId id="466"/>
            <p14:sldId id="467"/>
            <p14:sldId id="468"/>
            <p14:sldId id="469"/>
            <p14:sldId id="471"/>
            <p14:sldId id="470"/>
            <p14:sldId id="487"/>
            <p14:sldId id="472"/>
            <p14:sldId id="474"/>
            <p14:sldId id="475"/>
            <p14:sldId id="476"/>
            <p14:sldId id="478"/>
            <p14:sldId id="477"/>
            <p14:sldId id="479"/>
            <p14:sldId id="480"/>
            <p14:sldId id="481"/>
            <p14:sldId id="482"/>
            <p14:sldId id="485"/>
            <p14:sldId id="483"/>
            <p14:sldId id="484"/>
            <p14:sldId id="486"/>
            <p14:sldId id="490"/>
            <p14:sldId id="491"/>
            <p14:sldId id="492"/>
            <p14:sldId id="493"/>
            <p14:sldId id="494"/>
            <p14:sldId id="495"/>
            <p14:sldId id="496"/>
            <p14:sldId id="500"/>
            <p14:sldId id="497"/>
            <p14:sldId id="499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02"/>
            <p14:sldId id="498"/>
            <p14:sldId id="512"/>
            <p14:sldId id="513"/>
            <p14:sldId id="514"/>
            <p14:sldId id="515"/>
            <p14:sldId id="516"/>
            <p14:sldId id="517"/>
            <p14:sldId id="533"/>
            <p14:sldId id="552"/>
            <p14:sldId id="521"/>
            <p14:sldId id="520"/>
            <p14:sldId id="518"/>
            <p14:sldId id="519"/>
            <p14:sldId id="522"/>
            <p14:sldId id="524"/>
            <p14:sldId id="523"/>
            <p14:sldId id="525"/>
            <p14:sldId id="526"/>
            <p14:sldId id="531"/>
            <p14:sldId id="530"/>
            <p14:sldId id="528"/>
            <p14:sldId id="527"/>
            <p14:sldId id="532"/>
            <p14:sldId id="529"/>
            <p14:sldId id="535"/>
            <p14:sldId id="536"/>
            <p14:sldId id="537"/>
            <p14:sldId id="534"/>
            <p14:sldId id="538"/>
            <p14:sldId id="539"/>
            <p14:sldId id="540"/>
            <p14:sldId id="541"/>
            <p14:sldId id="543"/>
            <p14:sldId id="542"/>
            <p14:sldId id="544"/>
            <p14:sldId id="545"/>
            <p14:sldId id="546"/>
            <p14:sldId id="547"/>
            <p14:sldId id="548"/>
            <p14:sldId id="549"/>
            <p14:sldId id="554"/>
            <p14:sldId id="555"/>
            <p14:sldId id="556"/>
            <p14:sldId id="565"/>
            <p14:sldId id="566"/>
            <p14:sldId id="567"/>
            <p14:sldId id="558"/>
            <p14:sldId id="559"/>
            <p14:sldId id="560"/>
            <p14:sldId id="561"/>
            <p14:sldId id="562"/>
            <p14:sldId id="563"/>
            <p14:sldId id="564"/>
            <p14:sldId id="568"/>
            <p14:sldId id="569"/>
            <p14:sldId id="571"/>
            <p14:sldId id="572"/>
            <p14:sldId id="570"/>
            <p14:sldId id="5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548" autoAdjust="0"/>
  </p:normalViewPr>
  <p:slideViewPr>
    <p:cSldViewPr snapToGrid="0">
      <p:cViewPr varScale="1">
        <p:scale>
          <a:sx n="82" d="100"/>
          <a:sy n="82" d="100"/>
        </p:scale>
        <p:origin x="82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5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5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No. Because we need to collapse the white spaces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9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2022/3/27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4: Abstract Data Types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2022.3.14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via Behaviors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Idea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only observable part on an ADT </a:t>
            </a:r>
          </a:p>
          <a:p>
            <a:pPr marL="457200" lvl="1" indent="0">
              <a:buNone/>
            </a:pPr>
            <a:r>
              <a:rPr lang="en-US" altLang="zh-CN" dirty="0"/>
              <a:t>is their operations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All flexibilities associated with modules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395248"/>
            <a:ext cx="5031936" cy="425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6FF57-8CEE-432D-91B3-4D85773A5C2B}"/>
              </a:ext>
            </a:extLst>
          </p:cNvPr>
          <p:cNvSpPr txBox="1"/>
          <p:nvPr/>
        </p:nvSpPr>
        <p:spPr>
          <a:xfrm>
            <a:off x="8837832" y="5646548"/>
            <a:ext cx="2681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“Batman Begins, 2005”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6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A3E2-A5BF-4110-B26E-A3382E36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Natural Numbers using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861A2-9A26-411F-9482-B946BF35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library interface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nat.h</a:t>
            </a:r>
            <a:r>
              <a:rPr lang="en-US" altLang="zh-CN" dirty="0"/>
              <a:t>) is as follows: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use “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std</a:t>
            </a:r>
            <a:r>
              <a:rPr lang="en-US" altLang="zh-CN" dirty="0"/>
              <a:t>” in the interface!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57FEE-9F2B-4845-B7D8-D8B08B6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1E597-893B-44B5-98EE-8A7DB8C58460}"/>
              </a:ext>
            </a:extLst>
          </p:cNvPr>
          <p:cNvSpPr txBox="1"/>
          <p:nvPr/>
        </p:nvSpPr>
        <p:spPr>
          <a:xfrm>
            <a:off x="1727985" y="1741314"/>
            <a:ext cx="8675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/* An ADT for natural numbers */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Declare an abstract type for natural numbers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typedef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std::string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Operations for natural numbers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9317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920F-471C-47AC-85A3-E12F405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Numbers as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73940-54E9-4F6F-8129-9CC53D7E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 natural number as a sequence of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Preferable to reverse the representation for arithmetic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F695B-0820-437D-A44A-F081ABE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29EA54-61D3-461F-A8E5-C5B270C39960}"/>
              </a:ext>
            </a:extLst>
          </p:cNvPr>
          <p:cNvSpPr txBox="1"/>
          <p:nvPr/>
        </p:nvSpPr>
        <p:spPr>
          <a:xfrm>
            <a:off x="3831855" y="1829024"/>
            <a:ext cx="349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INT_MAX: 2147483647</a:t>
            </a:r>
            <a:endParaRPr lang="zh-CN" alt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58ABDC-4B28-42E7-98B4-97641F2BE4D5}"/>
              </a:ext>
            </a:extLst>
          </p:cNvPr>
          <p:cNvGrpSpPr/>
          <p:nvPr/>
        </p:nvGrpSpPr>
        <p:grpSpPr>
          <a:xfrm>
            <a:off x="2734047" y="4757971"/>
            <a:ext cx="5837863" cy="884895"/>
            <a:chOff x="1729584" y="2911366"/>
            <a:chExt cx="5837863" cy="8848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8E3043-6024-47C3-B977-17CDE9E3F237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139013-C3FE-4FF1-9412-3ADF2FC7DE4F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CB09F1-C8E0-464A-BE5F-1DC9072C5F06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704256-A9D7-408D-80AB-8E7E6DD91AF2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101E0E-A1B2-4894-8520-CA95EFA915FA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F3CA77-50BF-47B4-9B0B-E8188B5709B2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2BB876-9FB3-4098-974A-8C4006FEFD37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C539CC-1BF5-4FF2-A5E7-A1CF3851D6A2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B7556E-E11D-46A6-BD00-9D859B047561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89EE30-0929-4BA0-B2EC-FF4A999AA6B4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84B250-16AB-4C83-A0BA-9A58A765960F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D31D52-8AA2-4F6F-9411-D9873C8BE365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5D91DA-11E4-4793-BA34-425FF4CC5B4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D0642B8-9B51-4700-9890-4F3E99D70CAF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820A2B-BDAA-43FD-84D0-FAE4B9C3D348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11CA22-693A-4A73-ACDB-8B8974680F82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64C3B2-7D83-4399-88B9-F5F77BE156F0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5338E5-C63B-4A6E-ABF7-E4A2BE8545AB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4E854E-2E69-4D35-9ADC-28A23A12E72A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F544C8-D94C-4CC2-B904-1FC8C6ABAA0C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789CF7-B688-4337-B3F3-B5E3F9E150E9}"/>
              </a:ext>
            </a:extLst>
          </p:cNvPr>
          <p:cNvGrpSpPr/>
          <p:nvPr/>
        </p:nvGrpSpPr>
        <p:grpSpPr>
          <a:xfrm>
            <a:off x="2734047" y="2721953"/>
            <a:ext cx="5837863" cy="884895"/>
            <a:chOff x="1729584" y="2911366"/>
            <a:chExt cx="5837863" cy="88489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DDFB83-24D8-4A65-9DE2-AEBCF246E580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83EDC-37CB-4844-B923-346E7343D18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744BB5-0331-4D2F-8D82-C50E00A40CD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DC8A636-9B26-4E22-B59B-F601FB71FA07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000E0B6-BC85-497E-9D65-95EECEB259C9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5E0BDE-43DA-486E-97E8-8239F3E67709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3F576B-3BFA-48BB-8535-8C3653BA53CA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674C66-184F-4391-9E4E-077E499B5A34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B1F64B-47A1-43A5-BE43-BD867B70788D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2125B7D-3D03-4D26-9D17-2ACE9922E613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B6C538-C7B6-499E-94D7-7C6452A5953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372C77-CB20-4E69-83D8-78BE8A06E4C2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82A00E-EDD7-453D-AFD8-8384FCF19F3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71347BD-B311-4930-B007-1E866C526FE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BAE071-91B6-432C-83FC-A88FBE9B6BE0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C5D80D6-D369-4D3C-A70B-3B45CFF30825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6C6C2A-C455-4A0F-8CDC-F6D0F1BE59D6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9A06106-0C20-4AB1-845A-923676209FB3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C0F814C-C3A6-473A-958D-1C952B1A91C8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544F2A0-9BFF-4309-8ADB-AC6FC3375F18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BBC1-5D23-4D40-8155-CE6E7C0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D567-3274-4F1E-81C0-D6D8DFBF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with carry in elementary </a:t>
            </a:r>
            <a:r>
              <a:rPr lang="en-US" altLang="zh-CN" dirty="0" err="1"/>
              <a:t>arithemtics</a:t>
            </a: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INT_MAX + 655333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585C2-D42D-4819-B13A-C36EE16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B0E96F-ECFB-44AD-8592-5A3BBE6C9894}"/>
              </a:ext>
            </a:extLst>
          </p:cNvPr>
          <p:cNvGrpSpPr/>
          <p:nvPr/>
        </p:nvGrpSpPr>
        <p:grpSpPr>
          <a:xfrm>
            <a:off x="2660770" y="2299646"/>
            <a:ext cx="5837863" cy="517634"/>
            <a:chOff x="2911328" y="1930795"/>
            <a:chExt cx="5837863" cy="5176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8CA7D9-BBCD-40BA-83D2-4CE03984DC0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9F53C4E-4ABF-4692-83EB-300C7080DDA8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9D28CB-0C27-4015-8D95-8F9EE9F3625E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9400D0-74B6-477D-8023-CE3D657F34FB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10F8A6-E5EF-4BBB-AE00-2BE062E74A7F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CD1A39-8375-4604-B504-E5D311D437FB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B726EC-187E-41E2-8144-19E77E8BB80D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16AB45-2BC2-4CB1-AF45-18F4724A477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F270E0-1779-4536-B37A-26924B47A45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84D57D-FA29-4B8B-8522-24242196BCD5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9DA3E7B-FDAA-41E2-98BB-DC1D2140CCC7}"/>
              </a:ext>
            </a:extLst>
          </p:cNvPr>
          <p:cNvSpPr txBox="1"/>
          <p:nvPr/>
        </p:nvSpPr>
        <p:spPr>
          <a:xfrm>
            <a:off x="5138835" y="287149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C41E49-8EFC-49BC-9721-7B5EB6CFC938}"/>
              </a:ext>
            </a:extLst>
          </p:cNvPr>
          <p:cNvGrpSpPr/>
          <p:nvPr/>
        </p:nvGrpSpPr>
        <p:grpSpPr>
          <a:xfrm>
            <a:off x="2660770" y="3671106"/>
            <a:ext cx="3531474" cy="517634"/>
            <a:chOff x="2911328" y="1930795"/>
            <a:chExt cx="3531474" cy="51763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C5BF5F-B472-40C0-9A8F-A6CA5A4A947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11226B-5B81-44D3-9246-3FF413128B9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DDEF3-3294-45CC-A3F3-9C1E43F788E4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044D2EA-D43A-48A7-9539-8D8444341A29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7AD1D2E-E5AF-42F2-8EDF-6023220A0B9B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E2AA041-9D1A-4EDD-8530-232B565A4432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123185E-59FA-4E43-ADB1-254BBEB07069}"/>
              </a:ext>
            </a:extLst>
          </p:cNvPr>
          <p:cNvSpPr txBox="1"/>
          <p:nvPr/>
        </p:nvSpPr>
        <p:spPr>
          <a:xfrm>
            <a:off x="5132212" y="433960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4A0E3A-8FBC-42EE-87E5-F040AF739777}"/>
              </a:ext>
            </a:extLst>
          </p:cNvPr>
          <p:cNvSpPr/>
          <p:nvPr/>
        </p:nvSpPr>
        <p:spPr>
          <a:xfrm>
            <a:off x="2660770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E03761-F158-4267-A442-03DFCD1EBE84}"/>
              </a:ext>
            </a:extLst>
          </p:cNvPr>
          <p:cNvSpPr/>
          <p:nvPr/>
        </p:nvSpPr>
        <p:spPr>
          <a:xfrm>
            <a:off x="3249349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6A122D-086B-4269-B1E6-0C70E97F3DA3}"/>
              </a:ext>
            </a:extLst>
          </p:cNvPr>
          <p:cNvSpPr/>
          <p:nvPr/>
        </p:nvSpPr>
        <p:spPr>
          <a:xfrm>
            <a:off x="3837928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‘9’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DA36E9-B035-4279-8224-B726D8CD996C}"/>
              </a:ext>
            </a:extLst>
          </p:cNvPr>
          <p:cNvSpPr/>
          <p:nvPr/>
        </p:nvSpPr>
        <p:spPr>
          <a:xfrm>
            <a:off x="442650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635ED66-6B08-4241-BC55-7A04B716C09A}"/>
              </a:ext>
            </a:extLst>
          </p:cNvPr>
          <p:cNvSpPr/>
          <p:nvPr/>
        </p:nvSpPr>
        <p:spPr>
          <a:xfrm>
            <a:off x="501508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7B3340-C1AA-4EEE-BD3B-E1A9CD74F61B}"/>
              </a:ext>
            </a:extLst>
          </p:cNvPr>
          <p:cNvSpPr/>
          <p:nvPr/>
        </p:nvSpPr>
        <p:spPr>
          <a:xfrm>
            <a:off x="560366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737585-6E97-4138-B24A-08BFAA4CFC04}"/>
              </a:ext>
            </a:extLst>
          </p:cNvPr>
          <p:cNvSpPr/>
          <p:nvPr/>
        </p:nvSpPr>
        <p:spPr>
          <a:xfrm>
            <a:off x="614431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4EC14C-4B7D-4170-ADE2-0620F57A6559}"/>
              </a:ext>
            </a:extLst>
          </p:cNvPr>
          <p:cNvSpPr/>
          <p:nvPr/>
        </p:nvSpPr>
        <p:spPr>
          <a:xfrm>
            <a:off x="673289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‘4’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6EF66-8A44-4E4C-AE14-DB45284B5F81}"/>
              </a:ext>
            </a:extLst>
          </p:cNvPr>
          <p:cNvSpPr/>
          <p:nvPr/>
        </p:nvSpPr>
        <p:spPr>
          <a:xfrm>
            <a:off x="732147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3F44CA-14AC-45C7-A95D-B3C43A2E5042}"/>
              </a:ext>
            </a:extLst>
          </p:cNvPr>
          <p:cNvSpPr/>
          <p:nvPr/>
        </p:nvSpPr>
        <p:spPr>
          <a:xfrm>
            <a:off x="7910054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‘2’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6ED3-FD93-4F9B-8BE9-7D1B62F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Auxiliary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D78A8-6043-4F23-9BB3-58FBBEAA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implementation file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nat.cpp</a:t>
            </a:r>
            <a:r>
              <a:rPr lang="en-US" altLang="zh-CN" dirty="0"/>
              <a:t>) begins with: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C04B7-4C82-4249-A3E9-86D9DB89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6E5CE-4FDC-46B8-B0A7-2E5C40A8A9E2}"/>
              </a:ext>
            </a:extLst>
          </p:cNvPr>
          <p:cNvSpPr txBox="1"/>
          <p:nvPr/>
        </p:nvSpPr>
        <p:spPr>
          <a:xfrm>
            <a:off x="2955472" y="1799864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"nat.h"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char to a digit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char_to_digit(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-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digit to a char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digit_to_char(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+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6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FD3-2348-49FE-A7A4-A49896E2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 from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D0447-E78F-4E19-B7E3-B0F2A8B2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3F1BC-2A73-43BE-92B0-98E2527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95726-187D-4178-ABDA-5A56AD7DEB21}"/>
              </a:ext>
            </a:extLst>
          </p:cNvPr>
          <p:cNvSpPr txBox="1"/>
          <p:nvPr/>
        </p:nvSpPr>
        <p:spPr>
          <a:xfrm>
            <a:off x="329137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natural numbers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from integers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from_int(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(a &lt;=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"0";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(a != 0)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int h = a%10;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s += digit_to_char(h);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a/10;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6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4EC21-E7A3-4E21-8108-7DCE3293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CA414-AA37-4A9A-8B3C-3BCBDE8D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E019E-8C84-40AF-8B56-EF03B6EE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A7FCF-1B17-4549-8D30-72E489EFCEC0}"/>
              </a:ext>
            </a:extLst>
          </p:cNvPr>
          <p:cNvSpPr txBox="1"/>
          <p:nvPr/>
        </p:nvSpPr>
        <p:spPr>
          <a:xfrm>
            <a:off x="3072882" y="1695138"/>
            <a:ext cx="75266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 + b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maxlen = max(a.length(), b.length());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carry = 0;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current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final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2. Append v to result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3. Set c to be the new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Append carry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532C-2929-468B-9FD1-5D38F4F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Digits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49FD-B555-433C-B14C-BBD578AA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auxiliary function for adding two digits with a carry</a:t>
            </a:r>
          </a:p>
          <a:p>
            <a:r>
              <a:rPr lang="en-US" altLang="zh-CN" dirty="0"/>
              <a:t>Note the use of references to return multiple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C54F6-14E9-4F9F-88E8-E93C728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E3774-1774-4FAF-BC85-14E9EC539B32}"/>
              </a:ext>
            </a:extLst>
          </p:cNvPr>
          <p:cNvSpPr txBox="1"/>
          <p:nvPr/>
        </p:nvSpPr>
        <p:spPr>
          <a:xfrm>
            <a:off x="2507213" y="2478652"/>
            <a:ext cx="69349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value and carry of a + b + c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add_digits(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sv,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sc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a + b +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sv = v%10;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sc = v/10;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1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93D9-4254-4FF5-9267-5F0EFC1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Loop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4D6D525-0B3B-4066-A334-83914664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Again we use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B6975-5383-4595-9011-C6A83BD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E7E8D-2B1F-40F9-9C3E-C9CECFD3E82F}"/>
              </a:ext>
            </a:extLst>
          </p:cNvPr>
          <p:cNvSpPr txBox="1"/>
          <p:nvPr/>
        </p:nvSpPr>
        <p:spPr>
          <a:xfrm>
            <a:off x="2392525" y="1008186"/>
            <a:ext cx="75896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av, bv;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a.length())    av = char_to_digit(a[i]);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av = 0;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b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b.length())    bv = char_to_digit(b[i]);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bv = 0;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	 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add_digits(av, bv, carry, 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, 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Append v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latin typeface="Consolas" panose="020B0609020204030204" pitchFamily="49" charset="0"/>
              </a:rPr>
              <a:t>result += digit_to_char(v);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3. Set cv to be the new carry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carry =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 result += digit_to_char(carry);</a:t>
            </a:r>
          </a:p>
        </p:txBody>
      </p:sp>
    </p:spTree>
    <p:extLst>
      <p:ext uri="{BB962C8B-B14F-4D97-AF65-F5344CB8AC3E}">
        <p14:creationId xmlns:p14="http://schemas.microsoft.com/office/powerpoint/2010/main" val="2100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98CB-A849-4E88-9003-097898C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96791-A43F-4191-BFAF-692160C7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the string and print it out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DA666-6BC5-489E-8169-F94FE6FD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B82D6-2EBA-4E90-8469-6569768F54B2}"/>
              </a:ext>
            </a:extLst>
          </p:cNvPr>
          <p:cNvSpPr txBox="1"/>
          <p:nvPr/>
        </p:nvSpPr>
        <p:spPr>
          <a:xfrm>
            <a:off x="3188737" y="1863719"/>
            <a:ext cx="71309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print_nat(nat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reverse(b);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5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0919-E6EC-4925-939A-DD04823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6496-6159-463D-A761-49E033D8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divide the addition of two natural numbers into a smaller problem?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13691-D7C5-4CCC-802F-E1F5877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42A19-2AD7-41B7-AB62-661B54001B08}"/>
              </a:ext>
            </a:extLst>
          </p:cNvPr>
          <p:cNvSpPr/>
          <p:nvPr/>
        </p:nvSpPr>
        <p:spPr>
          <a:xfrm>
            <a:off x="3061985" y="18237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BAF485-4B1B-47E0-9EE3-EF1949FBBD54}"/>
              </a:ext>
            </a:extLst>
          </p:cNvPr>
          <p:cNvGrpSpPr/>
          <p:nvPr/>
        </p:nvGrpSpPr>
        <p:grpSpPr>
          <a:xfrm>
            <a:off x="3650564" y="1823786"/>
            <a:ext cx="5249284" cy="517634"/>
            <a:chOff x="3650564" y="1823786"/>
            <a:chExt cx="5249284" cy="51763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3CEFA6-DDA5-45E7-B5B9-826C9725BC0A}"/>
                </a:ext>
              </a:extLst>
            </p:cNvPr>
            <p:cNvSpPr/>
            <p:nvPr/>
          </p:nvSpPr>
          <p:spPr>
            <a:xfrm>
              <a:off x="3650564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A4832-603D-4173-A190-8B8B386658DD}"/>
                </a:ext>
              </a:extLst>
            </p:cNvPr>
            <p:cNvSpPr/>
            <p:nvPr/>
          </p:nvSpPr>
          <p:spPr>
            <a:xfrm>
              <a:off x="4239143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D757D-4D4C-47C5-938A-A0663C4E34F9}"/>
                </a:ext>
              </a:extLst>
            </p:cNvPr>
            <p:cNvSpPr/>
            <p:nvPr/>
          </p:nvSpPr>
          <p:spPr>
            <a:xfrm>
              <a:off x="482772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2C1761-7EB6-49FC-BDC6-5BBE07FE3D85}"/>
                </a:ext>
              </a:extLst>
            </p:cNvPr>
            <p:cNvSpPr/>
            <p:nvPr/>
          </p:nvSpPr>
          <p:spPr>
            <a:xfrm>
              <a:off x="541630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34F72F-362C-4565-A69E-9C34B5BFC7A6}"/>
                </a:ext>
              </a:extLst>
            </p:cNvPr>
            <p:cNvSpPr/>
            <p:nvPr/>
          </p:nvSpPr>
          <p:spPr>
            <a:xfrm>
              <a:off x="600488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E5E7F6-F6EA-48F2-91F4-480F44CC4F16}"/>
                </a:ext>
              </a:extLst>
            </p:cNvPr>
            <p:cNvSpPr/>
            <p:nvPr/>
          </p:nvSpPr>
          <p:spPr>
            <a:xfrm>
              <a:off x="654553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46841D-3481-4C6D-B4A2-107B07E15E57}"/>
                </a:ext>
              </a:extLst>
            </p:cNvPr>
            <p:cNvSpPr/>
            <p:nvPr/>
          </p:nvSpPr>
          <p:spPr>
            <a:xfrm>
              <a:off x="713411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D2F540-76CD-4399-A67E-1861CB9B0DC6}"/>
                </a:ext>
              </a:extLst>
            </p:cNvPr>
            <p:cNvSpPr/>
            <p:nvPr/>
          </p:nvSpPr>
          <p:spPr>
            <a:xfrm>
              <a:off x="772269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27669-201C-4BC5-9CB5-DB6C00322179}"/>
                </a:ext>
              </a:extLst>
            </p:cNvPr>
            <p:cNvSpPr/>
            <p:nvPr/>
          </p:nvSpPr>
          <p:spPr>
            <a:xfrm>
              <a:off x="8311269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89F3461-C8BD-4A1D-A82C-EA9C9E0232E9}"/>
              </a:ext>
            </a:extLst>
          </p:cNvPr>
          <p:cNvSpPr txBox="1"/>
          <p:nvPr/>
        </p:nvSpPr>
        <p:spPr>
          <a:xfrm>
            <a:off x="5507421" y="2213637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9CA59-3A74-4E0D-9573-83A09BE80407}"/>
              </a:ext>
            </a:extLst>
          </p:cNvPr>
          <p:cNvSpPr/>
          <p:nvPr/>
        </p:nvSpPr>
        <p:spPr>
          <a:xfrm>
            <a:off x="3061985" y="2796534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A40E58B-0BCF-4E96-84C7-64A56E92F492}"/>
              </a:ext>
            </a:extLst>
          </p:cNvPr>
          <p:cNvGrpSpPr/>
          <p:nvPr/>
        </p:nvGrpSpPr>
        <p:grpSpPr>
          <a:xfrm>
            <a:off x="3650564" y="2796534"/>
            <a:ext cx="2942895" cy="517634"/>
            <a:chOff x="3650564" y="2796534"/>
            <a:chExt cx="2942895" cy="51763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49D5F0A-8950-4186-8A3C-827299FD3050}"/>
                </a:ext>
              </a:extLst>
            </p:cNvPr>
            <p:cNvSpPr/>
            <p:nvPr/>
          </p:nvSpPr>
          <p:spPr>
            <a:xfrm>
              <a:off x="3650564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388E9FB-18F8-48EB-BE3F-838C907E573E}"/>
                </a:ext>
              </a:extLst>
            </p:cNvPr>
            <p:cNvSpPr/>
            <p:nvPr/>
          </p:nvSpPr>
          <p:spPr>
            <a:xfrm>
              <a:off x="4239143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142D40A-6BC9-40E1-B6C8-15BEA445EA58}"/>
                </a:ext>
              </a:extLst>
            </p:cNvPr>
            <p:cNvSpPr/>
            <p:nvPr/>
          </p:nvSpPr>
          <p:spPr>
            <a:xfrm>
              <a:off x="4827722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57D952-1A28-428B-93BC-6AFDB8714CEC}"/>
                </a:ext>
              </a:extLst>
            </p:cNvPr>
            <p:cNvSpPr/>
            <p:nvPr/>
          </p:nvSpPr>
          <p:spPr>
            <a:xfrm>
              <a:off x="5416301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62D60B-4797-43CE-BBDC-AE4ACD5E557A}"/>
                </a:ext>
              </a:extLst>
            </p:cNvPr>
            <p:cNvSpPr/>
            <p:nvPr/>
          </p:nvSpPr>
          <p:spPr>
            <a:xfrm>
              <a:off x="6004880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C08FB8-C096-4F48-AEF8-7F2534449A5C}"/>
              </a:ext>
            </a:extLst>
          </p:cNvPr>
          <p:cNvGrpSpPr/>
          <p:nvPr/>
        </p:nvGrpSpPr>
        <p:grpSpPr>
          <a:xfrm>
            <a:off x="6104516" y="4090588"/>
            <a:ext cx="5249284" cy="517634"/>
            <a:chOff x="3499907" y="1930795"/>
            <a:chExt cx="5249284" cy="517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F235A93-881D-4213-BC8D-024F836E8AC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AB9AB5-AF7E-469B-8373-8280B9013A4A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81147E-2B2C-4B8F-8A49-D095C76DFBDD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CF3A625-675C-498A-994C-A5F6F014CC0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4952C1A-6FE1-4548-BC38-695DF3CE2575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431D96-7933-48CC-B653-A75275603E9A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4DE6E8-B68C-4D30-AAAF-ED1CA75F47C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A9E6A54-2A91-4A18-A154-FECFE4AEAF3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8467CD-3C7E-4D75-8E0D-B910D2641851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5EC62AC-772A-4341-A62D-F45131A582AF}"/>
              </a:ext>
            </a:extLst>
          </p:cNvPr>
          <p:cNvSpPr txBox="1"/>
          <p:nvPr/>
        </p:nvSpPr>
        <p:spPr>
          <a:xfrm>
            <a:off x="7908522" y="452909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6F2EB22-0B42-4760-9611-9095F2FB9665}"/>
              </a:ext>
            </a:extLst>
          </p:cNvPr>
          <p:cNvGrpSpPr/>
          <p:nvPr/>
        </p:nvGrpSpPr>
        <p:grpSpPr>
          <a:xfrm>
            <a:off x="6104516" y="5136797"/>
            <a:ext cx="2942895" cy="517634"/>
            <a:chOff x="3499907" y="1930795"/>
            <a:chExt cx="2942895" cy="51763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653C901-A736-4A4F-95EC-9018B0670CF2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E8297D-F2AE-4A12-B01E-01C6E94A4FD8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88097B-27E5-4F56-B0E1-087671D0F241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A8F73B-F442-463E-843A-D3AE0317A16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0797D03-3C42-4C64-919F-AFAECE271AC0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B5A28-BB82-402D-922D-28100655265A}"/>
              </a:ext>
            </a:extLst>
          </p:cNvPr>
          <p:cNvSpPr txBox="1"/>
          <p:nvPr/>
        </p:nvSpPr>
        <p:spPr>
          <a:xfrm>
            <a:off x="7908522" y="557002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EB4AC6D-2C94-4DA6-9F6E-E881ABF7A5CA}"/>
              </a:ext>
            </a:extLst>
          </p:cNvPr>
          <p:cNvSpPr/>
          <p:nvPr/>
        </p:nvSpPr>
        <p:spPr>
          <a:xfrm>
            <a:off x="6115830" y="6097533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D2C90FA-655F-407D-AACE-F82DA2439797}"/>
              </a:ext>
            </a:extLst>
          </p:cNvPr>
          <p:cNvSpPr/>
          <p:nvPr/>
        </p:nvSpPr>
        <p:spPr>
          <a:xfrm>
            <a:off x="2132034" y="4090588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8799222-54DE-4D64-A94B-E37EC4518031}"/>
              </a:ext>
            </a:extLst>
          </p:cNvPr>
          <p:cNvSpPr/>
          <p:nvPr/>
        </p:nvSpPr>
        <p:spPr>
          <a:xfrm>
            <a:off x="2132034" y="5136797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2F47E0-6055-47A4-91E2-B8F8466F2603}"/>
              </a:ext>
            </a:extLst>
          </p:cNvPr>
          <p:cNvSpPr txBox="1"/>
          <p:nvPr/>
        </p:nvSpPr>
        <p:spPr>
          <a:xfrm>
            <a:off x="2223980" y="4521028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A31AF-44B3-4116-8DFD-3E57E4D9AAC3}"/>
              </a:ext>
            </a:extLst>
          </p:cNvPr>
          <p:cNvSpPr txBox="1"/>
          <p:nvPr/>
        </p:nvSpPr>
        <p:spPr>
          <a:xfrm>
            <a:off x="2223979" y="5597799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645E83-F089-4BF3-8407-2E37D2CC3D3F}"/>
              </a:ext>
            </a:extLst>
          </p:cNvPr>
          <p:cNvSpPr/>
          <p:nvPr/>
        </p:nvSpPr>
        <p:spPr>
          <a:xfrm>
            <a:off x="2132033" y="609425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105821-939F-43AD-9E21-22DDD19005EC}"/>
              </a:ext>
            </a:extLst>
          </p:cNvPr>
          <p:cNvSpPr/>
          <p:nvPr/>
        </p:nvSpPr>
        <p:spPr>
          <a:xfrm>
            <a:off x="2707684" y="609620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902F83C-F398-484C-9665-7D0F6107006E}"/>
              </a:ext>
            </a:extLst>
          </p:cNvPr>
          <p:cNvSpPr/>
          <p:nvPr/>
        </p:nvSpPr>
        <p:spPr>
          <a:xfrm rot="3063828">
            <a:off x="3361536" y="3223140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73385B70-5C4B-4B1F-B00E-4EA2CC7C4F7E}"/>
              </a:ext>
            </a:extLst>
          </p:cNvPr>
          <p:cNvSpPr/>
          <p:nvPr/>
        </p:nvSpPr>
        <p:spPr>
          <a:xfrm rot="18648960">
            <a:off x="7280800" y="2728867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62F596-86C6-483E-9091-9C36319DEE19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3296263" y="6355026"/>
            <a:ext cx="2819567" cy="132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Imperative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defines a set of </a:t>
            </a:r>
            <a:r>
              <a:rPr lang="en-US" altLang="zh-CN" b="1" dirty="0"/>
              <a:t>objects</a:t>
            </a:r>
            <a:r>
              <a:rPr lang="en-US" altLang="zh-CN" dirty="0"/>
              <a:t> as its values</a:t>
            </a:r>
          </a:p>
          <a:p>
            <a:r>
              <a:rPr lang="en-US" altLang="zh-CN" dirty="0"/>
              <a:t>An object has</a:t>
            </a:r>
            <a:endParaRPr lang="en-US" altLang="zh-CN" b="1" dirty="0"/>
          </a:p>
          <a:p>
            <a:pPr lvl="1"/>
            <a:r>
              <a:rPr lang="en-US" altLang="zh-CN" dirty="0"/>
              <a:t>An</a:t>
            </a:r>
            <a:r>
              <a:rPr lang="en-US" altLang="zh-CN" b="1" dirty="0"/>
              <a:t> internal store </a:t>
            </a:r>
            <a:r>
              <a:rPr lang="en-US" altLang="zh-CN" dirty="0"/>
              <a:t>containing the object’s state (i.e., internal memory state)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="1" dirty="0"/>
              <a:t> </a:t>
            </a:r>
            <a:r>
              <a:rPr lang="en-US" altLang="zh-CN" dirty="0"/>
              <a:t>set of </a:t>
            </a:r>
            <a:r>
              <a:rPr lang="en-US" altLang="zh-CN" b="1" dirty="0"/>
              <a:t>operations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reading or writing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EA38-35A1-4421-8982-9D25EC0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with Carry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43A3-C4B1-4C09-9314-6B951461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natural numbers with a carry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Function above only works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of the same length. </a:t>
            </a:r>
          </a:p>
          <a:p>
            <a:r>
              <a:rPr lang="en-US" altLang="zh-CN" dirty="0"/>
              <a:t>However, it is easy to generalize it to work for arbitrary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089E2-9450-42BF-AED6-5DBC645A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9C567-A2AA-49A2-A55B-53BCA9C2770D}"/>
              </a:ext>
            </a:extLst>
          </p:cNvPr>
          <p:cNvSpPr txBox="1"/>
          <p:nvPr/>
        </p:nvSpPr>
        <p:spPr>
          <a:xfrm>
            <a:off x="2403410" y="1582340"/>
            <a:ext cx="87933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addition of a and b with a carry 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add_with_carry(nat a, nat b, int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 sv, sc;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cv) = a[0] + b[0] + 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add_digits(char_to_digit(a[0]), char_to_digit(b[0]), c, sv, sc);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head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string head(1, digit_to_char(sv));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tail = a[1..n] + b[1..n] +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tail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add_with_carry(a.substr(1), b.substr(1), sc);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head + tail;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4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2C08-6846-458C-8717-88305EF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2A0B1-929B-4E07-8BB6-B70BA3C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natural numbers is a special case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add_with_carry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DCF1A-7D5B-4587-950E-0E59604A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D24CF-4356-45F0-8C69-4B4E5626199B}"/>
              </a:ext>
            </a:extLst>
          </p:cNvPr>
          <p:cNvSpPr txBox="1"/>
          <p:nvPr/>
        </p:nvSpPr>
        <p:spPr>
          <a:xfrm>
            <a:off x="3403341" y="2690336"/>
            <a:ext cx="4835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using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add_with_carry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add_with_carry(a, b,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7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4202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output stream is an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Push a new value to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output stream may be linked to output hardware (e.g., screens)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113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4220790" y="3876744"/>
            <a:ext cx="2942895" cy="517634"/>
            <a:chOff x="1729584" y="2911366"/>
            <a:chExt cx="2942895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2425008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Push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11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6" descr="监视器">
            <a:extLst>
              <a:ext uri="{FF2B5EF4-FFF2-40B4-BE49-F238E27FC236}">
                <a16:creationId xmlns:a16="http://schemas.microsoft.com/office/drawing/2014/main" id="{28677925-0E75-4A2B-92F1-F1EE5F653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141" y="2840637"/>
            <a:ext cx="914400" cy="914400"/>
          </a:xfrm>
          <a:prstGeom prst="rect">
            <a:avLst/>
          </a:prstGeom>
        </p:spPr>
      </p:pic>
      <p:sp>
        <p:nvSpPr>
          <p:cNvPr id="33" name="右大括号 32">
            <a:extLst>
              <a:ext uri="{FF2B5EF4-FFF2-40B4-BE49-F238E27FC236}">
                <a16:creationId xmlns:a16="http://schemas.microsoft.com/office/drawing/2014/main" id="{1E31A102-6A03-4452-ACE8-B8099F49F4EB}"/>
              </a:ext>
            </a:extLst>
          </p:cNvPr>
          <p:cNvSpPr/>
          <p:nvPr/>
        </p:nvSpPr>
        <p:spPr>
          <a:xfrm rot="10800000">
            <a:off x="1949941" y="2406914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3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Output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latin typeface="+mj-lt"/>
              </a:rPr>
              <a:t> object is an output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pushing a value for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24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a character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onto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352451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a string using put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str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cout.put(str[i])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29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(&lt;&lt;)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pushing different kinds of values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values to sequences of characters before pushing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4018724" y="3636247"/>
            <a:ext cx="3280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‘x’;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“Hello, word”;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123456;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3.1415926;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680465" y="2512452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73665" y="267944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5400000">
            <a:off x="5659228" y="2382421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75076" y="2601992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596113" y="2340645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push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891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8ABA-A0E0-4ABB-9FF2-02B8B74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6976B-9C9D-493B-89C7-97604762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values used to control formatting (in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iomanip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library)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: insert end-of-line character to </a:t>
            </a:r>
            <a:r>
              <a:rPr lang="en-US" altLang="zh-CN" dirty="0" err="1"/>
              <a:t>ostream</a:t>
            </a:r>
            <a:r>
              <a:rPr lang="en-US" altLang="zh-CN" dirty="0"/>
              <a:t> and flush the buffer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: align the output to the left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dirty="0"/>
              <a:t>: align the output to the right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width of the next field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effects of manipulators may be transient or permanent:</a:t>
            </a:r>
          </a:p>
          <a:p>
            <a:pPr lvl="1"/>
            <a:r>
              <a:rPr lang="en-US" altLang="zh-CN" dirty="0"/>
              <a:t>Transient: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en-US" altLang="zh-CN" dirty="0"/>
              <a:t>Permanent: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More manipulators: See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Table 4-1 </a:t>
            </a:r>
            <a:r>
              <a:rPr lang="en-US" altLang="zh-CN" dirty="0">
                <a:latin typeface="+mj-lt"/>
              </a:rPr>
              <a:t>in the textbook (Page 162)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28032-7CDF-4448-B3A5-8BA896D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0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B6C8-6EF5-44B8-9870-AE5CA7C1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767B-8CF5-42A4-906E-AFD72D61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widths of outputs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E1826-EA04-4A9A-BB60-251D595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8520D-94B8-466A-B3F2-3FCB96575505}"/>
              </a:ext>
            </a:extLst>
          </p:cNvPr>
          <p:cNvSpPr txBox="1"/>
          <p:nvPr/>
        </p:nvSpPr>
        <p:spPr>
          <a:xfrm>
            <a:off x="4448093" y="1203569"/>
            <a:ext cx="60946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&lt;iomanip&gt;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using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namespace</a:t>
            </a:r>
            <a:r>
              <a:rPr lang="zh-CN" altLang="en-US" sz="1600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Compute x^y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power(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latin typeface="Consolas" panose="020B0609020204030204" pitchFamily="49" charset="0"/>
              </a:rPr>
              <a:t>unsigned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res = 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y;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res *= x;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 = 16;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right &lt;&lt; setw(2) &lt;&lt; i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&lt;&lt; setw(8) &lt;&lt; power(2, i)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6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5F1C-94BE-4813-8317-93F910F3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Precisions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9A40E-3FDA-4BE6-9FBF-2BBA6DE6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Manipulator for setting floating-point formats: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dirty="0"/>
              <a:t>: always display floating-point numbers in full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dirty="0"/>
              <a:t>: always display floating-point numbers in scientific notation (with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/>
              <a:t>Default format</a:t>
            </a:r>
            <a:r>
              <a:rPr lang="en-US" altLang="zh-CN" dirty="0"/>
              <a:t>: use appropriate compact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Manipulators for setting </a:t>
            </a:r>
            <a:r>
              <a:rPr lang="en-US" altLang="zh-CN" dirty="0" err="1"/>
              <a:t>precsisions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precision of floating-point numbers</a:t>
            </a:r>
          </a:p>
          <a:p>
            <a:pPr lvl="2"/>
            <a:r>
              <a:rPr lang="en-US" altLang="zh-CN" dirty="0"/>
              <a:t>For fixed and scientific formats,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digits </a:t>
            </a:r>
            <a:r>
              <a:rPr lang="en-US" altLang="zh-CN" dirty="0">
                <a:solidFill>
                  <a:srgbClr val="FF0000"/>
                </a:solidFill>
              </a:rPr>
              <a:t>after the decimal point</a:t>
            </a:r>
          </a:p>
          <a:p>
            <a:pPr lvl="2"/>
            <a:r>
              <a:rPr lang="en-US" altLang="zh-CN" dirty="0"/>
              <a:t>For default format,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significant digits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All of the above manipulators have </a:t>
            </a:r>
            <a:r>
              <a:rPr lang="en-US" altLang="zh-CN" dirty="0">
                <a:solidFill>
                  <a:srgbClr val="FF0000"/>
                </a:solidFill>
              </a:rPr>
              <a:t>persistent effect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Example: Figure 4-1 of the text book (Page 164)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BA61-0B62-452D-860F-3CF42369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input stream is an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Pop a new value from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input stream may be linked to input hardware (e.g., keyboard)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119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5396473" y="3876744"/>
            <a:ext cx="1765737" cy="517634"/>
            <a:chOff x="1729584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3600691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Pop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9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E6A24C54-C8C6-462F-AB7D-43F6EF9F680C}"/>
              </a:ext>
            </a:extLst>
          </p:cNvPr>
          <p:cNvSpPr/>
          <p:nvPr/>
        </p:nvSpPr>
        <p:spPr>
          <a:xfrm rot="10800000">
            <a:off x="2471220" y="2437930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4FDD5-48CB-48B1-B786-F28795F40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6" y="2633786"/>
            <a:ext cx="1090244" cy="10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Imperative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internal store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visible</a:t>
            </a:r>
            <a:r>
              <a:rPr lang="en-US" altLang="zh-CN" dirty="0"/>
              <a:t> outside</a:t>
            </a:r>
          </a:p>
          <a:p>
            <a:r>
              <a:rPr lang="en-US" altLang="zh-CN" dirty="0"/>
              <a:t>Operations provide </a:t>
            </a:r>
            <a:r>
              <a:rPr lang="en-US" altLang="zh-CN" dirty="0">
                <a:solidFill>
                  <a:srgbClr val="FF0000"/>
                </a:solidFill>
              </a:rPr>
              <a:t>the only way </a:t>
            </a:r>
            <a:r>
              <a:rPr lang="en-US" altLang="zh-CN" dirty="0"/>
              <a:t>to read or write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9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Input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latin typeface="+mj-lt"/>
              </a:rPr>
              <a:t> object is an input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</a:t>
            </a:r>
            <a:r>
              <a:rPr lang="en-US" altLang="zh-CN" dirty="0" err="1"/>
              <a:t>poping</a:t>
            </a:r>
            <a:r>
              <a:rPr lang="en-US" altLang="zh-CN" dirty="0"/>
              <a:t> a value for </a:t>
            </a:r>
            <a:r>
              <a:rPr lang="en-US" altLang="zh-CN" dirty="0" err="1"/>
              <a:t>istream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</a:t>
            </a:r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store it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288840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and print 10 characters from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; i++)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cin.get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(&gt;&gt;)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reading different kinds of values from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sequences of characters to values before popping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413763" y="3641943"/>
            <a:ext cx="37113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 d;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704320" y="2512451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97520" y="2679444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16200000">
            <a:off x="5683083" y="2382420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47753" y="2602500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470057" y="234971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pop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071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4029-C240-41C5-9E3D-920655EC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E79EF-910E-4D12-9BAC-A5944E9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character method returns the stream itself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 if get succeeds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 it get fails </a:t>
            </a:r>
          </a:p>
          <a:p>
            <a:r>
              <a:rPr lang="en-US" altLang="zh-CN" dirty="0"/>
              <a:t>Read from the input stream character-by-character until the end: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47143-0322-42F3-BACC-2EC8A41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8C3EA4-1D61-4DE4-8B85-33D590D58582}"/>
              </a:ext>
            </a:extLst>
          </p:cNvPr>
          <p:cNvSpPr txBox="1"/>
          <p:nvPr/>
        </p:nvSpPr>
        <p:spPr>
          <a:xfrm>
            <a:off x="3304417" y="1590487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DF76E-EEEC-46EF-B262-03C64EA67C29}"/>
              </a:ext>
            </a:extLst>
          </p:cNvPr>
          <p:cNvSpPr txBox="1"/>
          <p:nvPr/>
        </p:nvSpPr>
        <p:spPr>
          <a:xfrm>
            <a:off x="2824701" y="3771027"/>
            <a:ext cx="609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 all characters in the input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Loop ends if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is.get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fails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(is.get(ch))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0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68F2-0E3B-4EE0-A534-BED470F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C39FF-2897-4241-81E0-09052012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Another way to pop a character from input streams: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Why integer? Because it may return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dirty="0"/>
              <a:t>, a value marking the end of input</a:t>
            </a:r>
          </a:p>
          <a:p>
            <a:r>
              <a:rPr lang="en-US" altLang="zh-CN" dirty="0"/>
              <a:t>Read character-by-character until the end: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C481E-2405-4546-A414-6892D20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BEDB7-327B-4CBA-9D5D-5BC59B8DA406}"/>
              </a:ext>
            </a:extLst>
          </p:cNvPr>
          <p:cNvSpPr txBox="1"/>
          <p:nvPr/>
        </p:nvSpPr>
        <p:spPr>
          <a:xfrm>
            <a:off x="3304417" y="1590487"/>
            <a:ext cx="5195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 (if any)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returns an integer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7E1DB-B841-48AC-898D-6C1BD7BB5492}"/>
              </a:ext>
            </a:extLst>
          </p:cNvPr>
          <p:cNvSpPr txBox="1"/>
          <p:nvPr/>
        </p:nvSpPr>
        <p:spPr>
          <a:xfrm>
            <a:off x="1461385" y="3497351"/>
            <a:ext cx="4021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1: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(true)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is.get()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(ch == EOF)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60278-EB89-4E17-835B-877665F2D9F2}"/>
              </a:ext>
            </a:extLst>
          </p:cNvPr>
          <p:cNvSpPr txBox="1"/>
          <p:nvPr/>
        </p:nvSpPr>
        <p:spPr>
          <a:xfrm>
            <a:off x="5751105" y="3497351"/>
            <a:ext cx="4704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2: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((ch = is.get()) !=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04EB-6071-4F54-AFE8-4CD42A8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5A31-AD85-409B-93BC-CFB269ED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method for getting a line of strings from input stream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line-by-line</a:t>
            </a:r>
            <a:r>
              <a:rPr lang="en-US" altLang="zh-CN" dirty="0"/>
              <a:t> until the end: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A8DD-E887-4FDD-9122-ECE030E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8E3C00-8080-4FE9-A8E2-453B1BBE2E7A}"/>
              </a:ext>
            </a:extLst>
          </p:cNvPr>
          <p:cNvSpPr txBox="1"/>
          <p:nvPr/>
        </p:nvSpPr>
        <p:spPr>
          <a:xfrm>
            <a:off x="3773544" y="1797220"/>
            <a:ext cx="3780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Reading a line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line)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F9DFD2-263C-44F1-B01B-78B333F3C197}"/>
              </a:ext>
            </a:extLst>
          </p:cNvPr>
          <p:cNvSpPr txBox="1"/>
          <p:nvPr/>
        </p:nvSpPr>
        <p:spPr>
          <a:xfrm>
            <a:off x="2784945" y="3557634"/>
            <a:ext cx="7535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"Line " &lt;&lt; count &lt;&lt; ": " &lt;&lt; line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6A6F-C794-4B56-8A7A-00D84228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04A4-7F57-49D4-8A00-3FDA95BF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input and output file streams classes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Defined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 behaves like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, respectively</a:t>
            </a:r>
          </a:p>
          <a:p>
            <a:r>
              <a:rPr lang="en-US" altLang="zh-CN" dirty="0"/>
              <a:t>How to use file streams to read and write files?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Declare a file stream variable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Open the 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21C6E-8789-4691-9E7E-5265B6D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1FDD07-3DB0-4F89-92C7-4B29C29EA09B}"/>
              </a:ext>
            </a:extLst>
          </p:cNvPr>
          <p:cNvSpPr txBox="1"/>
          <p:nvPr/>
        </p:nvSpPr>
        <p:spPr>
          <a:xfrm>
            <a:off x="3638372" y="3071192"/>
            <a:ext cx="4344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Declare file stream variables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ofstream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B877E-17E5-4FB8-A14A-293D91617AED}"/>
              </a:ext>
            </a:extLst>
          </p:cNvPr>
          <p:cNvSpPr txBox="1"/>
          <p:nvPr/>
        </p:nvSpPr>
        <p:spPr>
          <a:xfrm>
            <a:off x="3638372" y="4487082"/>
            <a:ext cx="4445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literal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(“filename”)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object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filename = “abc.txt”;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filename.c_str</a:t>
            </a:r>
            <a:r>
              <a:rPr lang="en-US" altLang="zh-CN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832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A499-3006-495F-90D3-F606BBC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8840-2D0A-4480-9935-5B9A6F40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Check if the file has been opened successfully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Read or write the file stream </a:t>
            </a:r>
            <a:r>
              <a:rPr lang="en-US" altLang="zh-CN" dirty="0">
                <a:solidFill>
                  <a:srgbClr val="FF0000"/>
                </a:solidFill>
              </a:rPr>
              <a:t>like they are regular input/output streams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Close the stream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close step may be omitted because file stream finalizers will take care of the job.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0D2A-21AE-4306-9D67-9953E833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9C8FF-51A9-4EC1-9754-4C583E6F2774}"/>
              </a:ext>
            </a:extLst>
          </p:cNvPr>
          <p:cNvSpPr txBox="1"/>
          <p:nvPr/>
        </p:nvSpPr>
        <p:spPr>
          <a:xfrm>
            <a:off x="3048663" y="4422140"/>
            <a:ext cx="5134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Close the file related to the stream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infile.close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1B8D0-693A-49E6-83E3-F2DB40CF5F88}"/>
              </a:ext>
            </a:extLst>
          </p:cNvPr>
          <p:cNvSpPr txBox="1"/>
          <p:nvPr/>
        </p:nvSpPr>
        <p:spPr>
          <a:xfrm>
            <a:off x="2961199" y="1558697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ifstream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.open("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txt");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if (!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"Failed to open the file"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0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E07DF-463E-4C32-8E95-1CB19F91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Input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A79D-C207-4F23-94E8-7587434F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files character-by-character or line-by-line as usual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read and print lines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6EB20-9530-4B4A-B570-AB2D1E9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E8065-DFDB-4AA8-99EF-6EE619ACD518}"/>
              </a:ext>
            </a:extLst>
          </p:cNvPr>
          <p:cNvSpPr txBox="1"/>
          <p:nvPr/>
        </p:nvSpPr>
        <p:spPr>
          <a:xfrm>
            <a:off x="5639464" y="2201366"/>
            <a:ext cx="51928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filename;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filename;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Open file stream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infile.open(filename.c_str());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(!infile)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"Failed to open the file"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read_input(infile);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infile.close</a:t>
            </a:r>
            <a:r>
              <a:rPr lang="en-US" altLang="zh-CN" sz="1600" dirty="0"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Close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16F139-0C8C-4852-8A1F-45271EC4B58F}"/>
              </a:ext>
            </a:extLst>
          </p:cNvPr>
          <p:cNvSpPr txBox="1"/>
          <p:nvPr/>
        </p:nvSpPr>
        <p:spPr>
          <a:xfrm>
            <a:off x="978012" y="2661956"/>
            <a:ext cx="43414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input stream line-by-line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getline(is, line)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"Line " &lt;&lt; count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": " &lt;&lt; line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6EEF-6149-4570-BAA1-EF7E89E1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to Output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8B605-1E7D-4E4E-BDB5-47895A85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to output files using insertion (&lt;&lt;) operator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247C2-0BD9-4717-9F62-1DF5C485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BDB12B-C4F8-410A-B9E9-02E16DC51097}"/>
              </a:ext>
            </a:extLst>
          </p:cNvPr>
          <p:cNvSpPr txBox="1"/>
          <p:nvPr/>
        </p:nvSpPr>
        <p:spPr>
          <a:xfrm>
            <a:off x="1139025" y="2269524"/>
            <a:ext cx="45620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from is and write to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from_input_to_output(istream&amp; is,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   </a:t>
            </a:r>
            <a:r>
              <a:rPr lang="zh-CN" altLang="en-US" sz="1600" dirty="0">
                <a:latin typeface="Consolas" panose="020B0609020204030204" pitchFamily="49" charset="0"/>
              </a:rPr>
              <a:t>ostream&amp; os)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os &lt;&lt; "Line " &lt;&lt; count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&lt;&lt; ": " &lt;&lt; line &lt;&lt; endl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E0A50-7E7E-4299-81EB-865B717160A5}"/>
              </a:ext>
            </a:extLst>
          </p:cNvPr>
          <p:cNvSpPr txBox="1"/>
          <p:nvPr/>
        </p:nvSpPr>
        <p:spPr>
          <a:xfrm>
            <a:off x="6001910" y="1843287"/>
            <a:ext cx="476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Consolas" panose="020B0609020204030204" pitchFamily="49" charset="0"/>
              </a:rPr>
              <a:t>int</a:t>
            </a:r>
            <a:r>
              <a:rPr lang="zh-CN" altLang="en-US" sz="14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string infilename, outfilename;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input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infilename;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output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outfilename;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infile.open(infilename.c_str());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(!infile)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ofstream outfile;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outfile.open(outfilename.c_str());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(!outfile)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// Invoke the output function</a:t>
            </a:r>
            <a:endParaRPr lang="zh-CN" alt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from_input_to_output(infile, outfile);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infile.close(); outfile.close();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2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3DAC2-2E95-4953-8A04-F514F4D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8D67F-99FB-4EF1-840D-2D953CE5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best to 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operators?</a:t>
            </a:r>
          </a:p>
          <a:p>
            <a:pPr lvl="1"/>
            <a:r>
              <a:rPr lang="en-US" altLang="zh-CN" dirty="0"/>
              <a:t>Use to read data with </a:t>
            </a:r>
            <a:r>
              <a:rPr lang="en-US" altLang="zh-CN" dirty="0">
                <a:solidFill>
                  <a:srgbClr val="FF0000"/>
                </a:solidFill>
              </a:rPr>
              <a:t>a uniform type </a:t>
            </a:r>
            <a:r>
              <a:rPr lang="en-US" altLang="zh-CN" dirty="0"/>
              <a:t>and with </a:t>
            </a:r>
            <a:r>
              <a:rPr lang="en-US" altLang="zh-CN" dirty="0">
                <a:solidFill>
                  <a:srgbClr val="FF0000"/>
                </a:solidFill>
              </a:rPr>
              <a:t>clear separation between data entries</a:t>
            </a:r>
          </a:p>
          <a:p>
            <a:pPr lvl="2"/>
            <a:r>
              <a:rPr lang="en-US" altLang="zh-CN" dirty="0"/>
              <a:t>E.g., a list of integers (floating points, strings, </a:t>
            </a:r>
            <a:r>
              <a:rPr lang="en-US" altLang="zh-CN" dirty="0" err="1"/>
              <a:t>etc</a:t>
            </a:r>
            <a:r>
              <a:rPr lang="en-US" altLang="zh-CN" dirty="0"/>
              <a:t>) separated by spaces</a:t>
            </a:r>
          </a:p>
          <a:p>
            <a:r>
              <a:rPr lang="en-US" altLang="zh-CN" dirty="0"/>
              <a:t>Be careful when 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for reading data with complex formats</a:t>
            </a:r>
          </a:p>
          <a:p>
            <a:pPr lvl="1"/>
            <a:r>
              <a:rPr lang="en-US" altLang="zh-CN" dirty="0"/>
              <a:t>E.g. (mixes of strings, integers, characters, floating points…)</a:t>
            </a:r>
          </a:p>
          <a:p>
            <a:pPr lvl="1"/>
            <a:r>
              <a:rPr lang="en-US" altLang="zh-CN" dirty="0"/>
              <a:t>Easy to get erroneous results because of </a:t>
            </a:r>
            <a:r>
              <a:rPr lang="en-US" altLang="zh-CN" dirty="0">
                <a:solidFill>
                  <a:srgbClr val="FF0000"/>
                </a:solidFill>
              </a:rPr>
              <a:t>mismatching of data types</a:t>
            </a:r>
          </a:p>
          <a:p>
            <a:endParaRPr lang="en-US" altLang="zh-CN" dirty="0"/>
          </a:p>
          <a:p>
            <a:r>
              <a:rPr lang="en-US" altLang="zh-CN" dirty="0"/>
              <a:t>A common practice for processing complex data formats?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/>
              <a:t> method to read data into strings</a:t>
            </a:r>
          </a:p>
          <a:p>
            <a:pPr lvl="1"/>
            <a:r>
              <a:rPr lang="en-US" altLang="zh-CN" dirty="0"/>
              <a:t>Extract information from strings using functions/libraries for analyzing the formats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D28E9-412E-4999-B281-493B1E59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62863B-865F-47DC-85D7-7ECD205E7217}"/>
              </a:ext>
            </a:extLst>
          </p:cNvPr>
          <p:cNvGrpSpPr/>
          <p:nvPr/>
        </p:nvGrpSpPr>
        <p:grpSpPr>
          <a:xfrm>
            <a:off x="2774017" y="5395616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D2D06E3-F009-4FA7-BE10-26FC1D0BCFB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FC0141-754B-4E1F-8EA8-9968FD0262FD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C006633-8046-4C41-91F8-3B07FBCE1A1F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B54836D-0ED7-47C1-B543-8D364A6D937F}"/>
              </a:ext>
            </a:extLst>
          </p:cNvPr>
          <p:cNvSpPr txBox="1"/>
          <p:nvPr/>
        </p:nvSpPr>
        <p:spPr>
          <a:xfrm>
            <a:off x="1067217" y="5562609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B3109FE-86AE-4C4C-A420-8C45B980A047}"/>
              </a:ext>
            </a:extLst>
          </p:cNvPr>
          <p:cNvSpPr/>
          <p:nvPr/>
        </p:nvSpPr>
        <p:spPr>
          <a:xfrm rot="16200000">
            <a:off x="4752780" y="5265585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86DA46-FBB3-4B75-87F2-9E482C3C84C9}"/>
              </a:ext>
            </a:extLst>
          </p:cNvPr>
          <p:cNvSpPr txBox="1"/>
          <p:nvPr/>
        </p:nvSpPr>
        <p:spPr>
          <a:xfrm>
            <a:off x="5317450" y="5485665"/>
            <a:ext cx="105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Strings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B118DB-F2B0-4313-9FC8-D817E5757B73}"/>
              </a:ext>
            </a:extLst>
          </p:cNvPr>
          <p:cNvSpPr txBox="1"/>
          <p:nvPr/>
        </p:nvSpPr>
        <p:spPr>
          <a:xfrm>
            <a:off x="4539754" y="5232884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read</a:t>
            </a:r>
            <a:endParaRPr lang="zh-CN" altLang="en-US" sz="2400" i="1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D84AA55-FF57-465C-9E55-352AC64FFB82}"/>
              </a:ext>
            </a:extLst>
          </p:cNvPr>
          <p:cNvSpPr/>
          <p:nvPr/>
        </p:nvSpPr>
        <p:spPr>
          <a:xfrm rot="16200000">
            <a:off x="6418425" y="5265584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CE75F3D-48BC-4255-BD33-FB5A3A652496}"/>
              </a:ext>
            </a:extLst>
          </p:cNvPr>
          <p:cNvSpPr/>
          <p:nvPr/>
        </p:nvSpPr>
        <p:spPr>
          <a:xfrm>
            <a:off x="7072469" y="5320476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Format Analysis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C34ABF5-2739-4431-A4C0-CE48304FDE38}"/>
              </a:ext>
            </a:extLst>
          </p:cNvPr>
          <p:cNvSpPr/>
          <p:nvPr/>
        </p:nvSpPr>
        <p:spPr>
          <a:xfrm rot="16200000">
            <a:off x="8999204" y="5272639"/>
            <a:ext cx="351644" cy="77769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57ABB-1960-407F-A8AC-4C520F639C76}"/>
              </a:ext>
            </a:extLst>
          </p:cNvPr>
          <p:cNvSpPr txBox="1"/>
          <p:nvPr/>
        </p:nvSpPr>
        <p:spPr>
          <a:xfrm>
            <a:off x="2314279" y="4968031"/>
            <a:ext cx="143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Input Stream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9CD4FB-3804-40CB-952D-398DE67777D5}"/>
              </a:ext>
            </a:extLst>
          </p:cNvPr>
          <p:cNvSpPr txBox="1"/>
          <p:nvPr/>
        </p:nvSpPr>
        <p:spPr>
          <a:xfrm>
            <a:off x="9578616" y="5478609"/>
            <a:ext cx="85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Counters are objects with the following operations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Although we do not know the internal representation by looking at the ADT, we know it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behaves like a counter</a:t>
            </a:r>
            <a:r>
              <a:rPr lang="en-US" altLang="zh-CN" dirty="0">
                <a:latin typeface="+mj-lt"/>
              </a:rPr>
              <a:t>!</a:t>
            </a:r>
            <a:endParaRPr lang="zh-CN" altLang="en-US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3425952" y="2069669"/>
            <a:ext cx="5047488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</p:txBody>
      </p:sp>
    </p:spTree>
    <p:extLst>
      <p:ext uri="{BB962C8B-B14F-4D97-AF65-F5344CB8AC3E}">
        <p14:creationId xmlns:p14="http://schemas.microsoft.com/office/powerpoint/2010/main" val="9963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FD90-CA10-4860-8595-B1788EE8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Stream ADTs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E5E3-08E1-472D-B653-BE678BEB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following diagram, the children of every node are its subclasses</a:t>
            </a:r>
          </a:p>
          <a:p>
            <a:pPr lvl="1"/>
            <a:r>
              <a:rPr lang="en-US" altLang="zh-CN" dirty="0"/>
              <a:t>A subclass behaves like its parent class</a:t>
            </a:r>
          </a:p>
          <a:p>
            <a:pPr lvl="1"/>
            <a:r>
              <a:rPr lang="en-US" altLang="zh-CN" dirty="0"/>
              <a:t>A subclass may have more operations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 shall have a more in-depth discussion about subclasses later.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CD31B-09BC-4646-BE20-60B21B7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3D474C-6C9D-40BC-B5D0-5C1231B78DEE}"/>
              </a:ext>
            </a:extLst>
          </p:cNvPr>
          <p:cNvSpPr/>
          <p:nvPr/>
        </p:nvSpPr>
        <p:spPr>
          <a:xfrm>
            <a:off x="5184251" y="2377441"/>
            <a:ext cx="1041620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B37C96-33AA-46F5-9B40-DBAA6FCC96C5}"/>
              </a:ext>
            </a:extLst>
          </p:cNvPr>
          <p:cNvSpPr/>
          <p:nvPr/>
        </p:nvSpPr>
        <p:spPr>
          <a:xfrm>
            <a:off x="3275939" y="3390075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istream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94D692-541A-4388-B27B-3D272670B9EE}"/>
              </a:ext>
            </a:extLst>
          </p:cNvPr>
          <p:cNvSpPr/>
          <p:nvPr/>
        </p:nvSpPr>
        <p:spPr>
          <a:xfrm>
            <a:off x="6546573" y="3390074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5633F4-4A70-4A48-9548-D32E70B418CC}"/>
              </a:ext>
            </a:extLst>
          </p:cNvPr>
          <p:cNvSpPr/>
          <p:nvPr/>
        </p:nvSpPr>
        <p:spPr>
          <a:xfrm>
            <a:off x="3275938" y="4817283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ifstream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7B68F-D5A8-47BE-8CBC-F9954736AFFC}"/>
              </a:ext>
            </a:extLst>
          </p:cNvPr>
          <p:cNvSpPr/>
          <p:nvPr/>
        </p:nvSpPr>
        <p:spPr>
          <a:xfrm>
            <a:off x="6546574" y="4817282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ofstream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B4CAA0E-8660-40CF-AEB9-4F48A239AEF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79020" y="2695492"/>
            <a:ext cx="1105231" cy="69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3A614-AE59-45BA-8B99-28455007A42F}"/>
              </a:ext>
            </a:extLst>
          </p:cNvPr>
          <p:cNvCxnSpPr>
            <a:cxnSpLocks/>
            <a:stCxn id="7" idx="0"/>
            <a:endCxn id="5" idx="6"/>
          </p:cNvCxnSpPr>
          <p:nvPr/>
        </p:nvCxnSpPr>
        <p:spPr>
          <a:xfrm flipH="1" flipV="1">
            <a:off x="6225871" y="2711396"/>
            <a:ext cx="1123783" cy="678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20EDB0-D864-4DCB-8C92-9B3F2F75FD69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079020" y="4057984"/>
            <a:ext cx="0" cy="991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B1B79C-7940-4BC5-B42E-AD87D544FB8F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H="1" flipV="1">
            <a:off x="7349654" y="4057983"/>
            <a:ext cx="1" cy="759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Parametric Polymorphism (C++ Templates)</a:t>
            </a:r>
          </a:p>
          <a:p>
            <a:pPr lvl="1"/>
            <a:r>
              <a:rPr lang="en-US" altLang="zh-CN" dirty="0"/>
              <a:t>Polymorphic Abstract Data Types</a:t>
            </a:r>
          </a:p>
          <a:p>
            <a:pPr lvl="1"/>
            <a:r>
              <a:rPr lang="en-US" altLang="zh-CN" dirty="0"/>
              <a:t>Computation with Polymorphic ADTs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5 the text book</a:t>
            </a:r>
          </a:p>
          <a:p>
            <a:pPr lvl="1"/>
            <a:r>
              <a:rPr lang="en-US" altLang="zh-CN" dirty="0"/>
              <a:t>We will make use of a simplified version of Stanford’s Library for Polymorphic ADTs instead of C++ standard library</a:t>
            </a:r>
          </a:p>
          <a:p>
            <a:pPr lvl="1"/>
            <a:r>
              <a:rPr lang="en-US" altLang="zh-CN" dirty="0"/>
              <a:t>Stanford’s library is lightweight and easy to understand</a:t>
            </a:r>
          </a:p>
          <a:p>
            <a:pPr lvl="1"/>
            <a:r>
              <a:rPr lang="en-US" altLang="zh-CN" dirty="0"/>
              <a:t>The standard library is more heavy weighted and less friendly to beginners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of counter as a library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48512" y="1814361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81030" y="1812509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56104" y="578282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68184" y="5776623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Regular operations have both inputs and outputs</a:t>
            </a:r>
          </a:p>
          <a:p>
            <a:r>
              <a:rPr lang="en-US" altLang="zh-CN" dirty="0"/>
              <a:t>Some operations may have no input or no output (or none of either)</a:t>
            </a:r>
          </a:p>
          <a:p>
            <a:r>
              <a:rPr lang="en-US" altLang="zh-CN" dirty="0"/>
              <a:t>We discuss common classes of operations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Operations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</a:t>
            </a:r>
            <a:r>
              <a:rPr lang="en-US" altLang="zh-CN" dirty="0">
                <a:solidFill>
                  <a:srgbClr val="FF0000"/>
                </a:solidFill>
              </a:rPr>
              <a:t>reading the internal store</a:t>
            </a:r>
          </a:p>
          <a:p>
            <a:pPr lvl="1"/>
            <a:r>
              <a:rPr lang="en-US" altLang="zh-CN" dirty="0"/>
              <a:t>Read some part of the internal store</a:t>
            </a:r>
          </a:p>
          <a:p>
            <a:pPr lvl="1"/>
            <a:r>
              <a:rPr lang="en-US" altLang="zh-CN" dirty="0"/>
              <a:t>Outputs may be represented differently from the store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inspect the internal representation by looking at the outputs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F2A9EA-1F43-480B-9844-5EA4810A41CE}"/>
              </a:ext>
            </a:extLst>
          </p:cNvPr>
          <p:cNvGrpSpPr/>
          <p:nvPr/>
        </p:nvGrpSpPr>
        <p:grpSpPr>
          <a:xfrm>
            <a:off x="2116184" y="2888912"/>
            <a:ext cx="7238023" cy="3411509"/>
            <a:chOff x="2147715" y="2780978"/>
            <a:chExt cx="7238023" cy="34115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D262A-8829-4C2F-83F5-4BB730173366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F22659C-216A-41BD-8D80-E29340D14810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27117B2-8EF8-4AD4-AC82-A39EB978483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E3A65D6-7A3E-4B9E-820D-16BD0AEDFA5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787F101-5BCE-410E-9BC6-49A3D367C389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C8F07A-34AA-4DE3-9159-4DDBCA4A41A8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908E1EA-065D-42B5-A639-96828DD88CCB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Getters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03CE15B-AEFF-4037-BFB9-3451699A2194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(Maybe)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4EB3FF-1E80-4714-AD93-D1F2B1F0813D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CD690D-4F4C-4BE1-B359-3FC6969DBB6F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9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get_counter </a:t>
            </a:r>
            <a:r>
              <a:rPr lang="en-US" altLang="zh-CN" dirty="0">
                <a:latin typeface="+mj-lt"/>
              </a:rPr>
              <a:t>is a getter for counter objects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780A-2BD4-48DE-A330-5214EC02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0213-D952-4ACE-9C49-0EEDC3AE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writing </a:t>
            </a:r>
            <a:r>
              <a:rPr lang="en-US" altLang="zh-CN" dirty="0">
                <a:solidFill>
                  <a:srgbClr val="FF0000"/>
                </a:solidFill>
              </a:rPr>
              <a:t>the internal store</a:t>
            </a:r>
          </a:p>
          <a:p>
            <a:pPr lvl="1"/>
            <a:r>
              <a:rPr lang="en-US" altLang="zh-CN" dirty="0"/>
              <a:t>Write some part of the store</a:t>
            </a:r>
          </a:p>
          <a:p>
            <a:pPr lvl="1"/>
            <a:r>
              <a:rPr lang="en-US" altLang="zh-CN" dirty="0"/>
              <a:t>Inputs may be represented differently from the store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know how inputs are concretely converted to internal forms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FD40D-2EC1-41B9-8A2F-44F83914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5B90CF-C3BB-4649-AB5F-AA1E8F2F475F}"/>
              </a:ext>
            </a:extLst>
          </p:cNvPr>
          <p:cNvGrpSpPr/>
          <p:nvPr/>
        </p:nvGrpSpPr>
        <p:grpSpPr>
          <a:xfrm>
            <a:off x="2116184" y="2888912"/>
            <a:ext cx="7238023" cy="3411509"/>
            <a:chOff x="2147715" y="2780978"/>
            <a:chExt cx="7238023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5DB839-6EA7-45D1-BDEE-66F595F1FD4F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E99B70-131D-493D-9475-A838E9453DA8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0D12CC4-9774-4B17-BCB3-75AD0E18968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AD25D3-79B7-4B06-993B-EC72118A712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4631D2B-1DDC-40E4-BB03-91685342809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D1200B-0780-486C-80EF-59BA4F595EA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A671DF8-09DD-42FD-A565-B0CCCA888755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Setter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63F650-13F8-4E78-8B4D-765041583ACB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89B23A-661F-489C-90AF-D579D1A26854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(Maybe)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B32F1D7-1244-47E0-BCAB-68E1B12E759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1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_counter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are setters for counter objects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7557297" y="2920925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6593791" y="197778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817D-AA3F-412E-BD1D-98E44EF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0509-75F9-48F0-90B8-D607A8F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Libraries are not the best for implementing objects with </a:t>
            </a:r>
            <a:r>
              <a:rPr lang="en-US" altLang="zh-CN" dirty="0">
                <a:solidFill>
                  <a:srgbClr val="FF0000"/>
                </a:solidFill>
              </a:rPr>
              <a:t>dynamic lifetime</a:t>
            </a:r>
          </a:p>
          <a:p>
            <a:r>
              <a:rPr lang="en-US" altLang="zh-CN" dirty="0"/>
              <a:t>C++ provides a built-in device for this purpose: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2BCDE-4DF4-4D34-9A15-4498C57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5B48F-C47E-4BA1-9A06-225EF9C077B6}"/>
              </a:ext>
            </a:extLst>
          </p:cNvPr>
          <p:cNvSpPr txBox="1"/>
          <p:nvPr/>
        </p:nvSpPr>
        <p:spPr>
          <a:xfrm>
            <a:off x="4513056" y="3429000"/>
            <a:ext cx="31658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Classes</a:t>
            </a:r>
            <a:r>
              <a:rPr lang="en-US" altLang="zh-CN" dirty="0"/>
              <a:t>: User-defined ADTs in C++</a:t>
            </a:r>
          </a:p>
          <a:p>
            <a:r>
              <a:rPr lang="en-US" altLang="zh-CN" dirty="0"/>
              <a:t>A class defines:</a:t>
            </a:r>
          </a:p>
          <a:p>
            <a:pPr lvl="1"/>
            <a:r>
              <a:rPr lang="en-US" altLang="zh-CN" dirty="0"/>
              <a:t>The representation of internal stores (called </a:t>
            </a:r>
            <a:r>
              <a:rPr lang="en-US" altLang="zh-CN" b="1" dirty="0"/>
              <a:t>member data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operations for manipulating the store (called </a:t>
            </a:r>
            <a:r>
              <a:rPr lang="en-US" altLang="zh-CN" b="1" dirty="0"/>
              <a:t>member functions </a:t>
            </a:r>
            <a:r>
              <a:rPr lang="en-US" altLang="zh-CN" dirty="0"/>
              <a:t>or </a:t>
            </a:r>
            <a:r>
              <a:rPr lang="en-US" altLang="zh-CN" b="1" dirty="0"/>
              <a:t>methods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357543" y="3127403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Data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833552" y="28155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We introduce a first ADT defined in C++</a:t>
            </a:r>
          </a:p>
        </p:txBody>
      </p:sp>
    </p:spTree>
    <p:extLst>
      <p:ext uri="{BB962C8B-B14F-4D97-AF65-F5344CB8AC3E}">
        <p14:creationId xmlns:p14="http://schemas.microsoft.com/office/powerpoint/2010/main" val="31572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4175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2B5E-4C88-48AE-B9A3-282DBA10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CD30-A03F-4D22-A2FF-CD475171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need an ADT for representing </a:t>
            </a:r>
            <a:r>
              <a:rPr lang="en-US" altLang="zh-CN" dirty="0">
                <a:solidFill>
                  <a:srgbClr val="FF0000"/>
                </a:solidFill>
              </a:rPr>
              <a:t>sequences of characters</a:t>
            </a: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a sequence of 13 characters: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What the ADT should provide?</a:t>
            </a:r>
          </a:p>
          <a:p>
            <a:r>
              <a:rPr lang="en-US" altLang="zh-CN" b="1" dirty="0"/>
              <a:t>A:</a:t>
            </a:r>
          </a:p>
          <a:p>
            <a:pPr lvl="1"/>
            <a:r>
              <a:rPr lang="en-US" altLang="zh-CN" dirty="0"/>
              <a:t>An internal representation for sequences of characters</a:t>
            </a:r>
          </a:p>
          <a:p>
            <a:pPr lvl="1"/>
            <a:r>
              <a:rPr lang="en-US" altLang="zh-CN" dirty="0"/>
              <a:t>A set of operations for manipulating the store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Users do not care or need to worry about the internals of the ADT</a:t>
            </a:r>
          </a:p>
          <a:p>
            <a:pPr lvl="1"/>
            <a:r>
              <a:rPr lang="en-US" altLang="zh-CN" dirty="0"/>
              <a:t>The ADT only need to </a:t>
            </a:r>
            <a:r>
              <a:rPr lang="en-US" altLang="zh-CN" dirty="0">
                <a:solidFill>
                  <a:srgbClr val="FF0000"/>
                </a:solidFill>
              </a:rPr>
              <a:t>behave like a sequence of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DA518-16F5-4670-A41F-2AE22C8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4752624-C00A-4254-AEE0-0B8D604F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157" y="2336277"/>
            <a:ext cx="1998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2050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2932-F203-40A9-8711-B5F5F667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742FD-D262-4787-A256-AB6A4FEA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: a C++ class (ADT) for representing sequences of characters</a:t>
            </a:r>
          </a:p>
          <a:p>
            <a:pPr lvl="1"/>
            <a:r>
              <a:rPr lang="en-US" altLang="zh-CN" dirty="0"/>
              <a:t>Provides operations for manipulating strings</a:t>
            </a:r>
          </a:p>
          <a:p>
            <a:pPr lvl="2"/>
            <a:r>
              <a:rPr lang="en-US" altLang="zh-CN" dirty="0"/>
              <a:t>Getter (read a character)</a:t>
            </a:r>
          </a:p>
          <a:p>
            <a:pPr lvl="2"/>
            <a:r>
              <a:rPr lang="en-US" altLang="zh-CN" dirty="0"/>
              <a:t>Setter (set a character)</a:t>
            </a:r>
          </a:p>
          <a:p>
            <a:pPr lvl="2"/>
            <a:r>
              <a:rPr lang="en-US" altLang="zh-CN" dirty="0"/>
              <a:t>Compare the strings</a:t>
            </a:r>
          </a:p>
          <a:p>
            <a:pPr lvl="2"/>
            <a:r>
              <a:rPr lang="en-US" altLang="zh-CN" dirty="0"/>
              <a:t>Search the strings</a:t>
            </a:r>
          </a:p>
          <a:p>
            <a:pPr lvl="2"/>
            <a:r>
              <a:rPr lang="en-US" altLang="zh-CN" dirty="0"/>
              <a:t>Concatenate strings</a:t>
            </a:r>
          </a:p>
          <a:p>
            <a:pPr lvl="2"/>
            <a:r>
              <a:rPr lang="en-US" altLang="zh-CN" dirty="0"/>
              <a:t>Erase, insert and replace characters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 Table 3-1 (Page 130) in the textbook for a complete list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Defined in the C++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E511A-F7A0-421C-A858-3098C093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0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A9CCF-D32A-427D-8C82-29E200FB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0439D-651F-49B4-91DD-BED5C1C8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and print names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27A5D-A0FA-4BDF-AA72-CA664702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8721D7-9045-485C-B068-8195D0FEEB4C}"/>
              </a:ext>
            </a:extLst>
          </p:cNvPr>
          <p:cNvSpPr txBox="1"/>
          <p:nvPr/>
        </p:nvSpPr>
        <p:spPr>
          <a:xfrm>
            <a:off x="2811778" y="1691560"/>
            <a:ext cx="75731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Include the string library to use the string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string class is in the std namespace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"Enter your name: 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string variable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"Welcome, " &lt;&lt; name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0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5AF7-3435-470E-8F5D-F725B3C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Lines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0A8B-7F2E-4C78-9DD2-20B7B4C6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 cannot read whitespaces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Fix</a:t>
            </a:r>
            <a:r>
              <a:rPr lang="en-US" altLang="zh-CN" dirty="0"/>
              <a:t>: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3928D-CA92-4E3A-9545-34D2E56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570C9-A171-49CF-B161-EBA3457F8973}"/>
              </a:ext>
            </a:extLst>
          </p:cNvPr>
          <p:cNvSpPr txBox="1"/>
          <p:nvPr/>
        </p:nvSpPr>
        <p:spPr>
          <a:xfrm>
            <a:off x="1795054" y="1802061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cin &gt;&gt; name;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9ED9E-8E42-46A6-880B-D13DCA9D15CE}"/>
              </a:ext>
            </a:extLst>
          </p:cNvPr>
          <p:cNvSpPr txBox="1"/>
          <p:nvPr/>
        </p:nvSpPr>
        <p:spPr>
          <a:xfrm>
            <a:off x="7362009" y="1906341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EA2BC-E9A7-4634-9D95-45CBEB89C818}"/>
              </a:ext>
            </a:extLst>
          </p:cNvPr>
          <p:cNvSpPr txBox="1"/>
          <p:nvPr/>
        </p:nvSpPr>
        <p:spPr>
          <a:xfrm>
            <a:off x="1699260" y="4317274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name);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6CC241-90B9-4D82-9A5E-630AFC0702BF}"/>
              </a:ext>
            </a:extLst>
          </p:cNvPr>
          <p:cNvSpPr txBox="1"/>
          <p:nvPr/>
        </p:nvSpPr>
        <p:spPr>
          <a:xfrm>
            <a:off x="7362009" y="4455773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 Wang”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506F-7BD7-4FB4-ABF6-8EC9FD97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72B86-6D27-4408-A63A-F20D2A1A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default, a string variable contains an empty string</a:t>
            </a:r>
          </a:p>
          <a:p>
            <a:r>
              <a:rPr lang="en-US" altLang="zh-CN" dirty="0"/>
              <a:t>We can initialize the string with </a:t>
            </a:r>
            <a:r>
              <a:rPr lang="en-US" altLang="zh-CN" i="1" dirty="0"/>
              <a:t>string literals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23156-81BE-404E-AC4A-5B82E8F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EF52F-7BE9-4359-AB09-7D1048E850BF}"/>
              </a:ext>
            </a:extLst>
          </p:cNvPr>
          <p:cNvSpPr txBox="1"/>
          <p:nvPr/>
        </p:nvSpPr>
        <p:spPr>
          <a:xfrm>
            <a:off x="3211068" y="2732314"/>
            <a:ext cx="573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 Initializing strings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sentence = “I am feeling good!\n”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sentence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object variable</a:t>
            </a:r>
          </a:p>
          <a:p>
            <a:pPr lvl="1"/>
            <a:r>
              <a:rPr lang="en-US" altLang="zh-CN" dirty="0"/>
              <a:t>refers to an object of a particular class</a:t>
            </a:r>
          </a:p>
          <a:p>
            <a:pPr lvl="1"/>
            <a:r>
              <a:rPr lang="en-US" altLang="zh-CN" dirty="0"/>
              <a:t>holds </a:t>
            </a:r>
            <a:r>
              <a:rPr lang="en-US" altLang="zh-CN" dirty="0">
                <a:solidFill>
                  <a:srgbClr val="FF0000"/>
                </a:solidFill>
              </a:rPr>
              <a:t>the internal store </a:t>
            </a:r>
            <a:r>
              <a:rPr lang="en-US" altLang="zh-CN" dirty="0"/>
              <a:t>of that object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Three component of an object variable:</a:t>
            </a:r>
          </a:p>
          <a:p>
            <a:pPr lvl="1"/>
            <a:r>
              <a:rPr lang="en-US" altLang="zh-CN" b="1" dirty="0"/>
              <a:t>Name</a:t>
            </a:r>
            <a:r>
              <a:rPr lang="en-US" altLang="zh-CN" dirty="0"/>
              <a:t>: a reference to the object</a:t>
            </a:r>
            <a:endParaRPr lang="en-US" altLang="zh-CN" b="1" dirty="0"/>
          </a:p>
          <a:p>
            <a:pPr lvl="1"/>
            <a:r>
              <a:rPr lang="en-US" altLang="zh-CN" b="1" dirty="0"/>
              <a:t>Memory location</a:t>
            </a:r>
            <a:r>
              <a:rPr lang="en-US" altLang="zh-CN" dirty="0"/>
              <a:t>: the place internal store is located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the ADT/class of the object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2822585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3520441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string s1, s2, s3;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Basics of 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variables have the same lifetime as ordinary variables</a:t>
            </a:r>
          </a:p>
          <a:p>
            <a:r>
              <a:rPr lang="en-US" altLang="zh-CN" dirty="0"/>
              <a:t>A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93353"/>
              </p:ext>
            </p:extLst>
          </p:nvPr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82981" y="1435969"/>
            <a:ext cx="5822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Constant and non-constant global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=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"ABCDEFGHIJKLMNOPQRSTUVWXYZ";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= "Tiktok";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7212780" y="1991662"/>
            <a:ext cx="4141020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880114" y="27611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3BB516-5578-43D7-97CB-58EBC4E50BF5}"/>
              </a:ext>
            </a:extLst>
          </p:cNvPr>
          <p:cNvSpPr/>
          <p:nvPr/>
        </p:nvSpPr>
        <p:spPr>
          <a:xfrm>
            <a:off x="7880112" y="355795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491322" y="2758635"/>
            <a:ext cx="1075850" cy="131403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9301054" y="2005403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463105" y="201446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684947" y="2691193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24380" y="5849880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64642E6-5940-48E9-9E98-A83BAB923E85}"/>
              </a:ext>
            </a:extLst>
          </p:cNvPr>
          <p:cNvCxnSpPr>
            <a:cxnSpLocks/>
          </p:cNvCxnSpPr>
          <p:nvPr/>
        </p:nvCxnSpPr>
        <p:spPr>
          <a:xfrm>
            <a:off x="6704333" y="2758635"/>
            <a:ext cx="1175779" cy="29267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E8E6-BB3E-43EA-A257-B056DCEE5E66}"/>
              </a:ext>
            </a:extLst>
          </p:cNvPr>
          <p:cNvSpPr txBox="1"/>
          <p:nvPr/>
        </p:nvSpPr>
        <p:spPr>
          <a:xfrm>
            <a:off x="5760933" y="2407927"/>
            <a:ext cx="14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F42713-7897-4D81-A146-A975BC3531C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60634" y="3823928"/>
            <a:ext cx="1019478" cy="22116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5E8CF54-F03F-4FD0-846F-F9BE6D57DFF9}"/>
              </a:ext>
            </a:extLst>
          </p:cNvPr>
          <p:cNvSpPr txBox="1"/>
          <p:nvPr/>
        </p:nvSpPr>
        <p:spPr>
          <a:xfrm>
            <a:off x="6457769" y="3866420"/>
            <a:ext cx="67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817515" y="4515587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885619-967A-4A8E-A37D-A610A176C825}"/>
              </a:ext>
            </a:extLst>
          </p:cNvPr>
          <p:cNvSpPr txBox="1"/>
          <p:nvPr/>
        </p:nvSpPr>
        <p:spPr>
          <a:xfrm>
            <a:off x="10601789" y="2758635"/>
            <a:ext cx="8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AFBFFBA-6B9F-4FBB-94C3-E12D402B331A}"/>
              </a:ext>
            </a:extLst>
          </p:cNvPr>
          <p:cNvGrpSpPr/>
          <p:nvPr/>
        </p:nvGrpSpPr>
        <p:grpSpPr>
          <a:xfrm>
            <a:off x="350500" y="4423254"/>
            <a:ext cx="1155192" cy="400110"/>
            <a:chOff x="2822448" y="3339786"/>
            <a:chExt cx="1155192" cy="40011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6826F95-9543-4460-BCF0-8D78F060379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1E2B9A-A58F-4026-9DFB-46074AD2C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30" grpId="0" animBg="1"/>
      <p:bldP spid="33" grpId="0"/>
      <p:bldP spid="37" grpId="0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str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(n, str);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3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str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2505586"/>
            <a:chOff x="9131101" y="3335709"/>
            <a:chExt cx="1234317" cy="2505586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206548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AA5EAF2-8ADB-4959-B4FA-9C9B1E1B82F9}"/>
                </a:ext>
              </a:extLst>
            </p:cNvPr>
            <p:cNvSpPr/>
            <p:nvPr/>
          </p:nvSpPr>
          <p:spPr>
            <a:xfrm>
              <a:off x="9339636" y="521741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7117" y="4527826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0104 0.162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625 L -0.00104 -0.2393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935 L -0.00221 -0.158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15833 L -0.00104 0.2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0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Operations of Strings</a:t>
            </a:r>
          </a:p>
        </p:txBody>
      </p:sp>
    </p:spTree>
    <p:extLst>
      <p:ext uri="{BB962C8B-B14F-4D97-AF65-F5344CB8AC3E}">
        <p14:creationId xmlns:p14="http://schemas.microsoft.com/office/powerpoint/2010/main" val="1050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9644-E76B-48E6-8E17-3C6721D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A2487-2AFA-4226-89CB-6BBEBA82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operations of classes are also called </a:t>
            </a:r>
            <a:r>
              <a:rPr lang="en-US" altLang="zh-CN" dirty="0">
                <a:solidFill>
                  <a:srgbClr val="FF0000"/>
                </a:solidFill>
              </a:rPr>
              <a:t>member functions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methods</a:t>
            </a:r>
          </a:p>
          <a:p>
            <a:r>
              <a:rPr lang="en-US" altLang="zh-CN" dirty="0"/>
              <a:t>Invocation of class operations are known as </a:t>
            </a:r>
            <a:r>
              <a:rPr lang="en-US" altLang="zh-CN" b="1" dirty="0"/>
              <a:t>method calls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</a:p>
          <a:p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endParaRPr lang="en-US" altLang="zh-CN" dirty="0"/>
          </a:p>
          <a:p>
            <a:r>
              <a:rPr lang="en-US" altLang="zh-CN" dirty="0"/>
              <a:t>Like functions, methods have their own prototypes.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5ADA1-39B4-456E-85D3-6E069B0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DFA4D75-7347-4145-8023-4EF30ECA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430698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</p:spTree>
    <p:extLst>
      <p:ext uri="{BB962C8B-B14F-4D97-AF65-F5344CB8AC3E}">
        <p14:creationId xmlns:p14="http://schemas.microsoft.com/office/powerpoint/2010/main" val="26762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1C17-4D30-4951-890E-C81E690C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E964E-C8C9-4FA7-9E49-F6950BEC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: method for getting the length of a string object: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24923-B1C0-49AE-8EBE-A2E6CE55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CF7C26-EA76-4595-84F5-2EB29271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237" y="1699178"/>
            <a:ext cx="52319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Get the length of </a:t>
            </a:r>
            <a:r>
              <a:rPr kumimoji="1" lang="en-US" altLang="zh-CN" sz="2000" i="1" dirty="0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i="1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length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F959E5-132F-448F-8075-0DFD7D588D4E}"/>
              </a:ext>
            </a:extLst>
          </p:cNvPr>
          <p:cNvSpPr txBox="1"/>
          <p:nvPr/>
        </p:nvSpPr>
        <p:spPr>
          <a:xfrm>
            <a:off x="2542659" y="3217029"/>
            <a:ext cx="8168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lengths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ALPHABET = "ABCDEFGHIJKLMNOPQRSTUVWXYZ";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alphabet: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getline(cin, 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name: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EDE9-2868-4A78-B12E-28BC00E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75A4F-7D31-47BA-ABDB-DE31811B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84"/>
            <a:ext cx="10515600" cy="5040923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the same operator have different meanings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(and many others)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EF4B7-081E-4744-A6A4-FC68BD52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685D4-0176-477B-82A2-6711FB675E54}"/>
              </a:ext>
            </a:extLst>
          </p:cNvPr>
          <p:cNvSpPr txBox="1"/>
          <p:nvPr/>
        </p:nvSpPr>
        <p:spPr>
          <a:xfrm>
            <a:off x="3379722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int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6AB3AA-3F9D-4326-9D82-D06F086A0080}"/>
              </a:ext>
            </a:extLst>
          </p:cNvPr>
          <p:cNvSpPr txBox="1"/>
          <p:nvPr/>
        </p:nvSpPr>
        <p:spPr>
          <a:xfrm>
            <a:off x="6547945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doubles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F06B4C-4228-49F5-8F4E-010FA3E99675}"/>
              </a:ext>
            </a:extLst>
          </p:cNvPr>
          <p:cNvSpPr txBox="1"/>
          <p:nvPr/>
        </p:nvSpPr>
        <p:spPr>
          <a:xfrm>
            <a:off x="3379721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93A9B6-1D10-4A0D-83E2-D9DC42F924CE}"/>
              </a:ext>
            </a:extLst>
          </p:cNvPr>
          <p:cNvSpPr txBox="1"/>
          <p:nvPr/>
        </p:nvSpPr>
        <p:spPr>
          <a:xfrm>
            <a:off x="6547944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70A22-B4AD-4054-8052-CD313AB801E6}"/>
              </a:ext>
            </a:extLst>
          </p:cNvPr>
          <p:cNvSpPr txBox="1"/>
          <p:nvPr/>
        </p:nvSpPr>
        <p:spPr>
          <a:xfrm>
            <a:off x="3379720" y="4735695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a;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EB06A-C47F-4394-A81E-125188CD9823}"/>
              </a:ext>
            </a:extLst>
          </p:cNvPr>
          <p:cNvSpPr txBox="1"/>
          <p:nvPr/>
        </p:nvSpPr>
        <p:spPr>
          <a:xfrm>
            <a:off x="6547943" y="4737737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6B51-0501-4DE1-9522-3A8E11D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 are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75FE-A6C0-49DE-91FE-DC22955E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 become </a:t>
            </a:r>
            <a:r>
              <a:rPr lang="en-US" altLang="zh-CN" dirty="0">
                <a:solidFill>
                  <a:srgbClr val="FF0000"/>
                </a:solidFill>
              </a:rPr>
              <a:t>methods of classes </a:t>
            </a:r>
            <a:r>
              <a:rPr lang="en-US" altLang="zh-CN" dirty="0"/>
              <a:t>via overloading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has the following operators as methods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+=</a:t>
            </a:r>
            <a:r>
              <a:rPr lang="en-US" altLang="zh-CN" dirty="0"/>
              <a:t>: concatenation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>
                <a:latin typeface="+mj-lt"/>
              </a:rPr>
              <a:t>: comparison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&gt;&gt;, &lt;&lt;</a:t>
            </a:r>
            <a:r>
              <a:rPr lang="en-US" altLang="zh-CN" dirty="0">
                <a:latin typeface="+mj-lt"/>
              </a:rPr>
              <a:t>: input and output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 ]</a:t>
            </a:r>
            <a:r>
              <a:rPr lang="en-US" altLang="zh-CN" dirty="0">
                <a:latin typeface="+mj-lt"/>
              </a:rPr>
              <a:t>: getter &amp; setter</a:t>
            </a:r>
          </a:p>
          <a:p>
            <a:pPr lvl="1"/>
            <a:r>
              <a:rPr lang="en-US" altLang="zh-CN" dirty="0"/>
              <a:t>… (many others)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7EE94-3DA3-4473-AFBB-A584AC4B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Concatenation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+=</a:t>
            </a:r>
            <a:r>
              <a:rPr lang="en-US" altLang="zh-CN" dirty="0"/>
              <a:t>: String concatenation operator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Concatenation also works for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 + str</a:t>
            </a:r>
            <a:r>
              <a:rPr lang="en-US" altLang="zh-CN" dirty="0"/>
              <a:t> does not work!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CC9EA8-F946-48C9-AFE6-D78AEA8D4ACE}"/>
              </a:ext>
            </a:extLst>
          </p:cNvPr>
          <p:cNvSpPr txBox="1"/>
          <p:nvPr/>
        </p:nvSpPr>
        <p:spPr>
          <a:xfrm>
            <a:off x="1575304" y="1652077"/>
            <a:ext cx="4167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F69EF-862E-44AF-8923-0EE55B9DC329}"/>
              </a:ext>
            </a:extLst>
          </p:cNvPr>
          <p:cNvSpPr txBox="1"/>
          <p:nvPr/>
        </p:nvSpPr>
        <p:spPr>
          <a:xfrm>
            <a:off x="6336280" y="1652077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+=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line1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92FAF-2B1F-46AE-9682-15DBA21A2734}"/>
              </a:ext>
            </a:extLst>
          </p:cNvPr>
          <p:cNvSpPr txBox="1"/>
          <p:nvPr/>
        </p:nvSpPr>
        <p:spPr>
          <a:xfrm>
            <a:off x="1575304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 c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727B84-B741-4AFD-9330-D23E75E76272}"/>
              </a:ext>
            </a:extLst>
          </p:cNvPr>
          <p:cNvSpPr txBox="1"/>
          <p:nvPr/>
        </p:nvSpPr>
        <p:spPr>
          <a:xfrm>
            <a:off x="6336280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55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/>
              <a:t>: Comparison using </a:t>
            </a:r>
            <a:r>
              <a:rPr lang="en-US" altLang="zh-CN" b="1" dirty="0"/>
              <a:t>lexicographic order</a:t>
            </a:r>
          </a:p>
          <a:p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DEA23-CCC2-40F5-9390-3AE1598038EC}"/>
              </a:ext>
            </a:extLst>
          </p:cNvPr>
          <p:cNvSpPr txBox="1"/>
          <p:nvPr/>
        </p:nvSpPr>
        <p:spPr>
          <a:xfrm>
            <a:off x="1945787" y="2191314"/>
            <a:ext cx="84909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comparison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==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“Not 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!= line2)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99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</a:p>
          <a:p>
            <a:r>
              <a:rPr lang="en-US" altLang="zh-CN" dirty="0"/>
              <a:t>Strings</a:t>
            </a:r>
          </a:p>
          <a:p>
            <a:r>
              <a:rPr lang="en-US" altLang="zh-CN" dirty="0"/>
              <a:t>Aliasing of Variables</a:t>
            </a:r>
          </a:p>
          <a:p>
            <a:r>
              <a:rPr lang="en-US" altLang="zh-CN" dirty="0"/>
              <a:t>Streams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Chapters 3 and 4 of the textbook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(Getter)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[&lt;index&gt;]</a:t>
            </a:r>
            <a:r>
              <a:rPr lang="en-US" altLang="zh-CN" dirty="0"/>
              <a:t>: Select the character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&lt;index&gt; </a:t>
            </a:r>
            <a:r>
              <a:rPr lang="en-US" altLang="zh-CN" dirty="0"/>
              <a:t>in a string</a:t>
            </a:r>
          </a:p>
          <a:p>
            <a:r>
              <a:rPr lang="en-US" altLang="zh-CN" dirty="0"/>
              <a:t>The index starts from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8" y="4259634"/>
            <a:ext cx="6892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" &lt;&lt;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&lt;&lt; "-</a:t>
            </a:r>
            <a:r>
              <a:rPr lang="en-US" altLang="zh-CN" dirty="0" err="1">
                <a:latin typeface="Consolas" panose="020B0609020204030204" pitchFamily="49" charset="0"/>
              </a:rPr>
              <a:t>th</a:t>
            </a:r>
            <a:r>
              <a:rPr lang="en-US" altLang="zh-CN" dirty="0">
                <a:latin typeface="Consolas" panose="020B0609020204030204" pitchFamily="49" charset="0"/>
              </a:rPr>
              <a:t> character of \"" &lt;&lt; 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&lt;&lt; "\" is: `" &lt;&lt;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5282510-305D-4FF5-9685-53F1F9E8EA2F}"/>
              </a:ext>
            </a:extLst>
          </p:cNvPr>
          <p:cNvGrpSpPr/>
          <p:nvPr/>
        </p:nvGrpSpPr>
        <p:grpSpPr>
          <a:xfrm>
            <a:off x="1729584" y="2911366"/>
            <a:ext cx="7019647" cy="884895"/>
            <a:chOff x="1729584" y="2911366"/>
            <a:chExt cx="7019647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6065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4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(Setter)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Assignment to the selected character: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7" y="4259634"/>
            <a:ext cx="7382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F68AA-DBA3-4B14-B436-E4F54C523CF5}"/>
              </a:ext>
            </a:extLst>
          </p:cNvPr>
          <p:cNvGrpSpPr/>
          <p:nvPr/>
        </p:nvGrpSpPr>
        <p:grpSpPr>
          <a:xfrm>
            <a:off x="2208423" y="3129390"/>
            <a:ext cx="7015021" cy="884895"/>
            <a:chOff x="1729584" y="2911366"/>
            <a:chExt cx="7015021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56026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735D6-0AA8-4622-9D9E-E4029E267A6E}"/>
              </a:ext>
            </a:extLst>
          </p:cNvPr>
          <p:cNvSpPr txBox="1"/>
          <p:nvPr/>
        </p:nvSpPr>
        <p:spPr>
          <a:xfrm>
            <a:off x="3574758" y="1838820"/>
            <a:ext cx="428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&lt;variable&gt;[&lt;index&gt;] = &lt;expr&gt;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with Range-Checking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Character selection with range-checking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72430" y="4213167"/>
            <a:ext cx="7382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s.at(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F68AA-DBA3-4B14-B436-E4F54C523CF5}"/>
              </a:ext>
            </a:extLst>
          </p:cNvPr>
          <p:cNvGrpSpPr/>
          <p:nvPr/>
        </p:nvGrpSpPr>
        <p:grpSpPr>
          <a:xfrm>
            <a:off x="2208423" y="3129390"/>
            <a:ext cx="7019647" cy="884895"/>
            <a:chOff x="1729584" y="2911366"/>
            <a:chExt cx="7019647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6065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735D6-0AA8-4622-9D9E-E4029E267A6E}"/>
              </a:ext>
            </a:extLst>
          </p:cNvPr>
          <p:cNvSpPr txBox="1"/>
          <p:nvPr/>
        </p:nvSpPr>
        <p:spPr>
          <a:xfrm>
            <a:off x="3759308" y="1768995"/>
            <a:ext cx="428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&lt;variable&gt;.at(&lt;index&gt;)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F1AF-1DE9-419F-9370-2EB528E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74EB-1548-4D7D-8B1C-3CCDECA6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Overwrite the internal store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str2</a:t>
            </a:r>
            <a:r>
              <a:rPr lang="en-US" altLang="zh-CN" dirty="0"/>
              <a:t> remain independent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exchange the contents in two string objects? 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D1EB8-94CA-4730-A4AD-51FAFF80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01FAA0-1BF0-4C4E-9D27-30049BF7170C}"/>
              </a:ext>
            </a:extLst>
          </p:cNvPr>
          <p:cNvGrpSpPr/>
          <p:nvPr/>
        </p:nvGrpSpPr>
        <p:grpSpPr>
          <a:xfrm>
            <a:off x="1966568" y="1788283"/>
            <a:ext cx="2114797" cy="1462041"/>
            <a:chOff x="1966568" y="1788283"/>
            <a:chExt cx="2114797" cy="146204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7F2421-7B69-4045-83BA-0362C4CDFE9F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xxx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59A619-FFC6-46A4-9424-4CCFC2F3B88C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DE9A6C-F655-459B-A102-4A87C9FA53F3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DB153D0-5C77-45DD-A187-A9CD9C6DF751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C88AEC-69A1-4F6B-99FE-A6E93C03D167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57B867-D7AB-4237-8774-88818808D09B}"/>
              </a:ext>
            </a:extLst>
          </p:cNvPr>
          <p:cNvGrpSpPr/>
          <p:nvPr/>
        </p:nvGrpSpPr>
        <p:grpSpPr>
          <a:xfrm>
            <a:off x="7553201" y="1788283"/>
            <a:ext cx="2114797" cy="1462041"/>
            <a:chOff x="7553201" y="1788283"/>
            <a:chExt cx="2114797" cy="1462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834005-66FC-4A4C-9889-8886BB6258D0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9889079-23A5-480C-80E8-735EFC44A41F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7BEE5A-A982-4509-809A-FCDE0D994684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C1CB9B0-41B7-46F4-8E9B-85439B153178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8A0EDA4-8590-47A2-8E05-A9A4116DD318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75D364-DDA3-4B9B-AB1D-9C27606B8ED9}"/>
              </a:ext>
            </a:extLst>
          </p:cNvPr>
          <p:cNvGrpSpPr/>
          <p:nvPr/>
        </p:nvGrpSpPr>
        <p:grpSpPr>
          <a:xfrm>
            <a:off x="4089514" y="2061594"/>
            <a:ext cx="3463687" cy="653832"/>
            <a:chOff x="4089514" y="2061594"/>
            <a:chExt cx="3463687" cy="6538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1A37814-3894-40B6-B124-C65ACA1C110E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str1 = str2</a:t>
              </a:r>
              <a:endParaRPr lang="zh-CN" altLang="en-US" dirty="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DE791D12-9CF8-4279-AF41-8F3B4C4361C7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1765CA-0933-4CF4-B160-26BD71C6EE9E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217E072-AC4D-4C0E-8F63-53F8261ABAC6}"/>
              </a:ext>
            </a:extLst>
          </p:cNvPr>
          <p:cNvSpPr txBox="1"/>
          <p:nvPr/>
        </p:nvSpPr>
        <p:spPr>
          <a:xfrm>
            <a:off x="2404612" y="4039769"/>
            <a:ext cx="7382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world”, s2 = “alpha </a:t>
            </a:r>
            <a:r>
              <a:rPr lang="en-US" altLang="zh-CN" dirty="0" err="1">
                <a:latin typeface="Consolas" panose="020B0609020204030204" pitchFamily="49" charset="0"/>
              </a:rPr>
              <a:t>centauri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s2 = s1;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&lt;&lt; s2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78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3BE6-A2FD-495B-BEAE-9D19F9AE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Sub-Strings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C73AF-1869-480C-8AF9-29AE64B6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 a new string by extracting all of the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Creates a new string by extracting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/>
              <a:t> method is </a:t>
            </a:r>
            <a:r>
              <a:rPr lang="en-US" altLang="zh-CN" dirty="0">
                <a:solidFill>
                  <a:srgbClr val="FF0000"/>
                </a:solidFill>
              </a:rPr>
              <a:t>overloaded.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8BD17-DC0A-41C1-8E82-449A691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84876-D865-4029-8BDE-36147CE6F92F}"/>
              </a:ext>
            </a:extLst>
          </p:cNvPr>
          <p:cNvSpPr txBox="1"/>
          <p:nvPr/>
        </p:nvSpPr>
        <p:spPr>
          <a:xfrm>
            <a:off x="4266136" y="3910915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E6876-2A87-4B77-ABEE-DBA5D7D838D2}"/>
              </a:ext>
            </a:extLst>
          </p:cNvPr>
          <p:cNvSpPr txBox="1"/>
          <p:nvPr/>
        </p:nvSpPr>
        <p:spPr>
          <a:xfrm>
            <a:off x="3040860" y="4377938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s1.substr(7, 5)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559777-29D9-4215-A716-6321F3ECB8D3}"/>
              </a:ext>
            </a:extLst>
          </p:cNvPr>
          <p:cNvSpPr txBox="1"/>
          <p:nvPr/>
        </p:nvSpPr>
        <p:spPr>
          <a:xfrm>
            <a:off x="2851674" y="2166474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C0B1DF-02B7-4E2D-AE9A-1E532C141AF8}"/>
              </a:ext>
            </a:extLst>
          </p:cNvPr>
          <p:cNvSpPr txBox="1"/>
          <p:nvPr/>
        </p:nvSpPr>
        <p:spPr>
          <a:xfrm>
            <a:off x="4266136" y="1714483"/>
            <a:ext cx="227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CA34-E3D9-4A42-A855-02931CD7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in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AF83E-4E00-443D-BCB3-A27A2072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starting position a string or a character occurs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string::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npos</a:t>
            </a:r>
            <a:r>
              <a:rPr lang="en-US" altLang="zh-CN" dirty="0"/>
              <a:t> is returned if the search fails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Search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71F81-6B0D-47B1-8946-6148AB2D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3F99-1C9D-4E5F-8B6C-23B9412139AC}"/>
              </a:ext>
            </a:extLst>
          </p:cNvPr>
          <p:cNvSpPr txBox="1"/>
          <p:nvPr/>
        </p:nvSpPr>
        <p:spPr>
          <a:xfrm>
            <a:off x="2884557" y="2111273"/>
            <a:ext cx="6422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string str1 in str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character c in str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8DDBC-BAB5-4109-93D3-13722A760817}"/>
              </a:ext>
            </a:extLst>
          </p:cNvPr>
          <p:cNvSpPr txBox="1"/>
          <p:nvPr/>
        </p:nvSpPr>
        <p:spPr>
          <a:xfrm>
            <a:off x="1481959" y="3400864"/>
            <a:ext cx="9469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string str1 starting at pos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character c starting at pos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16F4A2-CEF3-4B47-9EF8-F2494F507E76}"/>
              </a:ext>
            </a:extLst>
          </p:cNvPr>
          <p:cNvSpPr txBox="1"/>
          <p:nvPr/>
        </p:nvSpPr>
        <p:spPr>
          <a:xfrm>
            <a:off x="2599425" y="4325386"/>
            <a:ext cx="7382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s1.find(‘o’,5)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s1.find(‘x’)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s1.find(“wo”)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16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F2A9-60F8-49D0-BFF5-EBBD628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Delete/Insert/Replace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F448-16AA-4893-888A-2CA3C9FA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Replace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 with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09200-3D23-495F-ADBA-EB5B438B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E1483-ACBF-4FF8-BB63-065E15235EFD}"/>
              </a:ext>
            </a:extLst>
          </p:cNvPr>
          <p:cNvSpPr txBox="1"/>
          <p:nvPr/>
        </p:nvSpPr>
        <p:spPr>
          <a:xfrm>
            <a:off x="1926802" y="1897647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.erase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8374A7-7C31-4599-8118-DAB546ED2107}"/>
              </a:ext>
            </a:extLst>
          </p:cNvPr>
          <p:cNvSpPr txBox="1"/>
          <p:nvPr/>
        </p:nvSpPr>
        <p:spPr>
          <a:xfrm>
            <a:off x="2200277" y="3710620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1FCE9-9490-43B1-9ABB-7D1B7605C3E0}"/>
              </a:ext>
            </a:extLst>
          </p:cNvPr>
          <p:cNvSpPr txBox="1"/>
          <p:nvPr/>
        </p:nvSpPr>
        <p:spPr>
          <a:xfrm>
            <a:off x="2200277" y="5523593"/>
            <a:ext cx="329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.replace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7A4D1-D7A3-469D-8843-3168EC001D6E}"/>
              </a:ext>
            </a:extLst>
          </p:cNvPr>
          <p:cNvSpPr txBox="1"/>
          <p:nvPr/>
        </p:nvSpPr>
        <p:spPr>
          <a:xfrm>
            <a:off x="6270202" y="1630672"/>
            <a:ext cx="3659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Delete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s.erase(5, 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777EAB-B809-4366-BFDF-5B2881663113}"/>
              </a:ext>
            </a:extLst>
          </p:cNvPr>
          <p:cNvSpPr txBox="1"/>
          <p:nvPr/>
        </p:nvSpPr>
        <p:spPr>
          <a:xfrm>
            <a:off x="6270202" y="3479787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Insert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s.insert(6, "the beautiful");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14741-96D0-44B3-BFD0-ADB8CC3FB7D0}"/>
              </a:ext>
            </a:extLst>
          </p:cNvPr>
          <p:cNvSpPr txBox="1"/>
          <p:nvPr/>
        </p:nvSpPr>
        <p:spPr>
          <a:xfrm>
            <a:off x="6270201" y="5277186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Replace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s.replace(7, 5, 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7764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Programming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22742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5FFFFE-5B25-41AE-9514-3052DC2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through Characters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2DB06-9F67-41B5-9758-D79D8569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Patterns</a:t>
            </a:r>
            <a:r>
              <a:rPr lang="en-US" altLang="zh-CN" dirty="0"/>
              <a:t> for iterating through the characters in a 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7D265A-D248-4848-9FF2-8B22DA3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0A8FA-D79B-4469-A5C6-76D331AEF07C}"/>
              </a:ext>
            </a:extLst>
          </p:cNvPr>
          <p:cNvSpPr txBox="1"/>
          <p:nvPr/>
        </p:nvSpPr>
        <p:spPr>
          <a:xfrm>
            <a:off x="2609975" y="1697951"/>
            <a:ext cx="668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through characters in str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0915E-9B03-43BB-9626-2C9A3A930A90}"/>
              </a:ext>
            </a:extLst>
          </p:cNvPr>
          <p:cNvSpPr txBox="1"/>
          <p:nvPr/>
        </p:nvSpPr>
        <p:spPr>
          <a:xfrm>
            <a:off x="1074683" y="3576885"/>
            <a:ext cx="51001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.length(); i++){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E7D67-D7D3-484A-B69E-E59DCAF7F91D}"/>
              </a:ext>
            </a:extLst>
          </p:cNvPr>
          <p:cNvSpPr txBox="1"/>
          <p:nvPr/>
        </p:nvSpPr>
        <p:spPr>
          <a:xfrm>
            <a:off x="6411310" y="3576885"/>
            <a:ext cx="52236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 spaces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nSpaces = 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== ' ') nSpaces++;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3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2E2F-5A1F-4612-A98B-7036FE0E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in a Different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DA750-B809-4305-B0C6-2C9A61C3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can go from another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8AE3C-570B-4D62-970D-27F48D76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89382-7A48-41AB-9C75-406734BC0770}"/>
              </a:ext>
            </a:extLst>
          </p:cNvPr>
          <p:cNvSpPr txBox="1"/>
          <p:nvPr/>
        </p:nvSpPr>
        <p:spPr>
          <a:xfrm>
            <a:off x="2503167" y="1708462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from the end of str to start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7BFDC0-A0D7-4D6B-8AC8-C5B9575D8B2B}"/>
              </a:ext>
            </a:extLst>
          </p:cNvPr>
          <p:cNvSpPr txBox="1"/>
          <p:nvPr/>
        </p:nvSpPr>
        <p:spPr>
          <a:xfrm>
            <a:off x="3071648" y="3724030"/>
            <a:ext cx="58831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 in reversed order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()-1</a:t>
            </a:r>
            <a:r>
              <a:rPr lang="zh-CN" altLang="en-US" dirty="0">
                <a:latin typeface="Consolas" panose="020B0609020204030204" pitchFamily="49" charset="0"/>
              </a:rPr>
              <a:t>; i </a:t>
            </a:r>
            <a:r>
              <a:rPr lang="en-US" altLang="zh-CN" dirty="0">
                <a:latin typeface="Consolas" panose="020B0609020204030204" pitchFamily="49" charset="0"/>
              </a:rPr>
              <a:t>&gt;= 0</a:t>
            </a:r>
            <a:r>
              <a:rPr lang="zh-CN" altLang="en-US" dirty="0">
                <a:latin typeface="Consolas" panose="020B0609020204030204" pitchFamily="49" charset="0"/>
              </a:rPr>
              <a:t>; i</a:t>
            </a:r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zh-CN" altLang="en-US" dirty="0">
                <a:latin typeface="Consolas" panose="020B0609020204030204" pitchFamily="49" charset="0"/>
              </a:rPr>
              <a:t>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B77E-684D-40B2-AF6B-7A175C1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Exit From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7EE9-6D2C-4E11-8F60-59284228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Sometime, an iteration may ends early by executing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Early Exit:</a:t>
            </a:r>
          </a:p>
          <a:p>
            <a:pPr lvl="1"/>
            <a:r>
              <a:rPr lang="en-US" altLang="zh-CN" dirty="0"/>
              <a:t>When a difference is found, the iteration ends immediately</a:t>
            </a:r>
          </a:p>
          <a:p>
            <a:pPr lvl="1"/>
            <a:r>
              <a:rPr lang="en-US" altLang="zh-CN" dirty="0"/>
              <a:t>We will see this pattern over and over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8EC38-4E45-4E53-A405-780875C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04642-539E-42B7-9151-6A0BB3191AC1}"/>
              </a:ext>
            </a:extLst>
          </p:cNvPr>
          <p:cNvSpPr txBox="1"/>
          <p:nvPr/>
        </p:nvSpPr>
        <p:spPr>
          <a:xfrm>
            <a:off x="2682766" y="1615736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find_char(string s,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result =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(s[i] == 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result =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Exit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4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DA8B-7749-40FF-88A8-3803733C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C6A4E-153C-4E16-8B55-ACDE11BC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we only need to iterate through parts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example shows the usage of early return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How to check postfixes of strings?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BF76F-3EFB-433E-AADC-2DE5EBD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8BBB-BA17-4032-852B-6B5F2429A794}"/>
              </a:ext>
            </a:extLst>
          </p:cNvPr>
          <p:cNvSpPr txBox="1"/>
          <p:nvPr/>
        </p:nvSpPr>
        <p:spPr>
          <a:xfrm>
            <a:off x="2661745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Check prefixes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startsWith(string str, string prefix)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 prefix.length())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prefix.length();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!= prefix[i])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return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8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B5AB-14CF-4DF7-A82E-4006FA7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Iteration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F7159-3B89-40F2-873C-33074656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Real-world programs are rarely written from scratch nowadays</a:t>
            </a:r>
          </a:p>
          <a:p>
            <a:pPr lvl="1"/>
            <a:r>
              <a:rPr lang="en-US" altLang="zh-CN" dirty="0"/>
              <a:t>Infrastructure has been built by experts</a:t>
            </a:r>
          </a:p>
          <a:p>
            <a:pPr lvl="1"/>
            <a:r>
              <a:rPr lang="en-US" altLang="zh-CN" dirty="0"/>
              <a:t>Reinvent the wheel is time consuming and may result in flawed programs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reuse </a:t>
            </a:r>
            <a:r>
              <a:rPr lang="en-US" altLang="zh-CN" dirty="0">
                <a:solidFill>
                  <a:srgbClr val="FF0000"/>
                </a:solidFill>
              </a:rPr>
              <a:t>tried-and-true patterns </a:t>
            </a:r>
            <a:r>
              <a:rPr lang="en-US" altLang="zh-CN" dirty="0"/>
              <a:t>for programming</a:t>
            </a:r>
          </a:p>
          <a:p>
            <a:pPr lvl="1"/>
            <a:r>
              <a:rPr lang="en-US" altLang="zh-CN" dirty="0"/>
              <a:t>Reduce your effort</a:t>
            </a:r>
          </a:p>
          <a:p>
            <a:pPr lvl="1"/>
            <a:r>
              <a:rPr lang="en-US" altLang="zh-CN" dirty="0"/>
              <a:t>Improve the reliability of programs</a:t>
            </a:r>
          </a:p>
          <a:p>
            <a:pPr lvl="1"/>
            <a:r>
              <a:rPr lang="en-US" altLang="zh-CN" dirty="0"/>
              <a:t>Better readability for others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42DA2-7F87-4AB6-AD9F-38673B3A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308B98-43A6-419C-95BD-BB0F4E68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51" y="2365533"/>
            <a:ext cx="2640134" cy="21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B3C713-D4A8-4BBE-A112-930DFACDC97E}"/>
              </a:ext>
            </a:extLst>
          </p:cNvPr>
          <p:cNvSpPr txBox="1"/>
          <p:nvPr/>
        </p:nvSpPr>
        <p:spPr>
          <a:xfrm>
            <a:off x="1049721" y="3567499"/>
            <a:ext cx="46245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Characters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repeatChar(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9582FE-9DA9-4D1C-8A68-4AE60A1F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6CB7-9A80-4A69-9FA0-22D8E75C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 for creating new strings through iterative concatenation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6CAB4-E5C6-4058-8792-9FF32026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EEB5CD-7AB6-417F-BEAC-26F07FD26004}"/>
              </a:ext>
            </a:extLst>
          </p:cNvPr>
          <p:cNvSpPr txBox="1"/>
          <p:nvPr/>
        </p:nvSpPr>
        <p:spPr>
          <a:xfrm>
            <a:off x="2503167" y="1708462"/>
            <a:ext cx="7185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/>
              <a:t>loop condition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str += </a:t>
            </a:r>
            <a:r>
              <a:rPr lang="en-US" altLang="zh-CN" i="1" dirty="0">
                <a:latin typeface="+mj-lt"/>
              </a:rPr>
              <a:t>the next substring or character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49BB0-1670-4308-A53E-E15203D3D7B0}"/>
              </a:ext>
            </a:extLst>
          </p:cNvPr>
          <p:cNvSpPr txBox="1"/>
          <p:nvPr/>
        </p:nvSpPr>
        <p:spPr>
          <a:xfrm>
            <a:off x="5885793" y="3567499"/>
            <a:ext cx="480322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repeatString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8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 provides operations for in-place modification: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insert,erase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,+=,…</a:t>
            </a:r>
          </a:p>
          <a:p>
            <a:r>
              <a:rPr lang="en-US" altLang="zh-CN" dirty="0"/>
              <a:t>To have modification across functions, return a transformed string.</a:t>
            </a:r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is the loop invariant for reverse?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984938" y="2953494"/>
            <a:ext cx="6537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1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Example: </a:t>
            </a:r>
            <a:r>
              <a:rPr lang="en-US" altLang="zh-CN" dirty="0"/>
              <a:t>remove a word from a sentence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Is the above solution good enough?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485698" y="2632256"/>
            <a:ext cx="6537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87104-72B7-476F-AB7E-3E6394E24DE1}"/>
              </a:ext>
            </a:extLst>
          </p:cNvPr>
          <p:cNvSpPr txBox="1"/>
          <p:nvPr/>
        </p:nvSpPr>
        <p:spPr>
          <a:xfrm>
            <a:off x="2485698" y="1634252"/>
            <a:ext cx="5533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Remove</a:t>
            </a:r>
            <a:r>
              <a:rPr lang="en-US" altLang="zh-CN" dirty="0">
                <a:latin typeface="Consolas" panose="020B0609020204030204" pitchFamily="49" charset="0"/>
              </a:rPr>
              <a:t>: “big”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“A dog is chasing a cat”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348E-DC99-4564-A869-476B010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60DC-B1B9-4408-96B6-7D52167B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ever iteration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restart search from the beginning. Build an alternative implementation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so that it searches only the part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not yet visited.</a:t>
            </a:r>
          </a:p>
          <a:p>
            <a:endParaRPr lang="en-US" altLang="zh-CN" dirty="0"/>
          </a:p>
          <a:p>
            <a:r>
              <a:rPr lang="en-US" altLang="zh-CN" dirty="0"/>
              <a:t>Yet another solution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is to copy the characters </a:t>
            </a:r>
            <a:r>
              <a:rPr lang="en-US" altLang="zh-CN" dirty="0">
                <a:solidFill>
                  <a:srgbClr val="FF0000"/>
                </a:solidFill>
              </a:rPr>
              <a:t>not removed</a:t>
            </a:r>
            <a:r>
              <a:rPr lang="en-US" altLang="zh-CN" dirty="0"/>
              <a:t> to a string variable. Realize this implementation.</a:t>
            </a:r>
          </a:p>
          <a:p>
            <a:endParaRPr lang="en-US" altLang="zh-CN" dirty="0"/>
          </a:p>
          <a:p>
            <a:r>
              <a:rPr lang="en-US" altLang="zh-CN" dirty="0"/>
              <a:t>Implement a function </a:t>
            </a:r>
            <a:r>
              <a:rPr lang="en-US" altLang="zh-CN" dirty="0" err="1"/>
              <a:t>reverseWord</a:t>
            </a:r>
            <a:r>
              <a:rPr lang="en-US" altLang="zh-CN" dirty="0"/>
              <a:t> for reversing the words in a sentence. An example run is shown below: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CCBA5-33FE-4DD5-8C87-C5BB5CC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D7E0A-1891-45C8-B99F-79218FB14209}"/>
              </a:ext>
            </a:extLst>
          </p:cNvPr>
          <p:cNvSpPr txBox="1"/>
          <p:nvPr/>
        </p:nvSpPr>
        <p:spPr>
          <a:xfrm>
            <a:off x="3279228" y="4802491"/>
            <a:ext cx="431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string reverse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Word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(string str)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EEC93-9471-4B17-B76A-32DC03C450F6}"/>
              </a:ext>
            </a:extLst>
          </p:cNvPr>
          <p:cNvSpPr txBox="1"/>
          <p:nvPr/>
        </p:nvSpPr>
        <p:spPr>
          <a:xfrm>
            <a:off x="2853560" y="5384992"/>
            <a:ext cx="553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“cat big a chasing is dog big A”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E440-C978-4147-86EE-09CFAFB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A5F82-6E17-4BED-90FF-27C6D9D7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contains a list of functions that work with characters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9BAC0-CAC6-460C-89DE-A7CA237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793FF-5C36-4409-8EEF-A850AA44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818726"/>
            <a:ext cx="8531352" cy="46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423C-5776-4139-BA42-056D65C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with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2A240-BA2E-4FBD-A4CD-9B9C03A3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2DE11-FCF0-47F0-8188-8FA46CB4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CFC59-603C-4B7D-B08A-CB045271C611}"/>
              </a:ext>
            </a:extLst>
          </p:cNvPr>
          <p:cNvSpPr txBox="1"/>
          <p:nvPr/>
        </p:nvSpPr>
        <p:spPr>
          <a:xfrm>
            <a:off x="2889504" y="112942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1: Checking Digit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isDigitString(string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(!isdigit(str[i]))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E4B49-8B37-46A9-87D3-9E733FD6A33C}"/>
              </a:ext>
            </a:extLst>
          </p:cNvPr>
          <p:cNvSpPr txBox="1"/>
          <p:nvPr/>
        </p:nvSpPr>
        <p:spPr>
          <a:xfrm>
            <a:off x="2889504" y="3724030"/>
            <a:ext cx="7607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2: Equality ignoring cases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equalsIgnoreCase(string s1, string s2)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(s1.length() != s2.length())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s1.length();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(tolower(s1[i]) != tolower(s2[i]))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2F957-3553-40EC-BC4C-13954F3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with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7863-536A-4A62-8C75-EEE22193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How to convert upper cases to lower cases, and vice versa?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EACB4-8211-43E9-AD5E-35C4E151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967CB-0836-4E49-900A-A5A03F1BF14D}"/>
              </a:ext>
            </a:extLst>
          </p:cNvPr>
          <p:cNvSpPr txBox="1"/>
          <p:nvPr/>
        </p:nvSpPr>
        <p:spPr>
          <a:xfrm>
            <a:off x="2889504" y="17993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3: convert characters to upper cases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toUpperCase(string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result += toupper(str[i]);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10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2CF0-1F4A-44C0-82A4-83C5BAF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CD3B6-19C5-4E12-BD61-BF9BB909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seen two ways of abstraction</a:t>
            </a:r>
          </a:p>
          <a:p>
            <a:pPr lvl="1"/>
            <a:r>
              <a:rPr lang="en-US" altLang="zh-CN" dirty="0"/>
              <a:t>Functions</a:t>
            </a:r>
          </a:p>
          <a:p>
            <a:pPr lvl="1"/>
            <a:r>
              <a:rPr lang="en-US" altLang="zh-CN" dirty="0"/>
              <a:t>Modules &amp; Interfaces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are now going to investigated the third one: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One of the most important idea in programming abstractions!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0BA03-1F7F-4513-93B2-F0FF0D8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3E7F1E-DA3B-4238-8194-E095132810FC}"/>
              </a:ext>
            </a:extLst>
          </p:cNvPr>
          <p:cNvSpPr txBox="1"/>
          <p:nvPr/>
        </p:nvSpPr>
        <p:spPr>
          <a:xfrm>
            <a:off x="2514600" y="342900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Abstract Data Type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/>
              <a:t>Or</a:t>
            </a:r>
            <a:r>
              <a:rPr lang="en-US" altLang="zh-CN" sz="2400" b="1" dirty="0"/>
              <a:t> </a:t>
            </a:r>
          </a:p>
          <a:p>
            <a:pPr algn="ctr"/>
            <a:r>
              <a:rPr lang="en-US" altLang="zh-CN" sz="2800" b="1" dirty="0"/>
              <a:t>ADT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7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18BE-84E6-4961-96F9-58A9815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Style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0924B-FD52-4F83-92C4-C17B1BDD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928"/>
            <a:ext cx="10515600" cy="5040923"/>
          </a:xfrm>
        </p:spPr>
        <p:txBody>
          <a:bodyPr/>
          <a:lstStyle/>
          <a:p>
            <a:r>
              <a:rPr lang="en-US" altLang="zh-CN" dirty="0"/>
              <a:t>We have seen that strings can be instantiated with C style string literals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following method call converts strings to C-style strings:</a:t>
            </a:r>
          </a:p>
          <a:p>
            <a:pPr lvl="1"/>
            <a:r>
              <a:rPr lang="en-US" altLang="zh-CN" dirty="0"/>
              <a:t>Useful in cases where C style strings are expected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 style strings </a:t>
            </a:r>
            <a:r>
              <a:rPr lang="en-US" altLang="zh-CN" dirty="0">
                <a:solidFill>
                  <a:srgbClr val="FF0000"/>
                </a:solidFill>
              </a:rPr>
              <a:t>does not</a:t>
            </a:r>
            <a:r>
              <a:rPr lang="en-US" altLang="zh-CN" dirty="0"/>
              <a:t> support methods/operators for the string class: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87E11-62A5-4172-9B14-87E6483A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72A0F-1741-417C-97C1-BDCBFE6CA859}"/>
              </a:ext>
            </a:extLst>
          </p:cNvPr>
          <p:cNvSpPr txBox="1"/>
          <p:nvPr/>
        </p:nvSpPr>
        <p:spPr>
          <a:xfrm>
            <a:off x="3626069" y="1689565"/>
            <a:ext cx="3941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"Hello world!"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49CD69-53A6-4E3C-95E4-1D9368D37AAC}"/>
              </a:ext>
            </a:extLst>
          </p:cNvPr>
          <p:cNvSpPr txBox="1"/>
          <p:nvPr/>
        </p:nvSpPr>
        <p:spPr>
          <a:xfrm>
            <a:off x="4724400" y="3429000"/>
            <a:ext cx="1960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.c_str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5A5669-0433-4F5F-84F7-D31BD6AE5934}"/>
              </a:ext>
            </a:extLst>
          </p:cNvPr>
          <p:cNvSpPr txBox="1"/>
          <p:nvPr/>
        </p:nvSpPr>
        <p:spPr>
          <a:xfrm>
            <a:off x="2706412" y="4547647"/>
            <a:ext cx="8318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Error: + is not defined for C style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zh-CN" altLang="en-US" dirty="0">
                <a:latin typeface="Consolas" panose="020B0609020204030204" pitchFamily="49" charset="0"/>
              </a:rPr>
              <a:t>Hello</a:t>
            </a:r>
            <a:r>
              <a:rPr lang="en-US" altLang="zh-CN" dirty="0">
                <a:latin typeface="Consolas" panose="020B0609020204030204" pitchFamily="49" charset="0"/>
              </a:rPr>
              <a:t>” + “</a:t>
            </a:r>
            <a:r>
              <a:rPr lang="zh-CN" altLang="en-US" dirty="0">
                <a:latin typeface="Consolas" panose="020B0609020204030204" pitchFamily="49" charset="0"/>
              </a:rPr>
              <a:t>world!”;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+ is defined for adding string objects with C style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hel</a:t>
            </a:r>
            <a:r>
              <a:rPr lang="en-US" altLang="zh-CN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 = </a:t>
            </a:r>
            <a:r>
              <a:rPr lang="en-US" altLang="zh-CN" dirty="0" err="1">
                <a:latin typeface="Consolas" panose="020B0609020204030204" pitchFamily="49" charset="0"/>
              </a:rPr>
              <a:t>hel</a:t>
            </a:r>
            <a:r>
              <a:rPr lang="en-US" altLang="zh-CN" dirty="0">
                <a:latin typeface="Consolas" panose="020B0609020204030204" pitchFamily="49" charset="0"/>
              </a:rPr>
              <a:t> + “world!”;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Recursion over Strings</a:t>
            </a:r>
          </a:p>
        </p:txBody>
      </p:sp>
    </p:spTree>
    <p:extLst>
      <p:ext uri="{BB962C8B-B14F-4D97-AF65-F5344CB8AC3E}">
        <p14:creationId xmlns:p14="http://schemas.microsoft.com/office/powerpoint/2010/main" val="3761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173D-75C2-4AA6-8FE6-79E1678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over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B0F73-2302-429D-AD00-C79E46B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problems of strings can be solved by recursion:</a:t>
            </a:r>
          </a:p>
          <a:p>
            <a:pPr lvl="1"/>
            <a:r>
              <a:rPr lang="en-US" altLang="zh-CN" dirty="0"/>
              <a:t>Divide the original problem into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ones of </a:t>
            </a:r>
            <a:r>
              <a:rPr lang="en-US" altLang="zh-CN" dirty="0">
                <a:solidFill>
                  <a:srgbClr val="FF0000"/>
                </a:solidFill>
              </a:rPr>
              <a:t>the same form</a:t>
            </a:r>
          </a:p>
          <a:p>
            <a:pPr lvl="1"/>
            <a:r>
              <a:rPr lang="en-US" altLang="zh-CN" dirty="0"/>
              <a:t>Directly solve the base cases</a:t>
            </a:r>
          </a:p>
          <a:p>
            <a:pPr lvl="1"/>
            <a:r>
              <a:rPr lang="en-US" altLang="zh-CN" dirty="0"/>
              <a:t>Combine the results to form the final solution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0A17-60B7-43AB-A9D9-BB08D677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/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/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/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/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80BC2E-050C-4807-B5B5-06065F81494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74753" y="3429000"/>
            <a:ext cx="1329556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D9307D-99C6-4635-9E83-ED69372FDEF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61360" y="3429000"/>
            <a:ext cx="304797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19FE28-B3A9-4D61-B9FF-4C1D0CD870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57415" y="3429000"/>
            <a:ext cx="1091760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F49061-5B94-4509-BCDB-9188EB71D8F6}"/>
              </a:ext>
            </a:extLst>
          </p:cNvPr>
          <p:cNvSpPr txBox="1"/>
          <p:nvPr/>
        </p:nvSpPr>
        <p:spPr>
          <a:xfrm>
            <a:off x="7511785" y="416267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C1DB9E-880B-413D-93A1-EAE3730D06C8}"/>
              </a:ext>
            </a:extLst>
          </p:cNvPr>
          <p:cNvCxnSpPr>
            <a:cxnSpLocks/>
          </p:cNvCxnSpPr>
          <p:nvPr/>
        </p:nvCxnSpPr>
        <p:spPr>
          <a:xfrm flipH="1">
            <a:off x="3065906" y="4508938"/>
            <a:ext cx="788279" cy="90737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F0ED3C-1385-4C39-B833-9CBC3A94429E}"/>
              </a:ext>
            </a:extLst>
          </p:cNvPr>
          <p:cNvCxnSpPr>
            <a:cxnSpLocks/>
          </p:cNvCxnSpPr>
          <p:nvPr/>
        </p:nvCxnSpPr>
        <p:spPr>
          <a:xfrm>
            <a:off x="10026385" y="4508938"/>
            <a:ext cx="708134" cy="987972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5198EFC-A840-44C1-8A27-F9A802D76423}"/>
              </a:ext>
            </a:extLst>
          </p:cNvPr>
          <p:cNvSpPr/>
          <p:nvPr/>
        </p:nvSpPr>
        <p:spPr>
          <a:xfrm>
            <a:off x="2988393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0BD2CF-AB42-40A5-9A69-DFA6A1D86F87}"/>
              </a:ext>
            </a:extLst>
          </p:cNvPr>
          <p:cNvSpPr/>
          <p:nvPr/>
        </p:nvSpPr>
        <p:spPr>
          <a:xfrm>
            <a:off x="408147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E0F3BB-2E0B-4732-B85A-4713A518C76F}"/>
              </a:ext>
            </a:extLst>
          </p:cNvPr>
          <p:cNvSpPr/>
          <p:nvPr/>
        </p:nvSpPr>
        <p:spPr>
          <a:xfrm>
            <a:off x="517454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264653-C851-4F07-8008-9B0832D2A608}"/>
              </a:ext>
            </a:extLst>
          </p:cNvPr>
          <p:cNvSpPr/>
          <p:nvPr/>
        </p:nvSpPr>
        <p:spPr>
          <a:xfrm>
            <a:off x="6213756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333033-D8C2-41D0-AF79-55874861915A}"/>
              </a:ext>
            </a:extLst>
          </p:cNvPr>
          <p:cNvSpPr/>
          <p:nvPr/>
        </p:nvSpPr>
        <p:spPr>
          <a:xfrm>
            <a:off x="1023659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575E64-B700-4165-A032-19EB042DA903}"/>
              </a:ext>
            </a:extLst>
          </p:cNvPr>
          <p:cNvSpPr/>
          <p:nvPr/>
        </p:nvSpPr>
        <p:spPr>
          <a:xfrm>
            <a:off x="921971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2064A6-096A-460E-B086-5D5716A5390E}"/>
              </a:ext>
            </a:extLst>
          </p:cNvPr>
          <p:cNvSpPr txBox="1"/>
          <p:nvPr/>
        </p:nvSpPr>
        <p:spPr>
          <a:xfrm>
            <a:off x="7604663" y="560684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● ● 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D469D6-667D-4630-95EA-8040350F3F99}"/>
              </a:ext>
            </a:extLst>
          </p:cNvPr>
          <p:cNvSpPr txBox="1"/>
          <p:nvPr/>
        </p:nvSpPr>
        <p:spPr>
          <a:xfrm>
            <a:off x="1189575" y="299805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6561D5-11FF-4082-82F9-1711B27305B8}"/>
              </a:ext>
            </a:extLst>
          </p:cNvPr>
          <p:cNvSpPr txBox="1"/>
          <p:nvPr/>
        </p:nvSpPr>
        <p:spPr>
          <a:xfrm>
            <a:off x="1154344" y="409342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E30FE5-416B-4865-A4F2-99EE347798B9}"/>
              </a:ext>
            </a:extLst>
          </p:cNvPr>
          <p:cNvSpPr txBox="1"/>
          <p:nvPr/>
        </p:nvSpPr>
        <p:spPr>
          <a:xfrm>
            <a:off x="1189575" y="5528173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6972F5-CAE4-4AFF-B4A7-A5E9AD335DDD}"/>
              </a:ext>
            </a:extLst>
          </p:cNvPr>
          <p:cNvCxnSpPr>
            <a:cxnSpLocks/>
          </p:cNvCxnSpPr>
          <p:nvPr/>
        </p:nvCxnSpPr>
        <p:spPr>
          <a:xfrm flipV="1">
            <a:off x="3259032" y="4564867"/>
            <a:ext cx="768570" cy="85144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6B3B36B-62D2-49F9-847C-F8ACF7F6B79F}"/>
              </a:ext>
            </a:extLst>
          </p:cNvPr>
          <p:cNvCxnSpPr>
            <a:cxnSpLocks/>
          </p:cNvCxnSpPr>
          <p:nvPr/>
        </p:nvCxnSpPr>
        <p:spPr>
          <a:xfrm flipH="1" flipV="1">
            <a:off x="9852968" y="4600534"/>
            <a:ext cx="654261" cy="7944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8033B5-758B-4229-9561-E7728350AD0F}"/>
              </a:ext>
            </a:extLst>
          </p:cNvPr>
          <p:cNvCxnSpPr>
            <a:cxnSpLocks/>
          </p:cNvCxnSpPr>
          <p:nvPr/>
        </p:nvCxnSpPr>
        <p:spPr>
          <a:xfrm flipH="1" flipV="1">
            <a:off x="8523131" y="3498986"/>
            <a:ext cx="859496" cy="48743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54E23CD-97A7-40C9-BBB2-E3166D003E23}"/>
              </a:ext>
            </a:extLst>
          </p:cNvPr>
          <p:cNvCxnSpPr>
            <a:cxnSpLocks/>
          </p:cNvCxnSpPr>
          <p:nvPr/>
        </p:nvCxnSpPr>
        <p:spPr>
          <a:xfrm flipV="1">
            <a:off x="6312017" y="3437443"/>
            <a:ext cx="201807" cy="591677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E6BDA1-ABDB-4A17-95E2-B7221683730C}"/>
              </a:ext>
            </a:extLst>
          </p:cNvPr>
          <p:cNvCxnSpPr>
            <a:cxnSpLocks/>
          </p:cNvCxnSpPr>
          <p:nvPr/>
        </p:nvCxnSpPr>
        <p:spPr>
          <a:xfrm flipV="1">
            <a:off x="4588216" y="3477894"/>
            <a:ext cx="1121489" cy="551226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9" grpId="0"/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06DCB-C960-4215-91CB-1A8661F7F556}"/>
              </a:ext>
            </a:extLst>
          </p:cNvPr>
          <p:cNvSpPr/>
          <p:nvPr/>
        </p:nvSpPr>
        <p:spPr>
          <a:xfrm>
            <a:off x="4900281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 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/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78B647D6-3785-4909-A3AB-D41963A5E48B}"/>
              </a:ext>
            </a:extLst>
          </p:cNvPr>
          <p:cNvSpPr/>
          <p:nvPr/>
        </p:nvSpPr>
        <p:spPr>
          <a:xfrm>
            <a:off x="4359004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8673433F-9CE0-4265-BF61-BEA605C5C9D6}"/>
              </a:ext>
            </a:extLst>
          </p:cNvPr>
          <p:cNvSpPr/>
          <p:nvPr/>
        </p:nvSpPr>
        <p:spPr>
          <a:xfrm rot="16200000">
            <a:off x="5305414" y="200229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/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6B6015DA-DBFA-4245-8862-9DBDE75D2174}"/>
              </a:ext>
            </a:extLst>
          </p:cNvPr>
          <p:cNvSpPr/>
          <p:nvPr/>
        </p:nvSpPr>
        <p:spPr>
          <a:xfrm rot="5400000">
            <a:off x="5658990" y="3021477"/>
            <a:ext cx="234233" cy="1751652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E2B3B7C-F685-4B3A-8027-A61F236B3C3F}"/>
              </a:ext>
            </a:extLst>
          </p:cNvPr>
          <p:cNvSpPr/>
          <p:nvPr/>
        </p:nvSpPr>
        <p:spPr>
          <a:xfrm rot="5400000">
            <a:off x="4525362" y="3639499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/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0803441F-DB23-4259-9F2C-586F8D22BA52}"/>
              </a:ext>
            </a:extLst>
          </p:cNvPr>
          <p:cNvSpPr txBox="1"/>
          <p:nvPr/>
        </p:nvSpPr>
        <p:spPr>
          <a:xfrm>
            <a:off x="1131726" y="333422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91ECDE-8D46-4886-8A0C-45A1FB35644C}"/>
              </a:ext>
            </a:extLst>
          </p:cNvPr>
          <p:cNvSpPr txBox="1"/>
          <p:nvPr/>
        </p:nvSpPr>
        <p:spPr>
          <a:xfrm>
            <a:off x="1131726" y="493723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894518-19DE-48F2-8E05-ED074FBA0ACF}"/>
              </a:ext>
            </a:extLst>
          </p:cNvPr>
          <p:cNvSpPr/>
          <p:nvPr/>
        </p:nvSpPr>
        <p:spPr>
          <a:xfrm>
            <a:off x="5320662" y="4937241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1F778CE-159F-4836-ADF3-54F3221E377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762893" y="4393421"/>
            <a:ext cx="13213" cy="56779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1DFF48E-94A7-4F56-9833-107CB6647DE8}"/>
              </a:ext>
            </a:extLst>
          </p:cNvPr>
          <p:cNvSpPr/>
          <p:nvPr/>
        </p:nvSpPr>
        <p:spPr>
          <a:xfrm>
            <a:off x="4790796" y="4937238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695D71-6341-4E39-A510-0C3ABC94BA92}"/>
              </a:ext>
            </a:extLst>
          </p:cNvPr>
          <p:cNvSpPr/>
          <p:nvPr/>
        </p:nvSpPr>
        <p:spPr>
          <a:xfrm>
            <a:off x="7874696" y="4917159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O    L    </a:t>
            </a:r>
            <a:r>
              <a:rPr lang="en-US" altLang="zh-CN" dirty="0" err="1"/>
              <a:t>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B7124A3-535C-425C-9931-EF0F4E5CAFF0}"/>
              </a:ext>
            </a:extLst>
          </p:cNvPr>
          <p:cNvSpPr/>
          <p:nvPr/>
        </p:nvSpPr>
        <p:spPr>
          <a:xfrm>
            <a:off x="9176382" y="4917159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183AC3-F527-437E-A76E-3D3B9D2A3F80}"/>
              </a:ext>
            </a:extLst>
          </p:cNvPr>
          <p:cNvCxnSpPr>
            <a:cxnSpLocks/>
          </p:cNvCxnSpPr>
          <p:nvPr/>
        </p:nvCxnSpPr>
        <p:spPr>
          <a:xfrm flipV="1">
            <a:off x="8717280" y="4247121"/>
            <a:ext cx="0" cy="670038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4B11F74-FD17-499B-8913-BF6F0D279FF4}"/>
              </a:ext>
            </a:extLst>
          </p:cNvPr>
          <p:cNvSpPr/>
          <p:nvPr/>
        </p:nvSpPr>
        <p:spPr>
          <a:xfrm>
            <a:off x="7874697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    L    </a:t>
            </a:r>
            <a:r>
              <a:rPr lang="en-US" altLang="zh-CN" dirty="0" err="1"/>
              <a:t>L</a:t>
            </a:r>
            <a:r>
              <a:rPr lang="en-US" altLang="zh-CN" dirty="0"/>
              <a:t>    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27B0EB-76EC-4DB6-99D5-F56902B9C2E8}"/>
              </a:ext>
            </a:extLst>
          </p:cNvPr>
          <p:cNvSpPr/>
          <p:nvPr/>
        </p:nvSpPr>
        <p:spPr>
          <a:xfrm>
            <a:off x="9589758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箭头: 下弧形 62">
            <a:extLst>
              <a:ext uri="{FF2B5EF4-FFF2-40B4-BE49-F238E27FC236}">
                <a16:creationId xmlns:a16="http://schemas.microsoft.com/office/drawing/2014/main" id="{7B361055-076A-4A3C-9532-5181357018C5}"/>
              </a:ext>
            </a:extLst>
          </p:cNvPr>
          <p:cNvSpPr/>
          <p:nvPr/>
        </p:nvSpPr>
        <p:spPr>
          <a:xfrm>
            <a:off x="5606153" y="5426341"/>
            <a:ext cx="3595773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3D33F8-1A8A-4E7C-8A31-2DAF1C98E79F}"/>
              </a:ext>
            </a:extLst>
          </p:cNvPr>
          <p:cNvSpPr txBox="1"/>
          <p:nvPr/>
        </p:nvSpPr>
        <p:spPr>
          <a:xfrm>
            <a:off x="6423333" y="5691021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91E5A8-7E6B-4932-B599-253702B00A59}"/>
              </a:ext>
            </a:extLst>
          </p:cNvPr>
          <p:cNvSpPr txBox="1"/>
          <p:nvPr/>
        </p:nvSpPr>
        <p:spPr>
          <a:xfrm>
            <a:off x="4927457" y="4414860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6F793F-57A2-4FBC-9F33-43BF0E7B466D}"/>
              </a:ext>
            </a:extLst>
          </p:cNvPr>
          <p:cNvSpPr txBox="1"/>
          <p:nvPr/>
        </p:nvSpPr>
        <p:spPr>
          <a:xfrm>
            <a:off x="8717280" y="4412936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/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右大括号 68">
            <a:extLst>
              <a:ext uri="{FF2B5EF4-FFF2-40B4-BE49-F238E27FC236}">
                <a16:creationId xmlns:a16="http://schemas.microsoft.com/office/drawing/2014/main" id="{C5662561-0FB8-4BDF-B431-C1CB0E2BC136}"/>
              </a:ext>
            </a:extLst>
          </p:cNvPr>
          <p:cNvSpPr/>
          <p:nvPr/>
        </p:nvSpPr>
        <p:spPr>
          <a:xfrm rot="5400000">
            <a:off x="8626322" y="3028562"/>
            <a:ext cx="211810" cy="171506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65B49589-6762-4D6D-83D3-685360AA78B5}"/>
              </a:ext>
            </a:extLst>
          </p:cNvPr>
          <p:cNvSpPr/>
          <p:nvPr/>
        </p:nvSpPr>
        <p:spPr>
          <a:xfrm rot="5400000">
            <a:off x="9760247" y="3586615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/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/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右大括号 72">
            <a:extLst>
              <a:ext uri="{FF2B5EF4-FFF2-40B4-BE49-F238E27FC236}">
                <a16:creationId xmlns:a16="http://schemas.microsoft.com/office/drawing/2014/main" id="{C0CC12BF-4952-49B7-8588-290709F123F8}"/>
              </a:ext>
            </a:extLst>
          </p:cNvPr>
          <p:cNvSpPr/>
          <p:nvPr/>
        </p:nvSpPr>
        <p:spPr>
          <a:xfrm rot="16200000">
            <a:off x="8826219" y="1958557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8" grpId="0" animBg="1"/>
      <p:bldP spid="52" grpId="0" animBg="1"/>
      <p:bldP spid="54" grpId="0" animBg="1"/>
      <p:bldP spid="60" grpId="0" animBg="1"/>
      <p:bldP spid="61" grpId="0" animBg="1"/>
      <p:bldP spid="63" grpId="0" animBg="1"/>
      <p:bldP spid="64" grpId="0"/>
      <p:bldP spid="65" grpId="0"/>
      <p:bldP spid="66" grpId="0"/>
      <p:bldP spid="68" grpId="0"/>
      <p:bldP spid="69" grpId="0" animBg="1"/>
      <p:bldP spid="70" grpId="0" animBg="1"/>
      <p:bldP spid="71" grpId="0"/>
      <p:bldP spid="72" grpId="0"/>
      <p:bldP spid="7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BFA96D-699C-4DFE-BB0A-5599C73CF648}"/>
              </a:ext>
            </a:extLst>
          </p:cNvPr>
          <p:cNvSpPr txBox="1"/>
          <p:nvPr/>
        </p:nvSpPr>
        <p:spPr>
          <a:xfrm>
            <a:off x="2816352" y="279210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1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7208-1F4B-4357-BB26-373C064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1D36-DEF1-44F6-81A4-E25663D4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implementations can be proven correct</a:t>
            </a:r>
          </a:p>
          <a:p>
            <a:pPr lvl="1"/>
            <a:r>
              <a:rPr lang="en-US" altLang="zh-CN" dirty="0"/>
              <a:t>Iteration is correct by loop invariant (what is it?)</a:t>
            </a:r>
          </a:p>
          <a:p>
            <a:pPr lvl="1"/>
            <a:r>
              <a:rPr lang="en-US" altLang="zh-CN" dirty="0"/>
              <a:t>Recursion is correct by induction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3C599-79BE-4817-8267-6307DA80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9F63E-C9E4-4786-B0DD-89F5ACC6A189}"/>
              </a:ext>
            </a:extLst>
          </p:cNvPr>
          <p:cNvSpPr txBox="1"/>
          <p:nvPr/>
        </p:nvSpPr>
        <p:spPr>
          <a:xfrm>
            <a:off x="5888735" y="279210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48892-EF59-4E4D-9C0C-C2A482F2954F}"/>
              </a:ext>
            </a:extLst>
          </p:cNvPr>
          <p:cNvSpPr txBox="1"/>
          <p:nvPr/>
        </p:nvSpPr>
        <p:spPr>
          <a:xfrm>
            <a:off x="1137902" y="279210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8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E8D3-92C7-4F62-A030-AB50B49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81BC3-B738-410E-8E56-8E9B1942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of Efficiency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8C958-8609-43DE-B621-7149AA7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7F09B-713C-4C14-9E46-344DBD0030B6}"/>
              </a:ext>
            </a:extLst>
          </p:cNvPr>
          <p:cNvSpPr txBox="1"/>
          <p:nvPr/>
        </p:nvSpPr>
        <p:spPr>
          <a:xfrm>
            <a:off x="5825779" y="291402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BECCE-5E12-4E29-AE80-36CF69559659}"/>
              </a:ext>
            </a:extLst>
          </p:cNvPr>
          <p:cNvSpPr txBox="1"/>
          <p:nvPr/>
        </p:nvSpPr>
        <p:spPr>
          <a:xfrm>
            <a:off x="1074946" y="291402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FE354C7-FF06-4760-A17F-7B48F910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2987"/>
              </p:ext>
            </p:extLst>
          </p:nvPr>
        </p:nvGraphicFramePr>
        <p:xfrm>
          <a:off x="1761779" y="1612627"/>
          <a:ext cx="8674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24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Stack Consumption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 (1 frame)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frames)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Iteration Times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08F7-330C-467A-A9ED-EC6BEDC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 of Problems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9871-0F4E-44B1-85E5-F4C010D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may be multiple ways to recursively divide a problem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reverse a string by recursively dividing it in half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785CF-830C-4E3A-AE89-D80E24C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2A9B1-E581-4586-AA13-8A557A0B8E17}"/>
              </a:ext>
            </a:extLst>
          </p:cNvPr>
          <p:cNvSpPr/>
          <p:nvPr/>
        </p:nvSpPr>
        <p:spPr>
          <a:xfrm>
            <a:off x="4749534" y="3123166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/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FF85877-E9CE-4AB9-9F56-4DAD6B7B3E69}"/>
              </a:ext>
            </a:extLst>
          </p:cNvPr>
          <p:cNvSpPr/>
          <p:nvPr/>
        </p:nvSpPr>
        <p:spPr>
          <a:xfrm>
            <a:off x="3752763" y="312062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0874CD7-5E53-4F64-9C27-B644E0AB0014}"/>
              </a:ext>
            </a:extLst>
          </p:cNvPr>
          <p:cNvSpPr/>
          <p:nvPr/>
        </p:nvSpPr>
        <p:spPr>
          <a:xfrm rot="16200000">
            <a:off x="4723850" y="1787069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/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55C72EC4-922A-4B5A-AC3E-EE3C56DD339A}"/>
              </a:ext>
            </a:extLst>
          </p:cNvPr>
          <p:cNvSpPr/>
          <p:nvPr/>
        </p:nvSpPr>
        <p:spPr>
          <a:xfrm rot="5400000">
            <a:off x="5346120" y="3022066"/>
            <a:ext cx="181348" cy="1267149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F3A22E3-6AB6-4D2A-8934-335AA998BD99}"/>
              </a:ext>
            </a:extLst>
          </p:cNvPr>
          <p:cNvSpPr/>
          <p:nvPr/>
        </p:nvSpPr>
        <p:spPr>
          <a:xfrm rot="5400000">
            <a:off x="4171261" y="3140693"/>
            <a:ext cx="242258" cy="102991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/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C2B16A4-99C9-42DA-A064-19EDDEDE1127}"/>
              </a:ext>
            </a:extLst>
          </p:cNvPr>
          <p:cNvSpPr txBox="1"/>
          <p:nvPr/>
        </p:nvSpPr>
        <p:spPr>
          <a:xfrm>
            <a:off x="1070767" y="309038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09B9ED-842F-4E3F-9450-650D81C1DAEC}"/>
              </a:ext>
            </a:extLst>
          </p:cNvPr>
          <p:cNvSpPr txBox="1"/>
          <p:nvPr/>
        </p:nvSpPr>
        <p:spPr>
          <a:xfrm>
            <a:off x="1070767" y="469339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C31737-D932-42C0-A939-EC3C8A7B1939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5438238" y="4168162"/>
            <a:ext cx="234361" cy="50017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35033F-1E16-4979-8883-6560DE8EA4C4}"/>
              </a:ext>
            </a:extLst>
          </p:cNvPr>
          <p:cNvCxnSpPr>
            <a:cxnSpLocks/>
            <a:stCxn id="40" idx="0"/>
            <a:endCxn id="27" idx="2"/>
          </p:cNvCxnSpPr>
          <p:nvPr/>
        </p:nvCxnSpPr>
        <p:spPr>
          <a:xfrm flipV="1">
            <a:off x="7603844" y="4130393"/>
            <a:ext cx="144997" cy="54351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D13B98D1-DF89-4B3C-92F4-CBDEF26F650C}"/>
              </a:ext>
            </a:extLst>
          </p:cNvPr>
          <p:cNvSpPr/>
          <p:nvPr/>
        </p:nvSpPr>
        <p:spPr>
          <a:xfrm>
            <a:off x="5024589" y="5211120"/>
            <a:ext cx="3004447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0A2110-389E-4271-A5F4-1D4633D99F48}"/>
              </a:ext>
            </a:extLst>
          </p:cNvPr>
          <p:cNvSpPr txBox="1"/>
          <p:nvPr/>
        </p:nvSpPr>
        <p:spPr>
          <a:xfrm>
            <a:off x="5555418" y="5390306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calls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E15E07-7A91-4D10-96EF-9D652BFD1752}"/>
              </a:ext>
            </a:extLst>
          </p:cNvPr>
          <p:cNvSpPr txBox="1"/>
          <p:nvPr/>
        </p:nvSpPr>
        <p:spPr>
          <a:xfrm>
            <a:off x="4345893" y="4199639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47D6F4-0B2C-473B-94F9-592784ABE3CA}"/>
              </a:ext>
            </a:extLst>
          </p:cNvPr>
          <p:cNvSpPr txBox="1"/>
          <p:nvPr/>
        </p:nvSpPr>
        <p:spPr>
          <a:xfrm>
            <a:off x="7796735" y="4198429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/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>
            <a:extLst>
              <a:ext uri="{FF2B5EF4-FFF2-40B4-BE49-F238E27FC236}">
                <a16:creationId xmlns:a16="http://schemas.microsoft.com/office/drawing/2014/main" id="{4E741B90-BC05-4481-A478-DB194B822097}"/>
              </a:ext>
            </a:extLst>
          </p:cNvPr>
          <p:cNvSpPr/>
          <p:nvPr/>
        </p:nvSpPr>
        <p:spPr>
          <a:xfrm rot="5400000">
            <a:off x="7589974" y="3023963"/>
            <a:ext cx="275042" cy="123058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80D31812-F7D5-4B27-9B3A-ED859D18D15C}"/>
              </a:ext>
            </a:extLst>
          </p:cNvPr>
          <p:cNvSpPr/>
          <p:nvPr/>
        </p:nvSpPr>
        <p:spPr>
          <a:xfrm rot="5400000">
            <a:off x="8803070" y="3123702"/>
            <a:ext cx="194765" cy="105045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/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/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97A60106-9598-4B8E-BBCD-E7E81C58056C}"/>
              </a:ext>
            </a:extLst>
          </p:cNvPr>
          <p:cNvSpPr/>
          <p:nvPr/>
        </p:nvSpPr>
        <p:spPr>
          <a:xfrm rot="16200000">
            <a:off x="8058612" y="175622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9640D7-4E07-49DF-96C1-175820513A29}"/>
              </a:ext>
            </a:extLst>
          </p:cNvPr>
          <p:cNvSpPr/>
          <p:nvPr/>
        </p:nvSpPr>
        <p:spPr>
          <a:xfrm>
            <a:off x="5004157" y="4668338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9DCDBD-18AF-4585-939E-447113FA52C0}"/>
              </a:ext>
            </a:extLst>
          </p:cNvPr>
          <p:cNvSpPr/>
          <p:nvPr/>
        </p:nvSpPr>
        <p:spPr>
          <a:xfrm>
            <a:off x="3581591" y="469120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9C7482-8A37-4B84-AA63-E45DDC3F22AC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 flipH="1">
            <a:off x="4106820" y="4150924"/>
            <a:ext cx="170864" cy="54027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9668ADE-97EB-4EBF-80B7-A72F6AFEDE9E}"/>
              </a:ext>
            </a:extLst>
          </p:cNvPr>
          <p:cNvSpPr/>
          <p:nvPr/>
        </p:nvSpPr>
        <p:spPr>
          <a:xfrm>
            <a:off x="6935402" y="4673912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C04FE9-D817-4334-8EC9-0515D59363C7}"/>
              </a:ext>
            </a:extLst>
          </p:cNvPr>
          <p:cNvSpPr/>
          <p:nvPr/>
        </p:nvSpPr>
        <p:spPr>
          <a:xfrm>
            <a:off x="8838797" y="4673912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5AE3E8-0C54-4D95-89BE-40E42C9B2CA8}"/>
              </a:ext>
            </a:extLst>
          </p:cNvPr>
          <p:cNvSpPr/>
          <p:nvPr/>
        </p:nvSpPr>
        <p:spPr>
          <a:xfrm>
            <a:off x="7112202" y="3105527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3DF379-80D3-465D-8BAB-59F0773846D0}"/>
              </a:ext>
            </a:extLst>
          </p:cNvPr>
          <p:cNvSpPr/>
          <p:nvPr/>
        </p:nvSpPr>
        <p:spPr>
          <a:xfrm>
            <a:off x="8342788" y="3105527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D5E1179-F2BA-4F09-9734-D15F482D749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H="1" flipV="1">
            <a:off x="8917868" y="4144729"/>
            <a:ext cx="446158" cy="5291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329FA17-942D-4A4B-B4A7-46C61E9D207D}"/>
              </a:ext>
            </a:extLst>
          </p:cNvPr>
          <p:cNvSpPr/>
          <p:nvPr/>
        </p:nvSpPr>
        <p:spPr>
          <a:xfrm>
            <a:off x="3934570" y="5216650"/>
            <a:ext cx="5676377" cy="1027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5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6DD8-866C-412C-902F-088C1E78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A657A-E56F-4B95-9744-03B82FCB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Recall</a:t>
            </a:r>
            <a:r>
              <a:rPr lang="en-US" altLang="zh-CN" dirty="0"/>
              <a:t>: a tail recursion </a:t>
            </a:r>
            <a:r>
              <a:rPr lang="en-US" altLang="zh-CN" dirty="0">
                <a:solidFill>
                  <a:srgbClr val="FF0000"/>
                </a:solidFill>
              </a:rPr>
              <a:t>immediately returns </a:t>
            </a:r>
            <a:r>
              <a:rPr lang="en-US" altLang="zh-CN" dirty="0"/>
              <a:t>from </a:t>
            </a:r>
            <a:r>
              <a:rPr lang="en-US" altLang="zh-CN" dirty="0">
                <a:solidFill>
                  <a:srgbClr val="FF0000"/>
                </a:solidFill>
              </a:rPr>
              <a:t>the only recursive call</a:t>
            </a:r>
          </a:p>
          <a:p>
            <a:r>
              <a:rPr lang="en-US" altLang="zh-CN" dirty="0"/>
              <a:t>Tail recursions do not have a composing phase</a:t>
            </a:r>
          </a:p>
          <a:p>
            <a:pPr lvl="1"/>
            <a:r>
              <a:rPr lang="en-US" altLang="zh-CN" dirty="0"/>
              <a:t>In essence, they behave like iteration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5218A-0526-4BB3-BC25-5638410B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/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/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9DE32B-8344-4B3F-97FE-69868C46A5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64630" y="3451631"/>
            <a:ext cx="5394" cy="52230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F24CF5-CAF8-4C71-BD16-B929E4D3476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864499" y="4404860"/>
            <a:ext cx="131" cy="81864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/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9B78D8A-DEB0-4469-B483-F865CFFFF9AD}"/>
              </a:ext>
            </a:extLst>
          </p:cNvPr>
          <p:cNvSpPr txBox="1"/>
          <p:nvPr/>
        </p:nvSpPr>
        <p:spPr>
          <a:xfrm>
            <a:off x="1227691" y="302070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0C8775-0ED5-420F-ABC6-73FB35970537}"/>
              </a:ext>
            </a:extLst>
          </p:cNvPr>
          <p:cNvSpPr txBox="1"/>
          <p:nvPr/>
        </p:nvSpPr>
        <p:spPr>
          <a:xfrm>
            <a:off x="1699848" y="3989343"/>
            <a:ext cx="223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484DCA-F49E-4EAF-9D6B-21999658ED3A}"/>
              </a:ext>
            </a:extLst>
          </p:cNvPr>
          <p:cNvSpPr txBox="1"/>
          <p:nvPr/>
        </p:nvSpPr>
        <p:spPr>
          <a:xfrm>
            <a:off x="1804829" y="525432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C1C22BD-FA56-491A-B7F7-3175970B30C5}"/>
              </a:ext>
            </a:extLst>
          </p:cNvPr>
          <p:cNvSpPr/>
          <p:nvPr/>
        </p:nvSpPr>
        <p:spPr>
          <a:xfrm>
            <a:off x="5135138" y="3289689"/>
            <a:ext cx="1170851" cy="2261138"/>
          </a:xfrm>
          <a:custGeom>
            <a:avLst/>
            <a:gdLst>
              <a:gd name="connsiteX0" fmla="*/ 0 w 1036320"/>
              <a:gd name="connsiteY0" fmla="*/ 2170176 h 2170176"/>
              <a:gd name="connsiteX1" fmla="*/ 1036320 w 1036320"/>
              <a:gd name="connsiteY1" fmla="*/ 1170432 h 2170176"/>
              <a:gd name="connsiteX2" fmla="*/ 719328 w 1036320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4" h="2170176">
                <a:moveTo>
                  <a:pt x="0" y="2170176"/>
                </a:moveTo>
                <a:cubicBezTo>
                  <a:pt x="345440" y="1836928"/>
                  <a:pt x="690880" y="2076704"/>
                  <a:pt x="1036320" y="1170432"/>
                </a:cubicBezTo>
                <a:cubicBezTo>
                  <a:pt x="1296416" y="390144"/>
                  <a:pt x="824992" y="390144"/>
                  <a:pt x="719328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B59729-7EF3-469F-BA78-FE62D12AD63C}"/>
              </a:ext>
            </a:extLst>
          </p:cNvPr>
          <p:cNvSpPr txBox="1"/>
          <p:nvPr/>
        </p:nvSpPr>
        <p:spPr>
          <a:xfrm>
            <a:off x="7222718" y="2992676"/>
            <a:ext cx="4716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latin typeface="+mj-lt"/>
              </a:rPr>
              <a:t>test for </a:t>
            </a:r>
            <a:r>
              <a:rPr lang="en-US" altLang="zh-CN" i="1" dirty="0">
                <a:latin typeface="+mj-lt"/>
              </a:rPr>
              <a:t>base</a:t>
            </a:r>
            <a:r>
              <a:rPr lang="zh-CN" altLang="en-US" i="1" dirty="0">
                <a:latin typeface="+mj-lt"/>
              </a:rPr>
              <a:t> case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Returns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the accumulated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1. Break down to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altLang="zh-CN" i="1" dirty="0">
                <a:latin typeface="+mj-lt"/>
              </a:rPr>
              <a:t> </a:t>
            </a:r>
            <a:r>
              <a:rPr lang="zh-CN" altLang="en-US" i="1" dirty="0">
                <a:latin typeface="+mj-lt"/>
              </a:rPr>
              <a:t>subproblem</a:t>
            </a:r>
          </a:p>
          <a:p>
            <a:r>
              <a:rPr lang="zh-CN" altLang="en-US" i="1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2. </a:t>
            </a:r>
            <a:r>
              <a:rPr lang="zh-CN" altLang="en-US" i="1" dirty="0">
                <a:latin typeface="+mj-lt"/>
              </a:rPr>
              <a:t>Solve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this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subproblem</a:t>
            </a:r>
            <a:r>
              <a:rPr lang="zh-CN" altLang="en-US" i="1" dirty="0">
                <a:latin typeface="+mj-lt"/>
              </a:rPr>
              <a:t> by </a:t>
            </a:r>
            <a:r>
              <a:rPr lang="en-US" altLang="zh-CN" i="1" dirty="0">
                <a:latin typeface="+mj-lt"/>
              </a:rPr>
              <a:t>recursion</a:t>
            </a:r>
          </a:p>
          <a:p>
            <a:r>
              <a:rPr lang="en-US" altLang="zh-CN" i="1" dirty="0">
                <a:latin typeface="+mj-lt"/>
              </a:rPr>
              <a:t>  3.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Immediately return the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0DBCC9-D746-430B-88D1-5C153520C7D0}"/>
              </a:ext>
            </a:extLst>
          </p:cNvPr>
          <p:cNvSpPr txBox="1"/>
          <p:nvPr/>
        </p:nvSpPr>
        <p:spPr>
          <a:xfrm>
            <a:off x="8137131" y="5174032"/>
            <a:ext cx="229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Function Body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8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3" grpId="0"/>
      <p:bldP spid="24" grpId="0"/>
      <p:bldP spid="25" grpId="0"/>
      <p:bldP spid="44" grpId="0" animBg="1"/>
      <p:bldP spid="45" grpId="0"/>
      <p:bldP spid="4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B7D1F-F4A1-4811-AA5A-8F61206D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304D1-8F93-41BF-86E5-426450FE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palindrome</a:t>
            </a:r>
            <a:r>
              <a:rPr lang="en-US" altLang="zh-CN" dirty="0"/>
              <a:t> is a word that </a:t>
            </a:r>
            <a:r>
              <a:rPr lang="en-US" altLang="zh-CN" dirty="0">
                <a:solidFill>
                  <a:srgbClr val="FF0000"/>
                </a:solidFill>
              </a:rPr>
              <a:t>reads identically forward and backward</a:t>
            </a:r>
          </a:p>
          <a:p>
            <a:pPr lvl="1"/>
            <a:r>
              <a:rPr lang="en-US" altLang="zh-CN" b="1" dirty="0"/>
              <a:t>Examples</a:t>
            </a:r>
            <a:r>
              <a:rPr lang="en-US" altLang="zh-CN" dirty="0"/>
              <a:t>: </a:t>
            </a:r>
            <a:r>
              <a:rPr lang="en-US" altLang="zh-CN" i="1" dirty="0"/>
              <a:t>mom, noon, level, racecar</a:t>
            </a:r>
          </a:p>
          <a:p>
            <a:r>
              <a:rPr lang="en-US" altLang="zh-CN" dirty="0"/>
              <a:t>Recursive solution to recognize a palindrome:</a:t>
            </a:r>
          </a:p>
          <a:p>
            <a:pPr lvl="1"/>
            <a:r>
              <a:rPr lang="en-US" altLang="zh-CN" b="1" dirty="0"/>
              <a:t>Step 1</a:t>
            </a:r>
            <a:r>
              <a:rPr lang="en-US" altLang="zh-CN" dirty="0"/>
              <a:t>: Check if the head and tail characters are the same</a:t>
            </a:r>
          </a:p>
          <a:p>
            <a:pPr lvl="1"/>
            <a:r>
              <a:rPr lang="en-US" altLang="zh-CN" b="1" dirty="0"/>
              <a:t>Step 2</a:t>
            </a:r>
            <a:r>
              <a:rPr lang="en-US" altLang="zh-CN" dirty="0"/>
              <a:t>: If not, the string is not a palindrome</a:t>
            </a:r>
          </a:p>
          <a:p>
            <a:pPr lvl="1"/>
            <a:r>
              <a:rPr lang="en-US" altLang="zh-CN" b="1" dirty="0"/>
              <a:t>Step 3</a:t>
            </a:r>
            <a:r>
              <a:rPr lang="en-US" altLang="zh-CN" dirty="0"/>
              <a:t>: If so, recursively check the remaining string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A2B51-D150-415C-9D6D-8293A76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A3F969-6D28-43F6-83B6-C0ECB1AF02EE}"/>
              </a:ext>
            </a:extLst>
          </p:cNvPr>
          <p:cNvSpPr/>
          <p:nvPr/>
        </p:nvSpPr>
        <p:spPr>
          <a:xfrm>
            <a:off x="5042207" y="3740509"/>
            <a:ext cx="237034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 C  E  C  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5334B7-8A5E-44D6-B21B-6EF68D7DA563}"/>
              </a:ext>
            </a:extLst>
          </p:cNvPr>
          <p:cNvSpPr/>
          <p:nvPr/>
        </p:nvSpPr>
        <p:spPr>
          <a:xfrm>
            <a:off x="5307725" y="4743973"/>
            <a:ext cx="1839310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 E  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5E91E4-2C0A-4237-A01A-6440338AA8E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27380" y="4171433"/>
            <a:ext cx="0" cy="57254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7FEC2C-5465-4F4C-ACBB-85079E1618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227380" y="5174897"/>
            <a:ext cx="0" cy="834054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915DD-DB18-4EB8-BB46-3DE0CF3F1A13}"/>
              </a:ext>
            </a:extLst>
          </p:cNvPr>
          <p:cNvSpPr/>
          <p:nvPr/>
        </p:nvSpPr>
        <p:spPr>
          <a:xfrm>
            <a:off x="5956740" y="6008951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70668-B7C8-433F-BB9B-2B778C75A035}"/>
              </a:ext>
            </a:extLst>
          </p:cNvPr>
          <p:cNvSpPr txBox="1"/>
          <p:nvPr/>
        </p:nvSpPr>
        <p:spPr>
          <a:xfrm>
            <a:off x="2796902" y="376129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String: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CCE88-9594-4A8A-86D8-A0B5F5C31734}"/>
              </a:ext>
            </a:extLst>
          </p:cNvPr>
          <p:cNvSpPr txBox="1"/>
          <p:nvPr/>
        </p:nvSpPr>
        <p:spPr>
          <a:xfrm>
            <a:off x="3304686" y="4805606"/>
            <a:ext cx="16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String: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A40265-089C-4710-9152-1D738B478ED7}"/>
              </a:ext>
            </a:extLst>
          </p:cNvPr>
          <p:cNvSpPr txBox="1"/>
          <p:nvPr/>
        </p:nvSpPr>
        <p:spPr>
          <a:xfrm>
            <a:off x="3304686" y="600895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Case: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0A6414-C3A2-4666-841D-C401DE8F9A15}"/>
              </a:ext>
            </a:extLst>
          </p:cNvPr>
          <p:cNvSpPr/>
          <p:nvPr/>
        </p:nvSpPr>
        <p:spPr>
          <a:xfrm>
            <a:off x="5035638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936287-A17B-4C22-8870-FD8BBCFEB118}"/>
              </a:ext>
            </a:extLst>
          </p:cNvPr>
          <p:cNvSpPr/>
          <p:nvPr/>
        </p:nvSpPr>
        <p:spPr>
          <a:xfrm>
            <a:off x="6941892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42BB77-C6CD-4B41-B5CA-17B31E277983}"/>
              </a:ext>
            </a:extLst>
          </p:cNvPr>
          <p:cNvSpPr/>
          <p:nvPr/>
        </p:nvSpPr>
        <p:spPr>
          <a:xfrm>
            <a:off x="5307725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33ECD8-7DA0-4B0C-BDBB-21163EAFCCAA}"/>
              </a:ext>
            </a:extLst>
          </p:cNvPr>
          <p:cNvSpPr/>
          <p:nvPr/>
        </p:nvSpPr>
        <p:spPr>
          <a:xfrm>
            <a:off x="6676902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19AC1FB-9B5A-47A6-BF37-DD4C68A8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38" y="3456682"/>
            <a:ext cx="772600" cy="692438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260EBF2-3021-4F0C-BE09-5AC90186E95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498019" y="4086162"/>
            <a:ext cx="1936044" cy="213825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/>
      <p:bldP spid="12" grpId="0"/>
      <p:bldP spid="17" grpId="0" animBg="1"/>
      <p:bldP spid="23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8228-580A-4B9E-AE8B-15F4277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9F0E-EB57-46C2-A3CF-8721ED8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data type defines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belonging to the type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a set of operations defining the behavior of values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we have seen are </a:t>
            </a:r>
            <a:r>
              <a:rPr lang="en-US" altLang="zh-CN" dirty="0">
                <a:solidFill>
                  <a:srgbClr val="FF0000"/>
                </a:solidFill>
              </a:rPr>
              <a:t>concrete data types (CDT)</a:t>
            </a:r>
          </a:p>
          <a:p>
            <a:pPr lvl="1"/>
            <a:r>
              <a:rPr lang="en-US" altLang="zh-CN" dirty="0"/>
              <a:t>We know the physical representation of their values</a:t>
            </a:r>
          </a:p>
          <a:p>
            <a:pPr lvl="1"/>
            <a:r>
              <a:rPr lang="en-US" altLang="zh-CN" dirty="0"/>
              <a:t>We know the exact sizes of values in memory</a:t>
            </a:r>
          </a:p>
          <a:p>
            <a:pPr lvl="1"/>
            <a:r>
              <a:rPr lang="en-US" altLang="zh-CN" dirty="0"/>
              <a:t>We know other properties about execution such as alignment, etc.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 type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32-bit or 64-bit integers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Arithmetic (+, - , * , /) </a:t>
            </a:r>
          </a:p>
          <a:p>
            <a:pPr lvl="2"/>
            <a:r>
              <a:rPr lang="en-US" altLang="zh-CN" dirty="0"/>
              <a:t>Inspecting the exact bits of integers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443A1-BFDD-47D1-8850-AAEBAB3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B8915F-F423-4D98-A7F1-5ABF2CC3D826}"/>
              </a:ext>
            </a:extLst>
          </p:cNvPr>
          <p:cNvSpPr txBox="1"/>
          <p:nvPr/>
        </p:nvSpPr>
        <p:spPr>
          <a:xfrm>
            <a:off x="7859111" y="4414345"/>
            <a:ext cx="27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01000101000…</a:t>
            </a:r>
            <a:endParaRPr lang="zh-CN" alt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20C717-C536-404B-BB4F-1BA4203B2D25}"/>
              </a:ext>
            </a:extLst>
          </p:cNvPr>
          <p:cNvSpPr/>
          <p:nvPr/>
        </p:nvSpPr>
        <p:spPr>
          <a:xfrm rot="16200000">
            <a:off x="8980747" y="3961966"/>
            <a:ext cx="301751" cy="225294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152AFA-34F4-4236-A63C-567842A9597D}"/>
              </a:ext>
            </a:extLst>
          </p:cNvPr>
          <p:cNvSpPr txBox="1"/>
          <p:nvPr/>
        </p:nvSpPr>
        <p:spPr>
          <a:xfrm>
            <a:off x="8204845" y="5234644"/>
            <a:ext cx="225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32- or 64-bits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991D2-C99E-4FA8-AD90-5D81336D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97A8-F0EB-4B2F-8071-B0DD6523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function recognize palindromes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A0561-896C-4611-875C-3651DC9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F786CD-DE3B-4D64-B1FC-7735476B653E}"/>
              </a:ext>
            </a:extLst>
          </p:cNvPr>
          <p:cNvSpPr txBox="1"/>
          <p:nvPr/>
        </p:nvSpPr>
        <p:spPr>
          <a:xfrm>
            <a:off x="2102068" y="184018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CA2946B-1B84-4D2F-82F4-C1F8F47C7E69}"/>
              </a:ext>
            </a:extLst>
          </p:cNvPr>
          <p:cNvSpPr/>
          <p:nvPr/>
        </p:nvSpPr>
        <p:spPr>
          <a:xfrm rot="7202627">
            <a:off x="5358990" y="404617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E9E3E1-6206-41A3-88C5-1452085EAA47}"/>
              </a:ext>
            </a:extLst>
          </p:cNvPr>
          <p:cNvSpPr txBox="1"/>
          <p:nvPr/>
        </p:nvSpPr>
        <p:spPr>
          <a:xfrm>
            <a:off x="5699354" y="5250925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3141-93C6-4123-A162-EB13F440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4436C-87BA-41F2-8AFD-F38F1234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isPalindrome</a:t>
            </a:r>
            <a:r>
              <a:rPr lang="en-US" altLang="zh-CN" dirty="0"/>
              <a:t> can be translated into an iteration</a:t>
            </a:r>
          </a:p>
          <a:p>
            <a:pPr lvl="1"/>
            <a:r>
              <a:rPr lang="en-US" altLang="zh-CN" dirty="0"/>
              <a:t>At beginning of every loop, the remaining computation of the loop corresponds to a tail recursive call</a:t>
            </a:r>
          </a:p>
          <a:p>
            <a:pPr lvl="1"/>
            <a:r>
              <a:rPr lang="en-US" altLang="zh-CN" dirty="0"/>
              <a:t>return statements corresponds to base cases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089B7-0434-4498-A843-229BDA9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6E094-6673-4F27-A007-3F88C22DA3A3}"/>
              </a:ext>
            </a:extLst>
          </p:cNvPr>
          <p:cNvSpPr txBox="1"/>
          <p:nvPr/>
        </p:nvSpPr>
        <p:spPr>
          <a:xfrm>
            <a:off x="3054569" y="2874139"/>
            <a:ext cx="5251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n/2;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(str[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!= str[n-i-1])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 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 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FBF3-8CC3-4277-8B0A-DE3C991B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Encode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B322F-CF91-4652-85F2-5A18BB5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 strings by adding </a:t>
            </a:r>
            <a:r>
              <a:rPr lang="en-US" altLang="zh-CN" dirty="0" err="1"/>
              <a:t>offests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01A32-DEF0-436B-8831-BDD3088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E17AA9-56E9-4767-A427-9752D0881527}"/>
              </a:ext>
            </a:extLst>
          </p:cNvPr>
          <p:cNvSpPr txBox="1"/>
          <p:nvPr/>
        </p:nvSpPr>
        <p:spPr>
          <a:xfrm>
            <a:off x="2196661" y="2012095"/>
            <a:ext cx="74308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string by adding an offset to its characters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encode_string(string str,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ofs)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 = str[0] + ofs;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encode_string(str.substr(1), ofs);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79BA6DB-12A6-4FE6-8CCB-9BDEB1CA8735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A60FA-1C63-4DD4-B28F-D1562EB3391F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8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28B6-23AD-4EAC-BDD7-9ACB114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Find 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4935-DDDA-4AB7-9A41-63AC8E7A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solution to find a character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C3AEA-A489-4C78-A591-7A3EDE73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EB50E-158D-43C0-A0D9-A8E353083B72}"/>
              </a:ext>
            </a:extLst>
          </p:cNvPr>
          <p:cNvSpPr txBox="1"/>
          <p:nvPr/>
        </p:nvSpPr>
        <p:spPr>
          <a:xfrm>
            <a:off x="2653863" y="1720840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latin typeface="Consolas" panose="020B0609020204030204" pitchFamily="49" charset="0"/>
              </a:rPr>
              <a:t>(string s,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s.length</a:t>
            </a:r>
            <a:r>
              <a:rPr lang="en-US" altLang="zh-CN" dirty="0">
                <a:latin typeface="Consolas" panose="020B0609020204030204" pitchFamily="49" charset="0"/>
              </a:rPr>
              <a:t>() ==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(s[0] ==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(1),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972AED51-9BC6-44E8-898C-90AD3A234FCF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99F1B-452C-4A1A-A29C-C11884B09A2C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5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Aliases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5713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56F387-95D9-4383-9B29-8FF6AC5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37367-5FA9-4692-B301-0E5D454B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variable consists of two parts:</a:t>
            </a:r>
          </a:p>
          <a:p>
            <a:pPr lvl="1"/>
            <a:r>
              <a:rPr lang="en-US" altLang="zh-CN" dirty="0"/>
              <a:t>The store (object) holding its value</a:t>
            </a:r>
          </a:p>
          <a:p>
            <a:pPr lvl="1"/>
            <a:r>
              <a:rPr lang="en-US" altLang="zh-CN" dirty="0"/>
              <a:t>A name that points to this store</a:t>
            </a:r>
          </a:p>
          <a:p>
            <a:r>
              <a:rPr lang="en-US" altLang="zh-CN" dirty="0"/>
              <a:t>At some point of execution:</a:t>
            </a:r>
          </a:p>
          <a:p>
            <a:pPr lvl="1"/>
            <a:r>
              <a:rPr lang="en-US" altLang="zh-CN" dirty="0"/>
              <a:t>Multiple names may refer to the same store (object) in the memory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aliases</a:t>
            </a:r>
            <a:r>
              <a:rPr lang="en-US" altLang="zh-CN" dirty="0"/>
              <a:t> of the store (object)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name and id are aliases of the same string object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ABBD15-C27F-440D-B384-0E6B84B7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C8BB2-972A-4520-AA53-4AED1852E928}"/>
              </a:ext>
            </a:extLst>
          </p:cNvPr>
          <p:cNvSpPr/>
          <p:nvPr/>
        </p:nvSpPr>
        <p:spPr>
          <a:xfrm>
            <a:off x="9406764" y="331832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12508-00AF-4E62-BBFD-A740E7145B13}"/>
              </a:ext>
            </a:extLst>
          </p:cNvPr>
          <p:cNvSpPr/>
          <p:nvPr/>
        </p:nvSpPr>
        <p:spPr>
          <a:xfrm>
            <a:off x="9406762" y="4115178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78A37-B8A6-489A-9468-9B7EB5079964}"/>
              </a:ext>
            </a:extLst>
          </p:cNvPr>
          <p:cNvSpPr txBox="1"/>
          <p:nvPr/>
        </p:nvSpPr>
        <p:spPr>
          <a:xfrm>
            <a:off x="9045731" y="573198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</a:t>
            </a:r>
          </a:p>
          <a:p>
            <a:pPr algn="ctr"/>
            <a:r>
              <a:rPr lang="en-US" altLang="zh-CN" sz="2000" b="1" dirty="0"/>
              <a:t>State</a:t>
            </a:r>
            <a:endParaRPr lang="zh-CN" altLang="en-US" sz="24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DE4FED-7FB1-4865-BE1E-68DF3BAFB485}"/>
              </a:ext>
            </a:extLst>
          </p:cNvPr>
          <p:cNvSpPr/>
          <p:nvPr/>
        </p:nvSpPr>
        <p:spPr>
          <a:xfrm>
            <a:off x="9211597" y="3248416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ECC2F1-F3C1-4749-BA70-36EEF6F00868}"/>
              </a:ext>
            </a:extLst>
          </p:cNvPr>
          <p:cNvCxnSpPr>
            <a:cxnSpLocks/>
          </p:cNvCxnSpPr>
          <p:nvPr/>
        </p:nvCxnSpPr>
        <p:spPr>
          <a:xfrm>
            <a:off x="8230983" y="4121599"/>
            <a:ext cx="1175779" cy="14375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C5BD8E-C903-490C-B6A2-2B1FAE53EBA7}"/>
              </a:ext>
            </a:extLst>
          </p:cNvPr>
          <p:cNvSpPr txBox="1"/>
          <p:nvPr/>
        </p:nvSpPr>
        <p:spPr>
          <a:xfrm>
            <a:off x="7530221" y="3876638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F74ED0-8422-40DE-8A5B-ECADEB7F37B9}"/>
              </a:ext>
            </a:extLst>
          </p:cNvPr>
          <p:cNvSpPr txBox="1"/>
          <p:nvPr/>
        </p:nvSpPr>
        <p:spPr>
          <a:xfrm rot="5400000">
            <a:off x="9344165" y="5072810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766DFC-F36A-46DA-8AF1-7221D7A48257}"/>
              </a:ext>
            </a:extLst>
          </p:cNvPr>
          <p:cNvCxnSpPr>
            <a:cxnSpLocks/>
          </p:cNvCxnSpPr>
          <p:nvPr/>
        </p:nvCxnSpPr>
        <p:spPr>
          <a:xfrm flipV="1">
            <a:off x="8217094" y="4425650"/>
            <a:ext cx="1189668" cy="21812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AE1CB-2715-44E0-838F-665A941D6D42}"/>
              </a:ext>
            </a:extLst>
          </p:cNvPr>
          <p:cNvSpPr txBox="1"/>
          <p:nvPr/>
        </p:nvSpPr>
        <p:spPr>
          <a:xfrm>
            <a:off x="7640483" y="4441353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3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0508-A4B4-4709-93C5-231BEE1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D2A7-A238-4A31-ABCB-52CCEA7C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Aliases in C++ are called </a:t>
            </a:r>
            <a:r>
              <a:rPr lang="en-US" altLang="zh-CN" b="1" dirty="0"/>
              <a:t>references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 </a:t>
            </a:r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evaluate to a value in memory (e.g., variables or other references)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a new name bound to the store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</a:t>
            </a:r>
            <a:r>
              <a:rPr lang="en-US" altLang="zh-CN" dirty="0">
                <a:latin typeface="+mj-lt"/>
              </a:rPr>
              <a:t>must match with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/>
              <a:t>After the binding,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behaves like a regular variable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 keyword is used if modification through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prohibited </a:t>
            </a:r>
          </a:p>
          <a:p>
            <a:pPr lvl="1"/>
            <a:r>
              <a:rPr lang="en-US" altLang="zh-CN" dirty="0"/>
              <a:t>Scopes of references are resolved like variables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17B5A-63E6-44A3-9A6C-54F0382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093A24-8382-4804-95D9-E3671A54E318}"/>
              </a:ext>
            </a:extLst>
          </p:cNvPr>
          <p:cNvSpPr txBox="1"/>
          <p:nvPr/>
        </p:nvSpPr>
        <p:spPr>
          <a:xfrm>
            <a:off x="1887902" y="1951866"/>
            <a:ext cx="420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9012D7-215D-49AE-8CC1-ABDCAFBBFA09}"/>
              </a:ext>
            </a:extLst>
          </p:cNvPr>
          <p:cNvSpPr txBox="1"/>
          <p:nvPr/>
        </p:nvSpPr>
        <p:spPr>
          <a:xfrm>
            <a:off x="6986345" y="1866458"/>
            <a:ext cx="3763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name = “Yuting Wang”;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id  = name;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id.erase</a:t>
            </a:r>
            <a:r>
              <a:rPr lang="en-US" altLang="zh-CN" dirty="0">
                <a:latin typeface="Consolas" panose="020B0609020204030204" pitchFamily="49" charset="0"/>
              </a:rPr>
              <a:t>(0, 7);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name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5457-CC15-4C8E-AC0A-AA369A9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F1A50-F52F-4246-A08D-EB6B2500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declaring a function parameter as a reference:</a:t>
            </a:r>
          </a:p>
          <a:p>
            <a:pPr lvl="1"/>
            <a:r>
              <a:rPr lang="en-US" altLang="zh-CN" dirty="0"/>
              <a:t>A new name is bound to the argument upon function call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This way of passing arguments is known as </a:t>
            </a:r>
            <a:r>
              <a:rPr lang="en-US" altLang="zh-CN" b="1" dirty="0"/>
              <a:t>Call-By-Name, </a:t>
            </a:r>
            <a:r>
              <a:rPr lang="en-US" altLang="zh-CN" dirty="0"/>
              <a:t>with which</a:t>
            </a:r>
          </a:p>
          <a:p>
            <a:pPr lvl="1"/>
            <a:r>
              <a:rPr lang="en-US" altLang="zh-CN" dirty="0"/>
              <a:t>No copying of values happen</a:t>
            </a:r>
          </a:p>
          <a:p>
            <a:pPr lvl="1"/>
            <a:r>
              <a:rPr lang="en-US" altLang="zh-CN" dirty="0"/>
              <a:t>The argument and parameter points to </a:t>
            </a:r>
            <a:r>
              <a:rPr lang="en-US" altLang="zh-CN" dirty="0">
                <a:solidFill>
                  <a:srgbClr val="FF0000"/>
                </a:solidFill>
              </a:rPr>
              <a:t>the same object</a:t>
            </a:r>
          </a:p>
          <a:p>
            <a:pPr lvl="1"/>
            <a:r>
              <a:rPr lang="en-US" altLang="zh-CN" dirty="0"/>
              <a:t>Modification to the parameter applies directly to the argument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520E1-BCBE-4000-9AE9-B2918154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30147-ADD8-430C-8834-0A5651C4D667}"/>
              </a:ext>
            </a:extLst>
          </p:cNvPr>
          <p:cNvSpPr txBox="1"/>
          <p:nvPr/>
        </p:nvSpPr>
        <p:spPr>
          <a:xfrm>
            <a:off x="1125303" y="2160487"/>
            <a:ext cx="4480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read or write</a:t>
            </a:r>
            <a:r>
              <a:rPr lang="en-US" altLang="zh-CN" i="1" dirty="0"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888DA0-D255-4F01-BFC7-33C94703F5AD}"/>
              </a:ext>
            </a:extLst>
          </p:cNvPr>
          <p:cNvSpPr txBox="1"/>
          <p:nvPr/>
        </p:nvSpPr>
        <p:spPr>
          <a:xfrm>
            <a:off x="5984018" y="2160487"/>
            <a:ext cx="5253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 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only read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789C-11F5-4FFF-A056-0E297EB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BD17-7F61-4691-B17D-D7298122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stack frame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empty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The mapping from names to stores is called a </a:t>
            </a:r>
            <a:r>
              <a:rPr lang="en-US" altLang="zh-CN" b="1" dirty="0"/>
              <a:t>symbol table </a:t>
            </a:r>
            <a:r>
              <a:rPr lang="en-US" altLang="zh-CN" dirty="0"/>
              <a:t>or an </a:t>
            </a:r>
            <a:r>
              <a:rPr lang="en-US" altLang="zh-CN" b="1" dirty="0"/>
              <a:t>environment</a:t>
            </a:r>
          </a:p>
          <a:p>
            <a:r>
              <a:rPr lang="en-US" altLang="zh-CN" b="1" dirty="0"/>
              <a:t>Take away: </a:t>
            </a:r>
            <a:r>
              <a:rPr lang="en-US" altLang="zh-CN" dirty="0"/>
              <a:t>the symbol table is part of the program state during execution!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E8534-D88A-42CD-904F-2164732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F0A337-36E2-4AC9-98C6-5BD26881D78D}"/>
              </a:ext>
            </a:extLst>
          </p:cNvPr>
          <p:cNvSpPr txBox="1"/>
          <p:nvPr/>
        </p:nvSpPr>
        <p:spPr>
          <a:xfrm>
            <a:off x="7691604" y="392539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5B6E29-0B8C-473A-B242-0E0CFFD66389}"/>
              </a:ext>
            </a:extLst>
          </p:cNvPr>
          <p:cNvSpPr/>
          <p:nvPr/>
        </p:nvSpPr>
        <p:spPr>
          <a:xfrm>
            <a:off x="7052806" y="1134123"/>
            <a:ext cx="4076592" cy="26586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4F635-383B-4C3D-9F6A-CB532045598B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D8230-881D-4E22-9F16-5B140E5284C2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403952-28E5-4471-BECA-1DDAA9DAB347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A0A0A0-5615-4C78-AC7D-B91A3BF884BC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0A5FB26-4B56-464B-8192-165A94761E37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33D85F-5163-411F-8256-6B9C528ADF09}"/>
              </a:ext>
            </a:extLst>
          </p:cNvPr>
          <p:cNvGrpSpPr/>
          <p:nvPr/>
        </p:nvGrpSpPr>
        <p:grpSpPr>
          <a:xfrm>
            <a:off x="9131101" y="1873668"/>
            <a:ext cx="1234317" cy="853629"/>
            <a:chOff x="9131101" y="1873668"/>
            <a:chExt cx="1234317" cy="85362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E1D7CCA-5FFE-40C5-A07B-4D1B905039CB}"/>
                </a:ext>
              </a:extLst>
            </p:cNvPr>
            <p:cNvSpPr/>
            <p:nvPr/>
          </p:nvSpPr>
          <p:spPr>
            <a:xfrm>
              <a:off x="9131101" y="1873668"/>
              <a:ext cx="1234317" cy="85362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2C378A-CBC1-4E1E-B318-FF4137165DFE}"/>
                </a:ext>
              </a:extLst>
            </p:cNvPr>
            <p:cNvSpPr/>
            <p:nvPr/>
          </p:nvSpPr>
          <p:spPr>
            <a:xfrm>
              <a:off x="9365126" y="201786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C9377B-B2F9-4917-A5FA-A94866144254}"/>
              </a:ext>
            </a:extLst>
          </p:cNvPr>
          <p:cNvGrpSpPr/>
          <p:nvPr/>
        </p:nvGrpSpPr>
        <p:grpSpPr>
          <a:xfrm>
            <a:off x="9131100" y="2727297"/>
            <a:ext cx="1234317" cy="853629"/>
            <a:chOff x="9131100" y="2727297"/>
            <a:chExt cx="1234317" cy="71495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DB74F74-7BAD-41E3-9C48-EE9D39789B71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flipH="1">
              <a:off x="9748259" y="2727297"/>
              <a:ext cx="1" cy="3212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80E63FF-9358-4F9F-B765-86D3190D303E}"/>
                </a:ext>
              </a:extLst>
            </p:cNvPr>
            <p:cNvSpPr/>
            <p:nvPr/>
          </p:nvSpPr>
          <p:spPr>
            <a:xfrm>
              <a:off x="9131100" y="3048556"/>
              <a:ext cx="1234317" cy="393698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671C1-DD2F-4273-A5A1-8CB5A8713454}"/>
              </a:ext>
            </a:extLst>
          </p:cNvPr>
          <p:cNvSpPr txBox="1"/>
          <p:nvPr/>
        </p:nvSpPr>
        <p:spPr>
          <a:xfrm>
            <a:off x="1745867" y="1114260"/>
            <a:ext cx="45143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increment of values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v)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v++;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6CEFA9-8704-49FC-B023-4E601515C938}"/>
              </a:ext>
            </a:extLst>
          </p:cNvPr>
          <p:cNvGrpSpPr/>
          <p:nvPr/>
        </p:nvGrpSpPr>
        <p:grpSpPr>
          <a:xfrm>
            <a:off x="981886" y="3580926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5A95001-F09A-4855-9891-55BA372B51FD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87F4B84-BB11-47E5-914F-06185D687F8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9A1B0EC-580B-468C-A7D5-CA92FBB47BF5}"/>
              </a:ext>
            </a:extLst>
          </p:cNvPr>
          <p:cNvSpPr txBox="1"/>
          <p:nvPr/>
        </p:nvSpPr>
        <p:spPr>
          <a:xfrm>
            <a:off x="10383964" y="2099167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29113A-9FA7-48C4-8570-4F3467035F67}"/>
              </a:ext>
            </a:extLst>
          </p:cNvPr>
          <p:cNvSpPr txBox="1"/>
          <p:nvPr/>
        </p:nvSpPr>
        <p:spPr>
          <a:xfrm>
            <a:off x="10374690" y="3161230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incr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4E3CD2-B544-4AA9-A3D2-8FACE28D8A40}"/>
              </a:ext>
            </a:extLst>
          </p:cNvPr>
          <p:cNvCxnSpPr>
            <a:cxnSpLocks/>
          </p:cNvCxnSpPr>
          <p:nvPr/>
        </p:nvCxnSpPr>
        <p:spPr>
          <a:xfrm>
            <a:off x="9003126" y="2266122"/>
            <a:ext cx="36200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81C3892-441F-4C9D-86DF-CF72C1F57F91}"/>
              </a:ext>
            </a:extLst>
          </p:cNvPr>
          <p:cNvSpPr txBox="1"/>
          <p:nvPr/>
        </p:nvSpPr>
        <p:spPr>
          <a:xfrm>
            <a:off x="8679876" y="2081456"/>
            <a:ext cx="32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F8C31-62C3-421C-A489-E8286DE20D5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906698" y="2387647"/>
            <a:ext cx="458428" cy="7735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934DBF-D03A-4C43-BA62-A4B5A429DE14}"/>
              </a:ext>
            </a:extLst>
          </p:cNvPr>
          <p:cNvSpPr txBox="1"/>
          <p:nvPr/>
        </p:nvSpPr>
        <p:spPr>
          <a:xfrm>
            <a:off x="8711531" y="3161230"/>
            <a:ext cx="39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A3E37-75CF-4CF8-99DF-ED1478D351A8}"/>
              </a:ext>
            </a:extLst>
          </p:cNvPr>
          <p:cNvSpPr txBox="1"/>
          <p:nvPr/>
        </p:nvSpPr>
        <p:spPr>
          <a:xfrm>
            <a:off x="9516662" y="2049094"/>
            <a:ext cx="5581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2384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23843 L -0.00091 -0.20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75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0324 L -0.00091 0.038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8" grpId="0"/>
      <p:bldP spid="29" grpId="0"/>
      <p:bldP spid="29" grpId="1"/>
      <p:bldP spid="34" grpId="0"/>
      <p:bldP spid="36" grpId="0"/>
      <p:bldP spid="36" grpId="1"/>
      <p:bldP spid="3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US" altLang="zh-CN" dirty="0"/>
              <a:t>: How to define a function that swaps the value of two variables?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315237" y="2024771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swap(x, 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6795088" y="1732468"/>
            <a:ext cx="2560946" cy="2271198"/>
            <a:chOff x="6795088" y="1732468"/>
            <a:chExt cx="2560946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338" y="2850726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52DFF4-7239-4C2D-9E64-9C5C2FD8816B}"/>
                </a:ext>
              </a:extLst>
            </p:cNvPr>
            <p:cNvSpPr txBox="1"/>
            <p:nvPr/>
          </p:nvSpPr>
          <p:spPr>
            <a:xfrm>
              <a:off x="6795088" y="2666060"/>
              <a:ext cx="323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6BBE997-8DE9-45B3-A751-09EA536B9C65}"/>
                </a:ext>
              </a:extLst>
            </p:cNvPr>
            <p:cNvSpPr txBox="1"/>
            <p:nvPr/>
          </p:nvSpPr>
          <p:spPr>
            <a:xfrm>
              <a:off x="6832676" y="3365875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y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6545943" y="4003666"/>
            <a:ext cx="2810091" cy="1990749"/>
            <a:chOff x="6545943" y="4003666"/>
            <a:chExt cx="2810091" cy="199074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4003666"/>
              <a:ext cx="15253" cy="1067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F435A-1697-4313-90D8-92D5D299EA96}"/>
                </a:ext>
              </a:extLst>
            </p:cNvPr>
            <p:cNvSpPr txBox="1"/>
            <p:nvPr/>
          </p:nvSpPr>
          <p:spPr>
            <a:xfrm>
              <a:off x="6545943" y="5625083"/>
              <a:ext cx="702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0FBA0A4-229B-4C7B-B805-C787E0A101B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7248308" y="5457873"/>
              <a:ext cx="356061" cy="351876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87E873B-D0AC-40BD-9914-5C842ACE5D89}"/>
                </a:ext>
              </a:extLst>
            </p:cNvPr>
            <p:cNvSpPr txBox="1"/>
            <p:nvPr/>
          </p:nvSpPr>
          <p:spPr>
            <a:xfrm>
              <a:off x="6687967" y="4867862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6FF7B29-C02E-45CA-9BDC-2F9C7291150A}"/>
                </a:ext>
              </a:extLst>
            </p:cNvPr>
            <p:cNvSpPr txBox="1"/>
            <p:nvPr/>
          </p:nvSpPr>
          <p:spPr>
            <a:xfrm>
              <a:off x="6680647" y="5273207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1AF2EF-3216-4FC5-8CFA-29F62E50044E}"/>
              </a:ext>
            </a:extLst>
          </p:cNvPr>
          <p:cNvCxnSpPr>
            <a:cxnSpLocks/>
          </p:cNvCxnSpPr>
          <p:nvPr/>
        </p:nvCxnSpPr>
        <p:spPr>
          <a:xfrm flipV="1">
            <a:off x="6930477" y="3796392"/>
            <a:ext cx="901476" cy="164857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90AFCDA0-865A-49B6-8F7C-26B5284AB935}"/>
              </a:ext>
            </a:extLst>
          </p:cNvPr>
          <p:cNvSpPr/>
          <p:nvPr/>
        </p:nvSpPr>
        <p:spPr>
          <a:xfrm>
            <a:off x="6261650" y="2993850"/>
            <a:ext cx="1342217" cy="2044170"/>
          </a:xfrm>
          <a:custGeom>
            <a:avLst/>
            <a:gdLst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75525 w 1342217"/>
              <a:gd name="connsiteY0" fmla="*/ 1876508 h 1876508"/>
              <a:gd name="connsiteX1" fmla="*/ 54106 w 1342217"/>
              <a:gd name="connsiteY1" fmla="*/ 779228 h 1876508"/>
              <a:gd name="connsiteX2" fmla="*/ 1342217 w 1342217"/>
              <a:gd name="connsiteY2" fmla="*/ 0 h 18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217" h="1876508">
                <a:moveTo>
                  <a:pt x="475525" y="1876508"/>
                </a:moveTo>
                <a:cubicBezTo>
                  <a:pt x="335052" y="1510748"/>
                  <a:pt x="-163229" y="1081378"/>
                  <a:pt x="54106" y="779228"/>
                </a:cubicBezTo>
                <a:cubicBezTo>
                  <a:pt x="666356" y="2650"/>
                  <a:pt x="912847" y="259743"/>
                  <a:pt x="1342217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713332" y="5053767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A0197C68-D1D1-4A58-88F4-F353D3483C3E}"/>
              </a:ext>
            </a:extLst>
          </p:cNvPr>
          <p:cNvSpPr txBox="1"/>
          <p:nvPr/>
        </p:nvSpPr>
        <p:spPr>
          <a:xfrm>
            <a:off x="7792773" y="5238477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8496A0D-5174-4C64-AF90-5F099C1AE826}"/>
              </a:ext>
            </a:extLst>
          </p:cNvPr>
          <p:cNvSpPr txBox="1"/>
          <p:nvPr/>
        </p:nvSpPr>
        <p:spPr>
          <a:xfrm>
            <a:off x="7808536" y="2645928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102155-8659-4962-82E2-BF62EA880D91}"/>
              </a:ext>
            </a:extLst>
          </p:cNvPr>
          <p:cNvSpPr txBox="1"/>
          <p:nvPr/>
        </p:nvSpPr>
        <p:spPr>
          <a:xfrm>
            <a:off x="7808536" y="3339132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0091 -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2338 L -0.00091 -0.2854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541 L -0.00091 -0.2467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4676 L -0.00208 -0.1986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40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9861 L -0.00091 0.040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 animBg="1"/>
      <p:bldP spid="45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abstract data type </a:t>
            </a:r>
            <a:r>
              <a:rPr lang="en-US" altLang="zh-CN" dirty="0"/>
              <a:t>is a data type 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with an </a:t>
            </a:r>
            <a:r>
              <a:rPr lang="en-US" altLang="zh-CN" dirty="0">
                <a:solidFill>
                  <a:srgbClr val="FF0000"/>
                </a:solidFill>
              </a:rPr>
              <a:t>abstract representation</a:t>
            </a:r>
          </a:p>
          <a:p>
            <a:pPr lvl="2"/>
            <a:r>
              <a:rPr lang="en-US" altLang="zh-CN" dirty="0"/>
              <a:t>The physical representation is not exposed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An ADT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6407684" y="3201901"/>
            <a:ext cx="4641665" cy="3237974"/>
            <a:chOff x="6407684" y="3201901"/>
            <a:chExt cx="4641665" cy="323797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382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706299" y="326392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Swapping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860D7-EFD5-48F9-A308-E5789830C395}"/>
              </a:ext>
            </a:extLst>
          </p:cNvPr>
          <p:cNvSpPr txBox="1"/>
          <p:nvPr/>
        </p:nvSpPr>
        <p:spPr>
          <a:xfrm>
            <a:off x="3709946" y="2127764"/>
            <a:ext cx="4092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7660-5265-405C-BD5A-BBB9D2B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Multiple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1908-6101-4636-8E8F-9C90AE07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parameters provide a way to return multiple values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2D16A-33E7-46B2-8D40-C1828B6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A1A7-5A0E-48FA-8DF1-390B341036AA}"/>
              </a:ext>
            </a:extLst>
          </p:cNvPr>
          <p:cNvSpPr txBox="1"/>
          <p:nvPr/>
        </p:nvSpPr>
        <p:spPr>
          <a:xfrm>
            <a:off x="3103455" y="1720177"/>
            <a:ext cx="70202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and Subtract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av,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av = a +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= a –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en-US" altLang="zh-CN" dirty="0">
                <a:latin typeface="Consolas" panose="020B0609020204030204" pitchFamily="49" charset="0"/>
              </a:rPr>
              <a:t>(a, b,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+ ” &lt;&lt; b &lt;&lt; “ = ” &lt;&lt; av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– ” &lt;&lt; b &lt;&lt; “ = ” &lt;&lt;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E70D-8A65-4CA4-A7C6-C92BE9F0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EF57-DF31-4EAF-8AEB-A7B6945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are useful for modification of objects across function calls</a:t>
            </a:r>
          </a:p>
          <a:p>
            <a:r>
              <a:rPr lang="en-US" altLang="zh-CN" dirty="0"/>
              <a:t>Recall the example of removing words: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91915-D0D8-41E0-8C29-3703349C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81B07-884C-4B8A-9A20-2EAC22C0CCFD}"/>
              </a:ext>
            </a:extLst>
          </p:cNvPr>
          <p:cNvSpPr txBox="1"/>
          <p:nvPr/>
        </p:nvSpPr>
        <p:spPr>
          <a:xfrm>
            <a:off x="6269856" y="2346836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AD587-89F7-464D-BD76-EECF12DCAE0F}"/>
              </a:ext>
            </a:extLst>
          </p:cNvPr>
          <p:cNvSpPr txBox="1"/>
          <p:nvPr/>
        </p:nvSpPr>
        <p:spPr>
          <a:xfrm>
            <a:off x="1012056" y="2346836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CC5B21-4D47-4C96-908B-BCFCB5194325}"/>
              </a:ext>
            </a:extLst>
          </p:cNvPr>
          <p:cNvSpPr txBox="1"/>
          <p:nvPr/>
        </p:nvSpPr>
        <p:spPr>
          <a:xfrm>
            <a:off x="1696320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Return the modified string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EB56D-C7CB-4C06-B83B-304959299E03}"/>
              </a:ext>
            </a:extLst>
          </p:cNvPr>
          <p:cNvSpPr txBox="1"/>
          <p:nvPr/>
        </p:nvSpPr>
        <p:spPr>
          <a:xfrm>
            <a:off x="7032082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Modify a reference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49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B2BF-FE54-49D0-8741-8F7D518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2AF7-B13F-4C96-BBC1-9F4D25DA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CBN is more efficient for passing large objects than Call-By-Value:</a:t>
            </a:r>
          </a:p>
          <a:p>
            <a:r>
              <a:rPr lang="en-US" altLang="zh-CN" dirty="0"/>
              <a:t>Comparison:</a:t>
            </a:r>
          </a:p>
          <a:p>
            <a:pPr lvl="1"/>
            <a:r>
              <a:rPr lang="en-US" altLang="zh-CN" dirty="0"/>
              <a:t>The right function is </a:t>
            </a:r>
            <a:r>
              <a:rPr lang="en-US" altLang="zh-CN" dirty="0">
                <a:solidFill>
                  <a:srgbClr val="FF0000"/>
                </a:solidFill>
              </a:rPr>
              <a:t>more efficient</a:t>
            </a:r>
            <a:r>
              <a:rPr lang="en-US" altLang="zh-CN" dirty="0"/>
              <a:t> than the left</a:t>
            </a:r>
          </a:p>
          <a:p>
            <a:pPr lvl="1"/>
            <a:r>
              <a:rPr lang="en-US" altLang="zh-CN" dirty="0"/>
              <a:t>The left function is </a:t>
            </a:r>
            <a:r>
              <a:rPr lang="en-US" altLang="zh-CN" dirty="0">
                <a:solidFill>
                  <a:srgbClr val="FF0000"/>
                </a:solidFill>
              </a:rPr>
              <a:t>safer</a:t>
            </a:r>
            <a:r>
              <a:rPr lang="en-US" altLang="zh-CN" dirty="0"/>
              <a:t> than the right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A965D-38AE-400C-BF79-BB01F5EC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F70F97-9ED3-40FE-AE2C-B5AD8B851BA6}"/>
              </a:ext>
            </a:extLst>
          </p:cNvPr>
          <p:cNvSpPr txBox="1"/>
          <p:nvPr/>
        </p:nvSpPr>
        <p:spPr>
          <a:xfrm>
            <a:off x="6096000" y="2919330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2C88B-F8EB-4290-8FFD-FAE4C55EFE6E}"/>
              </a:ext>
            </a:extLst>
          </p:cNvPr>
          <p:cNvSpPr txBox="1"/>
          <p:nvPr/>
        </p:nvSpPr>
        <p:spPr>
          <a:xfrm>
            <a:off x="838200" y="2919330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15BE-7463-4D87-B9E6-7E389EB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93D06-6B53-4BAD-BD51-6C985169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constant reference parameters when the function does not modify the arguments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Benefit</a:t>
            </a:r>
            <a:r>
              <a:rPr lang="en-US" altLang="zh-CN" dirty="0"/>
              <a:t>: save the cost of copying values (objects)</a:t>
            </a:r>
          </a:p>
          <a:p>
            <a:r>
              <a:rPr lang="en-US" altLang="zh-CN" dirty="0"/>
              <a:t>We will see constant reference parameters </a:t>
            </a:r>
            <a:r>
              <a:rPr lang="en-US" altLang="zh-CN" dirty="0">
                <a:solidFill>
                  <a:srgbClr val="FF0000"/>
                </a:solidFill>
              </a:rPr>
              <a:t>A LOT</a:t>
            </a:r>
            <a:r>
              <a:rPr lang="en-US" altLang="zh-CN" dirty="0"/>
              <a:t>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AE4C0-A2D4-4DBF-958B-9F2DF46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E5C10-9E12-47B3-ADDB-4119F5BAB156}"/>
              </a:ext>
            </a:extLst>
          </p:cNvPr>
          <p:cNvSpPr txBox="1"/>
          <p:nvPr/>
        </p:nvSpPr>
        <p:spPr>
          <a:xfrm>
            <a:off x="2102068" y="209091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3225E0-5DBD-4ECC-893C-8A9F8C34F2FA}"/>
              </a:ext>
            </a:extLst>
          </p:cNvPr>
          <p:cNvSpPr txBox="1"/>
          <p:nvPr/>
        </p:nvSpPr>
        <p:spPr>
          <a:xfrm>
            <a:off x="4347099" y="2352697"/>
            <a:ext cx="250267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str)</a:t>
            </a:r>
          </a:p>
        </p:txBody>
      </p:sp>
    </p:spTree>
    <p:extLst>
      <p:ext uri="{BB962C8B-B14F-4D97-AF65-F5344CB8AC3E}">
        <p14:creationId xmlns:p14="http://schemas.microsoft.com/office/powerpoint/2010/main" val="5458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421-4C54-4019-ADAC-42EB1BFF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7499B-7C52-4B98-862E-5F34C6A8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function may also have a reference return type: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90074-FF19-4168-BA88-D8DF7103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A5B78A-707B-4ED5-99C3-9A9730A31C57}"/>
              </a:ext>
            </a:extLst>
          </p:cNvPr>
          <p:cNvSpPr txBox="1"/>
          <p:nvPr/>
        </p:nvSpPr>
        <p:spPr>
          <a:xfrm>
            <a:off x="1300232" y="1682693"/>
            <a:ext cx="4480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Reference as return type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&lt;type&gt;&amp;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52F8-2ED4-4004-8D95-79984A90DA4E}"/>
              </a:ext>
            </a:extLst>
          </p:cNvPr>
          <p:cNvSpPr txBox="1"/>
          <p:nvPr/>
        </p:nvSpPr>
        <p:spPr>
          <a:xfrm>
            <a:off x="5984018" y="1698865"/>
            <a:ext cx="5253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Constant reference as return type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onst &lt;type&gt;&amp;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E8D2C-7838-48D1-9AF8-89AA6A7F815C}"/>
              </a:ext>
            </a:extLst>
          </p:cNvPr>
          <p:cNvSpPr txBox="1"/>
          <p:nvPr/>
        </p:nvSpPr>
        <p:spPr>
          <a:xfrm>
            <a:off x="3680714" y="3105171"/>
            <a:ext cx="31028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</a:t>
            </a: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x)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++x; } </a:t>
            </a:r>
          </a:p>
          <a:p>
            <a:pPr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4;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(y) = 10;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5DE2-7D6F-4724-A505-32FED262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Return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4DD56-07AA-4E2D-92C3-FDEFA849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Expose an alias for setting and getting internal states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indexing operator for strings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AD553-C3E2-4F50-9041-7D941055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6CA280-CFDF-4BD6-B89D-DA619D384DB4}"/>
              </a:ext>
            </a:extLst>
          </p:cNvPr>
          <p:cNvSpPr txBox="1"/>
          <p:nvPr/>
        </p:nvSpPr>
        <p:spPr>
          <a:xfrm>
            <a:off x="2627244" y="3387313"/>
            <a:ext cx="6094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D78B1-3D96-4AE7-A791-6CBB644A8037}"/>
              </a:ext>
            </a:extLst>
          </p:cNvPr>
          <p:cNvSpPr txBox="1"/>
          <p:nvPr/>
        </p:nvSpPr>
        <p:spPr>
          <a:xfrm>
            <a:off x="2627244" y="2192128"/>
            <a:ext cx="7114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Returns a reference to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character in str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88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66B6F-08AA-44B2-A901-893B077E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Danger of Returning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FE5E-DD88-4F8E-8321-88E6854A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reference may refer to a dead object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What is wrong with the following code?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</a:t>
            </a:r>
            <a:r>
              <a:rPr lang="en-US" altLang="zh-CN" dirty="0"/>
              <a:t>: Writing to a dead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12A3B-4D1F-40DF-A18F-041320E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F12E0-818B-4090-A40D-37EBE35040AA}"/>
              </a:ext>
            </a:extLst>
          </p:cNvPr>
          <p:cNvSpPr txBox="1"/>
          <p:nvPr/>
        </p:nvSpPr>
        <p:spPr>
          <a:xfrm>
            <a:off x="3916575" y="1908494"/>
            <a:ext cx="31028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</a:t>
            </a: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x)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z = x;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++z;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pPr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4;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(y) = 10;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Initializers &amp; Finalizers</a:t>
            </a:r>
          </a:p>
        </p:txBody>
      </p:sp>
    </p:spTree>
    <p:extLst>
      <p:ext uri="{BB962C8B-B14F-4D97-AF65-F5344CB8AC3E}">
        <p14:creationId xmlns:p14="http://schemas.microsoft.com/office/powerpoint/2010/main" val="33923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Initializer</a:t>
            </a:r>
            <a:r>
              <a:rPr lang="en-US" altLang="zh-CN" dirty="0"/>
              <a:t>: a setter for initializing the store of an object upon its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  <a:p>
            <a:pPr lvl="1"/>
            <a:r>
              <a:rPr lang="en-US" altLang="zh-CN" dirty="0"/>
              <a:t>May be overloaded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1A3DB-C7EA-4FC3-805B-23B67684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2554-81D6-4C1F-B4C6-51A0746F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arbitrarily natural numbers as an ADT (</a:t>
            </a:r>
            <a:r>
              <a:rPr lang="en-US" altLang="zh-CN" dirty="0">
                <a:solidFill>
                  <a:srgbClr val="FF0000"/>
                </a:solidFill>
              </a:rPr>
              <a:t>pseudo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Observation:</a:t>
            </a:r>
          </a:p>
          <a:p>
            <a:pPr lvl="1"/>
            <a:r>
              <a:rPr lang="en-US" altLang="zh-CN" dirty="0"/>
              <a:t>The concrete definition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is hidden from the user</a:t>
            </a:r>
          </a:p>
          <a:p>
            <a:pPr lvl="1"/>
            <a:r>
              <a:rPr lang="en-US" altLang="zh-CN" dirty="0"/>
              <a:t>The above functions are the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operations for manipulating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A3A8-58B9-4B54-A698-DFFB29B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9655B-7463-4C3A-93DD-FDC17463CC53}"/>
              </a:ext>
            </a:extLst>
          </p:cNvPr>
          <p:cNvSpPr txBox="1"/>
          <p:nvPr/>
        </p:nvSpPr>
        <p:spPr>
          <a:xfrm>
            <a:off x="2319501" y="1694760"/>
            <a:ext cx="931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/* An ADT for natural numbers */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Declare an abstract type called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nat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Operations for natural numbers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26088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Constructors</a:t>
            </a:r>
            <a:r>
              <a:rPr lang="en-US" altLang="zh-CN" dirty="0"/>
              <a:t>: Initializers for C++ objects</a:t>
            </a:r>
          </a:p>
          <a:p>
            <a:r>
              <a:rPr lang="en-US" altLang="zh-CN" dirty="0"/>
              <a:t>Calls to constructors may appear when object variables are defined: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 </a:t>
            </a:r>
            <a:r>
              <a:rPr lang="en-US" altLang="zh-CN" dirty="0"/>
              <a:t>are inputs to the constructor of the class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(&lt;arguments&gt;) </a:t>
            </a:r>
            <a:r>
              <a:rPr lang="en-US" altLang="zh-CN" dirty="0">
                <a:latin typeface="+mj-lt"/>
              </a:rPr>
              <a:t>does not appear, the default constructor is called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Initialization with a value is equivalent to calling the constructor with one argument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531A8D-19E3-4531-B362-ACF28479E988}"/>
              </a:ext>
            </a:extLst>
          </p:cNvPr>
          <p:cNvSpPr txBox="1"/>
          <p:nvPr/>
        </p:nvSpPr>
        <p:spPr>
          <a:xfrm>
            <a:off x="3112405" y="2539424"/>
            <a:ext cx="495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177FDD-2A20-4DA6-81F1-10C74F8AC8B3}"/>
              </a:ext>
            </a:extLst>
          </p:cNvPr>
          <p:cNvSpPr txBox="1"/>
          <p:nvPr/>
        </p:nvSpPr>
        <p:spPr>
          <a:xfrm>
            <a:off x="3112405" y="5185635"/>
            <a:ext cx="4681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= &lt;exp&gt;;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&gt;(&lt;exp&gt;);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0B169C-B6F5-49E6-B257-AC1036A09B5D}"/>
              </a:ext>
            </a:extLst>
          </p:cNvPr>
          <p:cNvSpPr txBox="1"/>
          <p:nvPr/>
        </p:nvSpPr>
        <p:spPr>
          <a:xfrm>
            <a:off x="3177340" y="3724030"/>
            <a:ext cx="709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957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8C8E-C257-4BDB-91D3-0834CD1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E25F-622F-4A64-8D45-692F68EB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string class has the following constructors (not a complete list):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/>
              <a:t> create a string from a C-style string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latin typeface="+mj-lt"/>
              </a:rPr>
              <a:t>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str(n, c);</a:t>
            </a:r>
            <a:r>
              <a:rPr lang="en-US" altLang="zh-CN" dirty="0"/>
              <a:t> create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times repetition of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pos);</a:t>
            </a:r>
            <a:r>
              <a:rPr lang="en-US" altLang="zh-CN" dirty="0"/>
              <a:t> create a substring by taking the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pos, n);</a:t>
            </a:r>
            <a:r>
              <a:rPr lang="en-US" altLang="zh-CN" dirty="0"/>
              <a:t> create a substring by taking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4D3BE-41C3-4DC1-A10F-57435F52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9DCC4-D064-4057-8132-32F00BF482E8}"/>
              </a:ext>
            </a:extLst>
          </p:cNvPr>
          <p:cNvSpPr txBox="1"/>
          <p:nvPr/>
        </p:nvSpPr>
        <p:spPr>
          <a:xfrm>
            <a:off x="3798735" y="3813937"/>
            <a:ext cx="4594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C-style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s("Hello, world!");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 = </a:t>
            </a:r>
            <a:r>
              <a:rPr lang="zh-CN" altLang="en-US" dirty="0">
                <a:latin typeface="Consolas" panose="020B0609020204030204" pitchFamily="49" charset="0"/>
              </a:rPr>
              <a:t>"Hello, world!"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‘x’ 10 times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s1(10, ‘x’);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substring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s2(s, 7);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“world!”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s3(s, 7, 5);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“world”</a:t>
            </a:r>
          </a:p>
        </p:txBody>
      </p:sp>
    </p:spTree>
    <p:extLst>
      <p:ext uri="{BB962C8B-B14F-4D97-AF65-F5344CB8AC3E}">
        <p14:creationId xmlns:p14="http://schemas.microsoft.com/office/powerpoint/2010/main" val="2482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B2D4-C999-48B5-9B26-2AA21A72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D4D5-DEDD-44B5-A4E4-EF8671F3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may be used to create </a:t>
            </a:r>
            <a:r>
              <a:rPr lang="en-US" altLang="zh-CN" b="1" dirty="0"/>
              <a:t>temporary objects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objects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Temporary objects are not stored in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6FCB1-FDFA-4CEF-AD1B-15E2CC18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B4F12-F5B8-416B-8716-CDE63DC21F62}"/>
              </a:ext>
            </a:extLst>
          </p:cNvPr>
          <p:cNvSpPr txBox="1"/>
          <p:nvPr/>
        </p:nvSpPr>
        <p:spPr>
          <a:xfrm>
            <a:off x="2555813" y="1796708"/>
            <a:ext cx="640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temporary object of type &lt;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&lt;arguments&gt; are the inputs to the constructor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4C48E-96B4-49A9-ADCF-66817F7D94F4}"/>
              </a:ext>
            </a:extLst>
          </p:cNvPr>
          <p:cNvSpPr txBox="1"/>
          <p:nvPr/>
        </p:nvSpPr>
        <p:spPr>
          <a:xfrm>
            <a:off x="3111476" y="3429000"/>
            <a:ext cx="5730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 world!”)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string(“Hello,”) + “ world!”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48C00F-FE47-4625-8F81-FCEDB7A367B8}"/>
              </a:ext>
            </a:extLst>
          </p:cNvPr>
          <p:cNvSpPr txBox="1"/>
          <p:nvPr/>
        </p:nvSpPr>
        <p:spPr>
          <a:xfrm>
            <a:off x="3055817" y="5061292"/>
            <a:ext cx="6310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reference to objects not in memory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s = string(“Hello, world!”);</a:t>
            </a:r>
          </a:p>
        </p:txBody>
      </p:sp>
    </p:spTree>
    <p:extLst>
      <p:ext uri="{BB962C8B-B14F-4D97-AF65-F5344CB8AC3E}">
        <p14:creationId xmlns:p14="http://schemas.microsoft.com/office/powerpoint/2010/main" val="8757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Finalizers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Finalizer</a:t>
            </a:r>
            <a:r>
              <a:rPr lang="en-US" altLang="zh-CN" dirty="0"/>
              <a:t>: setter for cleaning up the store of an object upon its destruction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NEVER</a:t>
            </a:r>
            <a:r>
              <a:rPr lang="en-US" altLang="zh-CN" dirty="0"/>
              <a:t> overloaded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CDA2F-4E62-41B9-BEE6-4908093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CFF8F-9839-4AD8-9CAD-C26F2CFC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Destructors</a:t>
            </a:r>
            <a:r>
              <a:rPr lang="en-US" altLang="zh-CN" dirty="0"/>
              <a:t>: Finalizers for C++ objects</a:t>
            </a:r>
          </a:p>
          <a:p>
            <a:r>
              <a:rPr lang="en-US" altLang="zh-CN" dirty="0"/>
              <a:t>We will discuss them later in the class!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E3DA5-E7C9-42B5-B596-6ABD7F4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7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02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Store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45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Store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8276162" y="5082179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767611" y="5436181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215399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42786" y="1602142"/>
            <a:ext cx="2318710" cy="1560153"/>
            <a:chOff x="3942786" y="1602142"/>
            <a:chExt cx="2318710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79951" y="2723982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64636" y="2216091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956085" y="2570093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42786" y="2606304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Constructors/Destructors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 of constructors and destructors is confusing!</a:t>
            </a:r>
          </a:p>
          <a:p>
            <a:pPr lvl="1"/>
            <a:r>
              <a:rPr lang="en-US" altLang="zh-CN" dirty="0"/>
              <a:t>Constructors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actually allocate the store!</a:t>
            </a:r>
          </a:p>
          <a:p>
            <a:pPr lvl="1"/>
            <a:r>
              <a:rPr lang="en-US" altLang="zh-CN" dirty="0"/>
              <a:t>Destructors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deallocate the store!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Construction of store is carried out either </a:t>
            </a:r>
            <a:r>
              <a:rPr lang="en-US" altLang="zh-CN" dirty="0">
                <a:solidFill>
                  <a:srgbClr val="FF0000"/>
                </a:solidFill>
              </a:rPr>
              <a:t>automatically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manually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Automatic construction</a:t>
            </a:r>
            <a:r>
              <a:rPr lang="en-US" altLang="zh-CN" dirty="0"/>
              <a:t>: global objects and local objects</a:t>
            </a:r>
          </a:p>
          <a:p>
            <a:pPr lvl="1"/>
            <a:r>
              <a:rPr lang="en-US" altLang="zh-CN" b="1" dirty="0"/>
              <a:t>Manual construction</a:t>
            </a:r>
            <a:r>
              <a:rPr lang="en-US" altLang="zh-CN" dirty="0"/>
              <a:t>: dynamic memory allocator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management of stores is a most important feature of C++!</a:t>
            </a:r>
          </a:p>
          <a:p>
            <a:pPr lvl="1"/>
            <a:r>
              <a:rPr lang="en-US" altLang="zh-CN" dirty="0"/>
              <a:t>Also a big source of errors and bugs (we shall see later!)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5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Bringing Everything Together </a:t>
            </a:r>
          </a:p>
        </p:txBody>
      </p:sp>
    </p:spTree>
    <p:extLst>
      <p:ext uri="{BB962C8B-B14F-4D97-AF65-F5344CB8AC3E}">
        <p14:creationId xmlns:p14="http://schemas.microsoft.com/office/powerpoint/2010/main" val="17075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1F2BCE-75E9-4607-B546-C6008FE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64D77-85DF-4775-9EB5-2B7045E3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natural number library using strings</a:t>
            </a:r>
          </a:p>
          <a:p>
            <a:r>
              <a:rPr lang="en-US" altLang="zh-CN" dirty="0"/>
              <a:t>The library contains the following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Converting an integer value to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Adding two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Print natural numbers: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B8A47C-8D9D-45F3-8CB3-8BEAA5B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C2993-77A6-4895-A0E4-C41D47F3BFFE}"/>
              </a:ext>
            </a:extLst>
          </p:cNvPr>
          <p:cNvSpPr txBox="1"/>
          <p:nvPr/>
        </p:nvSpPr>
        <p:spPr>
          <a:xfrm>
            <a:off x="3434012" y="2524877"/>
            <a:ext cx="474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50ED1-4DEF-4EA3-B6CF-85CB25485DEF}"/>
              </a:ext>
            </a:extLst>
          </p:cNvPr>
          <p:cNvSpPr txBox="1"/>
          <p:nvPr/>
        </p:nvSpPr>
        <p:spPr>
          <a:xfrm>
            <a:off x="3434012" y="3892098"/>
            <a:ext cx="3760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 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9AD9D-8ADB-4ED2-A847-36644080F7AC}"/>
              </a:ext>
            </a:extLst>
          </p:cNvPr>
          <p:cNvSpPr txBox="1"/>
          <p:nvPr/>
        </p:nvSpPr>
        <p:spPr>
          <a:xfrm>
            <a:off x="3434012" y="5259319"/>
            <a:ext cx="4747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b to standard output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9A2D-5FC6-4BA5-8468-8C636962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Aliasing of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04828-A69A-4DA0-B939-9C184ABC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to denote the string class for representing natural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are interchangeable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F5FB3-988C-4867-8DA6-F96EC4C8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36C62-9DBC-4B52-AF37-4C514AA73D6B}"/>
              </a:ext>
            </a:extLst>
          </p:cNvPr>
          <p:cNvSpPr txBox="1"/>
          <p:nvPr/>
        </p:nvSpPr>
        <p:spPr>
          <a:xfrm>
            <a:off x="3748574" y="1883526"/>
            <a:ext cx="5059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</a:t>
            </a:r>
            <a:r>
              <a:rPr lang="en-US" altLang="zh-CN" dirty="0">
                <a:solidFill>
                  <a:srgbClr val="00B050"/>
                </a:solidFill>
              </a:rPr>
              <a:t>ntroduce an alias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>
                <a:solidFill>
                  <a:srgbClr val="00B050"/>
                </a:solidFill>
              </a:rPr>
              <a:t>for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&lt;type&gt;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 &lt;name&gt;;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DE4BA-FF5D-4758-8B37-37ADE2CDD50A}"/>
              </a:ext>
            </a:extLst>
          </p:cNvPr>
          <p:cNvSpPr txBox="1"/>
          <p:nvPr/>
        </p:nvSpPr>
        <p:spPr>
          <a:xfrm>
            <a:off x="4084477" y="3833176"/>
            <a:ext cx="305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</a:rPr>
              <a:t>typedef</a:t>
            </a:r>
            <a:r>
              <a:rPr lang="en-US" altLang="zh-CN" sz="1800" dirty="0">
                <a:latin typeface="Consolas" panose="020B0609020204030204" pitchFamily="49" charset="0"/>
              </a:rPr>
              <a:t> string </a:t>
            </a:r>
            <a:r>
              <a:rPr lang="en-US" altLang="zh-CN" sz="1800" dirty="0" err="1">
                <a:latin typeface="Consolas" panose="020B0609020204030204" pitchFamily="49" charset="0"/>
              </a:rPr>
              <a:t>nat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68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34961</TotalTime>
  <Words>11252</Words>
  <Application>Microsoft Office PowerPoint</Application>
  <PresentationFormat>宽屏</PresentationFormat>
  <Paragraphs>2516</Paragraphs>
  <Slides>131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40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CompCertELF5</vt:lpstr>
      <vt:lpstr>Principles and Methods of Program Design  Lecture 4: Abstract Data Types</vt:lpstr>
      <vt:lpstr>Road Map</vt:lpstr>
      <vt:lpstr>Last Time</vt:lpstr>
      <vt:lpstr>This Time</vt:lpstr>
      <vt:lpstr>PowerPoint 演示文稿</vt:lpstr>
      <vt:lpstr>Programming Abstractions</vt:lpstr>
      <vt:lpstr>Data Types Revisited</vt:lpstr>
      <vt:lpstr>Abstract Data Types</vt:lpstr>
      <vt:lpstr>Example: Natural Numbers</vt:lpstr>
      <vt:lpstr>Definition via Behaviors</vt:lpstr>
      <vt:lpstr>ADT in Imperative Style</vt:lpstr>
      <vt:lpstr>ADT in Imperative Style</vt:lpstr>
      <vt:lpstr>Example</vt:lpstr>
      <vt:lpstr>Example</vt:lpstr>
      <vt:lpstr>Operations</vt:lpstr>
      <vt:lpstr>Getters</vt:lpstr>
      <vt:lpstr>Example</vt:lpstr>
      <vt:lpstr>Setters</vt:lpstr>
      <vt:lpstr>Example</vt:lpstr>
      <vt:lpstr>ADT in C++</vt:lpstr>
      <vt:lpstr>Classes and Objects</vt:lpstr>
      <vt:lpstr>PowerPoint 演示文稿</vt:lpstr>
      <vt:lpstr>PowerPoint 演示文稿</vt:lpstr>
      <vt:lpstr>Motivation</vt:lpstr>
      <vt:lpstr>String Class</vt:lpstr>
      <vt:lpstr>Example</vt:lpstr>
      <vt:lpstr>Read Lines</vt:lpstr>
      <vt:lpstr>Initializing Strings</vt:lpstr>
      <vt:lpstr>Object Variables</vt:lpstr>
      <vt:lpstr>Lifetime of Objects</vt:lpstr>
      <vt:lpstr>Example: Global String Variables</vt:lpstr>
      <vt:lpstr>Example: Local String Variables</vt:lpstr>
      <vt:lpstr>PowerPoint 演示文稿</vt:lpstr>
      <vt:lpstr>Method Calls</vt:lpstr>
      <vt:lpstr>String Length</vt:lpstr>
      <vt:lpstr>Operator Overloading</vt:lpstr>
      <vt:lpstr>Operators are Methods</vt:lpstr>
      <vt:lpstr>Concatenation Operators</vt:lpstr>
      <vt:lpstr>Compare Operators</vt:lpstr>
      <vt:lpstr>Select Characters (Getter)</vt:lpstr>
      <vt:lpstr>Select Characters (Setter)</vt:lpstr>
      <vt:lpstr>Select Characters with Range-Checking</vt:lpstr>
      <vt:lpstr>String Assignments</vt:lpstr>
      <vt:lpstr>Extracting Sub-Strings</vt:lpstr>
      <vt:lpstr>Search in Strings</vt:lpstr>
      <vt:lpstr>Delete/Insert/Replace</vt:lpstr>
      <vt:lpstr>PowerPoint 演示文稿</vt:lpstr>
      <vt:lpstr>Iterating through Characters</vt:lpstr>
      <vt:lpstr>Iterating in a Different Order</vt:lpstr>
      <vt:lpstr>Early Exit From Iteration</vt:lpstr>
      <vt:lpstr>Partial Iteration</vt:lpstr>
      <vt:lpstr>Reuse Iteration Patterns</vt:lpstr>
      <vt:lpstr>Iterative Concatenation</vt:lpstr>
      <vt:lpstr>Modification of Strings</vt:lpstr>
      <vt:lpstr>Modification of Strings</vt:lpstr>
      <vt:lpstr>Exercise</vt:lpstr>
      <vt:lpstr>&lt;cctype&gt; Library</vt:lpstr>
      <vt:lpstr>Checking with &lt;cctype&gt;</vt:lpstr>
      <vt:lpstr>Modification with &lt;cctype&gt;</vt:lpstr>
      <vt:lpstr>C Style Strings</vt:lpstr>
      <vt:lpstr>PowerPoint 演示文稿</vt:lpstr>
      <vt:lpstr>Recursion over Strings</vt:lpstr>
      <vt:lpstr>Example: Reverse Strings</vt:lpstr>
      <vt:lpstr>Example: Reverse Strings</vt:lpstr>
      <vt:lpstr>Recursion vs. Iteration</vt:lpstr>
      <vt:lpstr>Recursion vs. Iteration</vt:lpstr>
      <vt:lpstr>Division of Problems </vt:lpstr>
      <vt:lpstr>Tail Recursion</vt:lpstr>
      <vt:lpstr>Example: Palindrome </vt:lpstr>
      <vt:lpstr>Example: Palindrome</vt:lpstr>
      <vt:lpstr>Example: Palindrome</vt:lpstr>
      <vt:lpstr>More Examples: Encode Strings</vt:lpstr>
      <vt:lpstr>More Examples: Find Characters</vt:lpstr>
      <vt:lpstr>PowerPoint 演示文稿</vt:lpstr>
      <vt:lpstr>Aliases</vt:lpstr>
      <vt:lpstr>References</vt:lpstr>
      <vt:lpstr>Call-by-Name</vt:lpstr>
      <vt:lpstr>Example</vt:lpstr>
      <vt:lpstr>Multiple Reference Parameters</vt:lpstr>
      <vt:lpstr>Multiple Reference Parameters</vt:lpstr>
      <vt:lpstr>Return Multiple Values</vt:lpstr>
      <vt:lpstr>Modification of Objects</vt:lpstr>
      <vt:lpstr>Efficiency of Call-By-Name</vt:lpstr>
      <vt:lpstr>Constant Reference Parameters</vt:lpstr>
      <vt:lpstr>Return References</vt:lpstr>
      <vt:lpstr>When to Use Return References</vt:lpstr>
      <vt:lpstr>Danger of Returning References</vt:lpstr>
      <vt:lpstr>PowerPoint 演示文稿</vt:lpstr>
      <vt:lpstr>Initializers</vt:lpstr>
      <vt:lpstr>Constructors</vt:lpstr>
      <vt:lpstr>String Constructors</vt:lpstr>
      <vt:lpstr>Temporary Objects</vt:lpstr>
      <vt:lpstr>Finalizers</vt:lpstr>
      <vt:lpstr>Destructors</vt:lpstr>
      <vt:lpstr>Lifetime of an Object</vt:lpstr>
      <vt:lpstr>Notes on Constructors/Destructors</vt:lpstr>
      <vt:lpstr>PowerPoint 演示文稿</vt:lpstr>
      <vt:lpstr>Problem</vt:lpstr>
      <vt:lpstr>Aliasing of Types</vt:lpstr>
      <vt:lpstr>Implementing Natural Numbers using String</vt:lpstr>
      <vt:lpstr>Natural Numbers as Strings</vt:lpstr>
      <vt:lpstr>Addition of Natural Numbers</vt:lpstr>
      <vt:lpstr>Implementation: Auxiliary Functions</vt:lpstr>
      <vt:lpstr>Convert from Integers</vt:lpstr>
      <vt:lpstr>Addition of Natural Numbers</vt:lpstr>
      <vt:lpstr>Addition of Digits</vt:lpstr>
      <vt:lpstr>Main Loop</vt:lpstr>
      <vt:lpstr>Print Natural Numbers</vt:lpstr>
      <vt:lpstr>A Recursive Solution</vt:lpstr>
      <vt:lpstr>Addition with Carry</vt:lpstr>
      <vt:lpstr>Addition </vt:lpstr>
      <vt:lpstr>PowerPoint 演示文稿</vt:lpstr>
      <vt:lpstr>Output Streams</vt:lpstr>
      <vt:lpstr>C++ Output Streams</vt:lpstr>
      <vt:lpstr>Insertion (&lt;&lt;) Operator</vt:lpstr>
      <vt:lpstr>Manipulators</vt:lpstr>
      <vt:lpstr>Example</vt:lpstr>
      <vt:lpstr>Set Precisions</vt:lpstr>
      <vt:lpstr>Input Streams</vt:lpstr>
      <vt:lpstr>C++ Input Streams</vt:lpstr>
      <vt:lpstr>Extraction (&gt;&gt;) Operator</vt:lpstr>
      <vt:lpstr>Traversing Input Stream (1)</vt:lpstr>
      <vt:lpstr>Traversing Input Stream (2)</vt:lpstr>
      <vt:lpstr>Traversing Input Stream (3)</vt:lpstr>
      <vt:lpstr>Data File I/O</vt:lpstr>
      <vt:lpstr>Data File I/O</vt:lpstr>
      <vt:lpstr>Reading Input Files</vt:lpstr>
      <vt:lpstr>Writing to Output Files</vt:lpstr>
      <vt:lpstr>Recommended Practices</vt:lpstr>
      <vt:lpstr>Hierarchy of Stream ADTs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2652</cp:revision>
  <dcterms:created xsi:type="dcterms:W3CDTF">2021-06-01T02:26:55Z</dcterms:created>
  <dcterms:modified xsi:type="dcterms:W3CDTF">2022-03-27T13:45:34Z</dcterms:modified>
</cp:coreProperties>
</file>