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1"/>
  </p:notesMasterIdLst>
  <p:sldIdLst>
    <p:sldId id="288" r:id="rId2"/>
    <p:sldId id="340" r:id="rId3"/>
    <p:sldId id="294" r:id="rId4"/>
    <p:sldId id="514" r:id="rId5"/>
    <p:sldId id="469" r:id="rId6"/>
    <p:sldId id="516" r:id="rId7"/>
    <p:sldId id="522" r:id="rId8"/>
    <p:sldId id="517" r:id="rId9"/>
    <p:sldId id="520" r:id="rId10"/>
    <p:sldId id="521" r:id="rId11"/>
    <p:sldId id="523" r:id="rId12"/>
    <p:sldId id="524" r:id="rId13"/>
    <p:sldId id="518" r:id="rId14"/>
    <p:sldId id="525" r:id="rId15"/>
    <p:sldId id="527" r:id="rId16"/>
    <p:sldId id="519" r:id="rId17"/>
    <p:sldId id="526" r:id="rId18"/>
    <p:sldId id="528" r:id="rId19"/>
    <p:sldId id="515" r:id="rId20"/>
    <p:sldId id="529" r:id="rId21"/>
    <p:sldId id="532" r:id="rId22"/>
    <p:sldId id="538" r:id="rId23"/>
    <p:sldId id="530" r:id="rId24"/>
    <p:sldId id="536" r:id="rId25"/>
    <p:sldId id="531" r:id="rId26"/>
    <p:sldId id="537" r:id="rId27"/>
    <p:sldId id="534" r:id="rId28"/>
    <p:sldId id="535" r:id="rId29"/>
    <p:sldId id="533" r:id="rId30"/>
    <p:sldId id="541" r:id="rId31"/>
    <p:sldId id="540" r:id="rId32"/>
    <p:sldId id="542" r:id="rId33"/>
    <p:sldId id="543" r:id="rId34"/>
    <p:sldId id="539" r:id="rId35"/>
    <p:sldId id="544" r:id="rId36"/>
    <p:sldId id="547" r:id="rId37"/>
    <p:sldId id="550" r:id="rId38"/>
    <p:sldId id="545" r:id="rId39"/>
    <p:sldId id="548" r:id="rId40"/>
    <p:sldId id="549" r:id="rId41"/>
    <p:sldId id="560" r:id="rId42"/>
    <p:sldId id="561" r:id="rId43"/>
    <p:sldId id="562" r:id="rId44"/>
    <p:sldId id="565" r:id="rId45"/>
    <p:sldId id="566" r:id="rId46"/>
    <p:sldId id="563" r:id="rId47"/>
    <p:sldId id="546" r:id="rId48"/>
    <p:sldId id="551" r:id="rId49"/>
    <p:sldId id="567" r:id="rId50"/>
    <p:sldId id="553" r:id="rId51"/>
    <p:sldId id="552" r:id="rId52"/>
    <p:sldId id="554" r:id="rId53"/>
    <p:sldId id="555" r:id="rId54"/>
    <p:sldId id="557" r:id="rId55"/>
    <p:sldId id="558" r:id="rId56"/>
    <p:sldId id="559" r:id="rId57"/>
    <p:sldId id="568" r:id="rId58"/>
    <p:sldId id="569" r:id="rId59"/>
    <p:sldId id="570" r:id="rId60"/>
    <p:sldId id="572" r:id="rId61"/>
    <p:sldId id="573" r:id="rId62"/>
    <p:sldId id="571" r:id="rId63"/>
    <p:sldId id="574" r:id="rId64"/>
    <p:sldId id="575" r:id="rId65"/>
    <p:sldId id="585" r:id="rId66"/>
    <p:sldId id="576" r:id="rId67"/>
    <p:sldId id="577" r:id="rId68"/>
    <p:sldId id="564" r:id="rId69"/>
    <p:sldId id="579" r:id="rId70"/>
    <p:sldId id="580" r:id="rId71"/>
    <p:sldId id="581" r:id="rId72"/>
    <p:sldId id="586" r:id="rId73"/>
    <p:sldId id="578" r:id="rId74"/>
    <p:sldId id="582" r:id="rId75"/>
    <p:sldId id="583" r:id="rId76"/>
    <p:sldId id="584" r:id="rId77"/>
    <p:sldId id="587" r:id="rId78"/>
    <p:sldId id="588" r:id="rId79"/>
    <p:sldId id="589" r:id="rId80"/>
    <p:sldId id="590" r:id="rId81"/>
    <p:sldId id="591" r:id="rId82"/>
    <p:sldId id="592" r:id="rId83"/>
    <p:sldId id="593" r:id="rId84"/>
    <p:sldId id="594" r:id="rId85"/>
    <p:sldId id="596" r:id="rId86"/>
    <p:sldId id="598" r:id="rId87"/>
    <p:sldId id="617" r:id="rId88"/>
    <p:sldId id="606" r:id="rId89"/>
    <p:sldId id="607" r:id="rId90"/>
    <p:sldId id="608" r:id="rId91"/>
    <p:sldId id="610" r:id="rId92"/>
    <p:sldId id="611" r:id="rId93"/>
    <p:sldId id="612" r:id="rId94"/>
    <p:sldId id="595" r:id="rId95"/>
    <p:sldId id="599" r:id="rId96"/>
    <p:sldId id="601" r:id="rId97"/>
    <p:sldId id="600" r:id="rId98"/>
    <p:sldId id="602" r:id="rId99"/>
    <p:sldId id="603" r:id="rId100"/>
    <p:sldId id="604" r:id="rId101"/>
    <p:sldId id="609" r:id="rId102"/>
    <p:sldId id="613" r:id="rId103"/>
    <p:sldId id="605" r:id="rId104"/>
    <p:sldId id="614" r:id="rId105"/>
    <p:sldId id="615" r:id="rId106"/>
    <p:sldId id="616" r:id="rId107"/>
    <p:sldId id="619" r:id="rId108"/>
    <p:sldId id="618" r:id="rId109"/>
    <p:sldId id="620" r:id="rId110"/>
    <p:sldId id="622" r:id="rId111"/>
    <p:sldId id="623" r:id="rId112"/>
    <p:sldId id="624" r:id="rId113"/>
    <p:sldId id="629" r:id="rId114"/>
    <p:sldId id="627" r:id="rId115"/>
    <p:sldId id="633" r:id="rId116"/>
    <p:sldId id="628" r:id="rId117"/>
    <p:sldId id="630" r:id="rId118"/>
    <p:sldId id="632" r:id="rId119"/>
    <p:sldId id="634" r:id="rId120"/>
    <p:sldId id="635" r:id="rId121"/>
    <p:sldId id="626" r:id="rId122"/>
    <p:sldId id="637" r:id="rId123"/>
    <p:sldId id="625" r:id="rId124"/>
    <p:sldId id="636" r:id="rId125"/>
    <p:sldId id="638" r:id="rId126"/>
    <p:sldId id="639" r:id="rId127"/>
    <p:sldId id="640" r:id="rId128"/>
    <p:sldId id="641" r:id="rId129"/>
    <p:sldId id="642" r:id="rId130"/>
    <p:sldId id="643" r:id="rId131"/>
    <p:sldId id="644" r:id="rId132"/>
    <p:sldId id="655" r:id="rId133"/>
    <p:sldId id="654" r:id="rId134"/>
    <p:sldId id="656" r:id="rId135"/>
    <p:sldId id="657" r:id="rId136"/>
    <p:sldId id="659" r:id="rId137"/>
    <p:sldId id="660" r:id="rId138"/>
    <p:sldId id="661" r:id="rId139"/>
    <p:sldId id="680" r:id="rId140"/>
    <p:sldId id="658" r:id="rId141"/>
    <p:sldId id="662" r:id="rId142"/>
    <p:sldId id="663" r:id="rId143"/>
    <p:sldId id="664" r:id="rId144"/>
    <p:sldId id="645" r:id="rId145"/>
    <p:sldId id="646" r:id="rId146"/>
    <p:sldId id="648" r:id="rId147"/>
    <p:sldId id="647" r:id="rId148"/>
    <p:sldId id="649" r:id="rId149"/>
    <p:sldId id="650" r:id="rId150"/>
    <p:sldId id="651" r:id="rId151"/>
    <p:sldId id="652" r:id="rId152"/>
    <p:sldId id="653" r:id="rId153"/>
    <p:sldId id="665" r:id="rId154"/>
    <p:sldId id="667" r:id="rId155"/>
    <p:sldId id="668" r:id="rId156"/>
    <p:sldId id="669" r:id="rId157"/>
    <p:sldId id="666" r:id="rId158"/>
    <p:sldId id="672" r:id="rId159"/>
    <p:sldId id="673" r:id="rId160"/>
    <p:sldId id="671" r:id="rId161"/>
    <p:sldId id="675" r:id="rId162"/>
    <p:sldId id="682" r:id="rId163"/>
    <p:sldId id="674" r:id="rId164"/>
    <p:sldId id="676" r:id="rId165"/>
    <p:sldId id="677" r:id="rId166"/>
    <p:sldId id="678" r:id="rId167"/>
    <p:sldId id="681" r:id="rId168"/>
    <p:sldId id="683" r:id="rId169"/>
    <p:sldId id="679" r:id="rId17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49A363F-5927-4363-A02D-E963412F7C87}">
          <p14:sldIdLst>
            <p14:sldId id="288"/>
            <p14:sldId id="340"/>
            <p14:sldId id="294"/>
            <p14:sldId id="514"/>
            <p14:sldId id="469"/>
            <p14:sldId id="516"/>
            <p14:sldId id="522"/>
            <p14:sldId id="517"/>
            <p14:sldId id="520"/>
            <p14:sldId id="521"/>
            <p14:sldId id="523"/>
            <p14:sldId id="524"/>
            <p14:sldId id="518"/>
            <p14:sldId id="525"/>
            <p14:sldId id="527"/>
            <p14:sldId id="519"/>
            <p14:sldId id="526"/>
            <p14:sldId id="528"/>
            <p14:sldId id="515"/>
            <p14:sldId id="529"/>
            <p14:sldId id="532"/>
            <p14:sldId id="538"/>
            <p14:sldId id="530"/>
            <p14:sldId id="536"/>
            <p14:sldId id="531"/>
            <p14:sldId id="537"/>
            <p14:sldId id="534"/>
            <p14:sldId id="535"/>
            <p14:sldId id="533"/>
            <p14:sldId id="541"/>
            <p14:sldId id="540"/>
            <p14:sldId id="542"/>
            <p14:sldId id="543"/>
            <p14:sldId id="539"/>
            <p14:sldId id="544"/>
            <p14:sldId id="547"/>
            <p14:sldId id="550"/>
            <p14:sldId id="545"/>
            <p14:sldId id="548"/>
            <p14:sldId id="549"/>
            <p14:sldId id="560"/>
            <p14:sldId id="561"/>
            <p14:sldId id="562"/>
            <p14:sldId id="565"/>
            <p14:sldId id="566"/>
            <p14:sldId id="563"/>
            <p14:sldId id="546"/>
            <p14:sldId id="551"/>
            <p14:sldId id="567"/>
            <p14:sldId id="553"/>
            <p14:sldId id="552"/>
            <p14:sldId id="554"/>
            <p14:sldId id="555"/>
            <p14:sldId id="557"/>
            <p14:sldId id="558"/>
            <p14:sldId id="559"/>
            <p14:sldId id="568"/>
            <p14:sldId id="569"/>
            <p14:sldId id="570"/>
            <p14:sldId id="572"/>
            <p14:sldId id="573"/>
            <p14:sldId id="571"/>
            <p14:sldId id="574"/>
            <p14:sldId id="575"/>
            <p14:sldId id="585"/>
            <p14:sldId id="576"/>
            <p14:sldId id="577"/>
            <p14:sldId id="564"/>
            <p14:sldId id="579"/>
            <p14:sldId id="580"/>
            <p14:sldId id="581"/>
            <p14:sldId id="586"/>
            <p14:sldId id="578"/>
            <p14:sldId id="582"/>
            <p14:sldId id="583"/>
            <p14:sldId id="584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6"/>
            <p14:sldId id="598"/>
            <p14:sldId id="617"/>
            <p14:sldId id="606"/>
            <p14:sldId id="607"/>
            <p14:sldId id="608"/>
            <p14:sldId id="610"/>
            <p14:sldId id="611"/>
            <p14:sldId id="612"/>
            <p14:sldId id="595"/>
            <p14:sldId id="599"/>
            <p14:sldId id="601"/>
            <p14:sldId id="600"/>
            <p14:sldId id="602"/>
            <p14:sldId id="603"/>
            <p14:sldId id="604"/>
            <p14:sldId id="609"/>
            <p14:sldId id="613"/>
            <p14:sldId id="605"/>
            <p14:sldId id="614"/>
            <p14:sldId id="615"/>
            <p14:sldId id="616"/>
            <p14:sldId id="619"/>
            <p14:sldId id="618"/>
            <p14:sldId id="620"/>
            <p14:sldId id="622"/>
            <p14:sldId id="623"/>
            <p14:sldId id="624"/>
            <p14:sldId id="629"/>
            <p14:sldId id="627"/>
            <p14:sldId id="633"/>
            <p14:sldId id="628"/>
            <p14:sldId id="630"/>
            <p14:sldId id="632"/>
            <p14:sldId id="634"/>
            <p14:sldId id="635"/>
            <p14:sldId id="626"/>
            <p14:sldId id="637"/>
            <p14:sldId id="625"/>
            <p14:sldId id="636"/>
            <p14:sldId id="638"/>
            <p14:sldId id="639"/>
            <p14:sldId id="640"/>
            <p14:sldId id="641"/>
            <p14:sldId id="642"/>
            <p14:sldId id="643"/>
            <p14:sldId id="644"/>
            <p14:sldId id="655"/>
            <p14:sldId id="654"/>
            <p14:sldId id="656"/>
            <p14:sldId id="657"/>
            <p14:sldId id="659"/>
            <p14:sldId id="660"/>
            <p14:sldId id="661"/>
            <p14:sldId id="680"/>
            <p14:sldId id="658"/>
            <p14:sldId id="662"/>
            <p14:sldId id="663"/>
            <p14:sldId id="664"/>
            <p14:sldId id="645"/>
            <p14:sldId id="646"/>
            <p14:sldId id="648"/>
            <p14:sldId id="647"/>
            <p14:sldId id="649"/>
            <p14:sldId id="650"/>
            <p14:sldId id="651"/>
            <p14:sldId id="652"/>
            <p14:sldId id="653"/>
            <p14:sldId id="665"/>
            <p14:sldId id="667"/>
            <p14:sldId id="668"/>
            <p14:sldId id="669"/>
            <p14:sldId id="666"/>
            <p14:sldId id="672"/>
            <p14:sldId id="673"/>
            <p14:sldId id="671"/>
            <p14:sldId id="675"/>
            <p14:sldId id="682"/>
            <p14:sldId id="674"/>
            <p14:sldId id="676"/>
            <p14:sldId id="677"/>
            <p14:sldId id="678"/>
            <p14:sldId id="681"/>
            <p14:sldId id="683"/>
            <p14:sldId id="6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4A92"/>
    <a:srgbClr val="9AA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605" autoAdjust="0"/>
    <p:restoredTop sz="84548" autoAdjust="0"/>
  </p:normalViewPr>
  <p:slideViewPr>
    <p:cSldViewPr snapToGrid="0">
      <p:cViewPr varScale="1">
        <p:scale>
          <a:sx n="79" d="100"/>
          <a:sy n="79" d="100"/>
        </p:scale>
        <p:origin x="8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2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tableStyles" Target="tableStyle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2T00:25:15.7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16715 8754 35 0,'0'0'154'15,"0"0"-43"-15,0 0 0 16,0 0-21-16,0 0-25 15,0 0-23-15,0 0-8 16,0 0 12-16,0 0-15 16,0 0-4-16,0 0 3 0,0 0 5 15,0 0 7-15,0 0-7 16,0 0-8-16,0 0-4 16,0 0-13-16,0 0-10 15,0 0-1-15,0 0-12 16,0 0 13-16,0 0 26 15,0 0 65-15,0 0 41 16,0 0 20-16,0 0-22 16,0 0-22-16,0 0-34 15,0 0-14-15,0 0-18 16,0 0-1-16,0 0-3 16,0 0 10-16,0 0 20 15,0 0 11-15,0 0 0 16,0 0-14-16,0 0-11 15,0 0-18-15,0 0-18 0,0 0-7 16,0 0-11-16,0 0 0 16,0 0-3-16,0 0 2 15,0 0 1-15,0 0 1 16,0 0 11-16,0 0-12 16,0 0-1-16,4 0-24 15,9 0-3-15,7 0 28 16,5 2 5-16,0 3-4 15,-1-1-1-15,-4-1 0 16,-2 0-1-16,-5 2 1 16,3-2 0-16,-3 0 0 15,5 3 1-15,2-3 0 16,4 5-1-16,6-5-1 16,3 3 1-16,2-2 1 0,-1-2 1 15,-3 3-1-15,-4-3 5 16,-5 0-6-16,-1 0 1 15,-4 1-1-15,-1-1 0 16,-1-2 0-16,1 2-2 16,1-2-6-16,0 2-6 15,-2-2 5-15,1 3 2 16,-3-3-3-16,3 0 10 16,-3 0 0-16,1 0 0 15,-4 0 0-15,1 0-4 16,-1 0 4-16,-2 0-1 0,1 0 0 15,0 0-1 1,0 0 1-16,2 0 1 0,0 0 0 16,1 0 0-16,-4 0 0 15,1 0 1-15,-5 0-1 16,-1 0 6-16,-1 0-4 16,-2 0 4-16,0 0 5 15,0 0 3-15,0 0 6 16,0 0 4-16,0 0-3 15,0 0-9-15,0 0-2 16,-2 0-9-16,-7 0 10 16,-6 0 2-16,-10 0-1 15,-6 0-11-15,-5 0 5 16,1 0-4-16,-2 0-1 16,4-3 0-16,2 1 1 0,-3 0-1 15,3 2 0-15,2-2 5 16,2-1-5-16,4-1 0 15,0 2 5-15,0 0-5 16,4-3-1-16,-1 3 2 16,4 2-1-16,1-2 0 15,4-1 0-15,-1 0 0 16,1 2 0-16,3 1 1 16,-2-2 0-16,1-1-1 15,3 3 0-15,-4-2 0 16,2 2-1-16,-1-3 1 15,0 3-1-15,0-1 0 16,0 1 1-16,-2 0 5 0,2 0-5 16,0 0 0-1,0 0 0-15,3 0-1 0,-1 0 0 16,0 0-1-16,3 0 0 16,-1 0 0-16,1 0 1 15,0 0 1-15,-4 0 0 16,0 0 0-16,-1 0-1 15,-3 0 2-15,4 0-2 16,-1 0 1-16,5 0-1 16,-1 0 0-16,5 0 0 15,0 0-1-15,0 0-8 16,0 0-1-16,0 0 0 0,0 0 4 16,0 0 0-1,0 0-2-15,0 0-6 0,0 0-1 16,5 0-10-16,6 0-5 15,5 0 12-15,5 0 17 16,6 9-6-16,2 2-8 16,2 0 8-16,3-2 5 15,-1 2 1-15,-2-4 1 16,0 2 2-16,-2-5 4 16,0 0-5-16,-2 1-2 15,2-5 1-15,-4 2 0 16,-8-2 0-16,-1 0 0 15,-7 0 0-15,-3 0 1 0,0 0-1 16,-4 2 0 0,2-2 1-16,3 0-1 0,-1 3 0 15,6-1 0-15,-1 0 0 16,2 0 0-16,-2 0-1 16,-2-2 1-16,-3 3-1 15,-3-3 1-15,-1 0 0 16,-2 0 0-16,0 0 2 15,0 0 5-15,0 0-7 16,0 0 1-16,0 0 0 16,0 0 7-16,0 0-7 15,0 0 13-15,0 0 6 16,0 0 20-16,-5 0 11 16,-5 0-8-16,-4 0-18 15,-6 0-19-15,-4-7-6 0,-8-2-1 16,-7 2-11-16,-6 1-5 15,-4 1-1-15,-2 1 0 16,3 2 8-16,4-1-1 16,11 3 10-16,4-2 0 15,8 2 0-15,8-2 1 16,7 2 0-16,1-2 0 16,3 2 1-16,2 0 1 15,0 0-1-15,0 0 0 16,0 0 7-16,0 0-2 15,0 0-5-15,0 0-1 16,0 0 0-16,0 0-9 16,0 0 0-16,0 0-2 0,0 0 0 15,0 0 0-15,0 0-4 16,0 0-2-16,9 0-11 16,6 0 5-16,8 0 16 15,8 4-2-15,11 7 9 16,9-2 1-16,5 2 0 15,2-2 5-15,-3 0-6 16,-1-2-7-16,-9-3-7 16,-7 1 14-16,-7-3-9 15,-11 0 9-15,-7-2 0 16,-8 0 1-16,-3 0 10 16,-2 0 1-16,0 0 30 0,0 0 13 15,0 0 9-15,0 0-11 16,0 0-17-16,0 0-12 15,0 0-9-15,0 0-8 16,0 0-6-16,0 0-1 16,2 0-6-16,0 0-7 15,2 0-4-15,4 0-3 16,-2 0 18-16,1 0 2 16,-1 0 0-16,0 0-9 15,-2 0-24-15,-2 0 0 16,2 0-10-16,3 0-7 15,4 0-2-15,3 2-10 16,-1 1-4-16,-2 1 0 16,-11 7-78-16,-9 3-90 15,-17-3-624-15</inkml:trace>
  <inkml:trace contextRef="#ctx0" brushRef="#br0" timeOffset="2532.71">19348 8828 595 0,'0'0'178'16,"0"0"-28"-16,0 0 20 15,0 0-38-15,0 0-48 16,0 0-23-16,0 0 14 16,-7 0 26-16,3 0 8 15,0 0-9-15,-3 0-16 16,-2-3-40-16,0-1-19 0,-4 2-3 16,-1-3-6-16,-4 3-2 15,-4 0-8-15,-5 2-5 16,-4 0 1-16,-2 0-1 15,4 0-1-15,4 0 0 16,12 0 1-16,6 0 1 16,7 0-2-16,0 0 6 15,0 0-6-15,0 0-4 16,5 0 4-16,10 0 41 16,8 4 35-16,8 3-13 15,11-3-11-15,9 3-23 16,12 0-18-16,6-1-10 0,5-1-1 15,-3-3-17-15,-5 3-34 16,-10-3 5-16,-14 0-4 16,-8-2 19-16,-12 0 13 15,-9 2 18-15,-3-2 0 16,-4 0 0-16,-4 0 1 16,-2 0 1-16,0 0-1 15,0 0 11-15,0 0-3 16,0 0 10-16,0 0 7 15,0 0 7-15,0 0 4 16,0 0 1-16,0 0 2 16,0 0-5-16,0 0-6 15,0 0-4-15,0 0 1 16,0 0 1-16,0 0-3 16,0 0 3-16,-8 0 2 0,-6 0-8 15,-6 0-13-15,-9-6-8 16,-6 1-8-16,-6 1 7 15,-3 1-8-15,-5 1-2 16,-5 2-2-16,-3 0 4 16,-3 0-9-16,6 0 6 15,9 0 11-15,14 0-1 16,15 0 1-16,10 0 1 16,6 0-14-16,0 0-2 15,0 0-8-15,9 0-5 16,11 0 5-16,6 0 24 0,8 0 0 15,10 0 13 1,8 0-1-16,4 0-11 0,8 5 0 16,1 1 0-16,2 1-1 15,-7 2-24-15,-7-2-21 16,-15-1 5-16,-11-4 6 16,-12 3 21-16,-8-5 12 15,-7 0 1-15,0 0 15 16,0 0 14-16,0 0 14 15,0 0-4-15,0 0-19 16,-5 0-9-16,-8 0-10 16,-11 0-1-16,-16 0-1 15,-16 0-5-15,-15 0 5 16,-5-5 1-16,5-1 1 16,8 1 0-16,18 1 1 0,14 2-1 15,16 2 8 1,8 0 7-16,5 0 1 0,2 0-11 15,0 0-6-15,15 0-28 16,14 0-12-16,15 0 33 16,15 0 7-16,5 0 0 15,6 0-5-15,-6 0-17 16,-11 0-15-16,-8 0 12 16,-14 0 3-16,-10 0 4 15,-15 0-1-15,-6 0 19 16,0 0 3-16,-24 0 29 15,-21 0-1-15,-15 0-29 16,-14-3-1-16,1-1 8 16,8 0 23-16,16 1 39 0,20 1-9 15,16 2-32-15,13 0-21 16,0 0-9-16,0 0-44 16,19 0-51-16,13 0 18 15,8 0 53-15,2 7 24 16,4-1 9-16,-5 1-7 15,-3-2 6-15,-9-1 1 16,-11-2-9-16,-9 0 0 16,-9-2 6-16,0 0 33 15,-29 0 52-15,-15 0-37 16,-18-4-38-16,-10-5-6 16,-4 5 1-16,4-1 2 15,15 1 4-15,12 4 6 0,14 0-6 16,14 0-16-16,9 0 0 15,8 0-1-15,0 0-9 16,5 0-27-16,24 0-28 16,16 0 35-16,15 0 29 15,15 4 16-15,8-2-7 16,0 1-9-16,-10-3 0 16,-13 2-13-16,-20-2-25 15,-20 0-14-15,-15 0 33 16,-5 0 19-16,-9 0 32 15,-27 0 8-15,-13 0-29 16,-18-5-10-16,-9-1 1 16,-4-1-1-16,12 3 1 0,12 1 5 15,20 1-5 1,18 2-2-16,16 0 0 0,2 0-30 16,8 0-63-16,21 7 31 15,9 6 41-15,7 1 21 16,4-3 19-16,2-5 21 15,5-1-15-15,0-5 5 16,-5 0-15-16,-11 0-2 16,-16 0-7-16,-12 0 0 15,-12 0 13-15,-7 0 54 16,-29-2 40-16,-19-12-73 16,-17 3-33-16,-5 2-7 0,8 3 1 15,17 3 0 1,23 3 0-16,18 0-1 0,11 0-5 15,0 0-23 1,15 0-58-16,19 0 11 0,13 0 38 16,2 5 37-16,2-3 0 15,-7 0 8-15,-9 0-7 16,-14-2 8-16,-9 0 2 16,-10 0 21-16,-2 0 60 15,0 0 15-15,-23 0-1 16,-6-2-52-16,-4-2-39 15,2-1-15-15,6 3-1 16,10 2 1-16,10 0-8 16,5 0-26-16,0 0-42 15,0 0-56-15,0 0-54 0,0 0-111 16,5 13-293 0,-3-4-158-16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2T00:31:35.4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15772 5325 129 0,'0'0'86'16,"0"0"-40"-16,0 0 13 15,0 0 6-15,0 0-11 16,0 0 12-16,0 0 5 16,-42-17-16-16,42 17-19 15,0 0-19-15,0 0-10 16,0 0-7-16,-2 0-37 15,-10 0-99-15,1 0-73 16</inkml:trace>
  <inkml:trace contextRef="#ctx0" brushRef="#br0" timeOffset="5287.99">15418 5483 232 0,'0'0'322'0,"0"0"-167"16,0 0-10-16,0 0 24 15,0 0-24-15,0 0-22 16,0 0-33-16,0 0-20 16,0 0-11-16,0 0-17 15,0 0-24-15,0 0-17 16,0 0 5-16,0 0 4 15,0 0 9-15,4 0 9 16,3 0 11-16,-3 0 14 16,1 0-5-16,-3 0-10 15,0 0-13-15,-2 0-11 16,0 0-6-16,2 0-7 0,1 3 0 16,6-3-1-16,2 1 2 15,2-1 5-15,7 3 12 16,0-3 16-16,1 0 6 15,-4 0-1-15,3 0-16 16,-2 0-12-16,2 0-10 16,0 2 5-16,2 0-6 15,3 0 1-15,2 0 5 16,-3-2-1-16,1 3 0 16,-4-3 3-16,0 2-8 15,-3 1-1-15,-3-2 0 16,1 5 0-16,2-3-10 15,2 2 10-15,5 0 1 0,6 2 0 16,4-4 7 0,5 2-8-16,0 0 1 0,1-4-1 15,-4 2 0-15,-1 2 1 16,-3-4 7-16,1 1-8 16,1 1 1-16,4-3-1 15,5 0-1-15,5 0 0 16,2 0 1-16,-2 0-7 15,1 0 7-15,-8 0-12 16,-5 5 12-16,-6-1 0 16,1 2-6-16,1 4 6 15,2-1 0-15,6 0 1 0,6 0-1 16,6 0 0 0,3-3 0-16,2 1 0 0,0-3-1 15,-1 1 0-15,-3 1-1 16,0-3 2-16,0 1 0 15,-2-2-2-15,2 1-18 16,-2-3 8-16,1 2-4 16,-4-2 9-16,-4 0-6 15,-5 0 2-15,-7 0 10 16,-4 0-6-16,-4 0-5 16,-6 0-6-16,-1 0-5 15,1 0 7-15,0 0 14 16,6 0-4-16,4 0 6 15,6 0-6-15,5 0 4 16,5 0 2-16,1 0-6 0,2 0-1 16,0 0-12-16,-3 0 10 15,-1 0 3-15,-3 0 5 16,-1 0-12-16,-2 0-2 16,-1 0 6-16,-2 0-16 15,-4 0-8-15,0 0 11 16,0 0 13-16,5 0 2 15,-1 0 1-15,7 0 6 16,5 0 0-16,4 0 0 16,5 0 0-16,0 0-7 15,-3 0-3-15,0 0-5 16,-1 0 14-16,-7 0 1 16,-3 0 0-16,-4 0-7 0,-3 0 7 15,-2-2 0-15,-1-3 1 16,2 3-1-16,4-5 1 15,3 3 1-15,5-1-2 16,0 1 6-16,-3-1-6 16,-1 1 1-16,-5 2-1 15,1 0 0-15,1-1 0 16,1 3 6-16,-3 0-5 16,3 0 0-16,1 0 14 15,-4 0-14-15,-5 0 5 16,-3 0-5-16,-3 0 4 15,-4 0-4-15,1 0 0 16,-1 0 0-16,7 0-1 16,5 0-1-16,1 0 1 0,3 0 0 15,-5 0 1-15,-6 0 0 16,-9 0 6-16,-7-2-6 16,-7 2 9-16,-2 0 11 15,-2 0 9-15,0 0-3 16,0 0-11-16,0 0-5 15,0 0-9-15,0 0-1 16,0 0 7-16,0 0 2 16,0 0-4-16,0 0-5 15,0 0 10-15,0 0-2 16,0 0 1-16,0 0 2 16,0 0-5-16,0 0-6 15,0 0-1-15,0 0-13 0,0 0-12 16,0 0-14-16,8 0 2 15,-2 0 24-15,3 0 13 16,0 0 8-16,0-2 1 16,0 2-3-16,-1-2-3 15,2-1 3-15,-4 3-5 16,5-3 5-16,5 3-6 16,4-1-10-16,7-1 9 15,2 0 1-15,-2-3-18 16,-3 3 17-16,-7 0 0 15,-5 2 1-15,-3-3 0 16,-7 3 6-16,-2 0-4 16,0 0 5-16,0 0-4 0,0 0 2 15,0 0-5-15,0 0 0 16,0 0 6-16,-4 0 17 16,-3 0 5-16,1 0-6 15,-4-3-6-15,-3 2-10 16,-3-4-5-16,-3 3 5 15,-4-1-6-15,-2 0 2 16,-4 0 5-16,-2-3 0 16,-9 0 2-16,-5 3-9 15,-10-5 0-15,-5 5 0 16,0-3 0-16,2 3-9 16,9 1 2-16,11-1 4 15,9 0 3-15,9 2 0 0,2-1 0 16,2-4 7-1,-3 4 1-15,-6-4 17 0,-4 2 13 16,-2-1-17-16,-5-2-7 16,3 3-1-16,-2 0 0 15,0-1-4-15,2 0 0 16,0-1-3-16,1 2 1 16,1-1-1-16,2 1 0 15,-2-1 2-15,0 0-7 16,2 4-1-16,-2-4 1 15,-1 2-1-15,1 3-1 16,-2-1 0-16,-3 1 1 16,-1 0-8-16,-3 0 7 15,-1-5 0-15,1 2 1 0,1 0 1 16,2-5-1-16,2 4 0 16,1-1 1-16,1 2 0 15,0-2-1-15,-5 1 0 16,0 1-1-16,0 1 0 15,-2-1-7-15,2 1-3 16,5 2 5-16,2-2 6 16,2 2 0-16,2-2-1 15,-2 0 1-15,2 2 0 16,-4-3 0-16,-1 3-1 16,-3 0 0-16,-1-1-5 15,1 1 6-15,2-3 0 16,-2 1-1-16,4-1-1 0,0 1-4 15,0 0 6-15,0 0 1 16,-5 0-1-16,1-1 0 16,-3 3 0-16,2-1 0 15,1-2-1-15,1 3-7 16,-2 0-17-16,1 0 1 16,-1 0 0-16,-1 0 4 15,-1 0 4-15,-3 0 15 16,3 0 0-16,-1 0-1 15,0 0 2-15,-1 0-1 16,-2 0 1-16,1 0 0 16,-3 0 0-16,0 0 0 15,-5 0 0-15,-1 0 0 0,2 0-1 16,3 0 1 0,3 0 0-16,4 0 1 0,3-2-1 15,6 2 0-15,0-3 1 16,2 2 0-16,-2-2-1 15,2 3 0-15,-2 0 0 16,0 0 0-16,-2 0 0 16,2 0 1-16,0 0-2 15,2 0 1-15,-2 0 0 16,1 0 0-16,-1 0 1 16,0 0-1-16,-5 0 1 15,0 0-1-15,-4 0 0 16,-1-2 0-16,1-1 0 15,-1 3 0-15,2-2 0 0,-1 2 1 16,2-1-1-16,3 1 0 16,0 0-1-16,2 0 1 15,-1 0 0-15,3 0 1 16,-2 0-1-16,2 0 0 16,0-3 0-16,2 3 0 15,3 0 0-15,1-2 2 16,4 2-1-16,-2-3 0 15,2 3-1-15,-4 0 1 16,-1 0-1-16,-3 0-1 16,-4 0 0-16,-1 0 0 15,3 0 1-15,5 0-2 16,4 0 2-16,4 0 0 0,7 0 2 16,5 0 4-16,4 0-6 15,0 0 0-15,0 0 0 16,0 0-2-16,0 0-9 15,0 0-11-15,0 0-18 16,0 0-20-16,4 0-17 16,7 0 4-16,5 0 58 15,6 3 15-15,5 5 7 16,4 1-7-16,8 3 0 16,3 1-18-16,5 2-18 15,1 2-11-15,2-2 7 16,-2 1 5-16,2-1 7 15,-4-1 27-15,-1 1-4 0,1-4 3 16,-1 0 2 0,-1 1-16-16,2-3-10 0,-2 2-10 15,-1-2-1-15,-1 0 11 16,0 2 16-16,-5-2 9 16,0 2 1-16,0-2-1 15,1 2 1-15,2-2-1 16,3 2 0-16,1 0-10 15,3-2 11-15,-3 2 1 16,-1-2-1-16,-5 2-1 16,-5-2 0-16,-4 0 0 15,-2 0 1-15,-2-5-7 16,1 1 1-16,3-3-3 16,0 0 8-16,0 0 2 0,2 0-1 15,-4 1 0-15,-3-1 1 16,-3 0 1-16,-10-2-2 15,-5 2 2-15,-2-2 4 16,-4 0-5-16,0 0 14 16,0 0 3-16,0 0 13 15,0 0-2-15,-8 0 13 16,-10-2 3-16,-6-9-32 16,-13-2-1-16,-5-3-12 15,-9 0-1-15,-4 3-15 16,-1 0-26-16,2 2 10 15,5 2-18-15,5 0-37 16,6 0 19-16,3 0 9 0,1-1 24 16,2 2 15-16,4 2 11 15,1-3 9-15,5 1 8 16,6 2 21-16,5 2 30 16,4-1 32-16,5 2 19 15,2 3-24-15,0-2-15 16,0-1 3-16,0 0-11 15,0-1-11-15,-2-1 11 16,0 2-26-16,2 1-4 16,0 1-5-16,0 1-28 15,0 0-30-15,0 0-11 16,0 0 3-16,11 0 9 16,2 0 29-16,7 0 8 0,0 0-6 15,7 0-1-15,4 6 0 16,5 0 0-16,8 3-1 15,5-1-19-15,7 1-10 16,2-4 12-16,2 3-1 16,0-1 13-16,-6-4 5 15,-5 5 0-15,-3-5-8 16,-1 3-33-16,-1 0 0 16,6-1 9-16,4-2-22 15,1 5-23-15,3-4 6 16,-5 1 9-16,-1 1 29 15,-8-1 14-15,-6-3 19 0,-3 3 0 16,-4-3 10-16,-2 0-4 16,-2-2-5-1,2 2 1-15,2 0 6 0,3-2 1 16,1 0-7-16,2 3 9 16,-4-3 3-16,3 0 5 15,-3 0 0-15,2 2 0 16,1 0 1-16,5 3-11 15,1-1-3-15,4 0-6 16,3 1-1-16,-1-1 1 16,-4 1 0-16,-4-1-1 15,-7-2 0-15,-8 1 1 16,-5-1-7-16,-5 0 7 16,-1-2 0-16,3 2 0 15,6 1-1-15,4-1-10 0,6 0 10 16,0 3-1-16,3-1 1 15,-1 0-5-15,-4 3 4 16,1-2 2-16,-1-1-5 16,-2 0 5-16,-2-1 1 15,2 1-1-15,2-2-1 16,2 1-1-16,1-3 1 16,-1 2 1-16,1-2 0 15,-6 0 0-15,-1 0 2 16,-6 0-1-16,-1 0 15 15,-5 0-5-15,3 0-10 16,0-5-2-16,2 1 1 16,5-1-1-16,-3 1 1 0,2 0 0 15,-1-1 0-15,-5 1 5 16,-3 1 2-16,-4 1 6 16,0 0-1-16,0-2 10 15,1 1-11-15,1 1-11 16,3 0 0-16,1-3-1 15,4 1 1-15,3-1 0 16,-2 1 8-16,3 0 1 16,-5-1-9-16,-5 3 11 15,-3 0 0-15,-6-1-4 16,1 1-6-16,-3 2-1 16,0-2 1-16,1 2-1 15,0 0 0-15,-1-2 1 0,-1 2 0 16,-3 0 6-16,0 0 16 15,0-2 22-15,0 2-1 16,0 0-26-16,0-3-16 16,-9 3 41-16,-7-2-19 15,-5 0-23-15,-10-3-1 16,-9 1-13-16,-6 2-3 16,-10-5 0-16,-4 3 1 15,-4-3 2-15,-4 0 12 16,1 1-7-16,1-3 7 15,5 0 0-15,5 0-2 16,8-1 2-16,1 1 0 16,3 3-13-16,1 0-8 15,-1 1-9-15,-1-1 14 0,-6 0 7 16,-7 1 9-16,-7-2 1 16,-4-1 1-16,-3 3 0 15,4-5 9-15,1 1 3 16,5 1 9-16,6-2-3 15,4 4 0-15,8 2 7 16,4-1-1-16,5 2-15 16,4 3-3-16,-1-1-7 15,0 1 1-15,-1 0 0 16,-5 0 0-16,-2-3 1 16,-3 1 5-16,-3-1-7 15,-1 0 1-15,-2 0 0 16,0 1 0-16,3-1 1 0,1 2-2 15,7 1 0-15,3 0 0 16,6 0 1-16,4 0 0 16,5 0-1-16,2 0-1 15,0 0 1-15,-4 0 0 16,-2 0-1-16,-8 0 0 16,-3 0-6-16,-4 0 1 15,4 0 6-15,-1 0 1 16,-1 0-1-16,1 0 1 15,1 0 0-15,1 0 0 16,0 0 6-16,6 0-5 16,-1 0 10-16,2 0 1 15,2 0-12-15,-1 0 1 0,1 0 5 16,3-3-7 0,0 3 1-16,-1 0 0 0,1 0 0 15,-2 0 0-15,1 0-1 16,3 0 10-16,3 0-2 15,3-2 3-15,3 2-2 16,5 0 1-16,0 0-8 16,2 0-1-16,0 0-1 15,-1 0 0-15,-3 0 0 16,-4 0 0-16,1 0-1 16,0 0 1-16,0 0 0 15,0 0-1-15,2 0 1 0,-3 0-1 16,4 0-14-1,-3 0-18-15,-1 0-23 0,1 0-27 16,-5 0-50-16,6 0-182 16,-1 2-269-16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4-11T01:18:19.3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10674 13229 7417 0,'0'0'4345'0,"0"0"-3345"0,0 0 48 0,0 0 169 15,0 0-489 1,0 0-448-16,0 0-56 0,0 0 128 0,0 0 40 31,0 0 32-31,0 0 184 16,0 0-24-16,0 0-63 15,0 0-161-15,0 0-8 0,0 0 8 16,0 0-8-16,0 0 64 16,0 0 8-16,-5 0 72 0,5 0 32 31,0 0-16-31,0 0 17 15,0-3-73-15,0 3-48 0,0 0-16 16,0 0-104-16,0 0-72 16,0 0-88-16,0 0-112 0,0 0-8 15,0 0 40-15,0 0-40 32,0 0 56-32,0 0 16 15,0 0 40-15,0 0 16 0,0 0-40 16,0 0-40-16,0 0-56 0,0-4 0 15,5 4 0-15,6 0 0 0,5 0 48 16,-7-4 24 0,2 4-56-1,-3-3 104-15,4 3-64 16,-4 0 8-16,4 0-56 0,4 0 0 16,0-3-8-16,4 3 48 15,0 0-48-15,-4 0 8 0,0 0-8 0,3 0 0 31,-6 0 0-31,2-5 16 16,-2 5-16-16,2 0 8 16,2-3 0-16,2 3-8 0,-3 0 0 15,5 0 8-15,-6 0 0 16,1 0-8-16,0 0 0 16,-5 0 0-1,2 0 0-15,2 0 0 16,6 0 0-16,-5 0 0 0,7 0 0 15,-3 0 0-15,1 0 8 16,-6 0-8-16,-2 0 0 16,-6 0 0-16,5 0 0 0,-8 0-16 31,8 0 16-31,0 0-8 16,8 0 0-16,-4 0 0 0,8 0 8 15,-4 0 8-15,-1 0 40 16,-6 0-40-16,2 0-8 15,-2 0 8-15,-5 0-8 0,7 0 0 16,-2 0 0 0,11 0-8-16,-5 0 0 15,5 0 0-15,-4 0 8 0,4 0 0 16,-8-3 8-16,-1 0 40 16,2 3-40-16,-6-4 0 15,-2 4-8-15,3-4 0 16,-5 4 0-16,6 0-8 15,-5 0 0-15,3 0 8 16,-2 0-16-16,2 0 8 0,5 0 0 16,4 0 0-16,0 0-40 15,5 0-120-15,-2 0-96 16,5 0 24 0,-4 0-40-16,0 0 80 15,0 0 16-15,-12 0 184 0,3 0-8 16,1 0 8-16,-4-3 0 15,1 3 0-15,2-4 0 32,5 1-8-32,-4 3-40 0,4-4 48 15,0 0-40-15,3 1 40 16,-2 0 8-16,7 3 8 0,-8-4-16 16,3 4 0-16,-7 0 8 15,5 0-16-15,-2 0 16 16,5 0-8-16,0 0 8 0,8 0 0 31,-4 0 0-31,0 0 8 0,-5 0 40 16,-3 0-56-16,-3 0 0 0,-2 0 0 15,-2 0 8-15,-2 0 0 16,5 0-8-16,0 0 48 16,0 0-40-16,4 0 0 15,0 0 0-15,8 0 0 16,4 0 72-16,0 4-8 15,7 2-24-15,-3 2-40 0,5-1 0 16,-2-4-8-16,-3 1 0 16,-4 0 0-16,-8-1 0 15,-5 0 8 1,-6-3-8-16,-2 0 0 16,-7 0 0-16,0 3 8 0,1-3-16 15,3 0 8-15,-5 0 0 16,9 0 16-16,-3 0-8 15,2 0-8-15,1 0 8 0,4 0-8 32,5 0 8-32,2 0-8 15,12 0 8-15,6 0-8 0,6 0 8 16,9 0 40-16,0 5-48 16,0-2-8-16,0 0 8 15,-5 1 0-15,-6 0-8 0,-6-1 8 31,-7 1-8-31,-12-1 0 0,-4 1-8 16,0-4 8-16,-8 4 8 0,3-4 0 16,-2 0 8-16,3 0 32 15,-1 0-32-15,9 0 0 16,1 0-8-16,14 0 0 16,5 0 64-1,8 0-56-15,7 0 0 0,5 0-8 16,0 0-8-16,-4 0 0 0,-8 3 8 15,-1 0-96-15,-15 5 96 16,-8-5-8-16,-3 0-56 16,-14 0 64-1,1-3 0-15,1 5 8 16,-5-5 0-16,-1 0 40 16,5 0-40-16,0 0 0 0,4 0 40 15,0 0-48-15,4 0 8 16,-4 0 8-16,3 0-16 0,-2 0 8 31,7 0 0-31,0 0-8 16,4 0 0-16,8-5 0 0,-1 2 0 15,5 3-8-15,0 0 8 16,-8 0-8-16,-8 0 8 16,4 0 0-16,-12 0 0 0,-1 0 0 31,-6 0 0-31,3 0 0 15,-4 0 16-15,0 0-8 0,-4 0 0 16,3 0 0-16,1 0 0 0,0 0-8 16,1 0-8 15,3 0 8-15,-1 0 0-16,-3 0 0 0,0 0-8 15,-4 0 0-15,0 0 8 0,0 0 48 16,0 0 0-16,0-3 8 0,0 3-8 15,0 0 0-15,0-3 0 16,0 3 0-16,0 0 16 16,0 0 8-16,0-5 8 0,0 2 64 15,0 0 0-15,0 0-96 16,0-5 16-16,0 5 0 16,0-8-16-16,0 4-32 0,0-1-16 15,0-1 8-15,0-6 0 0,0-2 0 31,0 3 0-31,0 0 0 16,0-4 40-16,0 7-32 16,0 0 56-16,0 2 24 0,0 1-40 15,0 5-8-15,0-5-48 32,0 5-16-32,0-1 8 0,0-2 0 15,0 1 0-15,0-1 8 16,0 3 8-16,0-8 0 15,0 0 0-15,0 1 0 0,0-1-8 0,5-4-8 16,-1-2 0-16,0 0-88 16,-1-5 88-16,1 1-56 15,0-4 64 1,0 4 0-16,-4 0-8 16,4-4 8-16,-4 5 0 15,5-2-8-15,-5 1 8 0,4 3 0 0,-4 1 8 16,3 3-8-16,-3-4 0 15,0 4 8 1,0 0-8-16,0-4 8 16,0 7 8-16,0-3-16 15,0-3 8-15,0-1-8 16,0 4-8-16,0-4 8 0,0 4-64 16,4 0 64-16,-4 0 0 0,0 3-8 31,4-3-8-31,-4 4-32 15,4-1 40-15,-4-3-64 16,4 3-32-16,-4-2 48 0,9 2-80 16,-9-3-40-16,3-1 16 15,1 1 64-15,-4 3 24 0,0 2-8 32,0-2-40-32,0 4 72 15,0 3-16-15,0 0 56 16,0 4-64-16,0 0 8 0,0 0 56 15,0 0-64-15,0 0 56 0,0 0 16 16,0 0-64-16,0 0 8 16,0 0-8-1,0 0 8-15,-4 0-8 16,1 0 16-16,-6 0 0 16,1 0 48-16,0 0-8 0,-4 0 0 15,0 0 8-15,1 0 0 0,-2 0 0 16,-6 0-8-1,3 0-64-15,-5 0 0 16,2 0 0-16,-1 0 24 16,4 0 40-16,0 0-40 15,0 0 48-15,0-6 0 0,1 6-8 32,-6-8 8-32,1 4 0 0,-3 2 0 15,3-3 0-15,-1-1 0 16,2 3 0-16,-1-1 0 15,0-3 0-15,-5 7 0 0,6-4 0 16,-9-3 0-16,4 3 8 16,0 4-8-16,-4 0 8 0,5-4-8 31,-1 2 8-31,0 2-8 16,-1 0 8-16,6 0-8 15,-5 0 0-15,4 0 8 0,0 0-8 16,-4 0 0-16,0 0 0 15,4 0 48-15,1 0-48 0,-2 0 16 16,2 0-8 0,-5 0 8-16,4 0-8 15,-4 0 0-15,0 0-8 16,0 0 8-16,0 0 0 0,-4 0 40 16,4 0 16-1,-4 0-8-15,1 0 16 16,-6-4-8-16,1 0-8 0,1 4 16 15,-1 0 24-15,4 0 0 16,1 0 0-16,-1 0-32 16,4 0-56-16,3 0 0 0,-3-3-8 15,5 3 16-15,-5 0-16 16,0 0 0 0,-4 0 0-16,0 0-8 15,1 0 0-15,-1 0 0 16,0 0-8-16,0 0 16 0,0 0-8 15,0 0-8-15,4 0-40 16,-4 0-32-16,12 0 88 0,-4 0-8 31,1 0-8-31,2 0 16 16,-3 0 0-16,5 0 0 16,-10 0 8-16,5 0-8 0,-8-4 0 15,5 4 0-15,-9 0-8 16,8-3 8-16,-8 3 0 0,4 0 0 31,0 0 0-31,0-4 0 0,-3 4 8 16,3-3 0-16,0 3-8 15,-4 0 0-15,9 0 0 0,-5 0 8 16,0-4 0-16,3 4-8 16,1 0 0-1,0-3 8-15,-4 3 0 16,-4-4 0-16,5 0 0 0,-1 1 40 15,0 3-40-15,4-4 56 16,0 4-24-16,9 0-40 0,-2-3 0 16,6 3-8-16,-2 0 0 31,5 0 8-31,1 0-8 16,-6 0-40-16,2 0 40 0,-1 0-8 15,-8 0-40-15,3 0 56 0,-10 0 0 16,3 0 8-16,-4 0-8 15,0 0 0-15,-4 0 8 32,1 0-8-32,3 0 8 0,-4 0 0 15,4 0 8-15,0 0-16 16,0 0 8-16,-4 0-8 0,0 0 0 16,4 0 0-16,-8 0-8 15,5 0 8-15,-1 0 0 31,0 0 0-31,4 0 0 0,0 0-8 0,9 0 8 16,-2 0-8-16,10 0 8 16,-2 0-40-16,2 0 40 0,-6 0 8 15,2 3 0-15,-9 1-8 16,-4-4 0 0,0 0 8-1,-4 0-8-15,0 0 8 0,-7 0-8 0,11 0 8 16,-4 0 0-16,8 0 0 15,3 0 0-15,6 0-8 0,7 0 0 16,-4 0 0-16,0 0 8 31,0 0-8-31,0 0 8 0,-3 0-8 16,-2 0 8-16,-3 0-8 16,1 0-8-16,-6 0 0 0,1 0 8 15,0 0 0-15,-3 0 0 16,-1 0 0-16,0 0 8 31,4 0-8-31,4 0 8 0,4 0 0 16,0 0-8-16,1 0 0 15,2 0-8-15,1 0 8 0,1 0 0 16,-2 0 0-16,6 0-8 16,3 0 0-16,0 0 8 31,4 0 0-31,-4 0 0 0,-1 0 0 15,1 0 8-15,0 0-8 0,-3 0 0 16,3 0 8-16,0 0 0 0,-1 0 0 16,1 0-8-16,0 0 8 15,1 0-8 1,3 0 0 0,0 0 0-16,0 0 8 0,0 0 0 15,0 0-8-15,0 0 16 0,0 0 64 16,0 0 8-16,0 0-8 0,0 0-8 15,0 0 16-15,0 0 16 32,0 0-56-32,0 0-32 15,0 0-16-15,0 0 8 0,0 0-8 16,0 0-16-16,0 0-32 16,0 0 0-16,0 0 0 0,0 0 0 31,0 0 0-31,0 0 48 15,0 0-72-15,0 3 0 0,-4 15-40 16,-4 4 56-16,-1 2 48 16,2 4 8-16,-1 4-8 0,4-4 8 15,-4-3 0-15,4-1 0 16,0 2 0-16,0-6 0 31,0 2 8-31,4-4-8 0,-4-4-16 16,4 0 8-16,-4-4 8 15,0 1 0-15,4-4 0 0,0 0 8 0,-3 4-8 16,3-1 8-16,0 1-8 16,-5 6 8-1,5 5-8 1,0 2 0-16,0-7 8 0,-4 5-8 16,4-4 0-16,-4-4 0 15,4 0 0-15,-4 0 0 0,4 0 0 16,0 0 8-16,0 4-8 0,0-1-8 31,0 1-8-31,0-4-40 16,0 4 40-16,0-8 8 0,0 0-40 15,0-2 48-15,4-1 0 16,-4-3 0-16,0-1 0 0,0 5 8 16,0-5-8-16,0 3 0 31,0-1 0-31,4 1 0 0,-4 2 0 15,4-5-64-15,-4 0 56 16,0-3-64-16,0 0 64 0,0 0 0 16,0 4 8-16,0-4 0 15,0 0 0-15,0 4 0 32,0-1-8-32,0 1 8 0,0 2 0 15,0 1 0-15,0 5 8 16,0 2 0-16,0-1-8 15,0 1 8-15,0-3 0 0,0 0 8 16,0-4-8-16,0-7 128 16,0 3 8-1,0-3 8-15,0 0 16 0,0 0-48 16,0 0-56-16,0 0-16 16,0 0-48-16,0 0 48 15,0 0-40-15,0 0 8 0,0 0 64 16,0 0-8-1,0 0 40-15,0 0-40 16,0 0-64-16,0 0 0 0,0 0 0 16,0 0 0-16,0 0-8 15,0 0 0-15,0 0 0 16,0 0 0-16,0 0 0 0,0 4 0 31,0 3-16-31,0 10 8 0,0-3 0 16,0 4 0-16,0-4-8 15,0-3-40-15,0-4-8 16,0-7 64-16,0 0 0 0,0 0 8 31,0 0 112-31,0 0 0 16,0 0-48-16,0 0-16 0,5 0-40 16,-5 0 40-16,0 0-56 31,0 0-80-31,0 0-64 15,0-7-112-15,3 4-80 0,-3 0 240 0,0-2 80 16,4 5-32-16,-4 0-8 16,0 0-32-16,4 0 8 0,-4 0-40 15,4 0-40-15,0 0-16 16,0-3 56-16,0 0 120 16,4 3 0-16,-4 0 8 0,0 0 40 15,4 0-48 1,-4 0-8-16,-1 0 8 15,6 0-16-15,-1 0 8 0,3-4-8 16,2 4 8-16,-2 0-56 16,-3 0 56-16,1 0-8 15,-1 0 8 1,3 0-56-16,-7 0 56 16,5 0-64-16,2 0-16 0,-7 0 8 15,9 0 16-15,-9 0 56 16,3 0 0-16,-3 0-8 15,-4 0 16-15,4 0 0 0,-4 0 0 16,9 0 0-16,-2 0-32 31,1 0 32-31,4 0 0 0,0 0-8 16,0 0-112-16,-4 0-64 16,4 0 40-16,0 0 48 15,-5 4 80-15,-2-4 8 0,3 0-40 16,-4 0 32-16,0 0-64 31,0 3-16-31,-4-3 0 0,8 3 48 0,-4-3-16 16,0 5 8-16,4-5 48 15,-1 0 8-15,2 3 0 16,-1-3 0-16,3 0 0 0,-7 3 0 16,5-3-8-1,-1 0 8-15,-5 0-8 16,1 0-40-16,4 3 40 0,-3-3-8 15,-1 4 8-15,0-4-57 16,3 4 17-16,1-4 40 16,1 3-56-16,-2 0-8 0,-3-3 16 31,0 0 56-31,-4 4 8 0,0-4 0 47,0 0 16-47,0 0-16 15,0 0 0-15,0 0 40 16,0 0 48-16,0 0-40 0,-8 0-8 16,1 0-31-16,-2 0 39 15,-6 0-48-15,2 0 56 0,-6 0-56 16,-5-4-8-16,-1-2 8 16,-2 2-8-16,2 0-8 15,-2 1-40-15,3 0 40 0,-4 0 8 16,8 3 0-16,1-5 0 15,-2 5 0-15,1 0 8 0,9-3 0 0,-1 3-8 16,-1 0 0-16,10 0 0 16,-1 0 0-16,0 0 0 15,4 0 0-15,-4 0 0 0,4 0 16 16,-5 0 40 0,1 0-8-1,-3 0-48-15,-1 0 0 0,-5 0 0 16,6 0 0-16,-5 0 0 0,8 0-8 15,-4 0 8-15,4 0-8 16,4 0 8-16,0 0 0 0,0 0 0 31,0 0-160-31,0 0-105 16,0 0-79-16,0 0-96 0,0 0-232 16,0 0-480-16,0-3-1801 15,0-1-4968-15</inkml:trace>
  <inkml:trace contextRef="#ctx0" brushRef="#br0" timeOffset="24615.41">18535 8396 4064 0,'0'-4'1537'0,"0"4"-793"0,0 0 296 16,0 0-152-16,0 0-352 16,0 0-264-16,0 0-120 0,0 0 105 15,0 0 103 1,0 0 264-16,0 0 72 15,0 0 80-15,0 0-32 16,0-3 96-16,0 3 65 0,0 0 143 16,0 0 0-16,0-4 56 15,0 4-176 1,0-2-103-16,0 2-217 16,0 0-120-16,0 0-96 15,0 0-248-15,0 0 0 0,4 0-136 16,3 0-8-16,6 0 56 15,2 0-48-15,9 0 8 0,-3 6-8 16,6-3 40-16,-3 5-32 31,0-2-16-31,4 2 8 16,0-5 0-16,4 4-8 0,0-3 0 16,7-4 8-16,5 4-16 15,-4-4 8-15,7 0 0 0,-6 0 8 16,-5 0 0-16,-8 0-8 31,-9 0 48-31,-10 0-48 0,2 0 8 16,-7 0 0-16,4 0 88 0,-4 0-96 15,0 0 8-15,4 0 48 16,0 0-48-16,-4 0 0 0,4-4 32 16,0 4-32-1,-4-4 48 1,0 4 8-16,-4 0 104 0,0 0-40 15,4 0 136-15,-4 0-88 0,3 0-16 16,-3-3-72-16,9 3-80 16,-1-4 32-16,3 4-24 0,2-3-8 31,2-1-8-31,2 0 16 31,-9 4-16-31,3-3 8 0,2 0 0 16,-6 3-8-16,1-4-40 15,1 4 40-15,-1 0 48 0,-8 0-48 16,0 0 8-16,0 0 0 16,0 0 64-16,0 0-24 15,0 0 8-15,0 0-8 0,0 0 24 16,0 0-72-16,0 0 8 16,0 0 0-16,0 0 0 0,0 0 8 15,3 0-16-15,1 0-8 31,8 0 0-31,4 0-8 0,1 0 8 16,-2 0-88-16,5 0 88 0,3 0-24 16,-6 0 24-16,-2 0-72 15,6 0 32-15,-14 0 40 16,6 0 0 0,-9 0-56-16,0 0 64 15,-1 0 8-15,-3 0 0 16,4 0 0-16,-4 0 0 0,0 0 0 0,4 0-8 15,-4 0 48-15,0 0 0 16,0 0-32-16,0 0 32 0,0 0-48 31,0 0-8-31,0 0-8 16,0 0 8-16,-4 0 8 0,4 0 0 16,-4 0 0-16,-3 0 48 15,-1 0-40-15,-8 0-8 0,-9 0 8 16,-3 4-8-16,-7 2 0 31,-5-2 0-31,1 3-8 16,-10 0-64-16,6 1-24 0,-9-2 0 15,8-3 48-15,0 4-24 16,5 5 24-16,7-5 48 0,4 0-16 16,7-3-128-16,10 2-104 31,-1-3 48-31,0 2 104 15,0-5 48-15,3 0 40 0,-2 0 8 0,-5 0 8 16,0 0 0-16,5 0 40 16,-6 0 0-16,6 0-32 0,-2 0-8 15,5 0 40 1,1 0-48 0,3 0 0-16,-5 0-32 15,-3 0 32-15,1 0 8 0,2 0 0 0,-2 0-8 16,-1 0 0-16,3 0 16 15,2 0-8-15,3 0-8 0,-4 0 8 32,4 0 0-32,-5 0 0 15,2 0 0-15,-5 0-8 16,0 0 0-16,-8 0 0 0,4 2 8 16,0-2-8-16,0 4 0 0,8-4 8 15,1 0 32-15,7 0 160 31,0 0-104-31,0 0-24 16,0 0-56-16,0 0-16 0,0 0-72 16,11 0 64-16,1 0-64 15,4 0 72-15,16 0 136 16,4 0-16-16,3 0-72 0,13 0-48 31,4 0 0-31,-4 0 48 16,0 0-48-16,-4 0-8 0,-9 0 8 15,-7 0 8-15,-4 0-8 0,-4 0 8 16,0 0 8-16,0 0-16 16,4 0 8-16,0 0 0 15,3 0 0 1,-3 0-8-16,4 0 0 16,-4 0 8-16,0-4-8 0,-4 4 0 15,-4 0-8-15,4 0 8 0,-4 0 40 31,-5 0-40-31,2 0-8 16,-2 0 8-16,2 0-8 0,-10 0-8 16,6 0 8-16,-5 0 8 15,-8 0 0-15,4 0 8 0,-4 0 40 16,0 0 0-16,0 0 16 16,0 0-64-16,0 0-8 0,0 0 0 31,-4 0 8-31,0 0 0 15,0 0-8-15,-12 0 8 0,0 0-8 16,-12 0 8-16,-4 0 0 16,-8 0 0-16,-4 0 0 15,0 4 0-15,-3-4 16 0,-2 3-16 32,2 2 0-32,-1-2 8 15,5-3 0-15,-6 3 0 0,10 1 0 16,7-4 0-16,-4 0 0 15,8 4 0-15,0-4-8 0,4 0 8 16,0 0 0-16,5 0 0 16,-2 0 0-1,1 0-8-15,-3 0 72 16,-1 0-16-16,0 0 64 0,3 0-16 16,6 0-7-16,7 0-9 15,0 0-40-15,4 0-40 0,4 0-8 16,0 0-8-1,0 0 8-15,0 0 0 16,0 0 16-16,0 0-16 16,0 0 0-16,0 0 72 0,0 0-64 15,0 0-8-15,0 0 0 16,0 0-40-16,0 0 32 16,0 0-40-1,0 0-145-15,0 0-39 16,4 3-144-16,8 4 40 0,4 1 248 15,4 1 8-15,4 2 8 16,8-3 72-16,4 2-48 16,3 1 40-16,9-5-40 0,0 2 48 31,4-2-96-31,4-1 88 16,0-2-88-16,3-3 88 0,-4 0-88 15,-6 0 96-15,-1 0 0 16,-12 0 0-16,-8-8 72 15,-5 2-56-15,-7 3 104 0,-8-2-48 16,0 2-64 0,-8 3 144-16,4-3-96 15,-4 3 8-15,0 0-56 0,0 0 72 16,0 0-16-16,0 0-56 16,0 0 0-16,0 0 0 15,0 0 40-15,0 0-32 16,0 0 24-16,0 0-32 15,0 0-8-15,0 0 56 16,0 0-48-16,0 0-8 0,0 0 8 16,0 0-8-16,0 0 16 15,0 0-8-15,0 0 40 16,0 0-40 0,0 0 8-16,0 0-8 15,0 0 0-15,0 0-8 0,0 0 0 16,0 0 8-16,0 0-8 15,0 0 0-15,0 0-8 16,0 0-40-16,0 0 48 0,0 0 48 31,-8 0-40-31,0 0 0 16,-4-4-8-16,-8 0 0 0,-8 1 0 16,0 0-8-16,-11-1 0 15,-6 4-40-15,-2 0 48 16,-5 0-56-16,9 0 56 0,-6 0 0 15,10 0 0 1,-1 0 0-16,8 0-8 16,0 0 8-16,5 0 0 0,-5-3-8 15,4 3 0-15,-4-4-8 16,8 4 8-16,0 0 0 16,8-4 0-16,4 4 8 15,8 0 0-15,0 0 8 16,4 0-8-16,0 0 16 15,0 0-8-15,-4 0 56 0,4 0-56 16,-4 0 32-16,4 0-32 16,-4 0 8-16,4 0 40 15,0-3 0 1,0 3-48-16,0 0 48 31,0-3-56-31,0 3 0 16,0 0 0-16,0 0 0 0,0 0-48 15,0 0 48-15,4 0-16 16,8 0-32-16,8 0 0 0,8 0 48 16,12 0 0-16,3 0 0 15,13 0 8-15,4 0-8 16,7 3 0-16,-7 0 0 0,-4-3-8 16,-8 0-112-16,-8 0-8 15,-16 0-16-15,-5 0 56 0,-2 0 40 31,-10 0 48-31,1 0 0 0,1 0 8 16,-1 0 0-16,-1 0 8 16,-3 0 88-16,5 0-96 0,-9 0-8 15,0 0-16-15,0 0-840 16,-17 0-2209-16,-3 0-5312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650C5-015A-453D-BE3B-BA3F9A68F085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C530F-382B-4318-8520-7A4D7111F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720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28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787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039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511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585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482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142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647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BFCFF-DDFC-45CD-B75F-464415B3C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C22F02-17B5-46BA-9B9C-01C2AD1B7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919FD-8207-4D43-A552-C44C3261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56F23-4F74-49FD-9121-FC9272A9FCC9}" type="datetime1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6B23A-AF45-434E-B659-01815D47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BCF508-7373-40B4-AFFC-4574A76F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C00000"/>
                </a:solidFill>
                <a:latin typeface="Arial Black" panose="020B0A04020102020204" pitchFamily="34" charset="0"/>
              </a:defRPr>
            </a:lvl1pPr>
          </a:lstStyle>
          <a:p>
            <a:fld id="{6D53BB01-5265-4DD5-A781-FF47A736D09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1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FB1A2-2201-46CD-A50C-2B212433E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62E814-E3E0-4821-8AC9-C774E3887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0448C8-90F6-45E5-AC3C-59ED777E7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791830-8ADA-4282-9D9F-F6C462E9B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9752-E6D8-4B86-ACB4-94D8CCF388D6}" type="datetime1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D78326-EBDB-4314-9573-308367EA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8EFE4-B9DA-445D-9434-EDF19365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69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19597-25CB-471E-BED8-44A87028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BAC55A-37C9-40BB-992A-5366656B2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9BD43-D3AF-4D12-A5FF-4225FECD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8F75-75AF-4025-93D0-592711CB2DDE}" type="datetime1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8D03F-9933-4ED4-8333-02B6DB69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A7C5F6-26F6-48B0-8BA4-F892CCA2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87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50B1BC-F7E3-4724-9DAE-48C931713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75CE39-A0E6-4B9C-9108-3AB9FCB5A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82C9C-3C12-4E43-8579-3243FFDE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1C67-BB24-4DA6-913F-0142AF3595E2}" type="datetime1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99DE8-7FAB-45C3-86D3-C7B3194CC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649D4-9B58-495D-AFC5-F7A1384D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5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A900F-0495-428B-B554-983AF0CD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06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31974E-57FF-41DE-AECB-D4C25B6AD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569"/>
            <a:ext cx="10515600" cy="504092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4881B-6A31-43EC-BB3F-0834DF63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7FFA-F9BB-4657-90B0-6662D3C29D41}" type="datetime1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853AB-7E69-47EF-B525-EB8D2E67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C9ACE5-AA55-497C-9709-0C6A03DE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C00000"/>
                </a:solidFill>
                <a:latin typeface="Arial Black" panose="020B0A04020102020204" pitchFamily="34" charset="0"/>
              </a:defRPr>
            </a:lvl1pPr>
          </a:lstStyle>
          <a:p>
            <a:fld id="{2D41EB45-D69C-409E-BB76-CE8D4596129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23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3C8B0-5B4A-41C5-9204-E8F0648776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Main Title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E5B686-DABF-4E10-AD98-BE327FA4B94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590C7-1094-4195-A9EE-6CAEEECA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EFEA-D39B-4813-8BE8-5BE3D9E4CEF6}" type="datetime1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304FA6-B437-4D64-8805-4C4AB18B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88CF3-FD69-4471-9D17-A1B98352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62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91EAC-1223-4399-AB76-02F5CFB8E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7573"/>
            <a:ext cx="5181600" cy="498939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5092FF-D6CE-46D0-BF9C-B0EE3CE35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7573"/>
            <a:ext cx="5181600" cy="4989390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078746-91CE-4842-9DFE-9DD41491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1C89-19BD-48F5-9E84-0B9AB3E79075}" type="datetime1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E359C4-6883-4889-A00C-DC44E5F4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C2AA6B-FB72-4168-88CE-4A106E3A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0">
                <a:solidFill>
                  <a:srgbClr val="C00000"/>
                </a:solidFill>
                <a:latin typeface="+mn-ea"/>
                <a:ea typeface="+mn-ea"/>
              </a:defRPr>
            </a:lvl1pPr>
          </a:lstStyle>
          <a:p>
            <a:fld id="{6D53BB01-5265-4DD5-A781-FF47A736D09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DBFF067-20EC-4635-B7C6-76A7E962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06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126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416B0-A2C6-4D0B-9656-985CB7D3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D189DF-FF4F-4D8D-BC47-5AA03F949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D5725B-4756-4CFA-94CB-7181957F4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4AF8A6-7F94-4AD1-BF1F-7AF3CDBA0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2B6254-1C4A-4E51-832F-EF69A190C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A255EB-4EEA-439F-B69C-8F6A3958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7108-310F-42C0-B36E-D8BC726BD223}" type="datetime1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471B64-0849-4AFF-A1AF-55D62A9C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4E29F3-64AE-490A-8A6C-5F04DBA9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2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87F349-E2A1-43AF-89AB-A0981FDA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EDBC-6ED2-447E-AFCA-C47E78A93401}" type="datetime1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B57360-17DC-4767-BCD8-0E56E00B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2BB8AD-9C28-4902-8EC4-6512C6DF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D8DB57D-64AC-4C5C-A7D2-DCA7B605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739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46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8DE6F6-CA6A-49A4-B10F-559C6D94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F7E6-1E0F-4A05-8E22-541F86BC6961}" type="datetime1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742FE1-9254-4903-9A05-EB8E63C3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2EA7A1-D803-4CFB-BE35-013763ED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98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25F45-F607-4F77-95A6-98EC655C13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A3E829-B43E-47CB-BF38-A53F685F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504F-9472-4C79-87FD-5A5796CF2630}" type="datetime1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93DA30-19A1-438B-A429-E46135FD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7BC4A6-2910-4CBB-951D-9B7A4D12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75CED01-1EDC-4076-8260-399BEAECED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976438"/>
            <a:ext cx="10515600" cy="422116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50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383C3-A419-4C84-8ABA-A03EE295D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0FAB7A-8A12-4E57-9842-3EDBBF9AC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A0121-63F6-4CC4-BF58-100A8472F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40140E-2F93-4D26-9043-EFA3D85B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EC07-B9CB-4E72-8A0B-DB20A276AC8A}" type="datetime1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0CB3EF-0DEA-4422-AB3A-037C4035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A16803-13AF-41BD-BAB2-87355EF4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16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646B8A-5A3E-47C4-9F77-3F950B35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CF1EEB-7B73-4E63-88F4-DC5B16549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200DF2-9654-40AC-AD08-551106CE2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4AECF-BF4E-4A3C-B17C-DF1A3F809D69}" type="datetime1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BA239-6414-41E4-A7A6-A7105951F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F16947-845E-48A6-A7CD-563FEB67E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1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5.png"/><Relationship Id="rId5" Type="http://schemas.openxmlformats.org/officeDocument/2006/relationships/image" Target="../media/image18.png"/><Relationship Id="rId10" Type="http://schemas.openxmlformats.org/officeDocument/2006/relationships/image" Target="../media/image24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3.png"/><Relationship Id="rId7" Type="http://schemas.openxmlformats.org/officeDocument/2006/relationships/image" Target="../media/image3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41.png"/><Relationship Id="rId4" Type="http://schemas.openxmlformats.org/officeDocument/2006/relationships/image" Target="../media/image44.png"/><Relationship Id="rId9" Type="http://schemas.openxmlformats.org/officeDocument/2006/relationships/image" Target="../media/image40.png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6F673-159C-4C78-BFC1-CD1D46CCC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400" b="1" dirty="0"/>
              <a:t>Principles and Methods of Program Design</a:t>
            </a:r>
            <a:br>
              <a:rPr lang="en-US" altLang="zh-CN" sz="4400" b="1" dirty="0"/>
            </a:br>
            <a:br>
              <a:rPr lang="en-US" altLang="zh-CN" sz="4400" b="1" dirty="0"/>
            </a:br>
            <a:r>
              <a:rPr lang="en-US" altLang="zh-CN" sz="4400" b="1" dirty="0">
                <a:solidFill>
                  <a:srgbClr val="0070C0"/>
                </a:solidFill>
              </a:rPr>
              <a:t>Lecture 5: Polymorphic ADTs</a:t>
            </a:r>
            <a:endParaRPr lang="zh-CN" altLang="en-US" sz="4400" b="1" dirty="0">
              <a:solidFill>
                <a:srgbClr val="0070C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D91616-FE89-46C9-BFA2-0A0563C31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9388"/>
            <a:ext cx="9144000" cy="2186203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Bookmania" pitchFamily="2" charset="77"/>
              </a:rPr>
              <a:t>Yuting Wang</a:t>
            </a:r>
          </a:p>
          <a:p>
            <a:r>
              <a:rPr lang="en-US" altLang="zh-CN" sz="2800" dirty="0">
                <a:latin typeface="Bookmania" pitchFamily="2" charset="77"/>
              </a:rPr>
              <a:t>SEIEE</a:t>
            </a:r>
          </a:p>
          <a:p>
            <a:r>
              <a:rPr lang="en-US" altLang="zh-CN" sz="2800" dirty="0">
                <a:latin typeface="Bookmania" pitchFamily="2" charset="77"/>
              </a:rPr>
              <a:t>John Hopcroft Center for Computer Science</a:t>
            </a:r>
          </a:p>
          <a:p>
            <a:r>
              <a:rPr lang="en-US" altLang="zh-CN" sz="3500" i="1" dirty="0">
                <a:solidFill>
                  <a:srgbClr val="0070C0"/>
                </a:solidFill>
                <a:latin typeface="Bookmania" pitchFamily="2" charset="77"/>
              </a:rPr>
              <a:t>2022.3.14</a:t>
            </a:r>
            <a:endParaRPr lang="x-none" altLang="zh-CN" sz="3500" dirty="0">
              <a:solidFill>
                <a:srgbClr val="0070C0"/>
              </a:solidFill>
              <a:latin typeface="Bookmania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727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2984"/>
    </mc:Choice>
    <mc:Fallback xmlns="">
      <p:transition advTm="1298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DCB51CE-2A16-4400-BEA8-DF5AADA08E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Overloading with different numbers of parameters:</a:t>
            </a:r>
          </a:p>
          <a:p>
            <a:pPr lvl="1"/>
            <a:r>
              <a:rPr lang="en-US" altLang="zh-CN" dirty="0"/>
              <a:t>Function names are </a:t>
            </a:r>
            <a:r>
              <a:rPr lang="en-US" altLang="zh-CN" dirty="0">
                <a:solidFill>
                  <a:srgbClr val="FF0000"/>
                </a:solidFill>
              </a:rPr>
              <a:t>the same</a:t>
            </a:r>
          </a:p>
          <a:p>
            <a:pPr lvl="1"/>
            <a:r>
              <a:rPr lang="en-US" altLang="zh-CN" dirty="0"/>
              <a:t>Function types are </a:t>
            </a:r>
            <a:r>
              <a:rPr lang="en-US" altLang="zh-CN" dirty="0">
                <a:solidFill>
                  <a:srgbClr val="FF0000"/>
                </a:solidFill>
              </a:rPr>
              <a:t>the same</a:t>
            </a:r>
          </a:p>
          <a:p>
            <a:pPr lvl="1"/>
            <a:r>
              <a:rPr lang="en-US" altLang="zh-CN" dirty="0"/>
              <a:t># of parameters are </a:t>
            </a:r>
            <a:r>
              <a:rPr lang="en-US" altLang="zh-CN" dirty="0">
                <a:solidFill>
                  <a:srgbClr val="FF0000"/>
                </a:solidFill>
              </a:rPr>
              <a:t>different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At call site:</a:t>
            </a:r>
          </a:p>
          <a:p>
            <a:pPr lvl="1"/>
            <a:r>
              <a:rPr lang="en-US" altLang="zh-CN" dirty="0"/>
              <a:t>Choose based on </a:t>
            </a:r>
            <a:r>
              <a:rPr lang="en-US" altLang="zh-CN" dirty="0">
                <a:solidFill>
                  <a:srgbClr val="FF0000"/>
                </a:solidFill>
              </a:rPr>
              <a:t># of arguments</a:t>
            </a: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B16ABA-FD10-49D7-9C23-CBD7A43E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8EC35EE-64B6-4908-B8B9-9E5245D2F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Overloading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8E42C1-DCE2-4988-8DCE-509C92D0664F}"/>
              </a:ext>
            </a:extLst>
          </p:cNvPr>
          <p:cNvSpPr txBox="1"/>
          <p:nvPr/>
        </p:nvSpPr>
        <p:spPr>
          <a:xfrm>
            <a:off x="6172202" y="1322228"/>
            <a:ext cx="588645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add(</a:t>
            </a:r>
            <a:r>
              <a:rPr lang="zh-CN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x, </a:t>
            </a:r>
            <a:r>
              <a:rPr lang="zh-CN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cout &lt;&lt; "Running add for integers (2-inputs)."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</a:t>
            </a:r>
            <a:r>
              <a:rPr lang="zh-CN" altLang="en-US" sz="1600" dirty="0">
                <a:latin typeface="Consolas" panose="020B0609020204030204" pitchFamily="49" charset="0"/>
              </a:rPr>
              <a:t>&lt;&lt; endl;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return</a:t>
            </a:r>
            <a:r>
              <a:rPr lang="zh-CN" altLang="en-US" sz="1600" dirty="0">
                <a:latin typeface="Consolas" panose="020B0609020204030204" pitchFamily="49" charset="0"/>
              </a:rPr>
              <a:t> x + y;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add(</a:t>
            </a:r>
            <a:r>
              <a:rPr lang="zh-CN" alt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x, </a:t>
            </a:r>
            <a:r>
              <a:rPr lang="zh-CN" alt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y, </a:t>
            </a:r>
            <a:r>
              <a:rPr lang="zh-CN" alt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z)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cout &lt;&lt; "Running add for integers (3-inputs)."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</a:t>
            </a:r>
            <a:r>
              <a:rPr lang="zh-CN" altLang="en-US" sz="1600" dirty="0">
                <a:latin typeface="Consolas" panose="020B0609020204030204" pitchFamily="49" charset="0"/>
              </a:rPr>
              <a:t>&lt;&lt; endl;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return</a:t>
            </a:r>
            <a:r>
              <a:rPr lang="zh-CN" altLang="en-US" sz="1600" dirty="0">
                <a:latin typeface="Consolas" panose="020B0609020204030204" pitchFamily="49" charset="0"/>
              </a:rPr>
              <a:t> x + y + z;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cout &lt;&lt;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add(3, 5)</a:t>
            </a:r>
            <a:r>
              <a:rPr lang="zh-CN" altLang="en-US" sz="1600" dirty="0">
                <a:latin typeface="Consolas" panose="020B0609020204030204" pitchFamily="49" charset="0"/>
              </a:rPr>
              <a:t> &lt;&lt; endl &lt;&lt; endl;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cout &lt;&lt; </a:t>
            </a:r>
            <a:r>
              <a:rPr lang="zh-CN" alt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add(3, 5, 7)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&lt;&lt;endl;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return</a:t>
            </a:r>
            <a:r>
              <a:rPr lang="zh-CN" altLang="en-US" sz="1600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190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7E142-3FBD-4F63-B998-A0122672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82D2A2-E67A-49DE-AB4D-86BBE5C45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Check if a string is balanced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61CFB3-EADC-4DF8-A891-A7258BCC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B6C343-04BF-44F3-AF40-848BECD0166C}"/>
              </a:ext>
            </a:extLst>
          </p:cNvPr>
          <p:cNvSpPr txBox="1"/>
          <p:nvPr/>
        </p:nvSpPr>
        <p:spPr>
          <a:xfrm>
            <a:off x="2538412" y="1605499"/>
            <a:ext cx="8086725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Consolas" panose="020B0609020204030204" pitchFamily="49" charset="0"/>
              </a:rPr>
              <a:t>bool</a:t>
            </a:r>
            <a:r>
              <a:rPr lang="zh-CN" altLang="en-US" sz="1400" dirty="0">
                <a:latin typeface="Consolas" panose="020B0609020204030204" pitchFamily="49" charset="0"/>
              </a:rPr>
              <a:t> isBalanced(</a:t>
            </a:r>
            <a:r>
              <a:rPr lang="zh-CN" altLang="en-US" sz="1400" b="1" dirty="0">
                <a:latin typeface="Consolas" panose="020B0609020204030204" pitchFamily="49" charset="0"/>
              </a:rPr>
              <a:t>const</a:t>
            </a:r>
            <a:r>
              <a:rPr lang="zh-CN" altLang="en-US" sz="1400" dirty="0">
                <a:latin typeface="Consolas" panose="020B0609020204030204" pitchFamily="49" charset="0"/>
              </a:rPr>
              <a:t> string&amp; str) {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Stack&lt;</a:t>
            </a:r>
            <a:r>
              <a:rPr lang="zh-CN" altLang="en-US" sz="1400" b="1" dirty="0">
                <a:latin typeface="Consolas" panose="020B0609020204030204" pitchFamily="49" charset="0"/>
              </a:rPr>
              <a:t>char</a:t>
            </a:r>
            <a:r>
              <a:rPr lang="zh-CN" altLang="en-US" sz="1400" dirty="0">
                <a:latin typeface="Consolas" panose="020B0609020204030204" pitchFamily="49" charset="0"/>
              </a:rPr>
              <a:t>&gt; pstack;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</a:t>
            </a:r>
            <a:r>
              <a:rPr lang="zh-CN" altLang="en-US" sz="1400" b="1" dirty="0">
                <a:latin typeface="Consolas" panose="020B0609020204030204" pitchFamily="49" charset="0"/>
              </a:rPr>
              <a:t>for</a:t>
            </a:r>
            <a:r>
              <a:rPr lang="zh-CN" altLang="en-US" sz="1400" dirty="0">
                <a:latin typeface="Consolas" panose="020B0609020204030204" pitchFamily="49" charset="0"/>
              </a:rPr>
              <a:t> (</a:t>
            </a:r>
            <a:r>
              <a:rPr lang="zh-CN" altLang="en-US" sz="1400" b="1" dirty="0">
                <a:latin typeface="Consolas" panose="020B0609020204030204" pitchFamily="49" charset="0"/>
              </a:rPr>
              <a:t>int</a:t>
            </a:r>
            <a:r>
              <a:rPr lang="zh-CN" altLang="en-US" sz="1400" dirty="0">
                <a:latin typeface="Consolas" panose="020B0609020204030204" pitchFamily="49" charset="0"/>
              </a:rPr>
              <a:t> i = 0; i &lt; str.size(); i++) {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    </a:t>
            </a:r>
            <a:r>
              <a:rPr lang="zh-CN" altLang="en-US" sz="1400" b="1" dirty="0">
                <a:latin typeface="Consolas" panose="020B0609020204030204" pitchFamily="49" charset="0"/>
              </a:rPr>
              <a:t>char</a:t>
            </a:r>
            <a:r>
              <a:rPr lang="zh-CN" altLang="en-US" sz="1400" dirty="0">
                <a:latin typeface="Consolas" panose="020B0609020204030204" pitchFamily="49" charset="0"/>
              </a:rPr>
              <a:t> ch = str[i];</a:t>
            </a:r>
          </a:p>
          <a:p>
            <a:r>
              <a:rPr lang="zh-CN" alt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       // Push left symbols on to the stack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    </a:t>
            </a:r>
            <a:r>
              <a:rPr lang="zh-CN" altLang="en-US" sz="1400" b="1" dirty="0">
                <a:latin typeface="Consolas" panose="020B0609020204030204" pitchFamily="49" charset="0"/>
              </a:rPr>
              <a:t>if</a:t>
            </a:r>
            <a:r>
              <a:rPr lang="zh-CN" altLang="en-US" sz="1400" dirty="0">
                <a:latin typeface="Consolas" panose="020B0609020204030204" pitchFamily="49" charset="0"/>
              </a:rPr>
              <a:t> (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isLeftSymbol(ch)</a:t>
            </a:r>
            <a:r>
              <a:rPr lang="zh-CN" altLang="en-US" sz="1400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        pstack.push(ch);</a:t>
            </a:r>
          </a:p>
          <a:p>
            <a:r>
              <a:rPr lang="zh-CN" alt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       // Do checking for right symbols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    </a:t>
            </a:r>
            <a:r>
              <a:rPr lang="zh-CN" altLang="en-US" sz="1400" b="1" dirty="0">
                <a:latin typeface="Consolas" panose="020B0609020204030204" pitchFamily="49" charset="0"/>
              </a:rPr>
              <a:t>else</a:t>
            </a:r>
            <a:r>
              <a:rPr lang="zh-CN" altLang="en-US" sz="1400" dirty="0">
                <a:latin typeface="Consolas" panose="020B0609020204030204" pitchFamily="49" charset="0"/>
              </a:rPr>
              <a:t> </a:t>
            </a:r>
            <a:r>
              <a:rPr lang="zh-CN" altLang="en-US" sz="1400" b="1" dirty="0">
                <a:latin typeface="Consolas" panose="020B0609020204030204" pitchFamily="49" charset="0"/>
              </a:rPr>
              <a:t>if</a:t>
            </a:r>
            <a:r>
              <a:rPr lang="zh-CN" altLang="en-US" sz="1400" dirty="0">
                <a:latin typeface="Consolas" panose="020B0609020204030204" pitchFamily="49" charset="0"/>
              </a:rPr>
              <a:t> (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isRightSymbol(ch)</a:t>
            </a:r>
            <a:r>
              <a:rPr lang="zh-CN" altLang="en-US" sz="1400" dirty="0"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// Return if no matching left symbol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        </a:t>
            </a:r>
            <a:r>
              <a:rPr lang="zh-CN" altLang="en-US" sz="1400" b="1" dirty="0">
                <a:latin typeface="Consolas" panose="020B0609020204030204" pitchFamily="49" charset="0"/>
              </a:rPr>
              <a:t>if</a:t>
            </a:r>
            <a:r>
              <a:rPr lang="zh-CN" altLang="en-US" sz="1400" dirty="0">
                <a:latin typeface="Consolas" panose="020B0609020204030204" pitchFamily="49" charset="0"/>
              </a:rPr>
              <a:t> (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pstack.isEmpty()</a:t>
            </a:r>
            <a:r>
              <a:rPr lang="zh-CN" altLang="en-US" sz="1400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            </a:t>
            </a:r>
            <a:r>
              <a:rPr lang="zh-CN" altLang="en-US" sz="1400" b="1" dirty="0">
                <a:latin typeface="Consolas" panose="020B0609020204030204" pitchFamily="49" charset="0"/>
              </a:rPr>
              <a:t>return</a:t>
            </a:r>
            <a:r>
              <a:rPr lang="zh-CN" altLang="en-US" sz="1400" dirty="0">
                <a:latin typeface="Consolas" panose="020B0609020204030204" pitchFamily="49" charset="0"/>
              </a:rPr>
              <a:t> false;</a:t>
            </a:r>
          </a:p>
          <a:p>
            <a:r>
              <a:rPr lang="zh-CN" alt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// Pop the paring left symbol and check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        </a:t>
            </a:r>
            <a:r>
              <a:rPr lang="zh-CN" altLang="en-US" sz="1400" b="1" dirty="0">
                <a:latin typeface="Consolas" panose="020B0609020204030204" pitchFamily="49" charset="0"/>
              </a:rPr>
              <a:t>else</a:t>
            </a:r>
            <a:r>
              <a:rPr lang="zh-CN" altLang="en-US" sz="1400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            </a:t>
            </a:r>
            <a:r>
              <a:rPr lang="zh-CN" altLang="en-US" sz="1400" b="1" dirty="0">
                <a:latin typeface="Consolas" panose="020B0609020204030204" pitchFamily="49" charset="0"/>
              </a:rPr>
              <a:t>char</a:t>
            </a:r>
            <a:r>
              <a:rPr lang="zh-CN" altLang="en-US" sz="1400" dirty="0">
                <a:latin typeface="Consolas" panose="020B0609020204030204" pitchFamily="49" charset="0"/>
              </a:rPr>
              <a:t> left = pstack.pop();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            </a:t>
            </a:r>
            <a:r>
              <a:rPr lang="zh-CN" altLang="en-US" sz="1400" b="1" dirty="0">
                <a:latin typeface="Consolas" panose="020B0609020204030204" pitchFamily="49" charset="0"/>
              </a:rPr>
              <a:t>if</a:t>
            </a:r>
            <a:r>
              <a:rPr lang="zh-CN" altLang="en-US" sz="1400" dirty="0">
                <a:latin typeface="Consolas" panose="020B0609020204030204" pitchFamily="49" charset="0"/>
              </a:rPr>
              <a:t> (!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isMatching(left, ch)</a:t>
            </a:r>
            <a:r>
              <a:rPr lang="zh-CN" altLang="en-US" sz="1400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                </a:t>
            </a:r>
            <a:r>
              <a:rPr lang="zh-CN" altLang="en-US" sz="1400" b="1" dirty="0">
                <a:latin typeface="Consolas" panose="020B0609020204030204" pitchFamily="49" charset="0"/>
              </a:rPr>
              <a:t>return</a:t>
            </a:r>
            <a:r>
              <a:rPr lang="zh-CN" altLang="en-US" sz="1400" dirty="0">
                <a:latin typeface="Consolas" panose="020B0609020204030204" pitchFamily="49" charset="0"/>
              </a:rPr>
              <a:t> false;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   // Check if all the left symbol has been matched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</a:t>
            </a:r>
            <a:r>
              <a:rPr lang="zh-CN" altLang="en-US" sz="1400" b="1" dirty="0">
                <a:latin typeface="Consolas" panose="020B0609020204030204" pitchFamily="49" charset="0"/>
              </a:rPr>
              <a:t>return</a:t>
            </a:r>
            <a:r>
              <a:rPr lang="zh-CN" altLang="en-US" sz="1400" dirty="0">
                <a:latin typeface="Consolas" panose="020B0609020204030204" pitchFamily="49" charset="0"/>
              </a:rPr>
              <a:t> 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pstack.isEmpty()</a:t>
            </a:r>
            <a:r>
              <a:rPr lang="zh-CN" alt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885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0E4F9-E516-450B-96E4-D45D2724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Tower of Hanoi Revisited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1525F6-0216-4A3F-B0F1-9A11FB98D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Assume the disks are numbered in the tower of Hanoi</a:t>
            </a:r>
          </a:p>
          <a:p>
            <a:r>
              <a:rPr lang="en-US" altLang="zh-CN" dirty="0"/>
              <a:t>When moving disk 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en-US" altLang="zh-CN" dirty="0"/>
              <a:t> to from </a:t>
            </a:r>
            <a:r>
              <a:rPr lang="en-US" altLang="zh-CN" dirty="0">
                <a:solidFill>
                  <a:srgbClr val="FF0000"/>
                </a:solidFill>
              </a:rPr>
              <a:t>X </a:t>
            </a:r>
            <a:r>
              <a:rPr lang="en-US" altLang="zh-CN" dirty="0"/>
              <a:t>to</a:t>
            </a:r>
            <a:r>
              <a:rPr lang="en-US" altLang="zh-CN" dirty="0">
                <a:solidFill>
                  <a:srgbClr val="FF0000"/>
                </a:solidFill>
              </a:rPr>
              <a:t> Y</a:t>
            </a:r>
            <a:r>
              <a:rPr lang="en-US" altLang="zh-CN" dirty="0"/>
              <a:t>, we would like to print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538E8F-A1DC-4A57-A6C2-7583B5C3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101</a:t>
            </a:fld>
            <a:endParaRPr lang="zh-CN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72BA8B6-333C-48FE-B0D4-1B4535DBA1A6}"/>
              </a:ext>
            </a:extLst>
          </p:cNvPr>
          <p:cNvGrpSpPr>
            <a:grpSpLocks/>
          </p:cNvGrpSpPr>
          <p:nvPr/>
        </p:nvGrpSpPr>
        <p:grpSpPr bwMode="auto">
          <a:xfrm>
            <a:off x="2173015" y="3544643"/>
            <a:ext cx="7045325" cy="2109788"/>
            <a:chOff x="712" y="1318"/>
            <a:chExt cx="4438" cy="132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2AC0386-DB4D-4243-B46F-389921C8F7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2" y="1318"/>
              <a:ext cx="4438" cy="1011"/>
              <a:chOff x="712" y="1550"/>
              <a:chExt cx="4438" cy="1011"/>
            </a:xfrm>
          </p:grpSpPr>
          <p:sp>
            <p:nvSpPr>
              <p:cNvPr id="8" name="Line 6">
                <a:extLst>
                  <a:ext uri="{FF2B5EF4-FFF2-40B4-BE49-F238E27FC236}">
                    <a16:creationId xmlns:a16="http://schemas.microsoft.com/office/drawing/2014/main" id="{6FBB9163-9F9C-4341-9016-7E2CBF986A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2" y="2561"/>
                <a:ext cx="443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" name="Line 7">
                <a:extLst>
                  <a:ext uri="{FF2B5EF4-FFF2-40B4-BE49-F238E27FC236}">
                    <a16:creationId xmlns:a16="http://schemas.microsoft.com/office/drawing/2014/main" id="{EDB7F5A3-2E7D-422D-8092-ED1B1449A1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6" y="1550"/>
                <a:ext cx="0" cy="101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" name="Line 8">
                <a:extLst>
                  <a:ext uri="{FF2B5EF4-FFF2-40B4-BE49-F238E27FC236}">
                    <a16:creationId xmlns:a16="http://schemas.microsoft.com/office/drawing/2014/main" id="{ADE3FFC4-BDCB-438C-83B8-43993D1EDC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550"/>
                <a:ext cx="0" cy="101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" name="Line 9">
                <a:extLst>
                  <a:ext uri="{FF2B5EF4-FFF2-40B4-BE49-F238E27FC236}">
                    <a16:creationId xmlns:a16="http://schemas.microsoft.com/office/drawing/2014/main" id="{211F8E6F-99C4-49C4-B055-7DBBCF28E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8" y="1550"/>
                <a:ext cx="0" cy="101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A34730E3-0BD5-46CB-A141-3036DE104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6" y="2442"/>
                <a:ext cx="1372" cy="119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5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A849872F-AC7F-4D70-85D4-E06183E9F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" y="2298"/>
                <a:ext cx="1084" cy="144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4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14B41CB3-C390-44DA-AA04-55A6BE69F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" y="2154"/>
                <a:ext cx="763" cy="144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3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B8EBC85B-1315-4900-9727-7FFB11905A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9" y="2027"/>
                <a:ext cx="483" cy="1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2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9F9BD965-AFED-4C41-B1AF-627A76150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1" y="1900"/>
                <a:ext cx="271" cy="1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1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Text Box 15">
              <a:extLst>
                <a:ext uri="{FF2B5EF4-FFF2-40B4-BE49-F238E27FC236}">
                  <a16:creationId xmlns:a16="http://schemas.microsoft.com/office/drawing/2014/main" id="{261C1A9B-AA22-4304-8C53-DC79948956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5" y="2320"/>
              <a:ext cx="35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dirty="0">
                  <a:latin typeface="Arial" panose="020B0604020202020204" pitchFamily="34" charset="0"/>
                  <a:ea typeface="黑体" panose="02010609060101010101" pitchFamily="49" charset="-122"/>
                </a:rPr>
                <a:t>   A                   B                    C</a:t>
              </a: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2334A03F-0F64-4D88-82CB-D22111481A52}"/>
              </a:ext>
            </a:extLst>
          </p:cNvPr>
          <p:cNvSpPr txBox="1"/>
          <p:nvPr/>
        </p:nvSpPr>
        <p:spPr>
          <a:xfrm>
            <a:off x="3623990" y="2366446"/>
            <a:ext cx="3780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Move disk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altLang="zh-CN" dirty="0">
                <a:latin typeface="Consolas" panose="020B0609020204030204" pitchFamily="49" charset="0"/>
              </a:rPr>
              <a:t> -&gt;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Y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62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8571A-CEB7-4E49-A043-073E7C34F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7AD3AC-A371-45CA-8D9C-7A4BEA63C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Implement a solution to the revised tower of Hanoi game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F67DA2-537A-4EE2-A774-7BF6BC05B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102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5EB45B-ECA3-4E35-BD11-4A1AC7058979}"/>
              </a:ext>
            </a:extLst>
          </p:cNvPr>
          <p:cNvSpPr txBox="1"/>
          <p:nvPr/>
        </p:nvSpPr>
        <p:spPr>
          <a:xfrm>
            <a:off x="2492594" y="1614487"/>
            <a:ext cx="7378262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// The original solution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void</a:t>
            </a:r>
            <a:r>
              <a:rPr lang="zh-CN" altLang="en-US" sz="1600" dirty="0">
                <a:latin typeface="Consolas" panose="020B0609020204030204" pitchFamily="49" charset="0"/>
              </a:rPr>
              <a:t> hanoi(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n, </a:t>
            </a:r>
            <a:r>
              <a:rPr lang="zh-CN" altLang="en-US" sz="1600" b="1" dirty="0">
                <a:latin typeface="Consolas" panose="020B0609020204030204" pitchFamily="49" charset="0"/>
              </a:rPr>
              <a:t>char</a:t>
            </a:r>
            <a:r>
              <a:rPr lang="zh-CN" altLang="en-US" sz="1600" dirty="0">
                <a:latin typeface="Consolas" panose="020B0609020204030204" pitchFamily="49" charset="0"/>
              </a:rPr>
              <a:t> src, </a:t>
            </a:r>
            <a:r>
              <a:rPr lang="zh-CN" altLang="en-US" sz="1600" b="1" dirty="0">
                <a:latin typeface="Consolas" panose="020B0609020204030204" pitchFamily="49" charset="0"/>
              </a:rPr>
              <a:t>char</a:t>
            </a:r>
            <a:r>
              <a:rPr lang="zh-CN" altLang="en-US" sz="1600" dirty="0">
                <a:latin typeface="Consolas" panose="020B0609020204030204" pitchFamily="49" charset="0"/>
              </a:rPr>
              <a:t> tgt, </a:t>
            </a:r>
            <a:r>
              <a:rPr lang="zh-CN" altLang="en-US" sz="1600" b="1" dirty="0">
                <a:latin typeface="Consolas" panose="020B0609020204030204" pitchFamily="49" charset="0"/>
              </a:rPr>
              <a:t>char</a:t>
            </a:r>
            <a:r>
              <a:rPr lang="zh-CN" altLang="en-US" sz="1600" dirty="0">
                <a:latin typeface="Consolas" panose="020B0609020204030204" pitchFamily="49" charset="0"/>
              </a:rPr>
              <a:t> aux)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if</a:t>
            </a:r>
            <a:r>
              <a:rPr lang="zh-CN" altLang="en-US" sz="1600" dirty="0">
                <a:latin typeface="Consolas" panose="020B0609020204030204" pitchFamily="49" charset="0"/>
              </a:rPr>
              <a:t> (n &lt;= 0) </a:t>
            </a:r>
            <a:r>
              <a:rPr lang="zh-CN" altLang="en-US" sz="1600" b="1" dirty="0">
                <a:latin typeface="Consolas" panose="020B0609020204030204" pitchFamily="49" charset="0"/>
              </a:rPr>
              <a:t>return</a:t>
            </a:r>
            <a:r>
              <a:rPr lang="zh-CN" alt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if</a:t>
            </a:r>
            <a:r>
              <a:rPr lang="zh-CN" altLang="en-US" sz="1600" dirty="0">
                <a:latin typeface="Consolas" panose="020B0609020204030204" pitchFamily="49" charset="0"/>
              </a:rPr>
              <a:t> (n == 1)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cout &lt;&lt; src &lt;&lt; " -&gt; " &lt;&lt; tgt &lt;&lt; endl;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else</a:t>
            </a:r>
            <a:r>
              <a:rPr lang="zh-CN" altLang="en-US" sz="1600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hanoi(n-1, src, aux, tgt);  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// Move n-1 disks</a:t>
            </a:r>
            <a:endParaRPr lang="zh-CN" alt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cout &lt;&lt; src &lt;&lt; " -&gt; " &lt;&lt; tgt &lt;&lt; endl;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hanoi(n-1, aux, tgt, src);  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// Move n-1 disks</a:t>
            </a:r>
            <a:endParaRPr lang="zh-CN" alt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sv-SE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Stack&lt;int&gt; disks = {5, 4, 3, 2, 1};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hanoi(</a:t>
            </a:r>
            <a:r>
              <a:rPr lang="en-US" altLang="zh-CN" sz="1600" dirty="0" err="1">
                <a:latin typeface="Consolas" panose="020B0609020204030204" pitchFamily="49" charset="0"/>
              </a:rPr>
              <a:t>disks.size</a:t>
            </a:r>
            <a:r>
              <a:rPr lang="en-US" altLang="zh-CN" sz="1600" dirty="0">
                <a:latin typeface="Consolas" panose="020B0609020204030204" pitchFamily="49" charset="0"/>
              </a:rPr>
              <a:t>()</a:t>
            </a:r>
            <a:r>
              <a:rPr lang="zh-CN" altLang="en-US" sz="1600" dirty="0">
                <a:latin typeface="Consolas" panose="020B0609020204030204" pitchFamily="49" charset="0"/>
              </a:rPr>
              <a:t>, 'A', 'B', 'C');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return</a:t>
            </a:r>
            <a:r>
              <a:rPr lang="zh-CN" altLang="en-US" sz="1600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755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9912C-0C44-4A53-AB29-2147C287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RPN Calculator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7E6A6D-AAD1-4BEA-9C68-79F63933A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RPN (reverse Polish notation) calculator is a class of calculators</a:t>
            </a:r>
          </a:p>
          <a:p>
            <a:pPr lvl="1"/>
            <a:r>
              <a:rPr lang="en-US" altLang="zh-CN" dirty="0"/>
              <a:t>Read an operator only after </a:t>
            </a:r>
            <a:r>
              <a:rPr lang="en-US" altLang="zh-CN" dirty="0">
                <a:solidFill>
                  <a:srgbClr val="FF0000"/>
                </a:solidFill>
              </a:rPr>
              <a:t>ALL</a:t>
            </a:r>
            <a:r>
              <a:rPr lang="en-US" altLang="zh-CN" dirty="0"/>
              <a:t> of its operands are supplied</a:t>
            </a:r>
          </a:p>
          <a:p>
            <a:endParaRPr lang="en-US" altLang="zh-CN" b="1" dirty="0"/>
          </a:p>
          <a:p>
            <a:r>
              <a:rPr lang="en-US" altLang="zh-CN" b="1" dirty="0"/>
              <a:t>Example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B177AB-B71C-4385-AAA8-A859D8B7E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AE64446-B018-48CA-9432-C43B863637BE}"/>
              </a:ext>
            </a:extLst>
          </p:cNvPr>
          <p:cNvSpPr txBox="1"/>
          <p:nvPr/>
        </p:nvSpPr>
        <p:spPr>
          <a:xfrm>
            <a:off x="4469447" y="3248624"/>
            <a:ext cx="44386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3.14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2000" dirty="0">
                <a:latin typeface="Consolas" panose="020B0609020204030204" pitchFamily="49" charset="0"/>
              </a:rPr>
              <a:t> 5.0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2000" dirty="0">
                <a:latin typeface="Consolas" panose="020B0609020204030204" pitchFamily="49" charset="0"/>
              </a:rPr>
              <a:t> 5.0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2000" dirty="0">
                <a:latin typeface="Consolas" panose="020B0609020204030204" pitchFamily="49" charset="0"/>
              </a:rPr>
              <a:t> 1.72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000" dirty="0">
                <a:latin typeface="Consolas" panose="020B0609020204030204" pitchFamily="49" charset="0"/>
              </a:rPr>
              <a:t> 2.0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F3718F-C218-40E8-BE79-B2302455D0F0}"/>
              </a:ext>
            </a:extLst>
          </p:cNvPr>
          <p:cNvSpPr txBox="1"/>
          <p:nvPr/>
        </p:nvSpPr>
        <p:spPr>
          <a:xfrm>
            <a:off x="4059872" y="4140901"/>
            <a:ext cx="5257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((3.14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2000" dirty="0">
                <a:latin typeface="Consolas" panose="020B0609020204030204" pitchFamily="49" charset="0"/>
              </a:rPr>
              <a:t> 5.0)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2000" dirty="0">
                <a:latin typeface="Consolas" panose="020B0609020204030204" pitchFamily="49" charset="0"/>
              </a:rPr>
              <a:t> 5.0)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2000" dirty="0">
                <a:latin typeface="Consolas" panose="020B0609020204030204" pitchFamily="49" charset="0"/>
              </a:rPr>
              <a:t> (1.72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000" dirty="0">
                <a:latin typeface="Consolas" panose="020B0609020204030204" pitchFamily="49" charset="0"/>
              </a:rPr>
              <a:t> 2.0)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5C3E3E9-265B-455E-A7E1-0A5AD1B5702F}"/>
              </a:ext>
            </a:extLst>
          </p:cNvPr>
          <p:cNvSpPr txBox="1"/>
          <p:nvPr/>
        </p:nvSpPr>
        <p:spPr>
          <a:xfrm>
            <a:off x="4059872" y="5033178"/>
            <a:ext cx="55340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((3.14 5.0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2000" dirty="0">
                <a:latin typeface="Consolas" panose="020B0609020204030204" pitchFamily="49" charset="0"/>
              </a:rPr>
              <a:t>) 5.0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2000" dirty="0">
                <a:latin typeface="Consolas" panose="020B0609020204030204" pitchFamily="49" charset="0"/>
              </a:rPr>
              <a:t>) (1.72 2.0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000" dirty="0">
                <a:latin typeface="Consolas" panose="020B0609020204030204" pitchFamily="49" charset="0"/>
              </a:rPr>
              <a:t>)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endParaRPr lang="zh-CN" alt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F0699664-B6D6-42FF-BD1F-561B6BEE4BCA}"/>
              </a:ext>
            </a:extLst>
          </p:cNvPr>
          <p:cNvSpPr/>
          <p:nvPr/>
        </p:nvSpPr>
        <p:spPr>
          <a:xfrm>
            <a:off x="6326798" y="3678628"/>
            <a:ext cx="361974" cy="43237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CF873C78-DF52-4624-9228-DD51AD4EBD60}"/>
              </a:ext>
            </a:extLst>
          </p:cNvPr>
          <p:cNvSpPr/>
          <p:nvPr/>
        </p:nvSpPr>
        <p:spPr>
          <a:xfrm>
            <a:off x="6326798" y="4570905"/>
            <a:ext cx="361974" cy="43237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1A8AB57-6B16-4614-B254-E4C2D8DD7DB3}"/>
              </a:ext>
            </a:extLst>
          </p:cNvPr>
          <p:cNvSpPr txBox="1"/>
          <p:nvPr/>
        </p:nvSpPr>
        <p:spPr>
          <a:xfrm>
            <a:off x="1320800" y="3264013"/>
            <a:ext cx="1798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Regular form: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740276-0FCD-4B28-AEBE-83AF750225F5}"/>
              </a:ext>
            </a:extLst>
          </p:cNvPr>
          <p:cNvSpPr txBox="1"/>
          <p:nvPr/>
        </p:nvSpPr>
        <p:spPr>
          <a:xfrm>
            <a:off x="1320800" y="4171530"/>
            <a:ext cx="250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Explicit Precedence: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F5528EC-1876-4CA5-B3B7-DF958E4363C1}"/>
              </a:ext>
            </a:extLst>
          </p:cNvPr>
          <p:cNvSpPr txBox="1"/>
          <p:nvPr/>
        </p:nvSpPr>
        <p:spPr>
          <a:xfrm>
            <a:off x="1343343" y="5079047"/>
            <a:ext cx="2202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RPN: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08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  <p:bldP spid="10" grpId="0" animBg="1"/>
      <p:bldP spid="12" grpId="0"/>
      <p:bldP spid="13" grpId="0"/>
      <p:bldP spid="14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08D17-6FB6-40F2-8370-85EED3AED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Computation via a Stack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82BE59-AE3D-4BB1-8608-4B79FFDFF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a stack to store the operands and immediate values</a:t>
            </a:r>
          </a:p>
          <a:p>
            <a:r>
              <a:rPr lang="en-US" altLang="zh-CN" b="1" dirty="0"/>
              <a:t>Example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D2F54D-423A-4C83-AA51-7F0C64EE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104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1DA2F0B-40F0-4C4F-8151-152709192B6C}"/>
              </a:ext>
            </a:extLst>
          </p:cNvPr>
          <p:cNvSpPr/>
          <p:nvPr/>
        </p:nvSpPr>
        <p:spPr>
          <a:xfrm>
            <a:off x="1620029" y="4810789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3.14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38DF594-F8F4-405E-AC7D-9D67CB2CEED0}"/>
              </a:ext>
            </a:extLst>
          </p:cNvPr>
          <p:cNvGrpSpPr/>
          <p:nvPr/>
        </p:nvGrpSpPr>
        <p:grpSpPr>
          <a:xfrm>
            <a:off x="2596833" y="4293155"/>
            <a:ext cx="588579" cy="1035268"/>
            <a:chOff x="2280744" y="3571964"/>
            <a:chExt cx="588579" cy="103526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E58D875-18DC-4FBB-BE48-76B33E5B4EC3}"/>
                </a:ext>
              </a:extLst>
            </p:cNvPr>
            <p:cNvSpPr/>
            <p:nvPr/>
          </p:nvSpPr>
          <p:spPr>
            <a:xfrm>
              <a:off x="2280744" y="3571964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5.0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21DAD79-0F5E-4575-857D-9F8438586141}"/>
                </a:ext>
              </a:extLst>
            </p:cNvPr>
            <p:cNvSpPr/>
            <p:nvPr/>
          </p:nvSpPr>
          <p:spPr>
            <a:xfrm>
              <a:off x="2280744" y="4089598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3.14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673162B4-9263-4206-B2C0-E778B3FCB46F}"/>
              </a:ext>
            </a:extLst>
          </p:cNvPr>
          <p:cNvSpPr/>
          <p:nvPr/>
        </p:nvSpPr>
        <p:spPr>
          <a:xfrm>
            <a:off x="3573638" y="4810789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15.7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8E08F9-AF64-4684-BB23-A7F0ACD8324A}"/>
              </a:ext>
            </a:extLst>
          </p:cNvPr>
          <p:cNvSpPr txBox="1"/>
          <p:nvPr/>
        </p:nvSpPr>
        <p:spPr>
          <a:xfrm>
            <a:off x="1528555" y="3182007"/>
            <a:ext cx="7715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3.14</a:t>
            </a:r>
            <a:endParaRPr lang="zh-CN" alt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358C4F0-ED4D-49B5-A18A-F78224FBD236}"/>
              </a:ext>
            </a:extLst>
          </p:cNvPr>
          <p:cNvSpPr txBox="1"/>
          <p:nvPr/>
        </p:nvSpPr>
        <p:spPr>
          <a:xfrm>
            <a:off x="2596833" y="3182007"/>
            <a:ext cx="7715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5.0</a:t>
            </a:r>
            <a:endParaRPr lang="zh-CN" alt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AE0977B-4155-45F1-A6CA-6A774D8837B1}"/>
              </a:ext>
            </a:extLst>
          </p:cNvPr>
          <p:cNvSpPr txBox="1"/>
          <p:nvPr/>
        </p:nvSpPr>
        <p:spPr>
          <a:xfrm>
            <a:off x="3721274" y="3228945"/>
            <a:ext cx="7715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endParaRPr lang="zh-CN" alt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8909C44-2832-4256-843C-7D8E122F914F}"/>
              </a:ext>
            </a:extLst>
          </p:cNvPr>
          <p:cNvSpPr txBox="1"/>
          <p:nvPr/>
        </p:nvSpPr>
        <p:spPr>
          <a:xfrm>
            <a:off x="4483276" y="3182007"/>
            <a:ext cx="7715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5.0</a:t>
            </a:r>
            <a:endParaRPr lang="zh-CN" alt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3613D1F9-53D4-4DFE-9849-0543EA9C6BB0}"/>
              </a:ext>
            </a:extLst>
          </p:cNvPr>
          <p:cNvGrpSpPr/>
          <p:nvPr/>
        </p:nvGrpSpPr>
        <p:grpSpPr>
          <a:xfrm>
            <a:off x="4550442" y="4293155"/>
            <a:ext cx="588580" cy="1035268"/>
            <a:chOff x="4234353" y="3571964"/>
            <a:chExt cx="588580" cy="103526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DD51795-F20E-4734-B389-3BEBBC88A8B2}"/>
                </a:ext>
              </a:extLst>
            </p:cNvPr>
            <p:cNvSpPr/>
            <p:nvPr/>
          </p:nvSpPr>
          <p:spPr>
            <a:xfrm>
              <a:off x="4234354" y="4089598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15.7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A3D4CE3-DE69-4D9D-A463-8E95472A08E5}"/>
                </a:ext>
              </a:extLst>
            </p:cNvPr>
            <p:cNvSpPr/>
            <p:nvPr/>
          </p:nvSpPr>
          <p:spPr>
            <a:xfrm>
              <a:off x="4234353" y="3571964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5.0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B721353B-92A7-49EC-A0AA-20A09E7B989C}"/>
              </a:ext>
            </a:extLst>
          </p:cNvPr>
          <p:cNvSpPr txBox="1"/>
          <p:nvPr/>
        </p:nvSpPr>
        <p:spPr>
          <a:xfrm>
            <a:off x="5626276" y="3228945"/>
            <a:ext cx="7715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endParaRPr lang="zh-CN" alt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C4B39B7-1410-4FDF-B718-58B7EF05B410}"/>
              </a:ext>
            </a:extLst>
          </p:cNvPr>
          <p:cNvSpPr/>
          <p:nvPr/>
        </p:nvSpPr>
        <p:spPr>
          <a:xfrm>
            <a:off x="5527248" y="4815368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78.5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6AF3E60-21CD-41A1-86D0-A167A2D4B936}"/>
              </a:ext>
            </a:extLst>
          </p:cNvPr>
          <p:cNvSpPr txBox="1"/>
          <p:nvPr/>
        </p:nvSpPr>
        <p:spPr>
          <a:xfrm>
            <a:off x="6499294" y="3185220"/>
            <a:ext cx="7715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1.72</a:t>
            </a:r>
            <a:endParaRPr lang="zh-CN" alt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82BA694F-86E6-4C48-9680-CACF2A0699DD}"/>
              </a:ext>
            </a:extLst>
          </p:cNvPr>
          <p:cNvGrpSpPr/>
          <p:nvPr/>
        </p:nvGrpSpPr>
        <p:grpSpPr>
          <a:xfrm>
            <a:off x="6590768" y="4293155"/>
            <a:ext cx="588579" cy="1035268"/>
            <a:chOff x="6274679" y="3571964"/>
            <a:chExt cx="588579" cy="1035268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DB191AC-5139-4E74-BFC8-0C256B8616D2}"/>
                </a:ext>
              </a:extLst>
            </p:cNvPr>
            <p:cNvSpPr/>
            <p:nvPr/>
          </p:nvSpPr>
          <p:spPr>
            <a:xfrm>
              <a:off x="6274679" y="4089598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78.5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104FD05-763A-4A24-9471-7472B7A2522C}"/>
                </a:ext>
              </a:extLst>
            </p:cNvPr>
            <p:cNvSpPr/>
            <p:nvPr/>
          </p:nvSpPr>
          <p:spPr>
            <a:xfrm>
              <a:off x="6274679" y="3571964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1.72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303A59B7-040C-4A1E-9B41-DDD9A00C75A6}"/>
              </a:ext>
            </a:extLst>
          </p:cNvPr>
          <p:cNvSpPr txBox="1"/>
          <p:nvPr/>
        </p:nvSpPr>
        <p:spPr>
          <a:xfrm>
            <a:off x="7567572" y="3182007"/>
            <a:ext cx="7715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2.0</a:t>
            </a:r>
            <a:endParaRPr lang="zh-CN" alt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FEEB752-038D-405A-BDBC-64B28E85BCD8}"/>
              </a:ext>
            </a:extLst>
          </p:cNvPr>
          <p:cNvGrpSpPr/>
          <p:nvPr/>
        </p:nvGrpSpPr>
        <p:grpSpPr>
          <a:xfrm>
            <a:off x="7567572" y="3777500"/>
            <a:ext cx="588580" cy="1550923"/>
            <a:chOff x="7251483" y="3056309"/>
            <a:chExt cx="588580" cy="1550923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6E6DD0B-33DC-49FB-A7F6-62E79D881D96}"/>
                </a:ext>
              </a:extLst>
            </p:cNvPr>
            <p:cNvSpPr/>
            <p:nvPr/>
          </p:nvSpPr>
          <p:spPr>
            <a:xfrm>
              <a:off x="7251484" y="4089598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78.5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8D021E5-B172-4C24-AEEC-855062D42620}"/>
                </a:ext>
              </a:extLst>
            </p:cNvPr>
            <p:cNvSpPr/>
            <p:nvPr/>
          </p:nvSpPr>
          <p:spPr>
            <a:xfrm>
              <a:off x="7251484" y="3571964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1.72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640C4BB-2CD0-4619-A12F-8647E77EFB21}"/>
                </a:ext>
              </a:extLst>
            </p:cNvPr>
            <p:cNvSpPr/>
            <p:nvPr/>
          </p:nvSpPr>
          <p:spPr>
            <a:xfrm>
              <a:off x="7251483" y="3056309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2.0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28D12643-4ACA-4018-80C3-C322A9AB03E5}"/>
              </a:ext>
            </a:extLst>
          </p:cNvPr>
          <p:cNvSpPr txBox="1"/>
          <p:nvPr/>
        </p:nvSpPr>
        <p:spPr>
          <a:xfrm>
            <a:off x="8710572" y="3182007"/>
            <a:ext cx="7715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endParaRPr lang="zh-CN" alt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CEBC29BE-8EDE-4B09-99B7-646E92CBEC77}"/>
              </a:ext>
            </a:extLst>
          </p:cNvPr>
          <p:cNvGrpSpPr/>
          <p:nvPr/>
        </p:nvGrpSpPr>
        <p:grpSpPr>
          <a:xfrm>
            <a:off x="8544376" y="4293155"/>
            <a:ext cx="588579" cy="1035268"/>
            <a:chOff x="8228287" y="3571964"/>
            <a:chExt cx="588579" cy="1035268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329DF16-4069-4327-8593-4BB87DD92B75}"/>
                </a:ext>
              </a:extLst>
            </p:cNvPr>
            <p:cNvSpPr/>
            <p:nvPr/>
          </p:nvSpPr>
          <p:spPr>
            <a:xfrm>
              <a:off x="8228287" y="4089598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78.5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27A9158-57FF-4C2C-A562-A858BFB30BA2}"/>
                </a:ext>
              </a:extLst>
            </p:cNvPr>
            <p:cNvSpPr/>
            <p:nvPr/>
          </p:nvSpPr>
          <p:spPr>
            <a:xfrm>
              <a:off x="8228287" y="3571964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0.86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83FC5B04-3396-4777-8643-B24B919C06D9}"/>
              </a:ext>
            </a:extLst>
          </p:cNvPr>
          <p:cNvSpPr txBox="1"/>
          <p:nvPr/>
        </p:nvSpPr>
        <p:spPr>
          <a:xfrm>
            <a:off x="9748962" y="3182007"/>
            <a:ext cx="7715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endParaRPr lang="zh-CN" alt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C6096EF-1382-40E0-AEC4-8640FEB90D9F}"/>
              </a:ext>
            </a:extLst>
          </p:cNvPr>
          <p:cNvSpPr/>
          <p:nvPr/>
        </p:nvSpPr>
        <p:spPr>
          <a:xfrm>
            <a:off x="9603948" y="4810789"/>
            <a:ext cx="771525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79.35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93E939B-651D-4858-8767-3AAB2C856406}"/>
              </a:ext>
            </a:extLst>
          </p:cNvPr>
          <p:cNvSpPr txBox="1"/>
          <p:nvPr/>
        </p:nvSpPr>
        <p:spPr>
          <a:xfrm>
            <a:off x="3245026" y="2224911"/>
            <a:ext cx="509407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((3.14 5.0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2000" dirty="0">
                <a:latin typeface="Consolas" panose="020B0609020204030204" pitchFamily="49" charset="0"/>
              </a:rPr>
              <a:t>) 5.0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2000" dirty="0">
                <a:latin typeface="Consolas" panose="020B0609020204030204" pitchFamily="49" charset="0"/>
              </a:rPr>
              <a:t>) (1.72 2.0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000" dirty="0">
                <a:latin typeface="Consolas" panose="020B0609020204030204" pitchFamily="49" charset="0"/>
              </a:rPr>
              <a:t>)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endParaRPr lang="zh-CN" alt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49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/>
      <p:bldP spid="12" grpId="0"/>
      <p:bldP spid="13" grpId="0"/>
      <p:bldP spid="14" grpId="0"/>
      <p:bldP spid="17" grpId="0"/>
      <p:bldP spid="18" grpId="0" animBg="1"/>
      <p:bldP spid="19" grpId="0"/>
      <p:bldP spid="22" grpId="0"/>
      <p:bldP spid="26" grpId="0"/>
      <p:bldP spid="29" grpId="0"/>
      <p:bldP spid="30" grpId="0" animBg="1"/>
      <p:bldP spid="36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DCB18-E69B-49BA-ABCC-5A71A05C2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Single Operations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7DEF9E-9466-417D-BDC2-051A01C50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02E4A8-DD21-41D8-80A7-408E8E9DD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D6D028-06EB-444A-AF81-BDDE621CD2DA}"/>
              </a:ext>
            </a:extLst>
          </p:cNvPr>
          <p:cNvSpPr txBox="1"/>
          <p:nvPr/>
        </p:nvSpPr>
        <p:spPr>
          <a:xfrm>
            <a:off x="2981325" y="1203569"/>
            <a:ext cx="76962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// Perform operation op and check if succeeded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bool</a:t>
            </a:r>
            <a:r>
              <a:rPr lang="zh-CN" altLang="en-US" sz="1600" dirty="0">
                <a:latin typeface="Consolas" panose="020B0609020204030204" pitchFamily="49" charset="0"/>
              </a:rPr>
              <a:t> calculate(Stack&lt;</a:t>
            </a:r>
            <a:r>
              <a:rPr lang="zh-CN" altLang="en-US" sz="1600" b="1" dirty="0">
                <a:latin typeface="Consolas" panose="020B0609020204030204" pitchFamily="49" charset="0"/>
              </a:rPr>
              <a:t>double</a:t>
            </a:r>
            <a:r>
              <a:rPr lang="zh-CN" altLang="en-US" sz="1600" dirty="0">
                <a:latin typeface="Consolas" panose="020B0609020204030204" pitchFamily="49" charset="0"/>
              </a:rPr>
              <a:t>&gt;&amp; vstack, </a:t>
            </a:r>
            <a:r>
              <a:rPr lang="zh-CN" altLang="en-US" sz="1600" b="1" dirty="0">
                <a:latin typeface="Consolas" panose="020B0609020204030204" pitchFamily="49" charset="0"/>
              </a:rPr>
              <a:t>char</a:t>
            </a:r>
            <a:r>
              <a:rPr lang="zh-CN" altLang="en-US" sz="1600" dirty="0">
                <a:latin typeface="Consolas" panose="020B0609020204030204" pitchFamily="49" charset="0"/>
              </a:rPr>
              <a:t> op, </a:t>
            </a:r>
            <a:r>
              <a:rPr lang="zh-CN" altLang="en-US" sz="1600" b="1" dirty="0">
                <a:latin typeface="Consolas" panose="020B0609020204030204" pitchFamily="49" charset="0"/>
              </a:rPr>
              <a:t>double</a:t>
            </a:r>
            <a:r>
              <a:rPr lang="zh-CN" altLang="en-US" sz="1600" dirty="0">
                <a:latin typeface="Consolas" panose="020B0609020204030204" pitchFamily="49" charset="0"/>
              </a:rPr>
              <a:t>&amp; result)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if</a:t>
            </a:r>
            <a:r>
              <a:rPr lang="zh-CN" altLang="en-US" sz="1600" dirty="0">
                <a:latin typeface="Consolas" panose="020B0609020204030204" pitchFamily="49" charset="0"/>
              </a:rPr>
              <a:t> (vstack.size() &lt; 2) </a:t>
            </a:r>
            <a:r>
              <a:rPr lang="zh-CN" altLang="en-US" sz="1600" b="1" dirty="0">
                <a:latin typeface="Consolas" panose="020B0609020204030204" pitchFamily="49" charset="0"/>
              </a:rPr>
              <a:t>return</a:t>
            </a:r>
            <a:r>
              <a:rPr lang="zh-CN" altLang="en-US" sz="1600" dirty="0">
                <a:latin typeface="Consolas" panose="020B0609020204030204" pitchFamily="49" charset="0"/>
              </a:rPr>
              <a:t> </a:t>
            </a:r>
            <a:r>
              <a:rPr lang="zh-CN" altLang="en-US" sz="1600" b="1" dirty="0">
                <a:latin typeface="Consolas" panose="020B0609020204030204" pitchFamily="49" charset="0"/>
              </a:rPr>
              <a:t>false</a:t>
            </a:r>
            <a:r>
              <a:rPr lang="zh-CN" alt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double</a:t>
            </a:r>
            <a:r>
              <a:rPr lang="zh-CN" altLang="en-US" sz="1600" dirty="0">
                <a:latin typeface="Consolas" panose="020B0609020204030204" pitchFamily="49" charset="0"/>
              </a:rPr>
              <a:t> v2 = vstack.pop();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double</a:t>
            </a:r>
            <a:r>
              <a:rPr lang="zh-CN" altLang="en-US" sz="1600" dirty="0">
                <a:latin typeface="Consolas" panose="020B0609020204030204" pitchFamily="49" charset="0"/>
              </a:rPr>
              <a:t> v1 = vstack.pop();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switch</a:t>
            </a:r>
            <a:r>
              <a:rPr lang="zh-CN" altLang="en-US" sz="1600" dirty="0">
                <a:latin typeface="Consolas" panose="020B0609020204030204" pitchFamily="49" charset="0"/>
              </a:rPr>
              <a:t> (op)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case</a:t>
            </a:r>
            <a:r>
              <a:rPr lang="zh-CN" altLang="en-US" sz="1600" dirty="0">
                <a:latin typeface="Consolas" panose="020B0609020204030204" pitchFamily="49" charset="0"/>
              </a:rPr>
              <a:t> '+':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result = v1 + v2;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</a:t>
            </a:r>
            <a:r>
              <a:rPr lang="zh-CN" altLang="en-US" sz="1600" b="1" dirty="0">
                <a:latin typeface="Consolas" panose="020B0609020204030204" pitchFamily="49" charset="0"/>
              </a:rPr>
              <a:t>break</a:t>
            </a:r>
            <a:r>
              <a:rPr lang="zh-CN" altLang="en-US" sz="1600" dirty="0">
                <a:latin typeface="Consolas" panose="020B0609020204030204" pitchFamily="49" charset="0"/>
              </a:rPr>
              <a:t>;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…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default</a:t>
            </a:r>
            <a:r>
              <a:rPr lang="zh-CN" altLang="en-US" sz="1600" dirty="0"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</a:t>
            </a:r>
            <a:r>
              <a:rPr lang="zh-CN" altLang="en-US" sz="1600" b="1" dirty="0">
                <a:latin typeface="Consolas" panose="020B0609020204030204" pitchFamily="49" charset="0"/>
              </a:rPr>
              <a:t>return</a:t>
            </a:r>
            <a:r>
              <a:rPr lang="zh-CN" altLang="en-US" sz="1600" dirty="0">
                <a:latin typeface="Consolas" panose="020B0609020204030204" pitchFamily="49" charset="0"/>
              </a:rPr>
              <a:t> false;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vstack.push(result);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return</a:t>
            </a:r>
            <a:r>
              <a:rPr lang="zh-CN" altLang="en-US" sz="1600" dirty="0">
                <a:latin typeface="Consolas" panose="020B0609020204030204" pitchFamily="49" charset="0"/>
              </a:rPr>
              <a:t> true;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121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6A1AB-A4D2-4665-9F1F-D1D64759F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Loop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21C8D0-16FC-4322-B923-F3BF08D78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CA8BD1-862A-4390-99E3-3C3CEC44D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A89618-AA1C-420A-A058-2D2ADF42A482}"/>
              </a:ext>
            </a:extLst>
          </p:cNvPr>
          <p:cNvSpPr txBox="1"/>
          <p:nvPr/>
        </p:nvSpPr>
        <p:spPr>
          <a:xfrm>
            <a:off x="3048000" y="1203569"/>
            <a:ext cx="6096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zh-CN" altLang="en-US" sz="1600" dirty="0">
                <a:latin typeface="Consolas" panose="020B0609020204030204" pitchFamily="49" charset="0"/>
              </a:rPr>
              <a:t>Stack&lt;</a:t>
            </a:r>
            <a:r>
              <a:rPr lang="zh-CN" altLang="en-US" sz="1600" b="1" dirty="0">
                <a:latin typeface="Consolas" panose="020B0609020204030204" pitchFamily="49" charset="0"/>
              </a:rPr>
              <a:t>double</a:t>
            </a:r>
            <a:r>
              <a:rPr lang="zh-CN" altLang="en-US" sz="1600" dirty="0">
                <a:latin typeface="Consolas" panose="020B0609020204030204" pitchFamily="49" charset="0"/>
              </a:rPr>
              <a:t>&gt; vstack;  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// Stack of values</a:t>
            </a:r>
            <a:endParaRPr lang="zh-CN" alt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string input;   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// User input</a:t>
            </a:r>
            <a:endParaRPr lang="zh-CN" alt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double</a:t>
            </a:r>
            <a:r>
              <a:rPr lang="zh-CN" altLang="en-US" sz="1600" dirty="0">
                <a:latin typeface="Consolas" panose="020B0609020204030204" pitchFamily="49" charset="0"/>
              </a:rPr>
              <a:t> result;  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// Intermediate result</a:t>
            </a:r>
            <a:endParaRPr lang="zh-CN" alt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// Main loop</a:t>
            </a:r>
            <a:endParaRPr lang="zh-CN" alt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while</a:t>
            </a:r>
            <a:r>
              <a:rPr lang="zh-CN" altLang="en-US" sz="1600" dirty="0">
                <a:latin typeface="Consolas" panose="020B0609020204030204" pitchFamily="49" charset="0"/>
              </a:rPr>
              <a:t> (</a:t>
            </a:r>
            <a:r>
              <a:rPr lang="zh-CN" altLang="en-US" sz="1600" b="1" dirty="0">
                <a:latin typeface="Consolas" panose="020B0609020204030204" pitchFamily="49" charset="0"/>
              </a:rPr>
              <a:t>true</a:t>
            </a:r>
            <a:r>
              <a:rPr lang="zh-CN" altLang="en-US" sz="1600" dirty="0"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getline(cin, input);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</a:t>
            </a:r>
            <a:r>
              <a:rPr lang="zh-CN" altLang="en-US" sz="1600" b="1" dirty="0">
                <a:latin typeface="Consolas" panose="020B0609020204030204" pitchFamily="49" charset="0"/>
              </a:rPr>
              <a:t>if</a:t>
            </a:r>
            <a:r>
              <a:rPr lang="zh-CN" altLang="en-US" sz="1600" dirty="0">
                <a:latin typeface="Consolas" panose="020B0609020204030204" pitchFamily="49" charset="0"/>
              </a:rPr>
              <a:t> (input == "Quit") </a:t>
            </a:r>
            <a:r>
              <a:rPr lang="zh-CN" altLang="en-US" sz="1600" b="1" dirty="0">
                <a:latin typeface="Consolas" panose="020B0609020204030204" pitchFamily="49" charset="0"/>
              </a:rPr>
              <a:t>break</a:t>
            </a:r>
            <a:r>
              <a:rPr lang="zh-CN" alt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</a:t>
            </a:r>
            <a:r>
              <a:rPr lang="zh-CN" altLang="en-US" sz="1600" b="1" dirty="0">
                <a:latin typeface="Consolas" panose="020B0609020204030204" pitchFamily="49" charset="0"/>
              </a:rPr>
              <a:t>if</a:t>
            </a:r>
            <a:r>
              <a:rPr lang="zh-CN" altLang="en-US" sz="1600" dirty="0">
                <a:latin typeface="Consolas" panose="020B0609020204030204" pitchFamily="49" charset="0"/>
              </a:rPr>
              <a:t> (input == "Print")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cout &lt;&lt; vstack &lt;&lt; endl;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</a:t>
            </a:r>
            <a:r>
              <a:rPr lang="zh-CN" altLang="en-US" sz="1600" b="1" dirty="0">
                <a:latin typeface="Consolas" panose="020B0609020204030204" pitchFamily="49" charset="0"/>
              </a:rPr>
              <a:t>continue</a:t>
            </a:r>
            <a:r>
              <a:rPr lang="zh-CN" alt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}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</a:t>
            </a:r>
            <a:r>
              <a:rPr lang="zh-CN" altLang="en-US" sz="1600" b="1" dirty="0">
                <a:latin typeface="Consolas" panose="020B0609020204030204" pitchFamily="49" charset="0"/>
              </a:rPr>
              <a:t>if</a:t>
            </a:r>
            <a:r>
              <a:rPr lang="zh-CN" altLang="en-US" sz="1600" dirty="0">
                <a:latin typeface="Consolas" panose="020B0609020204030204" pitchFamily="49" charset="0"/>
              </a:rPr>
              <a:t> (isdigit(input[0]))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vstack.push(atof(input.c_str()));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</a:t>
            </a:r>
            <a:r>
              <a:rPr lang="zh-CN" altLang="en-US" sz="1600" b="1" dirty="0">
                <a:latin typeface="Consolas" panose="020B0609020204030204" pitchFamily="49" charset="0"/>
              </a:rPr>
              <a:t>else</a:t>
            </a:r>
            <a:r>
              <a:rPr lang="zh-CN" altLang="en-US" sz="1600" dirty="0">
                <a:latin typeface="Consolas" panose="020B0609020204030204" pitchFamily="49" charset="0"/>
              </a:rPr>
              <a:t> </a:t>
            </a:r>
            <a:r>
              <a:rPr lang="zh-CN" altLang="en-US" sz="1600" b="1" dirty="0">
                <a:latin typeface="Consolas" panose="020B0609020204030204" pitchFamily="49" charset="0"/>
              </a:rPr>
              <a:t>if</a:t>
            </a:r>
            <a:r>
              <a:rPr lang="zh-CN" altLang="en-US" sz="1600" dirty="0">
                <a:latin typeface="Consolas" panose="020B0609020204030204" pitchFamily="49" charset="0"/>
              </a:rPr>
              <a:t> (calculate(vstack, input[0], result))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cout &lt;&lt; result &lt;&lt; endl;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</a:t>
            </a:r>
            <a:r>
              <a:rPr lang="zh-CN" altLang="en-US" sz="1600" b="1" dirty="0">
                <a:latin typeface="Consolas" panose="020B0609020204030204" pitchFamily="49" charset="0"/>
              </a:rPr>
              <a:t>else</a:t>
            </a:r>
            <a:r>
              <a:rPr lang="zh-CN" altLang="en-US" sz="1600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cout &lt;&lt; "Error encountered!" &lt;&lt; endl;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</a:t>
            </a:r>
            <a:r>
              <a:rPr lang="zh-CN" altLang="en-US" sz="1600" b="1" dirty="0">
                <a:latin typeface="Consolas" panose="020B0609020204030204" pitchFamily="49" charset="0"/>
              </a:rPr>
              <a:t>return</a:t>
            </a:r>
            <a:r>
              <a:rPr lang="zh-CN" altLang="en-US" sz="1600" dirty="0">
                <a:latin typeface="Consolas" panose="020B0609020204030204" pitchFamily="49" charset="0"/>
              </a:rPr>
              <a:t> -1;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47668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107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116055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9F737-9207-4220-963D-558AF679B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 of Queues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1B0850-2B00-4AB8-A048-92251E260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queue stores a sequence of values</a:t>
            </a:r>
          </a:p>
          <a:p>
            <a:pPr lvl="1"/>
            <a:r>
              <a:rPr lang="en-US" altLang="zh-CN" dirty="0"/>
              <a:t>A value can only be added from the tail</a:t>
            </a:r>
          </a:p>
          <a:p>
            <a:pPr lvl="1"/>
            <a:r>
              <a:rPr lang="en-US" altLang="zh-CN" dirty="0"/>
              <a:t>A value can only be fetched from the head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C7DDCB-3D1C-4906-A61D-BA7302D6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108</a:t>
            </a:fld>
            <a:endParaRPr lang="zh-CN" altLang="en-US" dirty="0"/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B978234F-8B34-4BD1-86C6-60C8229DB98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15540" y="3640830"/>
            <a:ext cx="3241194" cy="488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弧形 16">
            <a:extLst>
              <a:ext uri="{FF2B5EF4-FFF2-40B4-BE49-F238E27FC236}">
                <a16:creationId xmlns:a16="http://schemas.microsoft.com/office/drawing/2014/main" id="{6C908789-9359-4DE5-A25F-DB32F4633390}"/>
              </a:ext>
            </a:extLst>
          </p:cNvPr>
          <p:cNvSpPr/>
          <p:nvPr/>
        </p:nvSpPr>
        <p:spPr>
          <a:xfrm rot="5400000">
            <a:off x="7238570" y="3290408"/>
            <a:ext cx="647118" cy="700845"/>
          </a:xfrm>
          <a:custGeom>
            <a:avLst/>
            <a:gdLst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2" fmla="*/ 517358 w 1034716"/>
              <a:gd name="connsiteY2" fmla="*/ 926846 h 1853692"/>
              <a:gd name="connsiteX3" fmla="*/ 517358 w 1034716"/>
              <a:gd name="connsiteY3" fmla="*/ 0 h 1853692"/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0" fmla="*/ 252663 w 770021"/>
              <a:gd name="connsiteY0" fmla="*/ 0 h 926846"/>
              <a:gd name="connsiteX1" fmla="*/ 770021 w 770021"/>
              <a:gd name="connsiteY1" fmla="*/ 926846 h 926846"/>
              <a:gd name="connsiteX2" fmla="*/ 252663 w 770021"/>
              <a:gd name="connsiteY2" fmla="*/ 926846 h 926846"/>
              <a:gd name="connsiteX3" fmla="*/ 252663 w 770021"/>
              <a:gd name="connsiteY3" fmla="*/ 0 h 926846"/>
              <a:gd name="connsiteX0" fmla="*/ 0 w 770021"/>
              <a:gd name="connsiteY0" fmla="*/ 0 h 926846"/>
              <a:gd name="connsiteX1" fmla="*/ 770021 w 770021"/>
              <a:gd name="connsiteY1" fmla="*/ 926846 h 9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0021" h="926846" stroke="0" extrusionOk="0">
                <a:moveTo>
                  <a:pt x="252663" y="0"/>
                </a:moveTo>
                <a:cubicBezTo>
                  <a:pt x="538392" y="0"/>
                  <a:pt x="770021" y="414963"/>
                  <a:pt x="770021" y="926846"/>
                </a:cubicBezTo>
                <a:lnTo>
                  <a:pt x="252663" y="926846"/>
                </a:lnTo>
                <a:lnTo>
                  <a:pt x="252663" y="0"/>
                </a:lnTo>
                <a:close/>
              </a:path>
              <a:path w="770021" h="926846" fill="none">
                <a:moveTo>
                  <a:pt x="0" y="0"/>
                </a:moveTo>
                <a:cubicBezTo>
                  <a:pt x="285729" y="0"/>
                  <a:pt x="770021" y="414963"/>
                  <a:pt x="770021" y="926846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6A63051-C947-445D-B5AB-3E9459B7A255}"/>
                  </a:ext>
                </a:extLst>
              </p:cNvPr>
              <p:cNvSpPr/>
              <p:nvPr/>
            </p:nvSpPr>
            <p:spPr>
              <a:xfrm>
                <a:off x="6565546" y="3752688"/>
                <a:ext cx="576888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6A63051-C947-445D-B5AB-3E9459B7A2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546" y="3752688"/>
                <a:ext cx="576888" cy="5176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F70A3F6-51C3-417B-8155-FDE50280AD3A}"/>
                  </a:ext>
                </a:extLst>
              </p:cNvPr>
              <p:cNvSpPr/>
              <p:nvPr/>
            </p:nvSpPr>
            <p:spPr>
              <a:xfrm>
                <a:off x="5988658" y="3752688"/>
                <a:ext cx="576888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F70A3F6-51C3-417B-8155-FDE50280AD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658" y="3752688"/>
                <a:ext cx="576888" cy="5176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102DBB7-BDF2-4251-97D3-4BE2AD48933C}"/>
                  </a:ext>
                </a:extLst>
              </p:cNvPr>
              <p:cNvSpPr/>
              <p:nvPr/>
            </p:nvSpPr>
            <p:spPr>
              <a:xfrm>
                <a:off x="5411770" y="3752688"/>
                <a:ext cx="576888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102DBB7-BDF2-4251-97D3-4BE2AD4893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770" y="3752688"/>
                <a:ext cx="576888" cy="5176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DD0ADA6-3EAD-4F55-96C7-634789A1035E}"/>
                  </a:ext>
                </a:extLst>
              </p:cNvPr>
              <p:cNvSpPr/>
              <p:nvPr/>
            </p:nvSpPr>
            <p:spPr>
              <a:xfrm>
                <a:off x="4137128" y="3752688"/>
                <a:ext cx="576888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DD0ADA6-3EAD-4F55-96C7-634789A103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128" y="3752688"/>
                <a:ext cx="576888" cy="5176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6D19328-B32A-4735-B4C4-C25BA9EB0BCD}"/>
                  </a:ext>
                </a:extLst>
              </p:cNvPr>
              <p:cNvSpPr/>
              <p:nvPr/>
            </p:nvSpPr>
            <p:spPr>
              <a:xfrm>
                <a:off x="4710924" y="3752688"/>
                <a:ext cx="700845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6D19328-B32A-4735-B4C4-C25BA9EB0B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924" y="3752688"/>
                <a:ext cx="700845" cy="5176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Line 7">
            <a:extLst>
              <a:ext uri="{FF2B5EF4-FFF2-40B4-BE49-F238E27FC236}">
                <a16:creationId xmlns:a16="http://schemas.microsoft.com/office/drawing/2014/main" id="{A7028142-6751-4F57-95A7-E116CADDBC7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13174" y="4362889"/>
            <a:ext cx="3241194" cy="488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391A3E4-77B5-46AB-ABF7-6AFCCD351AD3}"/>
                  </a:ext>
                </a:extLst>
              </p:cNvPr>
              <p:cNvSpPr/>
              <p:nvPr/>
            </p:nvSpPr>
            <p:spPr>
              <a:xfrm>
                <a:off x="7746646" y="2706829"/>
                <a:ext cx="576888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391A3E4-77B5-46AB-ABF7-6AFCCD351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646" y="2706829"/>
                <a:ext cx="576888" cy="5176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弧形 16">
            <a:extLst>
              <a:ext uri="{FF2B5EF4-FFF2-40B4-BE49-F238E27FC236}">
                <a16:creationId xmlns:a16="http://schemas.microsoft.com/office/drawing/2014/main" id="{95B56A54-A432-4C4C-BD80-A4FF8D2E08E8}"/>
              </a:ext>
            </a:extLst>
          </p:cNvPr>
          <p:cNvSpPr/>
          <p:nvPr/>
        </p:nvSpPr>
        <p:spPr>
          <a:xfrm rot="16350900">
            <a:off x="3442850" y="3978633"/>
            <a:ext cx="647118" cy="700845"/>
          </a:xfrm>
          <a:custGeom>
            <a:avLst/>
            <a:gdLst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2" fmla="*/ 517358 w 1034716"/>
              <a:gd name="connsiteY2" fmla="*/ 926846 h 1853692"/>
              <a:gd name="connsiteX3" fmla="*/ 517358 w 1034716"/>
              <a:gd name="connsiteY3" fmla="*/ 0 h 1853692"/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0" fmla="*/ 252663 w 770021"/>
              <a:gd name="connsiteY0" fmla="*/ 0 h 926846"/>
              <a:gd name="connsiteX1" fmla="*/ 770021 w 770021"/>
              <a:gd name="connsiteY1" fmla="*/ 926846 h 926846"/>
              <a:gd name="connsiteX2" fmla="*/ 252663 w 770021"/>
              <a:gd name="connsiteY2" fmla="*/ 926846 h 926846"/>
              <a:gd name="connsiteX3" fmla="*/ 252663 w 770021"/>
              <a:gd name="connsiteY3" fmla="*/ 0 h 926846"/>
              <a:gd name="connsiteX0" fmla="*/ 0 w 770021"/>
              <a:gd name="connsiteY0" fmla="*/ 0 h 926846"/>
              <a:gd name="connsiteX1" fmla="*/ 770021 w 770021"/>
              <a:gd name="connsiteY1" fmla="*/ 926846 h 9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0021" h="926846" stroke="0" extrusionOk="0">
                <a:moveTo>
                  <a:pt x="252663" y="0"/>
                </a:moveTo>
                <a:cubicBezTo>
                  <a:pt x="538392" y="0"/>
                  <a:pt x="770021" y="414963"/>
                  <a:pt x="770021" y="926846"/>
                </a:cubicBezTo>
                <a:lnTo>
                  <a:pt x="252663" y="926846"/>
                </a:lnTo>
                <a:lnTo>
                  <a:pt x="252663" y="0"/>
                </a:lnTo>
                <a:close/>
              </a:path>
              <a:path w="770021" h="926846" fill="none">
                <a:moveTo>
                  <a:pt x="0" y="0"/>
                </a:moveTo>
                <a:cubicBezTo>
                  <a:pt x="285729" y="0"/>
                  <a:pt x="770021" y="414963"/>
                  <a:pt x="770021" y="926846"/>
                </a:cubicBezTo>
              </a:path>
            </a:pathLst>
          </a:cu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147A7A8-7ABE-4E18-9D14-23D4A59284D8}"/>
              </a:ext>
            </a:extLst>
          </p:cNvPr>
          <p:cNvSpPr txBox="1"/>
          <p:nvPr/>
        </p:nvSpPr>
        <p:spPr>
          <a:xfrm>
            <a:off x="7830530" y="3552633"/>
            <a:ext cx="1538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j-lt"/>
              </a:rPr>
              <a:t>enqueue</a:t>
            </a:r>
            <a:endParaRPr lang="zh-CN" altLang="en-US" sz="20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21B53CF-77FC-4573-B7D9-3EA245B6F5FA}"/>
              </a:ext>
            </a:extLst>
          </p:cNvPr>
          <p:cNvSpPr txBox="1"/>
          <p:nvPr/>
        </p:nvSpPr>
        <p:spPr>
          <a:xfrm>
            <a:off x="2459633" y="3936131"/>
            <a:ext cx="1538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j-lt"/>
              </a:rPr>
              <a:t>dequeue</a:t>
            </a:r>
            <a:endParaRPr lang="zh-CN" altLang="en-US" sz="20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A064D68-8DC1-4CFF-99EA-5F96ACC8A380}"/>
              </a:ext>
            </a:extLst>
          </p:cNvPr>
          <p:cNvSpPr txBox="1"/>
          <p:nvPr/>
        </p:nvSpPr>
        <p:spPr>
          <a:xfrm>
            <a:off x="6795421" y="4386351"/>
            <a:ext cx="576888" cy="379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tail</a:t>
            </a:r>
            <a:endParaRPr lang="zh-CN" altLang="en-US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C7AEE32-E913-43D2-AD89-2EE596E9230A}"/>
              </a:ext>
            </a:extLst>
          </p:cNvPr>
          <p:cNvSpPr txBox="1"/>
          <p:nvPr/>
        </p:nvSpPr>
        <p:spPr>
          <a:xfrm>
            <a:off x="4022299" y="4356617"/>
            <a:ext cx="814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head</a:t>
            </a:r>
            <a:endParaRPr lang="zh-CN" altLang="en-US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DFC2B3F-2330-44F2-B611-052BD863E180}"/>
              </a:ext>
            </a:extLst>
          </p:cNvPr>
          <p:cNvSpPr txBox="1"/>
          <p:nvPr/>
        </p:nvSpPr>
        <p:spPr>
          <a:xfrm>
            <a:off x="3921493" y="5274549"/>
            <a:ext cx="37793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+mj-lt"/>
              </a:rPr>
              <a:t>Structure of a Queue</a:t>
            </a:r>
            <a:endParaRPr lang="zh-CN" altLang="en-US" sz="28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5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21" grpId="0" animBg="1"/>
      <p:bldP spid="22" grpId="0"/>
      <p:bldP spid="23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70ED9-1E24-4C8A-ACE5-29F71D7B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FIFO and LIFO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A39593-32B8-447B-9F99-26E0F0BD7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Stack is a </a:t>
            </a:r>
            <a:r>
              <a:rPr lang="en-US" altLang="zh-CN" b="1" dirty="0"/>
              <a:t>last-in-first-out (LILO)</a:t>
            </a:r>
            <a:r>
              <a:rPr lang="en-US" altLang="zh-CN" dirty="0"/>
              <a:t> data structure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Queue is a </a:t>
            </a:r>
            <a:r>
              <a:rPr lang="en-US" altLang="zh-CN" b="1" dirty="0"/>
              <a:t>first-in-first-out</a:t>
            </a:r>
            <a:r>
              <a:rPr lang="en-US" altLang="zh-CN" dirty="0"/>
              <a:t> </a:t>
            </a:r>
            <a:r>
              <a:rPr lang="en-US" altLang="zh-CN" b="1" dirty="0"/>
              <a:t>(FIFO) </a:t>
            </a:r>
            <a:r>
              <a:rPr lang="en-US" altLang="zh-CN" dirty="0"/>
              <a:t>data structure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EEFF7A-37E7-4BC7-9ADA-8042F0769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109</a:t>
            </a:fld>
            <a:endParaRPr lang="zh-CN" altLang="en-US" dirty="0"/>
          </a:p>
        </p:txBody>
      </p:sp>
      <p:sp>
        <p:nvSpPr>
          <p:cNvPr id="5" name="Line 7">
            <a:extLst>
              <a:ext uri="{FF2B5EF4-FFF2-40B4-BE49-F238E27FC236}">
                <a16:creationId xmlns:a16="http://schemas.microsoft.com/office/drawing/2014/main" id="{20D78044-3D2A-41F5-A8A7-6D0C8F20C35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02606" y="4905879"/>
            <a:ext cx="3241194" cy="488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弧形 16">
            <a:extLst>
              <a:ext uri="{FF2B5EF4-FFF2-40B4-BE49-F238E27FC236}">
                <a16:creationId xmlns:a16="http://schemas.microsoft.com/office/drawing/2014/main" id="{856BAAE8-5DAB-4842-A1F2-A191403D1B93}"/>
              </a:ext>
            </a:extLst>
          </p:cNvPr>
          <p:cNvSpPr/>
          <p:nvPr/>
        </p:nvSpPr>
        <p:spPr>
          <a:xfrm rot="5400000">
            <a:off x="7525636" y="4555457"/>
            <a:ext cx="647118" cy="700845"/>
          </a:xfrm>
          <a:custGeom>
            <a:avLst/>
            <a:gdLst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2" fmla="*/ 517358 w 1034716"/>
              <a:gd name="connsiteY2" fmla="*/ 926846 h 1853692"/>
              <a:gd name="connsiteX3" fmla="*/ 517358 w 1034716"/>
              <a:gd name="connsiteY3" fmla="*/ 0 h 1853692"/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0" fmla="*/ 252663 w 770021"/>
              <a:gd name="connsiteY0" fmla="*/ 0 h 926846"/>
              <a:gd name="connsiteX1" fmla="*/ 770021 w 770021"/>
              <a:gd name="connsiteY1" fmla="*/ 926846 h 926846"/>
              <a:gd name="connsiteX2" fmla="*/ 252663 w 770021"/>
              <a:gd name="connsiteY2" fmla="*/ 926846 h 926846"/>
              <a:gd name="connsiteX3" fmla="*/ 252663 w 770021"/>
              <a:gd name="connsiteY3" fmla="*/ 0 h 926846"/>
              <a:gd name="connsiteX0" fmla="*/ 0 w 770021"/>
              <a:gd name="connsiteY0" fmla="*/ 0 h 926846"/>
              <a:gd name="connsiteX1" fmla="*/ 770021 w 770021"/>
              <a:gd name="connsiteY1" fmla="*/ 926846 h 9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0021" h="926846" stroke="0" extrusionOk="0">
                <a:moveTo>
                  <a:pt x="252663" y="0"/>
                </a:moveTo>
                <a:cubicBezTo>
                  <a:pt x="538392" y="0"/>
                  <a:pt x="770021" y="414963"/>
                  <a:pt x="770021" y="926846"/>
                </a:cubicBezTo>
                <a:lnTo>
                  <a:pt x="252663" y="926846"/>
                </a:lnTo>
                <a:lnTo>
                  <a:pt x="252663" y="0"/>
                </a:lnTo>
                <a:close/>
              </a:path>
              <a:path w="770021" h="926846" fill="none">
                <a:moveTo>
                  <a:pt x="0" y="0"/>
                </a:moveTo>
                <a:cubicBezTo>
                  <a:pt x="285729" y="0"/>
                  <a:pt x="770021" y="414963"/>
                  <a:pt x="770021" y="926846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293B511-6D59-4EFC-B59F-BC0003775B01}"/>
                  </a:ext>
                </a:extLst>
              </p:cNvPr>
              <p:cNvSpPr/>
              <p:nvPr/>
            </p:nvSpPr>
            <p:spPr>
              <a:xfrm>
                <a:off x="6852612" y="5017737"/>
                <a:ext cx="576888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293B511-6D59-4EFC-B59F-BC0003775B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612" y="5017737"/>
                <a:ext cx="576888" cy="5176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36DE96E-9C32-4058-A1AE-5ABACBA1335D}"/>
                  </a:ext>
                </a:extLst>
              </p:cNvPr>
              <p:cNvSpPr/>
              <p:nvPr/>
            </p:nvSpPr>
            <p:spPr>
              <a:xfrm>
                <a:off x="6275724" y="5017737"/>
                <a:ext cx="576888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36DE96E-9C32-4058-A1AE-5ABACBA133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724" y="5017737"/>
                <a:ext cx="576888" cy="5176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D88BF60-EAD5-49C9-ABB3-41D7ACDDF715}"/>
                  </a:ext>
                </a:extLst>
              </p:cNvPr>
              <p:cNvSpPr/>
              <p:nvPr/>
            </p:nvSpPr>
            <p:spPr>
              <a:xfrm>
                <a:off x="5698836" y="5017737"/>
                <a:ext cx="576888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D88BF60-EAD5-49C9-ABB3-41D7ACDDF7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836" y="5017737"/>
                <a:ext cx="576888" cy="5176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869BD52-84E0-4A29-BE62-3FB5FEB304FD}"/>
                  </a:ext>
                </a:extLst>
              </p:cNvPr>
              <p:cNvSpPr/>
              <p:nvPr/>
            </p:nvSpPr>
            <p:spPr>
              <a:xfrm>
                <a:off x="4424194" y="5017737"/>
                <a:ext cx="576888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869BD52-84E0-4A29-BE62-3FB5FEB30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194" y="5017737"/>
                <a:ext cx="576888" cy="5176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EFEB45D-F3E3-44E5-B082-8EC46DEE83C8}"/>
                  </a:ext>
                </a:extLst>
              </p:cNvPr>
              <p:cNvSpPr/>
              <p:nvPr/>
            </p:nvSpPr>
            <p:spPr>
              <a:xfrm>
                <a:off x="4997990" y="5017737"/>
                <a:ext cx="700845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EFEB45D-F3E3-44E5-B082-8EC46DEE83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990" y="5017737"/>
                <a:ext cx="700845" cy="5176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ine 7">
            <a:extLst>
              <a:ext uri="{FF2B5EF4-FFF2-40B4-BE49-F238E27FC236}">
                <a16:creationId xmlns:a16="http://schemas.microsoft.com/office/drawing/2014/main" id="{2DC6047D-CFFF-44E3-BF67-B52B2545098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00240" y="5627938"/>
            <a:ext cx="3241194" cy="488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8BC1E52-73F1-4BFB-9243-7C8CB8F93155}"/>
                  </a:ext>
                </a:extLst>
              </p:cNvPr>
              <p:cNvSpPr/>
              <p:nvPr/>
            </p:nvSpPr>
            <p:spPr>
              <a:xfrm>
                <a:off x="8033712" y="3971878"/>
                <a:ext cx="576888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8BC1E52-73F1-4BFB-9243-7C8CB8F931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712" y="3971878"/>
                <a:ext cx="576888" cy="5176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弧形 16">
            <a:extLst>
              <a:ext uri="{FF2B5EF4-FFF2-40B4-BE49-F238E27FC236}">
                <a16:creationId xmlns:a16="http://schemas.microsoft.com/office/drawing/2014/main" id="{4915E107-787E-4059-9E31-591B013CE95D}"/>
              </a:ext>
            </a:extLst>
          </p:cNvPr>
          <p:cNvSpPr/>
          <p:nvPr/>
        </p:nvSpPr>
        <p:spPr>
          <a:xfrm rot="16350900">
            <a:off x="3729916" y="5243682"/>
            <a:ext cx="647118" cy="700845"/>
          </a:xfrm>
          <a:custGeom>
            <a:avLst/>
            <a:gdLst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2" fmla="*/ 517358 w 1034716"/>
              <a:gd name="connsiteY2" fmla="*/ 926846 h 1853692"/>
              <a:gd name="connsiteX3" fmla="*/ 517358 w 1034716"/>
              <a:gd name="connsiteY3" fmla="*/ 0 h 1853692"/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0" fmla="*/ 252663 w 770021"/>
              <a:gd name="connsiteY0" fmla="*/ 0 h 926846"/>
              <a:gd name="connsiteX1" fmla="*/ 770021 w 770021"/>
              <a:gd name="connsiteY1" fmla="*/ 926846 h 926846"/>
              <a:gd name="connsiteX2" fmla="*/ 252663 w 770021"/>
              <a:gd name="connsiteY2" fmla="*/ 926846 h 926846"/>
              <a:gd name="connsiteX3" fmla="*/ 252663 w 770021"/>
              <a:gd name="connsiteY3" fmla="*/ 0 h 926846"/>
              <a:gd name="connsiteX0" fmla="*/ 0 w 770021"/>
              <a:gd name="connsiteY0" fmla="*/ 0 h 926846"/>
              <a:gd name="connsiteX1" fmla="*/ 770021 w 770021"/>
              <a:gd name="connsiteY1" fmla="*/ 926846 h 9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0021" h="926846" stroke="0" extrusionOk="0">
                <a:moveTo>
                  <a:pt x="252663" y="0"/>
                </a:moveTo>
                <a:cubicBezTo>
                  <a:pt x="538392" y="0"/>
                  <a:pt x="770021" y="414963"/>
                  <a:pt x="770021" y="926846"/>
                </a:cubicBezTo>
                <a:lnTo>
                  <a:pt x="252663" y="926846"/>
                </a:lnTo>
                <a:lnTo>
                  <a:pt x="252663" y="0"/>
                </a:lnTo>
                <a:close/>
              </a:path>
              <a:path w="770021" h="926846" fill="none">
                <a:moveTo>
                  <a:pt x="0" y="0"/>
                </a:moveTo>
                <a:cubicBezTo>
                  <a:pt x="285729" y="0"/>
                  <a:pt x="770021" y="414963"/>
                  <a:pt x="770021" y="926846"/>
                </a:cubicBezTo>
              </a:path>
            </a:pathLst>
          </a:cu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702767A-8FE2-44CF-9EDA-240D8CAC354A}"/>
              </a:ext>
            </a:extLst>
          </p:cNvPr>
          <p:cNvSpPr txBox="1"/>
          <p:nvPr/>
        </p:nvSpPr>
        <p:spPr>
          <a:xfrm>
            <a:off x="8117596" y="4817682"/>
            <a:ext cx="1538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j-lt"/>
              </a:rPr>
              <a:t>enqueue</a:t>
            </a:r>
            <a:endParaRPr lang="zh-CN" altLang="en-US" sz="20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B15EA31-8782-4931-827B-E04873B768E2}"/>
              </a:ext>
            </a:extLst>
          </p:cNvPr>
          <p:cNvSpPr txBox="1"/>
          <p:nvPr/>
        </p:nvSpPr>
        <p:spPr>
          <a:xfrm>
            <a:off x="2746699" y="5201180"/>
            <a:ext cx="1538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j-lt"/>
              </a:rPr>
              <a:t>dequeue</a:t>
            </a:r>
            <a:endParaRPr lang="zh-CN" altLang="en-US" sz="20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0B794CC-DFD8-473E-BE01-45E484EFED5F}"/>
              </a:ext>
            </a:extLst>
          </p:cNvPr>
          <p:cNvSpPr txBox="1"/>
          <p:nvPr/>
        </p:nvSpPr>
        <p:spPr>
          <a:xfrm>
            <a:off x="7082487" y="5651400"/>
            <a:ext cx="576888" cy="379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tail</a:t>
            </a:r>
            <a:endParaRPr lang="zh-CN" altLang="en-US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F827BDA-9DE2-4C07-B95E-E50813FC917C}"/>
              </a:ext>
            </a:extLst>
          </p:cNvPr>
          <p:cNvSpPr txBox="1"/>
          <p:nvPr/>
        </p:nvSpPr>
        <p:spPr>
          <a:xfrm>
            <a:off x="4309365" y="5621666"/>
            <a:ext cx="814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head</a:t>
            </a:r>
            <a:endParaRPr lang="zh-CN" altLang="en-US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0" name="Line 7">
            <a:extLst>
              <a:ext uri="{FF2B5EF4-FFF2-40B4-BE49-F238E27FC236}">
                <a16:creationId xmlns:a16="http://schemas.microsoft.com/office/drawing/2014/main" id="{823BB8F6-1BC5-41DF-ADBE-D9BB396DBF0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84799" y="2206107"/>
            <a:ext cx="3241194" cy="488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弧形 16">
            <a:extLst>
              <a:ext uri="{FF2B5EF4-FFF2-40B4-BE49-F238E27FC236}">
                <a16:creationId xmlns:a16="http://schemas.microsoft.com/office/drawing/2014/main" id="{822203A0-9CC1-45FA-933E-D587C04A1C7F}"/>
              </a:ext>
            </a:extLst>
          </p:cNvPr>
          <p:cNvSpPr/>
          <p:nvPr/>
        </p:nvSpPr>
        <p:spPr>
          <a:xfrm rot="5400000">
            <a:off x="7566820" y="1814676"/>
            <a:ext cx="647118" cy="782864"/>
          </a:xfrm>
          <a:custGeom>
            <a:avLst/>
            <a:gdLst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2" fmla="*/ 517358 w 1034716"/>
              <a:gd name="connsiteY2" fmla="*/ 926846 h 1853692"/>
              <a:gd name="connsiteX3" fmla="*/ 517358 w 1034716"/>
              <a:gd name="connsiteY3" fmla="*/ 0 h 1853692"/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0" fmla="*/ 252663 w 770021"/>
              <a:gd name="connsiteY0" fmla="*/ 0 h 926846"/>
              <a:gd name="connsiteX1" fmla="*/ 770021 w 770021"/>
              <a:gd name="connsiteY1" fmla="*/ 926846 h 926846"/>
              <a:gd name="connsiteX2" fmla="*/ 252663 w 770021"/>
              <a:gd name="connsiteY2" fmla="*/ 926846 h 926846"/>
              <a:gd name="connsiteX3" fmla="*/ 252663 w 770021"/>
              <a:gd name="connsiteY3" fmla="*/ 0 h 926846"/>
              <a:gd name="connsiteX0" fmla="*/ 0 w 770021"/>
              <a:gd name="connsiteY0" fmla="*/ 0 h 926846"/>
              <a:gd name="connsiteX1" fmla="*/ 770021 w 770021"/>
              <a:gd name="connsiteY1" fmla="*/ 926846 h 9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0021" h="926846" stroke="0" extrusionOk="0">
                <a:moveTo>
                  <a:pt x="252663" y="0"/>
                </a:moveTo>
                <a:cubicBezTo>
                  <a:pt x="538392" y="0"/>
                  <a:pt x="770021" y="414963"/>
                  <a:pt x="770021" y="926846"/>
                </a:cubicBezTo>
                <a:lnTo>
                  <a:pt x="252663" y="926846"/>
                </a:lnTo>
                <a:lnTo>
                  <a:pt x="252663" y="0"/>
                </a:lnTo>
                <a:close/>
              </a:path>
              <a:path w="770021" h="926846" fill="none">
                <a:moveTo>
                  <a:pt x="0" y="0"/>
                </a:moveTo>
                <a:cubicBezTo>
                  <a:pt x="285729" y="0"/>
                  <a:pt x="770021" y="414963"/>
                  <a:pt x="770021" y="926846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ECA654F5-47B8-4AEA-B546-C0EF4D3CD951}"/>
                  </a:ext>
                </a:extLst>
              </p:cNvPr>
              <p:cNvSpPr/>
              <p:nvPr/>
            </p:nvSpPr>
            <p:spPr>
              <a:xfrm>
                <a:off x="6934805" y="2317965"/>
                <a:ext cx="576888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ECA654F5-47B8-4AEA-B546-C0EF4D3CD9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805" y="2317965"/>
                <a:ext cx="576888" cy="5176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082E8AB-1238-41C1-A904-079BDD24C6BE}"/>
                  </a:ext>
                </a:extLst>
              </p:cNvPr>
              <p:cNvSpPr/>
              <p:nvPr/>
            </p:nvSpPr>
            <p:spPr>
              <a:xfrm>
                <a:off x="6357917" y="2317965"/>
                <a:ext cx="576888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082E8AB-1238-41C1-A904-079BDD24C6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917" y="2317965"/>
                <a:ext cx="576888" cy="5176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15172BA2-A78A-458F-8272-4D4E243C8599}"/>
                  </a:ext>
                </a:extLst>
              </p:cNvPr>
              <p:cNvSpPr/>
              <p:nvPr/>
            </p:nvSpPr>
            <p:spPr>
              <a:xfrm>
                <a:off x="5781029" y="2317965"/>
                <a:ext cx="576888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15172BA2-A78A-458F-8272-4D4E243C85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029" y="2317965"/>
                <a:ext cx="576888" cy="51763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0747645-ABE2-44C2-ACB1-1979D88C0E9C}"/>
                  </a:ext>
                </a:extLst>
              </p:cNvPr>
              <p:cNvSpPr/>
              <p:nvPr/>
            </p:nvSpPr>
            <p:spPr>
              <a:xfrm>
                <a:off x="4506387" y="2317965"/>
                <a:ext cx="576888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0747645-ABE2-44C2-ACB1-1979D88C0E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387" y="2317965"/>
                <a:ext cx="576888" cy="51763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E002F4D-C06E-4857-9F4D-DE6A74976634}"/>
                  </a:ext>
                </a:extLst>
              </p:cNvPr>
              <p:cNvSpPr/>
              <p:nvPr/>
            </p:nvSpPr>
            <p:spPr>
              <a:xfrm>
                <a:off x="5080183" y="2317965"/>
                <a:ext cx="700845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E002F4D-C06E-4857-9F4D-DE6A749766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183" y="2317965"/>
                <a:ext cx="700845" cy="51763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ine 7">
            <a:extLst>
              <a:ext uri="{FF2B5EF4-FFF2-40B4-BE49-F238E27FC236}">
                <a16:creationId xmlns:a16="http://schemas.microsoft.com/office/drawing/2014/main" id="{F4BD0032-5DFF-4E90-8CEF-28B1B457E20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82433" y="2928166"/>
            <a:ext cx="3241194" cy="488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CD325A4B-68CC-4F16-AB5F-D28F3335660D}"/>
                  </a:ext>
                </a:extLst>
              </p:cNvPr>
              <p:cNvSpPr/>
              <p:nvPr/>
            </p:nvSpPr>
            <p:spPr>
              <a:xfrm>
                <a:off x="8115905" y="1272106"/>
                <a:ext cx="576888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CD325A4B-68CC-4F16-AB5F-D28F333566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905" y="1272106"/>
                <a:ext cx="576888" cy="51763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9AA602BC-B04D-42AE-BD14-207189FB067D}"/>
              </a:ext>
            </a:extLst>
          </p:cNvPr>
          <p:cNvSpPr txBox="1"/>
          <p:nvPr/>
        </p:nvSpPr>
        <p:spPr>
          <a:xfrm>
            <a:off x="8151012" y="1970611"/>
            <a:ext cx="1538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j-lt"/>
              </a:rPr>
              <a:t>push</a:t>
            </a:r>
            <a:endParaRPr lang="zh-CN" altLang="en-US" sz="20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3EF718E-07B7-42D3-8013-997FAE85151C}"/>
              </a:ext>
            </a:extLst>
          </p:cNvPr>
          <p:cNvSpPr txBox="1"/>
          <p:nvPr/>
        </p:nvSpPr>
        <p:spPr>
          <a:xfrm>
            <a:off x="2024548" y="2328879"/>
            <a:ext cx="15380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+mj-lt"/>
              </a:rPr>
              <a:t>A Stack</a:t>
            </a:r>
            <a:endParaRPr lang="zh-CN" altLang="en-US" sz="28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C40A3AA-74B8-4240-930B-9EBCDAC9988A}"/>
              </a:ext>
            </a:extLst>
          </p:cNvPr>
          <p:cNvSpPr txBox="1"/>
          <p:nvPr/>
        </p:nvSpPr>
        <p:spPr>
          <a:xfrm>
            <a:off x="7164680" y="2951628"/>
            <a:ext cx="576888" cy="379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top</a:t>
            </a:r>
            <a:endParaRPr lang="zh-CN" altLang="en-US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AFE7BF8-8F5C-44A7-A88A-2934EB4E2CA1}"/>
              </a:ext>
            </a:extLst>
          </p:cNvPr>
          <p:cNvSpPr txBox="1"/>
          <p:nvPr/>
        </p:nvSpPr>
        <p:spPr>
          <a:xfrm>
            <a:off x="4391558" y="2921894"/>
            <a:ext cx="1094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bottom</a:t>
            </a:r>
            <a:endParaRPr lang="zh-CN" altLang="en-US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5" name="Line 7">
            <a:extLst>
              <a:ext uri="{FF2B5EF4-FFF2-40B4-BE49-F238E27FC236}">
                <a16:creationId xmlns:a16="http://schemas.microsoft.com/office/drawing/2014/main" id="{1522B321-7C79-4E7E-A9DB-A81A9730D0B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66953" y="2197530"/>
            <a:ext cx="15480" cy="724364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" name="弧形 16">
            <a:extLst>
              <a:ext uri="{FF2B5EF4-FFF2-40B4-BE49-F238E27FC236}">
                <a16:creationId xmlns:a16="http://schemas.microsoft.com/office/drawing/2014/main" id="{970067C0-9F32-4A21-B828-E77E39CBD3C5}"/>
              </a:ext>
            </a:extLst>
          </p:cNvPr>
          <p:cNvSpPr/>
          <p:nvPr/>
        </p:nvSpPr>
        <p:spPr>
          <a:xfrm>
            <a:off x="7507649" y="2680559"/>
            <a:ext cx="782864" cy="700845"/>
          </a:xfrm>
          <a:custGeom>
            <a:avLst/>
            <a:gdLst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2" fmla="*/ 517358 w 1034716"/>
              <a:gd name="connsiteY2" fmla="*/ 926846 h 1853692"/>
              <a:gd name="connsiteX3" fmla="*/ 517358 w 1034716"/>
              <a:gd name="connsiteY3" fmla="*/ 0 h 1853692"/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0" fmla="*/ 252663 w 770021"/>
              <a:gd name="connsiteY0" fmla="*/ 0 h 926846"/>
              <a:gd name="connsiteX1" fmla="*/ 770021 w 770021"/>
              <a:gd name="connsiteY1" fmla="*/ 926846 h 926846"/>
              <a:gd name="connsiteX2" fmla="*/ 252663 w 770021"/>
              <a:gd name="connsiteY2" fmla="*/ 926846 h 926846"/>
              <a:gd name="connsiteX3" fmla="*/ 252663 w 770021"/>
              <a:gd name="connsiteY3" fmla="*/ 0 h 926846"/>
              <a:gd name="connsiteX0" fmla="*/ 0 w 770021"/>
              <a:gd name="connsiteY0" fmla="*/ 0 h 926846"/>
              <a:gd name="connsiteX1" fmla="*/ 770021 w 770021"/>
              <a:gd name="connsiteY1" fmla="*/ 926846 h 9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0021" h="926846" stroke="0" extrusionOk="0">
                <a:moveTo>
                  <a:pt x="252663" y="0"/>
                </a:moveTo>
                <a:cubicBezTo>
                  <a:pt x="538392" y="0"/>
                  <a:pt x="770021" y="414963"/>
                  <a:pt x="770021" y="926846"/>
                </a:cubicBezTo>
                <a:lnTo>
                  <a:pt x="252663" y="926846"/>
                </a:lnTo>
                <a:lnTo>
                  <a:pt x="252663" y="0"/>
                </a:lnTo>
                <a:close/>
              </a:path>
              <a:path w="770021" h="926846" fill="none">
                <a:moveTo>
                  <a:pt x="0" y="0"/>
                </a:moveTo>
                <a:cubicBezTo>
                  <a:pt x="285729" y="0"/>
                  <a:pt x="770021" y="414963"/>
                  <a:pt x="770021" y="926846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753B850-59EE-4F49-808A-337751980771}"/>
              </a:ext>
            </a:extLst>
          </p:cNvPr>
          <p:cNvSpPr txBox="1"/>
          <p:nvPr/>
        </p:nvSpPr>
        <p:spPr>
          <a:xfrm>
            <a:off x="8290513" y="3036487"/>
            <a:ext cx="1538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j-lt"/>
              </a:rPr>
              <a:t>pop</a:t>
            </a:r>
            <a:endParaRPr lang="zh-CN" altLang="en-US" sz="20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EAE16E2-E434-498E-9DD5-E2F14FDF99D2}"/>
              </a:ext>
            </a:extLst>
          </p:cNvPr>
          <p:cNvSpPr txBox="1"/>
          <p:nvPr/>
        </p:nvSpPr>
        <p:spPr>
          <a:xfrm>
            <a:off x="984791" y="5064264"/>
            <a:ext cx="15380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+mj-lt"/>
              </a:rPr>
              <a:t>A Queue</a:t>
            </a:r>
            <a:endParaRPr lang="zh-CN" altLang="en-US" sz="28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500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/>
      <p:bldP spid="17" grpId="0"/>
      <p:bldP spid="18" grpId="0"/>
      <p:bldP spid="19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9186F34-3E27-4A10-A0D6-5C89533F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Notes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22B2E420-8C85-4B31-8ED1-70D0C5D36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overloading:</a:t>
            </a:r>
          </a:p>
          <a:p>
            <a:pPr lvl="1"/>
            <a:r>
              <a:rPr lang="en-US" altLang="zh-CN" dirty="0"/>
              <a:t>It is possible to combine different parameter types and numbers</a:t>
            </a:r>
          </a:p>
          <a:p>
            <a:pPr lvl="1"/>
            <a:r>
              <a:rPr lang="en-US" altLang="zh-CN" dirty="0"/>
              <a:t>It is </a:t>
            </a:r>
            <a:r>
              <a:rPr lang="en-US" altLang="zh-CN" dirty="0">
                <a:solidFill>
                  <a:srgbClr val="FF0000"/>
                </a:solidFill>
              </a:rPr>
              <a:t>impossible</a:t>
            </a:r>
            <a:r>
              <a:rPr lang="en-US" altLang="zh-CN" dirty="0"/>
              <a:t> to overload based on </a:t>
            </a:r>
            <a:r>
              <a:rPr lang="en-US" altLang="zh-CN" dirty="0">
                <a:solidFill>
                  <a:srgbClr val="FF0000"/>
                </a:solidFill>
              </a:rPr>
              <a:t>return types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5DDF3E-B64F-4BE5-944E-201F061D6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1CEE96-202A-4970-B72C-5FC3ECC861B3}"/>
              </a:ext>
            </a:extLst>
          </p:cNvPr>
          <p:cNvSpPr txBox="1"/>
          <p:nvPr/>
        </p:nvSpPr>
        <p:spPr>
          <a:xfrm>
            <a:off x="3438525" y="2640390"/>
            <a:ext cx="498157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Example: Ambiguous overloaded add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add(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x,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y)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x + 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double</a:t>
            </a:r>
            <a:r>
              <a:rPr lang="zh-CN" altLang="en-US" dirty="0">
                <a:latin typeface="Consolas" panose="020B0609020204030204" pitchFamily="49" charset="0"/>
              </a:rPr>
              <a:t> add(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x,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y)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x + 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375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62C7A-F41C-49D8-A16B-08DCE841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Queue ADT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53806-C85F-4722-A9AF-8349FBD38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Syntax (need to include in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Queue.h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/>
              <a:t>):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>
              <a:latin typeface="+mj-lt"/>
            </a:endParaRPr>
          </a:p>
          <a:p>
            <a:pPr lvl="1"/>
            <a:endParaRPr lang="en-US" altLang="zh-CN" dirty="0">
              <a:latin typeface="+mj-lt"/>
            </a:endParaRPr>
          </a:p>
          <a:p>
            <a:r>
              <a:rPr lang="en-US" altLang="zh-CN" b="1" dirty="0"/>
              <a:t>Key operations: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enqueue(</a:t>
            </a: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zh-CN" dirty="0"/>
              <a:t>Add </a:t>
            </a: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dirty="0"/>
              <a:t> to the tail of the queue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peek()</a:t>
            </a:r>
          </a:p>
          <a:p>
            <a:pPr lvl="2"/>
            <a:r>
              <a:rPr lang="en-US" altLang="zh-CN" dirty="0"/>
              <a:t>Return the head element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dequeue()</a:t>
            </a:r>
          </a:p>
          <a:p>
            <a:pPr lvl="2"/>
            <a:r>
              <a:rPr lang="en-US" altLang="zh-CN" dirty="0"/>
              <a:t>Remove the head element and return it</a:t>
            </a:r>
          </a:p>
          <a:p>
            <a:r>
              <a:rPr lang="en-US" altLang="zh-CN" b="1" dirty="0"/>
              <a:t>Note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peek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dequeue</a:t>
            </a:r>
            <a:r>
              <a:rPr lang="en-US" altLang="zh-CN" dirty="0"/>
              <a:t> reports an error for empty queues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4A3AFB-F562-474F-B407-AB54E671A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110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C04189-E3AF-4D41-81A6-95A9E44384C5}"/>
              </a:ext>
            </a:extLst>
          </p:cNvPr>
          <p:cNvSpPr txBox="1"/>
          <p:nvPr/>
        </p:nvSpPr>
        <p:spPr>
          <a:xfrm>
            <a:off x="3884663" y="1694861"/>
            <a:ext cx="58802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Define an empty queue q of type T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Queue&lt;T&gt;  q;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Define a queue with initial values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Queue&lt;T&gt;  q = { a1, a2, …, an };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D6EA1E7E-A0AC-4613-86B7-56F5EF8AADD6}"/>
              </a:ext>
            </a:extLst>
          </p:cNvPr>
          <p:cNvSpPr/>
          <p:nvPr/>
        </p:nvSpPr>
        <p:spPr>
          <a:xfrm rot="7066859">
            <a:off x="7930298" y="2509852"/>
            <a:ext cx="205786" cy="92252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1CB714E-4994-4251-9BB5-DC3B09F57550}"/>
              </a:ext>
            </a:extLst>
          </p:cNvPr>
          <p:cNvSpPr txBox="1"/>
          <p:nvPr/>
        </p:nvSpPr>
        <p:spPr>
          <a:xfrm>
            <a:off x="8453967" y="3017150"/>
            <a:ext cx="2935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This is the tail!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86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06077-67E6-4F87-B6A2-20CBB5DF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C80A48-1E61-4FD1-9ECB-B31BAB65F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821080-865D-486F-918F-1533A2C8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111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C38D2A-9FD6-414F-8C5F-57B34D28E0EE}"/>
              </a:ext>
            </a:extLst>
          </p:cNvPr>
          <p:cNvSpPr txBox="1"/>
          <p:nvPr/>
        </p:nvSpPr>
        <p:spPr>
          <a:xfrm>
            <a:off x="2733675" y="1203569"/>
            <a:ext cx="724852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Initialize an empty queue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Queue&lt;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&gt; q;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q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Add values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q.enqueue</a:t>
            </a:r>
            <a:r>
              <a:rPr lang="en-US" altLang="zh-CN" dirty="0">
                <a:latin typeface="Consolas" panose="020B0609020204030204" pitchFamily="49" charset="0"/>
              </a:rPr>
              <a:t>(1);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q.enqueue</a:t>
            </a:r>
            <a:r>
              <a:rPr lang="en-US" altLang="zh-CN" dirty="0">
                <a:latin typeface="Consolas" panose="020B0609020204030204" pitchFamily="49" charset="0"/>
              </a:rPr>
              <a:t>(2);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q.enqueue</a:t>
            </a:r>
            <a:r>
              <a:rPr lang="en-US" altLang="zh-CN" dirty="0">
                <a:latin typeface="Consolas" panose="020B0609020204030204" pitchFamily="49" charset="0"/>
              </a:rPr>
              <a:t>(3);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q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Print the head element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q.peek</a:t>
            </a:r>
            <a:r>
              <a:rPr lang="en-US" altLang="zh-CN" dirty="0">
                <a:latin typeface="Consolas" panose="020B0609020204030204" pitchFamily="49" charset="0"/>
              </a:rPr>
              <a:t>()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Remove the head element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q.dequeue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q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More dequeues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q.dequeue</a:t>
            </a:r>
            <a:r>
              <a:rPr lang="en-US" altLang="zh-CN" dirty="0">
                <a:latin typeface="Consolas" panose="020B0609020204030204" pitchFamily="49" charset="0"/>
              </a:rPr>
              <a:t>()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q.dequeue</a:t>
            </a:r>
            <a:r>
              <a:rPr lang="en-US" altLang="zh-CN" dirty="0">
                <a:latin typeface="Consolas" panose="020B0609020204030204" pitchFamily="49" charset="0"/>
              </a:rPr>
              <a:t>()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Errors: dequeuing and peeking empty queues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q.dequeue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q.peek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97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65F93-E6A2-4B9E-8B9F-6CA0751D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Applications of Queues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7DF8A1-BA01-4542-B2C2-AD9926D81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Filtering</a:t>
            </a:r>
          </a:p>
          <a:p>
            <a:pPr lvl="1"/>
            <a:r>
              <a:rPr lang="en-US" altLang="zh-CN" dirty="0"/>
              <a:t>Feed a sequence of elements into a queue and filter out certain class of elements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b="1" dirty="0"/>
              <a:t>Routing &amp; Scheduling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Collect</a:t>
            </a:r>
            <a:r>
              <a:rPr lang="en-US" altLang="zh-CN" dirty="0"/>
              <a:t> elements from incoming channels and </a:t>
            </a:r>
            <a:r>
              <a:rPr lang="en-US" altLang="zh-CN" dirty="0">
                <a:solidFill>
                  <a:srgbClr val="FF0000"/>
                </a:solidFill>
              </a:rPr>
              <a:t>dispatch</a:t>
            </a:r>
            <a:r>
              <a:rPr lang="en-US" altLang="zh-CN" dirty="0"/>
              <a:t> them to outgoing channels</a:t>
            </a:r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336EFF-F816-4CF6-A9AF-E6C507166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112</a:t>
            </a:fld>
            <a:endParaRPr lang="zh-CN" altLang="en-US" dirty="0"/>
          </a:p>
        </p:txBody>
      </p:sp>
      <p:sp>
        <p:nvSpPr>
          <p:cNvPr id="5" name="Line 7">
            <a:extLst>
              <a:ext uri="{FF2B5EF4-FFF2-40B4-BE49-F238E27FC236}">
                <a16:creationId xmlns:a16="http://schemas.microsoft.com/office/drawing/2014/main" id="{95F905B0-4EE1-4E7D-82F1-2C82BA4D2FB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75403" y="2303559"/>
            <a:ext cx="3241194" cy="488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弧形 16">
            <a:extLst>
              <a:ext uri="{FF2B5EF4-FFF2-40B4-BE49-F238E27FC236}">
                <a16:creationId xmlns:a16="http://schemas.microsoft.com/office/drawing/2014/main" id="{B02226CD-CF3C-4EBA-BE1B-593FE9F4D4B1}"/>
              </a:ext>
            </a:extLst>
          </p:cNvPr>
          <p:cNvSpPr/>
          <p:nvPr/>
        </p:nvSpPr>
        <p:spPr>
          <a:xfrm rot="5400000">
            <a:off x="8279259" y="1973709"/>
            <a:ext cx="45719" cy="1261100"/>
          </a:xfrm>
          <a:custGeom>
            <a:avLst/>
            <a:gdLst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2" fmla="*/ 517358 w 1034716"/>
              <a:gd name="connsiteY2" fmla="*/ 926846 h 1853692"/>
              <a:gd name="connsiteX3" fmla="*/ 517358 w 1034716"/>
              <a:gd name="connsiteY3" fmla="*/ 0 h 1853692"/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0" fmla="*/ 252663 w 770021"/>
              <a:gd name="connsiteY0" fmla="*/ 0 h 926846"/>
              <a:gd name="connsiteX1" fmla="*/ 770021 w 770021"/>
              <a:gd name="connsiteY1" fmla="*/ 926846 h 926846"/>
              <a:gd name="connsiteX2" fmla="*/ 252663 w 770021"/>
              <a:gd name="connsiteY2" fmla="*/ 926846 h 926846"/>
              <a:gd name="connsiteX3" fmla="*/ 252663 w 770021"/>
              <a:gd name="connsiteY3" fmla="*/ 0 h 926846"/>
              <a:gd name="connsiteX0" fmla="*/ 0 w 770021"/>
              <a:gd name="connsiteY0" fmla="*/ 0 h 926846"/>
              <a:gd name="connsiteX1" fmla="*/ 770021 w 770021"/>
              <a:gd name="connsiteY1" fmla="*/ 926846 h 9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0021" h="926846" stroke="0" extrusionOk="0">
                <a:moveTo>
                  <a:pt x="252663" y="0"/>
                </a:moveTo>
                <a:cubicBezTo>
                  <a:pt x="538392" y="0"/>
                  <a:pt x="770021" y="414963"/>
                  <a:pt x="770021" y="926846"/>
                </a:cubicBezTo>
                <a:lnTo>
                  <a:pt x="252663" y="926846"/>
                </a:lnTo>
                <a:lnTo>
                  <a:pt x="252663" y="0"/>
                </a:lnTo>
                <a:close/>
              </a:path>
              <a:path w="770021" h="926846" fill="none">
                <a:moveTo>
                  <a:pt x="0" y="0"/>
                </a:moveTo>
                <a:cubicBezTo>
                  <a:pt x="285729" y="0"/>
                  <a:pt x="770021" y="414963"/>
                  <a:pt x="770021" y="926846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89FF2F6-9A5C-4FDC-B220-FD624E7927B2}"/>
                  </a:ext>
                </a:extLst>
              </p:cNvPr>
              <p:cNvSpPr/>
              <p:nvPr/>
            </p:nvSpPr>
            <p:spPr>
              <a:xfrm>
                <a:off x="7025409" y="2415417"/>
                <a:ext cx="576888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89FF2F6-9A5C-4FDC-B220-FD624E7927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409" y="2415417"/>
                <a:ext cx="576888" cy="5176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A6ABB38-2CB2-48CF-9259-7E949C2B8D25}"/>
                  </a:ext>
                </a:extLst>
              </p:cNvPr>
              <p:cNvSpPr/>
              <p:nvPr/>
            </p:nvSpPr>
            <p:spPr>
              <a:xfrm>
                <a:off x="6448521" y="2415417"/>
                <a:ext cx="576888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A6ABB38-2CB2-48CF-9259-7E949C2B8D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521" y="2415417"/>
                <a:ext cx="576888" cy="5176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D77D79D-3547-402C-A333-4C134B4A67F8}"/>
                  </a:ext>
                </a:extLst>
              </p:cNvPr>
              <p:cNvSpPr/>
              <p:nvPr/>
            </p:nvSpPr>
            <p:spPr>
              <a:xfrm>
                <a:off x="5871633" y="2415417"/>
                <a:ext cx="576888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D77D79D-3547-402C-A333-4C134B4A67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633" y="2415417"/>
                <a:ext cx="576888" cy="5176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0B5BDBE-2810-4182-B595-E2A571784487}"/>
                  </a:ext>
                </a:extLst>
              </p:cNvPr>
              <p:cNvSpPr/>
              <p:nvPr/>
            </p:nvSpPr>
            <p:spPr>
              <a:xfrm>
                <a:off x="4596991" y="2415417"/>
                <a:ext cx="576888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0B5BDBE-2810-4182-B595-E2A5717844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991" y="2415417"/>
                <a:ext cx="576888" cy="5176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1148091-56D4-4686-A4B1-F4BD907DCB2E}"/>
                  </a:ext>
                </a:extLst>
              </p:cNvPr>
              <p:cNvSpPr/>
              <p:nvPr/>
            </p:nvSpPr>
            <p:spPr>
              <a:xfrm>
                <a:off x="5170787" y="2415417"/>
                <a:ext cx="700845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1148091-56D4-4686-A4B1-F4BD907DCB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787" y="2415417"/>
                <a:ext cx="700845" cy="5176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ine 7">
            <a:extLst>
              <a:ext uri="{FF2B5EF4-FFF2-40B4-BE49-F238E27FC236}">
                <a16:creationId xmlns:a16="http://schemas.microsoft.com/office/drawing/2014/main" id="{2B2CB5CB-F780-467A-BDFF-6DA5D980CF8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73037" y="3025618"/>
            <a:ext cx="3241194" cy="488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弧形 16">
            <a:extLst>
              <a:ext uri="{FF2B5EF4-FFF2-40B4-BE49-F238E27FC236}">
                <a16:creationId xmlns:a16="http://schemas.microsoft.com/office/drawing/2014/main" id="{7114DF0F-D25B-4A88-8439-295521F591CB}"/>
              </a:ext>
            </a:extLst>
          </p:cNvPr>
          <p:cNvSpPr/>
          <p:nvPr/>
        </p:nvSpPr>
        <p:spPr>
          <a:xfrm rot="16350900">
            <a:off x="3800216" y="2133980"/>
            <a:ext cx="264029" cy="1306321"/>
          </a:xfrm>
          <a:custGeom>
            <a:avLst/>
            <a:gdLst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2" fmla="*/ 517358 w 1034716"/>
              <a:gd name="connsiteY2" fmla="*/ 926846 h 1853692"/>
              <a:gd name="connsiteX3" fmla="*/ 517358 w 1034716"/>
              <a:gd name="connsiteY3" fmla="*/ 0 h 1853692"/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0" fmla="*/ 252663 w 770021"/>
              <a:gd name="connsiteY0" fmla="*/ 0 h 926846"/>
              <a:gd name="connsiteX1" fmla="*/ 770021 w 770021"/>
              <a:gd name="connsiteY1" fmla="*/ 926846 h 926846"/>
              <a:gd name="connsiteX2" fmla="*/ 252663 w 770021"/>
              <a:gd name="connsiteY2" fmla="*/ 926846 h 926846"/>
              <a:gd name="connsiteX3" fmla="*/ 252663 w 770021"/>
              <a:gd name="connsiteY3" fmla="*/ 0 h 926846"/>
              <a:gd name="connsiteX0" fmla="*/ 0 w 770021"/>
              <a:gd name="connsiteY0" fmla="*/ 0 h 926846"/>
              <a:gd name="connsiteX1" fmla="*/ 770021 w 770021"/>
              <a:gd name="connsiteY1" fmla="*/ 926846 h 9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0021" h="926846" stroke="0" extrusionOk="0">
                <a:moveTo>
                  <a:pt x="252663" y="0"/>
                </a:moveTo>
                <a:cubicBezTo>
                  <a:pt x="538392" y="0"/>
                  <a:pt x="770021" y="414963"/>
                  <a:pt x="770021" y="926846"/>
                </a:cubicBezTo>
                <a:lnTo>
                  <a:pt x="252663" y="926846"/>
                </a:lnTo>
                <a:lnTo>
                  <a:pt x="252663" y="0"/>
                </a:lnTo>
                <a:close/>
              </a:path>
              <a:path w="770021" h="926846" fill="none">
                <a:moveTo>
                  <a:pt x="0" y="0"/>
                </a:moveTo>
                <a:cubicBezTo>
                  <a:pt x="285729" y="0"/>
                  <a:pt x="770021" y="414963"/>
                  <a:pt x="770021" y="926846"/>
                </a:cubicBezTo>
              </a:path>
            </a:pathLst>
          </a:cu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ECDC377-642E-43A5-B307-7924479330CD}"/>
              </a:ext>
            </a:extLst>
          </p:cNvPr>
          <p:cNvSpPr txBox="1"/>
          <p:nvPr/>
        </p:nvSpPr>
        <p:spPr>
          <a:xfrm>
            <a:off x="7922861" y="4977723"/>
            <a:ext cx="15380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j-lt"/>
              </a:rPr>
              <a:t>Incoming channels</a:t>
            </a:r>
            <a:endParaRPr lang="zh-CN" altLang="en-US" sz="20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2711F4B-F99F-4102-8D6E-FAAC85CED042}"/>
              </a:ext>
            </a:extLst>
          </p:cNvPr>
          <p:cNvSpPr txBox="1"/>
          <p:nvPr/>
        </p:nvSpPr>
        <p:spPr>
          <a:xfrm>
            <a:off x="1924644" y="2499272"/>
            <a:ext cx="153806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j-lt"/>
              </a:rPr>
              <a:t>Dequeue &amp;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+mj-lt"/>
              </a:rPr>
              <a:t>filter</a:t>
            </a:r>
            <a:endParaRPr lang="zh-CN" altLang="en-US" sz="20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9ED2FD6-082A-4E53-8229-7F5BD301208A}"/>
              </a:ext>
            </a:extLst>
          </p:cNvPr>
          <p:cNvSpPr txBox="1"/>
          <p:nvPr/>
        </p:nvSpPr>
        <p:spPr>
          <a:xfrm>
            <a:off x="7255284" y="3049080"/>
            <a:ext cx="576888" cy="379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tail</a:t>
            </a:r>
            <a:endParaRPr lang="zh-CN" altLang="en-US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0D00586-E57F-471B-8817-A9216F7B572C}"/>
              </a:ext>
            </a:extLst>
          </p:cNvPr>
          <p:cNvSpPr txBox="1"/>
          <p:nvPr/>
        </p:nvSpPr>
        <p:spPr>
          <a:xfrm>
            <a:off x="4482162" y="3019346"/>
            <a:ext cx="814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head</a:t>
            </a:r>
            <a:endParaRPr lang="zh-CN" altLang="en-US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F14C272-C9AC-42F2-A8DC-784759AF92FD}"/>
              </a:ext>
            </a:extLst>
          </p:cNvPr>
          <p:cNvSpPr/>
          <p:nvPr/>
        </p:nvSpPr>
        <p:spPr>
          <a:xfrm>
            <a:off x="4764819" y="4656275"/>
            <a:ext cx="1972146" cy="11497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Router/</a:t>
            </a:r>
          </a:p>
          <a:p>
            <a:pPr algn="ctr"/>
            <a:r>
              <a:rPr lang="en-US" altLang="zh-CN" dirty="0"/>
              <a:t>Scheduler</a:t>
            </a:r>
            <a:endParaRPr lang="zh-CN" altLang="en-US" dirty="0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F3EBE200-4425-483E-98F1-1F3FFB957735}"/>
              </a:ext>
            </a:extLst>
          </p:cNvPr>
          <p:cNvSpPr/>
          <p:nvPr/>
        </p:nvSpPr>
        <p:spPr>
          <a:xfrm rot="4684272">
            <a:off x="7725946" y="3758340"/>
            <a:ext cx="451782" cy="195020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D2AA84D3-9C60-4427-A076-DB4E1D0E7A55}"/>
              </a:ext>
            </a:extLst>
          </p:cNvPr>
          <p:cNvSpPr/>
          <p:nvPr/>
        </p:nvSpPr>
        <p:spPr>
          <a:xfrm rot="6672388">
            <a:off x="7715994" y="4891061"/>
            <a:ext cx="451782" cy="195020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D8F125E6-CEFD-455B-A376-58528DFF15B7}"/>
              </a:ext>
            </a:extLst>
          </p:cNvPr>
          <p:cNvSpPr/>
          <p:nvPr/>
        </p:nvSpPr>
        <p:spPr>
          <a:xfrm rot="6460179">
            <a:off x="3515544" y="3785762"/>
            <a:ext cx="451782" cy="195020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DF815656-A582-4215-AA5F-3582443148A0}"/>
              </a:ext>
            </a:extLst>
          </p:cNvPr>
          <p:cNvSpPr/>
          <p:nvPr/>
        </p:nvSpPr>
        <p:spPr>
          <a:xfrm rot="4193480">
            <a:off x="3545602" y="4822943"/>
            <a:ext cx="451782" cy="195020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10EC354-D945-4408-87FB-0F2D0312B4A0}"/>
              </a:ext>
            </a:extLst>
          </p:cNvPr>
          <p:cNvSpPr txBox="1"/>
          <p:nvPr/>
        </p:nvSpPr>
        <p:spPr>
          <a:xfrm>
            <a:off x="9217871" y="2620894"/>
            <a:ext cx="1538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j-lt"/>
              </a:rPr>
              <a:t>feed</a:t>
            </a:r>
            <a:endParaRPr lang="zh-CN" altLang="en-US" sz="20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19FDE58-A48F-4BF1-A14B-B2A258AED5C8}"/>
              </a:ext>
            </a:extLst>
          </p:cNvPr>
          <p:cNvSpPr txBox="1"/>
          <p:nvPr/>
        </p:nvSpPr>
        <p:spPr>
          <a:xfrm>
            <a:off x="2504876" y="4977723"/>
            <a:ext cx="15380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j-lt"/>
              </a:rPr>
              <a:t>Outgoing</a:t>
            </a:r>
            <a:r>
              <a:rPr lang="zh-CN" altLang="en-US" sz="20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CN" sz="2000" b="1" dirty="0">
                <a:latin typeface="+mj-lt"/>
              </a:rPr>
              <a:t>channels</a:t>
            </a:r>
            <a:endParaRPr lang="en-US" altLang="zh-CN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334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23" grpId="0" animBg="1"/>
      <p:bldP spid="24" grpId="0" animBg="1"/>
      <p:bldP spid="25" grpId="0" animBg="1"/>
      <p:bldP spid="26" grpId="0" animBg="1"/>
      <p:bldP spid="28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4285B-95D5-426E-9307-9F0D0847B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Filtering Negative Values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BE28BE-D91A-44F2-91BF-4A8DD0C52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Generator</a:t>
            </a:r>
            <a:r>
              <a:rPr lang="en-US" altLang="zh-CN" dirty="0"/>
              <a:t>: generates N integers between (-100, 100)</a:t>
            </a:r>
          </a:p>
          <a:p>
            <a:r>
              <a:rPr lang="en-US" altLang="zh-CN" b="1" dirty="0"/>
              <a:t>Filter</a:t>
            </a:r>
            <a:r>
              <a:rPr lang="en-US" altLang="zh-CN" dirty="0"/>
              <a:t>: filter out all negative values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CE9023-202C-4D30-AB61-E54E5715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113</a:t>
            </a:fld>
            <a:endParaRPr lang="zh-CN" altLang="en-US" dirty="0"/>
          </a:p>
        </p:txBody>
      </p:sp>
      <p:sp>
        <p:nvSpPr>
          <p:cNvPr id="5" name="Line 7">
            <a:extLst>
              <a:ext uri="{FF2B5EF4-FFF2-40B4-BE49-F238E27FC236}">
                <a16:creationId xmlns:a16="http://schemas.microsoft.com/office/drawing/2014/main" id="{FFD4D3A1-5D8C-47C6-8E8B-5A1BDA10190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55087" y="2844980"/>
            <a:ext cx="3241194" cy="488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弧形 16">
            <a:extLst>
              <a:ext uri="{FF2B5EF4-FFF2-40B4-BE49-F238E27FC236}">
                <a16:creationId xmlns:a16="http://schemas.microsoft.com/office/drawing/2014/main" id="{3CBFE983-7933-48CD-B327-3779379D5789}"/>
              </a:ext>
            </a:extLst>
          </p:cNvPr>
          <p:cNvSpPr/>
          <p:nvPr/>
        </p:nvSpPr>
        <p:spPr>
          <a:xfrm rot="5400000">
            <a:off x="8158943" y="2515130"/>
            <a:ext cx="45719" cy="1261100"/>
          </a:xfrm>
          <a:custGeom>
            <a:avLst/>
            <a:gdLst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2" fmla="*/ 517358 w 1034716"/>
              <a:gd name="connsiteY2" fmla="*/ 926846 h 1853692"/>
              <a:gd name="connsiteX3" fmla="*/ 517358 w 1034716"/>
              <a:gd name="connsiteY3" fmla="*/ 0 h 1853692"/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0" fmla="*/ 252663 w 770021"/>
              <a:gd name="connsiteY0" fmla="*/ 0 h 926846"/>
              <a:gd name="connsiteX1" fmla="*/ 770021 w 770021"/>
              <a:gd name="connsiteY1" fmla="*/ 926846 h 926846"/>
              <a:gd name="connsiteX2" fmla="*/ 252663 w 770021"/>
              <a:gd name="connsiteY2" fmla="*/ 926846 h 926846"/>
              <a:gd name="connsiteX3" fmla="*/ 252663 w 770021"/>
              <a:gd name="connsiteY3" fmla="*/ 0 h 926846"/>
              <a:gd name="connsiteX0" fmla="*/ 0 w 770021"/>
              <a:gd name="connsiteY0" fmla="*/ 0 h 926846"/>
              <a:gd name="connsiteX1" fmla="*/ 770021 w 770021"/>
              <a:gd name="connsiteY1" fmla="*/ 926846 h 9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0021" h="926846" stroke="0" extrusionOk="0">
                <a:moveTo>
                  <a:pt x="252663" y="0"/>
                </a:moveTo>
                <a:cubicBezTo>
                  <a:pt x="538392" y="0"/>
                  <a:pt x="770021" y="414963"/>
                  <a:pt x="770021" y="926846"/>
                </a:cubicBezTo>
                <a:lnTo>
                  <a:pt x="252663" y="926846"/>
                </a:lnTo>
                <a:lnTo>
                  <a:pt x="252663" y="0"/>
                </a:lnTo>
                <a:close/>
              </a:path>
              <a:path w="770021" h="926846" fill="none">
                <a:moveTo>
                  <a:pt x="0" y="0"/>
                </a:moveTo>
                <a:cubicBezTo>
                  <a:pt x="285729" y="0"/>
                  <a:pt x="770021" y="414963"/>
                  <a:pt x="770021" y="926846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0296375-8C02-43CE-9C4C-691914FD5A40}"/>
                  </a:ext>
                </a:extLst>
              </p:cNvPr>
              <p:cNvSpPr/>
              <p:nvPr/>
            </p:nvSpPr>
            <p:spPr>
              <a:xfrm>
                <a:off x="6905093" y="2956838"/>
                <a:ext cx="576888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0296375-8C02-43CE-9C4C-691914FD5A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093" y="2956838"/>
                <a:ext cx="576888" cy="5176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0D089F5-85B9-461C-B253-A3FB3ABF11D2}"/>
                  </a:ext>
                </a:extLst>
              </p:cNvPr>
              <p:cNvSpPr/>
              <p:nvPr/>
            </p:nvSpPr>
            <p:spPr>
              <a:xfrm>
                <a:off x="6328205" y="2956838"/>
                <a:ext cx="576888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0D089F5-85B9-461C-B253-A3FB3ABF11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205" y="2956838"/>
                <a:ext cx="576888" cy="5176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99319B3-86A3-4EDE-A1E5-B58AB88D1E0D}"/>
                  </a:ext>
                </a:extLst>
              </p:cNvPr>
              <p:cNvSpPr/>
              <p:nvPr/>
            </p:nvSpPr>
            <p:spPr>
              <a:xfrm>
                <a:off x="5751317" y="2956838"/>
                <a:ext cx="576888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99319B3-86A3-4EDE-A1E5-B58AB88D1E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317" y="2956838"/>
                <a:ext cx="576888" cy="5176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67F164F-000C-4739-B6D3-6C35F96E57F2}"/>
                  </a:ext>
                </a:extLst>
              </p:cNvPr>
              <p:cNvSpPr/>
              <p:nvPr/>
            </p:nvSpPr>
            <p:spPr>
              <a:xfrm>
                <a:off x="4476675" y="2956838"/>
                <a:ext cx="576888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67F164F-000C-4739-B6D3-6C35F96E57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675" y="2956838"/>
                <a:ext cx="576888" cy="5176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0497262-E9C4-4C1F-A415-3DD6054C7287}"/>
                  </a:ext>
                </a:extLst>
              </p:cNvPr>
              <p:cNvSpPr/>
              <p:nvPr/>
            </p:nvSpPr>
            <p:spPr>
              <a:xfrm>
                <a:off x="5050471" y="2956838"/>
                <a:ext cx="700845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0497262-E9C4-4C1F-A415-3DD6054C72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471" y="2956838"/>
                <a:ext cx="700845" cy="5176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ine 7">
            <a:extLst>
              <a:ext uri="{FF2B5EF4-FFF2-40B4-BE49-F238E27FC236}">
                <a16:creationId xmlns:a16="http://schemas.microsoft.com/office/drawing/2014/main" id="{E59ECE6F-868F-474B-8E05-DCF12E47494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52721" y="3567039"/>
            <a:ext cx="3241194" cy="488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弧形 16">
            <a:extLst>
              <a:ext uri="{FF2B5EF4-FFF2-40B4-BE49-F238E27FC236}">
                <a16:creationId xmlns:a16="http://schemas.microsoft.com/office/drawing/2014/main" id="{17DC6A5C-EAF5-444E-B71C-068D340CD8B6}"/>
              </a:ext>
            </a:extLst>
          </p:cNvPr>
          <p:cNvSpPr/>
          <p:nvPr/>
        </p:nvSpPr>
        <p:spPr>
          <a:xfrm rot="16350900">
            <a:off x="3679900" y="2675401"/>
            <a:ext cx="264029" cy="1306321"/>
          </a:xfrm>
          <a:custGeom>
            <a:avLst/>
            <a:gdLst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2" fmla="*/ 517358 w 1034716"/>
              <a:gd name="connsiteY2" fmla="*/ 926846 h 1853692"/>
              <a:gd name="connsiteX3" fmla="*/ 517358 w 1034716"/>
              <a:gd name="connsiteY3" fmla="*/ 0 h 1853692"/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0" fmla="*/ 252663 w 770021"/>
              <a:gd name="connsiteY0" fmla="*/ 0 h 926846"/>
              <a:gd name="connsiteX1" fmla="*/ 770021 w 770021"/>
              <a:gd name="connsiteY1" fmla="*/ 926846 h 926846"/>
              <a:gd name="connsiteX2" fmla="*/ 252663 w 770021"/>
              <a:gd name="connsiteY2" fmla="*/ 926846 h 926846"/>
              <a:gd name="connsiteX3" fmla="*/ 252663 w 770021"/>
              <a:gd name="connsiteY3" fmla="*/ 0 h 926846"/>
              <a:gd name="connsiteX0" fmla="*/ 0 w 770021"/>
              <a:gd name="connsiteY0" fmla="*/ 0 h 926846"/>
              <a:gd name="connsiteX1" fmla="*/ 770021 w 770021"/>
              <a:gd name="connsiteY1" fmla="*/ 926846 h 9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0021" h="926846" stroke="0" extrusionOk="0">
                <a:moveTo>
                  <a:pt x="252663" y="0"/>
                </a:moveTo>
                <a:cubicBezTo>
                  <a:pt x="538392" y="0"/>
                  <a:pt x="770021" y="414963"/>
                  <a:pt x="770021" y="926846"/>
                </a:cubicBezTo>
                <a:lnTo>
                  <a:pt x="252663" y="926846"/>
                </a:lnTo>
                <a:lnTo>
                  <a:pt x="252663" y="0"/>
                </a:lnTo>
                <a:close/>
              </a:path>
              <a:path w="770021" h="926846" fill="none">
                <a:moveTo>
                  <a:pt x="0" y="0"/>
                </a:moveTo>
                <a:cubicBezTo>
                  <a:pt x="285729" y="0"/>
                  <a:pt x="770021" y="414963"/>
                  <a:pt x="770021" y="926846"/>
                </a:cubicBezTo>
              </a:path>
            </a:pathLst>
          </a:cu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ED83684-1565-4ED6-AD47-9815081B5288}"/>
              </a:ext>
            </a:extLst>
          </p:cNvPr>
          <p:cNvSpPr txBox="1"/>
          <p:nvPr/>
        </p:nvSpPr>
        <p:spPr>
          <a:xfrm>
            <a:off x="7134968" y="3590501"/>
            <a:ext cx="576888" cy="379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tail</a:t>
            </a:r>
            <a:endParaRPr lang="zh-CN" altLang="en-US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E3712B-60D6-491E-A1C2-CFAA47633B86}"/>
              </a:ext>
            </a:extLst>
          </p:cNvPr>
          <p:cNvSpPr txBox="1"/>
          <p:nvPr/>
        </p:nvSpPr>
        <p:spPr>
          <a:xfrm>
            <a:off x="4361846" y="3560767"/>
            <a:ext cx="814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head</a:t>
            </a:r>
            <a:endParaRPr lang="zh-CN" altLang="en-US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9A8F2DA-CF92-4E6B-859B-2247F21CFC0A}"/>
              </a:ext>
            </a:extLst>
          </p:cNvPr>
          <p:cNvSpPr/>
          <p:nvPr/>
        </p:nvSpPr>
        <p:spPr>
          <a:xfrm>
            <a:off x="9055768" y="2805041"/>
            <a:ext cx="1852863" cy="954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A588F4D-7C5C-4FA4-80C6-E601B70B7E94}"/>
              </a:ext>
            </a:extLst>
          </p:cNvPr>
          <p:cNvSpPr/>
          <p:nvPr/>
        </p:nvSpPr>
        <p:spPr>
          <a:xfrm>
            <a:off x="1266147" y="3168016"/>
            <a:ext cx="1852863" cy="954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Filter</a:t>
            </a:r>
            <a:endParaRPr lang="zh-CN" altLang="en-US" dirty="0"/>
          </a:p>
        </p:txBody>
      </p:sp>
      <p:sp>
        <p:nvSpPr>
          <p:cNvPr id="20" name="弧形 16">
            <a:extLst>
              <a:ext uri="{FF2B5EF4-FFF2-40B4-BE49-F238E27FC236}">
                <a16:creationId xmlns:a16="http://schemas.microsoft.com/office/drawing/2014/main" id="{17CD080A-89C9-49EE-89C3-4D6E2704E15F}"/>
              </a:ext>
            </a:extLst>
          </p:cNvPr>
          <p:cNvSpPr/>
          <p:nvPr/>
        </p:nvSpPr>
        <p:spPr>
          <a:xfrm rot="10800000">
            <a:off x="2192578" y="4229062"/>
            <a:ext cx="670938" cy="1112958"/>
          </a:xfrm>
          <a:custGeom>
            <a:avLst/>
            <a:gdLst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2" fmla="*/ 517358 w 1034716"/>
              <a:gd name="connsiteY2" fmla="*/ 926846 h 1853692"/>
              <a:gd name="connsiteX3" fmla="*/ 517358 w 1034716"/>
              <a:gd name="connsiteY3" fmla="*/ 0 h 1853692"/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0" fmla="*/ 252663 w 770021"/>
              <a:gd name="connsiteY0" fmla="*/ 0 h 926846"/>
              <a:gd name="connsiteX1" fmla="*/ 770021 w 770021"/>
              <a:gd name="connsiteY1" fmla="*/ 926846 h 926846"/>
              <a:gd name="connsiteX2" fmla="*/ 252663 w 770021"/>
              <a:gd name="connsiteY2" fmla="*/ 926846 h 926846"/>
              <a:gd name="connsiteX3" fmla="*/ 252663 w 770021"/>
              <a:gd name="connsiteY3" fmla="*/ 0 h 926846"/>
              <a:gd name="connsiteX0" fmla="*/ 0 w 770021"/>
              <a:gd name="connsiteY0" fmla="*/ 0 h 926846"/>
              <a:gd name="connsiteX1" fmla="*/ 770021 w 770021"/>
              <a:gd name="connsiteY1" fmla="*/ 926846 h 9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0021" h="926846" stroke="0" extrusionOk="0">
                <a:moveTo>
                  <a:pt x="252663" y="0"/>
                </a:moveTo>
                <a:cubicBezTo>
                  <a:pt x="538392" y="0"/>
                  <a:pt x="770021" y="414963"/>
                  <a:pt x="770021" y="926846"/>
                </a:cubicBezTo>
                <a:lnTo>
                  <a:pt x="252663" y="926846"/>
                </a:lnTo>
                <a:lnTo>
                  <a:pt x="252663" y="0"/>
                </a:lnTo>
                <a:close/>
              </a:path>
              <a:path w="770021" h="926846" fill="none">
                <a:moveTo>
                  <a:pt x="0" y="0"/>
                </a:moveTo>
                <a:cubicBezTo>
                  <a:pt x="285729" y="0"/>
                  <a:pt x="770021" y="414963"/>
                  <a:pt x="770021" y="926846"/>
                </a:cubicBezTo>
              </a:path>
            </a:pathLst>
          </a:cu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0471263-9938-4089-B85D-A4A6195B73C5}"/>
              </a:ext>
            </a:extLst>
          </p:cNvPr>
          <p:cNvGrpSpPr/>
          <p:nvPr/>
        </p:nvGrpSpPr>
        <p:grpSpPr>
          <a:xfrm>
            <a:off x="3036268" y="5083202"/>
            <a:ext cx="2428418" cy="517635"/>
            <a:chOff x="3036268" y="5083202"/>
            <a:chExt cx="2428418" cy="517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5EDD2750-EDD6-4711-84E0-5ACB3FC27451}"/>
                    </a:ext>
                  </a:extLst>
                </p:cNvPr>
                <p:cNvSpPr/>
                <p:nvPr/>
              </p:nvSpPr>
              <p:spPr>
                <a:xfrm>
                  <a:off x="4887798" y="5083203"/>
                  <a:ext cx="576888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5EDD2750-EDD6-4711-84E0-5ACB3FC274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798" y="5083203"/>
                  <a:ext cx="576888" cy="51763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3D441D95-6402-4CD5-AA3A-A092FFD5947C}"/>
                    </a:ext>
                  </a:extLst>
                </p:cNvPr>
                <p:cNvSpPr/>
                <p:nvPr/>
              </p:nvSpPr>
              <p:spPr>
                <a:xfrm>
                  <a:off x="3605866" y="5083203"/>
                  <a:ext cx="576888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3D441D95-6402-4CD5-AA3A-A092FFD594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5866" y="5083203"/>
                  <a:ext cx="576888" cy="51763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CD0F44A1-DF83-48C4-B45C-D2356435DAD7}"/>
                    </a:ext>
                  </a:extLst>
                </p:cNvPr>
                <p:cNvSpPr/>
                <p:nvPr/>
              </p:nvSpPr>
              <p:spPr>
                <a:xfrm>
                  <a:off x="3036268" y="5083203"/>
                  <a:ext cx="576888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CD0F44A1-DF83-48C4-B45C-D2356435DA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6268" y="5083203"/>
                  <a:ext cx="576888" cy="51763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51BDA306-8F4D-44FB-B0B9-B84FE5486CC8}"/>
                    </a:ext>
                  </a:extLst>
                </p:cNvPr>
                <p:cNvSpPr/>
                <p:nvPr/>
              </p:nvSpPr>
              <p:spPr>
                <a:xfrm>
                  <a:off x="4182754" y="5083202"/>
                  <a:ext cx="700845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51BDA306-8F4D-44FB-B0B9-B84FE5486C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2754" y="5083202"/>
                  <a:ext cx="700845" cy="51763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7529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0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3C916-DDE0-4FB5-8E29-25267E4C0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E3406-373E-4D17-BE54-BF9138685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Randomly generate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/>
              <a:t> integers (use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randomInteger</a:t>
            </a:r>
            <a:r>
              <a:rPr lang="en-US" altLang="zh-CN" dirty="0"/>
              <a:t> in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Random.h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latin typeface="+mj-lt"/>
              </a:rPr>
              <a:t>)</a:t>
            </a:r>
          </a:p>
          <a:p>
            <a:endParaRPr lang="en-US" altLang="zh-CN" dirty="0">
              <a:latin typeface="+mj-lt"/>
            </a:endParaRPr>
          </a:p>
          <a:p>
            <a:endParaRPr lang="en-US" altLang="zh-CN" dirty="0">
              <a:latin typeface="+mj-lt"/>
            </a:endParaRPr>
          </a:p>
          <a:p>
            <a:endParaRPr lang="en-US" altLang="zh-CN" dirty="0">
              <a:latin typeface="+mj-lt"/>
            </a:endParaRPr>
          </a:p>
          <a:p>
            <a:r>
              <a:rPr lang="en-US" altLang="zh-CN" dirty="0">
                <a:latin typeface="+mj-lt"/>
              </a:rPr>
              <a:t>Filter out all negative integers</a:t>
            </a:r>
            <a:endParaRPr lang="zh-CN" altLang="en-US" dirty="0">
              <a:latin typeface="+mj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C1E7A1-A861-41F1-A291-A1154B899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5ABE56-E30F-47D4-9FCD-D2CAD2705ACF}"/>
              </a:ext>
            </a:extLst>
          </p:cNvPr>
          <p:cNvSpPr txBox="1"/>
          <p:nvPr/>
        </p:nvSpPr>
        <p:spPr>
          <a:xfrm>
            <a:off x="2613860" y="1679683"/>
            <a:ext cx="60939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generateIntegers(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n,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Queue&lt;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&gt;&amp; q</a:t>
            </a:r>
            <a:r>
              <a:rPr lang="zh-CN" altLang="en-US" dirty="0"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for (int i = 0; i &lt; n;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q.enqueue</a:t>
            </a:r>
            <a:r>
              <a:rPr lang="zh-CN" altLang="en-US" dirty="0">
                <a:latin typeface="Consolas" panose="020B0609020204030204" pitchFamily="49" charset="0"/>
              </a:rPr>
              <a:t>(randomInteger(-100, 100));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564D7C-CE56-427C-8596-4CB5DD93091B}"/>
              </a:ext>
            </a:extLst>
          </p:cNvPr>
          <p:cNvSpPr txBox="1"/>
          <p:nvPr/>
        </p:nvSpPr>
        <p:spPr>
          <a:xfrm>
            <a:off x="2781300" y="3544869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Vector&lt;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 filterNegInts(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Queue&lt;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&gt;&amp; q</a:t>
            </a:r>
            <a:r>
              <a:rPr lang="zh-CN" altLang="en-US" dirty="0"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Vector&lt;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 result;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while</a:t>
            </a:r>
            <a:r>
              <a:rPr lang="zh-CN" altLang="en-US" dirty="0">
                <a:latin typeface="Consolas" panose="020B0609020204030204" pitchFamily="49" charset="0"/>
              </a:rPr>
              <a:t> (!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q.isEmpty()</a:t>
            </a:r>
            <a:r>
              <a:rPr lang="zh-CN" altLang="en-US" dirty="0"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 =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q.dequeue()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(v &gt;= 0)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result.add(v);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result;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923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3394B-BB70-4739-87FC-3C4EF2606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957980-41C8-42B7-989E-7B6A04654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Main Function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D9193E-C36D-4EC3-A119-E290A7AA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37EF0A-3C96-44A5-BF71-6BD65AEB4539}"/>
              </a:ext>
            </a:extLst>
          </p:cNvPr>
          <p:cNvSpPr txBox="1"/>
          <p:nvPr/>
        </p:nvSpPr>
        <p:spPr>
          <a:xfrm>
            <a:off x="2600325" y="2058591"/>
            <a:ext cx="79248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Generate and filter out negative values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 = 20;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Queue&lt;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 q;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generateIntegers(n, q);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"The original values are: " &lt;&lt; q &lt;&lt; endl;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Vector&lt;int&gt; filtered =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filterNegInts(q)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"The filtered values are: " &lt;&lt; filtered;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893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6BACE-6AD3-40F3-8E12-2FB594C6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Routing Messages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E00778-3568-4596-9331-95715E85D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generator sends string messages through a channel</a:t>
            </a:r>
          </a:p>
          <a:p>
            <a:r>
              <a:rPr lang="en-US" altLang="zh-CN" dirty="0"/>
              <a:t>A message beginning with an exclamation mark (!) is </a:t>
            </a:r>
            <a:r>
              <a:rPr lang="en-US" altLang="zh-CN" dirty="0">
                <a:solidFill>
                  <a:srgbClr val="FF0000"/>
                </a:solidFill>
              </a:rPr>
              <a:t>important</a:t>
            </a:r>
          </a:p>
          <a:p>
            <a:r>
              <a:rPr lang="en-US" altLang="zh-CN" dirty="0"/>
              <a:t>Router must forward the important messages to a special </a:t>
            </a:r>
            <a:r>
              <a:rPr lang="en-US" altLang="zh-CN" dirty="0">
                <a:solidFill>
                  <a:srgbClr val="FF0000"/>
                </a:solidFill>
              </a:rPr>
              <a:t>channel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DB872B-D9C1-4BE7-8DB3-01E737D5A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A374FC-9277-46BE-BE78-FBA3ED6F227B}"/>
              </a:ext>
            </a:extLst>
          </p:cNvPr>
          <p:cNvSpPr txBox="1"/>
          <p:nvPr/>
        </p:nvSpPr>
        <p:spPr>
          <a:xfrm>
            <a:off x="6410690" y="3594989"/>
            <a:ext cx="15380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j-lt"/>
              </a:rPr>
              <a:t>Incoming channels</a:t>
            </a:r>
            <a:endParaRPr lang="zh-CN" altLang="en-US" sz="20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9BCA870-E897-4BF9-9723-59FA13304080}"/>
              </a:ext>
            </a:extLst>
          </p:cNvPr>
          <p:cNvSpPr/>
          <p:nvPr/>
        </p:nvSpPr>
        <p:spPr>
          <a:xfrm>
            <a:off x="3814323" y="3761658"/>
            <a:ext cx="1972146" cy="11497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</a:t>
            </a:r>
            <a:endParaRPr lang="zh-CN" altLang="en-US" dirty="0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7DE00EC9-65FD-4E3C-9C10-4FEF757756A1}"/>
              </a:ext>
            </a:extLst>
          </p:cNvPr>
          <p:cNvSpPr/>
          <p:nvPr/>
        </p:nvSpPr>
        <p:spPr>
          <a:xfrm rot="5400000">
            <a:off x="6743159" y="3378660"/>
            <a:ext cx="446036" cy="1915792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F8489CBD-1D44-4D6A-8E1F-7B4773A7737D}"/>
              </a:ext>
            </a:extLst>
          </p:cNvPr>
          <p:cNvSpPr/>
          <p:nvPr/>
        </p:nvSpPr>
        <p:spPr>
          <a:xfrm rot="6460179">
            <a:off x="2565048" y="2891145"/>
            <a:ext cx="451782" cy="1950208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5312AF5F-4DD5-447D-9207-729B0F05A7FC}"/>
              </a:ext>
            </a:extLst>
          </p:cNvPr>
          <p:cNvSpPr/>
          <p:nvPr/>
        </p:nvSpPr>
        <p:spPr>
          <a:xfrm rot="4193480">
            <a:off x="2595106" y="3928326"/>
            <a:ext cx="451782" cy="19502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25B249E-E60C-4DEE-B9BC-1A1EBD35806A}"/>
              </a:ext>
            </a:extLst>
          </p:cNvPr>
          <p:cNvSpPr txBox="1"/>
          <p:nvPr/>
        </p:nvSpPr>
        <p:spPr>
          <a:xfrm>
            <a:off x="2220968" y="5217793"/>
            <a:ext cx="15380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j-lt"/>
              </a:rPr>
              <a:t>Special</a:t>
            </a:r>
            <a:r>
              <a:rPr lang="zh-CN" altLang="en-US" sz="20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CN" sz="2000" b="1" dirty="0">
                <a:latin typeface="+mj-lt"/>
              </a:rPr>
              <a:t>channel</a:t>
            </a:r>
            <a:endParaRPr lang="en-US" altLang="zh-CN" b="1" dirty="0">
              <a:latin typeface="+mj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52B56C1-2C93-40FD-B1A1-80DE06F9791A}"/>
              </a:ext>
            </a:extLst>
          </p:cNvPr>
          <p:cNvSpPr/>
          <p:nvPr/>
        </p:nvSpPr>
        <p:spPr>
          <a:xfrm>
            <a:off x="8129843" y="3977284"/>
            <a:ext cx="1997316" cy="7185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1FDAC79-3B00-474E-8872-7AD8D8ED56EA}"/>
              </a:ext>
            </a:extLst>
          </p:cNvPr>
          <p:cNvSpPr txBox="1"/>
          <p:nvPr/>
        </p:nvSpPr>
        <p:spPr>
          <a:xfrm>
            <a:off x="2449635" y="2941914"/>
            <a:ext cx="15380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j-lt"/>
              </a:rPr>
              <a:t>Regular</a:t>
            </a:r>
            <a:r>
              <a:rPr lang="zh-CN" altLang="en-US" sz="20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CN" sz="2000" b="1" dirty="0">
                <a:latin typeface="+mj-lt"/>
              </a:rPr>
              <a:t>channel</a:t>
            </a:r>
            <a:endParaRPr lang="en-US" altLang="zh-CN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120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2DAC5-CD28-4175-9BC0-37EA92604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97BC1B-6C0F-4B78-83FF-ED2CF1041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Message generation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DCF85C-5B28-4718-AA3D-284B143C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117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16EF6C-420C-4AFD-98A7-C2A315846364}"/>
              </a:ext>
            </a:extLst>
          </p:cNvPr>
          <p:cNvSpPr txBox="1"/>
          <p:nvPr/>
        </p:nvSpPr>
        <p:spPr>
          <a:xfrm>
            <a:off x="1104901" y="1692705"/>
            <a:ext cx="466148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Generate a random letter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randomLetter() { 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zh-CN" altLang="en-US" dirty="0">
                <a:latin typeface="Consolas" panose="020B0609020204030204" pitchFamily="49" charset="0"/>
              </a:rPr>
              <a:t>randomInteger(0, 25)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(‘a’+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zh-CN" altLang="en-US" dirty="0">
                <a:latin typeface="Consolas" panose="020B0609020204030204" pitchFamily="49" charset="0"/>
              </a:rPr>
              <a:t>); 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Generate a random message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string randomMessage()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len = randomInteger(1, 10);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string res;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Randomly generate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importance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(randomBool())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res += '!';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len;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res +=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randomLetter()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res;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B1EEAA-7576-42E3-83BA-A819987EA011}"/>
              </a:ext>
            </a:extLst>
          </p:cNvPr>
          <p:cNvSpPr txBox="1"/>
          <p:nvPr/>
        </p:nvSpPr>
        <p:spPr>
          <a:xfrm>
            <a:off x="5766385" y="1692705"/>
            <a:ext cx="55112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Generator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generateMessages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zh-CN" altLang="en-US" dirty="0">
                <a:latin typeface="Consolas" panose="020B0609020204030204" pitchFamily="49" charset="0"/>
              </a:rPr>
              <a:t>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n,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Queue&lt;string&gt;&amp; ichannel</a:t>
            </a:r>
            <a:r>
              <a:rPr lang="zh-CN" altLang="en-US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n;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ichannel.enqueue(randomMessage())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959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D7D16-E2E7-4095-AEEB-92A26D505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FF98DC-CA69-4BC7-A156-A6E1E5906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Message routing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89833C-06A7-4BB1-B422-A82C975F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118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762FDA-1FD2-4663-BAB5-BB50348ACADE}"/>
              </a:ext>
            </a:extLst>
          </p:cNvPr>
          <p:cNvSpPr txBox="1"/>
          <p:nvPr/>
        </p:nvSpPr>
        <p:spPr>
          <a:xfrm>
            <a:off x="2838449" y="1920161"/>
            <a:ext cx="745807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Check if a message is important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isImportant(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string&amp; msg)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msg.size() !=0 &amp;&amp; msg[0] == ‘!‘;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Router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routeMessages(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Queue&lt;string&gt;&amp; ichannel,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Queue&lt;string&gt;&amp; specialOut,     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Queue&lt;string&gt;&amp; regularOut</a:t>
            </a:r>
            <a:r>
              <a:rPr lang="zh-CN" altLang="en-US" dirty="0"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while</a:t>
            </a:r>
            <a:r>
              <a:rPr lang="zh-CN" altLang="en-US" dirty="0">
                <a:latin typeface="Consolas" panose="020B0609020204030204" pitchFamily="49" charset="0"/>
              </a:rPr>
              <a:t> (!ichannel.isEmpty())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string s =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ichannel.dequeue()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(isImportant(s))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    specialOut.enqueue(s);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    regularOut.enqueue(s);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382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BAF11-ACA2-4FA1-BAAE-76DFB4E8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D934C0-4249-4783-B650-B80A96935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Main function: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8617AD-84CB-4DEC-9A05-78BFA9F9D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119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1171B2C-28B2-4565-9AC7-C35D11702E5A}"/>
              </a:ext>
            </a:extLst>
          </p:cNvPr>
          <p:cNvSpPr txBox="1"/>
          <p:nvPr/>
        </p:nvSpPr>
        <p:spPr>
          <a:xfrm>
            <a:off x="2028825" y="1961112"/>
            <a:ext cx="875347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Generate and route messages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n = 10;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Queue&lt;string&gt; </a:t>
            </a:r>
            <a:r>
              <a:rPr lang="en-US" altLang="zh-CN" dirty="0" err="1">
                <a:latin typeface="Consolas" panose="020B0609020204030204" pitchFamily="49" charset="0"/>
              </a:rPr>
              <a:t>ichannel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specialOut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regularOut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generateMessages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(n,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ichannel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"Incoming messages: " &lt;&lt; </a:t>
            </a:r>
            <a:r>
              <a:rPr lang="en-US" altLang="zh-CN" dirty="0" err="1">
                <a:latin typeface="Consolas" panose="020B0609020204030204" pitchFamily="49" charset="0"/>
              </a:rPr>
              <a:t>ichannel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routeMessages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ichannel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specialOut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regularOut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"Outgoing regular messages: " &lt;&lt; </a:t>
            </a:r>
            <a:r>
              <a:rPr lang="en-US" altLang="zh-CN" dirty="0" err="1">
                <a:latin typeface="Consolas" panose="020B0609020204030204" pitchFamily="49" charset="0"/>
              </a:rPr>
              <a:t>regularOut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"Outgoing special messages: " &lt;&lt; </a:t>
            </a:r>
            <a:r>
              <a:rPr lang="en-US" altLang="zh-CN" dirty="0" err="1">
                <a:latin typeface="Consolas" panose="020B0609020204030204" pitchFamily="49" charset="0"/>
              </a:rPr>
              <a:t>specialOut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88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Parametric Polymorphism</a:t>
            </a:r>
          </a:p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(Templates)</a:t>
            </a:r>
          </a:p>
        </p:txBody>
      </p:sp>
    </p:spTree>
    <p:extLst>
      <p:ext uri="{BB962C8B-B14F-4D97-AF65-F5344CB8AC3E}">
        <p14:creationId xmlns:p14="http://schemas.microsoft.com/office/powerpoint/2010/main" val="130811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01D73-153B-4025-ACD3-EEA279BBD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4F6875-C0C7-4FC6-BE3D-AEF3C6F62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let the router to handle multiple generators?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4DC67C-A23C-41A0-96AB-F1FFBE4F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120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008EDF-E0E9-4F11-8B05-5D3A30A1ABB3}"/>
              </a:ext>
            </a:extLst>
          </p:cNvPr>
          <p:cNvSpPr txBox="1"/>
          <p:nvPr/>
        </p:nvSpPr>
        <p:spPr>
          <a:xfrm>
            <a:off x="6131337" y="3677667"/>
            <a:ext cx="15380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j-lt"/>
              </a:rPr>
              <a:t>Incoming channels</a:t>
            </a:r>
            <a:endParaRPr lang="zh-CN" altLang="en-US" sz="20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71A795B-9C00-453E-BB19-616D9F87067E}"/>
              </a:ext>
            </a:extLst>
          </p:cNvPr>
          <p:cNvSpPr/>
          <p:nvPr/>
        </p:nvSpPr>
        <p:spPr>
          <a:xfrm>
            <a:off x="3497197" y="3387488"/>
            <a:ext cx="1972146" cy="11497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</a:t>
            </a:r>
            <a:endParaRPr lang="zh-CN" altLang="en-US" dirty="0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1A78764F-AD37-4840-8EBA-1BE63D0CDFB2}"/>
              </a:ext>
            </a:extLst>
          </p:cNvPr>
          <p:cNvSpPr/>
          <p:nvPr/>
        </p:nvSpPr>
        <p:spPr>
          <a:xfrm rot="4302307">
            <a:off x="6253492" y="2122284"/>
            <a:ext cx="446036" cy="1915792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D4758AAD-DEF5-40BD-8472-EBA48E44A379}"/>
              </a:ext>
            </a:extLst>
          </p:cNvPr>
          <p:cNvSpPr/>
          <p:nvPr/>
        </p:nvSpPr>
        <p:spPr>
          <a:xfrm rot="6460179">
            <a:off x="2247922" y="2516975"/>
            <a:ext cx="451782" cy="1950208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7652A4D3-1735-45A9-AEF4-D67547BF0F34}"/>
              </a:ext>
            </a:extLst>
          </p:cNvPr>
          <p:cNvSpPr/>
          <p:nvPr/>
        </p:nvSpPr>
        <p:spPr>
          <a:xfrm rot="4193480">
            <a:off x="2277980" y="3554156"/>
            <a:ext cx="451782" cy="19502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304BF9A-8424-4BE0-B96C-9986C80269EC}"/>
              </a:ext>
            </a:extLst>
          </p:cNvPr>
          <p:cNvSpPr txBox="1"/>
          <p:nvPr/>
        </p:nvSpPr>
        <p:spPr>
          <a:xfrm>
            <a:off x="1903842" y="4843623"/>
            <a:ext cx="15380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j-lt"/>
              </a:rPr>
              <a:t>Special</a:t>
            </a:r>
            <a:r>
              <a:rPr lang="zh-CN" altLang="en-US" sz="20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CN" sz="2000" b="1" dirty="0">
                <a:latin typeface="+mj-lt"/>
              </a:rPr>
              <a:t>channel</a:t>
            </a:r>
            <a:endParaRPr lang="en-US" altLang="zh-CN" b="1" dirty="0">
              <a:latin typeface="+mj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0FDC870-C32C-4DF1-B9B8-FAD2D19F0A58}"/>
              </a:ext>
            </a:extLst>
          </p:cNvPr>
          <p:cNvSpPr/>
          <p:nvPr/>
        </p:nvSpPr>
        <p:spPr>
          <a:xfrm>
            <a:off x="7586946" y="2384990"/>
            <a:ext cx="1997316" cy="7185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 1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E55A94-7C91-4A84-9941-242E5E102674}"/>
              </a:ext>
            </a:extLst>
          </p:cNvPr>
          <p:cNvSpPr txBox="1"/>
          <p:nvPr/>
        </p:nvSpPr>
        <p:spPr>
          <a:xfrm>
            <a:off x="2132509" y="2567744"/>
            <a:ext cx="15380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+mj-lt"/>
              </a:rPr>
              <a:t>Regular</a:t>
            </a:r>
            <a:r>
              <a:rPr lang="zh-CN" altLang="en-US" sz="20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CN" sz="2000" b="1" dirty="0">
                <a:latin typeface="+mj-lt"/>
              </a:rPr>
              <a:t>channel</a:t>
            </a:r>
            <a:endParaRPr lang="en-US" altLang="zh-CN" b="1" dirty="0">
              <a:latin typeface="+mj-lt"/>
            </a:endParaRP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B967867F-2516-4C4F-BDE3-37BD62F2D636}"/>
              </a:ext>
            </a:extLst>
          </p:cNvPr>
          <p:cNvSpPr/>
          <p:nvPr/>
        </p:nvSpPr>
        <p:spPr>
          <a:xfrm rot="6473790">
            <a:off x="6226405" y="3759393"/>
            <a:ext cx="446036" cy="1915792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39E9077-ED35-4422-8EA3-04DBE258DCAC}"/>
              </a:ext>
            </a:extLst>
          </p:cNvPr>
          <p:cNvSpPr/>
          <p:nvPr/>
        </p:nvSpPr>
        <p:spPr>
          <a:xfrm>
            <a:off x="7530555" y="4732668"/>
            <a:ext cx="1997316" cy="7185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 n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C11BFBA-DCD5-4FCC-A8D2-42C7C0304914}"/>
              </a:ext>
            </a:extLst>
          </p:cNvPr>
          <p:cNvSpPr txBox="1"/>
          <p:nvPr/>
        </p:nvSpPr>
        <p:spPr>
          <a:xfrm rot="5400000">
            <a:off x="8202892" y="3941018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1"/>
                </a:solidFill>
              </a:rPr>
              <a:t>● ● ● 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79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1D544-D73F-4AF1-B3B7-D768A10F5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53F701-F441-4D62-BADE-86291B974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Operations on queues often happen at real time</a:t>
            </a:r>
          </a:p>
          <a:p>
            <a:r>
              <a:rPr lang="en-US" altLang="zh-CN" dirty="0"/>
              <a:t>We design discrete-time models to simulate such operations</a:t>
            </a:r>
          </a:p>
          <a:p>
            <a:pPr lvl="1"/>
            <a:r>
              <a:rPr lang="en-US" altLang="zh-CN" dirty="0"/>
              <a:t>A global clock records the current time</a:t>
            </a:r>
          </a:p>
          <a:p>
            <a:pPr lvl="1"/>
            <a:r>
              <a:rPr lang="en-US" altLang="zh-CN" dirty="0"/>
              <a:t>An operation may (repeatedly) happen at certain times</a:t>
            </a:r>
          </a:p>
          <a:p>
            <a:pPr lvl="1"/>
            <a:r>
              <a:rPr lang="en-US" altLang="zh-CN" dirty="0"/>
              <a:t>A loop simulates the progress of time</a:t>
            </a:r>
          </a:p>
          <a:p>
            <a:pPr lvl="2"/>
            <a:r>
              <a:rPr lang="en-US" altLang="zh-CN" dirty="0"/>
              <a:t>Every loop represent passing of one tick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A268DA-7C8E-462C-8E55-493B2F61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121</a:t>
            </a:fld>
            <a:endParaRPr lang="zh-CN" altLang="en-US" dirty="0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55CB4EF0-8182-4609-A5A9-56B784E23ED1}"/>
              </a:ext>
            </a:extLst>
          </p:cNvPr>
          <p:cNvSpPr/>
          <p:nvPr/>
        </p:nvSpPr>
        <p:spPr>
          <a:xfrm rot="16200000">
            <a:off x="3374416" y="3749853"/>
            <a:ext cx="1968501" cy="2255468"/>
          </a:xfrm>
          <a:custGeom>
            <a:avLst/>
            <a:gdLst>
              <a:gd name="connsiteX0" fmla="*/ 1968501 w 1968501"/>
              <a:gd name="connsiteY0" fmla="*/ 1255343 h 2255468"/>
              <a:gd name="connsiteX1" fmla="*/ 984251 w 1968501"/>
              <a:gd name="connsiteY1" fmla="*/ 2255468 h 2255468"/>
              <a:gd name="connsiteX2" fmla="*/ 0 w 1968501"/>
              <a:gd name="connsiteY2" fmla="*/ 1255343 h 2255468"/>
              <a:gd name="connsiteX3" fmla="*/ 984251 w 1968501"/>
              <a:gd name="connsiteY3" fmla="*/ 255218 h 2255468"/>
              <a:gd name="connsiteX4" fmla="*/ 984251 w 1968501"/>
              <a:gd name="connsiteY4" fmla="*/ 255218 h 2255468"/>
              <a:gd name="connsiteX5" fmla="*/ 984251 w 1968501"/>
              <a:gd name="connsiteY5" fmla="*/ 0 h 2255468"/>
              <a:gd name="connsiteX6" fmla="*/ 1281632 w 1968501"/>
              <a:gd name="connsiteY6" fmla="*/ 384787 h 2255468"/>
              <a:gd name="connsiteX7" fmla="*/ 984251 w 1968501"/>
              <a:gd name="connsiteY7" fmla="*/ 769573 h 2255468"/>
              <a:gd name="connsiteX8" fmla="*/ 984251 w 1968501"/>
              <a:gd name="connsiteY8" fmla="*/ 585355 h 2255468"/>
              <a:gd name="connsiteX9" fmla="*/ 984251 w 1968501"/>
              <a:gd name="connsiteY9" fmla="*/ 585355 h 2255468"/>
              <a:gd name="connsiteX10" fmla="*/ 330137 w 1968501"/>
              <a:gd name="connsiteY10" fmla="*/ 1255343 h 2255468"/>
              <a:gd name="connsiteX11" fmla="*/ 984251 w 1968501"/>
              <a:gd name="connsiteY11" fmla="*/ 1925331 h 2255468"/>
              <a:gd name="connsiteX12" fmla="*/ 1638364 w 1968501"/>
              <a:gd name="connsiteY12" fmla="*/ 1255343 h 2255468"/>
              <a:gd name="connsiteX13" fmla="*/ 1446779 w 1968501"/>
              <a:gd name="connsiteY13" fmla="*/ 781590 h 2255468"/>
              <a:gd name="connsiteX14" fmla="*/ 1382222 w 1968501"/>
              <a:gd name="connsiteY14" fmla="*/ 727033 h 2255468"/>
              <a:gd name="connsiteX15" fmla="*/ 1561320 w 1968501"/>
              <a:gd name="connsiteY15" fmla="*/ 448463 h 2255468"/>
              <a:gd name="connsiteX16" fmla="*/ 1680220 w 1968501"/>
              <a:gd name="connsiteY16" fmla="*/ 548148 h 2255468"/>
              <a:gd name="connsiteX17" fmla="*/ 1968501 w 1968501"/>
              <a:gd name="connsiteY17" fmla="*/ 1255343 h 2255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68501" h="2255468">
                <a:moveTo>
                  <a:pt x="1968501" y="1255343"/>
                </a:moveTo>
                <a:cubicBezTo>
                  <a:pt x="1968501" y="1807697"/>
                  <a:pt x="1527837" y="2255468"/>
                  <a:pt x="984251" y="2255468"/>
                </a:cubicBezTo>
                <a:cubicBezTo>
                  <a:pt x="440664" y="2255468"/>
                  <a:pt x="0" y="1807697"/>
                  <a:pt x="0" y="1255343"/>
                </a:cubicBezTo>
                <a:cubicBezTo>
                  <a:pt x="0" y="702989"/>
                  <a:pt x="440664" y="255218"/>
                  <a:pt x="984251" y="255218"/>
                </a:cubicBezTo>
                <a:lnTo>
                  <a:pt x="984251" y="255218"/>
                </a:lnTo>
                <a:lnTo>
                  <a:pt x="984251" y="0"/>
                </a:lnTo>
                <a:lnTo>
                  <a:pt x="1281632" y="384787"/>
                </a:lnTo>
                <a:lnTo>
                  <a:pt x="984251" y="769573"/>
                </a:lnTo>
                <a:lnTo>
                  <a:pt x="984251" y="585355"/>
                </a:lnTo>
                <a:lnTo>
                  <a:pt x="984251" y="585355"/>
                </a:lnTo>
                <a:cubicBezTo>
                  <a:pt x="622993" y="585355"/>
                  <a:pt x="330137" y="885319"/>
                  <a:pt x="330137" y="1255343"/>
                </a:cubicBezTo>
                <a:cubicBezTo>
                  <a:pt x="330137" y="1625367"/>
                  <a:pt x="622993" y="1925331"/>
                  <a:pt x="984251" y="1925331"/>
                </a:cubicBezTo>
                <a:cubicBezTo>
                  <a:pt x="1345508" y="1925331"/>
                  <a:pt x="1638364" y="1625367"/>
                  <a:pt x="1638364" y="1255343"/>
                </a:cubicBezTo>
                <a:cubicBezTo>
                  <a:pt x="1638364" y="1070331"/>
                  <a:pt x="1565150" y="902834"/>
                  <a:pt x="1446779" y="781590"/>
                </a:cubicBezTo>
                <a:lnTo>
                  <a:pt x="1382222" y="727033"/>
                </a:lnTo>
                <a:lnTo>
                  <a:pt x="1561320" y="448463"/>
                </a:lnTo>
                <a:lnTo>
                  <a:pt x="1680220" y="548148"/>
                </a:lnTo>
                <a:cubicBezTo>
                  <a:pt x="1858335" y="729135"/>
                  <a:pt x="1968501" y="979166"/>
                  <a:pt x="1968501" y="1255343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0114C7A-2946-4ABA-90C8-D0F5D436D9B3}"/>
              </a:ext>
            </a:extLst>
          </p:cNvPr>
          <p:cNvSpPr txBox="1"/>
          <p:nvPr/>
        </p:nvSpPr>
        <p:spPr>
          <a:xfrm>
            <a:off x="4209550" y="4653532"/>
            <a:ext cx="76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+1s</a:t>
            </a:r>
            <a:endParaRPr lang="zh-CN" altLang="en-US" sz="2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8B00229-A10D-42A4-94D7-FE08D7D85454}"/>
              </a:ext>
            </a:extLst>
          </p:cNvPr>
          <p:cNvSpPr txBox="1"/>
          <p:nvPr/>
        </p:nvSpPr>
        <p:spPr>
          <a:xfrm>
            <a:off x="6096000" y="4163122"/>
            <a:ext cx="20192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Operation 1</a:t>
            </a:r>
            <a:endParaRPr lang="zh-CN" altLang="en-US" sz="20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DD80382-B55C-425E-9072-725223C078BF}"/>
              </a:ext>
            </a:extLst>
          </p:cNvPr>
          <p:cNvSpPr txBox="1"/>
          <p:nvPr/>
        </p:nvSpPr>
        <p:spPr>
          <a:xfrm>
            <a:off x="6095999" y="5268022"/>
            <a:ext cx="20192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Operation n</a:t>
            </a:r>
            <a:endParaRPr lang="zh-CN" altLang="en-US" sz="20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2EE7E6C-7724-4068-8518-9C4A82A2A424}"/>
              </a:ext>
            </a:extLst>
          </p:cNvPr>
          <p:cNvSpPr txBox="1"/>
          <p:nvPr/>
        </p:nvSpPr>
        <p:spPr>
          <a:xfrm>
            <a:off x="6632205" y="4653532"/>
            <a:ext cx="10191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……</a:t>
            </a:r>
            <a:endParaRPr lang="zh-CN" altLang="en-US" sz="2000" b="1" dirty="0"/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E6898CF0-BE9D-4A84-AC57-E2C3D5E3E566}"/>
              </a:ext>
            </a:extLst>
          </p:cNvPr>
          <p:cNvSpPr/>
          <p:nvPr/>
        </p:nvSpPr>
        <p:spPr>
          <a:xfrm>
            <a:off x="5600700" y="4363177"/>
            <a:ext cx="285750" cy="1143000"/>
          </a:xfrm>
          <a:prstGeom prst="leftBrace">
            <a:avLst>
              <a:gd name="adj1" fmla="val 70000"/>
              <a:gd name="adj2" fmla="val 50000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45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2C429-7BCF-40D2-9258-3786AE84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 of a Filter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554E88-D5B8-4C3C-A3D8-8D9F92A2F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use the filter of negative values as an example</a:t>
            </a:r>
          </a:p>
          <a:p>
            <a:r>
              <a:rPr lang="en-US" altLang="zh-CN" dirty="0"/>
              <a:t>At every tick</a:t>
            </a:r>
          </a:p>
          <a:p>
            <a:pPr lvl="1"/>
            <a:r>
              <a:rPr lang="en-US" altLang="zh-CN" dirty="0"/>
              <a:t>The generator may enqueue a value if it is time</a:t>
            </a:r>
          </a:p>
          <a:p>
            <a:pPr lvl="1"/>
            <a:r>
              <a:rPr lang="en-US" altLang="zh-CN" dirty="0"/>
              <a:t>The filter may filter a value if it is time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547530-2D9B-4E15-AF5A-0D1E69411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122</a:t>
            </a:fld>
            <a:endParaRPr lang="zh-CN" altLang="en-US" dirty="0"/>
          </a:p>
        </p:txBody>
      </p:sp>
      <p:sp>
        <p:nvSpPr>
          <p:cNvPr id="5" name="Line 7">
            <a:extLst>
              <a:ext uri="{FF2B5EF4-FFF2-40B4-BE49-F238E27FC236}">
                <a16:creationId xmlns:a16="http://schemas.microsoft.com/office/drawing/2014/main" id="{323B8C24-EB21-41BE-BE26-CD05E588946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83662" y="3092630"/>
            <a:ext cx="3241194" cy="488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弧形 16">
            <a:extLst>
              <a:ext uri="{FF2B5EF4-FFF2-40B4-BE49-F238E27FC236}">
                <a16:creationId xmlns:a16="http://schemas.microsoft.com/office/drawing/2014/main" id="{15F600F1-0704-478C-A4E1-B1AA59428B23}"/>
              </a:ext>
            </a:extLst>
          </p:cNvPr>
          <p:cNvSpPr/>
          <p:nvPr/>
        </p:nvSpPr>
        <p:spPr>
          <a:xfrm rot="5400000">
            <a:off x="8187518" y="2762780"/>
            <a:ext cx="45719" cy="1261100"/>
          </a:xfrm>
          <a:custGeom>
            <a:avLst/>
            <a:gdLst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2" fmla="*/ 517358 w 1034716"/>
              <a:gd name="connsiteY2" fmla="*/ 926846 h 1853692"/>
              <a:gd name="connsiteX3" fmla="*/ 517358 w 1034716"/>
              <a:gd name="connsiteY3" fmla="*/ 0 h 1853692"/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0" fmla="*/ 252663 w 770021"/>
              <a:gd name="connsiteY0" fmla="*/ 0 h 926846"/>
              <a:gd name="connsiteX1" fmla="*/ 770021 w 770021"/>
              <a:gd name="connsiteY1" fmla="*/ 926846 h 926846"/>
              <a:gd name="connsiteX2" fmla="*/ 252663 w 770021"/>
              <a:gd name="connsiteY2" fmla="*/ 926846 h 926846"/>
              <a:gd name="connsiteX3" fmla="*/ 252663 w 770021"/>
              <a:gd name="connsiteY3" fmla="*/ 0 h 926846"/>
              <a:gd name="connsiteX0" fmla="*/ 0 w 770021"/>
              <a:gd name="connsiteY0" fmla="*/ 0 h 926846"/>
              <a:gd name="connsiteX1" fmla="*/ 770021 w 770021"/>
              <a:gd name="connsiteY1" fmla="*/ 926846 h 9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0021" h="926846" stroke="0" extrusionOk="0">
                <a:moveTo>
                  <a:pt x="252663" y="0"/>
                </a:moveTo>
                <a:cubicBezTo>
                  <a:pt x="538392" y="0"/>
                  <a:pt x="770021" y="414963"/>
                  <a:pt x="770021" y="926846"/>
                </a:cubicBezTo>
                <a:lnTo>
                  <a:pt x="252663" y="926846"/>
                </a:lnTo>
                <a:lnTo>
                  <a:pt x="252663" y="0"/>
                </a:lnTo>
                <a:close/>
              </a:path>
              <a:path w="770021" h="926846" fill="none">
                <a:moveTo>
                  <a:pt x="0" y="0"/>
                </a:moveTo>
                <a:cubicBezTo>
                  <a:pt x="285729" y="0"/>
                  <a:pt x="770021" y="414963"/>
                  <a:pt x="770021" y="926846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27A120-2956-4112-9DEC-BC668AD717EB}"/>
                  </a:ext>
                </a:extLst>
              </p:cNvPr>
              <p:cNvSpPr/>
              <p:nvPr/>
            </p:nvSpPr>
            <p:spPr>
              <a:xfrm>
                <a:off x="6933668" y="3204488"/>
                <a:ext cx="576888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B27A120-2956-4112-9DEC-BC668AD717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668" y="3204488"/>
                <a:ext cx="576888" cy="5176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EC40609-1954-4BFF-81FC-BCED278CBD15}"/>
                  </a:ext>
                </a:extLst>
              </p:cNvPr>
              <p:cNvSpPr/>
              <p:nvPr/>
            </p:nvSpPr>
            <p:spPr>
              <a:xfrm>
                <a:off x="6356780" y="3204488"/>
                <a:ext cx="576888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EC40609-1954-4BFF-81FC-BCED278CB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780" y="3204488"/>
                <a:ext cx="576888" cy="5176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20C7F98-5D7D-4814-9753-ACF0182E23A7}"/>
                  </a:ext>
                </a:extLst>
              </p:cNvPr>
              <p:cNvSpPr/>
              <p:nvPr/>
            </p:nvSpPr>
            <p:spPr>
              <a:xfrm>
                <a:off x="5779892" y="3204488"/>
                <a:ext cx="576888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20C7F98-5D7D-4814-9753-ACF0182E23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892" y="3204488"/>
                <a:ext cx="576888" cy="5176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0D53DA1-7187-4CF3-B718-B79E9358B658}"/>
                  </a:ext>
                </a:extLst>
              </p:cNvPr>
              <p:cNvSpPr/>
              <p:nvPr/>
            </p:nvSpPr>
            <p:spPr>
              <a:xfrm>
                <a:off x="4505250" y="3204488"/>
                <a:ext cx="576888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0D53DA1-7187-4CF3-B718-B79E9358B6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250" y="3204488"/>
                <a:ext cx="576888" cy="5176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134B747-817C-4CCB-B8BF-77CA82392BB8}"/>
                  </a:ext>
                </a:extLst>
              </p:cNvPr>
              <p:cNvSpPr/>
              <p:nvPr/>
            </p:nvSpPr>
            <p:spPr>
              <a:xfrm>
                <a:off x="5079046" y="3204488"/>
                <a:ext cx="700845" cy="51763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134B747-817C-4CCB-B8BF-77CA82392B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046" y="3204488"/>
                <a:ext cx="700845" cy="5176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ine 7">
            <a:extLst>
              <a:ext uri="{FF2B5EF4-FFF2-40B4-BE49-F238E27FC236}">
                <a16:creationId xmlns:a16="http://schemas.microsoft.com/office/drawing/2014/main" id="{859BB51D-400B-47A4-9F41-320EAE14231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81296" y="3814689"/>
            <a:ext cx="3241194" cy="488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弧形 16">
            <a:extLst>
              <a:ext uri="{FF2B5EF4-FFF2-40B4-BE49-F238E27FC236}">
                <a16:creationId xmlns:a16="http://schemas.microsoft.com/office/drawing/2014/main" id="{EFA390F4-2845-47CA-989F-7BD268B499D6}"/>
              </a:ext>
            </a:extLst>
          </p:cNvPr>
          <p:cNvSpPr/>
          <p:nvPr/>
        </p:nvSpPr>
        <p:spPr>
          <a:xfrm rot="16350900">
            <a:off x="3708475" y="2923051"/>
            <a:ext cx="264029" cy="1306321"/>
          </a:xfrm>
          <a:custGeom>
            <a:avLst/>
            <a:gdLst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2" fmla="*/ 517358 w 1034716"/>
              <a:gd name="connsiteY2" fmla="*/ 926846 h 1853692"/>
              <a:gd name="connsiteX3" fmla="*/ 517358 w 1034716"/>
              <a:gd name="connsiteY3" fmla="*/ 0 h 1853692"/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0" fmla="*/ 252663 w 770021"/>
              <a:gd name="connsiteY0" fmla="*/ 0 h 926846"/>
              <a:gd name="connsiteX1" fmla="*/ 770021 w 770021"/>
              <a:gd name="connsiteY1" fmla="*/ 926846 h 926846"/>
              <a:gd name="connsiteX2" fmla="*/ 252663 w 770021"/>
              <a:gd name="connsiteY2" fmla="*/ 926846 h 926846"/>
              <a:gd name="connsiteX3" fmla="*/ 252663 w 770021"/>
              <a:gd name="connsiteY3" fmla="*/ 0 h 926846"/>
              <a:gd name="connsiteX0" fmla="*/ 0 w 770021"/>
              <a:gd name="connsiteY0" fmla="*/ 0 h 926846"/>
              <a:gd name="connsiteX1" fmla="*/ 770021 w 770021"/>
              <a:gd name="connsiteY1" fmla="*/ 926846 h 9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0021" h="926846" stroke="0" extrusionOk="0">
                <a:moveTo>
                  <a:pt x="252663" y="0"/>
                </a:moveTo>
                <a:cubicBezTo>
                  <a:pt x="538392" y="0"/>
                  <a:pt x="770021" y="414963"/>
                  <a:pt x="770021" y="926846"/>
                </a:cubicBezTo>
                <a:lnTo>
                  <a:pt x="252663" y="926846"/>
                </a:lnTo>
                <a:lnTo>
                  <a:pt x="252663" y="0"/>
                </a:lnTo>
                <a:close/>
              </a:path>
              <a:path w="770021" h="926846" fill="none">
                <a:moveTo>
                  <a:pt x="0" y="0"/>
                </a:moveTo>
                <a:cubicBezTo>
                  <a:pt x="285729" y="0"/>
                  <a:pt x="770021" y="414963"/>
                  <a:pt x="770021" y="926846"/>
                </a:cubicBezTo>
              </a:path>
            </a:pathLst>
          </a:cu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3E0EF8-C6B0-401F-94AB-4F0123403C7A}"/>
              </a:ext>
            </a:extLst>
          </p:cNvPr>
          <p:cNvSpPr txBox="1"/>
          <p:nvPr/>
        </p:nvSpPr>
        <p:spPr>
          <a:xfrm>
            <a:off x="7163543" y="3838151"/>
            <a:ext cx="576888" cy="379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tail</a:t>
            </a:r>
            <a:endParaRPr lang="zh-CN" altLang="en-US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B6738C5-5C64-41A4-BF37-71B72BB3987A}"/>
              </a:ext>
            </a:extLst>
          </p:cNvPr>
          <p:cNvSpPr txBox="1"/>
          <p:nvPr/>
        </p:nvSpPr>
        <p:spPr>
          <a:xfrm>
            <a:off x="4390421" y="3808417"/>
            <a:ext cx="814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head</a:t>
            </a:r>
            <a:endParaRPr lang="zh-CN" altLang="en-US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3C8EE4E-4248-4772-A563-795AA39D7C4F}"/>
              </a:ext>
            </a:extLst>
          </p:cNvPr>
          <p:cNvSpPr/>
          <p:nvPr/>
        </p:nvSpPr>
        <p:spPr>
          <a:xfrm>
            <a:off x="9084343" y="3052691"/>
            <a:ext cx="1852863" cy="954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DA74D20-6AF4-4C75-96EF-A1A765F04F13}"/>
              </a:ext>
            </a:extLst>
          </p:cNvPr>
          <p:cNvSpPr/>
          <p:nvPr/>
        </p:nvSpPr>
        <p:spPr>
          <a:xfrm>
            <a:off x="1294722" y="3415666"/>
            <a:ext cx="1852863" cy="954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Filter</a:t>
            </a:r>
            <a:endParaRPr lang="zh-CN" altLang="en-US" dirty="0"/>
          </a:p>
        </p:txBody>
      </p:sp>
      <p:sp>
        <p:nvSpPr>
          <p:cNvPr id="18" name="弧形 16">
            <a:extLst>
              <a:ext uri="{FF2B5EF4-FFF2-40B4-BE49-F238E27FC236}">
                <a16:creationId xmlns:a16="http://schemas.microsoft.com/office/drawing/2014/main" id="{4AB2A076-1A42-4F3C-9205-03DB9F1C9F68}"/>
              </a:ext>
            </a:extLst>
          </p:cNvPr>
          <p:cNvSpPr/>
          <p:nvPr/>
        </p:nvSpPr>
        <p:spPr>
          <a:xfrm rot="10800000">
            <a:off x="2221153" y="4476712"/>
            <a:ext cx="670938" cy="1112958"/>
          </a:xfrm>
          <a:custGeom>
            <a:avLst/>
            <a:gdLst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2" fmla="*/ 517358 w 1034716"/>
              <a:gd name="connsiteY2" fmla="*/ 926846 h 1853692"/>
              <a:gd name="connsiteX3" fmla="*/ 517358 w 1034716"/>
              <a:gd name="connsiteY3" fmla="*/ 0 h 1853692"/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0" fmla="*/ 252663 w 770021"/>
              <a:gd name="connsiteY0" fmla="*/ 0 h 926846"/>
              <a:gd name="connsiteX1" fmla="*/ 770021 w 770021"/>
              <a:gd name="connsiteY1" fmla="*/ 926846 h 926846"/>
              <a:gd name="connsiteX2" fmla="*/ 252663 w 770021"/>
              <a:gd name="connsiteY2" fmla="*/ 926846 h 926846"/>
              <a:gd name="connsiteX3" fmla="*/ 252663 w 770021"/>
              <a:gd name="connsiteY3" fmla="*/ 0 h 926846"/>
              <a:gd name="connsiteX0" fmla="*/ 0 w 770021"/>
              <a:gd name="connsiteY0" fmla="*/ 0 h 926846"/>
              <a:gd name="connsiteX1" fmla="*/ 770021 w 770021"/>
              <a:gd name="connsiteY1" fmla="*/ 926846 h 9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0021" h="926846" stroke="0" extrusionOk="0">
                <a:moveTo>
                  <a:pt x="252663" y="0"/>
                </a:moveTo>
                <a:cubicBezTo>
                  <a:pt x="538392" y="0"/>
                  <a:pt x="770021" y="414963"/>
                  <a:pt x="770021" y="926846"/>
                </a:cubicBezTo>
                <a:lnTo>
                  <a:pt x="252663" y="926846"/>
                </a:lnTo>
                <a:lnTo>
                  <a:pt x="252663" y="0"/>
                </a:lnTo>
                <a:close/>
              </a:path>
              <a:path w="770021" h="926846" fill="none">
                <a:moveTo>
                  <a:pt x="0" y="0"/>
                </a:moveTo>
                <a:cubicBezTo>
                  <a:pt x="285729" y="0"/>
                  <a:pt x="770021" y="414963"/>
                  <a:pt x="770021" y="926846"/>
                </a:cubicBezTo>
              </a:path>
            </a:pathLst>
          </a:cu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3C4052B-7116-494D-A529-20A7CF774A3C}"/>
              </a:ext>
            </a:extLst>
          </p:cNvPr>
          <p:cNvGrpSpPr/>
          <p:nvPr/>
        </p:nvGrpSpPr>
        <p:grpSpPr>
          <a:xfrm>
            <a:off x="3064843" y="5330852"/>
            <a:ext cx="2428418" cy="517635"/>
            <a:chOff x="3036268" y="5083202"/>
            <a:chExt cx="2428418" cy="517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4A503BC8-32A3-4F69-9E6F-A7244FCEDCD3}"/>
                    </a:ext>
                  </a:extLst>
                </p:cNvPr>
                <p:cNvSpPr/>
                <p:nvPr/>
              </p:nvSpPr>
              <p:spPr>
                <a:xfrm>
                  <a:off x="4887798" y="5083203"/>
                  <a:ext cx="576888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5EDD2750-EDD6-4711-84E0-5ACB3FC274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798" y="5083203"/>
                  <a:ext cx="576888" cy="51763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DD132648-4F7F-4301-B4F0-02AB57718C73}"/>
                    </a:ext>
                  </a:extLst>
                </p:cNvPr>
                <p:cNvSpPr/>
                <p:nvPr/>
              </p:nvSpPr>
              <p:spPr>
                <a:xfrm>
                  <a:off x="3605866" y="5083203"/>
                  <a:ext cx="576888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3D441D95-6402-4CD5-AA3A-A092FFD594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5866" y="5083203"/>
                  <a:ext cx="576888" cy="51763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E657A322-71F3-470A-AD8E-EAB760C8DF3C}"/>
                    </a:ext>
                  </a:extLst>
                </p:cNvPr>
                <p:cNvSpPr/>
                <p:nvPr/>
              </p:nvSpPr>
              <p:spPr>
                <a:xfrm>
                  <a:off x="3036268" y="5083203"/>
                  <a:ext cx="576888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CD0F44A1-DF83-48C4-B45C-D2356435DA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6268" y="5083203"/>
                  <a:ext cx="576888" cy="51763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01BE5B0C-D1DF-49F5-9A0E-DF24491A9B4A}"/>
                    </a:ext>
                  </a:extLst>
                </p:cNvPr>
                <p:cNvSpPr/>
                <p:nvPr/>
              </p:nvSpPr>
              <p:spPr>
                <a:xfrm>
                  <a:off x="4182754" y="5083202"/>
                  <a:ext cx="700845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51BDA306-8F4D-44FB-B0B9-B84FE5486C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2754" y="5083202"/>
                  <a:ext cx="700845" cy="51763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2482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900F1-DECA-4EBB-8CFA-7FD74BB8B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Global Clock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40B605-DE3E-477F-8A8F-699A33C5C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use a global counter to represent the clock</a:t>
            </a:r>
          </a:p>
          <a:p>
            <a:r>
              <a:rPr lang="en-US" altLang="zh-CN" dirty="0"/>
              <a:t>We define the speed of every operation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27ED1B-40E8-4B76-89B6-DC63B5ECE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5BDDBB-719D-4346-957B-5FFD3C45931A}"/>
              </a:ext>
            </a:extLst>
          </p:cNvPr>
          <p:cNvSpPr txBox="1"/>
          <p:nvPr/>
        </p:nvSpPr>
        <p:spPr>
          <a:xfrm>
            <a:off x="3248025" y="2708367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Global clock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int CLOCK = 0; 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Filter runs every 3 ticks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const int FILTER_TIME = 3;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Generator runs every 2 tick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const int GENINT_TIME = 2; </a:t>
            </a:r>
          </a:p>
        </p:txBody>
      </p:sp>
    </p:spTree>
    <p:extLst>
      <p:ext uri="{BB962C8B-B14F-4D97-AF65-F5344CB8AC3E}">
        <p14:creationId xmlns:p14="http://schemas.microsoft.com/office/powerpoint/2010/main" val="368644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5FAFD-BEC3-40D8-AB4E-BFCBC35D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 of the Integer Generator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E9616A-BD21-482B-A903-9216FB70B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Generates an integer and add to the queue if it is the time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EEC16-5421-45A6-B255-34D9CCBC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5FE701-791A-40F6-A6EC-BCB266FFDA04}"/>
              </a:ext>
            </a:extLst>
          </p:cNvPr>
          <p:cNvSpPr txBox="1"/>
          <p:nvPr/>
        </p:nvSpPr>
        <p:spPr>
          <a:xfrm>
            <a:off x="2914650" y="1920865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Generator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generateInteger(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Queue&lt;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&gt;&amp; q</a:t>
            </a:r>
            <a:r>
              <a:rPr lang="zh-CN" altLang="en-US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CLOCK % GENINT_TIME != 0</a:t>
            </a:r>
            <a:r>
              <a:rPr lang="zh-CN" altLang="en-US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false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 = randomInteger(-100, 100);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"Generated: " &lt;&lt; v &lt;&lt; endl;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q.enqueue(v);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true;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323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38864-694B-4F57-AB01-8DC160840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 of the Filter Function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374F36-9E9A-4B73-9FDD-514D02383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 from the queue and filter the value if it is the time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8A98A6-FF29-402F-9EAE-C837209DA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F43CD0-7C0E-480B-975F-30B07CF5E157}"/>
              </a:ext>
            </a:extLst>
          </p:cNvPr>
          <p:cNvSpPr txBox="1"/>
          <p:nvPr/>
        </p:nvSpPr>
        <p:spPr>
          <a:xfrm>
            <a:off x="2828924" y="1550829"/>
            <a:ext cx="7591425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Filter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bool</a:t>
            </a:r>
            <a:r>
              <a:rPr lang="zh-CN" altLang="en-US" sz="1600" dirty="0">
                <a:latin typeface="Consolas" panose="020B0609020204030204" pitchFamily="49" charset="0"/>
              </a:rPr>
              <a:t> filterNegInt(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Queue&lt;</a:t>
            </a:r>
            <a:r>
              <a:rPr lang="zh-CN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&gt;&amp; q, Vector&lt;</a:t>
            </a:r>
            <a:r>
              <a:rPr lang="zh-CN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&gt;&amp; res</a:t>
            </a:r>
            <a:r>
              <a:rPr lang="zh-CN" alt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if</a:t>
            </a:r>
            <a:r>
              <a:rPr lang="zh-CN" altLang="en-US" sz="1600" dirty="0">
                <a:latin typeface="Consolas" panose="020B0609020204030204" pitchFamily="49" charset="0"/>
              </a:rPr>
              <a:t> (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CLOCK % FILTER_TIME != 0</a:t>
            </a:r>
            <a:r>
              <a:rPr lang="zh-CN" alt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</a:t>
            </a:r>
            <a:r>
              <a:rPr lang="zh-CN" altLang="en-US" sz="1600" b="1" dirty="0">
                <a:latin typeface="Consolas" panose="020B0609020204030204" pitchFamily="49" charset="0"/>
              </a:rPr>
              <a:t>return</a:t>
            </a:r>
            <a:r>
              <a:rPr lang="zh-CN" altLang="en-US" sz="1600" dirty="0">
                <a:latin typeface="Consolas" panose="020B0609020204030204" pitchFamily="49" charset="0"/>
              </a:rPr>
              <a:t> </a:t>
            </a:r>
            <a:r>
              <a:rPr lang="zh-CN" altLang="en-US" sz="1600" b="1" dirty="0">
                <a:latin typeface="Consolas" panose="020B0609020204030204" pitchFamily="49" charset="0"/>
              </a:rPr>
              <a:t>false</a:t>
            </a:r>
            <a:r>
              <a:rPr lang="zh-CN" altLang="en-US" sz="1600" dirty="0">
                <a:latin typeface="Consolas" panose="020B0609020204030204" pitchFamily="49" charset="0"/>
              </a:rPr>
              <a:t>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if</a:t>
            </a:r>
            <a:r>
              <a:rPr lang="zh-CN" altLang="en-US" sz="1600" dirty="0">
                <a:latin typeface="Consolas" panose="020B0609020204030204" pitchFamily="49" charset="0"/>
              </a:rPr>
              <a:t> (q.isEmpty())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cout &lt;&lt; "Nothing to filter" </a:t>
            </a:r>
            <a:r>
              <a:rPr lang="en-US" altLang="zh-CN" sz="1600" dirty="0">
                <a:latin typeface="Consolas" panose="020B0609020204030204" pitchFamily="49" charset="0"/>
              </a:rPr>
              <a:t>&lt;&lt; </a:t>
            </a:r>
            <a:r>
              <a:rPr lang="en-US" altLang="zh-CN" sz="1600" dirty="0" err="1">
                <a:latin typeface="Consolas" panose="020B0609020204030204" pitchFamily="49" charset="0"/>
              </a:rPr>
              <a:t>endl</a:t>
            </a:r>
            <a:r>
              <a:rPr lang="zh-CN" alt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</a:t>
            </a:r>
            <a:r>
              <a:rPr lang="zh-CN" altLang="en-US" sz="1600" b="1" dirty="0">
                <a:latin typeface="Consolas" panose="020B0609020204030204" pitchFamily="49" charset="0"/>
              </a:rPr>
              <a:t>return false</a:t>
            </a:r>
            <a:r>
              <a:rPr lang="zh-CN" alt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else</a:t>
            </a:r>
            <a:r>
              <a:rPr lang="zh-CN" altLang="en-US" sz="1600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v =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q.dequeue()</a:t>
            </a:r>
            <a:r>
              <a:rPr lang="zh-CN" alt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</a:t>
            </a:r>
            <a:r>
              <a:rPr lang="zh-CN" altLang="en-US" sz="1600" b="1" dirty="0">
                <a:latin typeface="Consolas" panose="020B0609020204030204" pitchFamily="49" charset="0"/>
              </a:rPr>
              <a:t>if</a:t>
            </a:r>
            <a:r>
              <a:rPr lang="zh-CN" altLang="en-US" sz="1600" dirty="0">
                <a:latin typeface="Consolas" panose="020B0609020204030204" pitchFamily="49" charset="0"/>
              </a:rPr>
              <a:t> (v &gt;= 0)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res.add(v);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cout &lt;&lt; "Kept: " &lt;&lt; v &lt;&lt; endl;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} </a:t>
            </a:r>
            <a:r>
              <a:rPr lang="zh-CN" altLang="en-US" sz="1600" b="1" dirty="0">
                <a:latin typeface="Consolas" panose="020B0609020204030204" pitchFamily="49" charset="0"/>
              </a:rPr>
              <a:t>else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cout &lt;&lt; "Discarded: " &lt;&lt; v &lt;&lt; endl;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</a:t>
            </a:r>
            <a:r>
              <a:rPr lang="zh-CN" altLang="en-US" sz="1600" b="1" dirty="0">
                <a:latin typeface="Consolas" panose="020B0609020204030204" pitchFamily="49" charset="0"/>
              </a:rPr>
              <a:t>return</a:t>
            </a:r>
            <a:r>
              <a:rPr lang="zh-CN" altLang="en-US" sz="1600" dirty="0">
                <a:latin typeface="Consolas" panose="020B0609020204030204" pitchFamily="49" charset="0"/>
              </a:rPr>
              <a:t> </a:t>
            </a:r>
            <a:r>
              <a:rPr lang="zh-CN" altLang="en-US" sz="1600" b="1" dirty="0">
                <a:latin typeface="Consolas" panose="020B0609020204030204" pitchFamily="49" charset="0"/>
              </a:rPr>
              <a:t>true</a:t>
            </a:r>
            <a:r>
              <a:rPr lang="zh-CN" alt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063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07078-08E7-490D-B5E7-AC27D4393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 Loop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66D370-15D7-438B-A026-A8E4240CB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4487DE-CE9E-4B9D-948C-1DEFB330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6B6E1D-0732-4271-AADC-BE3F2EC1FA02}"/>
              </a:ext>
            </a:extLst>
          </p:cNvPr>
          <p:cNvSpPr txBox="1"/>
          <p:nvPr/>
        </p:nvSpPr>
        <p:spPr>
          <a:xfrm>
            <a:off x="2638425" y="1226038"/>
            <a:ext cx="844867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// Simulation loop, n denotes the # of integers to be generated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void</a:t>
            </a:r>
            <a:r>
              <a:rPr lang="zh-CN" altLang="en-US" sz="1600" dirty="0">
                <a:latin typeface="Consolas" panose="020B0609020204030204" pitchFamily="49" charset="0"/>
              </a:rPr>
              <a:t> simulate(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n) </a:t>
            </a:r>
            <a:r>
              <a:rPr lang="en-US" altLang="zh-CN" sz="1600" dirty="0">
                <a:latin typeface="Consolas" panose="020B0609020204030204" pitchFamily="49" charset="0"/>
              </a:rPr>
              <a:t>{</a:t>
            </a:r>
            <a:r>
              <a:rPr lang="zh-CN" altLang="en-US" sz="1600" dirty="0">
                <a:latin typeface="Consolas" panose="020B0609020204030204" pitchFamily="49" charset="0"/>
              </a:rPr>
              <a:t>  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Queue&lt;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&gt; q; Vector&lt;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&gt; vec;</a:t>
            </a:r>
          </a:p>
          <a:p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// i denotes the number of integers already generated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numGen = 0;</a:t>
            </a:r>
          </a:p>
          <a:p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// Every loop performs an operation if it is ready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while</a:t>
            </a:r>
            <a:r>
              <a:rPr lang="zh-CN" altLang="en-US" sz="1600" dirty="0">
                <a:latin typeface="Consolas" panose="020B0609020204030204" pitchFamily="49" charset="0"/>
              </a:rPr>
              <a:t> (</a:t>
            </a:r>
            <a:r>
              <a:rPr lang="zh-CN" altLang="en-US" sz="1600" b="1" dirty="0">
                <a:latin typeface="Consolas" panose="020B0609020204030204" pitchFamily="49" charset="0"/>
              </a:rPr>
              <a:t>true</a:t>
            </a:r>
            <a:r>
              <a:rPr lang="zh-CN" altLang="en-US" sz="1600" dirty="0"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CLOCK++;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cout &lt;&lt; "Time (ticks): " &lt;&lt; CLOCK &lt;&lt; endl;</a:t>
            </a:r>
          </a:p>
          <a:p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    // Run the generator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</a:t>
            </a:r>
            <a:r>
              <a:rPr lang="zh-CN" altLang="en-US" sz="1600" b="1" dirty="0">
                <a:latin typeface="Consolas" panose="020B0609020204030204" pitchFamily="49" charset="0"/>
              </a:rPr>
              <a:t>if</a:t>
            </a:r>
            <a:r>
              <a:rPr lang="zh-CN" altLang="en-US" sz="1600" dirty="0">
                <a:latin typeface="Consolas" panose="020B0609020204030204" pitchFamily="49" charset="0"/>
              </a:rPr>
              <a:t> (numGen &lt; n &amp;&amp; generateInteger(q))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numGen++;</a:t>
            </a:r>
          </a:p>
          <a:p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    // Run the filter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filterNegInt(q, vec);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cout &lt;&lt; "---------------------" &lt;&lt; endl;</a:t>
            </a:r>
          </a:p>
          <a:p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    // All numbers has been generated and filtered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</a:t>
            </a:r>
            <a:r>
              <a:rPr lang="zh-CN" altLang="en-US" sz="1600" b="1" dirty="0">
                <a:latin typeface="Consolas" panose="020B0609020204030204" pitchFamily="49" charset="0"/>
              </a:rPr>
              <a:t>if</a:t>
            </a:r>
            <a:r>
              <a:rPr lang="zh-CN" altLang="en-US" sz="1600" dirty="0">
                <a:latin typeface="Consolas" panose="020B0609020204030204" pitchFamily="49" charset="0"/>
              </a:rPr>
              <a:t> (numGen == n &amp;&amp; q.isEmpty())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</a:t>
            </a:r>
            <a:r>
              <a:rPr lang="zh-CN" altLang="en-US" sz="1600" b="1" dirty="0">
                <a:latin typeface="Consolas" panose="020B0609020204030204" pitchFamily="49" charset="0"/>
              </a:rPr>
              <a:t>break</a:t>
            </a:r>
            <a:r>
              <a:rPr lang="zh-CN" alt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cout &lt;&lt; "The final result is: " &lt;&lt; vec &lt;&lt; endl;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069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74DBC-CE8A-4217-A286-0413080CF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 of a Router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A0006-2F8F-4A21-BF8F-6DB35A05A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simulation of the previous router follows the same idea</a:t>
            </a:r>
          </a:p>
          <a:p>
            <a:pPr lvl="1"/>
            <a:r>
              <a:rPr lang="en-US" altLang="zh-CN" dirty="0"/>
              <a:t>A global clock</a:t>
            </a:r>
          </a:p>
          <a:p>
            <a:pPr lvl="1"/>
            <a:r>
              <a:rPr lang="en-US" altLang="zh-CN" dirty="0"/>
              <a:t>Simulation of the message generator</a:t>
            </a:r>
          </a:p>
          <a:p>
            <a:pPr lvl="1"/>
            <a:r>
              <a:rPr lang="en-US" altLang="zh-CN" dirty="0"/>
              <a:t>Simulation of the routing function</a:t>
            </a:r>
          </a:p>
          <a:p>
            <a:pPr lvl="1"/>
            <a:r>
              <a:rPr lang="en-US" altLang="zh-CN" dirty="0"/>
              <a:t>Simulation of the progress of time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See the 33_router_sim directory for details</a:t>
            </a:r>
            <a:endParaRPr lang="zh-CN" altLang="en-US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F9E27A-C2E7-4810-B95F-998805F67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087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946FC-9C74-4076-8F16-36389A4B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Queue for Algorithms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4058EB-049F-43E4-974F-09CB80BFD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Many algorithms need queues</a:t>
            </a:r>
          </a:p>
          <a:p>
            <a:pPr lvl="1"/>
            <a:r>
              <a:rPr lang="en-US" altLang="zh-CN" dirty="0"/>
              <a:t>Breadth First Search</a:t>
            </a:r>
          </a:p>
          <a:p>
            <a:pPr lvl="1"/>
            <a:r>
              <a:rPr lang="en-US" altLang="zh-CN" dirty="0"/>
              <a:t>Edmond Karp Algorithm</a:t>
            </a:r>
          </a:p>
          <a:p>
            <a:pPr lvl="1"/>
            <a:r>
              <a:rPr lang="en-US" altLang="zh-CN" dirty="0"/>
              <a:t>Fibonacci Heap</a:t>
            </a:r>
          </a:p>
          <a:p>
            <a:pPr lvl="1"/>
            <a:r>
              <a:rPr lang="en-US" altLang="zh-CN" dirty="0"/>
              <a:t>….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We will not further delve into non-trivial algorithms</a:t>
            </a:r>
          </a:p>
          <a:p>
            <a:r>
              <a:rPr lang="en-US" altLang="zh-CN" dirty="0"/>
              <a:t>Instead, we revisit a previous problem …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AAD4FF-676F-435D-B052-DF25AA31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775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7F71B-1DD7-45AD-A07F-98D14DFC7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Subsequences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EDD23F-5204-4A9F-9603-40AE8B62E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Find all the subsequences of a vector</a:t>
            </a:r>
            <a:endParaRPr lang="zh-CN" altLang="en-US" dirty="0"/>
          </a:p>
          <a:p>
            <a:pPr lvl="1"/>
            <a:r>
              <a:rPr lang="en-US" altLang="zh-CN" dirty="0"/>
              <a:t>The subsequences of </a:t>
            </a:r>
            <a:r>
              <a:rPr lang="en-US" altLang="zh-CN" dirty="0">
                <a:solidFill>
                  <a:srgbClr val="FF0000"/>
                </a:solidFill>
              </a:rPr>
              <a:t>{42, -13, 101} </a:t>
            </a:r>
            <a:r>
              <a:rPr lang="en-US" altLang="zh-CN" dirty="0"/>
              <a:t>are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We have seen a </a:t>
            </a:r>
            <a:r>
              <a:rPr lang="en-US" altLang="zh-CN" dirty="0">
                <a:solidFill>
                  <a:srgbClr val="FF0000"/>
                </a:solidFill>
              </a:rPr>
              <a:t>recursive solution </a:t>
            </a:r>
            <a:r>
              <a:rPr lang="en-US" altLang="zh-CN" dirty="0"/>
              <a:t>using 2-dimension vectors</a:t>
            </a:r>
          </a:p>
          <a:p>
            <a:endParaRPr lang="en-US" altLang="zh-CN" dirty="0"/>
          </a:p>
          <a:p>
            <a:r>
              <a:rPr lang="en-US" altLang="zh-CN" dirty="0"/>
              <a:t>We can also have an </a:t>
            </a:r>
            <a:r>
              <a:rPr lang="en-US" altLang="zh-CN" dirty="0">
                <a:solidFill>
                  <a:srgbClr val="FF0000"/>
                </a:solidFill>
              </a:rPr>
              <a:t>iterative solution </a:t>
            </a:r>
            <a:r>
              <a:rPr lang="en-US" altLang="zh-CN" dirty="0"/>
              <a:t>(assume there is N elements)</a:t>
            </a:r>
          </a:p>
          <a:p>
            <a:pPr lvl="1"/>
            <a:r>
              <a:rPr lang="en-US" altLang="zh-CN" dirty="0"/>
              <a:t>For 0 to (N-1)-</a:t>
            </a:r>
            <a:r>
              <a:rPr lang="en-US" altLang="zh-CN" dirty="0" err="1"/>
              <a:t>th</a:t>
            </a:r>
            <a:r>
              <a:rPr lang="en-US" altLang="zh-CN" dirty="0"/>
              <a:t> elements, we can either choose to </a:t>
            </a:r>
            <a:r>
              <a:rPr lang="en-US" altLang="zh-CN" dirty="0">
                <a:solidFill>
                  <a:srgbClr val="FF0000"/>
                </a:solidFill>
              </a:rPr>
              <a:t>include</a:t>
            </a:r>
            <a:r>
              <a:rPr lang="en-US" altLang="zh-CN" dirty="0"/>
              <a:t> the element or </a:t>
            </a:r>
            <a:r>
              <a:rPr lang="en-US" altLang="zh-CN" dirty="0">
                <a:solidFill>
                  <a:srgbClr val="FF0000"/>
                </a:solidFill>
              </a:rPr>
              <a:t>not</a:t>
            </a:r>
            <a:endParaRPr lang="en-US" altLang="zh-CN" dirty="0"/>
          </a:p>
          <a:p>
            <a:pPr lvl="1"/>
            <a:r>
              <a:rPr lang="en-US" altLang="zh-CN" dirty="0"/>
              <a:t>Every </a:t>
            </a:r>
            <a:r>
              <a:rPr lang="en-US" altLang="zh-CN" dirty="0">
                <a:solidFill>
                  <a:srgbClr val="FF0000"/>
                </a:solidFill>
              </a:rPr>
              <a:t>unique sequence of choices </a:t>
            </a:r>
            <a:r>
              <a:rPr lang="en-US" altLang="zh-CN" dirty="0"/>
              <a:t>result in a distinct subsequence</a:t>
            </a: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7623C4-9432-4605-928D-F9E8740E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129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045CBB-0080-459C-8C88-AA5F077CDD42}"/>
              </a:ext>
            </a:extLst>
          </p:cNvPr>
          <p:cNvSpPr txBox="1"/>
          <p:nvPr/>
        </p:nvSpPr>
        <p:spPr>
          <a:xfrm>
            <a:off x="2246118" y="2165464"/>
            <a:ext cx="568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C1C5CE8-DACC-4C0E-A9BB-42362A7B4320}"/>
              </a:ext>
            </a:extLst>
          </p:cNvPr>
          <p:cNvSpPr txBox="1"/>
          <p:nvPr/>
        </p:nvSpPr>
        <p:spPr>
          <a:xfrm>
            <a:off x="3209440" y="2165464"/>
            <a:ext cx="862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{42}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C157CF-4AD3-4A97-B567-93B6F49B17BE}"/>
              </a:ext>
            </a:extLst>
          </p:cNvPr>
          <p:cNvSpPr txBox="1"/>
          <p:nvPr/>
        </p:nvSpPr>
        <p:spPr>
          <a:xfrm>
            <a:off x="4464540" y="2167737"/>
            <a:ext cx="862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{-13}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845C9E-C213-4C5F-89B0-E2B40AA10C22}"/>
              </a:ext>
            </a:extLst>
          </p:cNvPr>
          <p:cNvSpPr txBox="1"/>
          <p:nvPr/>
        </p:nvSpPr>
        <p:spPr>
          <a:xfrm>
            <a:off x="5858116" y="2165464"/>
            <a:ext cx="862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{101}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40E310C-9C0B-48A6-9B61-5F6FB6CF63C3}"/>
              </a:ext>
            </a:extLst>
          </p:cNvPr>
          <p:cNvSpPr txBox="1"/>
          <p:nvPr/>
        </p:nvSpPr>
        <p:spPr>
          <a:xfrm>
            <a:off x="1678450" y="2926318"/>
            <a:ext cx="1314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{42</a:t>
            </a:r>
            <a:r>
              <a:rPr lang="zh-CN" altLang="en-US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-13}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05EE033-C397-40ED-94DA-D13A811AA510}"/>
              </a:ext>
            </a:extLst>
          </p:cNvPr>
          <p:cNvSpPr txBox="1"/>
          <p:nvPr/>
        </p:nvSpPr>
        <p:spPr>
          <a:xfrm>
            <a:off x="3645588" y="2926318"/>
            <a:ext cx="1314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{-13</a:t>
            </a:r>
            <a:r>
              <a:rPr lang="zh-CN" altLang="en-US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101}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59E4F6F-C60E-4FAB-92AC-4F056480E64E}"/>
              </a:ext>
            </a:extLst>
          </p:cNvPr>
          <p:cNvSpPr txBox="1"/>
          <p:nvPr/>
        </p:nvSpPr>
        <p:spPr>
          <a:xfrm>
            <a:off x="5777194" y="2926318"/>
            <a:ext cx="1314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{42</a:t>
            </a:r>
            <a:r>
              <a:rPr lang="zh-CN" altLang="en-US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101}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298D53-DD79-43CF-AA15-FCB3C675B7AA}"/>
              </a:ext>
            </a:extLst>
          </p:cNvPr>
          <p:cNvSpPr txBox="1"/>
          <p:nvPr/>
        </p:nvSpPr>
        <p:spPr>
          <a:xfrm>
            <a:off x="8152415" y="2926318"/>
            <a:ext cx="1905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{42</a:t>
            </a:r>
            <a:r>
              <a:rPr lang="zh-CN" altLang="en-US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-13</a:t>
            </a:r>
            <a:r>
              <a:rPr lang="zh-CN" altLang="en-US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101}</a:t>
            </a:r>
          </a:p>
        </p:txBody>
      </p:sp>
    </p:spTree>
    <p:extLst>
      <p:ext uri="{BB962C8B-B14F-4D97-AF65-F5344CB8AC3E}">
        <p14:creationId xmlns:p14="http://schemas.microsoft.com/office/powerpoint/2010/main" val="347898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38977-F089-4234-BFB5-D5A1C7883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Templates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8BA703-2CBE-4F4A-B5E8-C688BDFD8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Templates:</a:t>
            </a:r>
            <a:r>
              <a:rPr lang="en-US" altLang="zh-CN" dirty="0"/>
              <a:t> parametric polymorphism in C++</a:t>
            </a:r>
          </a:p>
          <a:p>
            <a:r>
              <a:rPr lang="en-US" altLang="zh-CN" dirty="0"/>
              <a:t>Template functions</a:t>
            </a:r>
          </a:p>
          <a:p>
            <a:pPr lvl="1"/>
            <a:r>
              <a:rPr lang="en-US" altLang="zh-CN" dirty="0"/>
              <a:t>Syntax: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US" altLang="zh-CN" dirty="0"/>
              <a:t> is a </a:t>
            </a:r>
            <a:r>
              <a:rPr lang="en-US" altLang="zh-CN" b="1" dirty="0"/>
              <a:t>type parameter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function prototype or definition may use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US" altLang="zh-CN" dirty="0"/>
              <a:t> as a regular type</a:t>
            </a:r>
          </a:p>
          <a:p>
            <a:pPr lvl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function prototype or definition cannot inspect the </a:t>
            </a:r>
            <a:r>
              <a:rPr lang="en-US" altLang="zh-CN" b="1" dirty="0"/>
              <a:t>internal structure </a:t>
            </a:r>
            <a:r>
              <a:rPr lang="en-US" altLang="zh-CN" dirty="0"/>
              <a:t>of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FDCD30-7A79-4250-A752-4FD2F53C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C0E233-7192-460B-B621-3CB1FBD92305}"/>
              </a:ext>
            </a:extLst>
          </p:cNvPr>
          <p:cNvSpPr txBox="1"/>
          <p:nvPr/>
        </p:nvSpPr>
        <p:spPr>
          <a:xfrm>
            <a:off x="3000375" y="2345115"/>
            <a:ext cx="56102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&lt;</a:t>
            </a:r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T&gt;</a:t>
            </a:r>
          </a:p>
          <a:p>
            <a:r>
              <a:rPr lang="en-US" altLang="zh-CN" i="1" dirty="0">
                <a:latin typeface="Consolas" panose="020B0609020204030204" pitchFamily="49" charset="0"/>
              </a:rPr>
              <a:t>function prototype/definition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F70C56-0AB3-4810-8FD7-5E8D978BF7A0}"/>
              </a:ext>
            </a:extLst>
          </p:cNvPr>
          <p:cNvSpPr txBox="1"/>
          <p:nvPr/>
        </p:nvSpPr>
        <p:spPr>
          <a:xfrm>
            <a:off x="3457574" y="4359537"/>
            <a:ext cx="469582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An identity template function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template</a:t>
            </a:r>
            <a:r>
              <a:rPr lang="zh-CN" altLang="en-US" dirty="0">
                <a:latin typeface="Consolas" panose="020B0609020204030204" pitchFamily="49" charset="0"/>
              </a:rPr>
              <a:t> &lt;</a:t>
            </a:r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T&gt;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T id(T v)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v;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878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79DE8-CDA0-4C82-AECA-16A434D1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Iterative 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C6CB02-F1E0-4DB1-A59B-4F7614DA1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BFDEC1-DBD3-423C-A82A-B2430F8E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130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61749D3-D971-4FA5-9D19-4EF553AADF96}"/>
              </a:ext>
            </a:extLst>
          </p:cNvPr>
          <p:cNvSpPr txBox="1"/>
          <p:nvPr/>
        </p:nvSpPr>
        <p:spPr>
          <a:xfrm>
            <a:off x="5697427" y="2196002"/>
            <a:ext cx="639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2566AD-9A8C-4A8E-98B7-7984D3419523}"/>
              </a:ext>
            </a:extLst>
          </p:cNvPr>
          <p:cNvSpPr txBox="1"/>
          <p:nvPr/>
        </p:nvSpPr>
        <p:spPr>
          <a:xfrm>
            <a:off x="4504834" y="3507865"/>
            <a:ext cx="477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{}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82E38A6-EFB1-4953-A0AC-286E2ADDD55E}"/>
              </a:ext>
            </a:extLst>
          </p:cNvPr>
          <p:cNvGrpSpPr/>
          <p:nvPr/>
        </p:nvGrpSpPr>
        <p:grpSpPr>
          <a:xfrm>
            <a:off x="1536998" y="3465213"/>
            <a:ext cx="1765737" cy="517634"/>
            <a:chOff x="3843634" y="2187812"/>
            <a:chExt cx="1765737" cy="51763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263A535-38D6-404D-85C0-4C5BA66D7DF4}"/>
                </a:ext>
              </a:extLst>
            </p:cNvPr>
            <p:cNvSpPr/>
            <p:nvPr/>
          </p:nvSpPr>
          <p:spPr>
            <a:xfrm>
              <a:off x="3843634" y="2187812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97D6CAA-73D3-4BE5-91D1-B05F11ABAC29}"/>
                </a:ext>
              </a:extLst>
            </p:cNvPr>
            <p:cNvSpPr/>
            <p:nvPr/>
          </p:nvSpPr>
          <p:spPr>
            <a:xfrm>
              <a:off x="4432213" y="2187812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-13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5FD61BB-F3C3-439C-9437-ED505F7DCD01}"/>
                </a:ext>
              </a:extLst>
            </p:cNvPr>
            <p:cNvSpPr/>
            <p:nvPr/>
          </p:nvSpPr>
          <p:spPr>
            <a:xfrm>
              <a:off x="5020792" y="2187812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032011BA-680F-4670-BD01-4FE2EB55F751}"/>
              </a:ext>
            </a:extLst>
          </p:cNvPr>
          <p:cNvSpPr txBox="1"/>
          <p:nvPr/>
        </p:nvSpPr>
        <p:spPr>
          <a:xfrm>
            <a:off x="5640487" y="4936572"/>
            <a:ext cx="615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{42}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67BBF30-E404-44C3-B1C4-5C17BF210087}"/>
              </a:ext>
            </a:extLst>
          </p:cNvPr>
          <p:cNvSpPr txBox="1"/>
          <p:nvPr/>
        </p:nvSpPr>
        <p:spPr>
          <a:xfrm>
            <a:off x="7158805" y="1361167"/>
            <a:ext cx="1225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{}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6736624-9F3F-427E-AE4D-A24C7479A40F}"/>
              </a:ext>
            </a:extLst>
          </p:cNvPr>
          <p:cNvSpPr txBox="1"/>
          <p:nvPr/>
        </p:nvSpPr>
        <p:spPr>
          <a:xfrm>
            <a:off x="7120773" y="4239572"/>
            <a:ext cx="639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{42}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765EA45-1CBC-448B-B217-0660D33F19FD}"/>
              </a:ext>
            </a:extLst>
          </p:cNvPr>
          <p:cNvSpPr txBox="1"/>
          <p:nvPr/>
        </p:nvSpPr>
        <p:spPr>
          <a:xfrm>
            <a:off x="8865906" y="5980697"/>
            <a:ext cx="1949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{42,-13,101}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2809C1-3D9F-4310-BD06-A9D2663A94BD}"/>
              </a:ext>
            </a:extLst>
          </p:cNvPr>
          <p:cNvSpPr txBox="1"/>
          <p:nvPr/>
        </p:nvSpPr>
        <p:spPr>
          <a:xfrm>
            <a:off x="9113552" y="5313870"/>
            <a:ext cx="1225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{42,-13}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1AA7FB3-1AB8-4D0F-B6B9-EAE90234CC06}"/>
              </a:ext>
            </a:extLst>
          </p:cNvPr>
          <p:cNvSpPr txBox="1"/>
          <p:nvPr/>
        </p:nvSpPr>
        <p:spPr>
          <a:xfrm>
            <a:off x="9113552" y="4566177"/>
            <a:ext cx="1225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{42, 101}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2BFC511-1D86-4B44-AF3D-DDE43A56DEDC}"/>
              </a:ext>
            </a:extLst>
          </p:cNvPr>
          <p:cNvSpPr txBox="1"/>
          <p:nvPr/>
        </p:nvSpPr>
        <p:spPr>
          <a:xfrm>
            <a:off x="9397524" y="3947276"/>
            <a:ext cx="639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{42}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E73996-A5C8-4B78-A4C8-721038919366}"/>
              </a:ext>
            </a:extLst>
          </p:cNvPr>
          <p:cNvSpPr txBox="1"/>
          <p:nvPr/>
        </p:nvSpPr>
        <p:spPr>
          <a:xfrm>
            <a:off x="6965253" y="2825449"/>
            <a:ext cx="814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{-13}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11CC67C-FB65-4641-ACA0-6078832651C7}"/>
              </a:ext>
            </a:extLst>
          </p:cNvPr>
          <p:cNvSpPr txBox="1"/>
          <p:nvPr/>
        </p:nvSpPr>
        <p:spPr>
          <a:xfrm>
            <a:off x="9022853" y="3239717"/>
            <a:ext cx="15733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{-13, 101}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D946840-1196-4D1A-BF33-9D19648F7BB7}"/>
              </a:ext>
            </a:extLst>
          </p:cNvPr>
          <p:cNvSpPr txBox="1"/>
          <p:nvPr/>
        </p:nvSpPr>
        <p:spPr>
          <a:xfrm>
            <a:off x="6965253" y="5748905"/>
            <a:ext cx="1291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{42,-13}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38B9CC6-3B4B-4B86-9039-C4B037B260FE}"/>
              </a:ext>
            </a:extLst>
          </p:cNvPr>
          <p:cNvSpPr txBox="1"/>
          <p:nvPr/>
        </p:nvSpPr>
        <p:spPr>
          <a:xfrm>
            <a:off x="9286911" y="2440790"/>
            <a:ext cx="814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{-13}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903F513-0F9A-42D2-B370-C215F3D28D92}"/>
              </a:ext>
            </a:extLst>
          </p:cNvPr>
          <p:cNvSpPr txBox="1"/>
          <p:nvPr/>
        </p:nvSpPr>
        <p:spPr>
          <a:xfrm>
            <a:off x="9259912" y="1740962"/>
            <a:ext cx="851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{101}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23E0968-4C2D-4ECD-A39C-E3896319083E}"/>
              </a:ext>
            </a:extLst>
          </p:cNvPr>
          <p:cNvSpPr txBox="1"/>
          <p:nvPr/>
        </p:nvSpPr>
        <p:spPr>
          <a:xfrm>
            <a:off x="9437343" y="1044061"/>
            <a:ext cx="477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{}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D2D519F-08D5-4CA3-A249-4D2D3E70EBB7}"/>
              </a:ext>
            </a:extLst>
          </p:cNvPr>
          <p:cNvCxnSpPr>
            <a:cxnSpLocks/>
          </p:cNvCxnSpPr>
          <p:nvPr/>
        </p:nvCxnSpPr>
        <p:spPr>
          <a:xfrm flipV="1">
            <a:off x="4872049" y="2535553"/>
            <a:ext cx="902051" cy="10146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CF404A0-2D7F-4560-ACA7-91520A539777}"/>
              </a:ext>
            </a:extLst>
          </p:cNvPr>
          <p:cNvCxnSpPr>
            <a:cxnSpLocks/>
          </p:cNvCxnSpPr>
          <p:nvPr/>
        </p:nvCxnSpPr>
        <p:spPr>
          <a:xfrm>
            <a:off x="4927059" y="3877197"/>
            <a:ext cx="813348" cy="10050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7023C70-62B9-48EA-A18E-25807065DA46}"/>
              </a:ext>
            </a:extLst>
          </p:cNvPr>
          <p:cNvCxnSpPr>
            <a:cxnSpLocks/>
          </p:cNvCxnSpPr>
          <p:nvPr/>
        </p:nvCxnSpPr>
        <p:spPr>
          <a:xfrm flipV="1">
            <a:off x="6089353" y="1562498"/>
            <a:ext cx="1031420" cy="715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B387087-89AF-43F1-8B55-4B39D058C43F}"/>
              </a:ext>
            </a:extLst>
          </p:cNvPr>
          <p:cNvCxnSpPr>
            <a:cxnSpLocks/>
          </p:cNvCxnSpPr>
          <p:nvPr/>
        </p:nvCxnSpPr>
        <p:spPr>
          <a:xfrm>
            <a:off x="6108379" y="2463099"/>
            <a:ext cx="829886" cy="4954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E08D44A-4E35-468D-873C-EDEBD46DAB05}"/>
              </a:ext>
            </a:extLst>
          </p:cNvPr>
          <p:cNvCxnSpPr>
            <a:cxnSpLocks/>
          </p:cNvCxnSpPr>
          <p:nvPr/>
        </p:nvCxnSpPr>
        <p:spPr>
          <a:xfrm flipV="1">
            <a:off x="6239069" y="4441985"/>
            <a:ext cx="869253" cy="6037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0EE9AC9-A72F-4B8D-A04F-1C0D795308A7}"/>
              </a:ext>
            </a:extLst>
          </p:cNvPr>
          <p:cNvCxnSpPr>
            <a:cxnSpLocks/>
          </p:cNvCxnSpPr>
          <p:nvPr/>
        </p:nvCxnSpPr>
        <p:spPr>
          <a:xfrm>
            <a:off x="6192926" y="5313870"/>
            <a:ext cx="707644" cy="5958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EB75270-3E31-48C2-95E0-9471037F0E9D}"/>
              </a:ext>
            </a:extLst>
          </p:cNvPr>
          <p:cNvCxnSpPr>
            <a:cxnSpLocks/>
          </p:cNvCxnSpPr>
          <p:nvPr/>
        </p:nvCxnSpPr>
        <p:spPr>
          <a:xfrm>
            <a:off x="7649684" y="1670707"/>
            <a:ext cx="1564110" cy="3119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D93FF20-1400-48E0-A2D1-F85F0BC35DF1}"/>
              </a:ext>
            </a:extLst>
          </p:cNvPr>
          <p:cNvCxnSpPr>
            <a:cxnSpLocks/>
          </p:cNvCxnSpPr>
          <p:nvPr/>
        </p:nvCxnSpPr>
        <p:spPr>
          <a:xfrm flipV="1">
            <a:off x="7649684" y="1249309"/>
            <a:ext cx="1564110" cy="2559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E37D03F-6CA0-4523-BD2C-9F9FA0FC448E}"/>
              </a:ext>
            </a:extLst>
          </p:cNvPr>
          <p:cNvCxnSpPr>
            <a:cxnSpLocks/>
          </p:cNvCxnSpPr>
          <p:nvPr/>
        </p:nvCxnSpPr>
        <p:spPr>
          <a:xfrm flipV="1">
            <a:off x="7760504" y="2630066"/>
            <a:ext cx="1302820" cy="2844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DB6B67AB-5BE4-4933-A0A9-1C3C69374AEF}"/>
              </a:ext>
            </a:extLst>
          </p:cNvPr>
          <p:cNvCxnSpPr>
            <a:cxnSpLocks/>
          </p:cNvCxnSpPr>
          <p:nvPr/>
        </p:nvCxnSpPr>
        <p:spPr>
          <a:xfrm>
            <a:off x="7757284" y="3107806"/>
            <a:ext cx="1265569" cy="3463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96D5931-B1FB-410F-BF4A-B4662FBF0D9B}"/>
              </a:ext>
            </a:extLst>
          </p:cNvPr>
          <p:cNvCxnSpPr>
            <a:cxnSpLocks/>
          </p:cNvCxnSpPr>
          <p:nvPr/>
        </p:nvCxnSpPr>
        <p:spPr>
          <a:xfrm flipV="1">
            <a:off x="7847061" y="4131942"/>
            <a:ext cx="1216263" cy="184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B4C5387-E5BC-4A3C-A6CD-5F1833CE1768}"/>
              </a:ext>
            </a:extLst>
          </p:cNvPr>
          <p:cNvCxnSpPr>
            <a:cxnSpLocks/>
          </p:cNvCxnSpPr>
          <p:nvPr/>
        </p:nvCxnSpPr>
        <p:spPr>
          <a:xfrm>
            <a:off x="7847061" y="4508139"/>
            <a:ext cx="1146036" cy="2616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C642D50F-92DF-4150-B972-4AAC1F1B192F}"/>
              </a:ext>
            </a:extLst>
          </p:cNvPr>
          <p:cNvCxnSpPr>
            <a:cxnSpLocks/>
          </p:cNvCxnSpPr>
          <p:nvPr/>
        </p:nvCxnSpPr>
        <p:spPr>
          <a:xfrm flipV="1">
            <a:off x="8088599" y="5522937"/>
            <a:ext cx="934254" cy="2721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C37EA648-EAAD-418E-908A-34087A1633BE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8174335" y="6029948"/>
            <a:ext cx="691571" cy="1354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9A6BDB2E-FD74-4741-87B4-9C2F2BF64789}"/>
              </a:ext>
            </a:extLst>
          </p:cNvPr>
          <p:cNvSpPr txBox="1"/>
          <p:nvPr/>
        </p:nvSpPr>
        <p:spPr>
          <a:xfrm>
            <a:off x="4003499" y="2548512"/>
            <a:ext cx="1418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+mj-lt"/>
              </a:rPr>
              <a:t>Not include the 0-th element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B4D4C48-4641-4234-99F0-5BAEDBEDD5D1}"/>
              </a:ext>
            </a:extLst>
          </p:cNvPr>
          <p:cNvSpPr txBox="1"/>
          <p:nvPr/>
        </p:nvSpPr>
        <p:spPr>
          <a:xfrm>
            <a:off x="4044285" y="4246529"/>
            <a:ext cx="11831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+mj-lt"/>
              </a:rPr>
              <a:t>Include the 0-th element</a:t>
            </a: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73A87BFF-43BB-4FC1-9E7A-D63BEFED902E}"/>
              </a:ext>
            </a:extLst>
          </p:cNvPr>
          <p:cNvSpPr/>
          <p:nvPr/>
        </p:nvSpPr>
        <p:spPr>
          <a:xfrm>
            <a:off x="8846937" y="823024"/>
            <a:ext cx="1684624" cy="55720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3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71" grpId="0"/>
      <p:bldP spid="72" grpId="0"/>
      <p:bldP spid="73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BC1FF-451B-48DD-9091-4F6E52947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51FB93-206C-40F6-96B1-2F75C8ABB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131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513424-9649-4A02-9734-E0091C2979FE}"/>
              </a:ext>
            </a:extLst>
          </p:cNvPr>
          <p:cNvSpPr txBox="1"/>
          <p:nvPr/>
        </p:nvSpPr>
        <p:spPr>
          <a:xfrm>
            <a:off x="7508963" y="2055290"/>
            <a:ext cx="639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8B55FA-D51D-4DF8-B359-33FC3500E2F9}"/>
              </a:ext>
            </a:extLst>
          </p:cNvPr>
          <p:cNvSpPr txBox="1"/>
          <p:nvPr/>
        </p:nvSpPr>
        <p:spPr>
          <a:xfrm>
            <a:off x="6491794" y="3511537"/>
            <a:ext cx="477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7443763-B833-4EEE-8644-8C8648C24F3E}"/>
              </a:ext>
            </a:extLst>
          </p:cNvPr>
          <p:cNvSpPr txBox="1"/>
          <p:nvPr/>
        </p:nvSpPr>
        <p:spPr>
          <a:xfrm>
            <a:off x="7346497" y="4967601"/>
            <a:ext cx="615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{42}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91B26EE-E016-4C72-9616-BD73F183B36D}"/>
              </a:ext>
            </a:extLst>
          </p:cNvPr>
          <p:cNvSpPr txBox="1"/>
          <p:nvPr/>
        </p:nvSpPr>
        <p:spPr>
          <a:xfrm>
            <a:off x="8566909" y="1334262"/>
            <a:ext cx="1225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B12703-4588-4E90-BEA8-9939687E5E88}"/>
              </a:ext>
            </a:extLst>
          </p:cNvPr>
          <p:cNvSpPr txBox="1"/>
          <p:nvPr/>
        </p:nvSpPr>
        <p:spPr>
          <a:xfrm>
            <a:off x="8516529" y="4203439"/>
            <a:ext cx="639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{42}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7162BD5-BFC7-4AE1-ABE4-1CF3DDB37196}"/>
              </a:ext>
            </a:extLst>
          </p:cNvPr>
          <p:cNvSpPr txBox="1"/>
          <p:nvPr/>
        </p:nvSpPr>
        <p:spPr>
          <a:xfrm>
            <a:off x="9923177" y="5277995"/>
            <a:ext cx="1225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{42,-13}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07AFF0-344F-4FD0-A5A7-F59F92118AF0}"/>
              </a:ext>
            </a:extLst>
          </p:cNvPr>
          <p:cNvSpPr txBox="1"/>
          <p:nvPr/>
        </p:nvSpPr>
        <p:spPr>
          <a:xfrm>
            <a:off x="9923177" y="4530302"/>
            <a:ext cx="1225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{42, 101}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DC67308-C042-4470-93E3-B0FEBF845BC6}"/>
              </a:ext>
            </a:extLst>
          </p:cNvPr>
          <p:cNvSpPr txBox="1"/>
          <p:nvPr/>
        </p:nvSpPr>
        <p:spPr>
          <a:xfrm>
            <a:off x="10207149" y="3911401"/>
            <a:ext cx="639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{42}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90CAF86-E253-4748-8203-77CD810A16F3}"/>
              </a:ext>
            </a:extLst>
          </p:cNvPr>
          <p:cNvSpPr txBox="1"/>
          <p:nvPr/>
        </p:nvSpPr>
        <p:spPr>
          <a:xfrm>
            <a:off x="8435581" y="2762276"/>
            <a:ext cx="814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{-13}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03E5271-3114-4ACF-9192-F14A815A1AAF}"/>
              </a:ext>
            </a:extLst>
          </p:cNvPr>
          <p:cNvSpPr txBox="1"/>
          <p:nvPr/>
        </p:nvSpPr>
        <p:spPr>
          <a:xfrm>
            <a:off x="9832478" y="3203842"/>
            <a:ext cx="15733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{-13, 101}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110FA39-EAA8-4FD8-ABC2-4D38F8440EDE}"/>
              </a:ext>
            </a:extLst>
          </p:cNvPr>
          <p:cNvSpPr txBox="1"/>
          <p:nvPr/>
        </p:nvSpPr>
        <p:spPr>
          <a:xfrm>
            <a:off x="8289483" y="5610028"/>
            <a:ext cx="1291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{42,-13}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11AFAF7-B899-49F6-82EC-3257B13AC098}"/>
              </a:ext>
            </a:extLst>
          </p:cNvPr>
          <p:cNvSpPr txBox="1"/>
          <p:nvPr/>
        </p:nvSpPr>
        <p:spPr>
          <a:xfrm>
            <a:off x="10096536" y="2404915"/>
            <a:ext cx="814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{-13}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4B544D9-1FD1-455A-955A-949B45108921}"/>
              </a:ext>
            </a:extLst>
          </p:cNvPr>
          <p:cNvSpPr txBox="1"/>
          <p:nvPr/>
        </p:nvSpPr>
        <p:spPr>
          <a:xfrm>
            <a:off x="10069537" y="1705087"/>
            <a:ext cx="851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{101}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8D5ACBE-C81F-4645-8A0E-9858E1090410}"/>
              </a:ext>
            </a:extLst>
          </p:cNvPr>
          <p:cNvSpPr txBox="1"/>
          <p:nvPr/>
        </p:nvSpPr>
        <p:spPr>
          <a:xfrm>
            <a:off x="10246968" y="1008186"/>
            <a:ext cx="477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{}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2F179689-4068-4175-96A7-89528CB2F3AF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730412" y="2306921"/>
            <a:ext cx="834277" cy="12046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1BB6C64-2A7A-46B6-AB8E-607F6554BB4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730412" y="3880869"/>
            <a:ext cx="651326" cy="12457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A749977-CB47-464D-A346-F4AF5B1D7128}"/>
              </a:ext>
            </a:extLst>
          </p:cNvPr>
          <p:cNvCxnSpPr>
            <a:cxnSpLocks/>
          </p:cNvCxnSpPr>
          <p:nvPr/>
        </p:nvCxnSpPr>
        <p:spPr>
          <a:xfrm flipV="1">
            <a:off x="7930398" y="1545358"/>
            <a:ext cx="676221" cy="5951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0BCB9DE-84DA-4093-A157-A00D377096F3}"/>
              </a:ext>
            </a:extLst>
          </p:cNvPr>
          <p:cNvCxnSpPr>
            <a:cxnSpLocks/>
          </p:cNvCxnSpPr>
          <p:nvPr/>
        </p:nvCxnSpPr>
        <p:spPr>
          <a:xfrm>
            <a:off x="7962184" y="2392336"/>
            <a:ext cx="570312" cy="5493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413ADC3-B1AF-4668-897D-831F838D6B96}"/>
              </a:ext>
            </a:extLst>
          </p:cNvPr>
          <p:cNvCxnSpPr>
            <a:cxnSpLocks/>
          </p:cNvCxnSpPr>
          <p:nvPr/>
        </p:nvCxnSpPr>
        <p:spPr>
          <a:xfrm flipV="1">
            <a:off x="7930398" y="4433378"/>
            <a:ext cx="636511" cy="6037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255BD34-4624-49BB-9651-5A12F7F94CD6}"/>
              </a:ext>
            </a:extLst>
          </p:cNvPr>
          <p:cNvCxnSpPr>
            <a:cxnSpLocks/>
          </p:cNvCxnSpPr>
          <p:nvPr/>
        </p:nvCxnSpPr>
        <p:spPr>
          <a:xfrm>
            <a:off x="7890312" y="5331377"/>
            <a:ext cx="501626" cy="5323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2A49CD4-F1D6-4310-9852-36240D7238D8}"/>
              </a:ext>
            </a:extLst>
          </p:cNvPr>
          <p:cNvCxnSpPr>
            <a:cxnSpLocks/>
          </p:cNvCxnSpPr>
          <p:nvPr/>
        </p:nvCxnSpPr>
        <p:spPr>
          <a:xfrm>
            <a:off x="8983960" y="1684272"/>
            <a:ext cx="1039459" cy="2624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BF0B8AD-C27F-4707-90BC-74F39E89BB4C}"/>
              </a:ext>
            </a:extLst>
          </p:cNvPr>
          <p:cNvCxnSpPr>
            <a:cxnSpLocks/>
          </p:cNvCxnSpPr>
          <p:nvPr/>
        </p:nvCxnSpPr>
        <p:spPr>
          <a:xfrm flipV="1">
            <a:off x="8983960" y="1213434"/>
            <a:ext cx="1039459" cy="1619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7718F2C-CE64-4496-9592-C7EA34A3A517}"/>
              </a:ext>
            </a:extLst>
          </p:cNvPr>
          <p:cNvCxnSpPr>
            <a:cxnSpLocks/>
          </p:cNvCxnSpPr>
          <p:nvPr/>
        </p:nvCxnSpPr>
        <p:spPr>
          <a:xfrm flipV="1">
            <a:off x="9179547" y="2594191"/>
            <a:ext cx="693402" cy="1958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71D174C-02BD-4F4C-884C-65B99AADB575}"/>
              </a:ext>
            </a:extLst>
          </p:cNvPr>
          <p:cNvCxnSpPr>
            <a:cxnSpLocks/>
          </p:cNvCxnSpPr>
          <p:nvPr/>
        </p:nvCxnSpPr>
        <p:spPr>
          <a:xfrm>
            <a:off x="9250256" y="3127107"/>
            <a:ext cx="582222" cy="2912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C10C9A9-1E53-4EDB-8CCD-DF52F93E1903}"/>
              </a:ext>
            </a:extLst>
          </p:cNvPr>
          <p:cNvCxnSpPr>
            <a:cxnSpLocks/>
          </p:cNvCxnSpPr>
          <p:nvPr/>
        </p:nvCxnSpPr>
        <p:spPr>
          <a:xfrm flipV="1">
            <a:off x="9155689" y="4130724"/>
            <a:ext cx="767488" cy="1066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72E87A8-51BB-469D-9E50-9BB8450D0923}"/>
              </a:ext>
            </a:extLst>
          </p:cNvPr>
          <p:cNvCxnSpPr>
            <a:cxnSpLocks/>
          </p:cNvCxnSpPr>
          <p:nvPr/>
        </p:nvCxnSpPr>
        <p:spPr>
          <a:xfrm>
            <a:off x="9179547" y="4534785"/>
            <a:ext cx="623175" cy="1990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D848207-73CC-4533-93A7-C96FC2DB236D}"/>
              </a:ext>
            </a:extLst>
          </p:cNvPr>
          <p:cNvCxnSpPr>
            <a:cxnSpLocks/>
          </p:cNvCxnSpPr>
          <p:nvPr/>
        </p:nvCxnSpPr>
        <p:spPr>
          <a:xfrm flipV="1">
            <a:off x="9329745" y="5487062"/>
            <a:ext cx="502733" cy="1575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1456AFA-F523-4778-AF6A-276E21EFFD5C}"/>
              </a:ext>
            </a:extLst>
          </p:cNvPr>
          <p:cNvCxnSpPr>
            <a:cxnSpLocks/>
          </p:cNvCxnSpPr>
          <p:nvPr/>
        </p:nvCxnSpPr>
        <p:spPr>
          <a:xfrm>
            <a:off x="9329745" y="5983560"/>
            <a:ext cx="345786" cy="1459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C85CF3CC-99D4-4857-943C-06FABAB94D20}"/>
              </a:ext>
            </a:extLst>
          </p:cNvPr>
          <p:cNvSpPr txBox="1"/>
          <p:nvPr/>
        </p:nvSpPr>
        <p:spPr>
          <a:xfrm>
            <a:off x="9675531" y="5944822"/>
            <a:ext cx="1949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{42,-13,101}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F10B34F-6A6A-43E7-A75E-A9CAD4218C41}"/>
              </a:ext>
            </a:extLst>
          </p:cNvPr>
          <p:cNvSpPr txBox="1"/>
          <p:nvPr/>
        </p:nvSpPr>
        <p:spPr>
          <a:xfrm>
            <a:off x="724872" y="1568896"/>
            <a:ext cx="538828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// Iteratively find subsequences</a:t>
            </a:r>
          </a:p>
          <a:p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Queue&lt;Vector&lt;</a:t>
            </a:r>
            <a:r>
              <a:rPr lang="zh-CN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&gt;&gt; </a:t>
            </a:r>
            <a:r>
              <a:rPr lang="zh-CN" altLang="en-US" sz="1600" dirty="0">
                <a:latin typeface="Consolas" panose="020B0609020204030204" pitchFamily="49" charset="0"/>
              </a:rPr>
              <a:t>findSubseqs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</a:t>
            </a:r>
            <a:r>
              <a:rPr lang="zh-CN" altLang="en-US" sz="1600" dirty="0">
                <a:latin typeface="Consolas" panose="020B0609020204030204" pitchFamily="49" charset="0"/>
              </a:rPr>
              <a:t>(</a:t>
            </a:r>
            <a:r>
              <a:rPr lang="zh-CN" altLang="en-US" sz="1600" b="1" dirty="0">
                <a:latin typeface="Consolas" panose="020B0609020204030204" pitchFamily="49" charset="0"/>
              </a:rPr>
              <a:t>const</a:t>
            </a:r>
            <a:r>
              <a:rPr lang="zh-CN" altLang="en-US" sz="1600" dirty="0">
                <a:latin typeface="Consolas" panose="020B0609020204030204" pitchFamily="49" charset="0"/>
              </a:rPr>
              <a:t> Vector&lt;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&gt;&amp; vec)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Queue&lt;Vector&lt;</a:t>
            </a:r>
            <a:r>
              <a:rPr lang="zh-CN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&gt;&gt; </a:t>
            </a:r>
            <a:r>
              <a:rPr lang="zh-CN" altLang="en-US" sz="1600" dirty="0">
                <a:latin typeface="Consolas" panose="020B0609020204030204" pitchFamily="49" charset="0"/>
              </a:rPr>
              <a:t>subSeqs = { {} };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for</a:t>
            </a:r>
            <a:r>
              <a:rPr lang="zh-CN" altLang="en-US" sz="1600" dirty="0">
                <a:latin typeface="Consolas" panose="020B0609020204030204" pitchFamily="49" charset="0"/>
              </a:rPr>
              <a:t> (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i = 0; i &lt; vec.size(); i++) {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    // </a:t>
            </a:r>
            <a:r>
              <a:rPr lang="en-US" altLang="zh-CN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subSeqs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 contains </a:t>
            </a:r>
            <a:r>
              <a:rPr lang="en-US" altLang="zh-CN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i-th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 column</a:t>
            </a:r>
            <a:endParaRPr lang="zh-CN" alt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n = subSeqs.size();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</a:t>
            </a:r>
            <a:r>
              <a:rPr lang="zh-CN" altLang="en-US" sz="1600" b="1" dirty="0">
                <a:latin typeface="Consolas" panose="020B0609020204030204" pitchFamily="49" charset="0"/>
              </a:rPr>
              <a:t>for</a:t>
            </a:r>
            <a:r>
              <a:rPr lang="zh-CN" altLang="en-US" sz="1600" dirty="0">
                <a:latin typeface="Consolas" panose="020B0609020204030204" pitchFamily="49" charset="0"/>
              </a:rPr>
              <a:t> (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j = 0; j &lt; n; j++)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Vector&lt;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&gt; s = subSeqs.dequeue();</a:t>
            </a:r>
          </a:p>
          <a:p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// Not include the i-th element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subSeqs.enqueue(s);</a:t>
            </a:r>
          </a:p>
          <a:p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        // Include the i-th element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s.add(vec[i]);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subSeqs.enqueue(s);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return</a:t>
            </a:r>
            <a:r>
              <a:rPr lang="zh-CN" altLang="en-US" sz="1600" dirty="0">
                <a:latin typeface="Consolas" panose="020B0609020204030204" pitchFamily="49" charset="0"/>
              </a:rPr>
              <a:t> subSeqs;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C51F40B2-B864-4FEA-8841-297C447F4657}"/>
              </a:ext>
            </a:extLst>
          </p:cNvPr>
          <p:cNvCxnSpPr>
            <a:cxnSpLocks/>
          </p:cNvCxnSpPr>
          <p:nvPr/>
        </p:nvCxnSpPr>
        <p:spPr>
          <a:xfrm flipH="1" flipV="1">
            <a:off x="7120714" y="1213434"/>
            <a:ext cx="17846" cy="5142916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C572A442-17C1-4E33-89BB-59B593A865CA}"/>
              </a:ext>
            </a:extLst>
          </p:cNvPr>
          <p:cNvCxnSpPr>
            <a:cxnSpLocks/>
          </p:cNvCxnSpPr>
          <p:nvPr/>
        </p:nvCxnSpPr>
        <p:spPr>
          <a:xfrm flipV="1">
            <a:off x="8218467" y="1192852"/>
            <a:ext cx="31371" cy="5163498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CECE98E-FE7B-4767-BC7C-DF79C21DBDC7}"/>
              </a:ext>
            </a:extLst>
          </p:cNvPr>
          <p:cNvCxnSpPr>
            <a:cxnSpLocks/>
          </p:cNvCxnSpPr>
          <p:nvPr/>
        </p:nvCxnSpPr>
        <p:spPr>
          <a:xfrm flipH="1" flipV="1">
            <a:off x="9583956" y="1133910"/>
            <a:ext cx="4809" cy="5180244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32AFAEA6-74F8-4A8A-A355-11FDA6C13ED3}"/>
              </a:ext>
            </a:extLst>
          </p:cNvPr>
          <p:cNvSpPr txBox="1"/>
          <p:nvPr/>
        </p:nvSpPr>
        <p:spPr>
          <a:xfrm>
            <a:off x="9675531" y="767233"/>
            <a:ext cx="13421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=3(done)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97E21D6D-A1F0-4652-BF43-5D05A1603584}"/>
              </a:ext>
            </a:extLst>
          </p:cNvPr>
          <p:cNvSpPr txBox="1"/>
          <p:nvPr/>
        </p:nvSpPr>
        <p:spPr>
          <a:xfrm>
            <a:off x="8546846" y="913178"/>
            <a:ext cx="960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=2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A92B9AA-10B0-45D8-B0F3-0811A2358EF2}"/>
              </a:ext>
            </a:extLst>
          </p:cNvPr>
          <p:cNvSpPr txBox="1"/>
          <p:nvPr/>
        </p:nvSpPr>
        <p:spPr>
          <a:xfrm>
            <a:off x="7378259" y="1168889"/>
            <a:ext cx="960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=1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14634C87-F0D3-4749-BC92-1F0412061477}"/>
              </a:ext>
            </a:extLst>
          </p:cNvPr>
          <p:cNvSpPr txBox="1"/>
          <p:nvPr/>
        </p:nvSpPr>
        <p:spPr>
          <a:xfrm>
            <a:off x="6396789" y="1627108"/>
            <a:ext cx="960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=0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1AA660CC-E0F1-4845-93B7-9FDF860AD645}"/>
              </a:ext>
            </a:extLst>
          </p:cNvPr>
          <p:cNvSpPr/>
          <p:nvPr/>
        </p:nvSpPr>
        <p:spPr>
          <a:xfrm>
            <a:off x="2100585" y="3784892"/>
            <a:ext cx="3639457" cy="506132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40924FA3-C6FA-4674-87A3-E1085BF9A381}"/>
              </a:ext>
            </a:extLst>
          </p:cNvPr>
          <p:cNvSpPr/>
          <p:nvPr/>
        </p:nvSpPr>
        <p:spPr>
          <a:xfrm>
            <a:off x="7483624" y="1967418"/>
            <a:ext cx="532533" cy="506132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84EF763-76E8-4C84-87AB-0F9B0EB07D17}"/>
              </a:ext>
            </a:extLst>
          </p:cNvPr>
          <p:cNvCxnSpPr>
            <a:cxnSpLocks/>
            <a:endCxn id="74" idx="1"/>
          </p:cNvCxnSpPr>
          <p:nvPr/>
        </p:nvCxnSpPr>
        <p:spPr>
          <a:xfrm flipV="1">
            <a:off x="5771859" y="2220484"/>
            <a:ext cx="1711765" cy="17192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8DB99FD0-E4F8-478D-9338-11CFB9EBF48A}"/>
              </a:ext>
            </a:extLst>
          </p:cNvPr>
          <p:cNvSpPr/>
          <p:nvPr/>
        </p:nvSpPr>
        <p:spPr>
          <a:xfrm>
            <a:off x="2081088" y="4277236"/>
            <a:ext cx="3639457" cy="759912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8C47EADC-938A-4BB7-A8C4-C167B72FD4F8}"/>
              </a:ext>
            </a:extLst>
          </p:cNvPr>
          <p:cNvSpPr/>
          <p:nvPr/>
        </p:nvSpPr>
        <p:spPr>
          <a:xfrm>
            <a:off x="7403139" y="4873568"/>
            <a:ext cx="532533" cy="506132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C5B1B2F-F382-4F16-94ED-58CFBD02321D}"/>
              </a:ext>
            </a:extLst>
          </p:cNvPr>
          <p:cNvCxnSpPr>
            <a:cxnSpLocks/>
            <a:stCxn id="78" idx="3"/>
            <a:endCxn id="7" idx="1"/>
          </p:cNvCxnSpPr>
          <p:nvPr/>
        </p:nvCxnSpPr>
        <p:spPr>
          <a:xfrm>
            <a:off x="5720545" y="4657192"/>
            <a:ext cx="1625952" cy="4950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82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1" grpId="0"/>
      <p:bldP spid="72" grpId="0"/>
      <p:bldP spid="73" grpId="0" animBg="1"/>
      <p:bldP spid="73" grpId="1" animBg="1"/>
      <p:bldP spid="74" grpId="0" animBg="1"/>
      <p:bldP spid="74" grpId="1" animBg="1"/>
      <p:bldP spid="78" grpId="0" animBg="1"/>
      <p:bldP spid="79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132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Pair</a:t>
            </a:r>
          </a:p>
        </p:txBody>
      </p:sp>
    </p:spTree>
    <p:extLst>
      <p:ext uri="{BB962C8B-B14F-4D97-AF65-F5344CB8AC3E}">
        <p14:creationId xmlns:p14="http://schemas.microsoft.com/office/powerpoint/2010/main" val="290902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94277-1001-4EA5-8AAB-4D615BD4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Pairs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EB237D-C1F7-4E1C-848C-201FD8E5C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pair</a:t>
            </a:r>
            <a:r>
              <a:rPr lang="en-US" altLang="zh-CN" dirty="0"/>
              <a:t>: A polymorphic ADT representing </a:t>
            </a:r>
            <a:r>
              <a:rPr lang="en-US" altLang="zh-CN" dirty="0">
                <a:solidFill>
                  <a:srgbClr val="FF0000"/>
                </a:solidFill>
              </a:rPr>
              <a:t>an ordered pair</a:t>
            </a:r>
            <a:r>
              <a:rPr lang="en-US" altLang="zh-CN" dirty="0"/>
              <a:t> of values</a:t>
            </a:r>
          </a:p>
          <a:p>
            <a:r>
              <a:rPr lang="en-US" altLang="zh-CN" b="1" dirty="0"/>
              <a:t>Syntax</a:t>
            </a:r>
            <a:r>
              <a:rPr lang="en-US" altLang="zh-CN" dirty="0"/>
              <a:t> (Defined in C++ standard library and in namespace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std</a:t>
            </a:r>
            <a:r>
              <a:rPr lang="en-US" altLang="zh-CN" dirty="0"/>
              <a:t>):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Access the values</a:t>
            </a:r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AF2615-2C89-4989-8282-AB6A5F735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133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50AB08-6E86-4647-9585-C2960B6D1BD9}"/>
              </a:ext>
            </a:extLst>
          </p:cNvPr>
          <p:cNvSpPr txBox="1"/>
          <p:nvPr/>
        </p:nvSpPr>
        <p:spPr>
          <a:xfrm>
            <a:off x="3303905" y="2043777"/>
            <a:ext cx="558419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Define pair of elements of type T and S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The values are set to default ones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pair&lt;T, S&gt; p;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The first value is initialized to t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The second value is initialized to s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pair&lt;T, S&gt; p(t, s)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Same as above but without explicit types</a:t>
            </a:r>
          </a:p>
          <a:p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make_pair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(t, s)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318099-8963-484F-9634-38F4F4F2C8A7}"/>
              </a:ext>
            </a:extLst>
          </p:cNvPr>
          <p:cNvSpPr txBox="1"/>
          <p:nvPr/>
        </p:nvSpPr>
        <p:spPr>
          <a:xfrm>
            <a:off x="3303905" y="4899240"/>
            <a:ext cx="55841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Read the first value of p</a:t>
            </a:r>
          </a:p>
          <a:p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p.first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Get the second value of p</a:t>
            </a:r>
          </a:p>
          <a:p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p.second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05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1B464-7A67-4A57-BDCD-AAB51102A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6C67CA-CC46-4E93-A9B4-4CE4DE5CA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Defining and accessing pairs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A2F5DE-9244-4478-A7DB-C1B689419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134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41C33DC-6412-4BD9-A714-2C7914E67080}"/>
              </a:ext>
            </a:extLst>
          </p:cNvPr>
          <p:cNvSpPr txBox="1"/>
          <p:nvPr/>
        </p:nvSpPr>
        <p:spPr>
          <a:xfrm>
            <a:off x="1826293" y="2136338"/>
            <a:ext cx="853941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Define pairs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pair&lt;string, int&gt; p;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pair&lt;string, int&gt; p1("abc", 1);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pair&lt;char, double&gt; p2 = make_pair('C', 2.0);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Access pairs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"(" &lt;&lt; p.first &lt;&lt; ", " &lt;&lt; p.second &lt;&lt; ")"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"(" &lt;&lt; p1.first &lt;&lt; ", " &lt;&lt; p1.second &lt;&lt; ")"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"(" &lt;&lt; p2.first &lt;&lt; ", " &lt;&lt; p2.second &lt;&lt; ")" &lt;&lt; endl;</a:t>
            </a:r>
          </a:p>
        </p:txBody>
      </p:sp>
    </p:spTree>
    <p:extLst>
      <p:ext uri="{BB962C8B-B14F-4D97-AF65-F5344CB8AC3E}">
        <p14:creationId xmlns:p14="http://schemas.microsoft.com/office/powerpoint/2010/main" val="168826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71E9D-4A13-497D-99A6-3320BD3A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Phone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37C1B4-D384-4F0D-AB03-830CD5D50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Define a table of which each entry is a pair of names and phone numbers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Operations: find entry, add entry, remove entry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2EF0C7-2DF3-4CB5-95DA-AB04FF04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135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1A0EB1E-129C-4B5F-A245-8A48581793C5}"/>
              </a:ext>
            </a:extLst>
          </p:cNvPr>
          <p:cNvSpPr txBox="1"/>
          <p:nvPr/>
        </p:nvSpPr>
        <p:spPr>
          <a:xfrm>
            <a:off x="3734803" y="1598376"/>
            <a:ext cx="47223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The type of phone books</a:t>
            </a:r>
          </a:p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Vector&lt;pair&lt;string, int&gt;&gt;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1D0E53-8CE9-459B-BE3E-0ADAA7F4403E}"/>
              </a:ext>
            </a:extLst>
          </p:cNvPr>
          <p:cNvSpPr txBox="1"/>
          <p:nvPr/>
        </p:nvSpPr>
        <p:spPr>
          <a:xfrm>
            <a:off x="2576763" y="2717538"/>
            <a:ext cx="784258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Vector&lt;pair&lt;string, int&gt;&gt; table;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addEntry(table, "ZhangSan", 13300010002);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addEntry(table, "LiSi", 13912345678);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addEntry(table, "WangWu", 13507071212);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printTable(table);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findEntry(table, "WangWu")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removeEntry(table, "WangWu");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printTable(table);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findEntry(table, "WangWu") &lt;&lt; endl;</a:t>
            </a:r>
          </a:p>
        </p:txBody>
      </p:sp>
    </p:spTree>
    <p:extLst>
      <p:ext uri="{BB962C8B-B14F-4D97-AF65-F5344CB8AC3E}">
        <p14:creationId xmlns:p14="http://schemas.microsoft.com/office/powerpoint/2010/main" val="159419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3A063-5711-4E14-A30C-BCE7E4C7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Entries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ACF65-E88F-4963-9B36-56AF6E588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CAB0A9-3D80-41BD-A501-A35681ED4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136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CB375F-E67E-4765-BBAA-523CC533CAD7}"/>
              </a:ext>
            </a:extLst>
          </p:cNvPr>
          <p:cNvSpPr txBox="1"/>
          <p:nvPr/>
        </p:nvSpPr>
        <p:spPr>
          <a:xfrm>
            <a:off x="2166686" y="2136338"/>
            <a:ext cx="859556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Find the entry with the name and return its index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Return -1 if there is no such index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findEntry(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Vector&lt;pair&lt;string,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&gt;&gt;&amp; table</a:t>
            </a:r>
            <a:r>
              <a:rPr lang="zh-CN" altLang="en-US" dirty="0">
                <a:latin typeface="Consolas" panose="020B0609020204030204" pitchFamily="49" charset="0"/>
              </a:rPr>
              <a:t>, string name)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table.size();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table[i].first == name</a:t>
            </a:r>
            <a:r>
              <a:rPr lang="zh-CN" altLang="en-US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i;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-1;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281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A177F-C9AA-4299-8471-14FF3B83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 and Remove Entries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3CB90C-D182-4134-B25B-6F6BEED49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1A23C2-3A04-4A9C-8A18-99412CFF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137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206C27-752F-4F58-8BBA-B8D928024302}"/>
              </a:ext>
            </a:extLst>
          </p:cNvPr>
          <p:cNvSpPr txBox="1"/>
          <p:nvPr/>
        </p:nvSpPr>
        <p:spPr>
          <a:xfrm>
            <a:off x="1981200" y="1222108"/>
            <a:ext cx="956309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Add an entry to the table if there is no entry with name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addEntry(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Vector&lt;pair&lt;string,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&gt;&gt;&amp; table</a:t>
            </a:r>
            <a:r>
              <a:rPr lang="zh-CN" altLang="en-US" dirty="0">
                <a:latin typeface="Consolas" panose="020B0609020204030204" pitchFamily="49" charset="0"/>
              </a:rPr>
              <a:t>, string name,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number)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(findEntry(table, name) &gt;= 0)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 false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table.add(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make_pair(name, number)</a:t>
            </a:r>
            <a:r>
              <a:rPr lang="zh-CN" altLang="en-US" dirty="0">
                <a:latin typeface="Consolas" panose="020B0609020204030204" pitchFamily="49" charset="0"/>
              </a:rPr>
              <a:t>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 true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Remove an entry from the table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removeEntry(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Vector&lt;pair&lt;string,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&gt;&gt;&amp; table</a:t>
            </a:r>
            <a:r>
              <a:rPr lang="zh-CN" altLang="en-US" dirty="0">
                <a:latin typeface="Consolas" panose="020B0609020204030204" pitchFamily="49" charset="0"/>
              </a:rPr>
              <a:t>, string name)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findEntry(table, name);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(i &lt; 0)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table.remove(i);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34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A0DAE-BE5A-4F9C-97C3-A7DEB64D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Print Tables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037E56-46C7-443A-9700-B6BC00C8C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27A2F3-83AC-4420-9ACE-9FB9871A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138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23E130-E292-451B-ACAC-021826B277FC}"/>
              </a:ext>
            </a:extLst>
          </p:cNvPr>
          <p:cNvSpPr txBox="1"/>
          <p:nvPr/>
        </p:nvSpPr>
        <p:spPr>
          <a:xfrm>
            <a:off x="1295401" y="2136339"/>
            <a:ext cx="96297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Print the student table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printTable(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Vector&lt;pair&lt;string,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&gt;&gt;&amp; table</a:t>
            </a:r>
            <a:r>
              <a:rPr lang="zh-CN" altLang="en-US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"{";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table.size();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cout &lt;&lt; "(" &lt;&lt;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table[i].first </a:t>
            </a:r>
            <a:r>
              <a:rPr lang="zh-CN" altLang="en-US" dirty="0">
                <a:latin typeface="Consolas" panose="020B0609020204030204" pitchFamily="49" charset="0"/>
              </a:rPr>
              <a:t>&lt;&lt; ", " &lt;&lt;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table[i].second </a:t>
            </a:r>
            <a:r>
              <a:rPr lang="zh-CN" altLang="en-US" dirty="0">
                <a:latin typeface="Consolas" panose="020B0609020204030204" pitchFamily="49" charset="0"/>
              </a:rPr>
              <a:t>&lt;&lt; "); ";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"}"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159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A3E8E-5EFE-4E25-848F-A4ECA15DA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53B13A-4035-4597-A2E4-E4CD363BA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Question</a:t>
            </a:r>
            <a:r>
              <a:rPr lang="en-US" altLang="zh-CN" dirty="0"/>
              <a:t>: Which of the following operations are </a:t>
            </a:r>
            <a:r>
              <a:rPr lang="en-US" altLang="zh-CN" dirty="0">
                <a:solidFill>
                  <a:srgbClr val="FF0000"/>
                </a:solidFill>
              </a:rPr>
              <a:t>GENERIC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21CC49-175D-44CB-AC30-4E0716A4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139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2299BC-82E2-4B32-904F-9F222006DF9D}"/>
              </a:ext>
            </a:extLst>
          </p:cNvPr>
          <p:cNvSpPr txBox="1"/>
          <p:nvPr/>
        </p:nvSpPr>
        <p:spPr>
          <a:xfrm>
            <a:off x="1698977" y="2126524"/>
            <a:ext cx="978182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findEntry(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Vector&lt;pair&lt;string,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&gt;&gt;&amp; table, string name)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addEntry(Vector&lt;pair&lt;string,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&gt;&gt;&amp; table, string name,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number)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removeEntry(Vector&lt;pair&lt;string,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&gt;&gt;&amp; table, string name)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printTable(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Vector&lt;pair&lt;string,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&gt;&gt;&amp; table)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76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8E070-C0C6-4C79-B931-2A685FB2B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Instances of Templates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0F430F-1683-4750-A49A-E07D4A6FD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Given any instances of type parameters, a template generate an instance: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FCE651-CFB6-4801-8730-95AA3A3C3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FF2E7C-21BA-4C5B-B8F4-0DD58C20FEDF}"/>
              </a:ext>
            </a:extLst>
          </p:cNvPr>
          <p:cNvSpPr txBox="1"/>
          <p:nvPr/>
        </p:nvSpPr>
        <p:spPr>
          <a:xfrm>
            <a:off x="3613986" y="1674674"/>
            <a:ext cx="432435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An identity template function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template</a:t>
            </a:r>
            <a:r>
              <a:rPr lang="zh-CN" altLang="en-US" dirty="0">
                <a:latin typeface="Consolas" panose="020B0609020204030204" pitchFamily="49" charset="0"/>
              </a:rPr>
              <a:t> &lt;</a:t>
            </a:r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T&gt;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T id(T v)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v;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33C1C8-7D46-4046-A97E-F3B66535A0AD}"/>
              </a:ext>
            </a:extLst>
          </p:cNvPr>
          <p:cNvSpPr txBox="1"/>
          <p:nvPr/>
        </p:nvSpPr>
        <p:spPr>
          <a:xfrm>
            <a:off x="4691062" y="4385399"/>
            <a:ext cx="3362325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An identity for char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id(</a:t>
            </a:r>
            <a:r>
              <a:rPr lang="en-US" altLang="zh-CN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v)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v;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3C7C63-E9E1-4CCB-8123-C23F09DA3DB7}"/>
              </a:ext>
            </a:extLst>
          </p:cNvPr>
          <p:cNvSpPr txBox="1"/>
          <p:nvPr/>
        </p:nvSpPr>
        <p:spPr>
          <a:xfrm>
            <a:off x="895350" y="4385399"/>
            <a:ext cx="3362325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An identity for int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id(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v;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2CD2B36-C291-4585-A330-0D5420721BEA}"/>
              </a:ext>
            </a:extLst>
          </p:cNvPr>
          <p:cNvSpPr txBox="1"/>
          <p:nvPr/>
        </p:nvSpPr>
        <p:spPr>
          <a:xfrm>
            <a:off x="8424862" y="4385399"/>
            <a:ext cx="3362325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An identity for string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</a:t>
            </a:r>
            <a:r>
              <a:rPr lang="zh-CN" altLang="en-US" dirty="0">
                <a:latin typeface="Consolas" panose="020B0609020204030204" pitchFamily="49" charset="0"/>
              </a:rPr>
              <a:t> id(</a:t>
            </a:r>
            <a:r>
              <a:rPr lang="en-US" altLang="zh-CN" dirty="0">
                <a:latin typeface="Consolas" panose="020B0609020204030204" pitchFamily="49" charset="0"/>
              </a:rPr>
              <a:t>string</a:t>
            </a:r>
            <a:r>
              <a:rPr lang="zh-CN" altLang="en-US" dirty="0">
                <a:latin typeface="Consolas" panose="020B0609020204030204" pitchFamily="49" charset="0"/>
              </a:rPr>
              <a:t> v)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v;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38FC803-F0A9-4AD0-844E-A43F8CAE7712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2576513" y="3429000"/>
            <a:ext cx="3199648" cy="956399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78E178F-4D3A-47A5-B940-1C658F7D595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776161" y="3429000"/>
            <a:ext cx="596064" cy="956399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AD4C758-5793-4DB8-9AA9-5A4739CC2E4E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5776161" y="3429000"/>
            <a:ext cx="4329864" cy="956399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41B27D1-BF4B-4E66-AA7E-CCBB26565CE9}"/>
              </a:ext>
            </a:extLst>
          </p:cNvPr>
          <p:cNvSpPr txBox="1"/>
          <p:nvPr/>
        </p:nvSpPr>
        <p:spPr>
          <a:xfrm>
            <a:off x="4404186" y="3804548"/>
            <a:ext cx="10627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T</a:t>
            </a:r>
            <a:r>
              <a:rPr lang="en-US" altLang="zh-CN" b="1" dirty="0">
                <a:latin typeface="Consolas" panose="020B0609020204030204" pitchFamily="49" charset="0"/>
              </a:rPr>
              <a:t>=int</a:t>
            </a:r>
            <a:endParaRPr lang="zh-CN" altLang="en-US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9641A1C-A5E7-4FED-8F09-237BF858ED88}"/>
              </a:ext>
            </a:extLst>
          </p:cNvPr>
          <p:cNvSpPr txBox="1"/>
          <p:nvPr/>
        </p:nvSpPr>
        <p:spPr>
          <a:xfrm>
            <a:off x="6150016" y="3789452"/>
            <a:ext cx="10627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T</a:t>
            </a:r>
            <a:r>
              <a:rPr lang="en-US" altLang="zh-CN" b="1" dirty="0">
                <a:latin typeface="Consolas" panose="020B0609020204030204" pitchFamily="49" charset="0"/>
              </a:rPr>
              <a:t>=char</a:t>
            </a:r>
            <a:endParaRPr lang="zh-CN" altLang="en-US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B862E88-1069-46E4-B0A9-668E31050FED}"/>
              </a:ext>
            </a:extLst>
          </p:cNvPr>
          <p:cNvSpPr txBox="1"/>
          <p:nvPr/>
        </p:nvSpPr>
        <p:spPr>
          <a:xfrm>
            <a:off x="8318080" y="3707110"/>
            <a:ext cx="1415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T</a:t>
            </a:r>
            <a:r>
              <a:rPr lang="en-US" altLang="zh-CN" b="1" dirty="0">
                <a:latin typeface="Consolas" panose="020B0609020204030204" pitchFamily="49" charset="0"/>
              </a:rPr>
              <a:t>=string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1908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0" grpId="0"/>
      <p:bldP spid="21" grpId="0"/>
      <p:bldP spid="22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2632C-3D19-413B-AE35-C81782B9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Generic Tables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4ED978-2396-4E82-A098-748352DF3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operation on phone tables are </a:t>
            </a:r>
            <a:r>
              <a:rPr lang="en-US" altLang="zh-CN" dirty="0">
                <a:solidFill>
                  <a:srgbClr val="FF0000"/>
                </a:solidFill>
              </a:rPr>
              <a:t>ignorant of element types</a:t>
            </a:r>
          </a:p>
          <a:p>
            <a:r>
              <a:rPr lang="en-US" altLang="zh-CN" dirty="0"/>
              <a:t>A generic table may be implemented following the same idea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1C03B4-8249-4012-AF22-C2660AF3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140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708E15-ED48-4769-8497-63D29CD64604}"/>
              </a:ext>
            </a:extLst>
          </p:cNvPr>
          <p:cNvSpPr txBox="1"/>
          <p:nvPr/>
        </p:nvSpPr>
        <p:spPr>
          <a:xfrm>
            <a:off x="3563353" y="2098316"/>
            <a:ext cx="47223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The type of generic tables</a:t>
            </a:r>
          </a:p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Vector&lt;pair&lt;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&gt;&gt;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237B2B-C2C9-45D5-9982-20BDC299A331}"/>
              </a:ext>
            </a:extLst>
          </p:cNvPr>
          <p:cNvSpPr txBox="1"/>
          <p:nvPr/>
        </p:nvSpPr>
        <p:spPr>
          <a:xfrm>
            <a:off x="2428875" y="2884101"/>
            <a:ext cx="73342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Generic Operations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template</a:t>
            </a:r>
            <a:r>
              <a:rPr lang="zh-CN" altLang="en-US" dirty="0">
                <a:latin typeface="Consolas" panose="020B0609020204030204" pitchFamily="49" charset="0"/>
              </a:rPr>
              <a:t> &lt;</a:t>
            </a:r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T, </a:t>
            </a:r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S&gt;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findEntry(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Vector&lt;pair&lt;T, S&gt;&gt;&amp; table, T key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latin typeface="Consolas" panose="020B0609020204030204" pitchFamily="49" charset="0"/>
              </a:rPr>
              <a:t> &lt;</a:t>
            </a:r>
            <a:r>
              <a:rPr lang="en-US" altLang="zh-CN" b="1" dirty="0">
                <a:latin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</a:rPr>
              <a:t> T, </a:t>
            </a:r>
            <a:r>
              <a:rPr lang="en-US" altLang="zh-CN" b="1" dirty="0">
                <a:latin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</a:rPr>
              <a:t> S&gt;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bool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addEntry</a:t>
            </a:r>
            <a:r>
              <a:rPr lang="en-US" altLang="zh-CN" dirty="0">
                <a:latin typeface="Consolas" panose="020B0609020204030204" pitchFamily="49" charset="0"/>
              </a:rPr>
              <a:t>(Vector&lt;pair&lt;T, S&gt;&gt;&amp; table, T key, S value);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latin typeface="Consolas" panose="020B0609020204030204" pitchFamily="49" charset="0"/>
              </a:rPr>
              <a:t> &lt;</a:t>
            </a:r>
            <a:r>
              <a:rPr lang="en-US" altLang="zh-CN" b="1" dirty="0">
                <a:latin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</a:rPr>
              <a:t> T, </a:t>
            </a:r>
            <a:r>
              <a:rPr lang="en-US" altLang="zh-CN" b="1" dirty="0">
                <a:latin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</a:rPr>
              <a:t> S&gt;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removeEntry</a:t>
            </a:r>
            <a:r>
              <a:rPr lang="en-US" altLang="zh-CN" dirty="0">
                <a:latin typeface="Consolas" panose="020B0609020204030204" pitchFamily="49" charset="0"/>
              </a:rPr>
              <a:t>(Vector&lt;pair&lt;T, S&gt;&gt;&amp; table, T key);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latin typeface="Consolas" panose="020B0609020204030204" pitchFamily="49" charset="0"/>
              </a:rPr>
              <a:t> &lt;</a:t>
            </a:r>
            <a:r>
              <a:rPr lang="en-US" altLang="zh-CN" b="1" dirty="0">
                <a:latin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</a:rPr>
              <a:t> T, </a:t>
            </a:r>
            <a:r>
              <a:rPr lang="en-US" altLang="zh-CN" b="1" dirty="0">
                <a:latin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</a:rPr>
              <a:t> S&gt;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printTable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latin typeface="Consolas" panose="020B0609020204030204" pitchFamily="49" charset="0"/>
              </a:rPr>
              <a:t>const</a:t>
            </a:r>
            <a:r>
              <a:rPr lang="en-US" altLang="zh-CN" dirty="0">
                <a:latin typeface="Consolas" panose="020B0609020204030204" pitchFamily="49" charset="0"/>
              </a:rPr>
              <a:t> Vector&lt;pair&lt;T, S&gt;&gt;&amp; table)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12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0B1F7-19F5-4DCE-8501-DAE3159A7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 Entries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CF7FF0-4BFA-45AC-82B5-C92C5B4B4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Note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/>
              <a:t>the key and values becomes generic types</a:t>
            </a:r>
          </a:p>
          <a:p>
            <a:pPr lvl="1"/>
            <a:r>
              <a:rPr lang="en-US" altLang="zh-CN" dirty="0"/>
              <a:t>The implementation is the same as before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684E3A-C837-41E8-988E-D463A343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141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D4935B-1E89-4FF2-AA53-AA22909FEBFA}"/>
              </a:ext>
            </a:extLst>
          </p:cNvPr>
          <p:cNvSpPr txBox="1"/>
          <p:nvPr/>
        </p:nvSpPr>
        <p:spPr>
          <a:xfrm>
            <a:off x="2657475" y="2696859"/>
            <a:ext cx="7620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Find the entry with the key and return the index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Return -1 if there is no such index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template</a:t>
            </a:r>
            <a:r>
              <a:rPr lang="zh-CN" altLang="en-US" dirty="0">
                <a:latin typeface="Consolas" panose="020B0609020204030204" pitchFamily="49" charset="0"/>
              </a:rPr>
              <a:t> &lt;</a:t>
            </a:r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T, </a:t>
            </a:r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S&gt;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findEntry(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Vector&lt;pair&lt;T, S&gt;&gt;&amp; table</a:t>
            </a:r>
            <a:r>
              <a:rPr lang="zh-CN" altLang="en-US" dirty="0">
                <a:latin typeface="Consolas" panose="020B0609020204030204" pitchFamily="49" charset="0"/>
              </a:rPr>
              <a:t>, T key)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table.size();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table[i].first == key</a:t>
            </a:r>
            <a:r>
              <a:rPr lang="zh-CN" altLang="en-US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i;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-1;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938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C08EE-43DA-459B-916C-1D8BEB87D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 and Remove Entries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F3E312-874A-4F33-AE50-627DC0D8E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C8BD82-86B3-4682-A5CE-D56695577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142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0AC9AE-5216-40EE-9D44-6068C26C2085}"/>
              </a:ext>
            </a:extLst>
          </p:cNvPr>
          <p:cNvSpPr txBox="1"/>
          <p:nvPr/>
        </p:nvSpPr>
        <p:spPr>
          <a:xfrm>
            <a:off x="2733675" y="1189612"/>
            <a:ext cx="790575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Add an entry to the table if there is no entry with key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template</a:t>
            </a:r>
            <a:r>
              <a:rPr lang="zh-CN" altLang="en-US" sz="1600" dirty="0">
                <a:latin typeface="Consolas" panose="020B0609020204030204" pitchFamily="49" charset="0"/>
              </a:rPr>
              <a:t> &lt;</a:t>
            </a:r>
            <a:r>
              <a:rPr lang="zh-CN" altLang="en-US" sz="1600" b="1" dirty="0">
                <a:latin typeface="Consolas" panose="020B0609020204030204" pitchFamily="49" charset="0"/>
              </a:rPr>
              <a:t>class</a:t>
            </a:r>
            <a:r>
              <a:rPr lang="zh-CN" altLang="en-US" sz="1600" dirty="0">
                <a:latin typeface="Consolas" panose="020B0609020204030204" pitchFamily="49" charset="0"/>
              </a:rPr>
              <a:t> T, </a:t>
            </a:r>
            <a:r>
              <a:rPr lang="zh-CN" altLang="en-US" sz="1600" b="1" dirty="0">
                <a:latin typeface="Consolas" panose="020B0609020204030204" pitchFamily="49" charset="0"/>
              </a:rPr>
              <a:t>class</a:t>
            </a:r>
            <a:r>
              <a:rPr lang="zh-CN" altLang="en-US" sz="1600" dirty="0">
                <a:latin typeface="Consolas" panose="020B0609020204030204" pitchFamily="49" charset="0"/>
              </a:rPr>
              <a:t> S&gt;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bool</a:t>
            </a:r>
            <a:r>
              <a:rPr lang="zh-CN" altLang="en-US" sz="1600" dirty="0">
                <a:latin typeface="Consolas" panose="020B0609020204030204" pitchFamily="49" charset="0"/>
              </a:rPr>
              <a:t> addEntry(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Vector&lt;pair&lt;T, S&gt;&gt;&amp; table</a:t>
            </a:r>
            <a:r>
              <a:rPr lang="zh-CN" altLang="en-US" sz="1600" dirty="0">
                <a:latin typeface="Consolas" panose="020B0609020204030204" pitchFamily="49" charset="0"/>
              </a:rPr>
              <a:t>, T key, S value)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if</a:t>
            </a:r>
            <a:r>
              <a:rPr lang="zh-CN" altLang="en-US" sz="1600" dirty="0">
                <a:latin typeface="Consolas" panose="020B0609020204030204" pitchFamily="49" charset="0"/>
              </a:rPr>
              <a:t> (findEntry(table, key) &gt;= 0)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</a:t>
            </a:r>
            <a:r>
              <a:rPr lang="zh-CN" altLang="en-US" sz="1600" b="1" dirty="0">
                <a:latin typeface="Consolas" panose="020B0609020204030204" pitchFamily="49" charset="0"/>
              </a:rPr>
              <a:t>return</a:t>
            </a:r>
            <a:r>
              <a:rPr lang="zh-CN" altLang="en-US" sz="1600" dirty="0">
                <a:latin typeface="Consolas" panose="020B0609020204030204" pitchFamily="49" charset="0"/>
              </a:rPr>
              <a:t> </a:t>
            </a:r>
            <a:r>
              <a:rPr lang="zh-CN" altLang="en-US" sz="1600" b="1" dirty="0">
                <a:latin typeface="Consolas" panose="020B0609020204030204" pitchFamily="49" charset="0"/>
              </a:rPr>
              <a:t>false</a:t>
            </a:r>
            <a:r>
              <a:rPr lang="zh-CN" altLang="en-US" sz="1600" dirty="0">
                <a:latin typeface="Consolas" panose="020B0609020204030204" pitchFamily="49" charset="0"/>
              </a:rPr>
              <a:t>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table.add(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make_pair(key, value)</a:t>
            </a:r>
            <a:r>
              <a:rPr lang="zh-CN" alt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return true</a:t>
            </a:r>
            <a:r>
              <a:rPr lang="zh-CN" alt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Remove an entry from the table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template</a:t>
            </a:r>
            <a:r>
              <a:rPr lang="zh-CN" altLang="en-US" sz="1600" dirty="0">
                <a:latin typeface="Consolas" panose="020B0609020204030204" pitchFamily="49" charset="0"/>
              </a:rPr>
              <a:t> &lt;</a:t>
            </a:r>
            <a:r>
              <a:rPr lang="zh-CN" altLang="en-US" sz="1600" b="1" dirty="0">
                <a:latin typeface="Consolas" panose="020B0609020204030204" pitchFamily="49" charset="0"/>
              </a:rPr>
              <a:t>class</a:t>
            </a:r>
            <a:r>
              <a:rPr lang="zh-CN" altLang="en-US" sz="1600" dirty="0">
                <a:latin typeface="Consolas" panose="020B0609020204030204" pitchFamily="49" charset="0"/>
              </a:rPr>
              <a:t> T, </a:t>
            </a:r>
            <a:r>
              <a:rPr lang="zh-CN" altLang="en-US" sz="1600" b="1" dirty="0">
                <a:latin typeface="Consolas" panose="020B0609020204030204" pitchFamily="49" charset="0"/>
              </a:rPr>
              <a:t>class</a:t>
            </a:r>
            <a:r>
              <a:rPr lang="zh-CN" altLang="en-US" sz="1600" dirty="0">
                <a:latin typeface="Consolas" panose="020B0609020204030204" pitchFamily="49" charset="0"/>
              </a:rPr>
              <a:t> S&gt;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void</a:t>
            </a:r>
            <a:r>
              <a:rPr lang="zh-CN" altLang="en-US" sz="1600" dirty="0">
                <a:latin typeface="Consolas" panose="020B0609020204030204" pitchFamily="49" charset="0"/>
              </a:rPr>
              <a:t> removeEntry(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Vector&lt;pair&lt;T, S&gt;&gt;&amp; table</a:t>
            </a:r>
            <a:r>
              <a:rPr lang="zh-CN" altLang="en-US" sz="1600" dirty="0">
                <a:latin typeface="Consolas" panose="020B0609020204030204" pitchFamily="49" charset="0"/>
              </a:rPr>
              <a:t>, T key)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i = findEntry(table, key);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if</a:t>
            </a:r>
            <a:r>
              <a:rPr lang="zh-CN" altLang="en-US" sz="1600" dirty="0">
                <a:latin typeface="Consolas" panose="020B0609020204030204" pitchFamily="49" charset="0"/>
              </a:rPr>
              <a:t> (i &lt; 0) </a:t>
            </a:r>
            <a:r>
              <a:rPr lang="zh-CN" altLang="en-US" sz="1600" b="1" dirty="0">
                <a:latin typeface="Consolas" panose="020B0609020204030204" pitchFamily="49" charset="0"/>
              </a:rPr>
              <a:t>return</a:t>
            </a:r>
            <a:r>
              <a:rPr lang="zh-CN" altLang="en-US" sz="1600" dirty="0">
                <a:latin typeface="Consolas" panose="020B0609020204030204" pitchFamily="49" charset="0"/>
              </a:rPr>
              <a:t>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table.remove(i)</a:t>
            </a:r>
            <a:r>
              <a:rPr lang="zh-CN" alt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382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D6344-A491-4907-9F98-9360A8383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Print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F3B85-B405-47A3-8411-58A5E799D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656482-ED06-4043-8BB6-59C0D250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143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3CB27E-4E85-42D8-A244-7E55192CBA38}"/>
              </a:ext>
            </a:extLst>
          </p:cNvPr>
          <p:cNvSpPr txBox="1"/>
          <p:nvPr/>
        </p:nvSpPr>
        <p:spPr>
          <a:xfrm>
            <a:off x="1152525" y="2136338"/>
            <a:ext cx="965835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Print the table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template</a:t>
            </a:r>
            <a:r>
              <a:rPr lang="zh-CN" altLang="en-US" dirty="0">
                <a:latin typeface="Consolas" panose="020B0609020204030204" pitchFamily="49" charset="0"/>
              </a:rPr>
              <a:t> &lt;</a:t>
            </a:r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T, </a:t>
            </a:r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S&gt;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printTable(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Vector&lt;pair&lt;T, S&gt;&gt;&amp; table</a:t>
            </a:r>
            <a:r>
              <a:rPr lang="zh-CN" altLang="en-US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"{";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table.size();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cout &lt;&lt; "(" &lt;&lt;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table[i].first </a:t>
            </a:r>
            <a:r>
              <a:rPr lang="zh-CN" altLang="en-US" dirty="0">
                <a:latin typeface="Consolas" panose="020B0609020204030204" pitchFamily="49" charset="0"/>
              </a:rPr>
              <a:t>&lt;&lt; ", " &lt;&lt;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table[i].second </a:t>
            </a:r>
            <a:r>
              <a:rPr lang="zh-CN" altLang="en-US" dirty="0">
                <a:latin typeface="Consolas" panose="020B0609020204030204" pitchFamily="49" charset="0"/>
              </a:rPr>
              <a:t>&lt;&lt; "); ";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"}"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865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144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36635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4383018-51C0-4F08-BF0C-AFAE3FDBE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 of Maps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5B17F6-BCBF-4CF6-8F33-2E435E441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Map</a:t>
            </a:r>
            <a:r>
              <a:rPr lang="en-US" altLang="zh-CN" dirty="0"/>
              <a:t>: a collection of pairs</a:t>
            </a:r>
          </a:p>
          <a:p>
            <a:pPr lvl="1"/>
            <a:r>
              <a:rPr lang="en-US" altLang="zh-CN" dirty="0"/>
              <a:t>The first element is called the </a:t>
            </a:r>
            <a:r>
              <a:rPr lang="en-US" altLang="zh-CN" b="1" dirty="0"/>
              <a:t>key</a:t>
            </a:r>
          </a:p>
          <a:p>
            <a:pPr lvl="1"/>
            <a:r>
              <a:rPr lang="en-US" altLang="zh-CN" dirty="0"/>
              <a:t>The second element is called the </a:t>
            </a:r>
            <a:r>
              <a:rPr lang="en-US" altLang="zh-CN" b="1" dirty="0"/>
              <a:t>value</a:t>
            </a:r>
          </a:p>
          <a:p>
            <a:r>
              <a:rPr lang="en-US" altLang="zh-CN" b="1" dirty="0"/>
              <a:t>Usage</a:t>
            </a:r>
            <a:r>
              <a:rPr lang="en-US" altLang="zh-CN" dirty="0"/>
              <a:t>: look up a value by supplying a key </a:t>
            </a:r>
          </a:p>
          <a:p>
            <a:r>
              <a:rPr lang="en-US" altLang="zh-CN" b="1" dirty="0"/>
              <a:t>Examples</a:t>
            </a:r>
            <a:r>
              <a:rPr lang="en-US" altLang="zh-CN" dirty="0"/>
              <a:t>: dictionaries, address books, menus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007FFBB-3518-4517-B9F6-DA1EEF872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145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D5B57B-2E9D-41A5-8111-5580FE389DF2}"/>
              </a:ext>
            </a:extLst>
          </p:cNvPr>
          <p:cNvSpPr txBox="1"/>
          <p:nvPr/>
        </p:nvSpPr>
        <p:spPr>
          <a:xfrm>
            <a:off x="2657475" y="396823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u="sng" dirty="0">
                <a:latin typeface="Consolas" panose="020B0609020204030204" pitchFamily="49" charset="0"/>
              </a:rPr>
              <a:t>Keys(name)</a:t>
            </a:r>
            <a:r>
              <a:rPr lang="en-US" altLang="zh-CN" sz="1800" dirty="0">
                <a:latin typeface="Consolas" panose="020B0609020204030204" pitchFamily="49" charset="0"/>
              </a:rPr>
              <a:t>               </a:t>
            </a:r>
            <a:r>
              <a:rPr lang="en-US" altLang="zh-CN" sz="1800" u="sng" dirty="0">
                <a:latin typeface="Consolas" panose="020B0609020204030204" pitchFamily="49" charset="0"/>
              </a:rPr>
              <a:t>Values (price per kilo)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“Cabbage”    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    11.4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“Pork”       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    17.6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“Beef”       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    20.1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773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62C7A-F41C-49D8-A16B-08DCE841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 ADT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53806-C85F-4722-A9AF-8349FBD38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Syntax (need to include in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Map.h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/>
              <a:t>):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 the ordering of pairs are not important</a:t>
            </a:r>
          </a:p>
          <a:p>
            <a:pPr lvl="1"/>
            <a:r>
              <a:rPr lang="en-US" altLang="zh-CN" dirty="0"/>
              <a:t>The following maps behave equivalently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>
              <a:latin typeface="+mj-lt"/>
            </a:endParaRPr>
          </a:p>
          <a:p>
            <a:pPr lvl="1"/>
            <a:endParaRPr lang="en-US" altLang="zh-CN" dirty="0">
              <a:latin typeface="+mj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4A3AFB-F562-474F-B407-AB54E671A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146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C04189-E3AF-4D41-81A6-95A9E44384C5}"/>
              </a:ext>
            </a:extLst>
          </p:cNvPr>
          <p:cNvSpPr txBox="1"/>
          <p:nvPr/>
        </p:nvSpPr>
        <p:spPr>
          <a:xfrm>
            <a:off x="3884663" y="1694861"/>
            <a:ext cx="58802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Define an empty map m from K to V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Map&lt;K, V&gt;  m;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Define a map with initial pairs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Map&lt;K, V&gt;  m = {{k1, v1}, …, {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kn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vn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}};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C752C02-AB38-4FE1-9963-ABCF8C142B9F}"/>
              </a:ext>
            </a:extLst>
          </p:cNvPr>
          <p:cNvSpPr txBox="1"/>
          <p:nvPr/>
        </p:nvSpPr>
        <p:spPr>
          <a:xfrm>
            <a:off x="2228850" y="3936168"/>
            <a:ext cx="6858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Map&lt;string, double&gt;  m1 = {{“Cabbage”, 11.4},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               {“Pork”, 17.6},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               {“Beef”, 20.1}};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Map&lt;string, double&gt;  m2 = {{“Beef”, 20.1},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               {“Pork”, 17.6},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	     {“Cabbage”, 11.4}};</a:t>
            </a:r>
            <a:endParaRPr lang="zh-CN" altLang="en-US" dirty="0"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63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94BFE-BDC3-43D6-AE60-4F387F93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8A3C34-A8DA-4179-8DE5-BE367C0D5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m.put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(key, value):  </a:t>
            </a:r>
            <a:r>
              <a:rPr lang="en-US" altLang="zh-CN" dirty="0"/>
              <a:t>add a key value pair to the map</a:t>
            </a:r>
          </a:p>
          <a:p>
            <a:pPr lvl="1"/>
            <a:r>
              <a:rPr lang="en-US" altLang="zh-CN" dirty="0"/>
              <a:t>Replace old pair if the key is defined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Add a new pair if the key is not defined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BCBEB9-6CFA-4E77-A637-A66C4B2F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147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4825E5-531F-4364-88AC-6FC0338F09D5}"/>
              </a:ext>
            </a:extLst>
          </p:cNvPr>
          <p:cNvSpPr txBox="1"/>
          <p:nvPr/>
        </p:nvSpPr>
        <p:spPr>
          <a:xfrm>
            <a:off x="1390650" y="2228671"/>
            <a:ext cx="296227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u="sng" dirty="0">
                <a:latin typeface="Consolas" panose="020B0609020204030204" pitchFamily="49" charset="0"/>
              </a:rPr>
              <a:t>Keys</a:t>
            </a:r>
            <a:r>
              <a:rPr lang="en-US" altLang="zh-CN" sz="1800" dirty="0">
                <a:latin typeface="Consolas" panose="020B0609020204030204" pitchFamily="49" charset="0"/>
              </a:rPr>
              <a:t>           </a:t>
            </a:r>
            <a:r>
              <a:rPr lang="en-US" altLang="zh-CN" sz="1800" u="sng" dirty="0">
                <a:latin typeface="Consolas" panose="020B0609020204030204" pitchFamily="49" charset="0"/>
              </a:rPr>
              <a:t>Values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“Cabbage”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11.4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“Pork”   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17.6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“Beef”   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20.1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90317E2-2766-422D-A01D-A35A1A690E9C}"/>
              </a:ext>
            </a:extLst>
          </p:cNvPr>
          <p:cNvSpPr txBox="1"/>
          <p:nvPr/>
        </p:nvSpPr>
        <p:spPr>
          <a:xfrm>
            <a:off x="4482014" y="2373065"/>
            <a:ext cx="2571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Consolas" panose="020B0609020204030204" pitchFamily="49" charset="0"/>
              </a:rPr>
              <a:t>m.put</a:t>
            </a:r>
            <a:r>
              <a:rPr lang="en-US" altLang="zh-CN" b="1" dirty="0">
                <a:latin typeface="Consolas" panose="020B0609020204030204" pitchFamily="49" charset="0"/>
              </a:rPr>
              <a:t>(“Beef”, 19.0)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5BD118-991C-4737-B036-15A69DD3F4B6}"/>
              </a:ext>
            </a:extLst>
          </p:cNvPr>
          <p:cNvSpPr txBox="1"/>
          <p:nvPr/>
        </p:nvSpPr>
        <p:spPr>
          <a:xfrm>
            <a:off x="7182853" y="2228670"/>
            <a:ext cx="296227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u="sng" dirty="0">
                <a:latin typeface="Consolas" panose="020B0609020204030204" pitchFamily="49" charset="0"/>
              </a:rPr>
              <a:t>Keys</a:t>
            </a:r>
            <a:r>
              <a:rPr lang="en-US" altLang="zh-CN" sz="1800" dirty="0">
                <a:latin typeface="Consolas" panose="020B0609020204030204" pitchFamily="49" charset="0"/>
              </a:rPr>
              <a:t>           </a:t>
            </a:r>
            <a:r>
              <a:rPr lang="en-US" altLang="zh-CN" sz="1800" u="sng" dirty="0">
                <a:latin typeface="Consolas" panose="020B0609020204030204" pitchFamily="49" charset="0"/>
              </a:rPr>
              <a:t>Values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“Cabbage”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11.4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“Pork”   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17.6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“Beef” 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19.0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AD5701B3-BF28-452B-B756-BB119D7D8855}"/>
              </a:ext>
            </a:extLst>
          </p:cNvPr>
          <p:cNvSpPr/>
          <p:nvPr/>
        </p:nvSpPr>
        <p:spPr>
          <a:xfrm rot="16200000">
            <a:off x="5670197" y="1425125"/>
            <a:ext cx="195383" cy="282992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F39BB0D-9E82-4C2D-B6EB-392E04E2008A}"/>
              </a:ext>
            </a:extLst>
          </p:cNvPr>
          <p:cNvSpPr txBox="1"/>
          <p:nvPr/>
        </p:nvSpPr>
        <p:spPr>
          <a:xfrm>
            <a:off x="1390649" y="4408820"/>
            <a:ext cx="296227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u="sng" dirty="0">
                <a:latin typeface="Consolas" panose="020B0609020204030204" pitchFamily="49" charset="0"/>
              </a:rPr>
              <a:t>Keys</a:t>
            </a:r>
            <a:r>
              <a:rPr lang="en-US" altLang="zh-CN" sz="1800" dirty="0">
                <a:latin typeface="Consolas" panose="020B0609020204030204" pitchFamily="49" charset="0"/>
              </a:rPr>
              <a:t>           </a:t>
            </a:r>
            <a:r>
              <a:rPr lang="en-US" altLang="zh-CN" sz="1800" u="sng" dirty="0">
                <a:latin typeface="Consolas" panose="020B0609020204030204" pitchFamily="49" charset="0"/>
              </a:rPr>
              <a:t>Values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“Cabbage”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11.4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“Pork”   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17.6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“Beef”   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20.1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4E57F95-03C0-4393-8EC4-4959B0938DF1}"/>
              </a:ext>
            </a:extLst>
          </p:cNvPr>
          <p:cNvSpPr txBox="1"/>
          <p:nvPr/>
        </p:nvSpPr>
        <p:spPr>
          <a:xfrm>
            <a:off x="4482014" y="4553214"/>
            <a:ext cx="2571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Consolas" panose="020B0609020204030204" pitchFamily="49" charset="0"/>
              </a:rPr>
              <a:t>m.put</a:t>
            </a:r>
            <a:r>
              <a:rPr lang="en-US" altLang="zh-CN" b="1" dirty="0">
                <a:latin typeface="Consolas" panose="020B0609020204030204" pitchFamily="49" charset="0"/>
              </a:rPr>
              <a:t>(“Lamb”, 22.2)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FDD8E18-C3D2-47DE-BBB7-CF62C718D266}"/>
              </a:ext>
            </a:extLst>
          </p:cNvPr>
          <p:cNvSpPr txBox="1"/>
          <p:nvPr/>
        </p:nvSpPr>
        <p:spPr>
          <a:xfrm>
            <a:off x="7182852" y="4408819"/>
            <a:ext cx="2962275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u="sng" dirty="0">
                <a:latin typeface="Consolas" panose="020B0609020204030204" pitchFamily="49" charset="0"/>
              </a:rPr>
              <a:t>Keys</a:t>
            </a:r>
            <a:r>
              <a:rPr lang="en-US" altLang="zh-CN" sz="1800" dirty="0">
                <a:latin typeface="Consolas" panose="020B0609020204030204" pitchFamily="49" charset="0"/>
              </a:rPr>
              <a:t>           </a:t>
            </a:r>
            <a:r>
              <a:rPr lang="en-US" altLang="zh-CN" sz="1800" u="sng" dirty="0">
                <a:latin typeface="Consolas" panose="020B0609020204030204" pitchFamily="49" charset="0"/>
              </a:rPr>
              <a:t>Values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“Cabbage”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11.4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“Pork”   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17.6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“Beef”   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20.1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“Lamb” 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   22.2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ADA2478F-A561-491E-AAA6-FA914400ACC4}"/>
              </a:ext>
            </a:extLst>
          </p:cNvPr>
          <p:cNvSpPr/>
          <p:nvPr/>
        </p:nvSpPr>
        <p:spPr>
          <a:xfrm rot="16200000">
            <a:off x="5670196" y="3605274"/>
            <a:ext cx="195383" cy="282992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955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9" grpId="0" animBg="1"/>
      <p:bldP spid="10" grpId="0" animBg="1"/>
      <p:bldP spid="11" grpId="0"/>
      <p:bldP spid="12" grpId="0" animBg="1"/>
      <p:bldP spid="13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79962-A0CD-4CB8-8925-6B4EADCC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61FC88-910B-4ABC-8379-EC5129A35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m.get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(key)</a:t>
            </a:r>
            <a:r>
              <a:rPr lang="en-US" altLang="zh-CN" dirty="0"/>
              <a:t>: return the value associated to the key in the map</a:t>
            </a:r>
          </a:p>
          <a:p>
            <a:pPr lvl="1"/>
            <a:r>
              <a:rPr lang="en-US" altLang="zh-CN" dirty="0"/>
              <a:t>Return the current value if the key is defined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Return a default value if the key is not defined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9879BA-BFD4-4700-BDA2-5F0E9F2B6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148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A3F3F2-C3E0-490F-A579-FEDB412E7DB6}"/>
              </a:ext>
            </a:extLst>
          </p:cNvPr>
          <p:cNvSpPr txBox="1"/>
          <p:nvPr/>
        </p:nvSpPr>
        <p:spPr>
          <a:xfrm>
            <a:off x="2088481" y="2096324"/>
            <a:ext cx="296227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u="sng" dirty="0">
                <a:latin typeface="Consolas" panose="020B0609020204030204" pitchFamily="49" charset="0"/>
              </a:rPr>
              <a:t>Keys</a:t>
            </a:r>
            <a:r>
              <a:rPr lang="en-US" altLang="zh-CN" sz="1800" dirty="0">
                <a:latin typeface="Consolas" panose="020B0609020204030204" pitchFamily="49" charset="0"/>
              </a:rPr>
              <a:t>           </a:t>
            </a:r>
            <a:r>
              <a:rPr lang="en-US" altLang="zh-CN" sz="1800" u="sng" dirty="0">
                <a:latin typeface="Consolas" panose="020B0609020204030204" pitchFamily="49" charset="0"/>
              </a:rPr>
              <a:t>Values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“Cabbage”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11.4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“Pork”   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17.6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“Beef” 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20.1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9DCA1B-1E87-4F7B-AA3C-1F4B5B7184AF}"/>
              </a:ext>
            </a:extLst>
          </p:cNvPr>
          <p:cNvSpPr txBox="1"/>
          <p:nvPr/>
        </p:nvSpPr>
        <p:spPr>
          <a:xfrm>
            <a:off x="6304548" y="2511822"/>
            <a:ext cx="2962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Consolas" panose="020B0609020204030204" pitchFamily="49" charset="0"/>
              </a:rPr>
              <a:t>m.get</a:t>
            </a:r>
            <a:r>
              <a:rPr lang="en-US" altLang="zh-CN" b="1" dirty="0">
                <a:latin typeface="Consolas" panose="020B0609020204030204" pitchFamily="49" charset="0"/>
              </a:rPr>
              <a:t>(“Beef”) = 20.1</a:t>
            </a:r>
            <a:endParaRPr lang="zh-CN" altLang="en-US" b="1" dirty="0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7D487DF5-6D2B-4839-A99B-875254FF78E5}"/>
              </a:ext>
            </a:extLst>
          </p:cNvPr>
          <p:cNvSpPr/>
          <p:nvPr/>
        </p:nvSpPr>
        <p:spPr>
          <a:xfrm rot="16200000">
            <a:off x="5484110" y="2177498"/>
            <a:ext cx="194581" cy="106128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9930CC7-7529-48AF-B56C-0E1CFEF77574}"/>
              </a:ext>
            </a:extLst>
          </p:cNvPr>
          <p:cNvSpPr txBox="1"/>
          <p:nvPr/>
        </p:nvSpPr>
        <p:spPr>
          <a:xfrm>
            <a:off x="2088481" y="4604906"/>
            <a:ext cx="296227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u="sng" dirty="0">
                <a:latin typeface="Consolas" panose="020B0609020204030204" pitchFamily="49" charset="0"/>
              </a:rPr>
              <a:t>Keys</a:t>
            </a:r>
            <a:r>
              <a:rPr lang="en-US" altLang="zh-CN" sz="1800" dirty="0">
                <a:latin typeface="Consolas" panose="020B0609020204030204" pitchFamily="49" charset="0"/>
              </a:rPr>
              <a:t>           </a:t>
            </a:r>
            <a:r>
              <a:rPr lang="en-US" altLang="zh-CN" sz="1800" u="sng" dirty="0">
                <a:latin typeface="Consolas" panose="020B0609020204030204" pitchFamily="49" charset="0"/>
              </a:rPr>
              <a:t>Values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“Cabbage”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11.4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“Pork”   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17.6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“Beef”   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20.1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F1359E-CD2E-48F5-891D-CAAA0B2660DA}"/>
              </a:ext>
            </a:extLst>
          </p:cNvPr>
          <p:cNvSpPr txBox="1"/>
          <p:nvPr/>
        </p:nvSpPr>
        <p:spPr>
          <a:xfrm>
            <a:off x="6304548" y="5020404"/>
            <a:ext cx="2571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Consolas" panose="020B0609020204030204" pitchFamily="49" charset="0"/>
              </a:rPr>
              <a:t>m.get</a:t>
            </a:r>
            <a:r>
              <a:rPr lang="en-US" altLang="zh-CN" b="1" dirty="0">
                <a:latin typeface="Consolas" panose="020B0609020204030204" pitchFamily="49" charset="0"/>
              </a:rPr>
              <a:t>(“Lamb”) = 0</a:t>
            </a:r>
            <a:endParaRPr lang="zh-CN" altLang="en-US" b="1" dirty="0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BF40A4A3-2BBA-4F58-8A1F-585459F410F8}"/>
              </a:ext>
            </a:extLst>
          </p:cNvPr>
          <p:cNvSpPr/>
          <p:nvPr/>
        </p:nvSpPr>
        <p:spPr>
          <a:xfrm rot="16200000">
            <a:off x="5484110" y="4686080"/>
            <a:ext cx="194581" cy="106128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064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/>
      <p:bldP spid="10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5A0E8-1FF8-410A-B39B-5EAB34397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Remove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C92863-3E3E-4BE0-A141-ED4EFDEBC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m.remove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(key): </a:t>
            </a:r>
            <a:r>
              <a:rPr lang="en-US" altLang="zh-CN" dirty="0"/>
              <a:t>remove the pair associated with key in the map</a:t>
            </a:r>
          </a:p>
          <a:p>
            <a:pPr lvl="1"/>
            <a:r>
              <a:rPr lang="en-US" altLang="zh-CN" dirty="0"/>
              <a:t>Remove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alongside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defined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Does nothing if the key is not defined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65D9D6-68B3-4A50-9EA1-45B4B95D8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149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B80AAE-E624-431B-A248-24F29113A9C1}"/>
              </a:ext>
            </a:extLst>
          </p:cNvPr>
          <p:cNvSpPr txBox="1"/>
          <p:nvPr/>
        </p:nvSpPr>
        <p:spPr>
          <a:xfrm>
            <a:off x="1859881" y="2228671"/>
            <a:ext cx="296227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u="sng" dirty="0">
                <a:latin typeface="Consolas" panose="020B0609020204030204" pitchFamily="49" charset="0"/>
              </a:rPr>
              <a:t>Keys</a:t>
            </a:r>
            <a:r>
              <a:rPr lang="en-US" altLang="zh-CN" sz="1800" dirty="0">
                <a:latin typeface="Consolas" panose="020B0609020204030204" pitchFamily="49" charset="0"/>
              </a:rPr>
              <a:t>           </a:t>
            </a:r>
            <a:r>
              <a:rPr lang="en-US" altLang="zh-CN" sz="1800" u="sng" dirty="0">
                <a:latin typeface="Consolas" panose="020B0609020204030204" pitchFamily="49" charset="0"/>
              </a:rPr>
              <a:t>Values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“Cabbage”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11.4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“Pork”   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17.6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“Beef”   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20.1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E9E85C-EEF6-46CF-8369-7E89DDBEA284}"/>
              </a:ext>
            </a:extLst>
          </p:cNvPr>
          <p:cNvSpPr txBox="1"/>
          <p:nvPr/>
        </p:nvSpPr>
        <p:spPr>
          <a:xfrm>
            <a:off x="5080335" y="2373065"/>
            <a:ext cx="2571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Consolas" panose="020B0609020204030204" pitchFamily="49" charset="0"/>
              </a:rPr>
              <a:t>m.remove</a:t>
            </a:r>
            <a:r>
              <a:rPr lang="en-US" altLang="zh-CN" b="1" dirty="0">
                <a:latin typeface="Consolas" panose="020B0609020204030204" pitchFamily="49" charset="0"/>
              </a:rPr>
              <a:t>(“Beef”)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12478C-EA63-4FF6-9B52-F18548B5AEFF}"/>
              </a:ext>
            </a:extLst>
          </p:cNvPr>
          <p:cNvSpPr txBox="1"/>
          <p:nvPr/>
        </p:nvSpPr>
        <p:spPr>
          <a:xfrm>
            <a:off x="7652084" y="2228670"/>
            <a:ext cx="2962275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u="sng" dirty="0">
                <a:latin typeface="Consolas" panose="020B0609020204030204" pitchFamily="49" charset="0"/>
              </a:rPr>
              <a:t>Keys</a:t>
            </a:r>
            <a:r>
              <a:rPr lang="en-US" altLang="zh-CN" sz="1800" dirty="0">
                <a:latin typeface="Consolas" panose="020B0609020204030204" pitchFamily="49" charset="0"/>
              </a:rPr>
              <a:t>           </a:t>
            </a:r>
            <a:r>
              <a:rPr lang="en-US" altLang="zh-CN" sz="1800" u="sng" dirty="0">
                <a:latin typeface="Consolas" panose="020B0609020204030204" pitchFamily="49" charset="0"/>
              </a:rPr>
              <a:t>Values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“Cabbage”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11.4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“Pork”   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17.6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E30D8623-2242-43E3-8B1F-8229CAE03313}"/>
              </a:ext>
            </a:extLst>
          </p:cNvPr>
          <p:cNvSpPr/>
          <p:nvPr/>
        </p:nvSpPr>
        <p:spPr>
          <a:xfrm rot="16200000">
            <a:off x="6139428" y="1425125"/>
            <a:ext cx="195383" cy="282992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41DC88-3CF9-4EA6-9F09-89C6F8A608EA}"/>
              </a:ext>
            </a:extLst>
          </p:cNvPr>
          <p:cNvSpPr txBox="1"/>
          <p:nvPr/>
        </p:nvSpPr>
        <p:spPr>
          <a:xfrm>
            <a:off x="1859881" y="4420836"/>
            <a:ext cx="296227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u="sng" dirty="0">
                <a:latin typeface="Consolas" panose="020B0609020204030204" pitchFamily="49" charset="0"/>
              </a:rPr>
              <a:t>Keys</a:t>
            </a:r>
            <a:r>
              <a:rPr lang="en-US" altLang="zh-CN" sz="1800" dirty="0">
                <a:latin typeface="Consolas" panose="020B0609020204030204" pitchFamily="49" charset="0"/>
              </a:rPr>
              <a:t>           </a:t>
            </a:r>
            <a:r>
              <a:rPr lang="en-US" altLang="zh-CN" sz="1800" u="sng" dirty="0">
                <a:latin typeface="Consolas" panose="020B0609020204030204" pitchFamily="49" charset="0"/>
              </a:rPr>
              <a:t>Values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“Cabbage”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11.4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“Pork”   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17.6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“Beef”   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20.1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3A08322-9F5E-4501-8540-B79BC5900BA9}"/>
              </a:ext>
            </a:extLst>
          </p:cNvPr>
          <p:cNvSpPr txBox="1"/>
          <p:nvPr/>
        </p:nvSpPr>
        <p:spPr>
          <a:xfrm>
            <a:off x="5080335" y="4565230"/>
            <a:ext cx="2571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Consolas" panose="020B0609020204030204" pitchFamily="49" charset="0"/>
              </a:rPr>
              <a:t>m.remove</a:t>
            </a:r>
            <a:r>
              <a:rPr lang="en-US" altLang="zh-CN" b="1" dirty="0">
                <a:latin typeface="Consolas" panose="020B0609020204030204" pitchFamily="49" charset="0"/>
              </a:rPr>
              <a:t>(“Lamb”)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15A8D6-4EF2-4744-840C-DD071124D20D}"/>
              </a:ext>
            </a:extLst>
          </p:cNvPr>
          <p:cNvSpPr txBox="1"/>
          <p:nvPr/>
        </p:nvSpPr>
        <p:spPr>
          <a:xfrm>
            <a:off x="7652084" y="4420835"/>
            <a:ext cx="296227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u="sng" dirty="0">
                <a:latin typeface="Consolas" panose="020B0609020204030204" pitchFamily="49" charset="0"/>
              </a:rPr>
              <a:t>Keys</a:t>
            </a:r>
            <a:r>
              <a:rPr lang="en-US" altLang="zh-CN" sz="1800" dirty="0">
                <a:latin typeface="Consolas" panose="020B0609020204030204" pitchFamily="49" charset="0"/>
              </a:rPr>
              <a:t>           </a:t>
            </a:r>
            <a:r>
              <a:rPr lang="en-US" altLang="zh-CN" sz="1800" u="sng" dirty="0">
                <a:latin typeface="Consolas" panose="020B0609020204030204" pitchFamily="49" charset="0"/>
              </a:rPr>
              <a:t>Values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“Cabbage”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11.4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“Pork”   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17.6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“Beef”   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20.1</a:t>
            </a:r>
            <a:endParaRPr lang="zh-CN" altLang="en-US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81084738-0DAE-4622-877F-445BA38AF422}"/>
              </a:ext>
            </a:extLst>
          </p:cNvPr>
          <p:cNvSpPr/>
          <p:nvPr/>
        </p:nvSpPr>
        <p:spPr>
          <a:xfrm rot="16200000">
            <a:off x="6139428" y="3617290"/>
            <a:ext cx="195383" cy="282992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25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animBg="1"/>
      <p:bldP spid="10" grpId="0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23D2A-B9A0-4919-B27E-E8036272A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Calling Template Functions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C582B1-08A2-4F05-9D00-6E8BBBA59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At the call sites:</a:t>
            </a:r>
          </a:p>
          <a:p>
            <a:pPr lvl="1"/>
            <a:r>
              <a:rPr lang="en-US" altLang="zh-CN" dirty="0"/>
              <a:t>Instances of templates are chosen based on </a:t>
            </a:r>
            <a:r>
              <a:rPr lang="en-US" altLang="zh-CN" dirty="0">
                <a:solidFill>
                  <a:srgbClr val="FF0000"/>
                </a:solidFill>
              </a:rPr>
              <a:t>argument types</a:t>
            </a: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Explicit instances may be specified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B47367-A159-4822-8485-36B3F598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DC4479-E83F-4029-980C-BC5C6A9FC7E2}"/>
              </a:ext>
            </a:extLst>
          </p:cNvPr>
          <p:cNvSpPr txBox="1"/>
          <p:nvPr/>
        </p:nvSpPr>
        <p:spPr>
          <a:xfrm>
            <a:off x="3179344" y="2246702"/>
            <a:ext cx="43764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Calling a template function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id(65) </a:t>
            </a:r>
            <a:r>
              <a:rPr lang="en-US" altLang="zh-CN" dirty="0">
                <a:latin typeface="Consolas" panose="020B0609020204030204" pitchFamily="49" charset="0"/>
              </a:rPr>
              <a:t>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id('c') </a:t>
            </a:r>
            <a:r>
              <a:rPr lang="en-US" altLang="zh-CN" dirty="0">
                <a:latin typeface="Consolas" panose="020B0609020204030204" pitchFamily="49" charset="0"/>
              </a:rPr>
              <a:t>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s = "Hello world!";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id(s)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0440B8-C2A8-4A24-967F-D476117280E5}"/>
              </a:ext>
            </a:extLst>
          </p:cNvPr>
          <p:cNvSpPr txBox="1"/>
          <p:nvPr/>
        </p:nvSpPr>
        <p:spPr>
          <a:xfrm>
            <a:off x="3179344" y="4767163"/>
            <a:ext cx="43764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Explicit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instaniation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id&lt;char&gt;</a:t>
            </a:r>
            <a:r>
              <a:rPr lang="en-US" altLang="zh-CN" dirty="0">
                <a:latin typeface="Consolas" panose="020B0609020204030204" pitchFamily="49" charset="0"/>
              </a:rPr>
              <a:t>(65)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75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A05D7-B7B3-4F02-9164-27B8E1E7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[] Operator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427C2D-8A55-4F7A-80F5-DEAD4850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[_]</a:t>
            </a:r>
            <a:r>
              <a:rPr lang="en-US" altLang="zh-CN" dirty="0"/>
              <a:t> is overloaded for maps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m[key] = value </a:t>
            </a:r>
            <a:r>
              <a:rPr lang="en-US" altLang="zh-CN" dirty="0"/>
              <a:t>is equivalent to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m.put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(key, value)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m[key] </a:t>
            </a:r>
            <a:r>
              <a:rPr lang="en-US" altLang="zh-CN" dirty="0"/>
              <a:t>is equivalent to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m.get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(key)</a:t>
            </a:r>
          </a:p>
          <a:p>
            <a:pPr lvl="1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+mj-lt"/>
              </a:rPr>
              <a:t>Note</a:t>
            </a:r>
            <a:r>
              <a:rPr lang="en-US" altLang="zh-CN" dirty="0">
                <a:latin typeface="+mj-lt"/>
              </a:rPr>
              <a:t>: Maps are like vectors with non-linear indices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255976-E408-4D77-943D-591BA826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150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7217F7-4BE8-4CFB-A7BF-EE768E1C7007}"/>
              </a:ext>
            </a:extLst>
          </p:cNvPr>
          <p:cNvSpPr txBox="1"/>
          <p:nvPr/>
        </p:nvSpPr>
        <p:spPr>
          <a:xfrm>
            <a:off x="1811755" y="2228671"/>
            <a:ext cx="296227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u="sng" dirty="0">
                <a:latin typeface="Consolas" panose="020B0609020204030204" pitchFamily="49" charset="0"/>
              </a:rPr>
              <a:t>Keys</a:t>
            </a:r>
            <a:r>
              <a:rPr lang="en-US" altLang="zh-CN" sz="1800" dirty="0">
                <a:latin typeface="Consolas" panose="020B0609020204030204" pitchFamily="49" charset="0"/>
              </a:rPr>
              <a:t>           </a:t>
            </a:r>
            <a:r>
              <a:rPr lang="en-US" altLang="zh-CN" sz="1800" u="sng" dirty="0">
                <a:latin typeface="Consolas" panose="020B0609020204030204" pitchFamily="49" charset="0"/>
              </a:rPr>
              <a:t>Values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“Cabbage”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11.4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“Pork”   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17.6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“Beef”   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20.1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F154B3-5A6D-46F8-BC7C-FC544D2B4EAB}"/>
              </a:ext>
            </a:extLst>
          </p:cNvPr>
          <p:cNvSpPr txBox="1"/>
          <p:nvPr/>
        </p:nvSpPr>
        <p:spPr>
          <a:xfrm>
            <a:off x="4903119" y="2373065"/>
            <a:ext cx="2571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M[“Beef”] = 19.0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C09912-82A6-4B47-9AA5-FD381C9DE82F}"/>
              </a:ext>
            </a:extLst>
          </p:cNvPr>
          <p:cNvSpPr txBox="1"/>
          <p:nvPr/>
        </p:nvSpPr>
        <p:spPr>
          <a:xfrm>
            <a:off x="7603958" y="2228670"/>
            <a:ext cx="296227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u="sng" dirty="0">
                <a:latin typeface="Consolas" panose="020B0609020204030204" pitchFamily="49" charset="0"/>
              </a:rPr>
              <a:t>Keys</a:t>
            </a:r>
            <a:r>
              <a:rPr lang="en-US" altLang="zh-CN" sz="1800" dirty="0">
                <a:latin typeface="Consolas" panose="020B0609020204030204" pitchFamily="49" charset="0"/>
              </a:rPr>
              <a:t>           </a:t>
            </a:r>
            <a:r>
              <a:rPr lang="en-US" altLang="zh-CN" sz="1800" u="sng" dirty="0">
                <a:latin typeface="Consolas" panose="020B0609020204030204" pitchFamily="49" charset="0"/>
              </a:rPr>
              <a:t>Values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“Cabbage”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11.4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“Pork”   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17.6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“Beef” 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19.0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D0FB5150-2D3A-4021-88A1-CDE6902F5E3A}"/>
              </a:ext>
            </a:extLst>
          </p:cNvPr>
          <p:cNvSpPr/>
          <p:nvPr/>
        </p:nvSpPr>
        <p:spPr>
          <a:xfrm rot="16200000">
            <a:off x="6091302" y="1425125"/>
            <a:ext cx="195383" cy="282992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E58FB0-5D07-450E-83F0-FA6D504326EB}"/>
              </a:ext>
            </a:extLst>
          </p:cNvPr>
          <p:cNvSpPr txBox="1"/>
          <p:nvPr/>
        </p:nvSpPr>
        <p:spPr>
          <a:xfrm>
            <a:off x="1811754" y="4119192"/>
            <a:ext cx="296227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u="sng" dirty="0">
                <a:latin typeface="Consolas" panose="020B0609020204030204" pitchFamily="49" charset="0"/>
              </a:rPr>
              <a:t>Keys</a:t>
            </a:r>
            <a:r>
              <a:rPr lang="en-US" altLang="zh-CN" sz="1800" dirty="0">
                <a:latin typeface="Consolas" panose="020B0609020204030204" pitchFamily="49" charset="0"/>
              </a:rPr>
              <a:t>           </a:t>
            </a:r>
            <a:r>
              <a:rPr lang="en-US" altLang="zh-CN" sz="1800" u="sng" dirty="0">
                <a:latin typeface="Consolas" panose="020B0609020204030204" pitchFamily="49" charset="0"/>
              </a:rPr>
              <a:t>Values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“Cabbage”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11.4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“Pork”   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17.6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“Beef” 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20.1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3791284-ABD0-45AC-A64E-27AAE7E7DA04}"/>
              </a:ext>
            </a:extLst>
          </p:cNvPr>
          <p:cNvSpPr txBox="1"/>
          <p:nvPr/>
        </p:nvSpPr>
        <p:spPr>
          <a:xfrm>
            <a:off x="6027821" y="4534690"/>
            <a:ext cx="2962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>
                <a:latin typeface="Consolas" panose="020B0609020204030204" pitchFamily="49" charset="0"/>
              </a:rPr>
              <a:t>m[“</a:t>
            </a:r>
            <a:r>
              <a:rPr lang="en-US" altLang="zh-CN" b="1" dirty="0">
                <a:latin typeface="Consolas" panose="020B0609020204030204" pitchFamily="49" charset="0"/>
              </a:rPr>
              <a:t>Beef</a:t>
            </a:r>
            <a:r>
              <a:rPr lang="en-US" altLang="zh-CN" b="1">
                <a:latin typeface="Consolas" panose="020B0609020204030204" pitchFamily="49" charset="0"/>
              </a:rPr>
              <a:t>”] == 20.1</a:t>
            </a:r>
            <a:endParaRPr lang="zh-CN" altLang="en-US" b="1" dirty="0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A96EF187-E103-40AD-B890-0B6A6F9350B6}"/>
              </a:ext>
            </a:extLst>
          </p:cNvPr>
          <p:cNvSpPr/>
          <p:nvPr/>
        </p:nvSpPr>
        <p:spPr>
          <a:xfrm rot="16200000">
            <a:off x="5207383" y="4200366"/>
            <a:ext cx="194581" cy="106128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682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animBg="1"/>
      <p:bldP spid="10" grpId="0"/>
      <p:bldP spid="11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C8ACD-A054-4F90-B5EA-30A30195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Check Keys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0EA918-7491-455F-A2CF-D5BDA40B0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m.containsKey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(key) </a:t>
            </a:r>
            <a:r>
              <a:rPr lang="en-US" altLang="zh-CN" dirty="0"/>
              <a:t>returns true if key is defined and false otherwise,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2237AA-A3DD-4490-BA95-4C37B58E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151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4D3C65-893B-44DD-89EC-25DE08A4184E}"/>
              </a:ext>
            </a:extLst>
          </p:cNvPr>
          <p:cNvSpPr txBox="1"/>
          <p:nvPr/>
        </p:nvSpPr>
        <p:spPr>
          <a:xfrm>
            <a:off x="2040355" y="1969990"/>
            <a:ext cx="296227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u="sng" dirty="0">
                <a:latin typeface="Consolas" panose="020B0609020204030204" pitchFamily="49" charset="0"/>
              </a:rPr>
              <a:t>Keys</a:t>
            </a:r>
            <a:r>
              <a:rPr lang="en-US" altLang="zh-CN" sz="1800" dirty="0">
                <a:latin typeface="Consolas" panose="020B0609020204030204" pitchFamily="49" charset="0"/>
              </a:rPr>
              <a:t>           </a:t>
            </a:r>
            <a:r>
              <a:rPr lang="en-US" altLang="zh-CN" sz="1800" u="sng" dirty="0">
                <a:latin typeface="Consolas" panose="020B0609020204030204" pitchFamily="49" charset="0"/>
              </a:rPr>
              <a:t>Values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“Cabbage”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11.4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“Pork” 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17.6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“Beef”   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20.1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E85A75-CD6F-4816-9BB9-F6B1AD4FF337}"/>
              </a:ext>
            </a:extLst>
          </p:cNvPr>
          <p:cNvSpPr txBox="1"/>
          <p:nvPr/>
        </p:nvSpPr>
        <p:spPr>
          <a:xfrm>
            <a:off x="6256421" y="2385488"/>
            <a:ext cx="3895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Consolas" panose="020B0609020204030204" pitchFamily="49" charset="0"/>
              </a:rPr>
              <a:t>m.containKeys</a:t>
            </a:r>
            <a:r>
              <a:rPr lang="en-US" altLang="zh-CN" b="1" dirty="0">
                <a:latin typeface="Consolas" panose="020B0609020204030204" pitchFamily="49" charset="0"/>
              </a:rPr>
              <a:t>(“Pork”) = true</a:t>
            </a:r>
            <a:endParaRPr lang="zh-CN" altLang="en-US" b="1" dirty="0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5FA8F1DC-553D-45ED-8E65-8EF368D6E713}"/>
              </a:ext>
            </a:extLst>
          </p:cNvPr>
          <p:cNvSpPr/>
          <p:nvPr/>
        </p:nvSpPr>
        <p:spPr>
          <a:xfrm rot="16200000">
            <a:off x="5435984" y="2051164"/>
            <a:ext cx="194581" cy="106128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81879A-A569-4DD8-9BD1-2B5FBF330FE3}"/>
              </a:ext>
            </a:extLst>
          </p:cNvPr>
          <p:cNvSpPr txBox="1"/>
          <p:nvPr/>
        </p:nvSpPr>
        <p:spPr>
          <a:xfrm>
            <a:off x="2040355" y="4178901"/>
            <a:ext cx="296227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u="sng" dirty="0">
                <a:latin typeface="Consolas" panose="020B0609020204030204" pitchFamily="49" charset="0"/>
              </a:rPr>
              <a:t>Keys</a:t>
            </a:r>
            <a:r>
              <a:rPr lang="en-US" altLang="zh-CN" sz="1800" dirty="0">
                <a:latin typeface="Consolas" panose="020B0609020204030204" pitchFamily="49" charset="0"/>
              </a:rPr>
              <a:t>           </a:t>
            </a:r>
            <a:r>
              <a:rPr lang="en-US" altLang="zh-CN" sz="1800" u="sng" dirty="0">
                <a:latin typeface="Consolas" panose="020B0609020204030204" pitchFamily="49" charset="0"/>
              </a:rPr>
              <a:t>Values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“Cabbage”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11.4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“Pork”   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17.6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“Beef”   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nsolas" panose="020B0609020204030204" pitchFamily="49" charset="0"/>
              </a:rPr>
              <a:t>    20.1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DF4986-878D-475F-B069-0F77BD5D73D6}"/>
              </a:ext>
            </a:extLst>
          </p:cNvPr>
          <p:cNvSpPr txBox="1"/>
          <p:nvPr/>
        </p:nvSpPr>
        <p:spPr>
          <a:xfrm>
            <a:off x="6256421" y="4594399"/>
            <a:ext cx="3895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Consolas" panose="020B0609020204030204" pitchFamily="49" charset="0"/>
              </a:rPr>
              <a:t>m.containKeys</a:t>
            </a:r>
            <a:r>
              <a:rPr lang="en-US" altLang="zh-CN" b="1" dirty="0">
                <a:latin typeface="Consolas" panose="020B0609020204030204" pitchFamily="49" charset="0"/>
              </a:rPr>
              <a:t>(“Lamb”) = false</a:t>
            </a:r>
            <a:endParaRPr lang="zh-CN" altLang="en-US" b="1" dirty="0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13AC15A9-2B57-4002-B9AC-6F7AA4BA045F}"/>
              </a:ext>
            </a:extLst>
          </p:cNvPr>
          <p:cNvSpPr/>
          <p:nvPr/>
        </p:nvSpPr>
        <p:spPr>
          <a:xfrm rot="16200000">
            <a:off x="5435984" y="4260075"/>
            <a:ext cx="194581" cy="106128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679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BB68A-AED3-4D06-98C7-ADA99089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 of 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8AE3B9-9ECE-404E-8C7D-DBC0406A5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51D2A1-130F-4C67-B4C3-1C8102DD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152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6981327-3F2F-46CA-9269-FF2EC50A0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7067"/>
            <a:ext cx="104775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57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112EF-23E4-42D7-B5BF-8542302A9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Morse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0210F1-E74E-43A8-A5A9-A37312D4B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Represent each letter with a sequence of long and short signals (also know as dots and dashes)</a:t>
            </a:r>
          </a:p>
          <a:p>
            <a:pPr lvl="1"/>
            <a:r>
              <a:rPr lang="en-US" altLang="zh-CN" dirty="0"/>
              <a:t>The sequences of dots and dashes are separated by spaces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Example</a:t>
            </a:r>
            <a:r>
              <a:rPr lang="en-US" altLang="zh-CN" dirty="0"/>
              <a:t>: “CHINA”   is encoded as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319533-2325-4A94-AFC8-8D54D929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153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FCB6DC6-70AA-4FA5-85C2-AC4837F73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2315982"/>
            <a:ext cx="6781281" cy="271368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8006046-7E61-48C9-AE9F-C39DDBEE7B2F}"/>
              </a:ext>
            </a:extLst>
          </p:cNvPr>
          <p:cNvSpPr txBox="1"/>
          <p:nvPr/>
        </p:nvSpPr>
        <p:spPr>
          <a:xfrm>
            <a:off x="6181725" y="5469765"/>
            <a:ext cx="3895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—•—• •••• •• —• •—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8643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2686B-C68D-4521-8408-F92CB801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Representation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8788F1-6497-41E8-8BBE-5C7325010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a map to store the encoding of each letter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Morse code map is created as follows: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1110D5-95ED-4BFE-AA03-BD8443BC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154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8B6872-1B70-4ECC-AB3A-D4919AAE4C6B}"/>
              </a:ext>
            </a:extLst>
          </p:cNvPr>
          <p:cNvSpPr txBox="1"/>
          <p:nvPr/>
        </p:nvSpPr>
        <p:spPr>
          <a:xfrm>
            <a:off x="3637013" y="1590086"/>
            <a:ext cx="58802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Mapping from letter to morse code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true represent a dash, false a dot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Map&lt;char, Vector&lt;bool&gt;&gt; 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morseCodeMap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118302-B47D-44DE-9031-A93488E72BBC}"/>
              </a:ext>
            </a:extLst>
          </p:cNvPr>
          <p:cNvSpPr txBox="1"/>
          <p:nvPr/>
        </p:nvSpPr>
        <p:spPr>
          <a:xfrm>
            <a:off x="3152775" y="3144819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Create the map for morse code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Map&lt;</a:t>
            </a:r>
            <a:r>
              <a:rPr lang="en-US" altLang="zh-CN" b="1" dirty="0">
                <a:latin typeface="Consolas" panose="020B0609020204030204" pitchFamily="49" charset="0"/>
              </a:rPr>
              <a:t>char</a:t>
            </a:r>
            <a:r>
              <a:rPr lang="en-US" altLang="zh-CN" dirty="0">
                <a:latin typeface="Consolas" panose="020B0609020204030204" pitchFamily="49" charset="0"/>
              </a:rPr>
              <a:t>, Vector&lt;</a:t>
            </a:r>
            <a:r>
              <a:rPr lang="en-US" altLang="zh-CN" b="1" dirty="0">
                <a:latin typeface="Consolas" panose="020B0609020204030204" pitchFamily="49" charset="0"/>
              </a:rPr>
              <a:t>bool</a:t>
            </a:r>
            <a:r>
              <a:rPr lang="en-US" altLang="zh-CN" dirty="0">
                <a:latin typeface="Consolas" panose="020B0609020204030204" pitchFamily="49" charset="0"/>
              </a:rPr>
              <a:t>&gt;&gt;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create</a:t>
            </a:r>
            <a:r>
              <a:rPr lang="zh-CN" altLang="en-US" dirty="0">
                <a:latin typeface="Consolas" panose="020B0609020204030204" pitchFamily="49" charset="0"/>
              </a:rPr>
              <a:t>Map()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Map&lt;</a:t>
            </a:r>
            <a:r>
              <a:rPr lang="en-US" altLang="zh-CN" b="1" dirty="0">
                <a:latin typeface="Consolas" panose="020B0609020204030204" pitchFamily="49" charset="0"/>
              </a:rPr>
              <a:t>char</a:t>
            </a:r>
            <a:r>
              <a:rPr lang="en-US" altLang="zh-CN" dirty="0">
                <a:latin typeface="Consolas" panose="020B0609020204030204" pitchFamily="49" charset="0"/>
              </a:rPr>
              <a:t>, Vector&lt;</a:t>
            </a:r>
            <a:r>
              <a:rPr lang="en-US" altLang="zh-CN" b="1" dirty="0">
                <a:latin typeface="Consolas" panose="020B0609020204030204" pitchFamily="49" charset="0"/>
              </a:rPr>
              <a:t>bool</a:t>
            </a:r>
            <a:r>
              <a:rPr lang="en-US" altLang="zh-CN" dirty="0">
                <a:latin typeface="Consolas" panose="020B0609020204030204" pitchFamily="49" charset="0"/>
              </a:rPr>
              <a:t>&gt;&gt;</a:t>
            </a:r>
            <a:r>
              <a:rPr lang="zh-CN" altLang="en-US" dirty="0">
                <a:latin typeface="Consolas" panose="020B0609020204030204" pitchFamily="49" charset="0"/>
              </a:rPr>
              <a:t> m;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m.put('A', {false, true});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m.put('B', {true, false, false, false});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m.put('C', {true, false, true, </a:t>
            </a:r>
            <a:r>
              <a:rPr lang="zh-CN" altLang="en-US">
                <a:latin typeface="Consolas" panose="020B0609020204030204" pitchFamily="49" charset="0"/>
              </a:rPr>
              <a:t>false})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…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return m;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630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073CC-F7ED-4288-81E9-4C8FAA598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Encoding a Single Letter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332F15-D2A5-409D-B217-EFE534F17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A5B464-153C-47BB-A468-FD3B5C195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155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820B6D-9CF9-4FDF-B025-BD9E82BF2490}"/>
              </a:ext>
            </a:extLst>
          </p:cNvPr>
          <p:cNvSpPr txBox="1"/>
          <p:nvPr/>
        </p:nvSpPr>
        <p:spPr>
          <a:xfrm>
            <a:off x="3028950" y="1595222"/>
            <a:ext cx="70485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Encode a letter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ch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into morse code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string encodeLetter(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MorseCodeMap</a:t>
            </a:r>
            <a:r>
              <a:rPr lang="en-US" altLang="zh-CN" dirty="0">
                <a:latin typeface="Consolas" panose="020B0609020204030204" pitchFamily="49" charset="0"/>
              </a:rPr>
              <a:t>&amp;</a:t>
            </a:r>
            <a:r>
              <a:rPr lang="zh-CN" altLang="en-US" dirty="0">
                <a:latin typeface="Consolas" panose="020B0609020204030204" pitchFamily="49" charset="0"/>
              </a:rPr>
              <a:t> m, char ch)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(!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m.containsKey(ch)</a:t>
            </a:r>
            <a:r>
              <a:rPr lang="zh-CN" altLang="en-US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"";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Vector&lt;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bool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&gt;&amp; v = m[ch];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string result;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v.size(); i++)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(v[i])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result += '-';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result += '.';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result;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713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A2FE2-F1A1-419F-8296-6AECD6E30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Encoding a String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669C35-5878-4AFE-B136-455632A4B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Q</a:t>
            </a:r>
            <a:r>
              <a:rPr lang="en-US" altLang="zh-CN" dirty="0"/>
              <a:t>: any problem with the implementation? If so, how to fix them?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1042E5-E23C-4BF2-BF42-308C70DD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156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720042-CDAB-464A-9DC0-9B962B5F41F4}"/>
              </a:ext>
            </a:extLst>
          </p:cNvPr>
          <p:cNvSpPr txBox="1"/>
          <p:nvPr/>
        </p:nvSpPr>
        <p:spPr>
          <a:xfrm>
            <a:off x="2124074" y="1336919"/>
            <a:ext cx="873442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Encode a string into morse code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string encodeString(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MorseCodeMap&amp; m,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string&amp; str)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string result;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str.size(); i++)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ch = str[i];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string s =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encodeLetter(m, ch)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(s.empty())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"";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result += s + " ";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result;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400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157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186736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9F737-9207-4220-963D-558AF679B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 of Sets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1B0850-2B00-4AB8-A048-92251E260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set stores an unordered collection of values</a:t>
            </a:r>
          </a:p>
          <a:p>
            <a:pPr lvl="1"/>
            <a:r>
              <a:rPr lang="en-US" altLang="zh-CN" dirty="0"/>
              <a:t>No duplication of values</a:t>
            </a:r>
          </a:p>
          <a:p>
            <a:pPr lvl="1"/>
            <a:r>
              <a:rPr lang="en-US" altLang="zh-CN" dirty="0"/>
              <a:t>Typical operations on sets: membership, subset, union, intersection, </a:t>
            </a:r>
            <a:r>
              <a:rPr lang="en-US" altLang="zh-CN" dirty="0" err="1"/>
              <a:t>etc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C7DDCB-3D1C-4906-A61D-BA7302D6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158</a:t>
            </a:fld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DFC2B3F-2330-44F2-B611-052BD863E180}"/>
              </a:ext>
            </a:extLst>
          </p:cNvPr>
          <p:cNvSpPr txBox="1"/>
          <p:nvPr/>
        </p:nvSpPr>
        <p:spPr>
          <a:xfrm>
            <a:off x="4206342" y="5379564"/>
            <a:ext cx="37793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+mj-lt"/>
              </a:rPr>
              <a:t>Structure of a Set</a:t>
            </a:r>
            <a:endParaRPr lang="zh-CN" altLang="en-US" sz="28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13BB970-872F-4E60-9FE8-13BC0EB5AF84}"/>
              </a:ext>
            </a:extLst>
          </p:cNvPr>
          <p:cNvSpPr/>
          <p:nvPr/>
        </p:nvSpPr>
        <p:spPr>
          <a:xfrm>
            <a:off x="2800350" y="2555281"/>
            <a:ext cx="5400675" cy="2628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4A6D66B-2070-4D56-9EEA-B664600FFB1A}"/>
              </a:ext>
            </a:extLst>
          </p:cNvPr>
          <p:cNvSpPr txBox="1"/>
          <p:nvPr/>
        </p:nvSpPr>
        <p:spPr>
          <a:xfrm>
            <a:off x="3515779" y="3059668"/>
            <a:ext cx="1381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“Cabbage”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C5509EB-01F5-4654-91CB-A72FC4638291}"/>
              </a:ext>
            </a:extLst>
          </p:cNvPr>
          <p:cNvSpPr txBox="1"/>
          <p:nvPr/>
        </p:nvSpPr>
        <p:spPr>
          <a:xfrm>
            <a:off x="5612333" y="3354698"/>
            <a:ext cx="1381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“Beef”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7D4227F-559E-4CD6-AE78-420E18A04CDA}"/>
              </a:ext>
            </a:extLst>
          </p:cNvPr>
          <p:cNvSpPr txBox="1"/>
          <p:nvPr/>
        </p:nvSpPr>
        <p:spPr>
          <a:xfrm>
            <a:off x="3515779" y="4121924"/>
            <a:ext cx="1381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“Pork”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500DCA3-3885-4CD5-9719-DED91D8FEDB0}"/>
              </a:ext>
            </a:extLst>
          </p:cNvPr>
          <p:cNvSpPr txBox="1"/>
          <p:nvPr/>
        </p:nvSpPr>
        <p:spPr>
          <a:xfrm>
            <a:off x="5316004" y="3900107"/>
            <a:ext cx="1381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“Lamb”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72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62C7A-F41C-49D8-A16B-08DCE841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 ADT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53806-C85F-4722-A9AF-8349FBD38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Syntax (need to include in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Set.h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/>
              <a:t>):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Examples: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>
              <a:latin typeface="+mj-lt"/>
            </a:endParaRPr>
          </a:p>
          <a:p>
            <a:pPr lvl="1"/>
            <a:endParaRPr lang="en-US" altLang="zh-CN" dirty="0">
              <a:latin typeface="+mj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4A3AFB-F562-474F-B407-AB54E671A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159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C04189-E3AF-4D41-81A6-95A9E44384C5}"/>
              </a:ext>
            </a:extLst>
          </p:cNvPr>
          <p:cNvSpPr txBox="1"/>
          <p:nvPr/>
        </p:nvSpPr>
        <p:spPr>
          <a:xfrm>
            <a:off x="3884663" y="1694861"/>
            <a:ext cx="58802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Define an empty set 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Set&lt;T&gt;  s;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Define a set with values v1,…,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vn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Set&lt;T&gt;  s = { v1, …,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vn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};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C752C02-AB38-4FE1-9963-ABCF8C142B9F}"/>
              </a:ext>
            </a:extLst>
          </p:cNvPr>
          <p:cNvSpPr txBox="1"/>
          <p:nvPr/>
        </p:nvSpPr>
        <p:spPr>
          <a:xfrm>
            <a:off x="2906888" y="3879018"/>
            <a:ext cx="685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An empty set of integers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Set&lt;int&gt; s;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 set of strings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Set&lt;string&gt; s1 = {"Beef", "Cabbage", "Pork", "Lamb"};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81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FBFFF-8B15-4748-AA96-247F8AB7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Template Swap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5B9B93-A759-4BEA-88D5-FAD34EF74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Swapping two values may be defined as a template function</a:t>
            </a:r>
          </a:p>
          <a:p>
            <a:pPr lvl="1"/>
            <a:r>
              <a:rPr lang="en-US" altLang="zh-CN" dirty="0"/>
              <a:t>We name it as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swap_val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/>
              <a:t>to avoid conflict with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swap</a:t>
            </a:r>
            <a:r>
              <a:rPr lang="en-US" altLang="zh-CN" dirty="0"/>
              <a:t> in the standard library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C5949C-96C6-4D79-9C75-354A8AFC7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6D26440-2932-4CC8-B9D9-21EA321145E1}"/>
              </a:ext>
            </a:extLst>
          </p:cNvPr>
          <p:cNvSpPr txBox="1"/>
          <p:nvPr/>
        </p:nvSpPr>
        <p:spPr>
          <a:xfrm>
            <a:off x="4165933" y="2569868"/>
            <a:ext cx="36184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template</a:t>
            </a:r>
            <a:r>
              <a:rPr lang="zh-CN" altLang="en-US" dirty="0">
                <a:latin typeface="Consolas" panose="020B0609020204030204" pitchFamily="49" charset="0"/>
              </a:rPr>
              <a:t> &lt;</a:t>
            </a:r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T&gt;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swap</a:t>
            </a:r>
            <a:r>
              <a:rPr lang="en-US" altLang="zh-CN" dirty="0">
                <a:latin typeface="Consolas" panose="020B0609020204030204" pitchFamily="49" charset="0"/>
              </a:rPr>
              <a:t>_</a:t>
            </a:r>
            <a:r>
              <a:rPr lang="en-US" altLang="zh-CN" dirty="0" err="1">
                <a:latin typeface="Consolas" panose="020B0609020204030204" pitchFamily="49" charset="0"/>
              </a:rPr>
              <a:t>val</a:t>
            </a:r>
            <a:r>
              <a:rPr lang="zh-CN" altLang="en-US" dirty="0">
                <a:latin typeface="Consolas" panose="020B0609020204030204" pitchFamily="49" charset="0"/>
              </a:rPr>
              <a:t>(T&amp; t1, T&amp; t2)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T temp;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temp = t1;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t1 = t2;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t2 = temp;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6FCB04F3-E36D-4D63-8695-F2EE7FC329D3}"/>
                  </a:ext>
                </a:extLst>
              </p14:cNvPr>
              <p14:cNvContentPartPr/>
              <p14:nvPr/>
            </p14:nvContentPartPr>
            <p14:xfrm>
              <a:off x="6017400" y="3151440"/>
              <a:ext cx="1127160" cy="7344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6FCB04F3-E36D-4D63-8695-F2EE7FC329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08040" y="3142080"/>
                <a:ext cx="1145880" cy="9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289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FA21EDB-D592-4149-A909-8EB973CE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Operations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A36FDD-7E28-4B4A-AF5B-E4027C869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See Table 5-6 of the textbook.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CEDAD79-27E4-46BC-977D-55AEB629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160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63F8A31-FCC4-430F-818C-C67847E04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745463"/>
            <a:ext cx="6625532" cy="479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8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E5142-705C-4B35-B159-B0870E17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D3A5F4-90C9-46B3-A6EB-A739FBF9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FDA12D-E5A3-4EBD-8AD9-63678A52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161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F01BC0-6EF9-4859-83F7-C59984DB8331}"/>
              </a:ext>
            </a:extLst>
          </p:cNvPr>
          <p:cNvSpPr txBox="1"/>
          <p:nvPr/>
        </p:nvSpPr>
        <p:spPr>
          <a:xfrm>
            <a:off x="3048000" y="1196956"/>
            <a:ext cx="609600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Consolas" panose="020B0609020204030204" pitchFamily="49" charset="0"/>
              </a:rPr>
              <a:t>    Set&lt;int&gt; s;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Set&lt;string&gt; s1 = {"Beef", "Cabbage", "Pork", "Lamb"};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s.add(100);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s.add(200);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s.add(100);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s.add(300);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cout &lt;&lt; s &lt;&lt; endl;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zh-CN" altLang="en-US" sz="1400" dirty="0">
                <a:latin typeface="Consolas" panose="020B0609020204030204" pitchFamily="49" charset="0"/>
              </a:rPr>
              <a:t>    s.remove(100);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cout &lt;&lt; s &lt;&lt; endl;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zh-CN" altLang="en-US" sz="1400" dirty="0">
                <a:latin typeface="Consolas" panose="020B0609020204030204" pitchFamily="49" charset="0"/>
              </a:rPr>
              <a:t>    cout &lt;&lt; s.contains(100) &lt;&lt; endl;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cout &lt;&lt; s.contains(200) &lt;&lt; endl;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zh-CN" altLang="en-US" sz="1400" dirty="0">
                <a:latin typeface="Consolas" panose="020B0609020204030204" pitchFamily="49" charset="0"/>
              </a:rPr>
              <a:t>    Set&lt;string&gt; s2 = {"Beef", "Cabbage", "Beef"};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cout &lt;&lt; s2.isSubsetOf(s1) &lt;&lt; endl;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s2.add("Crab");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cout &lt;&lt; s2 &lt;&lt; endl;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cout &lt;&lt; s2.isSubsetOf(s1) &lt;&lt; endl;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zh-CN" altLang="en-US" sz="1400" dirty="0">
                <a:latin typeface="Consolas" panose="020B0609020204030204" pitchFamily="49" charset="0"/>
              </a:rPr>
              <a:t>    cout &lt;&lt; s1 + s2 &lt;&lt; endl;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cout &lt;&lt; s1 * s2 &lt;&lt; endl;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cout &lt;&lt; s1 - s2 &lt;&lt; endl;</a:t>
            </a:r>
          </a:p>
        </p:txBody>
      </p:sp>
    </p:spTree>
    <p:extLst>
      <p:ext uri="{BB962C8B-B14F-4D97-AF65-F5344CB8AC3E}">
        <p14:creationId xmlns:p14="http://schemas.microsoft.com/office/powerpoint/2010/main" val="371878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1C79D-D389-4FAD-9058-B1216D92A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Implementing &lt;</a:t>
            </a:r>
            <a:r>
              <a:rPr lang="en-US" altLang="zh-CN" dirty="0" err="1"/>
              <a:t>cctype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49CF2-7A1C-4054-8899-62A1F2EBA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Implement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isalpha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B676F5-9DF8-49B5-8537-D0B5EE0C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162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829166-3D08-4C65-AB31-3FDED0CCBD03}"/>
              </a:ext>
            </a:extLst>
          </p:cNvPr>
          <p:cNvSpPr txBox="1"/>
          <p:nvPr/>
        </p:nvSpPr>
        <p:spPr>
          <a:xfrm>
            <a:off x="2872091" y="1830636"/>
            <a:ext cx="609437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Set&lt;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&gt; getAlphas()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Set&lt;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&gt; s;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ch = 'a'; ch &lt;= 'z'; ch++)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s.add(ch);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s.add(ch-'a'+'A');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s;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isalpha(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ch)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Set&lt;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&gt; letters = getAlphas();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letters.contains(ch)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961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163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Iteration over Collections</a:t>
            </a:r>
          </a:p>
        </p:txBody>
      </p:sp>
    </p:spTree>
    <p:extLst>
      <p:ext uri="{BB962C8B-B14F-4D97-AF65-F5344CB8AC3E}">
        <p14:creationId xmlns:p14="http://schemas.microsoft.com/office/powerpoint/2010/main" val="57700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B360AAE-B92A-479E-9F6D-1DBCBAF2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Iteration Pattern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B11D0A-35F4-42B1-A339-2ECA4FBF0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Pattern: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Example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36DBC0B-A854-4F60-83F4-405C47046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164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ECA0ED-3ED1-4AA3-A7EB-88ACABED7853}"/>
              </a:ext>
            </a:extLst>
          </p:cNvPr>
          <p:cNvSpPr txBox="1"/>
          <p:nvPr/>
        </p:nvSpPr>
        <p:spPr>
          <a:xfrm>
            <a:off x="3209925" y="165415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Iterate over every element the collection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Every iteration assigns an element to var</a:t>
            </a:r>
          </a:p>
          <a:p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(&lt;type&gt; &lt;var&gt;: &lt;collection&gt;) {</a:t>
            </a:r>
          </a:p>
          <a:p>
            <a:r>
              <a:rPr lang="en-US" altLang="zh-CN" i="1" dirty="0">
                <a:latin typeface="+mj-lt"/>
              </a:rPr>
              <a:t>   body of the loop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27A067-DC43-4A35-B42D-05BE22FE5919}"/>
              </a:ext>
            </a:extLst>
          </p:cNvPr>
          <p:cNvSpPr txBox="1"/>
          <p:nvPr/>
        </p:nvSpPr>
        <p:spPr>
          <a:xfrm>
            <a:off x="3419475" y="419872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Iterate over a vector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Vector&lt;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&gt; </a:t>
            </a:r>
            <a:r>
              <a:rPr lang="en-US" altLang="zh-CN" dirty="0" err="1"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 = {1, 2, 3, 4, 5};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v :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v &lt;&lt; " ";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81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45E63-4265-4B8D-BEA6-B1097A4E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Iteration Order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41FDFB-C069-417A-AD23-AD9403628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Depends on the type of collection</a:t>
            </a:r>
          </a:p>
          <a:p>
            <a:pPr lvl="1"/>
            <a:r>
              <a:rPr lang="en-US" altLang="zh-CN" b="1" dirty="0"/>
              <a:t>Vector</a:t>
            </a:r>
            <a:r>
              <a:rPr lang="en-US" altLang="zh-CN" dirty="0"/>
              <a:t>: in the sequential order</a:t>
            </a:r>
          </a:p>
          <a:p>
            <a:pPr lvl="1"/>
            <a:r>
              <a:rPr lang="en-US" altLang="zh-CN" b="1" dirty="0"/>
              <a:t>Grid</a:t>
            </a:r>
            <a:r>
              <a:rPr lang="en-US" altLang="zh-CN" dirty="0"/>
              <a:t>: in row-major order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b="1" dirty="0"/>
              <a:t>Map</a:t>
            </a:r>
            <a:r>
              <a:rPr lang="en-US" altLang="zh-CN" dirty="0"/>
              <a:t>: in the natural order for the key type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b="1" dirty="0"/>
              <a:t>Set</a:t>
            </a:r>
            <a:r>
              <a:rPr lang="en-US" altLang="zh-CN" dirty="0"/>
              <a:t>: in the natural order for the value type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37E9C6-39D1-4CEB-AE34-C1C11501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165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8C611A-3B81-41F2-BC43-9C746BB0643B}"/>
              </a:ext>
            </a:extLst>
          </p:cNvPr>
          <p:cNvSpPr txBox="1"/>
          <p:nvPr/>
        </p:nvSpPr>
        <p:spPr>
          <a:xfrm>
            <a:off x="2105025" y="2294662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</a:rPr>
              <a:t>Grid&lt;</a:t>
            </a:r>
            <a:r>
              <a:rPr lang="zh-CN" altLang="en-US" sz="1600" b="1" dirty="0">
                <a:latin typeface="Consolas" panose="020B0609020204030204" pitchFamily="49" charset="0"/>
              </a:rPr>
              <a:t>double</a:t>
            </a:r>
            <a:r>
              <a:rPr lang="zh-CN" altLang="en-US" sz="1600" dirty="0">
                <a:latin typeface="Consolas" panose="020B0609020204030204" pitchFamily="49" charset="0"/>
              </a:rPr>
              <a:t>&gt; matrix = { {42, -13, 101},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                {10, -99, 62},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                {-80, 33, 28},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                    {9, 0, 12} };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for</a:t>
            </a:r>
            <a:r>
              <a:rPr lang="zh-CN" altLang="en-US" sz="1600" dirty="0">
                <a:latin typeface="Consolas" panose="020B0609020204030204" pitchFamily="49" charset="0"/>
              </a:rPr>
              <a:t> (</a:t>
            </a:r>
            <a:r>
              <a:rPr lang="zh-CN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double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v : matrix</a:t>
            </a:r>
            <a:r>
              <a:rPr lang="zh-CN" alt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cout &lt;&lt; v &lt;&lt; " ";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0C62BC-7591-459F-B057-CFD928881007}"/>
              </a:ext>
            </a:extLst>
          </p:cNvPr>
          <p:cNvSpPr txBox="1"/>
          <p:nvPr/>
        </p:nvSpPr>
        <p:spPr>
          <a:xfrm>
            <a:off x="2019299" y="4458567"/>
            <a:ext cx="902017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</a:rPr>
              <a:t> Map&lt;string, double&gt; m = {{"Cabbage", 11.4}, {"Pork", 17.6}, {"Beef", 20.1}};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for (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string key: m</a:t>
            </a:r>
            <a:r>
              <a:rPr lang="zh-CN" alt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cout &lt;&lt; key &lt;&lt; ", " &lt;&lt; m[key] &lt;&lt; endl;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cout &lt;&lt; endl;</a:t>
            </a:r>
          </a:p>
        </p:txBody>
      </p:sp>
    </p:spTree>
    <p:extLst>
      <p:ext uri="{BB962C8B-B14F-4D97-AF65-F5344CB8AC3E}">
        <p14:creationId xmlns:p14="http://schemas.microsoft.com/office/powerpoint/2010/main" val="185252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B3BF1-E9C5-4045-B4DF-8E019945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Invalid Usage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30C9EA-B452-4F9C-BBF0-F736583FA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previous iteration pattern </a:t>
            </a:r>
            <a:r>
              <a:rPr lang="en-US" altLang="zh-CN" dirty="0">
                <a:solidFill>
                  <a:srgbClr val="FF0000"/>
                </a:solidFill>
              </a:rPr>
              <a:t>cannot be used </a:t>
            </a:r>
            <a:r>
              <a:rPr lang="en-US" altLang="zh-CN" dirty="0"/>
              <a:t>on stacks and queues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Question: Why?</a:t>
            </a:r>
            <a:endParaRPr lang="zh-CN" altLang="en-US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50EBF4-4882-4393-BFE5-ACEB0209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166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2A5135-58C7-4695-B30B-225D3C1F0776}"/>
              </a:ext>
            </a:extLst>
          </p:cNvPr>
          <p:cNvSpPr txBox="1"/>
          <p:nvPr/>
        </p:nvSpPr>
        <p:spPr>
          <a:xfrm>
            <a:off x="2762250" y="234743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Error: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No Iteration for Stacks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Stack&lt;int&gt; stack = {1, 2, 3, 4, 5};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for (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int v : stack</a:t>
            </a:r>
            <a:r>
              <a:rPr lang="zh-CN" altLang="en-US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cout &lt;&lt; v &lt;&lt; " ";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endl &lt;&lt; endl;</a:t>
            </a:r>
          </a:p>
        </p:txBody>
      </p:sp>
    </p:spTree>
    <p:extLst>
      <p:ext uri="{BB962C8B-B14F-4D97-AF65-F5344CB8AC3E}">
        <p14:creationId xmlns:p14="http://schemas.microsoft.com/office/powerpoint/2010/main" val="298466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6E280-86E9-4F04-A392-1BD2AE500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Elimination of Duplication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E0B050-D719-439E-B4D3-3E3E069CA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Given a vector of integers, eliminate all of its duplicated values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98E1D1-2D9B-4A2A-B114-03C405BBA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167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9BE2BC-44F4-48DF-899F-FED15A8D2631}"/>
              </a:ext>
            </a:extLst>
          </p:cNvPr>
          <p:cNvSpPr txBox="1"/>
          <p:nvPr/>
        </p:nvSpPr>
        <p:spPr>
          <a:xfrm>
            <a:off x="3300109" y="2124298"/>
            <a:ext cx="609437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Eliminate the duplication in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vec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elimDup(Vector&lt;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&gt;&amp; vec)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Set&lt;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 s;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for (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v : vec</a:t>
            </a:r>
            <a:r>
              <a:rPr lang="zh-CN" altLang="en-US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s.add(v);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vec.clear();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for (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v : s</a:t>
            </a:r>
            <a:r>
              <a:rPr lang="zh-CN" altLang="en-US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vec.add(v);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918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E6BFB-71D6-49E7-9AF2-EF9AAB94C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Decoding of Morse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344CF0-F8A3-4BE1-9F41-2C8074E18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following code revert the map for encoding morse code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Q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decode</a:t>
            </a:r>
            <a:r>
              <a:rPr lang="zh-CN" altLang="en-US" dirty="0"/>
              <a:t> </a:t>
            </a:r>
            <a:r>
              <a:rPr lang="en-US" altLang="zh-CN" dirty="0"/>
              <a:t>morse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map?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320802-0873-4D72-838E-97047262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168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E892897-5D12-4B7D-89C7-40F7AEE8AB7F}"/>
              </a:ext>
            </a:extLst>
          </p:cNvPr>
          <p:cNvSpPr txBox="1"/>
          <p:nvPr/>
        </p:nvSpPr>
        <p:spPr>
          <a:xfrm>
            <a:off x="2658083" y="1859339"/>
            <a:ext cx="609437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/* Decoding */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Map&lt;string, char&gt; decodeMap()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MorseCodeMap m = createMap();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Map&lt;string, 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&gt; dm;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char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l : m</a:t>
            </a:r>
            <a:r>
              <a:rPr lang="zh-CN" altLang="en-US" dirty="0"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string s = encodeLetter(m, l);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dm.put(s, l);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dm;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403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78434-9D4A-4407-B84D-FEA6468B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 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21E84-713A-4A6F-9799-31431198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Designing ADT/Classes</a:t>
            </a:r>
          </a:p>
          <a:p>
            <a:r>
              <a:rPr lang="en-US" altLang="zh-CN" dirty="0"/>
              <a:t>Object Initialization and Finalization</a:t>
            </a:r>
          </a:p>
          <a:p>
            <a:r>
              <a:rPr lang="en-US" altLang="zh-CN" dirty="0"/>
              <a:t>Operator Overloading</a:t>
            </a:r>
          </a:p>
          <a:p>
            <a:r>
              <a:rPr lang="en-US" altLang="zh-CN" dirty="0"/>
              <a:t>Interfaces vs. </a:t>
            </a:r>
            <a:r>
              <a:rPr lang="en-US" altLang="zh-CN"/>
              <a:t>Implementations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You should read </a:t>
            </a:r>
            <a:r>
              <a:rPr lang="en-US" altLang="zh-CN" dirty="0">
                <a:solidFill>
                  <a:srgbClr val="FF0000"/>
                </a:solidFill>
              </a:rPr>
              <a:t>Chapter 6</a:t>
            </a:r>
            <a:r>
              <a:rPr lang="en-US" altLang="zh-CN" dirty="0"/>
              <a:t> in the text book</a:t>
            </a: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7A4321-3297-4A1B-9C9A-ECD0734E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169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87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85CAB-ADED-4700-833B-1A12D7416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Parametricity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23ED3D-8378-4554-8334-7E6AEAA1D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Every instance of a template </a:t>
            </a:r>
            <a:r>
              <a:rPr lang="en-US" altLang="zh-CN" dirty="0">
                <a:solidFill>
                  <a:srgbClr val="FF0000"/>
                </a:solidFill>
              </a:rPr>
              <a:t>works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in the same way</a:t>
            </a:r>
            <a:r>
              <a:rPr lang="en-US" altLang="zh-CN" dirty="0"/>
              <a:t>!</a:t>
            </a:r>
          </a:p>
          <a:p>
            <a:pPr lvl="1"/>
            <a:r>
              <a:rPr lang="en-US" altLang="zh-CN" dirty="0"/>
              <a:t>No special treatment for different type parameters</a:t>
            </a:r>
          </a:p>
          <a:p>
            <a:r>
              <a:rPr lang="en-US" altLang="zh-CN" dirty="0"/>
              <a:t>This property is known as </a:t>
            </a:r>
            <a:r>
              <a:rPr lang="en-US" altLang="zh-CN" b="1" dirty="0"/>
              <a:t>parametricity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ECFA05-3C85-4D55-AA6E-D809CACEB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8774672-ACD6-4137-860C-563D3A8C9AFC}"/>
              </a:ext>
            </a:extLst>
          </p:cNvPr>
          <p:cNvSpPr txBox="1"/>
          <p:nvPr/>
        </p:nvSpPr>
        <p:spPr>
          <a:xfrm>
            <a:off x="1696454" y="2474158"/>
            <a:ext cx="965734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 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Swap two integers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x = 3, y = 5;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"Before swapping: x = " &lt;&lt; x &lt;&lt; ", y = " &lt;&lt; y &lt;&lt; endl;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swap_val(x, y);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“After swapping: x = ” &lt;&lt; x &lt;&lt; “, y = ” &lt;&lt; y &lt;&lt; endl </a:t>
            </a:r>
            <a:r>
              <a:rPr lang="en-US" altLang="zh-CN" dirty="0">
                <a:latin typeface="Consolas" panose="020B0609020204030204" pitchFamily="49" charset="0"/>
              </a:rPr>
              <a:t>&lt;&lt;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Swap two strings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string s1 = "Red", s2 = "Blue";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"Before swapping: s1 = " &lt;&lt; s1 &lt;&lt; ", s2 = " &lt;&lt; s2 &lt;&lt; endl;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swap_val(s1, s2);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"After swapping: s1 = " &lt;&lt; s1 &lt;&lt; ", s2 = " &lt;&lt; s2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588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Polymorphic ADT</a:t>
            </a:r>
          </a:p>
        </p:txBody>
      </p:sp>
    </p:spTree>
    <p:extLst>
      <p:ext uri="{BB962C8B-B14F-4D97-AF65-F5344CB8AC3E}">
        <p14:creationId xmlns:p14="http://schemas.microsoft.com/office/powerpoint/2010/main" val="206691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5BE2F-CE67-4439-A1C5-9FB7B923B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Template Classes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4583A9-4170-4F57-AD21-EAD5F775C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Abstract data types can also be parameterized over other types</a:t>
            </a:r>
          </a:p>
          <a:p>
            <a:pPr lvl="1"/>
            <a:r>
              <a:rPr lang="en-US" altLang="zh-CN" b="1" dirty="0"/>
              <a:t>Key Property</a:t>
            </a:r>
            <a:r>
              <a:rPr lang="en-US" altLang="zh-CN" dirty="0"/>
              <a:t>: Different instances, </a:t>
            </a:r>
            <a:r>
              <a:rPr lang="en-US" altLang="zh-CN" dirty="0">
                <a:solidFill>
                  <a:srgbClr val="FF0000"/>
                </a:solidFill>
              </a:rPr>
              <a:t>uniform behavior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Parametric polymorphic ADTs are known as </a:t>
            </a:r>
            <a:r>
              <a:rPr lang="en-US" altLang="zh-CN" b="1" dirty="0"/>
              <a:t>Template Classes </a:t>
            </a:r>
            <a:r>
              <a:rPr lang="en-US" altLang="zh-CN" dirty="0"/>
              <a:t>in C++</a:t>
            </a:r>
          </a:p>
          <a:p>
            <a:pPr lvl="1"/>
            <a:r>
              <a:rPr lang="en-US" altLang="zh-CN" dirty="0"/>
              <a:t>We will delay their definitions to a later class…</a:t>
            </a:r>
          </a:p>
          <a:p>
            <a:pPr lvl="1"/>
            <a:r>
              <a:rPr lang="en-US" altLang="zh-CN" dirty="0"/>
              <a:t>We first learn how to use them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E6E24F-E6C9-4B50-82CF-7CC358466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92ACC3-5C4F-4E1F-9C31-5AA98916EF4A}"/>
              </a:ext>
            </a:extLst>
          </p:cNvPr>
          <p:cNvSpPr/>
          <p:nvPr/>
        </p:nvSpPr>
        <p:spPr>
          <a:xfrm>
            <a:off x="4850729" y="2293162"/>
            <a:ext cx="1704473" cy="529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datatype&lt;T&gt;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2E09D4-3DBF-4120-9C84-E690F26F0C2A}"/>
              </a:ext>
            </a:extLst>
          </p:cNvPr>
          <p:cNvSpPr/>
          <p:nvPr/>
        </p:nvSpPr>
        <p:spPr>
          <a:xfrm>
            <a:off x="1680409" y="3996772"/>
            <a:ext cx="1748589" cy="563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datatype&lt;int&gt;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858A10-40C7-443B-BB44-655EC414DA22}"/>
              </a:ext>
            </a:extLst>
          </p:cNvPr>
          <p:cNvSpPr/>
          <p:nvPr/>
        </p:nvSpPr>
        <p:spPr>
          <a:xfrm>
            <a:off x="4770519" y="3975048"/>
            <a:ext cx="1900989" cy="563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datatype&lt;char&gt;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BE4DCA-E12E-4FAF-9C5B-B2473BF41F5D}"/>
              </a:ext>
            </a:extLst>
          </p:cNvPr>
          <p:cNvSpPr/>
          <p:nvPr/>
        </p:nvSpPr>
        <p:spPr>
          <a:xfrm>
            <a:off x="7976935" y="3972759"/>
            <a:ext cx="1900989" cy="563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datatype&lt;string&gt;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409209F-7E1E-4E23-BEA4-18B2A73D2A0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554704" y="2822552"/>
            <a:ext cx="3148262" cy="1174220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75A2B09-D3AC-4723-9A5E-FDBC70E5F857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702966" y="2822552"/>
            <a:ext cx="18048" cy="1152496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8B3F2A6-C093-4E22-AA5E-3108534B2ED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5702966" y="2822552"/>
            <a:ext cx="3224464" cy="1150207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D85CD42-4FA3-4C68-AD5E-39775EBC8ACB}"/>
              </a:ext>
            </a:extLst>
          </p:cNvPr>
          <p:cNvSpPr txBox="1"/>
          <p:nvPr/>
        </p:nvSpPr>
        <p:spPr>
          <a:xfrm>
            <a:off x="3315954" y="3123100"/>
            <a:ext cx="10627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T</a:t>
            </a:r>
            <a:r>
              <a:rPr lang="en-US" altLang="zh-CN" b="1" dirty="0">
                <a:latin typeface="Consolas" panose="020B0609020204030204" pitchFamily="49" charset="0"/>
              </a:rPr>
              <a:t>=int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FCD6E16-099F-4669-A973-092DF040D1F0}"/>
              </a:ext>
            </a:extLst>
          </p:cNvPr>
          <p:cNvSpPr txBox="1"/>
          <p:nvPr/>
        </p:nvSpPr>
        <p:spPr>
          <a:xfrm>
            <a:off x="5721014" y="3238013"/>
            <a:ext cx="10627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T</a:t>
            </a:r>
            <a:r>
              <a:rPr lang="en-US" altLang="zh-CN" b="1" dirty="0">
                <a:latin typeface="Consolas" panose="020B0609020204030204" pitchFamily="49" charset="0"/>
              </a:rPr>
              <a:t>=char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C956281-251D-4AF6-B914-18A3F0A766D5}"/>
              </a:ext>
            </a:extLst>
          </p:cNvPr>
          <p:cNvSpPr txBox="1"/>
          <p:nvPr/>
        </p:nvSpPr>
        <p:spPr>
          <a:xfrm>
            <a:off x="7353672" y="3071220"/>
            <a:ext cx="1415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T</a:t>
            </a:r>
            <a:r>
              <a:rPr lang="en-US" altLang="zh-CN" b="1" dirty="0">
                <a:latin typeface="Consolas" panose="020B0609020204030204" pitchFamily="49" charset="0"/>
              </a:rPr>
              <a:t>=string</a:t>
            </a:r>
            <a:endParaRPr lang="zh-CN" alt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C519EB1A-2CC6-4EA2-AAF4-F708BF4B3FEC}"/>
                  </a:ext>
                </a:extLst>
              </p14:cNvPr>
              <p14:cNvContentPartPr/>
              <p14:nvPr/>
            </p14:nvContentPartPr>
            <p14:xfrm>
              <a:off x="5550480" y="1910880"/>
              <a:ext cx="1812960" cy="16056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C519EB1A-2CC6-4EA2-AAF4-F708BF4B3F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1120" y="1901520"/>
                <a:ext cx="1831680" cy="17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952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DE77E93-E65D-4275-B013-EBE2D698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 Map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5A5087-0670-4741-B46E-34521F6DC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Basics of Imperative Programming (C++) </a:t>
            </a:r>
          </a:p>
          <a:p>
            <a:pPr marL="457200" indent="-457200">
              <a:buFont typeface="+mj-lt"/>
              <a:buAutoNum type="arabicPeriod"/>
            </a:pPr>
            <a:endParaRPr lang="en-US" altLang="zh-CN" b="1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Programming with Abstractions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Implementing Abstractions</a:t>
            </a:r>
          </a:p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9D6884-3C02-4205-A68F-A5204A47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3AA28A-BC1A-4D83-8D13-641B00520E28}"/>
              </a:ext>
            </a:extLst>
          </p:cNvPr>
          <p:cNvSpPr/>
          <p:nvPr/>
        </p:nvSpPr>
        <p:spPr>
          <a:xfrm>
            <a:off x="7557297" y="2920925"/>
            <a:ext cx="18774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Here!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43DB14FE-1742-4827-8FCC-507AF2FD061F}"/>
              </a:ext>
            </a:extLst>
          </p:cNvPr>
          <p:cNvSpPr/>
          <p:nvPr/>
        </p:nvSpPr>
        <p:spPr>
          <a:xfrm rot="7202627">
            <a:off x="6593791" y="1977786"/>
            <a:ext cx="351644" cy="152032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326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CFC81-EB05-45AD-8739-03D953730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Collections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042A32-AB26-4C77-9053-2FCFB02DE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Collections</a:t>
            </a:r>
            <a:r>
              <a:rPr lang="en-US" altLang="zh-CN" dirty="0"/>
              <a:t>: Data structures for representing </a:t>
            </a:r>
            <a:r>
              <a:rPr lang="en-US" altLang="zh-CN" dirty="0">
                <a:solidFill>
                  <a:srgbClr val="FF0000"/>
                </a:solidFill>
              </a:rPr>
              <a:t>a collection of values</a:t>
            </a:r>
          </a:p>
          <a:p>
            <a:pPr lvl="1"/>
            <a:r>
              <a:rPr lang="en-US" altLang="zh-CN" dirty="0"/>
              <a:t>We will introduce five of them: </a:t>
            </a:r>
            <a:r>
              <a:rPr lang="en-US" altLang="zh-CN" b="1" dirty="0"/>
              <a:t>Vector</a:t>
            </a:r>
            <a:r>
              <a:rPr lang="en-US" altLang="zh-CN" dirty="0"/>
              <a:t>, </a:t>
            </a:r>
            <a:r>
              <a:rPr lang="en-US" altLang="zh-CN" b="1" dirty="0"/>
              <a:t>Stack</a:t>
            </a:r>
            <a:r>
              <a:rPr lang="en-US" altLang="zh-CN" dirty="0"/>
              <a:t>, </a:t>
            </a:r>
            <a:r>
              <a:rPr lang="en-US" altLang="zh-CN" b="1" dirty="0"/>
              <a:t>Queue</a:t>
            </a:r>
            <a:r>
              <a:rPr lang="en-US" altLang="zh-CN" dirty="0"/>
              <a:t>, </a:t>
            </a:r>
            <a:r>
              <a:rPr lang="en-US" altLang="zh-CN" b="1" dirty="0"/>
              <a:t>Map</a:t>
            </a:r>
            <a:r>
              <a:rPr lang="en-US" altLang="zh-CN" dirty="0"/>
              <a:t>, and </a:t>
            </a:r>
            <a:r>
              <a:rPr lang="en-US" altLang="zh-CN" b="1" dirty="0"/>
              <a:t>Set</a:t>
            </a:r>
            <a:r>
              <a:rPr lang="en-US" altLang="zh-CN" dirty="0"/>
              <a:t>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Collections may be represented as polymorphic ADTs in C++</a:t>
            </a:r>
          </a:p>
          <a:p>
            <a:pPr lvl="1"/>
            <a:r>
              <a:rPr lang="en-US" altLang="zh-CN" dirty="0"/>
              <a:t>We DO NOT need to understand how they are implemented for now</a:t>
            </a:r>
          </a:p>
          <a:p>
            <a:pPr lvl="1"/>
            <a:r>
              <a:rPr lang="en-US" altLang="zh-CN" dirty="0"/>
              <a:t>We first learn how to make use of objects of such types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C++ Standard Template Library (STL) supports all of the collections above</a:t>
            </a:r>
          </a:p>
          <a:p>
            <a:pPr lvl="1"/>
            <a:r>
              <a:rPr lang="en-US" altLang="zh-CN" dirty="0"/>
              <a:t>We </a:t>
            </a:r>
            <a:r>
              <a:rPr lang="en-US" altLang="zh-CN" dirty="0">
                <a:solidFill>
                  <a:srgbClr val="FF0000"/>
                </a:solidFill>
              </a:rPr>
              <a:t>DO NOT </a:t>
            </a:r>
            <a:r>
              <a:rPr lang="en-US" altLang="zh-CN" dirty="0"/>
              <a:t>use them in this course because of their complexity</a:t>
            </a:r>
          </a:p>
          <a:p>
            <a:pPr lvl="1"/>
            <a:r>
              <a:rPr lang="en-US" altLang="zh-CN" dirty="0"/>
              <a:t>Instead, we use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StanfordCppLib</a:t>
            </a:r>
            <a:r>
              <a:rPr lang="en-US" altLang="zh-CN" dirty="0"/>
              <a:t> (more lightweight than STL)</a:t>
            </a: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2B1529-6F95-450A-B609-CE80A0BB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754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CF4B7-BAF0-4405-B361-75F5EE266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StanfordCppLib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B356AE-E839-4895-9049-B9A491191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</a:rPr>
              <a:t>Download </a:t>
            </a:r>
            <a:r>
              <a:rPr lang="en-US" altLang="zh-CN" dirty="0">
                <a:latin typeface="Consolas" panose="020B0609020204030204" pitchFamily="49" charset="0"/>
              </a:rPr>
              <a:t>cs1604_lib.zip</a:t>
            </a:r>
            <a:r>
              <a:rPr lang="en-US" altLang="zh-CN" dirty="0">
                <a:latin typeface="+mj-lt"/>
              </a:rPr>
              <a:t> on Canvas</a:t>
            </a:r>
          </a:p>
          <a:p>
            <a:r>
              <a:rPr lang="en-US" altLang="zh-CN" dirty="0"/>
              <a:t>Unzip, make and configure in your IDE</a:t>
            </a:r>
          </a:p>
          <a:p>
            <a:r>
              <a:rPr lang="en-US" altLang="zh-CN" dirty="0"/>
              <a:t>Run a test program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/>
              <a:t>we have stripped away the graphical functionality from </a:t>
            </a:r>
            <a:r>
              <a:rPr lang="en-US" altLang="zh-CN" dirty="0" err="1"/>
              <a:t>StanfordCppLlib</a:t>
            </a:r>
            <a:endParaRPr lang="en-US" altLang="zh-CN" dirty="0"/>
          </a:p>
          <a:p>
            <a:pPr lvl="1"/>
            <a:r>
              <a:rPr lang="en-US" altLang="zh-CN" dirty="0"/>
              <a:t>If you encounter any bug, please report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FA4104-4511-43CC-A16F-AF957D14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402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Vectors</a:t>
            </a:r>
          </a:p>
        </p:txBody>
      </p:sp>
    </p:spTree>
    <p:extLst>
      <p:ext uri="{BB962C8B-B14F-4D97-AF65-F5344CB8AC3E}">
        <p14:creationId xmlns:p14="http://schemas.microsoft.com/office/powerpoint/2010/main" val="389412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8B1FC-BFCB-4CCD-89DE-168A2745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5244AF-7681-4F24-A6E1-45976A455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Vector</a:t>
            </a:r>
            <a:r>
              <a:rPr lang="en-US" altLang="zh-CN" dirty="0"/>
              <a:t>: A finite sequence of values of </a:t>
            </a:r>
            <a:r>
              <a:rPr lang="en-US" altLang="zh-CN" dirty="0">
                <a:solidFill>
                  <a:srgbClr val="FF0000"/>
                </a:solidFill>
              </a:rPr>
              <a:t>the same type</a:t>
            </a:r>
          </a:p>
          <a:p>
            <a:pPr lvl="1"/>
            <a:r>
              <a:rPr lang="en-US" altLang="zh-CN" i="1" dirty="0"/>
              <a:t>Example</a:t>
            </a:r>
            <a:r>
              <a:rPr lang="en-US" altLang="zh-CN" dirty="0"/>
              <a:t>: an integer vector of size 7</a:t>
            </a:r>
          </a:p>
          <a:p>
            <a:pPr lvl="1"/>
            <a:endParaRPr lang="en-US" altLang="zh-CN" dirty="0"/>
          </a:p>
          <a:p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Syntax for defining vector variables (need to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#include&lt;Vector.h&gt;</a:t>
            </a:r>
            <a:r>
              <a:rPr lang="en-US" altLang="zh-CN" dirty="0"/>
              <a:t>):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Define a empty vector named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vec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/>
              <a:t>The vector may only contain elements of type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</a:p>
          <a:p>
            <a:pPr lvl="1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/>
              <a:t>Example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Vector&lt;int&gt; 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53F151-6979-41AF-8B42-F8C5AA23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952F998-F1EB-49B8-9149-7B41F92E2AC8}"/>
              </a:ext>
            </a:extLst>
          </p:cNvPr>
          <p:cNvGrpSpPr/>
          <p:nvPr/>
        </p:nvGrpSpPr>
        <p:grpSpPr>
          <a:xfrm>
            <a:off x="3594480" y="2126488"/>
            <a:ext cx="4072126" cy="883236"/>
            <a:chOff x="1729584" y="2911366"/>
            <a:chExt cx="4072126" cy="88323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627B946-7E1B-4EA1-ABF2-925D0AA8335D}"/>
                </a:ext>
              </a:extLst>
            </p:cNvPr>
            <p:cNvSpPr/>
            <p:nvPr/>
          </p:nvSpPr>
          <p:spPr>
            <a:xfrm>
              <a:off x="1729584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EED5701-2C4B-4CDE-857E-40325E3C56F9}"/>
                </a:ext>
              </a:extLst>
            </p:cNvPr>
            <p:cNvSpPr/>
            <p:nvPr/>
          </p:nvSpPr>
          <p:spPr>
            <a:xfrm>
              <a:off x="2318163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281DD8F-2FAE-4FC1-8B32-5BCA2497E000}"/>
                </a:ext>
              </a:extLst>
            </p:cNvPr>
            <p:cNvSpPr/>
            <p:nvPr/>
          </p:nvSpPr>
          <p:spPr>
            <a:xfrm>
              <a:off x="2906742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92A3EB3-3D31-4389-9B97-96CCBD6F6112}"/>
                </a:ext>
              </a:extLst>
            </p:cNvPr>
            <p:cNvSpPr/>
            <p:nvPr/>
          </p:nvSpPr>
          <p:spPr>
            <a:xfrm>
              <a:off x="349532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-99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1C19975-58F9-4AAF-AD8E-474EEF173ADB}"/>
                </a:ext>
              </a:extLst>
            </p:cNvPr>
            <p:cNvSpPr/>
            <p:nvPr/>
          </p:nvSpPr>
          <p:spPr>
            <a:xfrm>
              <a:off x="4083900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C34FF98-7FC7-433B-8087-8053F3E437F4}"/>
                </a:ext>
              </a:extLst>
            </p:cNvPr>
            <p:cNvSpPr/>
            <p:nvPr/>
          </p:nvSpPr>
          <p:spPr>
            <a:xfrm>
              <a:off x="4672479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4A2EFD6-936C-4DC9-AEE7-56E5BEB00871}"/>
                </a:ext>
              </a:extLst>
            </p:cNvPr>
            <p:cNvSpPr/>
            <p:nvPr/>
          </p:nvSpPr>
          <p:spPr>
            <a:xfrm>
              <a:off x="521313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2CB4DB3-937A-4C37-A4DE-29C759FADA88}"/>
                </a:ext>
              </a:extLst>
            </p:cNvPr>
            <p:cNvSpPr txBox="1"/>
            <p:nvPr/>
          </p:nvSpPr>
          <p:spPr>
            <a:xfrm>
              <a:off x="1842885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0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EA5A662-1A8C-41FE-BF3C-BECAE8043FD3}"/>
                </a:ext>
              </a:extLst>
            </p:cNvPr>
            <p:cNvSpPr txBox="1"/>
            <p:nvPr/>
          </p:nvSpPr>
          <p:spPr>
            <a:xfrm>
              <a:off x="2410554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A78EC55-8B6F-49FC-961E-470380855D80}"/>
                </a:ext>
              </a:extLst>
            </p:cNvPr>
            <p:cNvSpPr txBox="1"/>
            <p:nvPr/>
          </p:nvSpPr>
          <p:spPr>
            <a:xfrm>
              <a:off x="3016770" y="3456048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C301F71-A60B-40A9-9E40-FDF6654CFE2C}"/>
                </a:ext>
              </a:extLst>
            </p:cNvPr>
            <p:cNvSpPr txBox="1"/>
            <p:nvPr/>
          </p:nvSpPr>
          <p:spPr>
            <a:xfrm>
              <a:off x="3633644" y="3454532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3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D641DE7-7A20-4436-9D67-E0A770D51CEB}"/>
                </a:ext>
              </a:extLst>
            </p:cNvPr>
            <p:cNvSpPr txBox="1"/>
            <p:nvPr/>
          </p:nvSpPr>
          <p:spPr>
            <a:xfrm>
              <a:off x="4214229" y="3448335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4</a:t>
              </a:r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CC232F2-1B7B-4B72-907E-3904BD0FFDB3}"/>
                </a:ext>
              </a:extLst>
            </p:cNvPr>
            <p:cNvSpPr txBox="1"/>
            <p:nvPr/>
          </p:nvSpPr>
          <p:spPr>
            <a:xfrm>
              <a:off x="4835703" y="3448335"/>
              <a:ext cx="315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5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5BEAA29-A71D-4B76-B750-BBEAB8D89A34}"/>
                </a:ext>
              </a:extLst>
            </p:cNvPr>
            <p:cNvSpPr txBox="1"/>
            <p:nvPr/>
          </p:nvSpPr>
          <p:spPr>
            <a:xfrm>
              <a:off x="5357448" y="3448335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6</a:t>
              </a:r>
              <a:endParaRPr lang="zh-CN" altLang="en-US" dirty="0"/>
            </a:p>
          </p:txBody>
        </p: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C078DFF4-28CA-4DA6-AD03-BCC243484ABB}"/>
              </a:ext>
            </a:extLst>
          </p:cNvPr>
          <p:cNvSpPr txBox="1"/>
          <p:nvPr/>
        </p:nvSpPr>
        <p:spPr>
          <a:xfrm>
            <a:off x="4356384" y="3892174"/>
            <a:ext cx="2475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Vector&lt;T&gt; 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88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B1F48-0C69-46EA-8573-C69757D43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 vs. String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B7F883-AA6B-4923-B94A-088BB7ECF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String may be viewed as a vector of characters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Why we specifically need a string ADT then?</a:t>
            </a:r>
          </a:p>
          <a:p>
            <a:pPr lvl="1"/>
            <a:r>
              <a:rPr lang="en-US" altLang="zh-CN" dirty="0"/>
              <a:t>String is a specialized vector suitable for operations over sequences of characters</a:t>
            </a:r>
          </a:p>
          <a:p>
            <a:pPr lvl="1"/>
            <a:r>
              <a:rPr lang="en-US" altLang="zh-CN" dirty="0"/>
              <a:t>Different internal representations</a:t>
            </a:r>
          </a:p>
          <a:p>
            <a:pPr lvl="1"/>
            <a:r>
              <a:rPr lang="en-US" altLang="zh-CN" dirty="0"/>
              <a:t>Various optimizations in the string class are not implemented in the vector class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Convert a vector to a printable string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Directly print a vector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20DADD-CE32-48CF-8894-26246B23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1F6881-D91A-4C43-9540-1894A173199F}"/>
              </a:ext>
            </a:extLst>
          </p:cNvPr>
          <p:cNvSpPr txBox="1"/>
          <p:nvPr/>
        </p:nvSpPr>
        <p:spPr>
          <a:xfrm>
            <a:off x="4681236" y="1662053"/>
            <a:ext cx="2475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Vector&lt;char&gt;  str;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5B89E0-A199-4C5E-9B36-CCFCC6E1A281}"/>
              </a:ext>
            </a:extLst>
          </p:cNvPr>
          <p:cNvSpPr txBox="1"/>
          <p:nvPr/>
        </p:nvSpPr>
        <p:spPr>
          <a:xfrm>
            <a:off x="4560921" y="4448487"/>
            <a:ext cx="2475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vec.toString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93451B4-0A48-4858-B5D5-0480DB74B6DC}"/>
              </a:ext>
            </a:extLst>
          </p:cNvPr>
          <p:cNvSpPr txBox="1"/>
          <p:nvPr/>
        </p:nvSpPr>
        <p:spPr>
          <a:xfrm>
            <a:off x="4560921" y="5469765"/>
            <a:ext cx="2475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23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9E4E2-A44C-4253-AAC3-89764C2F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 Elements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7E505-893B-4BCF-A499-342E41E0A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Appending the value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v</a:t>
            </a:r>
            <a:r>
              <a:rPr lang="en-US" altLang="zh-CN" dirty="0"/>
              <a:t> to the vector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+mj-lt"/>
              </a:rPr>
              <a:t>and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v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+mj-lt"/>
              </a:rPr>
              <a:t>must have compatible type!</a:t>
            </a:r>
          </a:p>
          <a:p>
            <a:pPr marL="0" indent="0">
              <a:buNone/>
            </a:pPr>
            <a:endParaRPr lang="en-US" altLang="zh-CN" dirty="0">
              <a:latin typeface="+mj-lt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The length of vector is </a:t>
            </a:r>
            <a:r>
              <a:rPr lang="en-US" altLang="zh-CN" dirty="0">
                <a:solidFill>
                  <a:srgbClr val="FF0000"/>
                </a:solidFill>
              </a:rPr>
              <a:t>NOT fixed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7DBC44-5151-4F01-A74B-66427C2C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AC7D57-D659-488B-BA3F-BE90C64D4EA4}"/>
              </a:ext>
            </a:extLst>
          </p:cNvPr>
          <p:cNvSpPr txBox="1"/>
          <p:nvPr/>
        </p:nvSpPr>
        <p:spPr>
          <a:xfrm>
            <a:off x="2412607" y="2591978"/>
            <a:ext cx="24752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Vector&lt;int&gt; </a:t>
            </a:r>
            <a:r>
              <a:rPr lang="en-US" altLang="zh-CN" dirty="0" err="1"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vec.add</a:t>
            </a:r>
            <a:r>
              <a:rPr lang="en-US" altLang="zh-CN" dirty="0">
                <a:latin typeface="Consolas" panose="020B0609020204030204" pitchFamily="49" charset="0"/>
              </a:rPr>
              <a:t>(34);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vec.add</a:t>
            </a:r>
            <a:r>
              <a:rPr lang="en-US" altLang="zh-CN" dirty="0">
                <a:latin typeface="Consolas" panose="020B0609020204030204" pitchFamily="49" charset="0"/>
              </a:rPr>
              <a:t>(6);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vec.add</a:t>
            </a:r>
            <a:r>
              <a:rPr lang="en-US" altLang="zh-CN" dirty="0">
                <a:latin typeface="Consolas" panose="020B0609020204030204" pitchFamily="49" charset="0"/>
              </a:rPr>
              <a:t>(101);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A539527-EA62-4526-BA90-C22FC79630C2}"/>
              </a:ext>
            </a:extLst>
          </p:cNvPr>
          <p:cNvGrpSpPr/>
          <p:nvPr/>
        </p:nvGrpSpPr>
        <p:grpSpPr>
          <a:xfrm>
            <a:off x="6554999" y="2987382"/>
            <a:ext cx="1765737" cy="883236"/>
            <a:chOff x="1729584" y="2911366"/>
            <a:chExt cx="1765737" cy="88323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797A1CD-3F90-4FE1-9500-4C61AFAFDF75}"/>
                </a:ext>
              </a:extLst>
            </p:cNvPr>
            <p:cNvSpPr/>
            <p:nvPr/>
          </p:nvSpPr>
          <p:spPr>
            <a:xfrm>
              <a:off x="1729584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37D332C-B04F-4320-8DA3-5779683E8E5C}"/>
                </a:ext>
              </a:extLst>
            </p:cNvPr>
            <p:cNvSpPr/>
            <p:nvPr/>
          </p:nvSpPr>
          <p:spPr>
            <a:xfrm>
              <a:off x="2318163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31AC07D-EE43-4502-80CA-C8C85E65AC9B}"/>
                </a:ext>
              </a:extLst>
            </p:cNvPr>
            <p:cNvSpPr/>
            <p:nvPr/>
          </p:nvSpPr>
          <p:spPr>
            <a:xfrm>
              <a:off x="2906742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C5C75A5-8C41-414D-A233-3FAC2B3B56D4}"/>
                </a:ext>
              </a:extLst>
            </p:cNvPr>
            <p:cNvSpPr txBox="1"/>
            <p:nvPr/>
          </p:nvSpPr>
          <p:spPr>
            <a:xfrm>
              <a:off x="1842885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0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B82FA6A-94FA-4EB7-A3FA-9842DE7CC5D0}"/>
                </a:ext>
              </a:extLst>
            </p:cNvPr>
            <p:cNvSpPr txBox="1"/>
            <p:nvPr/>
          </p:nvSpPr>
          <p:spPr>
            <a:xfrm>
              <a:off x="2410554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EC0B69E-A061-4F3F-AEF2-3CBC492F2978}"/>
                </a:ext>
              </a:extLst>
            </p:cNvPr>
            <p:cNvSpPr txBox="1"/>
            <p:nvPr/>
          </p:nvSpPr>
          <p:spPr>
            <a:xfrm>
              <a:off x="3016770" y="3456048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dirty="0"/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D6E5308A-6E8C-4959-93AA-F84E60749094}"/>
              </a:ext>
            </a:extLst>
          </p:cNvPr>
          <p:cNvSpPr txBox="1"/>
          <p:nvPr/>
        </p:nvSpPr>
        <p:spPr>
          <a:xfrm>
            <a:off x="2552700" y="5005136"/>
            <a:ext cx="2344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vec.add</a:t>
            </a:r>
            <a:r>
              <a:rPr lang="en-US" altLang="zh-CN" dirty="0">
                <a:latin typeface="Consolas" panose="020B0609020204030204" pitchFamily="49" charset="0"/>
              </a:rPr>
              <a:t>(-99);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E725FB3-1E47-4E31-BAEF-AF55D4ED36C9}"/>
              </a:ext>
            </a:extLst>
          </p:cNvPr>
          <p:cNvGrpSpPr/>
          <p:nvPr/>
        </p:nvGrpSpPr>
        <p:grpSpPr>
          <a:xfrm>
            <a:off x="6260709" y="4932691"/>
            <a:ext cx="2354316" cy="883236"/>
            <a:chOff x="1729584" y="2911366"/>
            <a:chExt cx="2354316" cy="883236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7321E97-96CA-42B6-B418-5741C9544E00}"/>
                </a:ext>
              </a:extLst>
            </p:cNvPr>
            <p:cNvSpPr/>
            <p:nvPr/>
          </p:nvSpPr>
          <p:spPr>
            <a:xfrm>
              <a:off x="1729584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DA6D550-C316-4108-9DBF-F4E6199342AA}"/>
                </a:ext>
              </a:extLst>
            </p:cNvPr>
            <p:cNvSpPr/>
            <p:nvPr/>
          </p:nvSpPr>
          <p:spPr>
            <a:xfrm>
              <a:off x="2318163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6E931D0-5151-4ADC-9300-9736B1CB25A5}"/>
                </a:ext>
              </a:extLst>
            </p:cNvPr>
            <p:cNvSpPr/>
            <p:nvPr/>
          </p:nvSpPr>
          <p:spPr>
            <a:xfrm>
              <a:off x="2906742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840E7F0-C8AE-4881-BD80-4C489958C658}"/>
                </a:ext>
              </a:extLst>
            </p:cNvPr>
            <p:cNvSpPr/>
            <p:nvPr/>
          </p:nvSpPr>
          <p:spPr>
            <a:xfrm>
              <a:off x="349532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-99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AF47BA7-718B-42EE-9E85-79E565FE0A5B}"/>
                </a:ext>
              </a:extLst>
            </p:cNvPr>
            <p:cNvSpPr txBox="1"/>
            <p:nvPr/>
          </p:nvSpPr>
          <p:spPr>
            <a:xfrm>
              <a:off x="1842885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0</a:t>
              </a:r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16766DB3-0665-4321-9BAF-C0285BE06833}"/>
                </a:ext>
              </a:extLst>
            </p:cNvPr>
            <p:cNvSpPr txBox="1"/>
            <p:nvPr/>
          </p:nvSpPr>
          <p:spPr>
            <a:xfrm>
              <a:off x="2410554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BAFEB4C9-8FA8-4725-A07F-DB48E9F86388}"/>
                </a:ext>
              </a:extLst>
            </p:cNvPr>
            <p:cNvSpPr txBox="1"/>
            <p:nvPr/>
          </p:nvSpPr>
          <p:spPr>
            <a:xfrm>
              <a:off x="3016770" y="3456048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E74352D-714E-49AD-B869-72328D36DABA}"/>
                </a:ext>
              </a:extLst>
            </p:cNvPr>
            <p:cNvSpPr txBox="1"/>
            <p:nvPr/>
          </p:nvSpPr>
          <p:spPr>
            <a:xfrm>
              <a:off x="3633644" y="3454532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3</a:t>
              </a:r>
              <a:endParaRPr lang="zh-CN" altLang="en-US" dirty="0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1C32156C-F164-4B47-9ACF-0F0844BD01E2}"/>
              </a:ext>
            </a:extLst>
          </p:cNvPr>
          <p:cNvSpPr txBox="1"/>
          <p:nvPr/>
        </p:nvSpPr>
        <p:spPr>
          <a:xfrm>
            <a:off x="4451683" y="2027263"/>
            <a:ext cx="1682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.add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v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81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F3D8B-A4CA-44B0-A2E6-E1F9D078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Insert and Remove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E9D368-0057-4B0B-89B3-AAD05085D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Insert the value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v</a:t>
            </a:r>
            <a:r>
              <a:rPr lang="en-US" altLang="zh-CN" dirty="0"/>
              <a:t> into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/>
              <a:t> at index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/>
              <a:t>Remove the value at index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/>
              <a:t> from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/>
              <a:t> 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7BFD2D-7C74-43C1-80F4-C8BFE3EC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8E8433-E308-4AC1-AD26-B312D9608219}"/>
              </a:ext>
            </a:extLst>
          </p:cNvPr>
          <p:cNvSpPr txBox="1"/>
          <p:nvPr/>
        </p:nvSpPr>
        <p:spPr>
          <a:xfrm>
            <a:off x="4319336" y="1768642"/>
            <a:ext cx="2334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.insert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v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E42690-1613-4740-B3ED-291455230E72}"/>
              </a:ext>
            </a:extLst>
          </p:cNvPr>
          <p:cNvSpPr txBox="1"/>
          <p:nvPr/>
        </p:nvSpPr>
        <p:spPr>
          <a:xfrm>
            <a:off x="1972288" y="2614896"/>
            <a:ext cx="2344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vec.insert</a:t>
            </a:r>
            <a:r>
              <a:rPr lang="en-US" altLang="zh-CN" dirty="0">
                <a:latin typeface="Consolas" panose="020B0609020204030204" pitchFamily="49" charset="0"/>
              </a:rPr>
              <a:t>(2, 15);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ED5F9CE-C358-4FDE-8E15-9E1479D6C263}"/>
              </a:ext>
            </a:extLst>
          </p:cNvPr>
          <p:cNvGrpSpPr/>
          <p:nvPr/>
        </p:nvGrpSpPr>
        <p:grpSpPr>
          <a:xfrm>
            <a:off x="5782805" y="2542610"/>
            <a:ext cx="2942895" cy="883236"/>
            <a:chOff x="1729584" y="2911366"/>
            <a:chExt cx="2942895" cy="883236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1DC50A5-F892-420C-85B4-0B03F874A75F}"/>
                </a:ext>
              </a:extLst>
            </p:cNvPr>
            <p:cNvSpPr/>
            <p:nvPr/>
          </p:nvSpPr>
          <p:spPr>
            <a:xfrm>
              <a:off x="1729584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75E53B6-CDEA-42FC-8B39-D29D4208C863}"/>
                </a:ext>
              </a:extLst>
            </p:cNvPr>
            <p:cNvSpPr/>
            <p:nvPr/>
          </p:nvSpPr>
          <p:spPr>
            <a:xfrm>
              <a:off x="2318163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0083230-62F6-4613-AFD8-E61111AF32D8}"/>
                </a:ext>
              </a:extLst>
            </p:cNvPr>
            <p:cNvSpPr/>
            <p:nvPr/>
          </p:nvSpPr>
          <p:spPr>
            <a:xfrm>
              <a:off x="2906742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925E0CD-FA9B-478A-94FE-FD7DEB4CB2A7}"/>
                </a:ext>
              </a:extLst>
            </p:cNvPr>
            <p:cNvSpPr/>
            <p:nvPr/>
          </p:nvSpPr>
          <p:spPr>
            <a:xfrm>
              <a:off x="349532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1C59AFE-C2DF-4783-9D70-B03EDA97AC70}"/>
                </a:ext>
              </a:extLst>
            </p:cNvPr>
            <p:cNvSpPr/>
            <p:nvPr/>
          </p:nvSpPr>
          <p:spPr>
            <a:xfrm>
              <a:off x="4083900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-99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4688A35-22B4-4A93-A864-4616D3F1068B}"/>
                </a:ext>
              </a:extLst>
            </p:cNvPr>
            <p:cNvSpPr txBox="1"/>
            <p:nvPr/>
          </p:nvSpPr>
          <p:spPr>
            <a:xfrm>
              <a:off x="1842885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0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8CCFA6E-C9B2-4952-8173-6747516C2774}"/>
                </a:ext>
              </a:extLst>
            </p:cNvPr>
            <p:cNvSpPr txBox="1"/>
            <p:nvPr/>
          </p:nvSpPr>
          <p:spPr>
            <a:xfrm>
              <a:off x="2410554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36BF109-DDB5-4BA5-ACEE-0987C05B945C}"/>
                </a:ext>
              </a:extLst>
            </p:cNvPr>
            <p:cNvSpPr txBox="1"/>
            <p:nvPr/>
          </p:nvSpPr>
          <p:spPr>
            <a:xfrm>
              <a:off x="3016770" y="3456048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B43F97A-D755-404D-ABC3-9C813E7229A5}"/>
                </a:ext>
              </a:extLst>
            </p:cNvPr>
            <p:cNvSpPr txBox="1"/>
            <p:nvPr/>
          </p:nvSpPr>
          <p:spPr>
            <a:xfrm>
              <a:off x="3633644" y="3454532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3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BDA7D71-FE75-451E-B536-817AB68A604E}"/>
                </a:ext>
              </a:extLst>
            </p:cNvPr>
            <p:cNvSpPr txBox="1"/>
            <p:nvPr/>
          </p:nvSpPr>
          <p:spPr>
            <a:xfrm>
              <a:off x="4214229" y="3448335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4</a:t>
              </a:r>
              <a:endParaRPr lang="zh-CN" altLang="en-US" dirty="0"/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A2F744BB-7A91-40D0-9F1E-719E59405015}"/>
              </a:ext>
            </a:extLst>
          </p:cNvPr>
          <p:cNvSpPr txBox="1"/>
          <p:nvPr/>
        </p:nvSpPr>
        <p:spPr>
          <a:xfrm>
            <a:off x="4615741" y="4214619"/>
            <a:ext cx="2334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.remove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8596FE1-2FBF-4363-9764-45EBC6B25582}"/>
              </a:ext>
            </a:extLst>
          </p:cNvPr>
          <p:cNvSpPr txBox="1"/>
          <p:nvPr/>
        </p:nvSpPr>
        <p:spPr>
          <a:xfrm>
            <a:off x="2343875" y="5044889"/>
            <a:ext cx="2344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vec.remove</a:t>
            </a:r>
            <a:r>
              <a:rPr lang="en-US" altLang="zh-CN" dirty="0">
                <a:latin typeface="Consolas" panose="020B0609020204030204" pitchFamily="49" charset="0"/>
              </a:rPr>
              <a:t>(2);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5AD5331-2B09-4E9B-A5EB-ECDEEAFC6915}"/>
              </a:ext>
            </a:extLst>
          </p:cNvPr>
          <p:cNvGrpSpPr/>
          <p:nvPr/>
        </p:nvGrpSpPr>
        <p:grpSpPr>
          <a:xfrm>
            <a:off x="6312892" y="4975567"/>
            <a:ext cx="2354316" cy="883236"/>
            <a:chOff x="1729584" y="2911366"/>
            <a:chExt cx="2354316" cy="883236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88D94DD-8FA6-4B9E-8DE9-CECF27FECBCD}"/>
                </a:ext>
              </a:extLst>
            </p:cNvPr>
            <p:cNvSpPr/>
            <p:nvPr/>
          </p:nvSpPr>
          <p:spPr>
            <a:xfrm>
              <a:off x="1729584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2D89A4DE-711D-4A60-A4FF-09DF613A7D1A}"/>
                </a:ext>
              </a:extLst>
            </p:cNvPr>
            <p:cNvSpPr/>
            <p:nvPr/>
          </p:nvSpPr>
          <p:spPr>
            <a:xfrm>
              <a:off x="2318163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1DF0CEE0-B383-40D4-AA7C-655161870840}"/>
                </a:ext>
              </a:extLst>
            </p:cNvPr>
            <p:cNvSpPr/>
            <p:nvPr/>
          </p:nvSpPr>
          <p:spPr>
            <a:xfrm>
              <a:off x="2906742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98459B5-7FB5-4B86-AE99-D0E46EA79E89}"/>
                </a:ext>
              </a:extLst>
            </p:cNvPr>
            <p:cNvSpPr/>
            <p:nvPr/>
          </p:nvSpPr>
          <p:spPr>
            <a:xfrm>
              <a:off x="349532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-99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236A178-F990-4986-9893-BF73B15666C6}"/>
                </a:ext>
              </a:extLst>
            </p:cNvPr>
            <p:cNvSpPr txBox="1"/>
            <p:nvPr/>
          </p:nvSpPr>
          <p:spPr>
            <a:xfrm>
              <a:off x="1842885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0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F2BF73A8-7F87-43F9-8FDD-8D783A67C921}"/>
                </a:ext>
              </a:extLst>
            </p:cNvPr>
            <p:cNvSpPr txBox="1"/>
            <p:nvPr/>
          </p:nvSpPr>
          <p:spPr>
            <a:xfrm>
              <a:off x="2410554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6FE91445-C662-49BE-900C-E63E5C475857}"/>
                </a:ext>
              </a:extLst>
            </p:cNvPr>
            <p:cNvSpPr txBox="1"/>
            <p:nvPr/>
          </p:nvSpPr>
          <p:spPr>
            <a:xfrm>
              <a:off x="3016770" y="3456048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4D6285AC-902B-463D-9A12-49E8E0C1B1B4}"/>
                </a:ext>
              </a:extLst>
            </p:cNvPr>
            <p:cNvSpPr txBox="1"/>
            <p:nvPr/>
          </p:nvSpPr>
          <p:spPr>
            <a:xfrm>
              <a:off x="3633644" y="3454532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3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2324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2" grpId="0"/>
      <p:bldP spid="3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26DCB-36D1-4F1E-A02E-237F200F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 and 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BBC042-3072-4409-9F69-D66570502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Get the value at index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/>
              <a:t> in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Set the value at index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/>
              <a:t> in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/>
              <a:t> to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v</a:t>
            </a:r>
            <a:r>
              <a:rPr lang="en-US" altLang="zh-CN" dirty="0"/>
              <a:t>: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061F1C-8B85-4660-BABE-FD1C1B51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AD1852-E363-47E6-8210-CD586B8A2119}"/>
              </a:ext>
            </a:extLst>
          </p:cNvPr>
          <p:cNvSpPr txBox="1"/>
          <p:nvPr/>
        </p:nvSpPr>
        <p:spPr>
          <a:xfrm>
            <a:off x="4499810" y="1684422"/>
            <a:ext cx="2334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.get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7B804C-59F6-4C39-97FF-5FA26ED8E153}"/>
              </a:ext>
            </a:extLst>
          </p:cNvPr>
          <p:cNvSpPr txBox="1"/>
          <p:nvPr/>
        </p:nvSpPr>
        <p:spPr>
          <a:xfrm>
            <a:off x="2680760" y="2603929"/>
            <a:ext cx="2344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vec.get</a:t>
            </a:r>
            <a:r>
              <a:rPr lang="en-US" altLang="zh-CN" dirty="0">
                <a:latin typeface="Consolas" panose="020B0609020204030204" pitchFamily="49" charset="0"/>
              </a:rPr>
              <a:t>(2);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5CCF48E-78CD-42D6-BF9D-48753A589654}"/>
              </a:ext>
            </a:extLst>
          </p:cNvPr>
          <p:cNvGrpSpPr/>
          <p:nvPr/>
        </p:nvGrpSpPr>
        <p:grpSpPr>
          <a:xfrm>
            <a:off x="6649777" y="2534607"/>
            <a:ext cx="2354316" cy="883236"/>
            <a:chOff x="1729584" y="2911366"/>
            <a:chExt cx="2354316" cy="88323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D9FF186-E8A7-4EC9-9CC8-A490C3A919F2}"/>
                </a:ext>
              </a:extLst>
            </p:cNvPr>
            <p:cNvSpPr/>
            <p:nvPr/>
          </p:nvSpPr>
          <p:spPr>
            <a:xfrm>
              <a:off x="1729584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E1A5FC0-99FF-4C07-99B7-8D6DBB72BA8B}"/>
                </a:ext>
              </a:extLst>
            </p:cNvPr>
            <p:cNvSpPr/>
            <p:nvPr/>
          </p:nvSpPr>
          <p:spPr>
            <a:xfrm>
              <a:off x="2318163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0DDC155-05FB-4520-B8DE-CB7F3371188F}"/>
                </a:ext>
              </a:extLst>
            </p:cNvPr>
            <p:cNvSpPr/>
            <p:nvPr/>
          </p:nvSpPr>
          <p:spPr>
            <a:xfrm>
              <a:off x="2906742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73675D6-EA56-47E6-8D4A-F074AF9B40A9}"/>
                </a:ext>
              </a:extLst>
            </p:cNvPr>
            <p:cNvSpPr/>
            <p:nvPr/>
          </p:nvSpPr>
          <p:spPr>
            <a:xfrm>
              <a:off x="349532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-99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13839EA-5E8E-474A-B151-E0C639E01567}"/>
                </a:ext>
              </a:extLst>
            </p:cNvPr>
            <p:cNvSpPr txBox="1"/>
            <p:nvPr/>
          </p:nvSpPr>
          <p:spPr>
            <a:xfrm>
              <a:off x="1842885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0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CB6C7B-BF81-429D-96D6-68982D22317D}"/>
                </a:ext>
              </a:extLst>
            </p:cNvPr>
            <p:cNvSpPr txBox="1"/>
            <p:nvPr/>
          </p:nvSpPr>
          <p:spPr>
            <a:xfrm>
              <a:off x="2410554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FEA9911-1D95-44B6-86CC-EA680B88B2C9}"/>
                </a:ext>
              </a:extLst>
            </p:cNvPr>
            <p:cNvSpPr txBox="1"/>
            <p:nvPr/>
          </p:nvSpPr>
          <p:spPr>
            <a:xfrm>
              <a:off x="3016770" y="3456048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EEE65B8-13E1-4036-A0EF-174B131B4921}"/>
                </a:ext>
              </a:extLst>
            </p:cNvPr>
            <p:cNvSpPr txBox="1"/>
            <p:nvPr/>
          </p:nvSpPr>
          <p:spPr>
            <a:xfrm>
              <a:off x="3633644" y="3454532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3</a:t>
              </a:r>
              <a:endParaRPr lang="zh-CN" altLang="en-US" dirty="0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3445DC04-8B81-45AE-B17A-B0CC6DB29F8F}"/>
              </a:ext>
            </a:extLst>
          </p:cNvPr>
          <p:cNvSpPr txBox="1"/>
          <p:nvPr/>
        </p:nvSpPr>
        <p:spPr>
          <a:xfrm>
            <a:off x="2673335" y="4873569"/>
            <a:ext cx="2344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vec.set</a:t>
            </a:r>
            <a:r>
              <a:rPr lang="en-US" altLang="zh-CN" dirty="0">
                <a:latin typeface="Consolas" panose="020B0609020204030204" pitchFamily="49" charset="0"/>
              </a:rPr>
              <a:t>(2, -13);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4BFA0E1-49A4-4BE5-AF4E-61DA133514CA}"/>
              </a:ext>
            </a:extLst>
          </p:cNvPr>
          <p:cNvGrpSpPr/>
          <p:nvPr/>
        </p:nvGrpSpPr>
        <p:grpSpPr>
          <a:xfrm>
            <a:off x="6642352" y="4804247"/>
            <a:ext cx="2354316" cy="883236"/>
            <a:chOff x="1729584" y="2911366"/>
            <a:chExt cx="2354316" cy="88323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B5E1468-C46B-44D8-A435-5A0AAE4E6C2B}"/>
                </a:ext>
              </a:extLst>
            </p:cNvPr>
            <p:cNvSpPr/>
            <p:nvPr/>
          </p:nvSpPr>
          <p:spPr>
            <a:xfrm>
              <a:off x="1729584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8AF8645-12F2-467D-9794-3A6D105DBDD7}"/>
                </a:ext>
              </a:extLst>
            </p:cNvPr>
            <p:cNvSpPr/>
            <p:nvPr/>
          </p:nvSpPr>
          <p:spPr>
            <a:xfrm>
              <a:off x="2318163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67677BC-2389-4993-B464-B4F571E63C03}"/>
                </a:ext>
              </a:extLst>
            </p:cNvPr>
            <p:cNvSpPr/>
            <p:nvPr/>
          </p:nvSpPr>
          <p:spPr>
            <a:xfrm>
              <a:off x="2906742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-13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CB61649-4E63-499C-BEC4-EF8F72A2B794}"/>
                </a:ext>
              </a:extLst>
            </p:cNvPr>
            <p:cNvSpPr/>
            <p:nvPr/>
          </p:nvSpPr>
          <p:spPr>
            <a:xfrm>
              <a:off x="349532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-99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D3FE89C-C6BF-4CC0-AF0C-F80B201EA2DF}"/>
                </a:ext>
              </a:extLst>
            </p:cNvPr>
            <p:cNvSpPr txBox="1"/>
            <p:nvPr/>
          </p:nvSpPr>
          <p:spPr>
            <a:xfrm>
              <a:off x="1842885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0</a:t>
              </a:r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929F400-55E7-440D-A544-8F2FB9068598}"/>
                </a:ext>
              </a:extLst>
            </p:cNvPr>
            <p:cNvSpPr txBox="1"/>
            <p:nvPr/>
          </p:nvSpPr>
          <p:spPr>
            <a:xfrm>
              <a:off x="2410554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0ACE262-7334-4143-9533-6D90F2ABA720}"/>
                </a:ext>
              </a:extLst>
            </p:cNvPr>
            <p:cNvSpPr txBox="1"/>
            <p:nvPr/>
          </p:nvSpPr>
          <p:spPr>
            <a:xfrm>
              <a:off x="3016770" y="3456048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783A976-6195-4F1A-934E-5DB73B033678}"/>
                </a:ext>
              </a:extLst>
            </p:cNvPr>
            <p:cNvSpPr txBox="1"/>
            <p:nvPr/>
          </p:nvSpPr>
          <p:spPr>
            <a:xfrm>
              <a:off x="3633644" y="3454532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3</a:t>
              </a:r>
              <a:endParaRPr lang="zh-CN" altLang="en-US" dirty="0"/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1CC0A556-242A-4D96-9AAB-5365D7BB86C6}"/>
              </a:ext>
            </a:extLst>
          </p:cNvPr>
          <p:cNvSpPr txBox="1"/>
          <p:nvPr/>
        </p:nvSpPr>
        <p:spPr>
          <a:xfrm>
            <a:off x="4421525" y="3954043"/>
            <a:ext cx="2334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.set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, v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11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248B2-FA50-4181-9F10-C31702CA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71D326-99EF-4C6C-BE3C-FE4F202C4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indexing operator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[_] </a:t>
            </a:r>
            <a:r>
              <a:rPr lang="en-US" altLang="zh-CN" dirty="0"/>
              <a:t>is overloaded for vectors</a:t>
            </a:r>
          </a:p>
          <a:p>
            <a:pPr lvl="1"/>
            <a:r>
              <a:rPr lang="en-US" altLang="zh-CN" dirty="0"/>
              <a:t>Get value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Set value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b="1" dirty="0"/>
              <a:t>Example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D7933E-63CC-4B73-9E69-4C4E8F012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5964A-481A-48EC-BFA3-471A13599B2F}"/>
              </a:ext>
            </a:extLst>
          </p:cNvPr>
          <p:cNvSpPr txBox="1"/>
          <p:nvPr/>
        </p:nvSpPr>
        <p:spPr>
          <a:xfrm>
            <a:off x="4211052" y="2057401"/>
            <a:ext cx="2334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[</a:t>
            </a:r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]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1A5337-9F7F-4CA2-8B98-5F2808617F00}"/>
              </a:ext>
            </a:extLst>
          </p:cNvPr>
          <p:cNvSpPr txBox="1"/>
          <p:nvPr/>
        </p:nvSpPr>
        <p:spPr>
          <a:xfrm>
            <a:off x="4211052" y="3095899"/>
            <a:ext cx="2334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[</a:t>
            </a:r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] = expr;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F71319-3E88-4988-B5FF-D996BDEF6914}"/>
              </a:ext>
            </a:extLst>
          </p:cNvPr>
          <p:cNvSpPr txBox="1"/>
          <p:nvPr/>
        </p:nvSpPr>
        <p:spPr>
          <a:xfrm>
            <a:off x="2600450" y="4213774"/>
            <a:ext cx="3221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[2]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A1B9617-77D7-4DCA-A4F3-47AC6404DE39}"/>
              </a:ext>
            </a:extLst>
          </p:cNvPr>
          <p:cNvGrpSpPr/>
          <p:nvPr/>
        </p:nvGrpSpPr>
        <p:grpSpPr>
          <a:xfrm>
            <a:off x="6569468" y="4144452"/>
            <a:ext cx="2354316" cy="883236"/>
            <a:chOff x="1729584" y="2911366"/>
            <a:chExt cx="2354316" cy="88323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4355035-17F6-4B67-9E5D-56454EA04EFC}"/>
                </a:ext>
              </a:extLst>
            </p:cNvPr>
            <p:cNvSpPr/>
            <p:nvPr/>
          </p:nvSpPr>
          <p:spPr>
            <a:xfrm>
              <a:off x="1729584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C6953CA-4700-49E2-BD0C-E7F943283B8E}"/>
                </a:ext>
              </a:extLst>
            </p:cNvPr>
            <p:cNvSpPr/>
            <p:nvPr/>
          </p:nvSpPr>
          <p:spPr>
            <a:xfrm>
              <a:off x="2318163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20C8BCF-2BBE-4C2A-BE4C-3753CF05FE99}"/>
                </a:ext>
              </a:extLst>
            </p:cNvPr>
            <p:cNvSpPr/>
            <p:nvPr/>
          </p:nvSpPr>
          <p:spPr>
            <a:xfrm>
              <a:off x="2906742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70A65B0-EF55-41F5-B2B4-57BDEA511613}"/>
                </a:ext>
              </a:extLst>
            </p:cNvPr>
            <p:cNvSpPr/>
            <p:nvPr/>
          </p:nvSpPr>
          <p:spPr>
            <a:xfrm>
              <a:off x="349532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-99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C41AAD5-05E0-4128-8B20-F8EFD0028197}"/>
                </a:ext>
              </a:extLst>
            </p:cNvPr>
            <p:cNvSpPr txBox="1"/>
            <p:nvPr/>
          </p:nvSpPr>
          <p:spPr>
            <a:xfrm>
              <a:off x="1842885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0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C364487-8B83-43E7-BCFF-04FEE517CF4E}"/>
                </a:ext>
              </a:extLst>
            </p:cNvPr>
            <p:cNvSpPr txBox="1"/>
            <p:nvPr/>
          </p:nvSpPr>
          <p:spPr>
            <a:xfrm>
              <a:off x="2410554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FDDC5E8-A7FC-4A49-8319-C8CDAC8E124D}"/>
                </a:ext>
              </a:extLst>
            </p:cNvPr>
            <p:cNvSpPr txBox="1"/>
            <p:nvPr/>
          </p:nvSpPr>
          <p:spPr>
            <a:xfrm>
              <a:off x="3016770" y="3456048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081157D-F27D-48DE-A0D0-7ECB05B515A1}"/>
                </a:ext>
              </a:extLst>
            </p:cNvPr>
            <p:cNvSpPr txBox="1"/>
            <p:nvPr/>
          </p:nvSpPr>
          <p:spPr>
            <a:xfrm>
              <a:off x="3633644" y="3454532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3</a:t>
              </a:r>
              <a:endParaRPr lang="zh-CN" altLang="en-US" dirty="0"/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85DEFAB8-F9FA-4724-AFF4-F7F36BE04B7C}"/>
              </a:ext>
            </a:extLst>
          </p:cNvPr>
          <p:cNvSpPr txBox="1"/>
          <p:nvPr/>
        </p:nvSpPr>
        <p:spPr>
          <a:xfrm>
            <a:off x="2600450" y="5446595"/>
            <a:ext cx="2127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[2] = -13;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9D23B53-C2DD-4286-A6A8-3D270932D1F3}"/>
              </a:ext>
            </a:extLst>
          </p:cNvPr>
          <p:cNvGrpSpPr/>
          <p:nvPr/>
        </p:nvGrpSpPr>
        <p:grpSpPr>
          <a:xfrm>
            <a:off x="6569468" y="5377273"/>
            <a:ext cx="2354316" cy="883236"/>
            <a:chOff x="1729584" y="2911366"/>
            <a:chExt cx="2354316" cy="883236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C032D79-4318-4876-9E1A-A8BC39909BB2}"/>
                </a:ext>
              </a:extLst>
            </p:cNvPr>
            <p:cNvSpPr/>
            <p:nvPr/>
          </p:nvSpPr>
          <p:spPr>
            <a:xfrm>
              <a:off x="1729584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245DB42-2C3F-4EB5-9BDD-F5C89808B12E}"/>
                </a:ext>
              </a:extLst>
            </p:cNvPr>
            <p:cNvSpPr/>
            <p:nvPr/>
          </p:nvSpPr>
          <p:spPr>
            <a:xfrm>
              <a:off x="2318163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ABA5B01-041D-4AE1-8C4E-FA14C615EF8D}"/>
                </a:ext>
              </a:extLst>
            </p:cNvPr>
            <p:cNvSpPr/>
            <p:nvPr/>
          </p:nvSpPr>
          <p:spPr>
            <a:xfrm>
              <a:off x="2906742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-13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01FA3C5-AF74-4A0D-826E-F7BE7B678BC8}"/>
                </a:ext>
              </a:extLst>
            </p:cNvPr>
            <p:cNvSpPr/>
            <p:nvPr/>
          </p:nvSpPr>
          <p:spPr>
            <a:xfrm>
              <a:off x="349532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-99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32EECBB-70E4-4777-A42B-B96011BDF163}"/>
                </a:ext>
              </a:extLst>
            </p:cNvPr>
            <p:cNvSpPr txBox="1"/>
            <p:nvPr/>
          </p:nvSpPr>
          <p:spPr>
            <a:xfrm>
              <a:off x="1842885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0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5FBABA4-4FDE-4D5E-BA7A-561199E5C4BD}"/>
                </a:ext>
              </a:extLst>
            </p:cNvPr>
            <p:cNvSpPr txBox="1"/>
            <p:nvPr/>
          </p:nvSpPr>
          <p:spPr>
            <a:xfrm>
              <a:off x="2410554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A7AD17E-E31C-449A-96CC-5CAB43629357}"/>
                </a:ext>
              </a:extLst>
            </p:cNvPr>
            <p:cNvSpPr txBox="1"/>
            <p:nvPr/>
          </p:nvSpPr>
          <p:spPr>
            <a:xfrm>
              <a:off x="3016770" y="3456048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D2FE1C3-CD49-4B0D-8444-CB12F7A75353}"/>
                </a:ext>
              </a:extLst>
            </p:cNvPr>
            <p:cNvSpPr txBox="1"/>
            <p:nvPr/>
          </p:nvSpPr>
          <p:spPr>
            <a:xfrm>
              <a:off x="3633644" y="3454532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3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4300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F16DB-14EB-40C3-BB84-33FB2015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Bounds Checking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0F186A-8A90-4139-A604-2BDC40A84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Vector operations enforce </a:t>
            </a:r>
            <a:r>
              <a:rPr lang="en-US" altLang="zh-CN" b="1" dirty="0"/>
              <a:t>bounds-checking</a:t>
            </a: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A86519-F466-446F-AD45-39635275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45E9F5C-C2B2-45BD-8E2F-4132F7791261}"/>
              </a:ext>
            </a:extLst>
          </p:cNvPr>
          <p:cNvSpPr txBox="1"/>
          <p:nvPr/>
        </p:nvSpPr>
        <p:spPr>
          <a:xfrm>
            <a:off x="3492659" y="3429001"/>
            <a:ext cx="496088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// Error: 10 is outside of valid range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vec.insert</a:t>
            </a:r>
            <a:r>
              <a:rPr lang="en-US" altLang="zh-CN" dirty="0">
                <a:latin typeface="Consolas" panose="020B0609020204030204" pitchFamily="49" charset="0"/>
              </a:rPr>
              <a:t>(10, 15); 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vec.remove</a:t>
            </a:r>
            <a:r>
              <a:rPr lang="en-US" altLang="zh-CN" dirty="0">
                <a:latin typeface="Consolas" panose="020B0609020204030204" pitchFamily="49" charset="0"/>
              </a:rPr>
              <a:t>(10);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vec.get</a:t>
            </a:r>
            <a:r>
              <a:rPr lang="en-US" altLang="zh-CN" dirty="0">
                <a:latin typeface="Consolas" panose="020B0609020204030204" pitchFamily="49" charset="0"/>
              </a:rPr>
              <a:t>(10);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vec.set</a:t>
            </a:r>
            <a:r>
              <a:rPr lang="en-US" altLang="zh-CN" dirty="0">
                <a:latin typeface="Consolas" panose="020B0609020204030204" pitchFamily="49" charset="0"/>
              </a:rPr>
              <a:t>(10, 15);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[10];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[10] = 15;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FF2756D-B4C6-4244-ADAF-978E608280E9}"/>
              </a:ext>
            </a:extLst>
          </p:cNvPr>
          <p:cNvGrpSpPr/>
          <p:nvPr/>
        </p:nvGrpSpPr>
        <p:grpSpPr>
          <a:xfrm>
            <a:off x="4207366" y="1899433"/>
            <a:ext cx="2354316" cy="883236"/>
            <a:chOff x="1729584" y="2911366"/>
            <a:chExt cx="2354316" cy="88323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51768A0-E234-4E7C-82A0-FE641177349B}"/>
                </a:ext>
              </a:extLst>
            </p:cNvPr>
            <p:cNvSpPr/>
            <p:nvPr/>
          </p:nvSpPr>
          <p:spPr>
            <a:xfrm>
              <a:off x="1729584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3EBFC62-9FEF-4763-B0C3-D34AC08CBB58}"/>
                </a:ext>
              </a:extLst>
            </p:cNvPr>
            <p:cNvSpPr/>
            <p:nvPr/>
          </p:nvSpPr>
          <p:spPr>
            <a:xfrm>
              <a:off x="2318163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815BCC1-F036-468D-B9E7-CCA64F52B51C}"/>
                </a:ext>
              </a:extLst>
            </p:cNvPr>
            <p:cNvSpPr/>
            <p:nvPr/>
          </p:nvSpPr>
          <p:spPr>
            <a:xfrm>
              <a:off x="2906742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A296E45-F206-45A5-93F5-A2A585CA2D2A}"/>
                </a:ext>
              </a:extLst>
            </p:cNvPr>
            <p:cNvSpPr/>
            <p:nvPr/>
          </p:nvSpPr>
          <p:spPr>
            <a:xfrm>
              <a:off x="349532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-99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CAEE12C-C1ED-4113-BD52-422023642CBA}"/>
                </a:ext>
              </a:extLst>
            </p:cNvPr>
            <p:cNvSpPr txBox="1"/>
            <p:nvPr/>
          </p:nvSpPr>
          <p:spPr>
            <a:xfrm>
              <a:off x="1842885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0</a:t>
              </a:r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903B3A1-75B6-437B-BA2B-3474CADFC32C}"/>
                </a:ext>
              </a:extLst>
            </p:cNvPr>
            <p:cNvSpPr txBox="1"/>
            <p:nvPr/>
          </p:nvSpPr>
          <p:spPr>
            <a:xfrm>
              <a:off x="2410554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3E2AEB2-5283-4E6A-A9E8-D20451435BA2}"/>
                </a:ext>
              </a:extLst>
            </p:cNvPr>
            <p:cNvSpPr txBox="1"/>
            <p:nvPr/>
          </p:nvSpPr>
          <p:spPr>
            <a:xfrm>
              <a:off x="3016770" y="3456048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7D9B204-72C9-486F-BC60-B6BDDAB823E6}"/>
                </a:ext>
              </a:extLst>
            </p:cNvPr>
            <p:cNvSpPr txBox="1"/>
            <p:nvPr/>
          </p:nvSpPr>
          <p:spPr>
            <a:xfrm>
              <a:off x="3633644" y="3454532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3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2036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78434-9D4A-4407-B84D-FEA6468B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21E84-713A-4A6F-9799-31431198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Abstract Data Types</a:t>
            </a:r>
          </a:p>
          <a:p>
            <a:r>
              <a:rPr lang="en-US" altLang="zh-CN" dirty="0"/>
              <a:t>Strings</a:t>
            </a:r>
          </a:p>
          <a:p>
            <a:r>
              <a:rPr lang="en-US" altLang="zh-CN" dirty="0"/>
              <a:t>Aliasing of Variables</a:t>
            </a:r>
          </a:p>
          <a:p>
            <a:r>
              <a:rPr lang="en-US" altLang="zh-CN" dirty="0"/>
              <a:t>Streams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7A4321-3297-4A1B-9C9A-ECD0734E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913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5B3D9-5972-474A-8CF9-9D7BF94DD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Initialization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3E2B9A-1F49-4D0A-A3FD-7DF892FA1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Vectors may be initialized with a list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Vectors may be initialized to a given length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0CBFC5-A8C3-4C8D-8FE7-BE4B05428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0530FC-CA35-41FB-8169-E3E58B069AC1}"/>
              </a:ext>
            </a:extLst>
          </p:cNvPr>
          <p:cNvSpPr txBox="1"/>
          <p:nvPr/>
        </p:nvSpPr>
        <p:spPr>
          <a:xfrm>
            <a:off x="3588418" y="2249210"/>
            <a:ext cx="44246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Vector&lt;int&gt; vec</a:t>
            </a:r>
            <a:r>
              <a:rPr lang="en-US" altLang="zh-CN" dirty="0">
                <a:latin typeface="Consolas" panose="020B0609020204030204" pitchFamily="49" charset="0"/>
              </a:rPr>
              <a:t>1</a:t>
            </a:r>
            <a:r>
              <a:rPr lang="zh-CN" altLang="en-US" dirty="0">
                <a:latin typeface="Consolas" panose="020B0609020204030204" pitchFamily="49" charset="0"/>
              </a:rPr>
              <a:t> = {42, 0, 9};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D2CA4E-E808-4C4D-AD57-48A35F96FB7B}"/>
              </a:ext>
            </a:extLst>
          </p:cNvPr>
          <p:cNvSpPr txBox="1"/>
          <p:nvPr/>
        </p:nvSpPr>
        <p:spPr>
          <a:xfrm>
            <a:off x="3588418" y="1684495"/>
            <a:ext cx="4701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Vector&lt;T&gt;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= { … };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66D64F-2B2C-46E4-B87D-5C3BC5AB0FBF}"/>
              </a:ext>
            </a:extLst>
          </p:cNvPr>
          <p:cNvSpPr txBox="1"/>
          <p:nvPr/>
        </p:nvSpPr>
        <p:spPr>
          <a:xfrm>
            <a:off x="3588418" y="3608060"/>
            <a:ext cx="4701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Vector&lt;T&gt;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(n, v);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21E7DB2-E509-4527-84A7-907F66F4A2AD}"/>
              </a:ext>
            </a:extLst>
          </p:cNvPr>
          <p:cNvSpPr txBox="1"/>
          <p:nvPr/>
        </p:nvSpPr>
        <p:spPr>
          <a:xfrm>
            <a:off x="3588418" y="4366745"/>
            <a:ext cx="44246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Vector&lt;</a:t>
            </a:r>
            <a:r>
              <a:rPr lang="en-US" altLang="zh-CN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&gt; vec</a:t>
            </a:r>
            <a:r>
              <a:rPr lang="en-US" altLang="zh-CN" dirty="0">
                <a:latin typeface="Consolas" panose="020B0609020204030204" pitchFamily="49" charset="0"/>
              </a:rPr>
              <a:t>1(10, ‘A’);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84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4D1EB-CD70-47EB-B9F1-65B8C8B8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Concatenation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24C05A-8558-4D56-AB2D-DBDA4ABDB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+, += </a:t>
            </a:r>
            <a:r>
              <a:rPr lang="en-US" altLang="zh-CN" dirty="0"/>
              <a:t>are overloaded operators for concatenation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Examples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C24FC8-2D87-4592-B086-09B6B9C6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5BC594-712D-4E42-8CFF-D11768C0D862}"/>
              </a:ext>
            </a:extLst>
          </p:cNvPr>
          <p:cNvSpPr txBox="1"/>
          <p:nvPr/>
        </p:nvSpPr>
        <p:spPr>
          <a:xfrm>
            <a:off x="4403557" y="1876928"/>
            <a:ext cx="492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Concatenation of vec1 and vec2 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vec1 + vec2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Append vec2 to the end of vec1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vec1 += vec2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1B4CAA8-9B0E-4FD9-8B26-A54354B8E94D}"/>
              </a:ext>
            </a:extLst>
          </p:cNvPr>
          <p:cNvGrpSpPr/>
          <p:nvPr/>
        </p:nvGrpSpPr>
        <p:grpSpPr>
          <a:xfrm>
            <a:off x="7256623" y="3529627"/>
            <a:ext cx="1717810" cy="875523"/>
            <a:chOff x="4083900" y="2911366"/>
            <a:chExt cx="1717810" cy="87552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ABF234B-65CC-47FE-81A5-EF90FD33D76C}"/>
                </a:ext>
              </a:extLst>
            </p:cNvPr>
            <p:cNvSpPr/>
            <p:nvPr/>
          </p:nvSpPr>
          <p:spPr>
            <a:xfrm>
              <a:off x="4083900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D15BBC3-92CA-45D8-874E-E289CA2C1FC9}"/>
                </a:ext>
              </a:extLst>
            </p:cNvPr>
            <p:cNvSpPr/>
            <p:nvPr/>
          </p:nvSpPr>
          <p:spPr>
            <a:xfrm>
              <a:off x="4672479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C2D9ECF-5944-4C1C-8F57-6461B08E7C6B}"/>
                </a:ext>
              </a:extLst>
            </p:cNvPr>
            <p:cNvSpPr/>
            <p:nvPr/>
          </p:nvSpPr>
          <p:spPr>
            <a:xfrm>
              <a:off x="521313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1FC3A86-305C-46DE-9623-E546CFB5EF21}"/>
                </a:ext>
              </a:extLst>
            </p:cNvPr>
            <p:cNvSpPr txBox="1"/>
            <p:nvPr/>
          </p:nvSpPr>
          <p:spPr>
            <a:xfrm>
              <a:off x="4214229" y="3448335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4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9900469-3706-42FC-8C67-3CFD3B620D5E}"/>
                </a:ext>
              </a:extLst>
            </p:cNvPr>
            <p:cNvSpPr txBox="1"/>
            <p:nvPr/>
          </p:nvSpPr>
          <p:spPr>
            <a:xfrm>
              <a:off x="4835703" y="3448335"/>
              <a:ext cx="315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5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6D66E57-2B69-4B7D-AE31-A90697DC7526}"/>
                </a:ext>
              </a:extLst>
            </p:cNvPr>
            <p:cNvSpPr txBox="1"/>
            <p:nvPr/>
          </p:nvSpPr>
          <p:spPr>
            <a:xfrm>
              <a:off x="5357448" y="3448335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6</a:t>
              </a:r>
              <a:endParaRPr lang="zh-CN" altLang="en-US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8D52EE3-FEA1-4269-B7A8-988153556B03}"/>
              </a:ext>
            </a:extLst>
          </p:cNvPr>
          <p:cNvGrpSpPr/>
          <p:nvPr/>
        </p:nvGrpSpPr>
        <p:grpSpPr>
          <a:xfrm>
            <a:off x="3383053" y="3533455"/>
            <a:ext cx="2354316" cy="883236"/>
            <a:chOff x="1729584" y="2911366"/>
            <a:chExt cx="2354316" cy="883236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AABA0EF-4497-443F-9F7E-5734B010AA75}"/>
                </a:ext>
              </a:extLst>
            </p:cNvPr>
            <p:cNvSpPr/>
            <p:nvPr/>
          </p:nvSpPr>
          <p:spPr>
            <a:xfrm>
              <a:off x="1729584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E39FA8B-8799-42F9-A71E-78E7F22909D8}"/>
                </a:ext>
              </a:extLst>
            </p:cNvPr>
            <p:cNvSpPr/>
            <p:nvPr/>
          </p:nvSpPr>
          <p:spPr>
            <a:xfrm>
              <a:off x="2318163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2ED5377-7B2C-4156-9B31-588F3ECC7A54}"/>
                </a:ext>
              </a:extLst>
            </p:cNvPr>
            <p:cNvSpPr/>
            <p:nvPr/>
          </p:nvSpPr>
          <p:spPr>
            <a:xfrm>
              <a:off x="2906742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8387641-3695-4FCF-B5D2-F8B0DD1AA3C3}"/>
                </a:ext>
              </a:extLst>
            </p:cNvPr>
            <p:cNvSpPr/>
            <p:nvPr/>
          </p:nvSpPr>
          <p:spPr>
            <a:xfrm>
              <a:off x="349532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-99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850607A-2F41-49DB-B06D-94632C38F619}"/>
                </a:ext>
              </a:extLst>
            </p:cNvPr>
            <p:cNvSpPr txBox="1"/>
            <p:nvPr/>
          </p:nvSpPr>
          <p:spPr>
            <a:xfrm>
              <a:off x="1842885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0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144E4E4-124F-462B-99EA-C339A4721A42}"/>
                </a:ext>
              </a:extLst>
            </p:cNvPr>
            <p:cNvSpPr txBox="1"/>
            <p:nvPr/>
          </p:nvSpPr>
          <p:spPr>
            <a:xfrm>
              <a:off x="2410554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DB1FFBC-8F8A-4A33-8880-2A67C1699AD0}"/>
                </a:ext>
              </a:extLst>
            </p:cNvPr>
            <p:cNvSpPr txBox="1"/>
            <p:nvPr/>
          </p:nvSpPr>
          <p:spPr>
            <a:xfrm>
              <a:off x="3016770" y="3456048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722D18B-8D21-4BF9-BF20-CAE0FBAE0F9E}"/>
                </a:ext>
              </a:extLst>
            </p:cNvPr>
            <p:cNvSpPr txBox="1"/>
            <p:nvPr/>
          </p:nvSpPr>
          <p:spPr>
            <a:xfrm>
              <a:off x="3633644" y="3454532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3</a:t>
              </a:r>
              <a:endParaRPr lang="zh-CN" altLang="en-US" dirty="0"/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CE986257-4309-445A-8FB7-4115C1F50BBC}"/>
              </a:ext>
            </a:extLst>
          </p:cNvPr>
          <p:cNvSpPr txBox="1"/>
          <p:nvPr/>
        </p:nvSpPr>
        <p:spPr>
          <a:xfrm>
            <a:off x="6281130" y="3529627"/>
            <a:ext cx="5885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Consolas" panose="020B0609020204030204" pitchFamily="49" charset="0"/>
              </a:rPr>
              <a:t>+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EE300ED-C497-46E8-85DC-2E14D02281A8}"/>
              </a:ext>
            </a:extLst>
          </p:cNvPr>
          <p:cNvSpPr txBox="1"/>
          <p:nvPr/>
        </p:nvSpPr>
        <p:spPr>
          <a:xfrm>
            <a:off x="3483121" y="4857385"/>
            <a:ext cx="5047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Vector&lt;int&gt; vec1 = {34, 6, 101, -99};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Vector&lt;int&gt; vec2 = {42, 0, 9};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cout &lt;&lt; vec1 + vec2 &lt;&lt; endl;</a:t>
            </a:r>
          </a:p>
        </p:txBody>
      </p:sp>
    </p:spTree>
    <p:extLst>
      <p:ext uri="{BB962C8B-B14F-4D97-AF65-F5344CB8AC3E}">
        <p14:creationId xmlns:p14="http://schemas.microsoft.com/office/powerpoint/2010/main" val="373303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420FF-040B-488E-8090-AF66BCDB4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Operations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20D545-FE60-4141-AF21-6BEA0C94E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size()</a:t>
            </a:r>
            <a:r>
              <a:rPr lang="en-US" altLang="zh-CN" dirty="0">
                <a:latin typeface="+mj-lt"/>
              </a:rPr>
              <a:t>: </a:t>
            </a:r>
            <a:r>
              <a:rPr lang="en-US" altLang="zh-CN" dirty="0"/>
              <a:t>get the number of elements</a:t>
            </a:r>
          </a:p>
          <a:p>
            <a:endParaRPr lang="en-US" altLang="zh-CN" dirty="0"/>
          </a:p>
          <a:p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isEmpty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r>
              <a:rPr lang="en-US" altLang="zh-CN" dirty="0"/>
              <a:t>: check if the vector is empty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clear()</a:t>
            </a:r>
            <a:r>
              <a:rPr lang="en-US" altLang="zh-CN" dirty="0"/>
              <a:t>: remove all the elements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DD2EB2-41C4-43E6-B422-0D8A68941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860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Programming with Vectors</a:t>
            </a:r>
          </a:p>
        </p:txBody>
      </p:sp>
    </p:spTree>
    <p:extLst>
      <p:ext uri="{BB962C8B-B14F-4D97-AF65-F5344CB8AC3E}">
        <p14:creationId xmlns:p14="http://schemas.microsoft.com/office/powerpoint/2010/main" val="163374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0A4FB-C6FF-489B-8771-EF9B40446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Iteration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662599-4F1C-4DE0-8207-D8FCEF67B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Patterns for iteration over strings are applicable to vectors as well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43709A-E24A-4F98-A830-515742E9E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617352-591A-4EF7-8513-C7FF60A840C4}"/>
              </a:ext>
            </a:extLst>
          </p:cNvPr>
          <p:cNvSpPr txBox="1"/>
          <p:nvPr/>
        </p:nvSpPr>
        <p:spPr>
          <a:xfrm>
            <a:off x="2609975" y="1697951"/>
            <a:ext cx="66811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Forward iteration</a:t>
            </a:r>
          </a:p>
          <a:p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&lt;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vec.size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i="1" dirty="0">
                <a:latin typeface="+mj-lt"/>
              </a:rPr>
              <a:t>body of the loop that manipulates</a:t>
            </a:r>
            <a:r>
              <a:rPr lang="en-US" altLang="zh-CN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BE5E9BC-3114-4A45-B7FE-29F7DDF952F8}"/>
              </a:ext>
            </a:extLst>
          </p:cNvPr>
          <p:cNvSpPr txBox="1"/>
          <p:nvPr/>
        </p:nvSpPr>
        <p:spPr>
          <a:xfrm>
            <a:off x="2609975" y="3224441"/>
            <a:ext cx="71856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Backward iteration</a:t>
            </a:r>
          </a:p>
          <a:p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vec.size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()-1;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&gt;= 0;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--) {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i="1" dirty="0">
                <a:latin typeface="+mj-lt"/>
              </a:rPr>
              <a:t>body of the loop that manipulates</a:t>
            </a:r>
            <a:r>
              <a:rPr lang="en-US" altLang="zh-CN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24AD2F5-2254-416A-84CE-6D291F75721E}"/>
              </a:ext>
            </a:extLst>
          </p:cNvPr>
          <p:cNvSpPr txBox="1"/>
          <p:nvPr/>
        </p:nvSpPr>
        <p:spPr>
          <a:xfrm>
            <a:off x="2609975" y="4809325"/>
            <a:ext cx="71856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Iterative concatenation</a:t>
            </a:r>
          </a:p>
          <a:p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i="1" dirty="0"/>
              <a:t>loop condition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+= </a:t>
            </a:r>
            <a:r>
              <a:rPr lang="en-US" altLang="zh-CN" i="1" dirty="0">
                <a:latin typeface="+mj-lt"/>
              </a:rPr>
              <a:t>the next vector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8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8CCF3-6432-4D81-9450-C8641ADB3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Filtering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C86A4A-D700-40DD-A049-B4F85A130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Given a vector of integers, remove all the negative values in it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Question</a:t>
            </a:r>
            <a:r>
              <a:rPr lang="en-US" altLang="zh-CN" dirty="0"/>
              <a:t>: Why iterate over the vector </a:t>
            </a:r>
            <a:r>
              <a:rPr lang="en-US" altLang="zh-CN" dirty="0">
                <a:solidFill>
                  <a:srgbClr val="FF0000"/>
                </a:solidFill>
              </a:rPr>
              <a:t>backwards</a:t>
            </a:r>
            <a:r>
              <a:rPr lang="en-US" altLang="zh-CN" dirty="0"/>
              <a:t>?</a:t>
            </a:r>
          </a:p>
          <a:p>
            <a:r>
              <a:rPr lang="en-US" altLang="zh-CN" b="1" dirty="0"/>
              <a:t>Exercise</a:t>
            </a:r>
            <a:r>
              <a:rPr lang="en-US" altLang="zh-CN" dirty="0"/>
              <a:t>: What would be a solution that loops </a:t>
            </a:r>
            <a:r>
              <a:rPr lang="en-US" altLang="zh-CN" dirty="0">
                <a:solidFill>
                  <a:srgbClr val="FF0000"/>
                </a:solidFill>
              </a:rPr>
              <a:t>forward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EC647F-8B91-41EA-B101-38B7BB6AA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E4A659-8397-494B-9CF0-89E6C584FA78}"/>
              </a:ext>
            </a:extLst>
          </p:cNvPr>
          <p:cNvSpPr txBox="1"/>
          <p:nvPr/>
        </p:nvSpPr>
        <p:spPr>
          <a:xfrm>
            <a:off x="2921167" y="2022175"/>
            <a:ext cx="595813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// Remove all negative values in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vec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Vector&lt;int&gt; removeNegValues(Vector&lt;int&gt; vec)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i = vec.size()-1; i &gt;= 0; i--</a:t>
            </a:r>
            <a:r>
              <a:rPr lang="zh-CN" altLang="en-US" dirty="0"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(vec[i] &lt; 0)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vec.remove(i);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return vec;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018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C844E-74D9-4F59-9263-519825014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Passing 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17FCB9-8B69-411A-AC3C-660365C2F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previous implementation is not very efficient</a:t>
            </a:r>
          </a:p>
          <a:p>
            <a:pPr lvl="1"/>
            <a:r>
              <a:rPr lang="en-US" altLang="zh-CN" dirty="0"/>
              <a:t>The vector is </a:t>
            </a:r>
            <a:r>
              <a:rPr lang="en-US" altLang="zh-CN" dirty="0">
                <a:solidFill>
                  <a:srgbClr val="FF0000"/>
                </a:solidFill>
              </a:rPr>
              <a:t>copied twice</a:t>
            </a:r>
            <a:r>
              <a:rPr lang="en-US" altLang="zh-CN" dirty="0"/>
              <a:t>: one at function call and another at return</a:t>
            </a:r>
          </a:p>
          <a:p>
            <a:endParaRPr lang="en-US" altLang="zh-CN" b="1" dirty="0"/>
          </a:p>
          <a:p>
            <a:r>
              <a:rPr lang="en-US" altLang="zh-CN" b="1" dirty="0"/>
              <a:t>Solution</a:t>
            </a:r>
            <a:r>
              <a:rPr lang="en-US" altLang="zh-CN" dirty="0"/>
              <a:t>: pass references (call-by-value)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3BE4E4-EE35-4968-B0D8-5812736A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E2C8CA-31A0-4148-A862-164BC92D1449}"/>
              </a:ext>
            </a:extLst>
          </p:cNvPr>
          <p:cNvSpPr txBox="1"/>
          <p:nvPr/>
        </p:nvSpPr>
        <p:spPr>
          <a:xfrm>
            <a:off x="2824915" y="3066535"/>
            <a:ext cx="59581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// Remove all negative values in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vec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removeNegValues(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Vector&lt;int&gt;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vec)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vec.size()-1; i &gt;= 0; i--)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if (vec[i] &lt; 0)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vec.remove(i);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96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31D74-1C2F-46FB-BBA9-EC4277E42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Passing Constant 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199AEB-801E-497A-9DCE-375009F8C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first solutions has the benefit of not changing program state</a:t>
            </a:r>
          </a:p>
          <a:p>
            <a:pPr lvl="1"/>
            <a:r>
              <a:rPr lang="en-US" altLang="zh-CN" dirty="0"/>
              <a:t>This is highly desirable in some situations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6546AF-6464-47AE-A975-D076ACA3D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9E39B7-682E-4DFE-91A3-21CB8C441DFB}"/>
              </a:ext>
            </a:extLst>
          </p:cNvPr>
          <p:cNvSpPr txBox="1"/>
          <p:nvPr/>
        </p:nvSpPr>
        <p:spPr>
          <a:xfrm>
            <a:off x="2200525" y="2301195"/>
            <a:ext cx="779094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// Remove all negative values in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vec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Vector&lt;int&gt; removeNegValues(</a:t>
            </a:r>
            <a:r>
              <a:rPr lang="en-US" altLang="zh-CN" b="1" dirty="0">
                <a:latin typeface="Consolas" panose="020B0609020204030204" pitchFamily="49" charset="0"/>
              </a:rPr>
              <a:t>const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Vector&lt;int&gt;</a:t>
            </a:r>
            <a:r>
              <a:rPr lang="en-US" altLang="zh-CN" dirty="0">
                <a:latin typeface="Consolas" panose="020B0609020204030204" pitchFamily="49" charset="0"/>
              </a:rPr>
              <a:t>&amp;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zh-CN" altLang="en-US" dirty="0">
                <a:latin typeface="Consolas" panose="020B0609020204030204" pitchFamily="49" charset="0"/>
              </a:rPr>
              <a:t>vec)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Vector&lt;int&gt; </a:t>
            </a:r>
            <a:r>
              <a:rPr lang="en-US" altLang="zh-CN" dirty="0" err="1"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ivec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i = vec.size()-1; i &gt;= 0; i--</a:t>
            </a:r>
            <a:r>
              <a:rPr lang="zh-CN" altLang="en-US" dirty="0"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(vec[i] &lt; 0)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vec.remove(i);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Most compiler will optimize away the copy at return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return vec;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708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19653-4621-42CA-9F36-CD8AED0F6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Exercise: Concatenation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29FFB9-E518-4CAE-B207-6CED6DA00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Given a vector of strings, how to concatenate them into a single string where adjacent elements are </a:t>
            </a:r>
            <a:r>
              <a:rPr lang="en-US" altLang="zh-CN" dirty="0">
                <a:solidFill>
                  <a:srgbClr val="FF0000"/>
                </a:solidFill>
              </a:rPr>
              <a:t>separated by a single space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A3C694-D837-46F7-9A10-E477FF4B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A15CBA8-E536-463B-8C59-840BA808CB68}"/>
              </a:ext>
            </a:extLst>
          </p:cNvPr>
          <p:cNvSpPr txBox="1"/>
          <p:nvPr/>
        </p:nvSpPr>
        <p:spPr>
          <a:xfrm>
            <a:off x="2890585" y="2569868"/>
            <a:ext cx="748063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string concatStrings(Vector&lt;string&gt; words)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string result;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// Fill in the code here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result;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385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CC0D9-B59B-4675-9258-4DC25D57E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687652-6D3A-4A73-A2B3-B5920A761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Recursion over vectors work as before</a:t>
            </a:r>
          </a:p>
          <a:p>
            <a:pPr lvl="1"/>
            <a:r>
              <a:rPr lang="en-US" altLang="zh-CN" dirty="0"/>
              <a:t>Break a problem about vector into problems about </a:t>
            </a:r>
            <a:r>
              <a:rPr lang="en-US" altLang="zh-CN" dirty="0">
                <a:solidFill>
                  <a:srgbClr val="FF0000"/>
                </a:solidFill>
              </a:rPr>
              <a:t>smaller vectors</a:t>
            </a:r>
          </a:p>
          <a:p>
            <a:pPr lvl="1"/>
            <a:r>
              <a:rPr lang="en-US" altLang="zh-CN" dirty="0"/>
              <a:t>Get an immediate solution at base cases</a:t>
            </a:r>
          </a:p>
          <a:p>
            <a:pPr lvl="1"/>
            <a:r>
              <a:rPr lang="en-US" altLang="zh-CN" dirty="0"/>
              <a:t>Compose the results of sub-problems to solve the original problem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FB69A1-BDB9-4CC5-BDCF-EE1753FB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E1FA0E9-FA51-45A7-8189-C6FAF3BBDDDF}"/>
                  </a:ext>
                </a:extLst>
              </p:cNvPr>
              <p:cNvSpPr/>
              <p:nvPr/>
            </p:nvSpPr>
            <p:spPr>
              <a:xfrm>
                <a:off x="4558379" y="2998076"/>
                <a:ext cx="4931978" cy="4309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E1FA0E9-FA51-45A7-8189-C6FAF3BBDD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379" y="2998076"/>
                <a:ext cx="4931978" cy="4309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CC07EB1-94A6-4709-8610-F850E70CD132}"/>
                  </a:ext>
                </a:extLst>
              </p:cNvPr>
              <p:cNvSpPr/>
              <p:nvPr/>
            </p:nvSpPr>
            <p:spPr>
              <a:xfrm>
                <a:off x="3507347" y="4078014"/>
                <a:ext cx="1334812" cy="4309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CC07EB1-94A6-4709-8610-F850E70CD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347" y="4078014"/>
                <a:ext cx="1334812" cy="4309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5E46444-8D93-44E6-8CB6-C202B20FA1CC}"/>
                  </a:ext>
                </a:extLst>
              </p:cNvPr>
              <p:cNvSpPr/>
              <p:nvPr/>
            </p:nvSpPr>
            <p:spPr>
              <a:xfrm>
                <a:off x="5393954" y="4078014"/>
                <a:ext cx="1334812" cy="4309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5E46444-8D93-44E6-8CB6-C202B20FA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954" y="4078014"/>
                <a:ext cx="1334812" cy="4309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251F563-D1C6-40E0-9089-B994CFB3BBEC}"/>
                  </a:ext>
                </a:extLst>
              </p:cNvPr>
              <p:cNvSpPr/>
              <p:nvPr/>
            </p:nvSpPr>
            <p:spPr>
              <a:xfrm>
                <a:off x="9081769" y="4078014"/>
                <a:ext cx="1334812" cy="4309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251F563-D1C6-40E0-9089-B994CFB3BB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69" y="4078014"/>
                <a:ext cx="1334812" cy="4309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AB95546-94E6-4A67-9700-E3E1669D7AA1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4174753" y="3429000"/>
            <a:ext cx="1329556" cy="649014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30BAA7A-DCD2-4CDD-A0B3-ED0DAA8322CC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6061360" y="3429000"/>
            <a:ext cx="304797" cy="649014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39B0970-1AE1-41C5-AEC2-38946CA499F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657415" y="3429000"/>
            <a:ext cx="1091760" cy="649014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2973322-3694-4E72-9E1A-8714D2F435D5}"/>
              </a:ext>
            </a:extLst>
          </p:cNvPr>
          <p:cNvSpPr txBox="1"/>
          <p:nvPr/>
        </p:nvSpPr>
        <p:spPr>
          <a:xfrm>
            <a:off x="7511785" y="4162671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1"/>
                </a:solidFill>
              </a:rPr>
              <a:t>● ● ● 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4429235-B275-4F14-8CA6-2C62B2C109F4}"/>
              </a:ext>
            </a:extLst>
          </p:cNvPr>
          <p:cNvCxnSpPr>
            <a:cxnSpLocks/>
          </p:cNvCxnSpPr>
          <p:nvPr/>
        </p:nvCxnSpPr>
        <p:spPr>
          <a:xfrm flipH="1">
            <a:off x="3065906" y="4508938"/>
            <a:ext cx="788279" cy="907377"/>
          </a:xfrm>
          <a:prstGeom prst="straightConnector1">
            <a:avLst/>
          </a:prstGeom>
          <a:ln w="31750">
            <a:solidFill>
              <a:srgbClr val="374A9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AB70587-9F51-4EDE-A051-542D30AA4B8F}"/>
              </a:ext>
            </a:extLst>
          </p:cNvPr>
          <p:cNvCxnSpPr>
            <a:cxnSpLocks/>
          </p:cNvCxnSpPr>
          <p:nvPr/>
        </p:nvCxnSpPr>
        <p:spPr>
          <a:xfrm>
            <a:off x="10026385" y="4508938"/>
            <a:ext cx="708134" cy="987972"/>
          </a:xfrm>
          <a:prstGeom prst="straightConnector1">
            <a:avLst/>
          </a:prstGeom>
          <a:ln w="31750">
            <a:solidFill>
              <a:srgbClr val="374A9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4A613E3F-72B1-4D07-941F-E870C396032A}"/>
              </a:ext>
            </a:extLst>
          </p:cNvPr>
          <p:cNvSpPr/>
          <p:nvPr/>
        </p:nvSpPr>
        <p:spPr>
          <a:xfrm>
            <a:off x="2988393" y="5528173"/>
            <a:ext cx="541279" cy="4309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ACB4B82-7C42-44E6-B521-D907F3752E19}"/>
              </a:ext>
            </a:extLst>
          </p:cNvPr>
          <p:cNvSpPr/>
          <p:nvPr/>
        </p:nvSpPr>
        <p:spPr>
          <a:xfrm>
            <a:off x="4081470" y="5528173"/>
            <a:ext cx="541279" cy="4309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9B5115E-1B13-4348-B638-49CD2AA72B0B}"/>
              </a:ext>
            </a:extLst>
          </p:cNvPr>
          <p:cNvSpPr/>
          <p:nvPr/>
        </p:nvSpPr>
        <p:spPr>
          <a:xfrm>
            <a:off x="5174547" y="5528173"/>
            <a:ext cx="541279" cy="4309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A893B65-E156-484A-8BBE-DB59A84D6A9F}"/>
              </a:ext>
            </a:extLst>
          </p:cNvPr>
          <p:cNvSpPr/>
          <p:nvPr/>
        </p:nvSpPr>
        <p:spPr>
          <a:xfrm>
            <a:off x="6213756" y="5528173"/>
            <a:ext cx="541279" cy="4309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6F65894-51F2-4BF0-9362-D6D376BAC4FD}"/>
              </a:ext>
            </a:extLst>
          </p:cNvPr>
          <p:cNvSpPr/>
          <p:nvPr/>
        </p:nvSpPr>
        <p:spPr>
          <a:xfrm>
            <a:off x="10236590" y="5528173"/>
            <a:ext cx="541279" cy="4309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20566B7-41CF-4A4A-AAFD-8C4231BF7EA0}"/>
              </a:ext>
            </a:extLst>
          </p:cNvPr>
          <p:cNvSpPr/>
          <p:nvPr/>
        </p:nvSpPr>
        <p:spPr>
          <a:xfrm>
            <a:off x="9219717" y="5528173"/>
            <a:ext cx="541279" cy="4309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8AF6A28-50B4-4944-AB80-DBA5C555FABB}"/>
              </a:ext>
            </a:extLst>
          </p:cNvPr>
          <p:cNvSpPr txBox="1"/>
          <p:nvPr/>
        </p:nvSpPr>
        <p:spPr>
          <a:xfrm>
            <a:off x="7604663" y="5606846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00B050"/>
                </a:solidFill>
              </a:rPr>
              <a:t>● ● ● 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C683BE5-9FE4-4464-A406-DFED41025667}"/>
              </a:ext>
            </a:extLst>
          </p:cNvPr>
          <p:cNvSpPr txBox="1"/>
          <p:nvPr/>
        </p:nvSpPr>
        <p:spPr>
          <a:xfrm>
            <a:off x="1189575" y="2998053"/>
            <a:ext cx="2510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Original Problem:</a:t>
            </a:r>
            <a:endParaRPr lang="zh-CN" altLang="en-US" sz="2400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C5CDB2F-D4B2-4BAC-8E96-FA8D9873DC9E}"/>
              </a:ext>
            </a:extLst>
          </p:cNvPr>
          <p:cNvSpPr txBox="1"/>
          <p:nvPr/>
        </p:nvSpPr>
        <p:spPr>
          <a:xfrm>
            <a:off x="1154344" y="4093422"/>
            <a:ext cx="2510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Sub Problems:</a:t>
            </a:r>
            <a:endParaRPr lang="zh-CN" altLang="en-US" sz="24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AD83006-737B-4245-BD60-75DDE8F1A715}"/>
              </a:ext>
            </a:extLst>
          </p:cNvPr>
          <p:cNvSpPr txBox="1"/>
          <p:nvPr/>
        </p:nvSpPr>
        <p:spPr>
          <a:xfrm>
            <a:off x="1189575" y="5528173"/>
            <a:ext cx="1769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Base Cases:</a:t>
            </a:r>
            <a:endParaRPr lang="zh-CN" altLang="en-US" sz="2400" b="1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25C961B-6B43-428F-A86F-5B705887FAD4}"/>
              </a:ext>
            </a:extLst>
          </p:cNvPr>
          <p:cNvCxnSpPr>
            <a:cxnSpLocks/>
          </p:cNvCxnSpPr>
          <p:nvPr/>
        </p:nvCxnSpPr>
        <p:spPr>
          <a:xfrm flipV="1">
            <a:off x="3259032" y="4564867"/>
            <a:ext cx="768570" cy="851448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D07DBA6-88BA-42A9-9DA8-86E9B0FD5DFD}"/>
              </a:ext>
            </a:extLst>
          </p:cNvPr>
          <p:cNvCxnSpPr>
            <a:cxnSpLocks/>
          </p:cNvCxnSpPr>
          <p:nvPr/>
        </p:nvCxnSpPr>
        <p:spPr>
          <a:xfrm flipH="1" flipV="1">
            <a:off x="9852968" y="4600534"/>
            <a:ext cx="654261" cy="794490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3F262B4-E137-4EFA-ABED-45A7C978A44F}"/>
              </a:ext>
            </a:extLst>
          </p:cNvPr>
          <p:cNvCxnSpPr>
            <a:cxnSpLocks/>
          </p:cNvCxnSpPr>
          <p:nvPr/>
        </p:nvCxnSpPr>
        <p:spPr>
          <a:xfrm flipH="1" flipV="1">
            <a:off x="8523131" y="3498986"/>
            <a:ext cx="859496" cy="487432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5F4B7C2-8570-4C20-99A3-BC66AADC6172}"/>
              </a:ext>
            </a:extLst>
          </p:cNvPr>
          <p:cNvCxnSpPr>
            <a:cxnSpLocks/>
          </p:cNvCxnSpPr>
          <p:nvPr/>
        </p:nvCxnSpPr>
        <p:spPr>
          <a:xfrm flipV="1">
            <a:off x="6312017" y="3437443"/>
            <a:ext cx="201807" cy="591677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3BA313F-A352-40CD-916B-999B3841D100}"/>
              </a:ext>
            </a:extLst>
          </p:cNvPr>
          <p:cNvCxnSpPr>
            <a:cxnSpLocks/>
          </p:cNvCxnSpPr>
          <p:nvPr/>
        </p:nvCxnSpPr>
        <p:spPr>
          <a:xfrm flipV="1">
            <a:off x="4588216" y="3477894"/>
            <a:ext cx="1121489" cy="551226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06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78434-9D4A-4407-B84D-FEA6468B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 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21E84-713A-4A6F-9799-31431198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Parametric Polymorphism</a:t>
            </a:r>
          </a:p>
          <a:p>
            <a:r>
              <a:rPr lang="en-US" altLang="zh-CN" dirty="0"/>
              <a:t>C++ Templates</a:t>
            </a:r>
          </a:p>
          <a:p>
            <a:r>
              <a:rPr lang="en-US" altLang="zh-CN" dirty="0"/>
              <a:t>Polymorphic ADT</a:t>
            </a:r>
          </a:p>
          <a:p>
            <a:r>
              <a:rPr lang="en-US" altLang="zh-CN" dirty="0"/>
              <a:t>Collections</a:t>
            </a:r>
          </a:p>
          <a:p>
            <a:r>
              <a:rPr lang="en-US" altLang="zh-CN" dirty="0"/>
              <a:t>Recursion over Collections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7A4321-3297-4A1B-9C9A-ECD0734E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34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BF752-B75A-4128-BF10-28B56ACAF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Filtering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F3A4F4-23D0-4C79-8833-0CCD384A0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Recursively remove all negative values in a vector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A78C0E-0B1F-43C1-B93B-BF34BD4B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3447DD-26DD-4855-8BBB-92551E4E24FC}"/>
              </a:ext>
            </a:extLst>
          </p:cNvPr>
          <p:cNvSpPr txBox="1"/>
          <p:nvPr/>
        </p:nvSpPr>
        <p:spPr>
          <a:xfrm>
            <a:off x="2712620" y="1720177"/>
            <a:ext cx="726958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Remove all negative values in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vec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Vector&lt;int&gt; </a:t>
            </a:r>
            <a:r>
              <a:rPr lang="en-US" altLang="zh-CN" dirty="0" err="1">
                <a:latin typeface="Consolas" panose="020B0609020204030204" pitchFamily="49" charset="0"/>
              </a:rPr>
              <a:t>removeNegValues</a:t>
            </a:r>
            <a:r>
              <a:rPr lang="en-US" altLang="zh-CN" dirty="0">
                <a:latin typeface="Consolas" panose="020B0609020204030204" pitchFamily="49" charset="0"/>
              </a:rPr>
              <a:t>(Vector&lt;int&gt; </a:t>
            </a:r>
            <a:r>
              <a:rPr lang="en-US" altLang="zh-CN" dirty="0" err="1"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latin typeface="Consolas" panose="020B0609020204030204" pitchFamily="49" charset="0"/>
              </a:rPr>
              <a:t>vec.isEmpty</a:t>
            </a:r>
            <a:r>
              <a:rPr lang="en-US" altLang="zh-CN" dirty="0"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Vector&lt;int&gt;();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else</a:t>
            </a:r>
            <a:r>
              <a:rPr lang="en-US" altLang="zh-CN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Vector&lt;int&gt; head;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    // Keep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[0] if it is not a negative value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[0] &gt;= 0) </a:t>
            </a:r>
            <a:r>
              <a:rPr lang="en-US" altLang="zh-CN" dirty="0" err="1">
                <a:latin typeface="Consolas" panose="020B0609020204030204" pitchFamily="49" charset="0"/>
              </a:rPr>
              <a:t>head.add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[0]);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    // Get the rest elements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vec.remove</a:t>
            </a:r>
            <a:r>
              <a:rPr lang="en-US" altLang="zh-CN" dirty="0">
                <a:latin typeface="Consolas" panose="020B0609020204030204" pitchFamily="49" charset="0"/>
              </a:rPr>
              <a:t>(0);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Vector&lt;int&gt; rest =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removeNegValues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head + rest;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923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B8418-9193-4D49-9CCC-60537799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Search for an Element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E7D95F-2B5A-4A31-95E2-F7D7C4762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Given a vector, we would like to find a specified value </a:t>
            </a:r>
            <a:r>
              <a:rPr lang="en-US" altLang="zh-CN" dirty="0">
                <a:solidFill>
                  <a:srgbClr val="FF0000"/>
                </a:solidFill>
              </a:rPr>
              <a:t>v</a:t>
            </a:r>
            <a:r>
              <a:rPr lang="en-US" altLang="zh-CN" dirty="0"/>
              <a:t> in it</a:t>
            </a:r>
          </a:p>
          <a:p>
            <a:pPr lvl="1"/>
            <a:r>
              <a:rPr lang="en-US" altLang="zh-CN" dirty="0"/>
              <a:t>If so, return the index of v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A straightforward solution: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linear search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DF4197-2EA9-455E-9FE7-6E263D475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B7BB3CA-0F30-429C-A009-FC9088969618}"/>
              </a:ext>
            </a:extLst>
          </p:cNvPr>
          <p:cNvGrpSpPr/>
          <p:nvPr/>
        </p:nvGrpSpPr>
        <p:grpSpPr>
          <a:xfrm>
            <a:off x="3441900" y="2166018"/>
            <a:ext cx="4072126" cy="883236"/>
            <a:chOff x="1729584" y="2911366"/>
            <a:chExt cx="4072126" cy="883236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C13B9A9-3A19-48CB-8306-89F7905742FB}"/>
                </a:ext>
              </a:extLst>
            </p:cNvPr>
            <p:cNvSpPr/>
            <p:nvPr/>
          </p:nvSpPr>
          <p:spPr>
            <a:xfrm>
              <a:off x="1729584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042D138-122B-4F52-9057-6BB7BE965477}"/>
                </a:ext>
              </a:extLst>
            </p:cNvPr>
            <p:cNvSpPr/>
            <p:nvPr/>
          </p:nvSpPr>
          <p:spPr>
            <a:xfrm>
              <a:off x="2318163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-13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FDFF5A58-5CA6-401D-8FC9-A6B519FB05B7}"/>
                </a:ext>
              </a:extLst>
            </p:cNvPr>
            <p:cNvSpPr/>
            <p:nvPr/>
          </p:nvSpPr>
          <p:spPr>
            <a:xfrm>
              <a:off x="2906742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79CCD24-5713-40FB-AFE5-867CBAA19BF9}"/>
                </a:ext>
              </a:extLst>
            </p:cNvPr>
            <p:cNvSpPr/>
            <p:nvPr/>
          </p:nvSpPr>
          <p:spPr>
            <a:xfrm>
              <a:off x="349532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-99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B11067C-BDF5-4995-BE92-C717F532AF26}"/>
                </a:ext>
              </a:extLst>
            </p:cNvPr>
            <p:cNvSpPr/>
            <p:nvPr/>
          </p:nvSpPr>
          <p:spPr>
            <a:xfrm>
              <a:off x="4083900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0113DD7-7EFA-4F61-866D-0E560FFE7663}"/>
                </a:ext>
              </a:extLst>
            </p:cNvPr>
            <p:cNvSpPr/>
            <p:nvPr/>
          </p:nvSpPr>
          <p:spPr>
            <a:xfrm>
              <a:off x="4672479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C68AD3E4-936D-497F-882D-1B7976284DF5}"/>
                </a:ext>
              </a:extLst>
            </p:cNvPr>
            <p:cNvSpPr/>
            <p:nvPr/>
          </p:nvSpPr>
          <p:spPr>
            <a:xfrm>
              <a:off x="521313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853A73D-6F4D-4B84-80EC-299D87C510E8}"/>
                </a:ext>
              </a:extLst>
            </p:cNvPr>
            <p:cNvSpPr txBox="1"/>
            <p:nvPr/>
          </p:nvSpPr>
          <p:spPr>
            <a:xfrm>
              <a:off x="1842885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0</a:t>
              </a:r>
              <a:endParaRPr lang="zh-CN" alt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483188C-4CCD-4377-BDA6-BF775723F819}"/>
                </a:ext>
              </a:extLst>
            </p:cNvPr>
            <p:cNvSpPr txBox="1"/>
            <p:nvPr/>
          </p:nvSpPr>
          <p:spPr>
            <a:xfrm>
              <a:off x="2410554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B407988-F804-4129-B3B0-121E52688E12}"/>
                </a:ext>
              </a:extLst>
            </p:cNvPr>
            <p:cNvSpPr txBox="1"/>
            <p:nvPr/>
          </p:nvSpPr>
          <p:spPr>
            <a:xfrm>
              <a:off x="3016770" y="3456048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D34AF548-4A62-4817-A356-1882D5561023}"/>
                </a:ext>
              </a:extLst>
            </p:cNvPr>
            <p:cNvSpPr txBox="1"/>
            <p:nvPr/>
          </p:nvSpPr>
          <p:spPr>
            <a:xfrm>
              <a:off x="3633644" y="3454532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3</a:t>
              </a:r>
              <a:endParaRPr lang="zh-CN" altLang="en-US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2A69BA0-E48A-4D53-890F-79E536A7B27B}"/>
                </a:ext>
              </a:extLst>
            </p:cNvPr>
            <p:cNvSpPr txBox="1"/>
            <p:nvPr/>
          </p:nvSpPr>
          <p:spPr>
            <a:xfrm>
              <a:off x="4214229" y="3448335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4</a:t>
              </a:r>
              <a:endParaRPr lang="zh-CN" altLang="en-US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3748A494-F68A-461D-B288-F2C25B435BDB}"/>
                </a:ext>
              </a:extLst>
            </p:cNvPr>
            <p:cNvSpPr txBox="1"/>
            <p:nvPr/>
          </p:nvSpPr>
          <p:spPr>
            <a:xfrm>
              <a:off x="4835703" y="3448335"/>
              <a:ext cx="315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5</a:t>
              </a:r>
              <a:endParaRPr lang="zh-CN" altLang="en-US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162257B3-69EF-45F3-AFCA-D60CDB6320BA}"/>
                </a:ext>
              </a:extLst>
            </p:cNvPr>
            <p:cNvSpPr txBox="1"/>
            <p:nvPr/>
          </p:nvSpPr>
          <p:spPr>
            <a:xfrm>
              <a:off x="5357448" y="3448335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6</a:t>
              </a:r>
              <a:endParaRPr lang="zh-CN" altLang="en-US" dirty="0"/>
            </a:p>
          </p:txBody>
        </p: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D7274D63-034F-4479-A178-7973299A95D4}"/>
              </a:ext>
            </a:extLst>
          </p:cNvPr>
          <p:cNvSpPr txBox="1"/>
          <p:nvPr/>
        </p:nvSpPr>
        <p:spPr>
          <a:xfrm>
            <a:off x="2593554" y="3816460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Linear search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find_element(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Vector&lt;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&gt;&amp; vec,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vec.size();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(vec[i] == v)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i;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-1;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814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F1E4F-BACE-4C6B-AC7B-E50D0126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Search a Sorted Vector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CD7FEC-4A4E-4ED9-90F6-9EEAEB2C1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Assume a </a:t>
            </a:r>
            <a:r>
              <a:rPr lang="en-US" altLang="zh-CN" dirty="0">
                <a:solidFill>
                  <a:srgbClr val="FF0000"/>
                </a:solidFill>
              </a:rPr>
              <a:t>sorted </a:t>
            </a:r>
            <a:r>
              <a:rPr lang="en-US" altLang="zh-CN" dirty="0"/>
              <a:t>vector, we would like to find a specified value in it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Can we do better than linear search?</a:t>
            </a:r>
          </a:p>
          <a:p>
            <a:endParaRPr lang="en-US" altLang="zh-CN" dirty="0"/>
          </a:p>
          <a:p>
            <a:r>
              <a:rPr lang="en-US" altLang="zh-CN" dirty="0"/>
              <a:t>Yes! Use </a:t>
            </a:r>
            <a:r>
              <a:rPr lang="en-US" altLang="zh-CN" dirty="0">
                <a:solidFill>
                  <a:srgbClr val="FF0000"/>
                </a:solidFill>
              </a:rPr>
              <a:t>binary search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D9CEE9-666D-40CB-AF5F-45DEFCBB5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1D4A3FD-B2DA-4DA7-B66B-BE9589716EBB}"/>
              </a:ext>
            </a:extLst>
          </p:cNvPr>
          <p:cNvGrpSpPr/>
          <p:nvPr/>
        </p:nvGrpSpPr>
        <p:grpSpPr>
          <a:xfrm>
            <a:off x="3753898" y="2198676"/>
            <a:ext cx="4072126" cy="883236"/>
            <a:chOff x="1729584" y="2911366"/>
            <a:chExt cx="4072126" cy="88323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9584212-B5F3-498D-AE79-553726F246B6}"/>
                </a:ext>
              </a:extLst>
            </p:cNvPr>
            <p:cNvSpPr/>
            <p:nvPr/>
          </p:nvSpPr>
          <p:spPr>
            <a:xfrm>
              <a:off x="1729584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-99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384860D-C527-4A99-A97C-BAE215DB1EF4}"/>
                </a:ext>
              </a:extLst>
            </p:cNvPr>
            <p:cNvSpPr/>
            <p:nvPr/>
          </p:nvSpPr>
          <p:spPr>
            <a:xfrm>
              <a:off x="2318163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-13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0F50311-5FE0-4E54-8353-4B234D5611B9}"/>
                </a:ext>
              </a:extLst>
            </p:cNvPr>
            <p:cNvSpPr/>
            <p:nvPr/>
          </p:nvSpPr>
          <p:spPr>
            <a:xfrm>
              <a:off x="2906742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06BD6DF-1D5C-4DA1-A4D7-BFB857412F73}"/>
                </a:ext>
              </a:extLst>
            </p:cNvPr>
            <p:cNvSpPr/>
            <p:nvPr/>
          </p:nvSpPr>
          <p:spPr>
            <a:xfrm>
              <a:off x="349532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D3AB278-9725-4680-8B32-63511D094F75}"/>
                </a:ext>
              </a:extLst>
            </p:cNvPr>
            <p:cNvSpPr/>
            <p:nvPr/>
          </p:nvSpPr>
          <p:spPr>
            <a:xfrm>
              <a:off x="4083900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C4A380A-FFD1-4C11-A127-2FC8CE838C46}"/>
                </a:ext>
              </a:extLst>
            </p:cNvPr>
            <p:cNvSpPr/>
            <p:nvPr/>
          </p:nvSpPr>
          <p:spPr>
            <a:xfrm>
              <a:off x="4672479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0A18978-0CC6-4898-A8A2-24759383996E}"/>
                </a:ext>
              </a:extLst>
            </p:cNvPr>
            <p:cNvSpPr/>
            <p:nvPr/>
          </p:nvSpPr>
          <p:spPr>
            <a:xfrm>
              <a:off x="521313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9B13BCD-A2B1-4CAC-A351-F9D8E83E89B0}"/>
                </a:ext>
              </a:extLst>
            </p:cNvPr>
            <p:cNvSpPr txBox="1"/>
            <p:nvPr/>
          </p:nvSpPr>
          <p:spPr>
            <a:xfrm>
              <a:off x="1842885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0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1ED0CA7-0145-4CF9-A0B1-A360F33F4121}"/>
                </a:ext>
              </a:extLst>
            </p:cNvPr>
            <p:cNvSpPr txBox="1"/>
            <p:nvPr/>
          </p:nvSpPr>
          <p:spPr>
            <a:xfrm>
              <a:off x="2410554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80888DD-2EDA-4496-BE56-31C5667DDEDE}"/>
                </a:ext>
              </a:extLst>
            </p:cNvPr>
            <p:cNvSpPr txBox="1"/>
            <p:nvPr/>
          </p:nvSpPr>
          <p:spPr>
            <a:xfrm>
              <a:off x="3016770" y="3456048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BD945C5-E928-49C0-B0F3-1ABB87DCC4F8}"/>
                </a:ext>
              </a:extLst>
            </p:cNvPr>
            <p:cNvSpPr txBox="1"/>
            <p:nvPr/>
          </p:nvSpPr>
          <p:spPr>
            <a:xfrm>
              <a:off x="3633644" y="3454532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3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A848EC2-E59B-4F47-9A97-B46DAF07F4F7}"/>
                </a:ext>
              </a:extLst>
            </p:cNvPr>
            <p:cNvSpPr txBox="1"/>
            <p:nvPr/>
          </p:nvSpPr>
          <p:spPr>
            <a:xfrm>
              <a:off x="4214229" y="3448335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4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B25D2BB-CBFD-4C9A-83C3-1AC42EA00F28}"/>
                </a:ext>
              </a:extLst>
            </p:cNvPr>
            <p:cNvSpPr txBox="1"/>
            <p:nvPr/>
          </p:nvSpPr>
          <p:spPr>
            <a:xfrm>
              <a:off x="4835703" y="3448335"/>
              <a:ext cx="315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5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3977982-B4FA-4E43-BCBB-D695F22727F4}"/>
                </a:ext>
              </a:extLst>
            </p:cNvPr>
            <p:cNvSpPr txBox="1"/>
            <p:nvPr/>
          </p:nvSpPr>
          <p:spPr>
            <a:xfrm>
              <a:off x="5357448" y="3448335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6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0644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8BAE3-BC06-489C-8FBF-CEE45CF37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Binary Search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90CFBF-06C6-4D78-B8C0-EFD68ABBE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Binary search is easily described using a recursive process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Find the middle element, if equal the search ends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If bigger than the given value, search the lower half, search the upper half </a:t>
            </a:r>
            <a:r>
              <a:rPr lang="en-US" altLang="zh-CN" dirty="0" err="1"/>
              <a:t>o.w</a:t>
            </a:r>
            <a:r>
              <a:rPr lang="en-US" altLang="zh-CN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r>
              <a:rPr lang="en-US" altLang="zh-CN" b="1" dirty="0"/>
              <a:t>Example</a:t>
            </a:r>
            <a:r>
              <a:rPr lang="en-US" altLang="zh-CN" dirty="0"/>
              <a:t>: find </a:t>
            </a:r>
            <a:r>
              <a:rPr lang="en-US" altLang="zh-CN" dirty="0">
                <a:solidFill>
                  <a:srgbClr val="FF0000"/>
                </a:solidFill>
              </a:rPr>
              <a:t>-13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44BC44-163B-4A09-A466-D87B066A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0270C89-0D48-452E-B8B2-C45FA6A3F5DC}"/>
              </a:ext>
            </a:extLst>
          </p:cNvPr>
          <p:cNvGrpSpPr/>
          <p:nvPr/>
        </p:nvGrpSpPr>
        <p:grpSpPr>
          <a:xfrm>
            <a:off x="2892870" y="3431656"/>
            <a:ext cx="4072126" cy="883236"/>
            <a:chOff x="1729584" y="2911366"/>
            <a:chExt cx="4072126" cy="88323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7C21D82-ACE8-4472-B597-2972BCE7C074}"/>
                </a:ext>
              </a:extLst>
            </p:cNvPr>
            <p:cNvSpPr/>
            <p:nvPr/>
          </p:nvSpPr>
          <p:spPr>
            <a:xfrm>
              <a:off x="1729584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-99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9A90511-FBF3-47EB-931E-4FD483A72739}"/>
                </a:ext>
              </a:extLst>
            </p:cNvPr>
            <p:cNvSpPr/>
            <p:nvPr/>
          </p:nvSpPr>
          <p:spPr>
            <a:xfrm>
              <a:off x="2318163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-13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4195A8A-A33A-45B4-91E5-014501C75AB4}"/>
                </a:ext>
              </a:extLst>
            </p:cNvPr>
            <p:cNvSpPr/>
            <p:nvPr/>
          </p:nvSpPr>
          <p:spPr>
            <a:xfrm>
              <a:off x="2906742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BE48F65-5EFB-4548-9244-BA2217FBB09D}"/>
                </a:ext>
              </a:extLst>
            </p:cNvPr>
            <p:cNvSpPr/>
            <p:nvPr/>
          </p:nvSpPr>
          <p:spPr>
            <a:xfrm>
              <a:off x="349532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31A1028-FB91-4962-A028-8C6F56FF1F02}"/>
                </a:ext>
              </a:extLst>
            </p:cNvPr>
            <p:cNvSpPr/>
            <p:nvPr/>
          </p:nvSpPr>
          <p:spPr>
            <a:xfrm>
              <a:off x="4083900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40E8B74-86FF-4293-89B9-43C86D2977A0}"/>
                </a:ext>
              </a:extLst>
            </p:cNvPr>
            <p:cNvSpPr/>
            <p:nvPr/>
          </p:nvSpPr>
          <p:spPr>
            <a:xfrm>
              <a:off x="4672479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12A3D28-4163-4422-97FF-051E227179A1}"/>
                </a:ext>
              </a:extLst>
            </p:cNvPr>
            <p:cNvSpPr/>
            <p:nvPr/>
          </p:nvSpPr>
          <p:spPr>
            <a:xfrm>
              <a:off x="521313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A47BCC9-1DD5-43F2-B48E-D20789C05350}"/>
                </a:ext>
              </a:extLst>
            </p:cNvPr>
            <p:cNvSpPr txBox="1"/>
            <p:nvPr/>
          </p:nvSpPr>
          <p:spPr>
            <a:xfrm>
              <a:off x="1842885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0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346FB83-BF04-4828-8DAA-6DA7B3216086}"/>
                </a:ext>
              </a:extLst>
            </p:cNvPr>
            <p:cNvSpPr txBox="1"/>
            <p:nvPr/>
          </p:nvSpPr>
          <p:spPr>
            <a:xfrm>
              <a:off x="2410554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E0F248C-3240-4A60-A484-FB02B6DF957D}"/>
                </a:ext>
              </a:extLst>
            </p:cNvPr>
            <p:cNvSpPr txBox="1"/>
            <p:nvPr/>
          </p:nvSpPr>
          <p:spPr>
            <a:xfrm>
              <a:off x="3016770" y="3456048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5E4FAFD-0C15-455C-B237-CAAE8D98BE0D}"/>
                </a:ext>
              </a:extLst>
            </p:cNvPr>
            <p:cNvSpPr txBox="1"/>
            <p:nvPr/>
          </p:nvSpPr>
          <p:spPr>
            <a:xfrm>
              <a:off x="3633644" y="3454532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3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36BD215-6AAF-4880-91B2-CBDA110E1627}"/>
                </a:ext>
              </a:extLst>
            </p:cNvPr>
            <p:cNvSpPr txBox="1"/>
            <p:nvPr/>
          </p:nvSpPr>
          <p:spPr>
            <a:xfrm>
              <a:off x="4214229" y="3448335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4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AB7B464-0328-4F9D-9E25-85F75A29E11E}"/>
                </a:ext>
              </a:extLst>
            </p:cNvPr>
            <p:cNvSpPr txBox="1"/>
            <p:nvPr/>
          </p:nvSpPr>
          <p:spPr>
            <a:xfrm>
              <a:off x="4835703" y="3448335"/>
              <a:ext cx="315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5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CDEA3F6-A453-4A5E-8302-CC613B007EF8}"/>
                </a:ext>
              </a:extLst>
            </p:cNvPr>
            <p:cNvSpPr txBox="1"/>
            <p:nvPr/>
          </p:nvSpPr>
          <p:spPr>
            <a:xfrm>
              <a:off x="5357448" y="3448335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6</a:t>
              </a:r>
              <a:endParaRPr lang="zh-CN" altLang="en-US" dirty="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E671CE7-203F-4570-8668-018B532E2B85}"/>
              </a:ext>
            </a:extLst>
          </p:cNvPr>
          <p:cNvGrpSpPr/>
          <p:nvPr/>
        </p:nvGrpSpPr>
        <p:grpSpPr>
          <a:xfrm>
            <a:off x="4077613" y="4922871"/>
            <a:ext cx="1765737" cy="883236"/>
            <a:chOff x="1729584" y="2911366"/>
            <a:chExt cx="1765737" cy="883236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FEF3521D-3EDF-49F2-9015-02B6CD341DCA}"/>
                </a:ext>
              </a:extLst>
            </p:cNvPr>
            <p:cNvSpPr/>
            <p:nvPr/>
          </p:nvSpPr>
          <p:spPr>
            <a:xfrm>
              <a:off x="1729584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-99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302D9FA-8345-4DD4-8FA6-0A858B57819C}"/>
                </a:ext>
              </a:extLst>
            </p:cNvPr>
            <p:cNvSpPr/>
            <p:nvPr/>
          </p:nvSpPr>
          <p:spPr>
            <a:xfrm>
              <a:off x="2318163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-13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7B24DA0-33A9-4460-8C4D-1A758611025F}"/>
                </a:ext>
              </a:extLst>
            </p:cNvPr>
            <p:cNvSpPr/>
            <p:nvPr/>
          </p:nvSpPr>
          <p:spPr>
            <a:xfrm>
              <a:off x="2906742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9A8DB25-E180-4B0F-8F74-0B49FF727EBD}"/>
                </a:ext>
              </a:extLst>
            </p:cNvPr>
            <p:cNvSpPr txBox="1"/>
            <p:nvPr/>
          </p:nvSpPr>
          <p:spPr>
            <a:xfrm>
              <a:off x="1842885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0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133B3D65-E231-4055-85B6-FC58F681CCB3}"/>
                </a:ext>
              </a:extLst>
            </p:cNvPr>
            <p:cNvSpPr txBox="1"/>
            <p:nvPr/>
          </p:nvSpPr>
          <p:spPr>
            <a:xfrm>
              <a:off x="2410554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962DA527-D8E7-41D8-AC9F-B7F3F9216726}"/>
                </a:ext>
              </a:extLst>
            </p:cNvPr>
            <p:cNvSpPr txBox="1"/>
            <p:nvPr/>
          </p:nvSpPr>
          <p:spPr>
            <a:xfrm>
              <a:off x="3016770" y="3456048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dirty="0"/>
            </a:p>
          </p:txBody>
        </p:sp>
      </p:grpSp>
      <p:sp>
        <p:nvSpPr>
          <p:cNvPr id="51" name="箭头: 下 50">
            <a:extLst>
              <a:ext uri="{FF2B5EF4-FFF2-40B4-BE49-F238E27FC236}">
                <a16:creationId xmlns:a16="http://schemas.microsoft.com/office/drawing/2014/main" id="{6DE00037-1823-4FE7-BBE6-827AACFAE3AA}"/>
              </a:ext>
            </a:extLst>
          </p:cNvPr>
          <p:cNvSpPr/>
          <p:nvPr/>
        </p:nvSpPr>
        <p:spPr>
          <a:xfrm>
            <a:off x="4779494" y="4413059"/>
            <a:ext cx="361974" cy="43237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F7388C6-139E-4E36-9C12-FE78DC2BB349}"/>
              </a:ext>
            </a:extLst>
          </p:cNvPr>
          <p:cNvSpPr txBox="1"/>
          <p:nvPr/>
        </p:nvSpPr>
        <p:spPr>
          <a:xfrm>
            <a:off x="7512602" y="3429000"/>
            <a:ext cx="27258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Middle element is 9;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-13 &lt; 9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C363FE8-F516-4FA7-983C-ADFEE63457BE}"/>
              </a:ext>
            </a:extLst>
          </p:cNvPr>
          <p:cNvSpPr txBox="1"/>
          <p:nvPr/>
        </p:nvSpPr>
        <p:spPr>
          <a:xfrm>
            <a:off x="7343267" y="4922871"/>
            <a:ext cx="2725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Middle element is -13</a:t>
            </a:r>
          </a:p>
        </p:txBody>
      </p:sp>
      <p:sp>
        <p:nvSpPr>
          <p:cNvPr id="56" name="Rectangle 1">
            <a:extLst>
              <a:ext uri="{FF2B5EF4-FFF2-40B4-BE49-F238E27FC236}">
                <a16:creationId xmlns:a16="http://schemas.microsoft.com/office/drawing/2014/main" id="{1CEF1AC0-9FE5-4C41-90B5-008363869B18}"/>
              </a:ext>
            </a:extLst>
          </p:cNvPr>
          <p:cNvSpPr/>
          <p:nvPr/>
        </p:nvSpPr>
        <p:spPr>
          <a:xfrm>
            <a:off x="4669630" y="3439478"/>
            <a:ext cx="584931" cy="5092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Rectangle 1">
            <a:extLst>
              <a:ext uri="{FF2B5EF4-FFF2-40B4-BE49-F238E27FC236}">
                <a16:creationId xmlns:a16="http://schemas.microsoft.com/office/drawing/2014/main" id="{BDE5F771-5A6E-4E06-A92C-54428E851E97}"/>
              </a:ext>
            </a:extLst>
          </p:cNvPr>
          <p:cNvSpPr/>
          <p:nvPr/>
        </p:nvSpPr>
        <p:spPr>
          <a:xfrm>
            <a:off x="4647104" y="4931267"/>
            <a:ext cx="584931" cy="5092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96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4" grpId="0"/>
      <p:bldP spid="55" grpId="0"/>
      <p:bldP spid="56" grpId="0" animBg="1"/>
      <p:bldP spid="56" grpId="1" animBg="1"/>
      <p:bldP spid="5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AF1C4-EAB8-49AD-80C1-0E0A5D7AE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Recursive 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3B74FE-E60F-4FE4-8E6B-DC6C3DEAD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AB1A52-23A9-499F-86E9-BE7CAE26F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7E6FBE-BB4A-410C-A0A1-834070BC42CB}"/>
              </a:ext>
            </a:extLst>
          </p:cNvPr>
          <p:cNvSpPr txBox="1"/>
          <p:nvPr/>
        </p:nvSpPr>
        <p:spPr>
          <a:xfrm>
            <a:off x="1781174" y="1684113"/>
            <a:ext cx="881062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Search for v in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st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…ed]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binary_search_rec(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Vector&lt;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</a:t>
            </a:r>
            <a:r>
              <a:rPr lang="en-US" altLang="zh-CN" dirty="0">
                <a:latin typeface="Consolas" panose="020B0609020204030204" pitchFamily="49" charset="0"/>
              </a:rPr>
              <a:t>&amp;</a:t>
            </a:r>
            <a:r>
              <a:rPr lang="zh-CN" altLang="en-US" dirty="0">
                <a:latin typeface="Consolas" panose="020B0609020204030204" pitchFamily="49" charset="0"/>
              </a:rPr>
              <a:t> vec,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v,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st,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ed</a:t>
            </a:r>
            <a:r>
              <a:rPr lang="zh-CN" altLang="en-US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(ed &lt; st)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-1;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mid = (st+ed)/2;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(vec[mid] == v)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mid;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 if </a:t>
            </a:r>
            <a:r>
              <a:rPr lang="zh-CN" altLang="en-US" dirty="0">
                <a:latin typeface="Consolas" panose="020B0609020204030204" pitchFamily="49" charset="0"/>
              </a:rPr>
              <a:t>(v &lt; vec[mid])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binary_search_rec(vec, v, st, mid-1)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binary_search_rec(vec, v, mid+1, ed)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94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DA06C-46FC-461C-9740-0DA4A0D29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Iterative 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3E25A9-67ED-4CA4-8C86-B03ACAFA6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Exercise: </a:t>
            </a:r>
            <a:r>
              <a:rPr lang="en-US" altLang="zh-CN" dirty="0"/>
              <a:t>complete the while loop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Question</a:t>
            </a:r>
            <a:r>
              <a:rPr lang="en-US" altLang="zh-CN" dirty="0"/>
              <a:t>: What is the loop invariant?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36DAD1-4F32-4CF2-81D0-7F92C1DB8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FA121A-B567-42AD-8C0D-36F0E4B5B498}"/>
              </a:ext>
            </a:extLst>
          </p:cNvPr>
          <p:cNvSpPr txBox="1"/>
          <p:nvPr/>
        </p:nvSpPr>
        <p:spPr>
          <a:xfrm>
            <a:off x="2905125" y="227483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int</a:t>
            </a:r>
            <a:r>
              <a:rPr lang="zh-CN" altLang="en-US" dirty="0"/>
              <a:t> binary_search_iter(</a:t>
            </a:r>
            <a:r>
              <a:rPr lang="zh-CN" altLang="en-US" b="1" dirty="0"/>
              <a:t>const</a:t>
            </a:r>
            <a:r>
              <a:rPr lang="zh-CN" altLang="en-US" dirty="0"/>
              <a:t> Vector&lt;</a:t>
            </a:r>
            <a:r>
              <a:rPr lang="zh-CN" altLang="en-US" b="1" dirty="0"/>
              <a:t>int</a:t>
            </a:r>
            <a:r>
              <a:rPr lang="zh-CN" altLang="en-US" dirty="0"/>
              <a:t>&gt;&amp; vec, </a:t>
            </a:r>
            <a:r>
              <a:rPr lang="zh-CN" altLang="en-US" b="1" dirty="0"/>
              <a:t>int</a:t>
            </a:r>
            <a:r>
              <a:rPr lang="zh-CN" altLang="en-US" dirty="0"/>
              <a:t> v)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    </a:t>
            </a:r>
            <a:r>
              <a:rPr lang="zh-CN" altLang="en-US" b="1" dirty="0"/>
              <a:t>int</a:t>
            </a:r>
            <a:r>
              <a:rPr lang="zh-CN" altLang="en-US" dirty="0"/>
              <a:t> st = 0, ed = vec.size()-1;</a:t>
            </a:r>
          </a:p>
          <a:p>
            <a:r>
              <a:rPr lang="zh-CN" altLang="en-US" dirty="0"/>
              <a:t>    </a:t>
            </a:r>
            <a:r>
              <a:rPr lang="zh-CN" altLang="en-US" b="1" dirty="0"/>
              <a:t>while</a:t>
            </a:r>
            <a:r>
              <a:rPr lang="zh-CN" altLang="en-US" dirty="0"/>
              <a:t> (st &lt;= ed) {</a:t>
            </a:r>
          </a:p>
          <a:p>
            <a:r>
              <a:rPr lang="en-US" altLang="zh-CN" dirty="0"/>
              <a:t>          </a:t>
            </a:r>
            <a:r>
              <a:rPr lang="en-US" altLang="zh-CN" dirty="0">
                <a:solidFill>
                  <a:srgbClr val="FF0000"/>
                </a:solidFill>
              </a:rPr>
              <a:t>???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}</a:t>
            </a:r>
          </a:p>
          <a:p>
            <a:r>
              <a:rPr lang="zh-CN" altLang="en-US" dirty="0"/>
              <a:t>    </a:t>
            </a:r>
            <a:r>
              <a:rPr lang="zh-CN" altLang="en-US" b="1" dirty="0"/>
              <a:t>return</a:t>
            </a:r>
            <a:r>
              <a:rPr lang="zh-CN" altLang="en-US" dirty="0"/>
              <a:t> -1;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689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142341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195AF-6762-4707-8A02-3029DEB6F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Sorting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2F456F-7959-429E-920E-998DBBD7C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Sorting a sequence of integers in ascending order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FBDDD7-1952-4544-9195-CB1122E1C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9FC3958-EF2A-4DAF-8779-4A961B7579EB}"/>
              </a:ext>
            </a:extLst>
          </p:cNvPr>
          <p:cNvGrpSpPr/>
          <p:nvPr/>
        </p:nvGrpSpPr>
        <p:grpSpPr>
          <a:xfrm>
            <a:off x="3811048" y="2126488"/>
            <a:ext cx="4072126" cy="883236"/>
            <a:chOff x="1729584" y="2911366"/>
            <a:chExt cx="4072126" cy="88323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0DF2FE8-9951-4D33-A5A8-01FEC9849A3D}"/>
                </a:ext>
              </a:extLst>
            </p:cNvPr>
            <p:cNvSpPr/>
            <p:nvPr/>
          </p:nvSpPr>
          <p:spPr>
            <a:xfrm>
              <a:off x="1729584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6B01B21-01B4-4826-82F0-434CE2069AB9}"/>
                </a:ext>
              </a:extLst>
            </p:cNvPr>
            <p:cNvSpPr/>
            <p:nvPr/>
          </p:nvSpPr>
          <p:spPr>
            <a:xfrm>
              <a:off x="2318163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-13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8116229-2FC0-4824-A570-703DCB472163}"/>
                </a:ext>
              </a:extLst>
            </p:cNvPr>
            <p:cNvSpPr/>
            <p:nvPr/>
          </p:nvSpPr>
          <p:spPr>
            <a:xfrm>
              <a:off x="2906742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2046399-C835-42D8-B098-C25B17B8624D}"/>
                </a:ext>
              </a:extLst>
            </p:cNvPr>
            <p:cNvSpPr/>
            <p:nvPr/>
          </p:nvSpPr>
          <p:spPr>
            <a:xfrm>
              <a:off x="349532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-99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8C816FA-D34D-474E-94DB-1DA754572963}"/>
                </a:ext>
              </a:extLst>
            </p:cNvPr>
            <p:cNvSpPr/>
            <p:nvPr/>
          </p:nvSpPr>
          <p:spPr>
            <a:xfrm>
              <a:off x="4083900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43D7DE4-140F-47B8-ADE3-2D939AE830A0}"/>
                </a:ext>
              </a:extLst>
            </p:cNvPr>
            <p:cNvSpPr/>
            <p:nvPr/>
          </p:nvSpPr>
          <p:spPr>
            <a:xfrm>
              <a:off x="4672479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5E55610-B809-48FA-9251-77F86B613EF8}"/>
                </a:ext>
              </a:extLst>
            </p:cNvPr>
            <p:cNvSpPr/>
            <p:nvPr/>
          </p:nvSpPr>
          <p:spPr>
            <a:xfrm>
              <a:off x="521313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02AF5A4-0D2F-4C67-99DA-E3A8F45FFA8A}"/>
                </a:ext>
              </a:extLst>
            </p:cNvPr>
            <p:cNvSpPr txBox="1"/>
            <p:nvPr/>
          </p:nvSpPr>
          <p:spPr>
            <a:xfrm>
              <a:off x="1842885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0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DAC2D51-0E47-4F0C-9610-F5A5AE82940F}"/>
                </a:ext>
              </a:extLst>
            </p:cNvPr>
            <p:cNvSpPr txBox="1"/>
            <p:nvPr/>
          </p:nvSpPr>
          <p:spPr>
            <a:xfrm>
              <a:off x="2410554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10BB9C1-2708-45D1-8001-633EEE7AB81B}"/>
                </a:ext>
              </a:extLst>
            </p:cNvPr>
            <p:cNvSpPr txBox="1"/>
            <p:nvPr/>
          </p:nvSpPr>
          <p:spPr>
            <a:xfrm>
              <a:off x="3016770" y="3456048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7449150-4834-481A-9983-AA79B53309FF}"/>
                </a:ext>
              </a:extLst>
            </p:cNvPr>
            <p:cNvSpPr txBox="1"/>
            <p:nvPr/>
          </p:nvSpPr>
          <p:spPr>
            <a:xfrm>
              <a:off x="3633644" y="3454532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3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E4CF3B7-0B5A-43E1-BA2E-0E9259B43843}"/>
                </a:ext>
              </a:extLst>
            </p:cNvPr>
            <p:cNvSpPr txBox="1"/>
            <p:nvPr/>
          </p:nvSpPr>
          <p:spPr>
            <a:xfrm>
              <a:off x="4214229" y="3448335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4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50800EB-DFD6-4DBD-B8AF-B91DA8FB790B}"/>
                </a:ext>
              </a:extLst>
            </p:cNvPr>
            <p:cNvSpPr txBox="1"/>
            <p:nvPr/>
          </p:nvSpPr>
          <p:spPr>
            <a:xfrm>
              <a:off x="4835703" y="3448335"/>
              <a:ext cx="315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5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B278F29-81E1-4CC4-B9AF-FA28383378D3}"/>
                </a:ext>
              </a:extLst>
            </p:cNvPr>
            <p:cNvSpPr txBox="1"/>
            <p:nvPr/>
          </p:nvSpPr>
          <p:spPr>
            <a:xfrm>
              <a:off x="5357448" y="3448335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6</a:t>
              </a:r>
              <a:endParaRPr lang="zh-CN" altLang="en-US" dirty="0"/>
            </a:p>
          </p:txBody>
        </p:sp>
      </p:grpSp>
      <p:sp>
        <p:nvSpPr>
          <p:cNvPr id="20" name="箭头: 下 19">
            <a:extLst>
              <a:ext uri="{FF2B5EF4-FFF2-40B4-BE49-F238E27FC236}">
                <a16:creationId xmlns:a16="http://schemas.microsoft.com/office/drawing/2014/main" id="{4FB937FA-3644-42C3-A5F0-FCAF31BED70F}"/>
              </a:ext>
            </a:extLst>
          </p:cNvPr>
          <p:cNvSpPr/>
          <p:nvPr/>
        </p:nvSpPr>
        <p:spPr>
          <a:xfrm>
            <a:off x="5576786" y="3291270"/>
            <a:ext cx="361974" cy="69118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68A197F-53EA-499C-8977-A7069F36D266}"/>
              </a:ext>
            </a:extLst>
          </p:cNvPr>
          <p:cNvGrpSpPr/>
          <p:nvPr/>
        </p:nvGrpSpPr>
        <p:grpSpPr>
          <a:xfrm>
            <a:off x="3811048" y="4465626"/>
            <a:ext cx="4072126" cy="883236"/>
            <a:chOff x="1729584" y="2911366"/>
            <a:chExt cx="4072126" cy="883236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68146C0-874F-468E-94E0-C01476B49E3E}"/>
                </a:ext>
              </a:extLst>
            </p:cNvPr>
            <p:cNvSpPr/>
            <p:nvPr/>
          </p:nvSpPr>
          <p:spPr>
            <a:xfrm>
              <a:off x="1729584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-99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8942C15-B838-415A-A1CE-641794BFD994}"/>
                </a:ext>
              </a:extLst>
            </p:cNvPr>
            <p:cNvSpPr/>
            <p:nvPr/>
          </p:nvSpPr>
          <p:spPr>
            <a:xfrm>
              <a:off x="2318163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-13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176A3B2-CA4D-4419-8D61-B563B517A696}"/>
                </a:ext>
              </a:extLst>
            </p:cNvPr>
            <p:cNvSpPr/>
            <p:nvPr/>
          </p:nvSpPr>
          <p:spPr>
            <a:xfrm>
              <a:off x="2906742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4670F6B-D87F-4AAB-BE02-AA91A8A9A44D}"/>
                </a:ext>
              </a:extLst>
            </p:cNvPr>
            <p:cNvSpPr/>
            <p:nvPr/>
          </p:nvSpPr>
          <p:spPr>
            <a:xfrm>
              <a:off x="349532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0A5A9AE-D0B2-49E7-8703-B123599A19EC}"/>
                </a:ext>
              </a:extLst>
            </p:cNvPr>
            <p:cNvSpPr/>
            <p:nvPr/>
          </p:nvSpPr>
          <p:spPr>
            <a:xfrm>
              <a:off x="4083900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821F41B-32C8-474B-963D-07BED4F9D43A}"/>
                </a:ext>
              </a:extLst>
            </p:cNvPr>
            <p:cNvSpPr/>
            <p:nvPr/>
          </p:nvSpPr>
          <p:spPr>
            <a:xfrm>
              <a:off x="4672479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E4AA51A-F1E9-4897-AD64-12A47BA2A87E}"/>
                </a:ext>
              </a:extLst>
            </p:cNvPr>
            <p:cNvSpPr/>
            <p:nvPr/>
          </p:nvSpPr>
          <p:spPr>
            <a:xfrm>
              <a:off x="521313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36397A4-5017-4CE1-8E14-D35D9E1F34A9}"/>
                </a:ext>
              </a:extLst>
            </p:cNvPr>
            <p:cNvSpPr txBox="1"/>
            <p:nvPr/>
          </p:nvSpPr>
          <p:spPr>
            <a:xfrm>
              <a:off x="1842885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0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98BFC0F-C8D7-4905-BD7F-AFADDD8E7488}"/>
                </a:ext>
              </a:extLst>
            </p:cNvPr>
            <p:cNvSpPr txBox="1"/>
            <p:nvPr/>
          </p:nvSpPr>
          <p:spPr>
            <a:xfrm>
              <a:off x="2410554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DEDE23E-9590-42B0-9280-CB4C5A2666FE}"/>
                </a:ext>
              </a:extLst>
            </p:cNvPr>
            <p:cNvSpPr txBox="1"/>
            <p:nvPr/>
          </p:nvSpPr>
          <p:spPr>
            <a:xfrm>
              <a:off x="3016770" y="3456048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79D6449-7FBF-4693-AD97-AB9034904A88}"/>
                </a:ext>
              </a:extLst>
            </p:cNvPr>
            <p:cNvSpPr txBox="1"/>
            <p:nvPr/>
          </p:nvSpPr>
          <p:spPr>
            <a:xfrm>
              <a:off x="3633644" y="3454532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3</a:t>
              </a:r>
              <a:endParaRPr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BFBAF4C2-E36D-4CB0-B032-049CCAA1A49E}"/>
                </a:ext>
              </a:extLst>
            </p:cNvPr>
            <p:cNvSpPr txBox="1"/>
            <p:nvPr/>
          </p:nvSpPr>
          <p:spPr>
            <a:xfrm>
              <a:off x="4214229" y="3448335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4</a:t>
              </a:r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360B12C-3E71-4587-92FF-B0E7C8BBF619}"/>
                </a:ext>
              </a:extLst>
            </p:cNvPr>
            <p:cNvSpPr txBox="1"/>
            <p:nvPr/>
          </p:nvSpPr>
          <p:spPr>
            <a:xfrm>
              <a:off x="4835703" y="3448335"/>
              <a:ext cx="315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5</a:t>
              </a:r>
              <a:endParaRPr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553A904-A2B6-4E25-B9CD-CD0EFDD4EBCE}"/>
                </a:ext>
              </a:extLst>
            </p:cNvPr>
            <p:cNvSpPr txBox="1"/>
            <p:nvPr/>
          </p:nvSpPr>
          <p:spPr>
            <a:xfrm>
              <a:off x="5357448" y="3448335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6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9960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9A4F6-B24C-4E77-88B9-2561B47F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Bubble Sort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DCAF17-F791-4223-B483-3FABC1842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Idea</a:t>
            </a:r>
            <a:r>
              <a:rPr lang="en-US" altLang="zh-CN" dirty="0"/>
              <a:t>: repeatedly reorder adjacent elements if they are out of order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B66EB3-3AD8-4930-A1C5-D3438912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E75787-0A19-4830-9290-C059CBB7D4E8}"/>
              </a:ext>
            </a:extLst>
          </p:cNvPr>
          <p:cNvSpPr/>
          <p:nvPr/>
        </p:nvSpPr>
        <p:spPr>
          <a:xfrm>
            <a:off x="3640114" y="3138186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-13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F34D8D9-0D86-4AF2-BB43-5217181BA11A}"/>
              </a:ext>
            </a:extLst>
          </p:cNvPr>
          <p:cNvSpPr/>
          <p:nvPr/>
        </p:nvSpPr>
        <p:spPr>
          <a:xfrm>
            <a:off x="4228693" y="3138186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55A3693-5245-478B-BE76-68FFA48AE8E1}"/>
              </a:ext>
            </a:extLst>
          </p:cNvPr>
          <p:cNvSpPr/>
          <p:nvPr/>
        </p:nvSpPr>
        <p:spPr>
          <a:xfrm>
            <a:off x="4817272" y="3138186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0693C2C-179E-43FD-8D3B-52AD7045542D}"/>
              </a:ext>
            </a:extLst>
          </p:cNvPr>
          <p:cNvSpPr/>
          <p:nvPr/>
        </p:nvSpPr>
        <p:spPr>
          <a:xfrm>
            <a:off x="5405851" y="3138186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-99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395BCD9-BBCD-43C1-A4BD-F34AA23ADA30}"/>
              </a:ext>
            </a:extLst>
          </p:cNvPr>
          <p:cNvSpPr/>
          <p:nvPr/>
        </p:nvSpPr>
        <p:spPr>
          <a:xfrm>
            <a:off x="5994430" y="3138186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08F8369-62E3-4D8A-9E47-08AD34B07349}"/>
              </a:ext>
            </a:extLst>
          </p:cNvPr>
          <p:cNvSpPr/>
          <p:nvPr/>
        </p:nvSpPr>
        <p:spPr>
          <a:xfrm>
            <a:off x="6583009" y="3138186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D47CB9B-9EC7-4546-B21D-C030A45F9399}"/>
              </a:ext>
            </a:extLst>
          </p:cNvPr>
          <p:cNvSpPr/>
          <p:nvPr/>
        </p:nvSpPr>
        <p:spPr>
          <a:xfrm>
            <a:off x="7123661" y="3138186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3A1163B-2244-45C9-8DDC-603176244329}"/>
              </a:ext>
            </a:extLst>
          </p:cNvPr>
          <p:cNvSpPr txBox="1"/>
          <p:nvPr/>
        </p:nvSpPr>
        <p:spPr>
          <a:xfrm>
            <a:off x="3753415" y="3681926"/>
            <a:ext cx="361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0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F171515-A815-47AE-A716-60863255C649}"/>
              </a:ext>
            </a:extLst>
          </p:cNvPr>
          <p:cNvSpPr txBox="1"/>
          <p:nvPr/>
        </p:nvSpPr>
        <p:spPr>
          <a:xfrm>
            <a:off x="4321084" y="3681926"/>
            <a:ext cx="361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1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50ED87A-8593-4444-B635-0838D112F441}"/>
              </a:ext>
            </a:extLst>
          </p:cNvPr>
          <p:cNvSpPr txBox="1"/>
          <p:nvPr/>
        </p:nvSpPr>
        <p:spPr>
          <a:xfrm>
            <a:off x="4927300" y="3682868"/>
            <a:ext cx="361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2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CF51226-250E-427B-BDC3-3D7DB1489B2C}"/>
              </a:ext>
            </a:extLst>
          </p:cNvPr>
          <p:cNvSpPr txBox="1"/>
          <p:nvPr/>
        </p:nvSpPr>
        <p:spPr>
          <a:xfrm>
            <a:off x="5544174" y="3681352"/>
            <a:ext cx="361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3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6744A9B-1AB4-4ACF-A1C4-4CAECABEA04B}"/>
              </a:ext>
            </a:extLst>
          </p:cNvPr>
          <p:cNvSpPr txBox="1"/>
          <p:nvPr/>
        </p:nvSpPr>
        <p:spPr>
          <a:xfrm>
            <a:off x="6124759" y="3675155"/>
            <a:ext cx="361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4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5A5A82D-A793-4564-9024-F89C759D6F0C}"/>
              </a:ext>
            </a:extLst>
          </p:cNvPr>
          <p:cNvSpPr txBox="1"/>
          <p:nvPr/>
        </p:nvSpPr>
        <p:spPr>
          <a:xfrm>
            <a:off x="6746233" y="3675155"/>
            <a:ext cx="315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5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C3BE130-EDCE-40F5-A17C-187F1DF2AC89}"/>
              </a:ext>
            </a:extLst>
          </p:cNvPr>
          <p:cNvSpPr txBox="1"/>
          <p:nvPr/>
        </p:nvSpPr>
        <p:spPr>
          <a:xfrm>
            <a:off x="7267978" y="3675155"/>
            <a:ext cx="361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6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6F41CB6-9648-42D3-91BB-5AFEB6507E91}"/>
              </a:ext>
            </a:extLst>
          </p:cNvPr>
          <p:cNvSpPr/>
          <p:nvPr/>
        </p:nvSpPr>
        <p:spPr>
          <a:xfrm>
            <a:off x="3675045" y="1747925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335E08B-A787-46C8-AD76-092D4CE6A137}"/>
              </a:ext>
            </a:extLst>
          </p:cNvPr>
          <p:cNvSpPr/>
          <p:nvPr/>
        </p:nvSpPr>
        <p:spPr>
          <a:xfrm>
            <a:off x="4263624" y="1747925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-13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6C51DF5-332D-4CBD-AE41-6FCD877E0352}"/>
              </a:ext>
            </a:extLst>
          </p:cNvPr>
          <p:cNvSpPr/>
          <p:nvPr/>
        </p:nvSpPr>
        <p:spPr>
          <a:xfrm>
            <a:off x="4852203" y="1747925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397F102-CE0C-4E8C-84FF-FFC96E3FC204}"/>
              </a:ext>
            </a:extLst>
          </p:cNvPr>
          <p:cNvSpPr/>
          <p:nvPr/>
        </p:nvSpPr>
        <p:spPr>
          <a:xfrm>
            <a:off x="5440782" y="1747925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-99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CAFA3F3-A703-47B0-9AC6-B1F07300E457}"/>
              </a:ext>
            </a:extLst>
          </p:cNvPr>
          <p:cNvSpPr/>
          <p:nvPr/>
        </p:nvSpPr>
        <p:spPr>
          <a:xfrm>
            <a:off x="6029361" y="1747925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1DDE569-D470-4CF1-911F-B8E71042363D}"/>
              </a:ext>
            </a:extLst>
          </p:cNvPr>
          <p:cNvSpPr/>
          <p:nvPr/>
        </p:nvSpPr>
        <p:spPr>
          <a:xfrm>
            <a:off x="6617940" y="1747925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0C69D10-9929-4134-9FEA-D4C86E72C8CE}"/>
              </a:ext>
            </a:extLst>
          </p:cNvPr>
          <p:cNvSpPr/>
          <p:nvPr/>
        </p:nvSpPr>
        <p:spPr>
          <a:xfrm>
            <a:off x="7158592" y="1747925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08AB9B9-DE26-486A-8195-705834017E51}"/>
              </a:ext>
            </a:extLst>
          </p:cNvPr>
          <p:cNvSpPr txBox="1"/>
          <p:nvPr/>
        </p:nvSpPr>
        <p:spPr>
          <a:xfrm>
            <a:off x="3788346" y="2291665"/>
            <a:ext cx="361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0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27AB40B-1D52-4A59-B767-B26CFC522034}"/>
              </a:ext>
            </a:extLst>
          </p:cNvPr>
          <p:cNvSpPr txBox="1"/>
          <p:nvPr/>
        </p:nvSpPr>
        <p:spPr>
          <a:xfrm>
            <a:off x="4356015" y="2291665"/>
            <a:ext cx="361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1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7F2B481-61F8-4181-8046-32305CB80DE4}"/>
              </a:ext>
            </a:extLst>
          </p:cNvPr>
          <p:cNvSpPr txBox="1"/>
          <p:nvPr/>
        </p:nvSpPr>
        <p:spPr>
          <a:xfrm>
            <a:off x="4962231" y="2292607"/>
            <a:ext cx="361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2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97377DC-CB28-4F0A-A35F-5CD3DD87B415}"/>
              </a:ext>
            </a:extLst>
          </p:cNvPr>
          <p:cNvSpPr txBox="1"/>
          <p:nvPr/>
        </p:nvSpPr>
        <p:spPr>
          <a:xfrm>
            <a:off x="5579105" y="2291091"/>
            <a:ext cx="361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3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2EF50E9-5C67-45C7-AF3C-1DC72D60FB29}"/>
              </a:ext>
            </a:extLst>
          </p:cNvPr>
          <p:cNvSpPr txBox="1"/>
          <p:nvPr/>
        </p:nvSpPr>
        <p:spPr>
          <a:xfrm>
            <a:off x="6159690" y="2284894"/>
            <a:ext cx="361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4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1854C92-3B12-4F02-9B59-02AEF020B768}"/>
              </a:ext>
            </a:extLst>
          </p:cNvPr>
          <p:cNvSpPr txBox="1"/>
          <p:nvPr/>
        </p:nvSpPr>
        <p:spPr>
          <a:xfrm>
            <a:off x="6781164" y="2284894"/>
            <a:ext cx="315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5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DAEC5A7-D4B9-4BC0-AAA1-B568FC671BC7}"/>
              </a:ext>
            </a:extLst>
          </p:cNvPr>
          <p:cNvSpPr txBox="1"/>
          <p:nvPr/>
        </p:nvSpPr>
        <p:spPr>
          <a:xfrm>
            <a:off x="7302909" y="2284894"/>
            <a:ext cx="361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6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0F8ACC8-EC1B-4A5B-8007-91D73CD8D51F}"/>
              </a:ext>
            </a:extLst>
          </p:cNvPr>
          <p:cNvSpPr/>
          <p:nvPr/>
        </p:nvSpPr>
        <p:spPr>
          <a:xfrm>
            <a:off x="3640114" y="4487077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-13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1D47A62-E1A0-4724-9BCA-4CE290535BD7}"/>
              </a:ext>
            </a:extLst>
          </p:cNvPr>
          <p:cNvSpPr/>
          <p:nvPr/>
        </p:nvSpPr>
        <p:spPr>
          <a:xfrm>
            <a:off x="4228693" y="4487077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9DCE602-49DF-4BC7-83F6-6F21F35440D6}"/>
              </a:ext>
            </a:extLst>
          </p:cNvPr>
          <p:cNvSpPr/>
          <p:nvPr/>
        </p:nvSpPr>
        <p:spPr>
          <a:xfrm>
            <a:off x="4817272" y="4487077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A122C05-0D12-4056-8517-395926E302D0}"/>
              </a:ext>
            </a:extLst>
          </p:cNvPr>
          <p:cNvSpPr/>
          <p:nvPr/>
        </p:nvSpPr>
        <p:spPr>
          <a:xfrm>
            <a:off x="5405851" y="4487077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-99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C035060-3446-4EF2-B4A5-E9DC9BDD3520}"/>
              </a:ext>
            </a:extLst>
          </p:cNvPr>
          <p:cNvSpPr/>
          <p:nvPr/>
        </p:nvSpPr>
        <p:spPr>
          <a:xfrm>
            <a:off x="5994430" y="4487077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3DDDBF4-40C9-4819-96D2-CC188CE63122}"/>
              </a:ext>
            </a:extLst>
          </p:cNvPr>
          <p:cNvSpPr/>
          <p:nvPr/>
        </p:nvSpPr>
        <p:spPr>
          <a:xfrm>
            <a:off x="6583009" y="4487077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71A2C40-17DA-4CD7-8715-4EFAA7081620}"/>
              </a:ext>
            </a:extLst>
          </p:cNvPr>
          <p:cNvSpPr/>
          <p:nvPr/>
        </p:nvSpPr>
        <p:spPr>
          <a:xfrm>
            <a:off x="7123661" y="4487077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99B6A89-6080-42AC-A322-DED6DB681C46}"/>
              </a:ext>
            </a:extLst>
          </p:cNvPr>
          <p:cNvSpPr txBox="1"/>
          <p:nvPr/>
        </p:nvSpPr>
        <p:spPr>
          <a:xfrm>
            <a:off x="3753415" y="5030817"/>
            <a:ext cx="361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0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8D9F8EF-80D5-42BE-B45F-E964CC34BBFA}"/>
              </a:ext>
            </a:extLst>
          </p:cNvPr>
          <p:cNvSpPr txBox="1"/>
          <p:nvPr/>
        </p:nvSpPr>
        <p:spPr>
          <a:xfrm>
            <a:off x="4321084" y="5030817"/>
            <a:ext cx="361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1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688EEB7-2B60-4E69-AE6B-575CD5647F94}"/>
              </a:ext>
            </a:extLst>
          </p:cNvPr>
          <p:cNvSpPr txBox="1"/>
          <p:nvPr/>
        </p:nvSpPr>
        <p:spPr>
          <a:xfrm>
            <a:off x="4927300" y="5031759"/>
            <a:ext cx="361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2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0321134-D861-4E16-821B-1210EF74A37D}"/>
              </a:ext>
            </a:extLst>
          </p:cNvPr>
          <p:cNvSpPr txBox="1"/>
          <p:nvPr/>
        </p:nvSpPr>
        <p:spPr>
          <a:xfrm>
            <a:off x="5544174" y="5030243"/>
            <a:ext cx="361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3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A3BA6B8-9D86-442E-B495-EF3FF6766DD0}"/>
              </a:ext>
            </a:extLst>
          </p:cNvPr>
          <p:cNvSpPr txBox="1"/>
          <p:nvPr/>
        </p:nvSpPr>
        <p:spPr>
          <a:xfrm>
            <a:off x="6124759" y="5024046"/>
            <a:ext cx="361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4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576E8AE-3EF5-4CE7-8567-7C710FA984E2}"/>
              </a:ext>
            </a:extLst>
          </p:cNvPr>
          <p:cNvSpPr txBox="1"/>
          <p:nvPr/>
        </p:nvSpPr>
        <p:spPr>
          <a:xfrm>
            <a:off x="6746233" y="5024046"/>
            <a:ext cx="315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5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86F49BA-A362-4031-992F-DB2CBBF6B258}"/>
              </a:ext>
            </a:extLst>
          </p:cNvPr>
          <p:cNvSpPr txBox="1"/>
          <p:nvPr/>
        </p:nvSpPr>
        <p:spPr>
          <a:xfrm>
            <a:off x="7267978" y="5024046"/>
            <a:ext cx="361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6</a:t>
            </a:r>
            <a:endParaRPr lang="zh-CN" altLang="en-US" dirty="0"/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B5803156-23EB-45BD-ABB7-824AD37C6AD6}"/>
              </a:ext>
            </a:extLst>
          </p:cNvPr>
          <p:cNvGrpSpPr/>
          <p:nvPr/>
        </p:nvGrpSpPr>
        <p:grpSpPr>
          <a:xfrm>
            <a:off x="3640114" y="5835968"/>
            <a:ext cx="4072126" cy="883236"/>
            <a:chOff x="3640114" y="5835968"/>
            <a:chExt cx="4072126" cy="883236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EBACE785-69E3-48F1-AA00-00268DE42A80}"/>
                </a:ext>
              </a:extLst>
            </p:cNvPr>
            <p:cNvSpPr/>
            <p:nvPr/>
          </p:nvSpPr>
          <p:spPr>
            <a:xfrm>
              <a:off x="3640114" y="5835968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-13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BC1B1278-87A1-4DC0-B9DA-EF5DE8554271}"/>
                </a:ext>
              </a:extLst>
            </p:cNvPr>
            <p:cNvSpPr/>
            <p:nvPr/>
          </p:nvSpPr>
          <p:spPr>
            <a:xfrm>
              <a:off x="4228693" y="5835968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94D423D-749F-4929-8072-E45DDDEB211A}"/>
                </a:ext>
              </a:extLst>
            </p:cNvPr>
            <p:cNvSpPr/>
            <p:nvPr/>
          </p:nvSpPr>
          <p:spPr>
            <a:xfrm>
              <a:off x="4817272" y="5835968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-99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7F15448A-13E6-4DDB-A69C-AA90A31EF5DE}"/>
                </a:ext>
              </a:extLst>
            </p:cNvPr>
            <p:cNvSpPr/>
            <p:nvPr/>
          </p:nvSpPr>
          <p:spPr>
            <a:xfrm>
              <a:off x="5405851" y="5835968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1633841-F460-42F1-A6BF-1C04483A8482}"/>
                </a:ext>
              </a:extLst>
            </p:cNvPr>
            <p:cNvSpPr/>
            <p:nvPr/>
          </p:nvSpPr>
          <p:spPr>
            <a:xfrm>
              <a:off x="5994430" y="5835968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E66F905-4411-4BEA-81AE-F39F59893FD1}"/>
                </a:ext>
              </a:extLst>
            </p:cNvPr>
            <p:cNvSpPr/>
            <p:nvPr/>
          </p:nvSpPr>
          <p:spPr>
            <a:xfrm>
              <a:off x="6583009" y="5835968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C63B9EB-4A39-4F10-A0A1-EFBCFCB6F3F6}"/>
                </a:ext>
              </a:extLst>
            </p:cNvPr>
            <p:cNvSpPr/>
            <p:nvPr/>
          </p:nvSpPr>
          <p:spPr>
            <a:xfrm>
              <a:off x="7123661" y="5835968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A3FB9A94-A7F2-462A-BDB6-A98C0619B3AB}"/>
                </a:ext>
              </a:extLst>
            </p:cNvPr>
            <p:cNvSpPr txBox="1"/>
            <p:nvPr/>
          </p:nvSpPr>
          <p:spPr>
            <a:xfrm>
              <a:off x="3753415" y="6379708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0</a:t>
              </a:r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3A64E18A-3AEA-4F0A-8BA9-146DA5FF4944}"/>
                </a:ext>
              </a:extLst>
            </p:cNvPr>
            <p:cNvSpPr txBox="1"/>
            <p:nvPr/>
          </p:nvSpPr>
          <p:spPr>
            <a:xfrm>
              <a:off x="4321084" y="6379708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461F967-C517-4A79-81AB-C11CB266E796}"/>
                </a:ext>
              </a:extLst>
            </p:cNvPr>
            <p:cNvSpPr txBox="1"/>
            <p:nvPr/>
          </p:nvSpPr>
          <p:spPr>
            <a:xfrm>
              <a:off x="4927300" y="6380650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3D868D83-98FC-4645-95B6-730898BF80BF}"/>
                </a:ext>
              </a:extLst>
            </p:cNvPr>
            <p:cNvSpPr txBox="1"/>
            <p:nvPr/>
          </p:nvSpPr>
          <p:spPr>
            <a:xfrm>
              <a:off x="5544174" y="6379134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3</a:t>
              </a:r>
              <a:endParaRPr lang="zh-CN" altLang="en-US" dirty="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D4040752-E1E9-4025-B31F-1C7204C83460}"/>
                </a:ext>
              </a:extLst>
            </p:cNvPr>
            <p:cNvSpPr txBox="1"/>
            <p:nvPr/>
          </p:nvSpPr>
          <p:spPr>
            <a:xfrm>
              <a:off x="6124759" y="6372937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4</a:t>
              </a:r>
              <a:endParaRPr lang="zh-CN" altLang="en-US" dirty="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6458E133-360C-426E-B63C-5E67B27EB155}"/>
                </a:ext>
              </a:extLst>
            </p:cNvPr>
            <p:cNvSpPr txBox="1"/>
            <p:nvPr/>
          </p:nvSpPr>
          <p:spPr>
            <a:xfrm>
              <a:off x="6746233" y="6372937"/>
              <a:ext cx="315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5</a:t>
              </a:r>
              <a:endParaRPr lang="zh-CN" altLang="en-US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A60C086C-36C2-46DE-AC42-B3F2E2C0F1C6}"/>
                </a:ext>
              </a:extLst>
            </p:cNvPr>
            <p:cNvSpPr txBox="1"/>
            <p:nvPr/>
          </p:nvSpPr>
          <p:spPr>
            <a:xfrm>
              <a:off x="7267978" y="6372937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6</a:t>
              </a:r>
              <a:endParaRPr lang="zh-CN" altLang="en-US" dirty="0"/>
            </a:p>
          </p:txBody>
        </p:sp>
      </p:grp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1E5285C-7591-40DB-A71C-66ECDBC56978}"/>
              </a:ext>
            </a:extLst>
          </p:cNvPr>
          <p:cNvCxnSpPr>
            <a:cxnSpLocks/>
            <a:stCxn id="31" idx="0"/>
            <a:endCxn id="9" idx="0"/>
          </p:cNvCxnSpPr>
          <p:nvPr/>
        </p:nvCxnSpPr>
        <p:spPr>
          <a:xfrm>
            <a:off x="3969334" y="2291665"/>
            <a:ext cx="553649" cy="846521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1CEAA29-0384-421E-847E-874CAD8324C2}"/>
              </a:ext>
            </a:extLst>
          </p:cNvPr>
          <p:cNvCxnSpPr>
            <a:cxnSpLocks/>
            <a:stCxn id="16" idx="0"/>
            <a:endCxn id="40" idx="0"/>
          </p:cNvCxnSpPr>
          <p:nvPr/>
        </p:nvCxnSpPr>
        <p:spPr>
          <a:xfrm>
            <a:off x="4502072" y="3681926"/>
            <a:ext cx="20911" cy="805151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2CF5DF5C-0492-4C01-862D-D19DA3AC63E9}"/>
              </a:ext>
            </a:extLst>
          </p:cNvPr>
          <p:cNvCxnSpPr>
            <a:cxnSpLocks/>
            <a:stCxn id="17" idx="0"/>
            <a:endCxn id="41" idx="0"/>
          </p:cNvCxnSpPr>
          <p:nvPr/>
        </p:nvCxnSpPr>
        <p:spPr>
          <a:xfrm>
            <a:off x="5108288" y="3682868"/>
            <a:ext cx="3274" cy="804209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B88A68D5-8B70-47BB-A23C-98CC43FB92D2}"/>
              </a:ext>
            </a:extLst>
          </p:cNvPr>
          <p:cNvCxnSpPr>
            <a:cxnSpLocks/>
            <a:stCxn id="32" idx="0"/>
            <a:endCxn id="8" idx="0"/>
          </p:cNvCxnSpPr>
          <p:nvPr/>
        </p:nvCxnSpPr>
        <p:spPr>
          <a:xfrm flipH="1">
            <a:off x="3934404" y="2291665"/>
            <a:ext cx="602599" cy="846521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F4785134-8F2B-48ED-8B2D-B8AC38954FA5}"/>
              </a:ext>
            </a:extLst>
          </p:cNvPr>
          <p:cNvCxnSpPr>
            <a:cxnSpLocks/>
            <a:stCxn id="41" idx="2"/>
            <a:endCxn id="58" idx="0"/>
          </p:cNvCxnSpPr>
          <p:nvPr/>
        </p:nvCxnSpPr>
        <p:spPr>
          <a:xfrm>
            <a:off x="5111562" y="5004711"/>
            <a:ext cx="588579" cy="831257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2C5283A6-ECB6-4EC9-BCBC-70590C17C45A}"/>
              </a:ext>
            </a:extLst>
          </p:cNvPr>
          <p:cNvCxnSpPr>
            <a:cxnSpLocks/>
            <a:stCxn id="49" idx="0"/>
            <a:endCxn id="57" idx="0"/>
          </p:cNvCxnSpPr>
          <p:nvPr/>
        </p:nvCxnSpPr>
        <p:spPr>
          <a:xfrm flipH="1">
            <a:off x="5111562" y="5030243"/>
            <a:ext cx="613600" cy="805725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40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8F9F5-FAC4-494A-8484-199542D8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Pseudo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C171FC-9ED0-4724-81E2-A2B1E9AE8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Given a vector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/>
              <a:t>: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5EA94A-5ADA-439C-8631-51C4DF9C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A03BF9-B9FF-4237-9EFC-D259FB30550F}"/>
              </a:ext>
            </a:extLst>
          </p:cNvPr>
          <p:cNvSpPr txBox="1"/>
          <p:nvPr/>
        </p:nvSpPr>
        <p:spPr>
          <a:xfrm>
            <a:off x="3042987" y="2413337"/>
            <a:ext cx="693921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bubble_sort(Vector&lt;int&gt;&amp; vec)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while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+mj-lt"/>
              </a:rPr>
              <a:t>is not sorted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en-US" altLang="zh-CN" i="1" dirty="0">
                <a:solidFill>
                  <a:srgbClr val="FF0000"/>
                </a:solidFill>
              </a:rPr>
              <a:t>Check every adjacent pair of elements in </a:t>
            </a:r>
            <a:r>
              <a:rPr lang="en-US" altLang="zh-CN" dirty="0" err="1">
                <a:solidFill>
                  <a:srgbClr val="0070C0"/>
                </a:solidFill>
              </a:rPr>
              <a:t>vec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i="1" dirty="0">
                <a:solidFill>
                  <a:srgbClr val="FF0000"/>
                </a:solidFill>
              </a:rPr>
              <a:t>                If they are out of order, swap their values</a:t>
            </a:r>
            <a:endParaRPr lang="zh-CN" altLang="en-US" i="1" dirty="0">
              <a:solidFill>
                <a:srgbClr val="FF0000"/>
              </a:solidFill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04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428345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3A756-4BD6-465D-8D77-4EC5A9C9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Check if Sorted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36CB15-8EF3-4A15-8FC0-36EA59901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Note the early exit pattern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75E4A3-42C7-4941-8B77-FE17AE4A3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16CAEE-206B-46DC-8817-1BBC5F89D4DD}"/>
              </a:ext>
            </a:extLst>
          </p:cNvPr>
          <p:cNvSpPr txBox="1"/>
          <p:nvPr/>
        </p:nvSpPr>
        <p:spPr>
          <a:xfrm>
            <a:off x="3516228" y="2464956"/>
            <a:ext cx="582027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Check if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is sorted in ascending order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is_sorted(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Vector&lt;int&gt;&amp; vec)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i &lt; vec.size()-1</a:t>
            </a:r>
            <a:r>
              <a:rPr lang="zh-CN" altLang="en-US" dirty="0">
                <a:latin typeface="Consolas" panose="020B0609020204030204" pitchFamily="49" charset="0"/>
              </a:rPr>
              <a:t>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if (vec[i] &gt; vec[i+1])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false;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true;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854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CBACC-A1B8-41BB-93E4-1C0BD7423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Bubble Sort in C++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D49180-5117-47A2-95E9-EEFB59207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Implementation in C++: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751ABD-966A-4F69-91DC-30B4903B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1D357F8-A13F-48C3-86FA-AF4E42E67897}"/>
              </a:ext>
            </a:extLst>
          </p:cNvPr>
          <p:cNvSpPr txBox="1"/>
          <p:nvPr/>
        </p:nvSpPr>
        <p:spPr>
          <a:xfrm>
            <a:off x="2897605" y="1919617"/>
            <a:ext cx="659531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bubble_sort(Vector&lt;int&gt;&amp; vec)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while</a:t>
            </a:r>
            <a:r>
              <a:rPr lang="zh-CN" altLang="en-US" dirty="0">
                <a:latin typeface="Consolas" panose="020B0609020204030204" pitchFamily="49" charset="0"/>
              </a:rPr>
              <a:t> (!is_sorted(vec))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vec.size()-1; i++)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(vec[i] &gt; vec[i+1])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    int temp = vec[i];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    vec[i] = vec[i+1];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    vec[i+1] = temp;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DBF6CE4B-B4E5-44C4-A67F-791BECEE4951}"/>
              </a:ext>
            </a:extLst>
          </p:cNvPr>
          <p:cNvSpPr/>
          <p:nvPr/>
        </p:nvSpPr>
        <p:spPr>
          <a:xfrm>
            <a:off x="7628020" y="3429000"/>
            <a:ext cx="264695" cy="733927"/>
          </a:xfrm>
          <a:prstGeom prst="rightBrace">
            <a:avLst>
              <a:gd name="adj1" fmla="val 60135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BD7A1AD-9F6C-47A1-84AE-320CEDF765DA}"/>
              </a:ext>
            </a:extLst>
          </p:cNvPr>
          <p:cNvSpPr txBox="1"/>
          <p:nvPr/>
        </p:nvSpPr>
        <p:spPr>
          <a:xfrm>
            <a:off x="7892715" y="3611297"/>
            <a:ext cx="3392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swap(</a:t>
            </a:r>
            <a:r>
              <a:rPr lang="en-US" altLang="zh-CN" dirty="0" err="1"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], </a:t>
            </a:r>
            <a:r>
              <a:rPr lang="en-US" altLang="zh-CN" dirty="0" err="1"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[i+1]);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19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FF6BBC-AC3A-4403-9675-750D5032E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 the Implementation Optimal?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6137BA-8621-409A-81B0-85E430C4A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Observation</a:t>
            </a:r>
            <a:r>
              <a:rPr lang="en-US" altLang="zh-CN" dirty="0"/>
              <a:t>: every iteration pushes the next greatest value that is out-of-place to its rightful place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CF1269-97D2-46E7-8223-FA371AA3D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52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8E007E-FE25-4325-AC4F-6CEBE95BFA34}"/>
              </a:ext>
            </a:extLst>
          </p:cNvPr>
          <p:cNvSpPr/>
          <p:nvPr/>
        </p:nvSpPr>
        <p:spPr>
          <a:xfrm>
            <a:off x="4916017" y="2130662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FC93643-220B-44E0-BBF9-674F763665E4}"/>
              </a:ext>
            </a:extLst>
          </p:cNvPr>
          <p:cNvGrpSpPr/>
          <p:nvPr/>
        </p:nvGrpSpPr>
        <p:grpSpPr>
          <a:xfrm>
            <a:off x="3738859" y="2130662"/>
            <a:ext cx="4072126" cy="883236"/>
            <a:chOff x="3738859" y="2130662"/>
            <a:chExt cx="4072126" cy="88323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2496BA3-BE3E-46D9-BF98-93693553720F}"/>
                </a:ext>
              </a:extLst>
            </p:cNvPr>
            <p:cNvSpPr/>
            <p:nvPr/>
          </p:nvSpPr>
          <p:spPr>
            <a:xfrm>
              <a:off x="3738859" y="2130662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022D7D6-3185-487C-8F24-1068C56494B8}"/>
                </a:ext>
              </a:extLst>
            </p:cNvPr>
            <p:cNvSpPr/>
            <p:nvPr/>
          </p:nvSpPr>
          <p:spPr>
            <a:xfrm>
              <a:off x="4327438" y="2130662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-13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DA309AC-3EC1-435F-9EEF-23DC1BDC94FA}"/>
                </a:ext>
              </a:extLst>
            </p:cNvPr>
            <p:cNvSpPr/>
            <p:nvPr/>
          </p:nvSpPr>
          <p:spPr>
            <a:xfrm>
              <a:off x="5504596" y="2130662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-99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740B0F2-7FD9-4CCB-81B6-E1BD39442353}"/>
                </a:ext>
              </a:extLst>
            </p:cNvPr>
            <p:cNvSpPr/>
            <p:nvPr/>
          </p:nvSpPr>
          <p:spPr>
            <a:xfrm>
              <a:off x="6093175" y="2130662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EF553A3-4C7F-47F7-B76F-CCDAD30A70CB}"/>
                </a:ext>
              </a:extLst>
            </p:cNvPr>
            <p:cNvSpPr/>
            <p:nvPr/>
          </p:nvSpPr>
          <p:spPr>
            <a:xfrm>
              <a:off x="6681754" y="2130662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76C4524-C413-4573-8330-2EA5F1A4004F}"/>
                </a:ext>
              </a:extLst>
            </p:cNvPr>
            <p:cNvSpPr/>
            <p:nvPr/>
          </p:nvSpPr>
          <p:spPr>
            <a:xfrm>
              <a:off x="7222406" y="2130662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E7AA7B3-62FF-47C0-A299-CF72A16BF280}"/>
                </a:ext>
              </a:extLst>
            </p:cNvPr>
            <p:cNvSpPr txBox="1"/>
            <p:nvPr/>
          </p:nvSpPr>
          <p:spPr>
            <a:xfrm>
              <a:off x="3852160" y="2674402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0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E33D564-5709-4604-9EB3-E5AFFC4DBC76}"/>
                </a:ext>
              </a:extLst>
            </p:cNvPr>
            <p:cNvSpPr txBox="1"/>
            <p:nvPr/>
          </p:nvSpPr>
          <p:spPr>
            <a:xfrm>
              <a:off x="4419829" y="2674402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D8463C9-A1B0-45E3-8D2B-557CD0904290}"/>
                </a:ext>
              </a:extLst>
            </p:cNvPr>
            <p:cNvSpPr txBox="1"/>
            <p:nvPr/>
          </p:nvSpPr>
          <p:spPr>
            <a:xfrm>
              <a:off x="5026045" y="2675344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175C9EE-0A03-4592-A277-B506ADFF3517}"/>
                </a:ext>
              </a:extLst>
            </p:cNvPr>
            <p:cNvSpPr txBox="1"/>
            <p:nvPr/>
          </p:nvSpPr>
          <p:spPr>
            <a:xfrm>
              <a:off x="5642919" y="2673828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3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38317DF-4A5C-4CED-9FC5-6DDE519BFA71}"/>
                </a:ext>
              </a:extLst>
            </p:cNvPr>
            <p:cNvSpPr txBox="1"/>
            <p:nvPr/>
          </p:nvSpPr>
          <p:spPr>
            <a:xfrm>
              <a:off x="6223504" y="2667631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4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A105379-0B1D-4107-A329-344E38071BA9}"/>
                </a:ext>
              </a:extLst>
            </p:cNvPr>
            <p:cNvSpPr txBox="1"/>
            <p:nvPr/>
          </p:nvSpPr>
          <p:spPr>
            <a:xfrm>
              <a:off x="6844978" y="2667631"/>
              <a:ext cx="315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5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40B1670-F8EE-43CE-A34B-68C547271138}"/>
                </a:ext>
              </a:extLst>
            </p:cNvPr>
            <p:cNvSpPr txBox="1"/>
            <p:nvPr/>
          </p:nvSpPr>
          <p:spPr>
            <a:xfrm>
              <a:off x="7366723" y="2667631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6</a:t>
              </a:r>
              <a:endParaRPr lang="zh-CN" altLang="en-US" dirty="0"/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7EB92AC9-A703-41B8-864E-4E9652B46386}"/>
              </a:ext>
            </a:extLst>
          </p:cNvPr>
          <p:cNvSpPr/>
          <p:nvPr/>
        </p:nvSpPr>
        <p:spPr>
          <a:xfrm>
            <a:off x="5504596" y="3691857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42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ACCEA255-3AD4-404C-8227-FF9797450C41}"/>
              </a:ext>
            </a:extLst>
          </p:cNvPr>
          <p:cNvGrpSpPr/>
          <p:nvPr/>
        </p:nvGrpSpPr>
        <p:grpSpPr>
          <a:xfrm>
            <a:off x="3738859" y="3691857"/>
            <a:ext cx="4072126" cy="883236"/>
            <a:chOff x="3738859" y="3691857"/>
            <a:chExt cx="4072126" cy="883236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FB2287E-C4F3-4EFC-BB99-246068500D4E}"/>
                </a:ext>
              </a:extLst>
            </p:cNvPr>
            <p:cNvSpPr/>
            <p:nvPr/>
          </p:nvSpPr>
          <p:spPr>
            <a:xfrm>
              <a:off x="3738859" y="3691857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-13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C1F1ACF-6CD8-4DAB-B4DC-BC6BA4A7C55A}"/>
                </a:ext>
              </a:extLst>
            </p:cNvPr>
            <p:cNvSpPr/>
            <p:nvPr/>
          </p:nvSpPr>
          <p:spPr>
            <a:xfrm>
              <a:off x="4327438" y="3691857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1C0FDC8-BD35-47CB-87B4-12D9F69CF07F}"/>
                </a:ext>
              </a:extLst>
            </p:cNvPr>
            <p:cNvSpPr/>
            <p:nvPr/>
          </p:nvSpPr>
          <p:spPr>
            <a:xfrm>
              <a:off x="4916017" y="3691857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-99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22DB1F5-F2A8-4129-B16F-51F712EAD4CD}"/>
                </a:ext>
              </a:extLst>
            </p:cNvPr>
            <p:cNvSpPr/>
            <p:nvPr/>
          </p:nvSpPr>
          <p:spPr>
            <a:xfrm>
              <a:off x="6093175" y="3691857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55D594F-9C69-4305-BFDF-F97C720F5FDE}"/>
                </a:ext>
              </a:extLst>
            </p:cNvPr>
            <p:cNvSpPr/>
            <p:nvPr/>
          </p:nvSpPr>
          <p:spPr>
            <a:xfrm>
              <a:off x="6681754" y="3691857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ACFC3EE9-8FDA-42EC-A8AE-D1A6F2F7ACE3}"/>
                </a:ext>
              </a:extLst>
            </p:cNvPr>
            <p:cNvSpPr/>
            <p:nvPr/>
          </p:nvSpPr>
          <p:spPr>
            <a:xfrm>
              <a:off x="7222406" y="3691857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02553A92-0177-488F-886A-8DBA90BA6B8C}"/>
                </a:ext>
              </a:extLst>
            </p:cNvPr>
            <p:cNvSpPr txBox="1"/>
            <p:nvPr/>
          </p:nvSpPr>
          <p:spPr>
            <a:xfrm>
              <a:off x="3852160" y="4235597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0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6404187-5405-4DAF-A137-C84F71823AED}"/>
                </a:ext>
              </a:extLst>
            </p:cNvPr>
            <p:cNvSpPr txBox="1"/>
            <p:nvPr/>
          </p:nvSpPr>
          <p:spPr>
            <a:xfrm>
              <a:off x="4419829" y="4235597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771BCE3-3A75-47D3-A2B2-1B57521E9421}"/>
                </a:ext>
              </a:extLst>
            </p:cNvPr>
            <p:cNvSpPr txBox="1"/>
            <p:nvPr/>
          </p:nvSpPr>
          <p:spPr>
            <a:xfrm>
              <a:off x="5026045" y="4236539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1AADA21-F0DC-4DAB-B026-CA4AF39E3655}"/>
                </a:ext>
              </a:extLst>
            </p:cNvPr>
            <p:cNvSpPr txBox="1"/>
            <p:nvPr/>
          </p:nvSpPr>
          <p:spPr>
            <a:xfrm>
              <a:off x="5642919" y="4235023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3</a:t>
              </a:r>
              <a:endParaRPr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A44FBB09-2FE8-4363-90A9-A5B19B7001B0}"/>
                </a:ext>
              </a:extLst>
            </p:cNvPr>
            <p:cNvSpPr txBox="1"/>
            <p:nvPr/>
          </p:nvSpPr>
          <p:spPr>
            <a:xfrm>
              <a:off x="6223504" y="422882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4</a:t>
              </a:r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D9B5E0A8-B916-452A-A296-D0846A816238}"/>
                </a:ext>
              </a:extLst>
            </p:cNvPr>
            <p:cNvSpPr txBox="1"/>
            <p:nvPr/>
          </p:nvSpPr>
          <p:spPr>
            <a:xfrm>
              <a:off x="6844978" y="4228826"/>
              <a:ext cx="315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5</a:t>
              </a:r>
              <a:endParaRPr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598C5FF-FA8D-4185-AB4A-1C72025F77DE}"/>
                </a:ext>
              </a:extLst>
            </p:cNvPr>
            <p:cNvSpPr txBox="1"/>
            <p:nvPr/>
          </p:nvSpPr>
          <p:spPr>
            <a:xfrm>
              <a:off x="7366723" y="422882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6</a:t>
              </a:r>
              <a:endParaRPr lang="zh-CN" altLang="en-US" dirty="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99AF875-A248-4766-8A68-B010E18C5B44}"/>
              </a:ext>
            </a:extLst>
          </p:cNvPr>
          <p:cNvGrpSpPr/>
          <p:nvPr/>
        </p:nvGrpSpPr>
        <p:grpSpPr>
          <a:xfrm>
            <a:off x="3738859" y="5274538"/>
            <a:ext cx="4072126" cy="883236"/>
            <a:chOff x="1729584" y="2911366"/>
            <a:chExt cx="4072126" cy="883236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FFC6A06-7D98-45AE-BE02-7625B3B65AA4}"/>
                </a:ext>
              </a:extLst>
            </p:cNvPr>
            <p:cNvSpPr/>
            <p:nvPr/>
          </p:nvSpPr>
          <p:spPr>
            <a:xfrm>
              <a:off x="1729584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-13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46B8673-F8E5-484F-AB54-26D851453016}"/>
                </a:ext>
              </a:extLst>
            </p:cNvPr>
            <p:cNvSpPr/>
            <p:nvPr/>
          </p:nvSpPr>
          <p:spPr>
            <a:xfrm>
              <a:off x="2318163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-99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5C3B8F2A-93A3-442C-977D-E48FFC0089B4}"/>
                </a:ext>
              </a:extLst>
            </p:cNvPr>
            <p:cNvSpPr/>
            <p:nvPr/>
          </p:nvSpPr>
          <p:spPr>
            <a:xfrm>
              <a:off x="2906742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5F64F2C-1CEA-4B61-B6DF-4FE185DA3B4D}"/>
                </a:ext>
              </a:extLst>
            </p:cNvPr>
            <p:cNvSpPr/>
            <p:nvPr/>
          </p:nvSpPr>
          <p:spPr>
            <a:xfrm>
              <a:off x="349532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C0F21CAE-1E42-4288-9117-2DA521DF1A8A}"/>
                </a:ext>
              </a:extLst>
            </p:cNvPr>
            <p:cNvSpPr/>
            <p:nvPr/>
          </p:nvSpPr>
          <p:spPr>
            <a:xfrm>
              <a:off x="4083900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3A8B58F1-C8D9-48AB-9C82-EA6251487487}"/>
                </a:ext>
              </a:extLst>
            </p:cNvPr>
            <p:cNvSpPr/>
            <p:nvPr/>
          </p:nvSpPr>
          <p:spPr>
            <a:xfrm>
              <a:off x="4672479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B7802FD3-6C71-408A-A9B8-016F4AE733D8}"/>
                </a:ext>
              </a:extLst>
            </p:cNvPr>
            <p:cNvSpPr/>
            <p:nvPr/>
          </p:nvSpPr>
          <p:spPr>
            <a:xfrm>
              <a:off x="521313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9DD14DBB-9787-4F5D-9916-058A626E9E96}"/>
                </a:ext>
              </a:extLst>
            </p:cNvPr>
            <p:cNvSpPr txBox="1"/>
            <p:nvPr/>
          </p:nvSpPr>
          <p:spPr>
            <a:xfrm>
              <a:off x="1842885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0</a:t>
              </a:r>
              <a:endParaRPr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064E4977-CE34-41AC-B675-620DD86AF4CC}"/>
                </a:ext>
              </a:extLst>
            </p:cNvPr>
            <p:cNvSpPr txBox="1"/>
            <p:nvPr/>
          </p:nvSpPr>
          <p:spPr>
            <a:xfrm>
              <a:off x="2410554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84D58E10-A82C-489C-ACE1-605D6CCA40C5}"/>
                </a:ext>
              </a:extLst>
            </p:cNvPr>
            <p:cNvSpPr txBox="1"/>
            <p:nvPr/>
          </p:nvSpPr>
          <p:spPr>
            <a:xfrm>
              <a:off x="3016770" y="3456048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829E18D1-30E6-4B2B-9417-A136E97FF82C}"/>
                </a:ext>
              </a:extLst>
            </p:cNvPr>
            <p:cNvSpPr txBox="1"/>
            <p:nvPr/>
          </p:nvSpPr>
          <p:spPr>
            <a:xfrm>
              <a:off x="3633644" y="3454532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3</a:t>
              </a:r>
              <a:endParaRPr lang="zh-CN" altLang="en-US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497B6A4-369C-446C-A599-1B1E852F3AF4}"/>
                </a:ext>
              </a:extLst>
            </p:cNvPr>
            <p:cNvSpPr txBox="1"/>
            <p:nvPr/>
          </p:nvSpPr>
          <p:spPr>
            <a:xfrm>
              <a:off x="4214229" y="3448335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4</a:t>
              </a:r>
              <a:endParaRPr lang="zh-CN" altLang="en-US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1377D6F7-9862-44EA-B353-CE6D3CF717E7}"/>
                </a:ext>
              </a:extLst>
            </p:cNvPr>
            <p:cNvSpPr txBox="1"/>
            <p:nvPr/>
          </p:nvSpPr>
          <p:spPr>
            <a:xfrm>
              <a:off x="4835703" y="3448335"/>
              <a:ext cx="315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5</a:t>
              </a:r>
              <a:endParaRPr lang="zh-CN" altLang="en-US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BBDA7F64-FC28-429B-880A-EEB8E7233299}"/>
                </a:ext>
              </a:extLst>
            </p:cNvPr>
            <p:cNvSpPr txBox="1"/>
            <p:nvPr/>
          </p:nvSpPr>
          <p:spPr>
            <a:xfrm>
              <a:off x="5357448" y="3448335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6</a:t>
              </a:r>
              <a:endParaRPr lang="zh-CN" altLang="en-US" dirty="0"/>
            </a:p>
          </p:txBody>
        </p:sp>
      </p:grp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7FCC62BA-0DE2-49FD-AC29-6428BF999986}"/>
              </a:ext>
            </a:extLst>
          </p:cNvPr>
          <p:cNvCxnSpPr>
            <a:cxnSpLocks/>
            <a:stCxn id="15" idx="0"/>
            <a:endCxn id="28" idx="0"/>
          </p:cNvCxnSpPr>
          <p:nvPr/>
        </p:nvCxnSpPr>
        <p:spPr>
          <a:xfrm>
            <a:off x="5207033" y="2675344"/>
            <a:ext cx="2309663" cy="1016513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B3E22C9-58A5-42A7-B826-F3FA66DB1000}"/>
              </a:ext>
            </a:extLst>
          </p:cNvPr>
          <p:cNvCxnSpPr>
            <a:cxnSpLocks/>
            <a:stCxn id="25" idx="2"/>
            <a:endCxn id="43" idx="0"/>
          </p:cNvCxnSpPr>
          <p:nvPr/>
        </p:nvCxnSpPr>
        <p:spPr>
          <a:xfrm>
            <a:off x="5798886" y="4209491"/>
            <a:ext cx="1177158" cy="1065047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88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CC6EF-260E-4660-81D8-07DAC08E0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Optimized Bubble Sort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938543-6315-4698-B683-E2EDCFB3A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the worst case,      iterations are needed!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Question</a:t>
            </a:r>
            <a:r>
              <a:rPr lang="en-US" altLang="zh-CN" dirty="0"/>
              <a:t>: Is there any missed optimization?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40AC46-FED9-440D-969E-542141551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53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7AC71E-128C-473D-8180-306F943B83A2}"/>
              </a:ext>
            </a:extLst>
          </p:cNvPr>
          <p:cNvSpPr txBox="1"/>
          <p:nvPr/>
        </p:nvSpPr>
        <p:spPr>
          <a:xfrm>
            <a:off x="2969794" y="2136338"/>
            <a:ext cx="659531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bubble_sort(Vector&lt;int&gt;&amp; vec)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k = 0; k &lt;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vec.size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()-1; k++){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vec.size()-1; i++)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if (vec[i] &gt; vec[i+1])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    </a:t>
            </a:r>
            <a:r>
              <a:rPr lang="en-US" altLang="zh-CN" dirty="0">
                <a:latin typeface="Consolas" panose="020B0609020204030204" pitchFamily="49" charset="0"/>
              </a:rPr>
              <a:t>swap(</a:t>
            </a:r>
            <a:r>
              <a:rPr lang="en-US" altLang="zh-CN" dirty="0" err="1"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], </a:t>
            </a:r>
            <a:r>
              <a:rPr lang="en-US" altLang="zh-CN" dirty="0" err="1"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[i+1]);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6BD54C-0FC1-44A4-8249-8C5C3C8C3F7F}"/>
              </a:ext>
            </a:extLst>
          </p:cNvPr>
          <p:cNvSpPr txBox="1"/>
          <p:nvPr/>
        </p:nvSpPr>
        <p:spPr>
          <a:xfrm>
            <a:off x="3567288" y="1215603"/>
            <a:ext cx="801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n-1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11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E9255-070B-4361-AF4C-F057CD1A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Loop Invariants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7DC711-DC02-4C1A-B1EF-4C55DA8C8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Recall</a:t>
            </a:r>
            <a:r>
              <a:rPr lang="en-US" altLang="zh-CN" dirty="0"/>
              <a:t>: we can use </a:t>
            </a:r>
            <a:r>
              <a:rPr lang="en-US" altLang="zh-CN" dirty="0">
                <a:solidFill>
                  <a:srgbClr val="FF0000"/>
                </a:solidFill>
              </a:rPr>
              <a:t>assertion</a:t>
            </a:r>
            <a:r>
              <a:rPr lang="en-US" altLang="zh-CN" dirty="0"/>
              <a:t> to check if the loop invariant holds</a:t>
            </a:r>
          </a:p>
          <a:p>
            <a:r>
              <a:rPr lang="en-US" altLang="zh-CN" b="1" dirty="0"/>
              <a:t>Q</a:t>
            </a:r>
            <a:r>
              <a:rPr lang="en-US" altLang="zh-CN" dirty="0"/>
              <a:t>: What is the loop invariant for bubble sort?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B5A921-095B-4949-B85D-22B902AE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54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1382C3-B73F-4239-B338-FE441BEB293B}"/>
              </a:ext>
            </a:extLst>
          </p:cNvPr>
          <p:cNvSpPr txBox="1"/>
          <p:nvPr/>
        </p:nvSpPr>
        <p:spPr>
          <a:xfrm>
            <a:off x="2156659" y="2515110"/>
            <a:ext cx="782554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bubble_sort(Vector&lt;int&gt;&amp; vec)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k = 0; k &lt; </a:t>
            </a:r>
            <a:r>
              <a:rPr lang="en-US" altLang="zh-CN" dirty="0" err="1">
                <a:latin typeface="Consolas" panose="020B0609020204030204" pitchFamily="49" charset="0"/>
              </a:rPr>
              <a:t>vec.size</a:t>
            </a:r>
            <a:r>
              <a:rPr lang="en-US" altLang="zh-CN" dirty="0">
                <a:latin typeface="Consolas" panose="020B0609020204030204" pitchFamily="49" charset="0"/>
              </a:rPr>
              <a:t>()-1; k++){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    //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starting from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vec.size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()-k-1 is sorted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      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vec.size()-1; i++)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if (vec[i] &gt; vec[i+1])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 swap(</a:t>
            </a:r>
            <a:r>
              <a:rPr lang="en-US" altLang="zh-CN" dirty="0" err="1"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], </a:t>
            </a:r>
            <a:r>
              <a:rPr lang="en-US" altLang="zh-CN" dirty="0" err="1"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[i+1]);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    }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//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is sorted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88033A-F396-4CA5-AD52-1DF4B6810741}"/>
              </a:ext>
            </a:extLst>
          </p:cNvPr>
          <p:cNvSpPr txBox="1"/>
          <p:nvPr/>
        </p:nvSpPr>
        <p:spPr>
          <a:xfrm>
            <a:off x="3178629" y="3321421"/>
            <a:ext cx="60960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// What is the loop invariant about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860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E9255-070B-4361-AF4C-F057CD1A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Check </a:t>
            </a:r>
            <a:r>
              <a:rPr lang="en-US" altLang="zh-CN" dirty="0" err="1"/>
              <a:t>Sortedness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7DC711-DC02-4C1A-B1EF-4C55DA8C8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Generalization of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is_sorted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B5A921-095B-4949-B85D-22B902AE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55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3DDFEF-4112-4D56-A4F4-87BF32B5BB16}"/>
              </a:ext>
            </a:extLst>
          </p:cNvPr>
          <p:cNvSpPr txBox="1"/>
          <p:nvPr/>
        </p:nvSpPr>
        <p:spPr>
          <a:xfrm>
            <a:off x="2754229" y="2401306"/>
            <a:ext cx="72279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starting from the index start is sorted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is_sorted(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Vector&lt;int&gt;&amp; vec,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start</a:t>
            </a:r>
            <a:r>
              <a:rPr lang="zh-CN" altLang="en-US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i = start</a:t>
            </a:r>
            <a:r>
              <a:rPr lang="zh-CN" altLang="en-US" dirty="0">
                <a:latin typeface="Consolas" panose="020B0609020204030204" pitchFamily="49" charset="0"/>
              </a:rPr>
              <a:t>; i &lt; vec.size()-1;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(vec[i] &gt; vec[i+1])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false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true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D3708D8-47C2-44A6-8F8E-3A45D1796748}"/>
              </a:ext>
            </a:extLst>
          </p:cNvPr>
          <p:cNvSpPr txBox="1"/>
          <p:nvPr/>
        </p:nvSpPr>
        <p:spPr>
          <a:xfrm>
            <a:off x="4383316" y="3236686"/>
            <a:ext cx="1233714" cy="37698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i =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68BE99-B127-4223-96CA-0E3C93094AD0}"/>
              </a:ext>
            </a:extLst>
          </p:cNvPr>
          <p:cNvSpPr txBox="1"/>
          <p:nvPr/>
        </p:nvSpPr>
        <p:spPr>
          <a:xfrm>
            <a:off x="7489371" y="2699657"/>
            <a:ext cx="1378858" cy="37737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202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E9255-070B-4361-AF4C-F057CD1A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Loop Invariants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7DC711-DC02-4C1A-B1EF-4C55DA8C8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Assertion of Loop Invariants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Question</a:t>
            </a:r>
            <a:r>
              <a:rPr lang="en-US" altLang="zh-CN" dirty="0"/>
              <a:t>: Is there any missed optimization?</a:t>
            </a:r>
          </a:p>
          <a:p>
            <a:r>
              <a:rPr lang="en-US" altLang="zh-CN" b="1" dirty="0"/>
              <a:t>Answer</a:t>
            </a:r>
            <a:r>
              <a:rPr lang="en-US" altLang="zh-CN" dirty="0"/>
              <a:t>: The inner loop only need to iterate for </a:t>
            </a:r>
            <a:r>
              <a:rPr lang="en-US" altLang="zh-CN" dirty="0">
                <a:solidFill>
                  <a:srgbClr val="FF0000"/>
                </a:solidFill>
              </a:rPr>
              <a:t>n-k-1 </a:t>
            </a:r>
            <a:r>
              <a:rPr lang="en-US" altLang="zh-CN" dirty="0"/>
              <a:t>times!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B5A921-095B-4949-B85D-22B902AE8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1382C3-B73F-4239-B338-FE441BEB293B}"/>
              </a:ext>
            </a:extLst>
          </p:cNvPr>
          <p:cNvSpPr txBox="1"/>
          <p:nvPr/>
        </p:nvSpPr>
        <p:spPr>
          <a:xfrm>
            <a:off x="2541670" y="2033029"/>
            <a:ext cx="782554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bubble_sort</a:t>
            </a:r>
            <a:r>
              <a:rPr lang="en-US" altLang="zh-CN" dirty="0">
                <a:latin typeface="Consolas" panose="020B0609020204030204" pitchFamily="49" charset="0"/>
              </a:rPr>
              <a:t>(Vector&lt;int&gt;&amp; </a:t>
            </a:r>
            <a:r>
              <a:rPr lang="en-US" altLang="zh-CN" dirty="0" err="1"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k = 0; k &lt; </a:t>
            </a:r>
            <a:r>
              <a:rPr lang="en-US" altLang="zh-CN" dirty="0" err="1">
                <a:latin typeface="Consolas" panose="020B0609020204030204" pitchFamily="49" charset="0"/>
              </a:rPr>
              <a:t>vec.size</a:t>
            </a:r>
            <a:r>
              <a:rPr lang="en-US" altLang="zh-CN" dirty="0">
                <a:latin typeface="Consolas" panose="020B0609020204030204" pitchFamily="49" charset="0"/>
              </a:rPr>
              <a:t>()-1; k++) {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    assert(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is_sorted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vec.size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()-k-1));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latin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</a:t>
            </a:r>
            <a:r>
              <a:rPr lang="en-US" altLang="zh-CN" dirty="0" err="1">
                <a:latin typeface="Consolas" panose="020B0609020204030204" pitchFamily="49" charset="0"/>
              </a:rPr>
              <a:t>vec.size</a:t>
            </a:r>
            <a:r>
              <a:rPr lang="en-US" altLang="zh-CN" dirty="0">
                <a:latin typeface="Consolas" panose="020B0609020204030204" pitchFamily="49" charset="0"/>
              </a:rPr>
              <a:t>()-1  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 &gt; </a:t>
            </a:r>
            <a:r>
              <a:rPr lang="en-US" altLang="zh-CN" dirty="0" err="1"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[i+1])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    swap(</a:t>
            </a:r>
            <a:r>
              <a:rPr lang="en-US" altLang="zh-CN" dirty="0" err="1"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], </a:t>
            </a:r>
            <a:r>
              <a:rPr lang="en-US" altLang="zh-CN" dirty="0" err="1"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[i+1]);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assert(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is_sorted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, 0));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749DFF-C7A2-4E07-8951-1CC4793ACFEC}"/>
              </a:ext>
            </a:extLst>
          </p:cNvPr>
          <p:cNvSpPr txBox="1"/>
          <p:nvPr/>
        </p:nvSpPr>
        <p:spPr>
          <a:xfrm>
            <a:off x="7563556" y="3122978"/>
            <a:ext cx="485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-k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38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57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Higher-Dimension Vectors</a:t>
            </a:r>
          </a:p>
        </p:txBody>
      </p:sp>
    </p:spTree>
    <p:extLst>
      <p:ext uri="{BB962C8B-B14F-4D97-AF65-F5344CB8AC3E}">
        <p14:creationId xmlns:p14="http://schemas.microsoft.com/office/powerpoint/2010/main" val="120741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7A2F4BC-63A2-4629-902B-792947730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 Dimension Vectors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25C447-4486-408B-B763-6FBA1A76F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Defined as (</a:t>
            </a:r>
            <a:r>
              <a:rPr lang="en-US" altLang="zh-CN" dirty="0">
                <a:solidFill>
                  <a:srgbClr val="FF0000"/>
                </a:solidFill>
              </a:rPr>
              <a:t>spaces are needed for some compilers</a:t>
            </a:r>
            <a:r>
              <a:rPr lang="en-US" altLang="zh-CN" dirty="0"/>
              <a:t>!)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Example</a:t>
            </a:r>
            <a:r>
              <a:rPr lang="en-US" altLang="zh-CN" dirty="0"/>
              <a:t>: Matrices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D663C1F-2B0F-471B-A1DD-E74D2C0E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11F4A3-E928-415F-849D-61EB5691BE2A}"/>
              </a:ext>
            </a:extLst>
          </p:cNvPr>
          <p:cNvSpPr txBox="1"/>
          <p:nvPr/>
        </p:nvSpPr>
        <p:spPr>
          <a:xfrm>
            <a:off x="4056146" y="1738779"/>
            <a:ext cx="3135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Vector&lt; Vector&lt;</a:t>
            </a:r>
            <a:r>
              <a:rPr lang="en-US" altLang="zh-CN">
                <a:solidFill>
                  <a:srgbClr val="0070C0"/>
                </a:solidFill>
                <a:latin typeface="Consolas" panose="020B0609020204030204" pitchFamily="49" charset="0"/>
              </a:rPr>
              <a:t>type&gt; &gt;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6C19A3B-1A83-4402-8E3A-E9D13AB1BB05}"/>
              </a:ext>
            </a:extLst>
          </p:cNvPr>
          <p:cNvGrpSpPr/>
          <p:nvPr/>
        </p:nvGrpSpPr>
        <p:grpSpPr>
          <a:xfrm>
            <a:off x="1929963" y="3429000"/>
            <a:ext cx="1765737" cy="2070536"/>
            <a:chOff x="1663263" y="3583895"/>
            <a:chExt cx="1765737" cy="207053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BA6F5BC-1EC4-4C78-8956-38D8E028AF28}"/>
                </a:ext>
              </a:extLst>
            </p:cNvPr>
            <p:cNvSpPr/>
            <p:nvPr/>
          </p:nvSpPr>
          <p:spPr>
            <a:xfrm>
              <a:off x="1663263" y="35838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8D04666-6CF7-46E8-A190-9A25962E1C23}"/>
                </a:ext>
              </a:extLst>
            </p:cNvPr>
            <p:cNvSpPr/>
            <p:nvPr/>
          </p:nvSpPr>
          <p:spPr>
            <a:xfrm>
              <a:off x="2251842" y="35838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-13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1E8E6AB-B649-496B-B639-BCAB7D58A670}"/>
                </a:ext>
              </a:extLst>
            </p:cNvPr>
            <p:cNvSpPr/>
            <p:nvPr/>
          </p:nvSpPr>
          <p:spPr>
            <a:xfrm>
              <a:off x="2840421" y="35838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F5650AB-44E0-407C-9D50-4269CB281970}"/>
                </a:ext>
              </a:extLst>
            </p:cNvPr>
            <p:cNvSpPr/>
            <p:nvPr/>
          </p:nvSpPr>
          <p:spPr>
            <a:xfrm>
              <a:off x="1663263" y="4101529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D739E42-6458-461A-BC65-BCBB308294FF}"/>
                </a:ext>
              </a:extLst>
            </p:cNvPr>
            <p:cNvSpPr/>
            <p:nvPr/>
          </p:nvSpPr>
          <p:spPr>
            <a:xfrm>
              <a:off x="2251842" y="4101529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-99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77D6F0A-CA59-4C8C-8CA3-8AAAFF21AC12}"/>
                </a:ext>
              </a:extLst>
            </p:cNvPr>
            <p:cNvSpPr/>
            <p:nvPr/>
          </p:nvSpPr>
          <p:spPr>
            <a:xfrm>
              <a:off x="2840421" y="4101529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8A0B5EF-2873-4D41-B656-773AD93569B2}"/>
                </a:ext>
              </a:extLst>
            </p:cNvPr>
            <p:cNvSpPr/>
            <p:nvPr/>
          </p:nvSpPr>
          <p:spPr>
            <a:xfrm>
              <a:off x="1663263" y="4619163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-80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CCD15EA-7F48-4FDD-B0C4-824E6FD1E1C6}"/>
                </a:ext>
              </a:extLst>
            </p:cNvPr>
            <p:cNvSpPr/>
            <p:nvPr/>
          </p:nvSpPr>
          <p:spPr>
            <a:xfrm>
              <a:off x="2251842" y="4619163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01FCF9F-C077-43FE-9D2D-EA87B45D7FF4}"/>
                </a:ext>
              </a:extLst>
            </p:cNvPr>
            <p:cNvSpPr/>
            <p:nvPr/>
          </p:nvSpPr>
          <p:spPr>
            <a:xfrm>
              <a:off x="2840421" y="4619163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28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AF0D60C-B91C-41F4-A689-CF293FE88C9C}"/>
                </a:ext>
              </a:extLst>
            </p:cNvPr>
            <p:cNvSpPr/>
            <p:nvPr/>
          </p:nvSpPr>
          <p:spPr>
            <a:xfrm>
              <a:off x="1663263" y="5136797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5983F91-1050-41B0-B695-56DECEE08291}"/>
                </a:ext>
              </a:extLst>
            </p:cNvPr>
            <p:cNvSpPr/>
            <p:nvPr/>
          </p:nvSpPr>
          <p:spPr>
            <a:xfrm>
              <a:off x="2251842" y="5136797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555CD9C-45B3-4D0B-9F2A-33C4830BE89D}"/>
                </a:ext>
              </a:extLst>
            </p:cNvPr>
            <p:cNvSpPr/>
            <p:nvPr/>
          </p:nvSpPr>
          <p:spPr>
            <a:xfrm>
              <a:off x="2840421" y="5136797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57E68E4B-2725-4E8F-B7EE-29726FDA673A}"/>
              </a:ext>
            </a:extLst>
          </p:cNvPr>
          <p:cNvSpPr txBox="1"/>
          <p:nvPr/>
        </p:nvSpPr>
        <p:spPr>
          <a:xfrm>
            <a:off x="4602546" y="378157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Vector&lt; Vector&lt;</a:t>
            </a:r>
            <a:r>
              <a:rPr lang="zh-CN" altLang="en-US" b="1" dirty="0">
                <a:solidFill>
                  <a:srgbClr val="FF0000"/>
                </a:solidFill>
              </a:rPr>
              <a:t>int</a:t>
            </a:r>
            <a:r>
              <a:rPr lang="zh-CN" altLang="en-US" dirty="0">
                <a:solidFill>
                  <a:srgbClr val="FF0000"/>
                </a:solidFill>
              </a:rPr>
              <a:t>&gt; &gt; </a:t>
            </a:r>
            <a:r>
              <a:rPr lang="zh-CN" altLang="en-US" dirty="0"/>
              <a:t>matrix = { {42, -13, 101},</a:t>
            </a:r>
          </a:p>
          <a:p>
            <a:r>
              <a:rPr lang="zh-CN" altLang="en-US" dirty="0"/>
              <a:t>                                                     {10, -99, 62},</a:t>
            </a:r>
          </a:p>
          <a:p>
            <a:r>
              <a:rPr lang="zh-CN" altLang="en-US" dirty="0"/>
              <a:t>                                                     {-80, 33, 28},</a:t>
            </a:r>
          </a:p>
          <a:p>
            <a:r>
              <a:rPr lang="zh-CN" altLang="en-US" dirty="0"/>
              <a:t>                                                     {9, 0, 12} };</a:t>
            </a:r>
          </a:p>
        </p:txBody>
      </p:sp>
    </p:spTree>
    <p:extLst>
      <p:ext uri="{BB962C8B-B14F-4D97-AF65-F5344CB8AC3E}">
        <p14:creationId xmlns:p14="http://schemas.microsoft.com/office/powerpoint/2010/main" val="136693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A92BCD-B235-4220-9414-5DFD47F5B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Matrix Addition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1AB41-7C95-4EC6-808E-EC7E37C60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Only allow addition of matrices of the same shapes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1C51E9-C699-415D-AD25-B0B4192C5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59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BE9C223-1AC5-4462-8433-1FAFD9BB6455}"/>
              </a:ext>
            </a:extLst>
          </p:cNvPr>
          <p:cNvGrpSpPr/>
          <p:nvPr/>
        </p:nvGrpSpPr>
        <p:grpSpPr>
          <a:xfrm>
            <a:off x="2577662" y="2563867"/>
            <a:ext cx="1765737" cy="2070536"/>
            <a:chOff x="1663263" y="3583895"/>
            <a:chExt cx="1765737" cy="207053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693568A-467C-430E-90BC-EFE2F66225CB}"/>
                </a:ext>
              </a:extLst>
            </p:cNvPr>
            <p:cNvSpPr/>
            <p:nvPr/>
          </p:nvSpPr>
          <p:spPr>
            <a:xfrm>
              <a:off x="1663263" y="35838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8B315AD-11D0-42F1-99D0-6701788C3720}"/>
                </a:ext>
              </a:extLst>
            </p:cNvPr>
            <p:cNvSpPr/>
            <p:nvPr/>
          </p:nvSpPr>
          <p:spPr>
            <a:xfrm>
              <a:off x="2251842" y="35838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-13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C57E1D0-E596-4A0B-B465-4028817A4915}"/>
                </a:ext>
              </a:extLst>
            </p:cNvPr>
            <p:cNvSpPr/>
            <p:nvPr/>
          </p:nvSpPr>
          <p:spPr>
            <a:xfrm>
              <a:off x="2840421" y="35838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04A2E71-7EF7-4A05-9019-635222F47CA1}"/>
                </a:ext>
              </a:extLst>
            </p:cNvPr>
            <p:cNvSpPr/>
            <p:nvPr/>
          </p:nvSpPr>
          <p:spPr>
            <a:xfrm>
              <a:off x="1663263" y="4101529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77E6B02-02BF-4EDF-8266-5D2A616C3C8D}"/>
                </a:ext>
              </a:extLst>
            </p:cNvPr>
            <p:cNvSpPr/>
            <p:nvPr/>
          </p:nvSpPr>
          <p:spPr>
            <a:xfrm>
              <a:off x="2251842" y="4101529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-99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74A1F48-C09F-452C-953E-DB13A3BA8097}"/>
                </a:ext>
              </a:extLst>
            </p:cNvPr>
            <p:cNvSpPr/>
            <p:nvPr/>
          </p:nvSpPr>
          <p:spPr>
            <a:xfrm>
              <a:off x="2840421" y="4101529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2098444-5AB4-410E-951C-1560ADA7B892}"/>
                </a:ext>
              </a:extLst>
            </p:cNvPr>
            <p:cNvSpPr/>
            <p:nvPr/>
          </p:nvSpPr>
          <p:spPr>
            <a:xfrm>
              <a:off x="1663263" y="4619163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-80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07FA4C7-2108-45DE-A315-8D34DB481B13}"/>
                </a:ext>
              </a:extLst>
            </p:cNvPr>
            <p:cNvSpPr/>
            <p:nvPr/>
          </p:nvSpPr>
          <p:spPr>
            <a:xfrm>
              <a:off x="2251842" y="4619163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B345E12-B8D2-4862-BD56-2086A5029F6C}"/>
                </a:ext>
              </a:extLst>
            </p:cNvPr>
            <p:cNvSpPr/>
            <p:nvPr/>
          </p:nvSpPr>
          <p:spPr>
            <a:xfrm>
              <a:off x="2840421" y="4619163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28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156018B-689B-47E9-9D8D-6F282927D20E}"/>
                </a:ext>
              </a:extLst>
            </p:cNvPr>
            <p:cNvSpPr/>
            <p:nvPr/>
          </p:nvSpPr>
          <p:spPr>
            <a:xfrm>
              <a:off x="1663263" y="5136797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87A0715-51E0-47C4-9DB0-D2ABC0F6C26E}"/>
                </a:ext>
              </a:extLst>
            </p:cNvPr>
            <p:cNvSpPr/>
            <p:nvPr/>
          </p:nvSpPr>
          <p:spPr>
            <a:xfrm>
              <a:off x="2251842" y="5136797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76AFE46-2DA2-427F-9A5C-6C5C7DEEF72E}"/>
                </a:ext>
              </a:extLst>
            </p:cNvPr>
            <p:cNvSpPr/>
            <p:nvPr/>
          </p:nvSpPr>
          <p:spPr>
            <a:xfrm>
              <a:off x="2840421" y="5136797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8034288-296E-4833-BA20-F8E7FCF7F592}"/>
              </a:ext>
            </a:extLst>
          </p:cNvPr>
          <p:cNvGrpSpPr/>
          <p:nvPr/>
        </p:nvGrpSpPr>
        <p:grpSpPr>
          <a:xfrm>
            <a:off x="5683420" y="2563866"/>
            <a:ext cx="1765737" cy="2070536"/>
            <a:chOff x="1663263" y="3583895"/>
            <a:chExt cx="1765737" cy="2070536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D7520D5-36B8-4815-AB66-9933C23938D7}"/>
                </a:ext>
              </a:extLst>
            </p:cNvPr>
            <p:cNvSpPr/>
            <p:nvPr/>
          </p:nvSpPr>
          <p:spPr>
            <a:xfrm>
              <a:off x="1663263" y="35838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E4785C8-3DEF-42D0-84BA-F930A79F84C3}"/>
                </a:ext>
              </a:extLst>
            </p:cNvPr>
            <p:cNvSpPr/>
            <p:nvPr/>
          </p:nvSpPr>
          <p:spPr>
            <a:xfrm>
              <a:off x="2251842" y="35838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6612D7F-7EA9-477D-9A5C-A57FAA6D6FB3}"/>
                </a:ext>
              </a:extLst>
            </p:cNvPr>
            <p:cNvSpPr/>
            <p:nvPr/>
          </p:nvSpPr>
          <p:spPr>
            <a:xfrm>
              <a:off x="2840421" y="35838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C6D68A1-A138-4AD7-91BB-0A6BD99F397E}"/>
                </a:ext>
              </a:extLst>
            </p:cNvPr>
            <p:cNvSpPr/>
            <p:nvPr/>
          </p:nvSpPr>
          <p:spPr>
            <a:xfrm>
              <a:off x="1663263" y="4101529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EA823A0-E964-4ADC-BC6D-655A63E80DC1}"/>
                </a:ext>
              </a:extLst>
            </p:cNvPr>
            <p:cNvSpPr/>
            <p:nvPr/>
          </p:nvSpPr>
          <p:spPr>
            <a:xfrm>
              <a:off x="2251842" y="4101529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9798336-5588-4085-9222-4F658A209C6A}"/>
                </a:ext>
              </a:extLst>
            </p:cNvPr>
            <p:cNvSpPr/>
            <p:nvPr/>
          </p:nvSpPr>
          <p:spPr>
            <a:xfrm>
              <a:off x="2840421" y="4101529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35B587B-EDAF-46F0-8128-831BB6994A37}"/>
                </a:ext>
              </a:extLst>
            </p:cNvPr>
            <p:cNvSpPr/>
            <p:nvPr/>
          </p:nvSpPr>
          <p:spPr>
            <a:xfrm>
              <a:off x="1663263" y="4619163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D4FAD26-13C2-44BE-9047-5A4FDFB5EF92}"/>
                </a:ext>
              </a:extLst>
            </p:cNvPr>
            <p:cNvSpPr/>
            <p:nvPr/>
          </p:nvSpPr>
          <p:spPr>
            <a:xfrm>
              <a:off x="2251842" y="4619163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8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293FFB8-FB60-44D1-B69C-A4922D616DD6}"/>
                </a:ext>
              </a:extLst>
            </p:cNvPr>
            <p:cNvSpPr/>
            <p:nvPr/>
          </p:nvSpPr>
          <p:spPr>
            <a:xfrm>
              <a:off x="2840421" y="4619163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53164B0-4B7A-4FF5-8B76-BFA2EA0172AF}"/>
                </a:ext>
              </a:extLst>
            </p:cNvPr>
            <p:cNvSpPr/>
            <p:nvPr/>
          </p:nvSpPr>
          <p:spPr>
            <a:xfrm>
              <a:off x="1663263" y="5136797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7685FCB-163F-4A47-A51D-358B50285C8C}"/>
                </a:ext>
              </a:extLst>
            </p:cNvPr>
            <p:cNvSpPr/>
            <p:nvPr/>
          </p:nvSpPr>
          <p:spPr>
            <a:xfrm>
              <a:off x="2251842" y="5136797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0599EC6-7B9E-4EB8-BCC1-72A238E5F3CE}"/>
                </a:ext>
              </a:extLst>
            </p:cNvPr>
            <p:cNvSpPr/>
            <p:nvPr/>
          </p:nvSpPr>
          <p:spPr>
            <a:xfrm>
              <a:off x="2840421" y="5136797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579816B8-8CD9-4443-9657-F047C32A464A}"/>
              </a:ext>
            </a:extLst>
          </p:cNvPr>
          <p:cNvSpPr txBox="1"/>
          <p:nvPr/>
        </p:nvSpPr>
        <p:spPr>
          <a:xfrm>
            <a:off x="8734995" y="3273175"/>
            <a:ext cx="693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FF0000"/>
                </a:solidFill>
              </a:rPr>
              <a:t>?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C75B7FA-A0F9-4FC0-BCED-1921F414E983}"/>
              </a:ext>
            </a:extLst>
          </p:cNvPr>
          <p:cNvSpPr txBox="1"/>
          <p:nvPr/>
        </p:nvSpPr>
        <p:spPr>
          <a:xfrm>
            <a:off x="7742108" y="3273176"/>
            <a:ext cx="693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B050"/>
                </a:solidFill>
              </a:rPr>
              <a:t>=</a:t>
            </a:r>
            <a:endParaRPr lang="zh-CN" altLang="en-US" sz="3600" dirty="0">
              <a:solidFill>
                <a:srgbClr val="00B05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782EA88-E370-4921-9179-71EBEB619F53}"/>
              </a:ext>
            </a:extLst>
          </p:cNvPr>
          <p:cNvSpPr txBox="1"/>
          <p:nvPr/>
        </p:nvSpPr>
        <p:spPr>
          <a:xfrm>
            <a:off x="4697418" y="3306746"/>
            <a:ext cx="693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B050"/>
                </a:solidFill>
              </a:rPr>
              <a:t>+</a:t>
            </a:r>
            <a:endParaRPr lang="zh-CN" altLang="en-US" sz="3600" dirty="0">
              <a:solidFill>
                <a:srgbClr val="00B050"/>
              </a:solidFill>
            </a:endParaRP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57506866-32BE-4674-AAAB-B934FEDE5ADC}"/>
              </a:ext>
            </a:extLst>
          </p:cNvPr>
          <p:cNvSpPr/>
          <p:nvPr/>
        </p:nvSpPr>
        <p:spPr>
          <a:xfrm>
            <a:off x="2577662" y="2561344"/>
            <a:ext cx="1765737" cy="5092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id="{69051B5D-9E04-4C7B-BD12-D5C911D5C90A}"/>
              </a:ext>
            </a:extLst>
          </p:cNvPr>
          <p:cNvSpPr/>
          <p:nvPr/>
        </p:nvSpPr>
        <p:spPr>
          <a:xfrm>
            <a:off x="5683419" y="2561146"/>
            <a:ext cx="1765737" cy="5092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23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L 0.00013 0.0754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7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0.00013 0.0754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7546 L 0.00013 0.15208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1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7546 L 0.00013 0.1520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15208 L 0.00013 0.22754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7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15208 L 0.00013 0.22754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4" grpId="2" animBg="1"/>
      <p:bldP spid="34" grpId="3" animBg="1"/>
      <p:bldP spid="35" grpId="0" animBg="1"/>
      <p:bldP spid="35" grpId="1" animBg="1"/>
      <p:bldP spid="35" grpId="2" animBg="1"/>
      <p:bldP spid="35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9C494-A104-4534-A3EC-9F8B8E6B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Polymorphism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B71060-EB7C-4AA5-B9F2-36E44DEB1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Polymorphism</a:t>
            </a:r>
            <a:r>
              <a:rPr lang="en-US" altLang="zh-CN" dirty="0"/>
              <a:t>: a single interface for entities of multiple different types</a:t>
            </a:r>
          </a:p>
          <a:p>
            <a:endParaRPr lang="en-US" altLang="zh-CN" dirty="0"/>
          </a:p>
          <a:p>
            <a:r>
              <a:rPr lang="en-US" altLang="zh-CN" dirty="0"/>
              <a:t>Three kinds of polymorphism</a:t>
            </a:r>
          </a:p>
          <a:p>
            <a:pPr lvl="1"/>
            <a:r>
              <a:rPr lang="en-US" altLang="zh-CN" b="1" dirty="0"/>
              <a:t>Ad-hoc polymorphism</a:t>
            </a:r>
            <a:r>
              <a:rPr lang="en-US" altLang="zh-CN" dirty="0"/>
              <a:t> (Overloading)</a:t>
            </a:r>
          </a:p>
          <a:p>
            <a:pPr lvl="2"/>
            <a:r>
              <a:rPr lang="en-US" altLang="zh-CN" dirty="0"/>
              <a:t>Polymorphic functions (ADT) behave </a:t>
            </a:r>
            <a:r>
              <a:rPr lang="en-US" altLang="zh-CN" dirty="0">
                <a:solidFill>
                  <a:srgbClr val="FF0000"/>
                </a:solidFill>
              </a:rPr>
              <a:t>differently</a:t>
            </a:r>
            <a:r>
              <a:rPr lang="en-US" altLang="zh-CN" dirty="0"/>
              <a:t> depending on types</a:t>
            </a:r>
          </a:p>
          <a:p>
            <a:pPr lvl="1"/>
            <a:r>
              <a:rPr lang="en-US" altLang="zh-CN" b="1" dirty="0"/>
              <a:t>Parametric polymorphism </a:t>
            </a:r>
            <a:r>
              <a:rPr lang="en-US" altLang="zh-CN" dirty="0"/>
              <a:t>(Templates)</a:t>
            </a:r>
          </a:p>
          <a:p>
            <a:pPr lvl="2"/>
            <a:r>
              <a:rPr lang="en-US" altLang="zh-CN" dirty="0"/>
              <a:t>Polymorphic functions (ADT) behave </a:t>
            </a:r>
            <a:r>
              <a:rPr lang="en-US" altLang="zh-CN" dirty="0">
                <a:solidFill>
                  <a:srgbClr val="FF0000"/>
                </a:solidFill>
              </a:rPr>
              <a:t>uniformly</a:t>
            </a:r>
            <a:r>
              <a:rPr lang="en-US" altLang="zh-CN" dirty="0"/>
              <a:t> with different types</a:t>
            </a:r>
          </a:p>
          <a:p>
            <a:pPr lvl="1"/>
            <a:r>
              <a:rPr lang="en-US" altLang="zh-CN" b="1" dirty="0"/>
              <a:t>Subtyping</a:t>
            </a:r>
            <a:r>
              <a:rPr lang="en-US" altLang="zh-CN" dirty="0"/>
              <a:t> (Class </a:t>
            </a:r>
            <a:r>
              <a:rPr lang="en-US" altLang="zh-CN" dirty="0" err="1"/>
              <a:t>Inheritence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Subtypes of an ADT have </a:t>
            </a:r>
            <a:r>
              <a:rPr lang="en-US" altLang="zh-CN" dirty="0">
                <a:solidFill>
                  <a:srgbClr val="FF0000"/>
                </a:solidFill>
              </a:rPr>
              <a:t>the same interface</a:t>
            </a:r>
            <a:r>
              <a:rPr lang="en-US" altLang="zh-CN" dirty="0"/>
              <a:t>, but may behave differently  </a:t>
            </a:r>
          </a:p>
          <a:p>
            <a:pPr lvl="2"/>
            <a:endParaRPr lang="en-US" altLang="zh-CN" dirty="0"/>
          </a:p>
          <a:p>
            <a:r>
              <a:rPr lang="en-US" altLang="zh-CN" dirty="0"/>
              <a:t>We delay the discussion of subtyping to later lectures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3B5EFE-3669-4419-AEFF-7D54C99D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89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0D200-383F-4604-9EAB-F6AB1DEAB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 Addition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09775-C1EC-4A51-8F7E-48170324B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Addition of two vectors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21D471-8CFE-48B9-8FD0-7056150DC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CFDF75-7B88-45E6-9623-AB3E4E1B5F5C}"/>
              </a:ext>
            </a:extLst>
          </p:cNvPr>
          <p:cNvSpPr txBox="1"/>
          <p:nvPr/>
        </p:nvSpPr>
        <p:spPr>
          <a:xfrm>
            <a:off x="2838450" y="1853922"/>
            <a:ext cx="75628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Addition of Vector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Vector&lt;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 addVec(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Vector&lt;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&gt;&amp; v1,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              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Vector&lt;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&gt;&amp; v2)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assert (v1.size() == v2.size());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Vector&lt;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 vec;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v1.size(); i++)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vec.add(v1[i]+v2[i]);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vec;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117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FB536-6F57-4182-B2C1-2308D2275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Matrix Addition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F374D9-133C-4790-A2A3-3DE51112F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Addition of two matrices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200A4D-3DA4-4180-840D-B9249FDA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61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149797-8667-4D9B-A5A9-01B1BB7D931C}"/>
              </a:ext>
            </a:extLst>
          </p:cNvPr>
          <p:cNvSpPr txBox="1"/>
          <p:nvPr/>
        </p:nvSpPr>
        <p:spPr>
          <a:xfrm>
            <a:off x="2724150" y="1882520"/>
            <a:ext cx="760095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Abbreviated name of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matricies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typedef</a:t>
            </a:r>
            <a:r>
              <a:rPr lang="en-US" altLang="zh-CN" dirty="0">
                <a:latin typeface="Consolas" panose="020B0609020204030204" pitchFamily="49" charset="0"/>
              </a:rPr>
              <a:t> Vector&lt;Vector&lt;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&gt;&gt; Matrix;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Addition of matrix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Matrix addMatrix(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Matrix&amp; m1,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Matrix&amp; m2)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assert(m1.size() == m2.size()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&amp;&amp; m1[0].size() == m2[0].size());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Matrix result;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m1.size(); i++)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result.add(addVec(m1[i], m2[i]));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result;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19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ABB04-84DF-4EC8-A05B-9CAFAE34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Matrix Multiplication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F330C5-0CFA-4576-B29E-5867F468D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Only allow matrices of size N * M and</a:t>
            </a:r>
            <a:r>
              <a:rPr lang="zh-CN" altLang="en-US" dirty="0"/>
              <a:t> </a:t>
            </a:r>
            <a:r>
              <a:rPr lang="en-US" altLang="zh-CN" dirty="0"/>
              <a:t>M</a:t>
            </a:r>
            <a:r>
              <a:rPr lang="zh-CN" altLang="en-US" dirty="0"/>
              <a:t> </a:t>
            </a:r>
            <a:r>
              <a:rPr lang="en-US" altLang="zh-CN" dirty="0"/>
              <a:t>*</a:t>
            </a:r>
            <a:r>
              <a:rPr lang="zh-CN" altLang="en-US" dirty="0"/>
              <a:t> </a:t>
            </a:r>
            <a:r>
              <a:rPr lang="en-US" altLang="zh-CN" dirty="0"/>
              <a:t>O to multiple</a:t>
            </a:r>
          </a:p>
          <a:p>
            <a:pPr lvl="1"/>
            <a:r>
              <a:rPr lang="en-US" altLang="zh-CN" dirty="0"/>
              <a:t>Result is a N * O matrix</a:t>
            </a:r>
          </a:p>
          <a:p>
            <a:pPr lvl="1"/>
            <a:r>
              <a:rPr lang="en-US" altLang="zh-CN" dirty="0"/>
              <a:t>Result[</a:t>
            </a:r>
            <a:r>
              <a:rPr lang="en-US" altLang="zh-CN" dirty="0" err="1"/>
              <a:t>i</a:t>
            </a:r>
            <a:r>
              <a:rPr lang="en-US" altLang="zh-CN" dirty="0"/>
              <a:t>][j] =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190347-3E56-4008-AE3C-C5769671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62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1F89EB6-AB79-47A2-859D-9FD0BBDCA0A6}"/>
              </a:ext>
            </a:extLst>
          </p:cNvPr>
          <p:cNvSpPr/>
          <p:nvPr/>
        </p:nvSpPr>
        <p:spPr>
          <a:xfrm>
            <a:off x="1778777" y="2724992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A463648-609E-43E1-B741-BA7D0C5DF2E5}"/>
              </a:ext>
            </a:extLst>
          </p:cNvPr>
          <p:cNvSpPr/>
          <p:nvPr/>
        </p:nvSpPr>
        <p:spPr>
          <a:xfrm>
            <a:off x="2367356" y="2724992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-13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D7F017-979E-4905-BB89-73BE45590F9F}"/>
              </a:ext>
            </a:extLst>
          </p:cNvPr>
          <p:cNvSpPr/>
          <p:nvPr/>
        </p:nvSpPr>
        <p:spPr>
          <a:xfrm>
            <a:off x="2955935" y="2724992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7210A37-CB4B-4E5B-976D-4EF9596024AE}"/>
              </a:ext>
            </a:extLst>
          </p:cNvPr>
          <p:cNvSpPr/>
          <p:nvPr/>
        </p:nvSpPr>
        <p:spPr>
          <a:xfrm>
            <a:off x="1778777" y="3242626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D7C1AB-7730-442F-91A9-894292A7577D}"/>
              </a:ext>
            </a:extLst>
          </p:cNvPr>
          <p:cNvSpPr/>
          <p:nvPr/>
        </p:nvSpPr>
        <p:spPr>
          <a:xfrm>
            <a:off x="2367356" y="3242626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-99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CFDEA6B-A934-4613-8D40-7296A32BBA95}"/>
              </a:ext>
            </a:extLst>
          </p:cNvPr>
          <p:cNvSpPr/>
          <p:nvPr/>
        </p:nvSpPr>
        <p:spPr>
          <a:xfrm>
            <a:off x="2955935" y="3242626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3C2A97E-88E7-4045-87D4-222D995633F0}"/>
              </a:ext>
            </a:extLst>
          </p:cNvPr>
          <p:cNvSpPr/>
          <p:nvPr/>
        </p:nvSpPr>
        <p:spPr>
          <a:xfrm>
            <a:off x="1778777" y="3760260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-80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DA72AB1-EBEC-4478-BCD1-85F00A0ED397}"/>
              </a:ext>
            </a:extLst>
          </p:cNvPr>
          <p:cNvSpPr/>
          <p:nvPr/>
        </p:nvSpPr>
        <p:spPr>
          <a:xfrm>
            <a:off x="2367356" y="3760260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420FDA0-A2D7-4333-8CF6-9E15EEA134A1}"/>
              </a:ext>
            </a:extLst>
          </p:cNvPr>
          <p:cNvSpPr/>
          <p:nvPr/>
        </p:nvSpPr>
        <p:spPr>
          <a:xfrm>
            <a:off x="2955935" y="3760260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831AFB2-630A-4D08-B2B7-7FFC4CFF9B77}"/>
              </a:ext>
            </a:extLst>
          </p:cNvPr>
          <p:cNvSpPr/>
          <p:nvPr/>
        </p:nvSpPr>
        <p:spPr>
          <a:xfrm>
            <a:off x="3544514" y="2724992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B5BAEC5-D959-4405-BD76-8870D1321772}"/>
              </a:ext>
            </a:extLst>
          </p:cNvPr>
          <p:cNvSpPr/>
          <p:nvPr/>
        </p:nvSpPr>
        <p:spPr>
          <a:xfrm>
            <a:off x="3544514" y="3242626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3AE8A19-D4CC-4B69-A95D-7CDF2B04DA73}"/>
              </a:ext>
            </a:extLst>
          </p:cNvPr>
          <p:cNvSpPr/>
          <p:nvPr/>
        </p:nvSpPr>
        <p:spPr>
          <a:xfrm>
            <a:off x="3544514" y="3760260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0B815C0-46C8-4B6B-AE11-397B04A7E0C8}"/>
              </a:ext>
            </a:extLst>
          </p:cNvPr>
          <p:cNvGrpSpPr/>
          <p:nvPr/>
        </p:nvGrpSpPr>
        <p:grpSpPr>
          <a:xfrm>
            <a:off x="5683420" y="2563866"/>
            <a:ext cx="1765737" cy="2070536"/>
            <a:chOff x="1663263" y="3583895"/>
            <a:chExt cx="1765737" cy="2070536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29217A5-1490-4C61-A998-99BA771BDF47}"/>
                </a:ext>
              </a:extLst>
            </p:cNvPr>
            <p:cNvSpPr/>
            <p:nvPr/>
          </p:nvSpPr>
          <p:spPr>
            <a:xfrm>
              <a:off x="1663263" y="35838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638C84A-1D5B-46AF-AEB2-50BB00114966}"/>
                </a:ext>
              </a:extLst>
            </p:cNvPr>
            <p:cNvSpPr/>
            <p:nvPr/>
          </p:nvSpPr>
          <p:spPr>
            <a:xfrm>
              <a:off x="2251842" y="35838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2D82A31-CAEC-4A45-AB89-F68D01B6D34B}"/>
                </a:ext>
              </a:extLst>
            </p:cNvPr>
            <p:cNvSpPr/>
            <p:nvPr/>
          </p:nvSpPr>
          <p:spPr>
            <a:xfrm>
              <a:off x="2840421" y="35838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F66C1E3-3383-4685-B984-83A48625CD1E}"/>
                </a:ext>
              </a:extLst>
            </p:cNvPr>
            <p:cNvSpPr/>
            <p:nvPr/>
          </p:nvSpPr>
          <p:spPr>
            <a:xfrm>
              <a:off x="1663263" y="4101529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2BD1781-BDEC-4FD8-BD0A-2A49FDE3FB1F}"/>
                </a:ext>
              </a:extLst>
            </p:cNvPr>
            <p:cNvSpPr/>
            <p:nvPr/>
          </p:nvSpPr>
          <p:spPr>
            <a:xfrm>
              <a:off x="2251842" y="4101529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7F0506E-70DE-42DF-B5ED-476290C7B302}"/>
                </a:ext>
              </a:extLst>
            </p:cNvPr>
            <p:cNvSpPr/>
            <p:nvPr/>
          </p:nvSpPr>
          <p:spPr>
            <a:xfrm>
              <a:off x="2840421" y="4101529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44C9E33-55EB-4D3C-8A63-1C083C6CFDC1}"/>
                </a:ext>
              </a:extLst>
            </p:cNvPr>
            <p:cNvSpPr/>
            <p:nvPr/>
          </p:nvSpPr>
          <p:spPr>
            <a:xfrm>
              <a:off x="1663263" y="4619163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3E91260-91C1-406B-93C4-EDEEEF264EC4}"/>
                </a:ext>
              </a:extLst>
            </p:cNvPr>
            <p:cNvSpPr/>
            <p:nvPr/>
          </p:nvSpPr>
          <p:spPr>
            <a:xfrm>
              <a:off x="2251842" y="4619163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8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9C09F23-F781-40B4-976D-6C0DD06602A2}"/>
                </a:ext>
              </a:extLst>
            </p:cNvPr>
            <p:cNvSpPr/>
            <p:nvPr/>
          </p:nvSpPr>
          <p:spPr>
            <a:xfrm>
              <a:off x="2840421" y="4619163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B64E332-1631-40C7-8099-D23F5983CC09}"/>
                </a:ext>
              </a:extLst>
            </p:cNvPr>
            <p:cNvSpPr/>
            <p:nvPr/>
          </p:nvSpPr>
          <p:spPr>
            <a:xfrm>
              <a:off x="1663263" y="5136797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388CE6F-4314-4D1B-84C8-F1C28923FCB2}"/>
                </a:ext>
              </a:extLst>
            </p:cNvPr>
            <p:cNvSpPr/>
            <p:nvPr/>
          </p:nvSpPr>
          <p:spPr>
            <a:xfrm>
              <a:off x="2251842" y="5136797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BC4D6CA-2796-4624-A4D5-A1E1A894BC86}"/>
                </a:ext>
              </a:extLst>
            </p:cNvPr>
            <p:cNvSpPr/>
            <p:nvPr/>
          </p:nvSpPr>
          <p:spPr>
            <a:xfrm>
              <a:off x="2840421" y="5136797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6DED71F5-7853-4793-BF9B-A7DDAC410CB3}"/>
              </a:ext>
            </a:extLst>
          </p:cNvPr>
          <p:cNvSpPr txBox="1"/>
          <p:nvPr/>
        </p:nvSpPr>
        <p:spPr>
          <a:xfrm>
            <a:off x="8734995" y="3273175"/>
            <a:ext cx="693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FF0000"/>
                </a:solidFill>
              </a:rPr>
              <a:t>?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336EEA8-788D-4177-9D44-30AE722ECA7F}"/>
              </a:ext>
            </a:extLst>
          </p:cNvPr>
          <p:cNvSpPr txBox="1"/>
          <p:nvPr/>
        </p:nvSpPr>
        <p:spPr>
          <a:xfrm>
            <a:off x="7742108" y="3273176"/>
            <a:ext cx="693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B050"/>
                </a:solidFill>
              </a:rPr>
              <a:t>=</a:t>
            </a:r>
            <a:endParaRPr lang="zh-CN" altLang="en-US" sz="3600" dirty="0">
              <a:solidFill>
                <a:srgbClr val="00B05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D7D3912-F0F8-4669-8DB3-BD37028E92F1}"/>
              </a:ext>
            </a:extLst>
          </p:cNvPr>
          <p:cNvSpPr txBox="1"/>
          <p:nvPr/>
        </p:nvSpPr>
        <p:spPr>
          <a:xfrm>
            <a:off x="4545123" y="3306746"/>
            <a:ext cx="693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B050"/>
                </a:solidFill>
              </a:rPr>
              <a:t>X</a:t>
            </a:r>
            <a:endParaRPr lang="zh-CN" altLang="en-US" sz="3600" dirty="0">
              <a:solidFill>
                <a:srgbClr val="00B050"/>
              </a:solidFill>
            </a:endParaRP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EA97A0D1-B15B-423C-AC52-6D81F5449D65}"/>
              </a:ext>
            </a:extLst>
          </p:cNvPr>
          <p:cNvSpPr/>
          <p:nvPr/>
        </p:nvSpPr>
        <p:spPr>
          <a:xfrm>
            <a:off x="1778777" y="2729190"/>
            <a:ext cx="2354316" cy="5092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id="{675C6078-6E9C-418A-9077-EE2EDB8A31CC}"/>
              </a:ext>
            </a:extLst>
          </p:cNvPr>
          <p:cNvSpPr/>
          <p:nvPr/>
        </p:nvSpPr>
        <p:spPr>
          <a:xfrm>
            <a:off x="6271999" y="2576460"/>
            <a:ext cx="588580" cy="2057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E1B1F0B-42C1-4C39-9F83-C2F51630D7F7}"/>
              </a:ext>
            </a:extLst>
          </p:cNvPr>
          <p:cNvSpPr txBox="1"/>
          <p:nvPr/>
        </p:nvSpPr>
        <p:spPr>
          <a:xfrm>
            <a:off x="3250224" y="1922672"/>
            <a:ext cx="3739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Row </a:t>
            </a:r>
            <a:r>
              <a:rPr lang="en-US" altLang="zh-CN" dirty="0" err="1"/>
              <a:t>i</a:t>
            </a:r>
            <a:r>
              <a:rPr lang="en-US" altLang="zh-CN" dirty="0"/>
              <a:t> of m1    *   Column j of m2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310CF49-9D6C-46E8-966F-7EF5E88BDF47}"/>
              </a:ext>
            </a:extLst>
          </p:cNvPr>
          <p:cNvSpPr txBox="1"/>
          <p:nvPr/>
        </p:nvSpPr>
        <p:spPr>
          <a:xfrm>
            <a:off x="3250224" y="5248369"/>
            <a:ext cx="3739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Compute </a:t>
            </a:r>
            <a:r>
              <a:rPr lang="en-US" altLang="zh-CN" dirty="0">
                <a:solidFill>
                  <a:srgbClr val="FF0000"/>
                </a:solidFill>
              </a:rPr>
              <a:t>result[1][2]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83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7" grpId="0"/>
      <p:bldP spid="3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66350-5048-42E7-9489-7BB42BA0B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 Multiplication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B7987-11BA-46CD-A321-AF8688F7A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Multiple two vectors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C75293-5C62-4B3E-8C45-157E61B5E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B0453C-F314-4A0D-A9C7-B8B6B91AEEB6}"/>
              </a:ext>
            </a:extLst>
          </p:cNvPr>
          <p:cNvSpPr txBox="1"/>
          <p:nvPr/>
        </p:nvSpPr>
        <p:spPr>
          <a:xfrm>
            <a:off x="2562225" y="2154369"/>
            <a:ext cx="808672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Multiplication of Vector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multVec(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Vector&lt;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&gt;&amp; v1,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Vector&lt;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&gt;&amp; v2)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assert (v1.size() == v2.size());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result =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v1.size(); i++)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result += (v1[i]*v2[i]);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result;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472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03800-4A8C-4D3A-A531-185356E8B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 Columns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5BA5C7-5D76-461B-B0A1-D4A4DA831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Get a column of a matrix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BED471-A7A3-43AA-A567-1849BC7D4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4ACEA6-FEE5-43CE-8B5C-87830F96FA9F}"/>
              </a:ext>
            </a:extLst>
          </p:cNvPr>
          <p:cNvSpPr txBox="1"/>
          <p:nvPr/>
        </p:nvSpPr>
        <p:spPr>
          <a:xfrm>
            <a:off x="3048000" y="2136339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Get column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Vector&lt;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 getColumn(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Matrix&amp; m,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Vector&lt;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 vec;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k = 0; k &lt; m.size(); k++)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vec.add(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m[k][i]</a:t>
            </a:r>
            <a:r>
              <a:rPr lang="zh-CN" altLang="en-US" dirty="0">
                <a:latin typeface="Consolas" panose="020B0609020204030204" pitchFamily="49" charset="0"/>
              </a:rPr>
              <a:t>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vec;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470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1E979E-027A-4092-A46B-F5FF9A67A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Multiplication of Vector and Matrix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AE9B66-7FD4-442F-A928-E3A1299A5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Compute the multiplication of every row in m1 with m2: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965827-1F26-4440-9A1A-020CC243B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12D2ED-FADA-4A9A-8285-37AAFE71671A}"/>
              </a:ext>
            </a:extLst>
          </p:cNvPr>
          <p:cNvSpPr/>
          <p:nvPr/>
        </p:nvSpPr>
        <p:spPr>
          <a:xfrm>
            <a:off x="1968184" y="3378085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19DDA4-C119-4A10-B5F0-46843AACC9CF}"/>
              </a:ext>
            </a:extLst>
          </p:cNvPr>
          <p:cNvSpPr/>
          <p:nvPr/>
        </p:nvSpPr>
        <p:spPr>
          <a:xfrm>
            <a:off x="2556763" y="3378085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-13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9DC9190-0AF8-4971-A761-C945EA08D065}"/>
              </a:ext>
            </a:extLst>
          </p:cNvPr>
          <p:cNvSpPr/>
          <p:nvPr/>
        </p:nvSpPr>
        <p:spPr>
          <a:xfrm>
            <a:off x="3145342" y="3378085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51F3BF-437D-44FD-845E-0EAB595F2AD4}"/>
              </a:ext>
            </a:extLst>
          </p:cNvPr>
          <p:cNvSpPr/>
          <p:nvPr/>
        </p:nvSpPr>
        <p:spPr>
          <a:xfrm>
            <a:off x="3733921" y="3378085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73BFB39-AC55-4579-9AD7-FEB0F0E99BF0}"/>
              </a:ext>
            </a:extLst>
          </p:cNvPr>
          <p:cNvGrpSpPr/>
          <p:nvPr/>
        </p:nvGrpSpPr>
        <p:grpSpPr>
          <a:xfrm>
            <a:off x="5683420" y="2563866"/>
            <a:ext cx="1765737" cy="2070536"/>
            <a:chOff x="1663263" y="3583895"/>
            <a:chExt cx="1765737" cy="207053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5AC5B17-C97F-4878-BA34-4FD8DD01EB4E}"/>
                </a:ext>
              </a:extLst>
            </p:cNvPr>
            <p:cNvSpPr/>
            <p:nvPr/>
          </p:nvSpPr>
          <p:spPr>
            <a:xfrm>
              <a:off x="1663263" y="35838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2D00810-7E83-4E77-995B-8C9626B49421}"/>
                </a:ext>
              </a:extLst>
            </p:cNvPr>
            <p:cNvSpPr/>
            <p:nvPr/>
          </p:nvSpPr>
          <p:spPr>
            <a:xfrm>
              <a:off x="2251842" y="35838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ED3B423-C609-4AC3-8EDD-BB55986DEC6D}"/>
                </a:ext>
              </a:extLst>
            </p:cNvPr>
            <p:cNvSpPr/>
            <p:nvPr/>
          </p:nvSpPr>
          <p:spPr>
            <a:xfrm>
              <a:off x="2840421" y="35838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064FAC6-E30C-489A-8ED9-6BAED9264861}"/>
                </a:ext>
              </a:extLst>
            </p:cNvPr>
            <p:cNvSpPr/>
            <p:nvPr/>
          </p:nvSpPr>
          <p:spPr>
            <a:xfrm>
              <a:off x="1663263" y="4101529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EEE822D-D578-4F52-9BCF-B554F36522C1}"/>
                </a:ext>
              </a:extLst>
            </p:cNvPr>
            <p:cNvSpPr/>
            <p:nvPr/>
          </p:nvSpPr>
          <p:spPr>
            <a:xfrm>
              <a:off x="2251842" y="4101529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1DE2330-0E90-49BC-83DE-615BB8BD56AA}"/>
                </a:ext>
              </a:extLst>
            </p:cNvPr>
            <p:cNvSpPr/>
            <p:nvPr/>
          </p:nvSpPr>
          <p:spPr>
            <a:xfrm>
              <a:off x="2840421" y="4101529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1FA6978-2CAD-4613-B858-5761F7D57773}"/>
                </a:ext>
              </a:extLst>
            </p:cNvPr>
            <p:cNvSpPr/>
            <p:nvPr/>
          </p:nvSpPr>
          <p:spPr>
            <a:xfrm>
              <a:off x="1663263" y="4619163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D772D14-268D-4FC4-98C2-509A2C803035}"/>
                </a:ext>
              </a:extLst>
            </p:cNvPr>
            <p:cNvSpPr/>
            <p:nvPr/>
          </p:nvSpPr>
          <p:spPr>
            <a:xfrm>
              <a:off x="2251842" y="4619163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8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BE77B4B-F655-4EC6-B8DA-841EB2637DCD}"/>
                </a:ext>
              </a:extLst>
            </p:cNvPr>
            <p:cNvSpPr/>
            <p:nvPr/>
          </p:nvSpPr>
          <p:spPr>
            <a:xfrm>
              <a:off x="2840421" y="4619163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4AD72A4-A6D3-40E0-8416-DC3E70FD95E6}"/>
                </a:ext>
              </a:extLst>
            </p:cNvPr>
            <p:cNvSpPr/>
            <p:nvPr/>
          </p:nvSpPr>
          <p:spPr>
            <a:xfrm>
              <a:off x="1663263" y="5136797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D26F7C2-A587-4E7F-9F75-63C2328134F0}"/>
                </a:ext>
              </a:extLst>
            </p:cNvPr>
            <p:cNvSpPr/>
            <p:nvPr/>
          </p:nvSpPr>
          <p:spPr>
            <a:xfrm>
              <a:off x="2251842" y="5136797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5CA8455-DF4B-453C-808D-542AA3B11F41}"/>
                </a:ext>
              </a:extLst>
            </p:cNvPr>
            <p:cNvSpPr/>
            <p:nvPr/>
          </p:nvSpPr>
          <p:spPr>
            <a:xfrm>
              <a:off x="2840421" y="5136797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B94A8C42-2587-4F82-A724-A459421630AE}"/>
              </a:ext>
            </a:extLst>
          </p:cNvPr>
          <p:cNvSpPr txBox="1"/>
          <p:nvPr/>
        </p:nvSpPr>
        <p:spPr>
          <a:xfrm>
            <a:off x="8734995" y="3273175"/>
            <a:ext cx="693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FF0000"/>
                </a:solidFill>
              </a:rPr>
              <a:t>?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8B6EF4E-A69B-4B4B-A1BB-F45E2484EA0B}"/>
              </a:ext>
            </a:extLst>
          </p:cNvPr>
          <p:cNvSpPr txBox="1"/>
          <p:nvPr/>
        </p:nvSpPr>
        <p:spPr>
          <a:xfrm>
            <a:off x="7742108" y="3273176"/>
            <a:ext cx="693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B050"/>
                </a:solidFill>
              </a:rPr>
              <a:t>=</a:t>
            </a:r>
            <a:endParaRPr lang="zh-CN" altLang="en-US" sz="3600" dirty="0">
              <a:solidFill>
                <a:srgbClr val="00B05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0950385-99E9-4885-BAB4-FCE98F38D2F2}"/>
              </a:ext>
            </a:extLst>
          </p:cNvPr>
          <p:cNvSpPr txBox="1"/>
          <p:nvPr/>
        </p:nvSpPr>
        <p:spPr>
          <a:xfrm>
            <a:off x="4545123" y="3306746"/>
            <a:ext cx="693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B050"/>
                </a:solidFill>
              </a:rPr>
              <a:t>X</a:t>
            </a:r>
            <a:endParaRPr lang="zh-CN" altLang="en-US" sz="3600" dirty="0">
              <a:solidFill>
                <a:srgbClr val="00B050"/>
              </a:solidFill>
            </a:endParaRP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60228DDB-0FDF-4E5C-9BDD-33BECFDD58BA}"/>
              </a:ext>
            </a:extLst>
          </p:cNvPr>
          <p:cNvSpPr/>
          <p:nvPr/>
        </p:nvSpPr>
        <p:spPr>
          <a:xfrm>
            <a:off x="5684758" y="2563866"/>
            <a:ext cx="588580" cy="2057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96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59259E-6 L 0.04831 -0.0004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31 -0.00046 L 0.09688 0.0009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2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4" grpId="2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59988-58E8-40AD-B251-AFEFBA19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Multiplication of Vector and Matrix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269C49-8270-4121-B38C-D57FB8650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Multiple a vector with a matrix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E07373-0C6D-423E-BB6C-184F85921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978066-1FA4-400F-8C2E-9D928EFE62D9}"/>
              </a:ext>
            </a:extLst>
          </p:cNvPr>
          <p:cNvSpPr txBox="1"/>
          <p:nvPr/>
        </p:nvSpPr>
        <p:spPr>
          <a:xfrm>
            <a:off x="1743075" y="2130415"/>
            <a:ext cx="86487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Multiplication of vector and matrix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Vector&lt;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 multVecMatrix(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Vector&lt;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&gt;&amp; vec,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Matrix&amp; m)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Vector&lt;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 result;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m[0].size(); i++)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    // Get the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i-th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column of m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    Vector&lt;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 col =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getColumn(m, i)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    // Compute and add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vec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* column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result.add(multVec(vec, col));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result;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728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36EDF-DBAC-4D6D-A9A1-7FFDA6EB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Matrix Multiplication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05D55-C612-4E1F-A3AC-257CA921C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Multiple two matrices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47DA7B-E4B8-4EF4-A709-AD7E0F026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67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792229-08D7-4085-97C1-2DFF986AFC6B}"/>
              </a:ext>
            </a:extLst>
          </p:cNvPr>
          <p:cNvSpPr txBox="1"/>
          <p:nvPr/>
        </p:nvSpPr>
        <p:spPr>
          <a:xfrm>
            <a:off x="2971800" y="1961112"/>
            <a:ext cx="718185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Multiplication of matrix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Matrix multMatrix(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Matrix&amp; m1,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Matrix&amp; m2)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assert(m1[0].size() == m2.size());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Matrix result;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m1.size(); i++)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    // Compute the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i-th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row * m2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    Vector&lt;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 row =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multVecMatrix(m1[i], m2)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    // Add to the result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result.add(row);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result;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712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07F78-7EB7-4C73-BA94-5AA8AF7B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Subsequences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0C2F68-AA52-43A8-BFEE-B1D2C0D31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Find all the subsequences of a vector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A2A728-A9AB-430F-A3C2-C3BC978A2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68</a:t>
            </a:fld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2489F62-79B1-4274-BB52-19674DD3FD61}"/>
              </a:ext>
            </a:extLst>
          </p:cNvPr>
          <p:cNvGrpSpPr/>
          <p:nvPr/>
        </p:nvGrpSpPr>
        <p:grpSpPr>
          <a:xfrm>
            <a:off x="4462759" y="1830407"/>
            <a:ext cx="1765737" cy="517634"/>
            <a:chOff x="3843634" y="2187812"/>
            <a:chExt cx="1765737" cy="51763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3244074-DCA5-4417-A16E-E66DE467A816}"/>
                </a:ext>
              </a:extLst>
            </p:cNvPr>
            <p:cNvSpPr/>
            <p:nvPr/>
          </p:nvSpPr>
          <p:spPr>
            <a:xfrm>
              <a:off x="3843634" y="2187812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3FA9F11-A1DA-42CE-95EA-F8CE169E46FE}"/>
                </a:ext>
              </a:extLst>
            </p:cNvPr>
            <p:cNvSpPr/>
            <p:nvPr/>
          </p:nvSpPr>
          <p:spPr>
            <a:xfrm>
              <a:off x="4432213" y="2187812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-13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0923639-E114-4641-A51A-D2A9F77D94CD}"/>
                </a:ext>
              </a:extLst>
            </p:cNvPr>
            <p:cNvSpPr/>
            <p:nvPr/>
          </p:nvSpPr>
          <p:spPr>
            <a:xfrm>
              <a:off x="5020792" y="2187812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7A901E09-D473-4C12-A0A0-08559C599389}"/>
              </a:ext>
            </a:extLst>
          </p:cNvPr>
          <p:cNvSpPr txBox="1"/>
          <p:nvPr/>
        </p:nvSpPr>
        <p:spPr>
          <a:xfrm>
            <a:off x="3894221" y="2456119"/>
            <a:ext cx="3135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It has subsequences: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D4BAB6E-67F4-4751-9885-5192425DD484}"/>
              </a:ext>
            </a:extLst>
          </p:cNvPr>
          <p:cNvGrpSpPr/>
          <p:nvPr/>
        </p:nvGrpSpPr>
        <p:grpSpPr>
          <a:xfrm>
            <a:off x="6146582" y="5533044"/>
            <a:ext cx="1765737" cy="517634"/>
            <a:chOff x="3843634" y="2187812"/>
            <a:chExt cx="1765737" cy="517634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B56C266-F28F-4389-8E73-68D7DFE53394}"/>
                </a:ext>
              </a:extLst>
            </p:cNvPr>
            <p:cNvSpPr/>
            <p:nvPr/>
          </p:nvSpPr>
          <p:spPr>
            <a:xfrm>
              <a:off x="3843634" y="2187812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03FDC51-F5F8-4706-B771-9AEF894A0877}"/>
                </a:ext>
              </a:extLst>
            </p:cNvPr>
            <p:cNvSpPr/>
            <p:nvPr/>
          </p:nvSpPr>
          <p:spPr>
            <a:xfrm>
              <a:off x="4432213" y="2187812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-13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30DC7F0-62FF-48B4-BFF2-A6E7D3CC7582}"/>
                </a:ext>
              </a:extLst>
            </p:cNvPr>
            <p:cNvSpPr/>
            <p:nvPr/>
          </p:nvSpPr>
          <p:spPr>
            <a:xfrm>
              <a:off x="5020792" y="2187812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BC7108E-B4C7-426F-B02F-F13427681F24}"/>
              </a:ext>
            </a:extLst>
          </p:cNvPr>
          <p:cNvGrpSpPr/>
          <p:nvPr/>
        </p:nvGrpSpPr>
        <p:grpSpPr>
          <a:xfrm>
            <a:off x="1891993" y="3020834"/>
            <a:ext cx="1765737" cy="517634"/>
            <a:chOff x="3843634" y="2187812"/>
            <a:chExt cx="1765737" cy="51763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45440A1-77BF-4EE5-992D-FA7D5BC1CC08}"/>
                </a:ext>
              </a:extLst>
            </p:cNvPr>
            <p:cNvSpPr/>
            <p:nvPr/>
          </p:nvSpPr>
          <p:spPr>
            <a:xfrm>
              <a:off x="3843634" y="2187812"/>
              <a:ext cx="588579" cy="51763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8C7ED35-8ECB-499D-BC90-0FB1E72C4DB9}"/>
                </a:ext>
              </a:extLst>
            </p:cNvPr>
            <p:cNvSpPr/>
            <p:nvPr/>
          </p:nvSpPr>
          <p:spPr>
            <a:xfrm>
              <a:off x="4432213" y="2187812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-13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F3B0834-41A7-4C99-941D-3D96B543B7C6}"/>
                </a:ext>
              </a:extLst>
            </p:cNvPr>
            <p:cNvSpPr/>
            <p:nvPr/>
          </p:nvSpPr>
          <p:spPr>
            <a:xfrm>
              <a:off x="5020792" y="2187812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0A774E4-8504-4E68-B3C7-39CEFB9D8E02}"/>
              </a:ext>
            </a:extLst>
          </p:cNvPr>
          <p:cNvGrpSpPr/>
          <p:nvPr/>
        </p:nvGrpSpPr>
        <p:grpSpPr>
          <a:xfrm>
            <a:off x="7780703" y="2988849"/>
            <a:ext cx="1765737" cy="517634"/>
            <a:chOff x="3843634" y="2187812"/>
            <a:chExt cx="1765737" cy="517634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968E346-A2D2-4F6C-844D-36F83F2289F2}"/>
                </a:ext>
              </a:extLst>
            </p:cNvPr>
            <p:cNvSpPr/>
            <p:nvPr/>
          </p:nvSpPr>
          <p:spPr>
            <a:xfrm>
              <a:off x="3843634" y="2187812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3E75F7D-B061-47E2-8213-C07D32B72D79}"/>
                </a:ext>
              </a:extLst>
            </p:cNvPr>
            <p:cNvSpPr/>
            <p:nvPr/>
          </p:nvSpPr>
          <p:spPr>
            <a:xfrm>
              <a:off x="4432213" y="2187812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-13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BF5FFA4-BD1A-4A1D-BF7A-74C1678072F1}"/>
                </a:ext>
              </a:extLst>
            </p:cNvPr>
            <p:cNvSpPr/>
            <p:nvPr/>
          </p:nvSpPr>
          <p:spPr>
            <a:xfrm>
              <a:off x="5020792" y="2187812"/>
              <a:ext cx="588579" cy="51763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AD0789A9-B54D-46F1-B9D6-95670D03B281}"/>
              </a:ext>
            </a:extLst>
          </p:cNvPr>
          <p:cNvGrpSpPr/>
          <p:nvPr/>
        </p:nvGrpSpPr>
        <p:grpSpPr>
          <a:xfrm>
            <a:off x="4837188" y="3020834"/>
            <a:ext cx="1765737" cy="517634"/>
            <a:chOff x="3843634" y="2187812"/>
            <a:chExt cx="1765737" cy="517634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AC529C2-41A1-4532-A255-200FEFB900EA}"/>
                </a:ext>
              </a:extLst>
            </p:cNvPr>
            <p:cNvSpPr/>
            <p:nvPr/>
          </p:nvSpPr>
          <p:spPr>
            <a:xfrm>
              <a:off x="3843634" y="2187812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D4AD0B8-6F0E-44D4-8F3B-D041A958BCF4}"/>
                </a:ext>
              </a:extLst>
            </p:cNvPr>
            <p:cNvSpPr/>
            <p:nvPr/>
          </p:nvSpPr>
          <p:spPr>
            <a:xfrm>
              <a:off x="4432213" y="2187812"/>
              <a:ext cx="588579" cy="51763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-13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ADC5150-FFD6-4FBC-B1A7-EFB3B17CCA3B}"/>
                </a:ext>
              </a:extLst>
            </p:cNvPr>
            <p:cNvSpPr/>
            <p:nvPr/>
          </p:nvSpPr>
          <p:spPr>
            <a:xfrm>
              <a:off x="5020792" y="2187812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DF3593DC-E216-4B74-A6AA-9A16FEE7BF5B}"/>
              </a:ext>
            </a:extLst>
          </p:cNvPr>
          <p:cNvSpPr txBox="1"/>
          <p:nvPr/>
        </p:nvSpPr>
        <p:spPr>
          <a:xfrm>
            <a:off x="6944680" y="6133140"/>
            <a:ext cx="568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{}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FDF907E-D176-46D2-B389-6C4589AAFF5D}"/>
              </a:ext>
            </a:extLst>
          </p:cNvPr>
          <p:cNvSpPr txBox="1"/>
          <p:nvPr/>
        </p:nvSpPr>
        <p:spPr>
          <a:xfrm>
            <a:off x="2501073" y="3620930"/>
            <a:ext cx="862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{42}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AED5282-3616-4703-B847-47AD216887E6}"/>
              </a:ext>
            </a:extLst>
          </p:cNvPr>
          <p:cNvSpPr txBox="1"/>
          <p:nvPr/>
        </p:nvSpPr>
        <p:spPr>
          <a:xfrm>
            <a:off x="5425767" y="3620930"/>
            <a:ext cx="862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{-13}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06CC90B-D069-4547-B4E1-A8ED2BDDEC6D}"/>
              </a:ext>
            </a:extLst>
          </p:cNvPr>
          <p:cNvGrpSpPr/>
          <p:nvPr/>
        </p:nvGrpSpPr>
        <p:grpSpPr>
          <a:xfrm>
            <a:off x="4837188" y="4233661"/>
            <a:ext cx="1765737" cy="517634"/>
            <a:chOff x="3843634" y="2187812"/>
            <a:chExt cx="1765737" cy="517634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551B830-9FAD-40D0-992E-10A483076609}"/>
                </a:ext>
              </a:extLst>
            </p:cNvPr>
            <p:cNvSpPr/>
            <p:nvPr/>
          </p:nvSpPr>
          <p:spPr>
            <a:xfrm>
              <a:off x="3843634" y="2187812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681222A-594C-45FA-B32F-DCDA06F9BA3E}"/>
                </a:ext>
              </a:extLst>
            </p:cNvPr>
            <p:cNvSpPr/>
            <p:nvPr/>
          </p:nvSpPr>
          <p:spPr>
            <a:xfrm>
              <a:off x="4432213" y="2187812"/>
              <a:ext cx="588579" cy="51763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-13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44C6583-171E-4AB1-B800-4984CF085D47}"/>
                </a:ext>
              </a:extLst>
            </p:cNvPr>
            <p:cNvSpPr/>
            <p:nvPr/>
          </p:nvSpPr>
          <p:spPr>
            <a:xfrm>
              <a:off x="5020792" y="2187812"/>
              <a:ext cx="588579" cy="51763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CFF1FDDF-7DAD-4672-B64C-14AC78CA3711}"/>
              </a:ext>
            </a:extLst>
          </p:cNvPr>
          <p:cNvGrpSpPr/>
          <p:nvPr/>
        </p:nvGrpSpPr>
        <p:grpSpPr>
          <a:xfrm>
            <a:off x="7755486" y="4235074"/>
            <a:ext cx="1765737" cy="517634"/>
            <a:chOff x="3843634" y="2187812"/>
            <a:chExt cx="1765737" cy="517634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2896C94-6919-4EE0-B2B4-7B07917EC293}"/>
                </a:ext>
              </a:extLst>
            </p:cNvPr>
            <p:cNvSpPr/>
            <p:nvPr/>
          </p:nvSpPr>
          <p:spPr>
            <a:xfrm>
              <a:off x="3843634" y="2187812"/>
              <a:ext cx="588579" cy="51763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063D2D9-3670-42F6-87FD-E54CCB23B87E}"/>
                </a:ext>
              </a:extLst>
            </p:cNvPr>
            <p:cNvSpPr/>
            <p:nvPr/>
          </p:nvSpPr>
          <p:spPr>
            <a:xfrm>
              <a:off x="4432213" y="2187812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-13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156651D-6DDF-4862-A790-BDB860CD45A0}"/>
                </a:ext>
              </a:extLst>
            </p:cNvPr>
            <p:cNvSpPr/>
            <p:nvPr/>
          </p:nvSpPr>
          <p:spPr>
            <a:xfrm>
              <a:off x="5020792" y="2187812"/>
              <a:ext cx="588579" cy="51763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C87080B5-6017-42C7-AC10-C5768ED26D36}"/>
              </a:ext>
            </a:extLst>
          </p:cNvPr>
          <p:cNvGrpSpPr/>
          <p:nvPr/>
        </p:nvGrpSpPr>
        <p:grpSpPr>
          <a:xfrm>
            <a:off x="3132170" y="5533044"/>
            <a:ext cx="1765737" cy="517634"/>
            <a:chOff x="3843634" y="2187812"/>
            <a:chExt cx="1765737" cy="517634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FA1BF57-7DA1-4E2D-8F2B-53D52ABA5715}"/>
                </a:ext>
              </a:extLst>
            </p:cNvPr>
            <p:cNvSpPr/>
            <p:nvPr/>
          </p:nvSpPr>
          <p:spPr>
            <a:xfrm>
              <a:off x="3843634" y="2187812"/>
              <a:ext cx="588579" cy="51763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1BED4635-CB25-4368-A66A-CCC6B62A57B9}"/>
                </a:ext>
              </a:extLst>
            </p:cNvPr>
            <p:cNvSpPr/>
            <p:nvPr/>
          </p:nvSpPr>
          <p:spPr>
            <a:xfrm>
              <a:off x="4432213" y="2187812"/>
              <a:ext cx="588579" cy="51763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-13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FCAB6B4-C50D-4272-A6F0-CE16BDDA9B15}"/>
                </a:ext>
              </a:extLst>
            </p:cNvPr>
            <p:cNvSpPr/>
            <p:nvPr/>
          </p:nvSpPr>
          <p:spPr>
            <a:xfrm>
              <a:off x="5020792" y="2187812"/>
              <a:ext cx="588579" cy="51763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73082D4-C958-44F5-8930-460B108E3D7D}"/>
              </a:ext>
            </a:extLst>
          </p:cNvPr>
          <p:cNvGrpSpPr/>
          <p:nvPr/>
        </p:nvGrpSpPr>
        <p:grpSpPr>
          <a:xfrm>
            <a:off x="1891992" y="4233661"/>
            <a:ext cx="1765737" cy="517634"/>
            <a:chOff x="3843634" y="2187812"/>
            <a:chExt cx="1765737" cy="517634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F327829-67A8-4AFB-BA8A-DD5E68AED994}"/>
                </a:ext>
              </a:extLst>
            </p:cNvPr>
            <p:cNvSpPr/>
            <p:nvPr/>
          </p:nvSpPr>
          <p:spPr>
            <a:xfrm>
              <a:off x="3843634" y="2187812"/>
              <a:ext cx="588579" cy="51763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1FB97C38-9840-41C6-B24A-E708372177F8}"/>
                </a:ext>
              </a:extLst>
            </p:cNvPr>
            <p:cNvSpPr/>
            <p:nvPr/>
          </p:nvSpPr>
          <p:spPr>
            <a:xfrm>
              <a:off x="4432213" y="2187812"/>
              <a:ext cx="588579" cy="51763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-13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7E5A64C-2A69-427D-AADB-519EAB84EAB5}"/>
                </a:ext>
              </a:extLst>
            </p:cNvPr>
            <p:cNvSpPr/>
            <p:nvPr/>
          </p:nvSpPr>
          <p:spPr>
            <a:xfrm>
              <a:off x="5020792" y="2187812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849C0DDA-47F0-4E85-833C-FE7C5BF20F30}"/>
              </a:ext>
            </a:extLst>
          </p:cNvPr>
          <p:cNvSpPr txBox="1"/>
          <p:nvPr/>
        </p:nvSpPr>
        <p:spPr>
          <a:xfrm>
            <a:off x="8232387" y="3520223"/>
            <a:ext cx="862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{-101}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530CA83-5F36-4E85-B0C9-05D0EB7FE0BD}"/>
              </a:ext>
            </a:extLst>
          </p:cNvPr>
          <p:cNvSpPr txBox="1"/>
          <p:nvPr/>
        </p:nvSpPr>
        <p:spPr>
          <a:xfrm>
            <a:off x="2229476" y="4760227"/>
            <a:ext cx="1314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{42</a:t>
            </a:r>
            <a:r>
              <a:rPr lang="zh-CN" altLang="en-US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-13}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8BE055B-82C4-4D3C-9BD8-D912EA1CEFF1}"/>
              </a:ext>
            </a:extLst>
          </p:cNvPr>
          <p:cNvSpPr txBox="1"/>
          <p:nvPr/>
        </p:nvSpPr>
        <p:spPr>
          <a:xfrm>
            <a:off x="5059289" y="4744474"/>
            <a:ext cx="1314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{-13</a:t>
            </a:r>
            <a:r>
              <a:rPr lang="zh-CN" altLang="en-US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101}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CB90AB4-D902-415A-BB39-60F42E1394B6}"/>
              </a:ext>
            </a:extLst>
          </p:cNvPr>
          <p:cNvSpPr txBox="1"/>
          <p:nvPr/>
        </p:nvSpPr>
        <p:spPr>
          <a:xfrm>
            <a:off x="8049775" y="4798004"/>
            <a:ext cx="1314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{42</a:t>
            </a:r>
            <a:r>
              <a:rPr lang="zh-CN" altLang="en-US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-101}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D04819C-8866-4EE8-B9E1-678CF0B173C0}"/>
              </a:ext>
            </a:extLst>
          </p:cNvPr>
          <p:cNvSpPr txBox="1"/>
          <p:nvPr/>
        </p:nvSpPr>
        <p:spPr>
          <a:xfrm>
            <a:off x="3062045" y="6076322"/>
            <a:ext cx="1905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{42</a:t>
            </a:r>
            <a:r>
              <a:rPr lang="zh-CN" altLang="en-US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-13</a:t>
            </a:r>
            <a:r>
              <a:rPr lang="zh-CN" altLang="en-US" dirty="0">
                <a:latin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</a:rPr>
              <a:t>-101}</a:t>
            </a:r>
          </a:p>
        </p:txBody>
      </p:sp>
    </p:spTree>
    <p:extLst>
      <p:ext uri="{BB962C8B-B14F-4D97-AF65-F5344CB8AC3E}">
        <p14:creationId xmlns:p14="http://schemas.microsoft.com/office/powerpoint/2010/main" val="11576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8" grpId="0"/>
      <p:bldP spid="29" grpId="0"/>
      <p:bldP spid="30" grpId="0"/>
      <p:bldP spid="47" grpId="0"/>
      <p:bldP spid="48" grpId="0"/>
      <p:bldP spid="49" grpId="0"/>
      <p:bldP spid="50" grpId="0"/>
      <p:bldP spid="5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04D02-E670-453C-B73A-7E166DCDA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Recursive 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89632D-B26A-41F0-B672-5C9ACD328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the vector is empty, the solution is trivial</a:t>
            </a:r>
          </a:p>
          <a:p>
            <a:r>
              <a:rPr lang="en-US" altLang="zh-CN" dirty="0"/>
              <a:t>If not, break the vector into a head and tail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36A00E-4B5D-4C79-B005-26B056FA4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69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6D826B4-7E75-4DCF-9050-8A95706ECA11}"/>
              </a:ext>
            </a:extLst>
          </p:cNvPr>
          <p:cNvGrpSpPr/>
          <p:nvPr/>
        </p:nvGrpSpPr>
        <p:grpSpPr>
          <a:xfrm>
            <a:off x="1444319" y="3951724"/>
            <a:ext cx="1765737" cy="517634"/>
            <a:chOff x="3843634" y="2187812"/>
            <a:chExt cx="1765737" cy="51763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42CDBC2-ED34-4B6B-B412-72438E050C94}"/>
                </a:ext>
              </a:extLst>
            </p:cNvPr>
            <p:cNvSpPr/>
            <p:nvPr/>
          </p:nvSpPr>
          <p:spPr>
            <a:xfrm>
              <a:off x="3843634" y="2187812"/>
              <a:ext cx="588579" cy="51763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38ACB8F-4A33-4DE3-9657-F3DDF7A15109}"/>
                </a:ext>
              </a:extLst>
            </p:cNvPr>
            <p:cNvSpPr/>
            <p:nvPr/>
          </p:nvSpPr>
          <p:spPr>
            <a:xfrm>
              <a:off x="4432213" y="2187812"/>
              <a:ext cx="588579" cy="51763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-13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B822875-FB12-4A5E-B1D5-E12F1D0018B6}"/>
                </a:ext>
              </a:extLst>
            </p:cNvPr>
            <p:cNvSpPr/>
            <p:nvPr/>
          </p:nvSpPr>
          <p:spPr>
            <a:xfrm>
              <a:off x="5020792" y="2187812"/>
              <a:ext cx="588579" cy="51763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A5EBFDE-463F-48EB-BFAF-900A6235BE53}"/>
              </a:ext>
            </a:extLst>
          </p:cNvPr>
          <p:cNvGrpSpPr/>
          <p:nvPr/>
        </p:nvGrpSpPr>
        <p:grpSpPr>
          <a:xfrm>
            <a:off x="4547794" y="2675374"/>
            <a:ext cx="1177158" cy="517634"/>
            <a:chOff x="4432213" y="2187812"/>
            <a:chExt cx="1177158" cy="517634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37BD2DC-4A25-48B1-9C34-5DAC1679EE94}"/>
                </a:ext>
              </a:extLst>
            </p:cNvPr>
            <p:cNvSpPr/>
            <p:nvPr/>
          </p:nvSpPr>
          <p:spPr>
            <a:xfrm>
              <a:off x="4432213" y="2187812"/>
              <a:ext cx="588579" cy="51763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-13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23D9DF1-FB0D-4F57-8DDD-55B5BD3E066D}"/>
                </a:ext>
              </a:extLst>
            </p:cNvPr>
            <p:cNvSpPr/>
            <p:nvPr/>
          </p:nvSpPr>
          <p:spPr>
            <a:xfrm>
              <a:off x="5020792" y="2187812"/>
              <a:ext cx="588579" cy="51763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AAE8AE00-426C-4BB5-8531-A2EC0729B240}"/>
              </a:ext>
            </a:extLst>
          </p:cNvPr>
          <p:cNvSpPr txBox="1"/>
          <p:nvPr/>
        </p:nvSpPr>
        <p:spPr>
          <a:xfrm>
            <a:off x="1377644" y="3527684"/>
            <a:ext cx="1901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Original Problem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2EB1419-85F5-4650-9566-814031B73DC4}"/>
              </a:ext>
            </a:extLst>
          </p:cNvPr>
          <p:cNvSpPr txBox="1"/>
          <p:nvPr/>
        </p:nvSpPr>
        <p:spPr>
          <a:xfrm>
            <a:off x="4416119" y="2295325"/>
            <a:ext cx="1679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Sub Problem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502EE04-9C88-403B-B4AE-688452795D8A}"/>
              </a:ext>
            </a:extLst>
          </p:cNvPr>
          <p:cNvSpPr txBox="1"/>
          <p:nvPr/>
        </p:nvSpPr>
        <p:spPr>
          <a:xfrm>
            <a:off x="7756913" y="3155858"/>
            <a:ext cx="14959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{-13}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{101}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{-13,101}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3909855-C881-4E0E-B389-858048874600}"/>
              </a:ext>
            </a:extLst>
          </p:cNvPr>
          <p:cNvSpPr txBox="1"/>
          <p:nvPr/>
        </p:nvSpPr>
        <p:spPr>
          <a:xfrm>
            <a:off x="7598257" y="2371346"/>
            <a:ext cx="2688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Subsequences</a:t>
            </a:r>
          </a:p>
          <a:p>
            <a:r>
              <a:rPr lang="en-US" altLang="zh-CN" dirty="0">
                <a:latin typeface="+mj-lt"/>
              </a:rPr>
              <a:t>Of 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{-13, 101}: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C671AC5-7552-47AA-8957-DBA4DD7E672B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3210056" y="2934191"/>
            <a:ext cx="1337738" cy="1276350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4EC0BB2-D7E1-47F1-821F-15B710DC275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724952" y="2934191"/>
            <a:ext cx="1813231" cy="369332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CA2B2E5B-E5A6-43E6-8DF6-301A029AED99}"/>
              </a:ext>
            </a:extLst>
          </p:cNvPr>
          <p:cNvSpPr txBox="1"/>
          <p:nvPr/>
        </p:nvSpPr>
        <p:spPr>
          <a:xfrm rot="699432">
            <a:off x="6230419" y="2864337"/>
            <a:ext cx="16253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Recursive</a:t>
            </a:r>
          </a:p>
          <a:p>
            <a:r>
              <a:rPr lang="en-US" altLang="zh-CN" dirty="0">
                <a:latin typeface="+mj-lt"/>
              </a:rPr>
              <a:t>solution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AE4009E-0991-4DFB-919C-00C609C2C207}"/>
              </a:ext>
            </a:extLst>
          </p:cNvPr>
          <p:cNvSpPr txBox="1"/>
          <p:nvPr/>
        </p:nvSpPr>
        <p:spPr>
          <a:xfrm>
            <a:off x="7756912" y="4571271"/>
            <a:ext cx="18823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42</a:t>
            </a:r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42</a:t>
            </a:r>
            <a:r>
              <a:rPr lang="en-US" altLang="zh-CN" dirty="0">
                <a:latin typeface="Consolas" panose="020B0609020204030204" pitchFamily="49" charset="0"/>
              </a:rPr>
              <a:t>, -13}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42</a:t>
            </a:r>
            <a:r>
              <a:rPr lang="en-US" altLang="zh-CN" dirty="0">
                <a:latin typeface="Consolas" panose="020B0609020204030204" pitchFamily="49" charset="0"/>
              </a:rPr>
              <a:t>, 101}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42</a:t>
            </a:r>
            <a:r>
              <a:rPr lang="en-US" altLang="zh-CN" dirty="0">
                <a:latin typeface="Consolas" panose="020B0609020204030204" pitchFamily="49" charset="0"/>
              </a:rPr>
              <a:t>, -13,101}</a:t>
            </a:r>
          </a:p>
        </p:txBody>
      </p:sp>
      <p:sp>
        <p:nvSpPr>
          <p:cNvPr id="36" name="右大括号 35">
            <a:extLst>
              <a:ext uri="{FF2B5EF4-FFF2-40B4-BE49-F238E27FC236}">
                <a16:creationId xmlns:a16="http://schemas.microsoft.com/office/drawing/2014/main" id="{88D8C116-DD24-4CAA-863D-F811992BDF87}"/>
              </a:ext>
            </a:extLst>
          </p:cNvPr>
          <p:cNvSpPr/>
          <p:nvPr/>
        </p:nvSpPr>
        <p:spPr>
          <a:xfrm rot="10800000">
            <a:off x="7398199" y="3303523"/>
            <a:ext cx="400111" cy="2350908"/>
          </a:xfrm>
          <a:prstGeom prst="rightBrace">
            <a:avLst>
              <a:gd name="adj1" fmla="val 9543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235916F-2417-4E0F-8CA1-968373EB31CC}"/>
              </a:ext>
            </a:extLst>
          </p:cNvPr>
          <p:cNvCxnSpPr>
            <a:cxnSpLocks/>
            <a:stCxn id="36" idx="1"/>
            <a:endCxn id="8" idx="3"/>
          </p:cNvCxnSpPr>
          <p:nvPr/>
        </p:nvCxnSpPr>
        <p:spPr>
          <a:xfrm flipH="1" flipV="1">
            <a:off x="3210056" y="4210541"/>
            <a:ext cx="4188143" cy="268436"/>
          </a:xfrm>
          <a:prstGeom prst="straightConnector1">
            <a:avLst/>
          </a:prstGeom>
          <a:ln w="317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85A7780B-6966-4C42-B1CC-27E957FF0F04}"/>
              </a:ext>
            </a:extLst>
          </p:cNvPr>
          <p:cNvSpPr txBox="1"/>
          <p:nvPr/>
        </p:nvSpPr>
        <p:spPr>
          <a:xfrm rot="214077">
            <a:off x="4445149" y="3948797"/>
            <a:ext cx="1625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lt"/>
              </a:rPr>
              <a:t>Final result</a:t>
            </a:r>
          </a:p>
        </p:txBody>
      </p:sp>
    </p:spTree>
    <p:extLst>
      <p:ext uri="{BB962C8B-B14F-4D97-AF65-F5344CB8AC3E}">
        <p14:creationId xmlns:p14="http://schemas.microsoft.com/office/powerpoint/2010/main" val="287079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5" grpId="0"/>
      <p:bldP spid="26" grpId="0"/>
      <p:bldP spid="33" grpId="0"/>
      <p:bldP spid="35" grpId="0"/>
      <p:bldP spid="36" grpId="0" animBg="1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Ad-hoc Polymorphism</a:t>
            </a:r>
          </a:p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(Overloading)</a:t>
            </a:r>
          </a:p>
        </p:txBody>
      </p:sp>
    </p:spTree>
    <p:extLst>
      <p:ext uri="{BB962C8B-B14F-4D97-AF65-F5344CB8AC3E}">
        <p14:creationId xmlns:p14="http://schemas.microsoft.com/office/powerpoint/2010/main" val="109850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65E9B-A3E3-486A-8CC3-2B5A8CDB9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a Head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A95BC-D988-4878-B116-C006FAC37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subsequences are stored in a 2-dimension vector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7F79C4-2683-4C78-9046-75C99272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70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ED82A6C-9A75-46B1-B38C-4FB76836F798}"/>
              </a:ext>
            </a:extLst>
          </p:cNvPr>
          <p:cNvSpPr txBox="1"/>
          <p:nvPr/>
        </p:nvSpPr>
        <p:spPr>
          <a:xfrm>
            <a:off x="2252662" y="1877370"/>
            <a:ext cx="768667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Add v to the head of vectors in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vecs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Vector&lt;Vector&lt;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&gt;&gt; addHead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zh-CN" altLang="en-US" dirty="0">
                <a:latin typeface="Consolas" panose="020B0609020204030204" pitchFamily="49" charset="0"/>
              </a:rPr>
              <a:t>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v, 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Vector&lt;Vector&lt;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zh-CN" altLang="en-US" dirty="0">
                <a:latin typeface="Consolas" panose="020B0609020204030204" pitchFamily="49" charset="0"/>
              </a:rPr>
              <a:t>&amp; vecs)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Vector&lt;Vector&lt;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&gt;&gt; result;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vecs.size(); i++)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Vector&lt;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 vec = vecs[i];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vec.insert(0, v);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result.add(vec);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result;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132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793F8-AFF0-46F7-9334-5B68CA81B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 Subsequences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9B0622-729E-4019-AEE1-3333DE0EB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Implements the recursive solution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Unfortunately, there is a </a:t>
            </a:r>
            <a:r>
              <a:rPr lang="en-US" altLang="zh-CN" dirty="0">
                <a:solidFill>
                  <a:srgbClr val="FF0000"/>
                </a:solidFill>
              </a:rPr>
              <a:t>bug</a:t>
            </a:r>
            <a:r>
              <a:rPr lang="en-US" altLang="zh-CN" dirty="0"/>
              <a:t> in this implementation, can you find it?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F21A6D-1A96-427C-AABC-2656DC57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71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B02B7D-CDC4-439A-A7B7-8223CC085E62}"/>
              </a:ext>
            </a:extLst>
          </p:cNvPr>
          <p:cNvSpPr txBox="1"/>
          <p:nvPr/>
        </p:nvSpPr>
        <p:spPr>
          <a:xfrm>
            <a:off x="2009775" y="1600371"/>
            <a:ext cx="843915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Vector&lt;Vector&lt;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&gt;&gt; getSubseq(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Vector&lt;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&gt;&amp; vec)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(vec.isEmpty())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Vector&lt;Vector&lt;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&gt;&gt; emptySeq= {};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emptySeq;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    // Get the subsequences of the tail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Vector&lt;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 svec = vec;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svec.remove(0);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Vector&lt;Vector&lt;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&gt;&gt; tvecs = getSubseq(svec);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Vector&lt;Vector&lt;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&gt;&gt; hvecs = addHead(vec[0], tvecs);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tvecs + hvecs;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9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0A80C-8991-4637-9FE2-8C1A1A2AC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7F53C3-8F4D-4542-90D0-6B685CFC1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Implement the iterative version of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getSubseq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6C076F-978F-41AE-9567-97457448A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993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868BD-76FA-4967-B8F2-DBE997E4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Grids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BF6A17-BD4C-4426-BDE0-386777BB0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Grid.h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/>
              <a:t>provides a special class for handling 2-dimension vectors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FB3D00-4FF4-4CAA-92BD-74EDAE46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11FEEE6-075D-4CA3-B429-2D34C7428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1829145"/>
            <a:ext cx="7666351" cy="452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3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E010D-3A04-4261-A0BA-DED5F596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Grid Through Examples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3B0E41-19D6-4464-B971-11E2C3F51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Usage of grids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205056-82F9-499B-A20A-053CB6230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5664EC-C14D-4F7C-84A8-750E3C990AEB}"/>
              </a:ext>
            </a:extLst>
          </p:cNvPr>
          <p:cNvSpPr txBox="1"/>
          <p:nvPr/>
        </p:nvSpPr>
        <p:spPr>
          <a:xfrm>
            <a:off x="2933700" y="1586827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Grid&lt;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 emptyGrd;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Grid&lt;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 NonemptyGrd(3, 4);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emptyGrd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NonemptyGrd &lt;&lt; endl;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NonemptyGrd.numRows()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NonemptyGrd.numCols() &lt;&lt; endl;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emptyGrd.inBounds(2, 1)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NonemptyGrd.inBounds(2, 1) &lt;&lt; endl;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NonemptyGrd.set(2, 1, 5);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NonemptyGrd.get(2,1)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NonemptyGrd[2][1] = 19;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NonemptyGrd[2][1] &lt;&lt; endl;</a:t>
            </a:r>
          </a:p>
        </p:txBody>
      </p:sp>
    </p:spTree>
    <p:extLst>
      <p:ext uri="{BB962C8B-B14F-4D97-AF65-F5344CB8AC3E}">
        <p14:creationId xmlns:p14="http://schemas.microsoft.com/office/powerpoint/2010/main" val="104606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5A946-E443-40AD-A7B8-CBC9FDF55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Tic-Tac-Toe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007F83-7652-46F2-ACEE-7B714F71C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Tic-Tac-Toe Game</a:t>
            </a:r>
          </a:p>
          <a:p>
            <a:pPr lvl="1"/>
            <a:r>
              <a:rPr lang="en-US" altLang="zh-CN" i="1" dirty="0"/>
              <a:t>“</a:t>
            </a:r>
            <a:r>
              <a:rPr lang="en-US" altLang="zh-CN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two players who take turns marking the spaces in a three-by-three grid with X or O. ”</a:t>
            </a:r>
          </a:p>
          <a:p>
            <a:r>
              <a:rPr lang="en-US" altLang="zh-CN" b="1" dirty="0">
                <a:solidFill>
                  <a:srgbClr val="202122"/>
                </a:solidFill>
              </a:rPr>
              <a:t>Example</a:t>
            </a:r>
            <a:r>
              <a:rPr lang="en-US" altLang="zh-CN" dirty="0">
                <a:solidFill>
                  <a:srgbClr val="202122"/>
                </a:solidFill>
              </a:rPr>
              <a:t>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CC0B78-5696-49F3-B743-F59ED18A8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75</a:t>
            </a:fld>
            <a:endParaRPr lang="zh-CN" altLang="en-US" dirty="0"/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5E983C4A-2C90-4C16-84CC-3DA9F8E60750}"/>
              </a:ext>
            </a:extLst>
          </p:cNvPr>
          <p:cNvGrpSpPr/>
          <p:nvPr/>
        </p:nvGrpSpPr>
        <p:grpSpPr>
          <a:xfrm>
            <a:off x="1199918" y="2643374"/>
            <a:ext cx="1591408" cy="1399237"/>
            <a:chOff x="1199918" y="2643374"/>
            <a:chExt cx="1591408" cy="1399237"/>
          </a:xfrm>
        </p:grpSpPr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A2E9E16E-13FF-41DF-896A-8966BE4538E1}"/>
                </a:ext>
              </a:extLst>
            </p:cNvPr>
            <p:cNvCxnSpPr>
              <a:cxnSpLocks/>
            </p:cNvCxnSpPr>
            <p:nvPr/>
          </p:nvCxnSpPr>
          <p:spPr>
            <a:xfrm>
              <a:off x="1343658" y="3106143"/>
              <a:ext cx="1447668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4AC3DEB1-F9CE-436A-B3C2-D2EF2E8E4ECB}"/>
                </a:ext>
              </a:extLst>
            </p:cNvPr>
            <p:cNvCxnSpPr>
              <a:cxnSpLocks/>
            </p:cNvCxnSpPr>
            <p:nvPr/>
          </p:nvCxnSpPr>
          <p:spPr>
            <a:xfrm>
              <a:off x="1343658" y="3583396"/>
              <a:ext cx="1447668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9876F4E8-CDC4-426F-8021-A9E15D2188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6768" y="2719137"/>
              <a:ext cx="0" cy="1323474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CB7DA7ED-771A-482D-9319-F6383DDE9B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147" y="2719137"/>
              <a:ext cx="0" cy="1323474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A679973-E67E-4900-9F94-304A7FE94DD0}"/>
                </a:ext>
              </a:extLst>
            </p:cNvPr>
            <p:cNvSpPr txBox="1"/>
            <p:nvPr/>
          </p:nvSpPr>
          <p:spPr>
            <a:xfrm>
              <a:off x="1199918" y="2643374"/>
              <a:ext cx="6930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X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46B16099-EEB2-466C-9C66-E5D68F5469C7}"/>
              </a:ext>
            </a:extLst>
          </p:cNvPr>
          <p:cNvGrpSpPr/>
          <p:nvPr/>
        </p:nvGrpSpPr>
        <p:grpSpPr>
          <a:xfrm>
            <a:off x="3614254" y="2661269"/>
            <a:ext cx="1591408" cy="1399237"/>
            <a:chOff x="3614254" y="2661269"/>
            <a:chExt cx="1591408" cy="1399237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D6ADF69-480A-4DCA-9CBB-F8A89D42AC16}"/>
                </a:ext>
              </a:extLst>
            </p:cNvPr>
            <p:cNvSpPr txBox="1"/>
            <p:nvPr/>
          </p:nvSpPr>
          <p:spPr>
            <a:xfrm>
              <a:off x="4135302" y="2667131"/>
              <a:ext cx="6930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O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EBCBA40-9C0A-40AA-B420-C437456983A2}"/>
                </a:ext>
              </a:extLst>
            </p:cNvPr>
            <p:cNvCxnSpPr>
              <a:cxnSpLocks/>
            </p:cNvCxnSpPr>
            <p:nvPr/>
          </p:nvCxnSpPr>
          <p:spPr>
            <a:xfrm>
              <a:off x="3757994" y="3124038"/>
              <a:ext cx="1447668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C0E57C76-25C9-4E67-88D4-4B3A5CFFFE0A}"/>
                </a:ext>
              </a:extLst>
            </p:cNvPr>
            <p:cNvCxnSpPr>
              <a:cxnSpLocks/>
            </p:cNvCxnSpPr>
            <p:nvPr/>
          </p:nvCxnSpPr>
          <p:spPr>
            <a:xfrm>
              <a:off x="3757994" y="3601291"/>
              <a:ext cx="1447668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8DD5FEAD-7C5B-4C0A-8A5D-B6DE97CE56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1104" y="2737032"/>
              <a:ext cx="0" cy="1323474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1B8046D9-CD48-428D-BDD7-4AFC9049C1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6483" y="2737032"/>
              <a:ext cx="0" cy="1323474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66BD48F-BF0C-4F07-94E2-B1342DC9C134}"/>
                </a:ext>
              </a:extLst>
            </p:cNvPr>
            <p:cNvSpPr txBox="1"/>
            <p:nvPr/>
          </p:nvSpPr>
          <p:spPr>
            <a:xfrm>
              <a:off x="3614254" y="2661269"/>
              <a:ext cx="6930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X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7E8CAF78-6FF1-485C-A50B-6F2197AE9287}"/>
              </a:ext>
            </a:extLst>
          </p:cNvPr>
          <p:cNvGrpSpPr/>
          <p:nvPr/>
        </p:nvGrpSpPr>
        <p:grpSpPr>
          <a:xfrm>
            <a:off x="5849735" y="2661269"/>
            <a:ext cx="1591408" cy="1399237"/>
            <a:chOff x="5849735" y="2661269"/>
            <a:chExt cx="1591408" cy="1399237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DC0C5B7-D77D-4B4B-94FB-B8496DB661FC}"/>
                </a:ext>
              </a:extLst>
            </p:cNvPr>
            <p:cNvSpPr txBox="1"/>
            <p:nvPr/>
          </p:nvSpPr>
          <p:spPr>
            <a:xfrm>
              <a:off x="6370783" y="2667131"/>
              <a:ext cx="6930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O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7AC91BF0-9237-447B-83D2-ABA48CE69961}"/>
                </a:ext>
              </a:extLst>
            </p:cNvPr>
            <p:cNvCxnSpPr>
              <a:cxnSpLocks/>
            </p:cNvCxnSpPr>
            <p:nvPr/>
          </p:nvCxnSpPr>
          <p:spPr>
            <a:xfrm>
              <a:off x="5993475" y="3124038"/>
              <a:ext cx="1447668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6CBA25E5-9BC1-443C-B1A1-A306BA975543}"/>
                </a:ext>
              </a:extLst>
            </p:cNvPr>
            <p:cNvCxnSpPr>
              <a:cxnSpLocks/>
            </p:cNvCxnSpPr>
            <p:nvPr/>
          </p:nvCxnSpPr>
          <p:spPr>
            <a:xfrm>
              <a:off x="5993475" y="3601291"/>
              <a:ext cx="1447668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5BBFE9F3-F2E7-401B-9112-9DA2343121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6585" y="2737032"/>
              <a:ext cx="0" cy="1323474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D7216A68-8972-4CE4-98CE-DE3DFDB3B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1964" y="2737032"/>
              <a:ext cx="0" cy="1323474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6DC2E98-17F4-4402-8B08-4886DCB99729}"/>
                </a:ext>
              </a:extLst>
            </p:cNvPr>
            <p:cNvSpPr txBox="1"/>
            <p:nvPr/>
          </p:nvSpPr>
          <p:spPr>
            <a:xfrm>
              <a:off x="5849735" y="2661269"/>
              <a:ext cx="6930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X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69D822D-A317-4677-8875-52C53B33B624}"/>
                </a:ext>
              </a:extLst>
            </p:cNvPr>
            <p:cNvSpPr txBox="1"/>
            <p:nvPr/>
          </p:nvSpPr>
          <p:spPr>
            <a:xfrm>
              <a:off x="6401567" y="3100268"/>
              <a:ext cx="6930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X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57FDA25D-3165-49DE-945B-293FFB0E1A37}"/>
              </a:ext>
            </a:extLst>
          </p:cNvPr>
          <p:cNvGrpSpPr/>
          <p:nvPr/>
        </p:nvGrpSpPr>
        <p:grpSpPr>
          <a:xfrm>
            <a:off x="8406701" y="2661269"/>
            <a:ext cx="1689853" cy="1429462"/>
            <a:chOff x="8406701" y="2661269"/>
            <a:chExt cx="1689853" cy="1429462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CB8F322-984B-4DA6-9CF4-9E168885486D}"/>
                </a:ext>
              </a:extLst>
            </p:cNvPr>
            <p:cNvSpPr txBox="1"/>
            <p:nvPr/>
          </p:nvSpPr>
          <p:spPr>
            <a:xfrm>
              <a:off x="8927749" y="2667131"/>
              <a:ext cx="6930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O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D6D4ED23-00F4-4F3A-BD54-17726437C23B}"/>
                </a:ext>
              </a:extLst>
            </p:cNvPr>
            <p:cNvCxnSpPr>
              <a:cxnSpLocks/>
            </p:cNvCxnSpPr>
            <p:nvPr/>
          </p:nvCxnSpPr>
          <p:spPr>
            <a:xfrm>
              <a:off x="8550441" y="3124038"/>
              <a:ext cx="1447668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8F1E070D-E7A5-4341-9F8D-FEEC35F21A0A}"/>
                </a:ext>
              </a:extLst>
            </p:cNvPr>
            <p:cNvCxnSpPr>
              <a:cxnSpLocks/>
            </p:cNvCxnSpPr>
            <p:nvPr/>
          </p:nvCxnSpPr>
          <p:spPr>
            <a:xfrm>
              <a:off x="8550441" y="3601291"/>
              <a:ext cx="1447668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465A4FBC-CBC3-4C3B-9FE2-B546B54846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3551" y="2737032"/>
              <a:ext cx="0" cy="1323474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4C51CD6D-F292-449F-A24C-5049ACD91B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8930" y="2737032"/>
              <a:ext cx="0" cy="1323474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B08B797-2E1F-4728-A666-D150DCD72972}"/>
                </a:ext>
              </a:extLst>
            </p:cNvPr>
            <p:cNvSpPr txBox="1"/>
            <p:nvPr/>
          </p:nvSpPr>
          <p:spPr>
            <a:xfrm>
              <a:off x="8406701" y="2661269"/>
              <a:ext cx="6930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X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03303539-CB39-47B1-9057-32E064984998}"/>
                </a:ext>
              </a:extLst>
            </p:cNvPr>
            <p:cNvSpPr txBox="1"/>
            <p:nvPr/>
          </p:nvSpPr>
          <p:spPr>
            <a:xfrm>
              <a:off x="8958533" y="3100268"/>
              <a:ext cx="6930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X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1DAEC585-B949-424D-9402-EC39093A3BD8}"/>
                </a:ext>
              </a:extLst>
            </p:cNvPr>
            <p:cNvSpPr txBox="1"/>
            <p:nvPr/>
          </p:nvSpPr>
          <p:spPr>
            <a:xfrm>
              <a:off x="9403503" y="3567511"/>
              <a:ext cx="6930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O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7777CD4F-99E1-46BE-8452-064CA703D0A6}"/>
              </a:ext>
            </a:extLst>
          </p:cNvPr>
          <p:cNvGrpSpPr/>
          <p:nvPr/>
        </p:nvGrpSpPr>
        <p:grpSpPr>
          <a:xfrm>
            <a:off x="8406701" y="4654532"/>
            <a:ext cx="1689853" cy="1429462"/>
            <a:chOff x="8406701" y="4654532"/>
            <a:chExt cx="1689853" cy="1429462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3706D061-E1D4-499A-94F1-34328DA344C4}"/>
                </a:ext>
              </a:extLst>
            </p:cNvPr>
            <p:cNvSpPr txBox="1"/>
            <p:nvPr/>
          </p:nvSpPr>
          <p:spPr>
            <a:xfrm>
              <a:off x="8434536" y="5554284"/>
              <a:ext cx="6930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X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5CB32DC-807B-49DB-BF61-FEFF9CE7CD54}"/>
                </a:ext>
              </a:extLst>
            </p:cNvPr>
            <p:cNvSpPr txBox="1"/>
            <p:nvPr/>
          </p:nvSpPr>
          <p:spPr>
            <a:xfrm>
              <a:off x="8927749" y="4660394"/>
              <a:ext cx="6930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O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5F3CEE7F-F5C0-42D6-B23A-4A06BF62892C}"/>
                </a:ext>
              </a:extLst>
            </p:cNvPr>
            <p:cNvCxnSpPr>
              <a:cxnSpLocks/>
            </p:cNvCxnSpPr>
            <p:nvPr/>
          </p:nvCxnSpPr>
          <p:spPr>
            <a:xfrm>
              <a:off x="8550441" y="5117301"/>
              <a:ext cx="1447668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EE8E9CB6-C896-4613-A106-A31EA1E8CBE6}"/>
                </a:ext>
              </a:extLst>
            </p:cNvPr>
            <p:cNvCxnSpPr>
              <a:cxnSpLocks/>
            </p:cNvCxnSpPr>
            <p:nvPr/>
          </p:nvCxnSpPr>
          <p:spPr>
            <a:xfrm>
              <a:off x="8550441" y="5594554"/>
              <a:ext cx="1447668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0D0A03B3-CAF8-4596-932D-E4891AC391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3551" y="4730295"/>
              <a:ext cx="0" cy="1323474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F8FFBB03-9413-42AE-BBEA-7F7E7718AF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8930" y="4730295"/>
              <a:ext cx="0" cy="1323474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BE0857DE-9225-4F2E-BF30-6B941FE8E12B}"/>
                </a:ext>
              </a:extLst>
            </p:cNvPr>
            <p:cNvSpPr txBox="1"/>
            <p:nvPr/>
          </p:nvSpPr>
          <p:spPr>
            <a:xfrm>
              <a:off x="8406701" y="4654532"/>
              <a:ext cx="6930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X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1FAE340C-1AB5-4CCF-9D51-A1A229E683DB}"/>
                </a:ext>
              </a:extLst>
            </p:cNvPr>
            <p:cNvSpPr txBox="1"/>
            <p:nvPr/>
          </p:nvSpPr>
          <p:spPr>
            <a:xfrm>
              <a:off x="8958533" y="5093531"/>
              <a:ext cx="6930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X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58EAA6DC-2FBD-4651-A7EC-B80817589769}"/>
                </a:ext>
              </a:extLst>
            </p:cNvPr>
            <p:cNvSpPr txBox="1"/>
            <p:nvPr/>
          </p:nvSpPr>
          <p:spPr>
            <a:xfrm>
              <a:off x="9403503" y="5560774"/>
              <a:ext cx="6930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O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C359970C-9B28-4621-BB89-0D6FFC19DAEF}"/>
              </a:ext>
            </a:extLst>
          </p:cNvPr>
          <p:cNvGrpSpPr/>
          <p:nvPr/>
        </p:nvGrpSpPr>
        <p:grpSpPr>
          <a:xfrm>
            <a:off x="5827425" y="4653747"/>
            <a:ext cx="1695358" cy="1429628"/>
            <a:chOff x="5827425" y="4653747"/>
            <a:chExt cx="1695358" cy="1429628"/>
          </a:xfrm>
        </p:grpSpPr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26E2DE23-1A85-499B-9670-1720337A0B61}"/>
                </a:ext>
              </a:extLst>
            </p:cNvPr>
            <p:cNvSpPr txBox="1"/>
            <p:nvPr/>
          </p:nvSpPr>
          <p:spPr>
            <a:xfrm>
              <a:off x="5855260" y="5553665"/>
              <a:ext cx="6930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X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D5C4200F-9B54-4A94-991B-09DBA28A37AF}"/>
                </a:ext>
              </a:extLst>
            </p:cNvPr>
            <p:cNvSpPr txBox="1"/>
            <p:nvPr/>
          </p:nvSpPr>
          <p:spPr>
            <a:xfrm>
              <a:off x="6348473" y="4659775"/>
              <a:ext cx="6930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O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4FC0C085-1C37-41C5-859F-0AE04F6E7476}"/>
                </a:ext>
              </a:extLst>
            </p:cNvPr>
            <p:cNvCxnSpPr>
              <a:cxnSpLocks/>
            </p:cNvCxnSpPr>
            <p:nvPr/>
          </p:nvCxnSpPr>
          <p:spPr>
            <a:xfrm>
              <a:off x="5971165" y="5116682"/>
              <a:ext cx="1447668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AC0A87C7-464A-4C49-BCDA-6F4A9CCDB1BF}"/>
                </a:ext>
              </a:extLst>
            </p:cNvPr>
            <p:cNvCxnSpPr>
              <a:cxnSpLocks/>
            </p:cNvCxnSpPr>
            <p:nvPr/>
          </p:nvCxnSpPr>
          <p:spPr>
            <a:xfrm>
              <a:off x="5971165" y="5593935"/>
              <a:ext cx="1447668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EF97EA4C-3633-4605-A589-C7236F1DFF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44275" y="4729676"/>
              <a:ext cx="0" cy="1323474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76300F5A-2D16-4A4F-BF5C-1A06133639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9654" y="4729676"/>
              <a:ext cx="0" cy="1323474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269699B9-416E-4D0D-A47C-3F2476429C8D}"/>
                </a:ext>
              </a:extLst>
            </p:cNvPr>
            <p:cNvSpPr txBox="1"/>
            <p:nvPr/>
          </p:nvSpPr>
          <p:spPr>
            <a:xfrm>
              <a:off x="5827425" y="4653913"/>
              <a:ext cx="6930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X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D9A05F23-1A33-4383-B062-B32510C752C2}"/>
                </a:ext>
              </a:extLst>
            </p:cNvPr>
            <p:cNvSpPr txBox="1"/>
            <p:nvPr/>
          </p:nvSpPr>
          <p:spPr>
            <a:xfrm>
              <a:off x="6379257" y="5092912"/>
              <a:ext cx="6930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X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A4A5B6BB-CF26-4903-90F7-D291277363EC}"/>
                </a:ext>
              </a:extLst>
            </p:cNvPr>
            <p:cNvSpPr txBox="1"/>
            <p:nvPr/>
          </p:nvSpPr>
          <p:spPr>
            <a:xfrm>
              <a:off x="6824227" y="5560155"/>
              <a:ext cx="6930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O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C2B42E94-F3C6-4E96-BB5F-AC67CED29648}"/>
                </a:ext>
              </a:extLst>
            </p:cNvPr>
            <p:cNvSpPr txBox="1"/>
            <p:nvPr/>
          </p:nvSpPr>
          <p:spPr>
            <a:xfrm>
              <a:off x="6829732" y="4653747"/>
              <a:ext cx="6930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O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B17B93A7-286B-4A01-8515-FC1276154AA2}"/>
              </a:ext>
            </a:extLst>
          </p:cNvPr>
          <p:cNvGrpSpPr/>
          <p:nvPr/>
        </p:nvGrpSpPr>
        <p:grpSpPr>
          <a:xfrm>
            <a:off x="3516549" y="4647885"/>
            <a:ext cx="1695358" cy="1429628"/>
            <a:chOff x="3516549" y="4647885"/>
            <a:chExt cx="1695358" cy="1429628"/>
          </a:xfrm>
        </p:grpSpPr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54D91BD2-9F7A-4EEC-8F5C-A3702E061775}"/>
                </a:ext>
              </a:extLst>
            </p:cNvPr>
            <p:cNvSpPr txBox="1"/>
            <p:nvPr/>
          </p:nvSpPr>
          <p:spPr>
            <a:xfrm>
              <a:off x="3544384" y="5547803"/>
              <a:ext cx="6930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X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C927AA2B-0E97-4246-882F-B649FA5C0AE0}"/>
                </a:ext>
              </a:extLst>
            </p:cNvPr>
            <p:cNvSpPr txBox="1"/>
            <p:nvPr/>
          </p:nvSpPr>
          <p:spPr>
            <a:xfrm>
              <a:off x="4037597" y="4653913"/>
              <a:ext cx="6930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O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8FCD4D71-02BD-4107-B6FA-AE889CF849D3}"/>
                </a:ext>
              </a:extLst>
            </p:cNvPr>
            <p:cNvCxnSpPr>
              <a:cxnSpLocks/>
            </p:cNvCxnSpPr>
            <p:nvPr/>
          </p:nvCxnSpPr>
          <p:spPr>
            <a:xfrm>
              <a:off x="3660289" y="5110820"/>
              <a:ext cx="1447668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0404F8FE-7F75-4055-9899-79A9F112B0FF}"/>
                </a:ext>
              </a:extLst>
            </p:cNvPr>
            <p:cNvCxnSpPr>
              <a:cxnSpLocks/>
            </p:cNvCxnSpPr>
            <p:nvPr/>
          </p:nvCxnSpPr>
          <p:spPr>
            <a:xfrm>
              <a:off x="3660289" y="5588073"/>
              <a:ext cx="1447668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EEE0C690-882F-4A4C-931B-ED78CFC0F9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3399" y="4723814"/>
              <a:ext cx="0" cy="1323474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36EFE2A0-D759-48DC-884D-4EE318C9C8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8778" y="4723814"/>
              <a:ext cx="0" cy="1323474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7749C75D-CEDB-430F-9D16-3200717B99B4}"/>
                </a:ext>
              </a:extLst>
            </p:cNvPr>
            <p:cNvSpPr txBox="1"/>
            <p:nvPr/>
          </p:nvSpPr>
          <p:spPr>
            <a:xfrm>
              <a:off x="3516549" y="4648051"/>
              <a:ext cx="6930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X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5F1AEC68-E90C-488B-9D32-A8D43839C323}"/>
                </a:ext>
              </a:extLst>
            </p:cNvPr>
            <p:cNvSpPr txBox="1"/>
            <p:nvPr/>
          </p:nvSpPr>
          <p:spPr>
            <a:xfrm>
              <a:off x="4068381" y="5087050"/>
              <a:ext cx="6930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X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203EF201-22A0-4A76-BCA1-357BD6EEE905}"/>
                </a:ext>
              </a:extLst>
            </p:cNvPr>
            <p:cNvSpPr txBox="1"/>
            <p:nvPr/>
          </p:nvSpPr>
          <p:spPr>
            <a:xfrm>
              <a:off x="4513351" y="5554293"/>
              <a:ext cx="6930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O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E16EF194-84F6-4B67-87E7-138A0B1AF09C}"/>
                </a:ext>
              </a:extLst>
            </p:cNvPr>
            <p:cNvSpPr txBox="1"/>
            <p:nvPr/>
          </p:nvSpPr>
          <p:spPr>
            <a:xfrm>
              <a:off x="4518856" y="4647885"/>
              <a:ext cx="6930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O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9CC16E19-A26D-4E9B-A60D-5BA9BCD76DEC}"/>
                </a:ext>
              </a:extLst>
            </p:cNvPr>
            <p:cNvSpPr txBox="1"/>
            <p:nvPr/>
          </p:nvSpPr>
          <p:spPr>
            <a:xfrm>
              <a:off x="3547333" y="5084079"/>
              <a:ext cx="6930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X</a:t>
              </a:r>
              <a:endParaRPr lang="zh-CN" alt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7" name="箭头: 下 76">
            <a:extLst>
              <a:ext uri="{FF2B5EF4-FFF2-40B4-BE49-F238E27FC236}">
                <a16:creationId xmlns:a16="http://schemas.microsoft.com/office/drawing/2014/main" id="{33C6E347-C2A4-4B08-A352-AF9A4E1380C5}"/>
              </a:ext>
            </a:extLst>
          </p:cNvPr>
          <p:cNvSpPr/>
          <p:nvPr/>
        </p:nvSpPr>
        <p:spPr>
          <a:xfrm rot="16200000">
            <a:off x="3170579" y="3131391"/>
            <a:ext cx="361974" cy="43237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8" name="箭头: 下 77">
            <a:extLst>
              <a:ext uri="{FF2B5EF4-FFF2-40B4-BE49-F238E27FC236}">
                <a16:creationId xmlns:a16="http://schemas.microsoft.com/office/drawing/2014/main" id="{D6374BEE-82F4-4C00-80B6-0853CC58BB1F}"/>
              </a:ext>
            </a:extLst>
          </p:cNvPr>
          <p:cNvSpPr/>
          <p:nvPr/>
        </p:nvSpPr>
        <p:spPr>
          <a:xfrm rot="16200000">
            <a:off x="5453659" y="3145689"/>
            <a:ext cx="361974" cy="43237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箭头: 下 78">
            <a:extLst>
              <a:ext uri="{FF2B5EF4-FFF2-40B4-BE49-F238E27FC236}">
                <a16:creationId xmlns:a16="http://schemas.microsoft.com/office/drawing/2014/main" id="{1A09DF6F-D133-4B56-A8D1-BBE0CC3114E3}"/>
              </a:ext>
            </a:extLst>
          </p:cNvPr>
          <p:cNvSpPr/>
          <p:nvPr/>
        </p:nvSpPr>
        <p:spPr>
          <a:xfrm rot="16200000">
            <a:off x="7794262" y="3152842"/>
            <a:ext cx="361974" cy="43237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箭头: 下 79">
            <a:extLst>
              <a:ext uri="{FF2B5EF4-FFF2-40B4-BE49-F238E27FC236}">
                <a16:creationId xmlns:a16="http://schemas.microsoft.com/office/drawing/2014/main" id="{3AD0F03A-A8A2-4AD9-8376-BEE3208D4A77}"/>
              </a:ext>
            </a:extLst>
          </p:cNvPr>
          <p:cNvSpPr/>
          <p:nvPr/>
        </p:nvSpPr>
        <p:spPr>
          <a:xfrm>
            <a:off x="9093287" y="4134219"/>
            <a:ext cx="361974" cy="43237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箭头: 下 80">
            <a:extLst>
              <a:ext uri="{FF2B5EF4-FFF2-40B4-BE49-F238E27FC236}">
                <a16:creationId xmlns:a16="http://schemas.microsoft.com/office/drawing/2014/main" id="{EDCD0FC9-BA85-441E-8E5A-925F28D4220E}"/>
              </a:ext>
            </a:extLst>
          </p:cNvPr>
          <p:cNvSpPr/>
          <p:nvPr/>
        </p:nvSpPr>
        <p:spPr>
          <a:xfrm rot="5400000">
            <a:off x="7789678" y="5083781"/>
            <a:ext cx="361974" cy="43237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2" name="箭头: 下 81">
            <a:extLst>
              <a:ext uri="{FF2B5EF4-FFF2-40B4-BE49-F238E27FC236}">
                <a16:creationId xmlns:a16="http://schemas.microsoft.com/office/drawing/2014/main" id="{B4638B2C-FA53-4BB6-97BC-5DB4B4456433}"/>
              </a:ext>
            </a:extLst>
          </p:cNvPr>
          <p:cNvSpPr/>
          <p:nvPr/>
        </p:nvSpPr>
        <p:spPr>
          <a:xfrm rot="5400000">
            <a:off x="5342839" y="5163696"/>
            <a:ext cx="361974" cy="43237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942E497-3F0E-466D-8597-74FDAC930501}"/>
              </a:ext>
            </a:extLst>
          </p:cNvPr>
          <p:cNvSpPr txBox="1"/>
          <p:nvPr/>
        </p:nvSpPr>
        <p:spPr>
          <a:xfrm>
            <a:off x="1529076" y="5161023"/>
            <a:ext cx="18728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X  </a:t>
            </a:r>
            <a:r>
              <a:rPr lang="en-US" altLang="zh-CN" b="1" dirty="0">
                <a:latin typeface="Consolas" panose="020B0609020204030204" pitchFamily="49" charset="0"/>
              </a:rPr>
              <a:t>has won!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2212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B2AF1-CB1F-4236-A053-DE327DE02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FC0206-F384-4C88-90D5-AFD673F21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main logic of the game resides in the following loop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Query for the input from the current player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The current player places X or O on the board at a given coordinate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Check if the current player has won the game</a:t>
            </a:r>
          </a:p>
          <a:p>
            <a:pPr marL="1371600" lvl="2" indent="-457200">
              <a:buFont typeface="+mj-ea"/>
              <a:buAutoNum type="circleNumDbPlain"/>
            </a:pPr>
            <a:r>
              <a:rPr lang="en-US" altLang="zh-CN" dirty="0"/>
              <a:t>If so, game ends</a:t>
            </a:r>
          </a:p>
          <a:p>
            <a:pPr marL="1371600" lvl="2" indent="-457200">
              <a:buFont typeface="+mj-lt"/>
              <a:buAutoNum type="circleNumDbPlain"/>
            </a:pPr>
            <a:r>
              <a:rPr lang="en-US" altLang="zh-CN" dirty="0"/>
              <a:t>If not, the other play takes over, go back to Step 1</a:t>
            </a:r>
          </a:p>
          <a:p>
            <a:pPr marL="1371600" lvl="2" indent="-457200">
              <a:buFont typeface="+mj-lt"/>
              <a:buAutoNum type="circleNumDbPlain"/>
            </a:pPr>
            <a:endParaRPr lang="en-US" altLang="zh-CN" dirty="0"/>
          </a:p>
          <a:p>
            <a:pPr marL="1371600" lvl="2" indent="-457200">
              <a:buFont typeface="+mj-lt"/>
              <a:buAutoNum type="circleNumDbPlain"/>
            </a:pPr>
            <a:endParaRPr lang="en-US" altLang="zh-CN" dirty="0"/>
          </a:p>
          <a:p>
            <a:pPr marL="1371600" lvl="2" indent="-457200">
              <a:buFont typeface="+mj-lt"/>
              <a:buAutoNum type="circleNumDbPlain"/>
            </a:pPr>
            <a:endParaRPr lang="en-US" altLang="zh-CN" dirty="0"/>
          </a:p>
          <a:p>
            <a:pPr marL="1371600" lvl="2" indent="-457200">
              <a:buFont typeface="+mj-lt"/>
              <a:buAutoNum type="circleNumDbPlain"/>
            </a:pPr>
            <a:endParaRPr lang="en-US" altLang="zh-CN" dirty="0"/>
          </a:p>
          <a:p>
            <a:r>
              <a:rPr lang="en-US" altLang="zh-CN" dirty="0"/>
              <a:t>Take a look at the implementation in </a:t>
            </a:r>
            <a:r>
              <a:rPr lang="en-US" altLang="zh-CN" dirty="0" err="1"/>
              <a:t>tic_tac_toe</a:t>
            </a:r>
            <a:r>
              <a:rPr lang="en-US" altLang="zh-CN" dirty="0"/>
              <a:t> directory</a:t>
            </a:r>
          </a:p>
          <a:p>
            <a:pPr lvl="1"/>
            <a:r>
              <a:rPr lang="en-US" altLang="zh-CN" dirty="0"/>
              <a:t>You will find the checking of winning conditions is </a:t>
            </a:r>
            <a:r>
              <a:rPr lang="en-US" altLang="zh-CN" dirty="0">
                <a:solidFill>
                  <a:srgbClr val="FF0000"/>
                </a:solidFill>
              </a:rPr>
              <a:t>not complete</a:t>
            </a:r>
            <a:r>
              <a:rPr lang="en-US" altLang="zh-CN" dirty="0"/>
              <a:t>, could you finish it?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9261B4-E306-420F-9BB2-E4E708112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29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77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Generic Procedures</a:t>
            </a:r>
          </a:p>
        </p:txBody>
      </p:sp>
    </p:spTree>
    <p:extLst>
      <p:ext uri="{BB962C8B-B14F-4D97-AF65-F5344CB8AC3E}">
        <p14:creationId xmlns:p14="http://schemas.microsoft.com/office/powerpoint/2010/main" val="176731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CDCABA8-804E-475C-83E1-614D4A7EA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Duplication of Functions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CB8F7A-6AEE-4AF5-A9D5-0E2FB31CE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Operations for different instances of poly ADTs may behave the same</a:t>
            </a:r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r>
              <a:rPr lang="en-US" altLang="zh-CN" b="1" dirty="0"/>
              <a:t>Example</a:t>
            </a:r>
            <a:r>
              <a:rPr lang="en-US" altLang="zh-CN" dirty="0"/>
              <a:t>: reverse a vector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5502C33-C51D-4FAE-B036-A631882B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78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670AA8-AA9A-4F0D-B2FE-BFF956EAF0CF}"/>
              </a:ext>
            </a:extLst>
          </p:cNvPr>
          <p:cNvSpPr txBox="1"/>
          <p:nvPr/>
        </p:nvSpPr>
        <p:spPr>
          <a:xfrm>
            <a:off x="1295400" y="2934984"/>
            <a:ext cx="40576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Reverse vectors of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ints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Vector&lt;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 reverseVectorInt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Vector&lt;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&gt;&amp; vec)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Vector&lt;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 result;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vec.size()-1;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</a:t>
            </a:r>
            <a:r>
              <a:rPr lang="zh-CN" altLang="en-US" dirty="0">
                <a:latin typeface="Consolas" panose="020B0609020204030204" pitchFamily="49" charset="0"/>
              </a:rPr>
              <a:t>i &gt;= 0; i--)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result.add(vec[i]);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result;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C948A38-62DA-48FC-A8B1-CAD054867D8C}"/>
              </a:ext>
            </a:extLst>
          </p:cNvPr>
          <p:cNvSpPr txBox="1"/>
          <p:nvPr/>
        </p:nvSpPr>
        <p:spPr>
          <a:xfrm>
            <a:off x="6067425" y="2934984"/>
            <a:ext cx="49244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Reverse vectors of strings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Vector&lt;string&gt; reverseVectorString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Vector&lt;string&gt;&amp; vec)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Vector&lt;string&gt; result;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vec.size()-1;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    </a:t>
            </a:r>
            <a:r>
              <a:rPr lang="zh-CN" altLang="en-US" dirty="0">
                <a:latin typeface="Consolas" panose="020B0609020204030204" pitchFamily="49" charset="0"/>
              </a:rPr>
              <a:t>i &gt;= 0; i--)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result.add(vec[i]);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return result;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189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747F1-30D8-430C-8005-EFCECD64E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Generic Procedures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2FB269-2CD2-4BFD-8794-9AAAEC230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single function that captures a collection of equivalent operations under different type instances</a:t>
            </a:r>
            <a:endParaRPr lang="en-US" altLang="zh-CN" b="1" dirty="0"/>
          </a:p>
          <a:p>
            <a:r>
              <a:rPr lang="en-US" altLang="zh-CN" b="1" dirty="0"/>
              <a:t>Example</a:t>
            </a:r>
            <a:r>
              <a:rPr lang="en-US" altLang="zh-CN" dirty="0"/>
              <a:t>: template function for reversing vectors: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D2560B-EF07-49F5-BD2D-A8411AD1E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79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58BB52-45C8-43AC-A4AF-15F5BB52AE13}"/>
              </a:ext>
            </a:extLst>
          </p:cNvPr>
          <p:cNvSpPr txBox="1"/>
          <p:nvPr/>
        </p:nvSpPr>
        <p:spPr>
          <a:xfrm>
            <a:off x="3152775" y="2755464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Reverse a vector of type T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template</a:t>
            </a:r>
            <a:r>
              <a:rPr lang="zh-CN" altLang="en-US" dirty="0">
                <a:latin typeface="Consolas" panose="020B0609020204030204" pitchFamily="49" charset="0"/>
              </a:rPr>
              <a:t>&lt;</a:t>
            </a:r>
            <a:r>
              <a:rPr lang="zh-CN" altLang="en-US" b="1" dirty="0">
                <a:latin typeface="Consolas" panose="020B0609020204030204" pitchFamily="49" charset="0"/>
              </a:rPr>
              <a:t>class</a:t>
            </a:r>
            <a:r>
              <a:rPr lang="zh-CN" altLang="en-US" dirty="0">
                <a:latin typeface="Consolas" panose="020B0609020204030204" pitchFamily="49" charset="0"/>
              </a:rPr>
              <a:t> T&gt;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Vector&lt;T&gt; </a:t>
            </a:r>
            <a:r>
              <a:rPr lang="zh-CN" altLang="en-US" dirty="0">
                <a:latin typeface="Consolas" panose="020B0609020204030204" pitchFamily="49" charset="0"/>
              </a:rPr>
              <a:t>reverseVector(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Vector&lt;T&gt;</a:t>
            </a:r>
            <a:r>
              <a:rPr lang="zh-CN" altLang="en-US" dirty="0">
                <a:latin typeface="Consolas" panose="020B0609020204030204" pitchFamily="49" charset="0"/>
              </a:rPr>
              <a:t>&amp; vec)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Vector&lt;T&gt;</a:t>
            </a:r>
            <a:r>
              <a:rPr lang="zh-CN" altLang="en-US" dirty="0">
                <a:latin typeface="Consolas" panose="020B0609020204030204" pitchFamily="49" charset="0"/>
              </a:rPr>
              <a:t> result;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(int i = vec.size()-1; i &gt;= 0; i--)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result.add(vec[i]);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return result;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553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98B05-836E-44D0-BF0F-B94F29F6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Overloading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29EDD4-8EA4-4598-A853-3D48B29D8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Overloading</a:t>
            </a:r>
            <a:r>
              <a:rPr lang="en-US" altLang="zh-CN" dirty="0"/>
              <a:t>: Ad-hoc polymorphism in C++</a:t>
            </a:r>
          </a:p>
          <a:p>
            <a:endParaRPr lang="en-US" altLang="zh-CN" dirty="0"/>
          </a:p>
          <a:p>
            <a:r>
              <a:rPr lang="en-US" altLang="zh-CN" dirty="0"/>
              <a:t>We have seen many examples</a:t>
            </a:r>
          </a:p>
          <a:p>
            <a:pPr lvl="1"/>
            <a:r>
              <a:rPr lang="en-US" altLang="zh-CN" dirty="0"/>
              <a:t>Overloaded operators: </a:t>
            </a:r>
          </a:p>
          <a:p>
            <a:pPr lvl="2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&lt;&lt;, &gt;&gt;, +, +=, ==, …</a:t>
            </a:r>
          </a:p>
          <a:p>
            <a:pPr lvl="1"/>
            <a:r>
              <a:rPr lang="en-US" altLang="zh-CN" dirty="0"/>
              <a:t>Overloaded methods:</a:t>
            </a:r>
          </a:p>
          <a:p>
            <a:pPr lvl="2"/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str.insert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str.erase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str.substr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, ….</a:t>
            </a:r>
          </a:p>
          <a:p>
            <a:pPr lvl="1"/>
            <a:endParaRPr lang="en-US" altLang="zh-CN" dirty="0"/>
          </a:p>
          <a:p>
            <a:r>
              <a:rPr lang="en-US" altLang="zh-CN" b="1" dirty="0"/>
              <a:t>Function</a:t>
            </a:r>
            <a:r>
              <a:rPr lang="zh-CN" altLang="en-US" b="1" dirty="0"/>
              <a:t> </a:t>
            </a:r>
            <a:r>
              <a:rPr lang="en-US" altLang="zh-CN" b="1" dirty="0"/>
              <a:t>Overloading:</a:t>
            </a:r>
          </a:p>
          <a:p>
            <a:pPr lvl="1"/>
            <a:r>
              <a:rPr lang="en-US" altLang="zh-CN" dirty="0"/>
              <a:t>A function may have different implementations depending on parameter types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AA632C-2713-48DC-B20D-F033AEC1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716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6D0A9-1EDD-4578-A924-385F5DEB5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When Can be Used?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5B521F-F142-49FA-9F57-7E767BE83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operation is </a:t>
            </a:r>
            <a:r>
              <a:rPr lang="en-US" altLang="zh-CN" dirty="0">
                <a:solidFill>
                  <a:srgbClr val="FF0000"/>
                </a:solidFill>
              </a:rPr>
              <a:t>ignorant of the specific type instance </a:t>
            </a:r>
          </a:p>
          <a:p>
            <a:pPr lvl="1"/>
            <a:r>
              <a:rPr lang="en-US" altLang="zh-CN" dirty="0"/>
              <a:t>E.g., we do not need to inspect the elements of a vector for reversing it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DE97A0-1D34-44D1-9CA9-8F458BAA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80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688868-AEDE-4A04-8ECC-E6D2A32DDDAA}"/>
              </a:ext>
            </a:extLst>
          </p:cNvPr>
          <p:cNvSpPr txBox="1"/>
          <p:nvPr/>
        </p:nvSpPr>
        <p:spPr>
          <a:xfrm>
            <a:off x="1971675" y="2014597"/>
            <a:ext cx="84391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Get subsequences of a vector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template</a:t>
            </a:r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en-US" altLang="zh-CN" b="1" dirty="0">
                <a:latin typeface="Consolas" panose="020B0609020204030204" pitchFamily="49" charset="0"/>
              </a:rPr>
              <a:t>class</a:t>
            </a:r>
            <a:r>
              <a:rPr lang="en-US" altLang="zh-CN" dirty="0">
                <a:latin typeface="Consolas" panose="020B0609020204030204" pitchFamily="49" charset="0"/>
              </a:rPr>
              <a:t> T&gt;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Vector&lt;Vector&lt;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&gt;&gt; </a:t>
            </a:r>
            <a:r>
              <a:rPr lang="zh-CN" altLang="en-US" dirty="0">
                <a:latin typeface="Consolas" panose="020B0609020204030204" pitchFamily="49" charset="0"/>
              </a:rPr>
              <a:t>getSubseq(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Vector&lt;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dirty="0">
                <a:latin typeface="Consolas" panose="020B0609020204030204" pitchFamily="49" charset="0"/>
              </a:rPr>
              <a:t>&amp; vec)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(vec.isEmpty())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Vector&lt;Vector&lt;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&gt;&gt; </a:t>
            </a:r>
            <a:r>
              <a:rPr lang="zh-CN" altLang="en-US" dirty="0">
                <a:latin typeface="Consolas" panose="020B0609020204030204" pitchFamily="49" charset="0"/>
              </a:rPr>
              <a:t>emptySeq= {</a:t>
            </a:r>
            <a:r>
              <a:rPr lang="en-US" altLang="zh-CN" dirty="0">
                <a:latin typeface="Consolas" panose="020B0609020204030204" pitchFamily="49" charset="0"/>
              </a:rPr>
              <a:t>{}</a:t>
            </a:r>
            <a:r>
              <a:rPr lang="zh-CN" altLang="en-US" dirty="0">
                <a:latin typeface="Consolas" panose="020B0609020204030204" pitchFamily="49" charset="0"/>
              </a:rPr>
              <a:t>};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emptySeq;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Vector&lt;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dirty="0">
                <a:latin typeface="Consolas" panose="020B0609020204030204" pitchFamily="49" charset="0"/>
              </a:rPr>
              <a:t> svec = vec;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svec.remove(0);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Vector&lt;Vector&lt;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&gt;&gt; </a:t>
            </a:r>
            <a:r>
              <a:rPr lang="zh-CN" altLang="en-US" dirty="0">
                <a:latin typeface="Consolas" panose="020B0609020204030204" pitchFamily="49" charset="0"/>
              </a:rPr>
              <a:t>tvecs = getSubseq(svec);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Vector&lt;Vector&lt;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zh-CN" altLang="en-US" dirty="0">
                <a:latin typeface="Consolas" panose="020B0609020204030204" pitchFamily="49" charset="0"/>
              </a:rPr>
              <a:t> hvecs = addHead(vec[0], tvecs);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tvecs + hvecs;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776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AA2AD-E13C-4FEF-B15E-29AA449D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When Cannot be Used?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5613C0-B0D3-4924-95B0-18F9E734B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operation is </a:t>
            </a:r>
            <a:r>
              <a:rPr lang="en-US" altLang="zh-CN" dirty="0">
                <a:solidFill>
                  <a:srgbClr val="FF0000"/>
                </a:solidFill>
              </a:rPr>
              <a:t>aware of the specific type </a:t>
            </a:r>
            <a:r>
              <a:rPr lang="en-US" altLang="zh-CN" dirty="0"/>
              <a:t>instances</a:t>
            </a:r>
          </a:p>
          <a:p>
            <a:r>
              <a:rPr lang="en-US" altLang="zh-CN" b="1" dirty="0"/>
              <a:t>Example</a:t>
            </a:r>
            <a:r>
              <a:rPr lang="en-US" altLang="zh-CN" dirty="0"/>
              <a:t>: Remove negative values from a vector</a:t>
            </a:r>
          </a:p>
          <a:p>
            <a:pPr lvl="1"/>
            <a:r>
              <a:rPr lang="en-US" altLang="zh-CN" dirty="0"/>
              <a:t>We need to check if an element is less than 0!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539803-7DDE-469F-AEE4-F91353DD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81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1E26B6-6553-4583-9404-2A248B5DF1AC}"/>
              </a:ext>
            </a:extLst>
          </p:cNvPr>
          <p:cNvSpPr txBox="1"/>
          <p:nvPr/>
        </p:nvSpPr>
        <p:spPr>
          <a:xfrm>
            <a:off x="2179220" y="2469557"/>
            <a:ext cx="726958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Remove all negative values in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vec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Vector&lt;int&gt; </a:t>
            </a:r>
            <a:r>
              <a:rPr lang="en-US" altLang="zh-CN" dirty="0" err="1">
                <a:latin typeface="Consolas" panose="020B0609020204030204" pitchFamily="49" charset="0"/>
              </a:rPr>
              <a:t>removeNegValues</a:t>
            </a:r>
            <a:r>
              <a:rPr lang="en-US" altLang="zh-CN" dirty="0">
                <a:latin typeface="Consolas" panose="020B0609020204030204" pitchFamily="49" charset="0"/>
              </a:rPr>
              <a:t>(Vector&lt;int&gt; </a:t>
            </a:r>
            <a:r>
              <a:rPr lang="en-US" altLang="zh-CN" dirty="0" err="1"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latin typeface="Consolas" panose="020B0609020204030204" pitchFamily="49" charset="0"/>
              </a:rPr>
              <a:t>vec.isEmpty</a:t>
            </a:r>
            <a:r>
              <a:rPr lang="en-US" altLang="zh-CN" dirty="0"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Vector&lt;int&gt;();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else</a:t>
            </a:r>
            <a:r>
              <a:rPr lang="en-US" altLang="zh-CN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Vector&lt;int&gt; head;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 if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[0] &gt;= 0) </a:t>
            </a:r>
            <a:r>
              <a:rPr lang="en-US" altLang="zh-CN" dirty="0" err="1">
                <a:latin typeface="Consolas" panose="020B0609020204030204" pitchFamily="49" charset="0"/>
              </a:rPr>
              <a:t>head.add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[0]);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 </a:t>
            </a:r>
            <a:r>
              <a:rPr lang="en-US" altLang="zh-CN" dirty="0" err="1">
                <a:latin typeface="Consolas" panose="020B0609020204030204" pitchFamily="49" charset="0"/>
              </a:rPr>
              <a:t>vec.remove</a:t>
            </a:r>
            <a:r>
              <a:rPr lang="en-US" altLang="zh-CN" dirty="0">
                <a:latin typeface="Consolas" panose="020B0609020204030204" pitchFamily="49" charset="0"/>
              </a:rPr>
              <a:t>(0);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Vector&lt;int&gt; rest = </a:t>
            </a:r>
            <a:r>
              <a:rPr lang="en-US" altLang="zh-CN" dirty="0" err="1">
                <a:latin typeface="Consolas" panose="020B0609020204030204" pitchFamily="49" charset="0"/>
              </a:rPr>
              <a:t>removeNegValues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vec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head + rest;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01D5141F-793E-40EC-AE1F-A30FAC138465}"/>
                  </a:ext>
                </a:extLst>
              </p14:cNvPr>
              <p14:cNvContentPartPr/>
              <p14:nvPr/>
            </p14:nvContentPartPr>
            <p14:xfrm>
              <a:off x="3780720" y="3017880"/>
              <a:ext cx="3259440" cy="176040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01D5141F-793E-40EC-AE1F-A30FAC1384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71360" y="3008520"/>
                <a:ext cx="3278160" cy="177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086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800CF-15D5-478F-9A0F-47C38B680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3799C-13F6-4FCB-8EBE-FB880854C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Which of the following operations over vectors are generic?</a:t>
            </a:r>
          </a:p>
          <a:p>
            <a:pPr lvl="1"/>
            <a:r>
              <a:rPr lang="en-US" altLang="zh-CN" dirty="0"/>
              <a:t>Concatenate two vectors</a:t>
            </a:r>
          </a:p>
          <a:p>
            <a:pPr lvl="1"/>
            <a:r>
              <a:rPr lang="en-US" altLang="zh-CN" dirty="0"/>
              <a:t>Linear search of a vector</a:t>
            </a:r>
          </a:p>
          <a:p>
            <a:pPr lvl="1"/>
            <a:r>
              <a:rPr lang="en-US" altLang="zh-CN" dirty="0"/>
              <a:t>Binary search of a vector</a:t>
            </a:r>
          </a:p>
          <a:p>
            <a:pPr lvl="1"/>
            <a:r>
              <a:rPr lang="en-US" altLang="zh-CN" dirty="0"/>
              <a:t>Matrix multiplication</a:t>
            </a:r>
          </a:p>
          <a:p>
            <a:pPr lvl="1"/>
            <a:r>
              <a:rPr lang="en-US" altLang="zh-CN" dirty="0"/>
              <a:t>Finding all the permutation of a vector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66E128-B5E2-4183-8A70-6BF27B48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973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83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237335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0C2EF77-C214-496D-87CF-FB79B6B9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 of Stacks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1BB0A8-DA09-4B62-9317-479B4C1BC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stack stores a sequence of values</a:t>
            </a:r>
          </a:p>
          <a:p>
            <a:pPr lvl="1"/>
            <a:r>
              <a:rPr lang="en-US" altLang="zh-CN" dirty="0"/>
              <a:t>Must be added and removed from the top</a:t>
            </a:r>
          </a:p>
          <a:p>
            <a:pPr lvl="1"/>
            <a:r>
              <a:rPr lang="en-US" altLang="zh-CN" dirty="0"/>
              <a:t>No way to look into the element below the top one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AB34800-ABF1-44B0-9806-85088CB21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84</a:t>
            </a:fld>
            <a:endParaRPr lang="zh-CN" altLang="en-US"/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383EF140-2E0D-471D-A385-81251F95C3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9019" y="3491124"/>
            <a:ext cx="6800" cy="1877766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21A68FC3-C384-4B06-AF0B-392779522F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4451" y="3491124"/>
            <a:ext cx="0" cy="1899993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6B4F2F5-0151-4E66-9B4E-29FC0F133308}"/>
              </a:ext>
            </a:extLst>
          </p:cNvPr>
          <p:cNvSpPr/>
          <p:nvPr/>
        </p:nvSpPr>
        <p:spPr>
          <a:xfrm>
            <a:off x="1532027" y="5033691"/>
            <a:ext cx="1127768" cy="335199"/>
          </a:xfrm>
          <a:prstGeom prst="roundRect">
            <a:avLst>
              <a:gd name="adj" fmla="val 24359"/>
            </a:avLst>
          </a:prstGeom>
          <a:solidFill>
            <a:srgbClr val="92D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C016595-48EC-4791-A7F4-8C5F51AD1715}"/>
              </a:ext>
            </a:extLst>
          </p:cNvPr>
          <p:cNvSpPr/>
          <p:nvPr/>
        </p:nvSpPr>
        <p:spPr>
          <a:xfrm>
            <a:off x="1532027" y="4665150"/>
            <a:ext cx="1137293" cy="357427"/>
          </a:xfrm>
          <a:prstGeom prst="roundRect">
            <a:avLst>
              <a:gd name="adj" fmla="val 24359"/>
            </a:avLst>
          </a:prstGeom>
          <a:solidFill>
            <a:srgbClr val="92D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8D7CB81-F3A2-4603-ACAC-DF4C879CDF4E}"/>
              </a:ext>
            </a:extLst>
          </p:cNvPr>
          <p:cNvSpPr/>
          <p:nvPr/>
        </p:nvSpPr>
        <p:spPr>
          <a:xfrm>
            <a:off x="1532027" y="4318837"/>
            <a:ext cx="1156344" cy="357427"/>
          </a:xfrm>
          <a:prstGeom prst="roundRect">
            <a:avLst>
              <a:gd name="adj" fmla="val 24359"/>
            </a:avLst>
          </a:prstGeom>
          <a:solidFill>
            <a:srgbClr val="92D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4DC3798-819B-495E-A152-12EC73BDDA3E}"/>
              </a:ext>
            </a:extLst>
          </p:cNvPr>
          <p:cNvSpPr/>
          <p:nvPr/>
        </p:nvSpPr>
        <p:spPr>
          <a:xfrm>
            <a:off x="1527262" y="3994751"/>
            <a:ext cx="1161109" cy="324087"/>
          </a:xfrm>
          <a:prstGeom prst="roundRect">
            <a:avLst>
              <a:gd name="adj" fmla="val 24359"/>
            </a:avLst>
          </a:prstGeom>
          <a:solidFill>
            <a:srgbClr val="92D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7" name="弧形 16">
            <a:extLst>
              <a:ext uri="{FF2B5EF4-FFF2-40B4-BE49-F238E27FC236}">
                <a16:creationId xmlns:a16="http://schemas.microsoft.com/office/drawing/2014/main" id="{EFBCBE1A-CB8B-4C4B-A469-C34935A2BD08}"/>
              </a:ext>
            </a:extLst>
          </p:cNvPr>
          <p:cNvSpPr/>
          <p:nvPr/>
        </p:nvSpPr>
        <p:spPr>
          <a:xfrm rot="16200000">
            <a:off x="1992509" y="3325631"/>
            <a:ext cx="770021" cy="523764"/>
          </a:xfrm>
          <a:custGeom>
            <a:avLst/>
            <a:gdLst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2" fmla="*/ 517358 w 1034716"/>
              <a:gd name="connsiteY2" fmla="*/ 926846 h 1853692"/>
              <a:gd name="connsiteX3" fmla="*/ 517358 w 1034716"/>
              <a:gd name="connsiteY3" fmla="*/ 0 h 1853692"/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0" fmla="*/ 252663 w 770021"/>
              <a:gd name="connsiteY0" fmla="*/ 0 h 926846"/>
              <a:gd name="connsiteX1" fmla="*/ 770021 w 770021"/>
              <a:gd name="connsiteY1" fmla="*/ 926846 h 926846"/>
              <a:gd name="connsiteX2" fmla="*/ 252663 w 770021"/>
              <a:gd name="connsiteY2" fmla="*/ 926846 h 926846"/>
              <a:gd name="connsiteX3" fmla="*/ 252663 w 770021"/>
              <a:gd name="connsiteY3" fmla="*/ 0 h 926846"/>
              <a:gd name="connsiteX0" fmla="*/ 0 w 770021"/>
              <a:gd name="connsiteY0" fmla="*/ 0 h 926846"/>
              <a:gd name="connsiteX1" fmla="*/ 770021 w 770021"/>
              <a:gd name="connsiteY1" fmla="*/ 926846 h 9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0021" h="926846" stroke="0" extrusionOk="0">
                <a:moveTo>
                  <a:pt x="252663" y="0"/>
                </a:moveTo>
                <a:cubicBezTo>
                  <a:pt x="538392" y="0"/>
                  <a:pt x="770021" y="414963"/>
                  <a:pt x="770021" y="926846"/>
                </a:cubicBezTo>
                <a:lnTo>
                  <a:pt x="252663" y="926846"/>
                </a:lnTo>
                <a:lnTo>
                  <a:pt x="252663" y="0"/>
                </a:lnTo>
                <a:close/>
              </a:path>
              <a:path w="770021" h="926846" fill="none">
                <a:moveTo>
                  <a:pt x="0" y="0"/>
                </a:moveTo>
                <a:cubicBezTo>
                  <a:pt x="285729" y="0"/>
                  <a:pt x="770021" y="414963"/>
                  <a:pt x="770021" y="926846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弧形 16">
            <a:extLst>
              <a:ext uri="{FF2B5EF4-FFF2-40B4-BE49-F238E27FC236}">
                <a16:creationId xmlns:a16="http://schemas.microsoft.com/office/drawing/2014/main" id="{E2B20FB4-7E41-407E-BE64-84AF59D48412}"/>
              </a:ext>
            </a:extLst>
          </p:cNvPr>
          <p:cNvSpPr/>
          <p:nvPr/>
        </p:nvSpPr>
        <p:spPr>
          <a:xfrm>
            <a:off x="6722641" y="3296091"/>
            <a:ext cx="395352" cy="1380173"/>
          </a:xfrm>
          <a:custGeom>
            <a:avLst/>
            <a:gdLst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2" fmla="*/ 517358 w 1034716"/>
              <a:gd name="connsiteY2" fmla="*/ 926846 h 1853692"/>
              <a:gd name="connsiteX3" fmla="*/ 517358 w 1034716"/>
              <a:gd name="connsiteY3" fmla="*/ 0 h 1853692"/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0" fmla="*/ 252663 w 770021"/>
              <a:gd name="connsiteY0" fmla="*/ 0 h 926846"/>
              <a:gd name="connsiteX1" fmla="*/ 770021 w 770021"/>
              <a:gd name="connsiteY1" fmla="*/ 926846 h 926846"/>
              <a:gd name="connsiteX2" fmla="*/ 252663 w 770021"/>
              <a:gd name="connsiteY2" fmla="*/ 926846 h 926846"/>
              <a:gd name="connsiteX3" fmla="*/ 252663 w 770021"/>
              <a:gd name="connsiteY3" fmla="*/ 0 h 926846"/>
              <a:gd name="connsiteX0" fmla="*/ 0 w 770021"/>
              <a:gd name="connsiteY0" fmla="*/ 0 h 926846"/>
              <a:gd name="connsiteX1" fmla="*/ 770021 w 770021"/>
              <a:gd name="connsiteY1" fmla="*/ 926846 h 9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0021" h="926846" stroke="0" extrusionOk="0">
                <a:moveTo>
                  <a:pt x="252663" y="0"/>
                </a:moveTo>
                <a:cubicBezTo>
                  <a:pt x="538392" y="0"/>
                  <a:pt x="770021" y="414963"/>
                  <a:pt x="770021" y="926846"/>
                </a:cubicBezTo>
                <a:lnTo>
                  <a:pt x="252663" y="926846"/>
                </a:lnTo>
                <a:lnTo>
                  <a:pt x="252663" y="0"/>
                </a:lnTo>
                <a:close/>
              </a:path>
              <a:path w="770021" h="926846" fill="none">
                <a:moveTo>
                  <a:pt x="0" y="0"/>
                </a:moveTo>
                <a:cubicBezTo>
                  <a:pt x="285729" y="0"/>
                  <a:pt x="770021" y="414963"/>
                  <a:pt x="770021" y="926846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EB5711F9-73B1-4AD6-BC0E-9D6E564A5D3D}"/>
              </a:ext>
            </a:extLst>
          </p:cNvPr>
          <p:cNvSpPr/>
          <p:nvPr/>
        </p:nvSpPr>
        <p:spPr>
          <a:xfrm>
            <a:off x="6001721" y="2927551"/>
            <a:ext cx="1116274" cy="346313"/>
          </a:xfrm>
          <a:prstGeom prst="roundRect">
            <a:avLst>
              <a:gd name="adj" fmla="val 24359"/>
            </a:avLst>
          </a:prstGeom>
          <a:solidFill>
            <a:srgbClr val="92D05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44" name="Line 7">
            <a:extLst>
              <a:ext uri="{FF2B5EF4-FFF2-40B4-BE49-F238E27FC236}">
                <a16:creationId xmlns:a16="http://schemas.microsoft.com/office/drawing/2014/main" id="{F0AFB672-446A-4757-A502-156A7188AB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9017" y="5391117"/>
            <a:ext cx="1315981" cy="5274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" name="弧形 16">
            <a:extLst>
              <a:ext uri="{FF2B5EF4-FFF2-40B4-BE49-F238E27FC236}">
                <a16:creationId xmlns:a16="http://schemas.microsoft.com/office/drawing/2014/main" id="{B9127C1D-CF98-4DA8-9DBC-0B50FB3846C8}"/>
              </a:ext>
            </a:extLst>
          </p:cNvPr>
          <p:cNvSpPr/>
          <p:nvPr/>
        </p:nvSpPr>
        <p:spPr>
          <a:xfrm rot="16200000">
            <a:off x="4303159" y="3498787"/>
            <a:ext cx="1116334" cy="523764"/>
          </a:xfrm>
          <a:custGeom>
            <a:avLst/>
            <a:gdLst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2" fmla="*/ 517358 w 1034716"/>
              <a:gd name="connsiteY2" fmla="*/ 926846 h 1853692"/>
              <a:gd name="connsiteX3" fmla="*/ 517358 w 1034716"/>
              <a:gd name="connsiteY3" fmla="*/ 0 h 1853692"/>
              <a:gd name="connsiteX0" fmla="*/ 517358 w 1034716"/>
              <a:gd name="connsiteY0" fmla="*/ 0 h 1853692"/>
              <a:gd name="connsiteX1" fmla="*/ 1034716 w 1034716"/>
              <a:gd name="connsiteY1" fmla="*/ 926846 h 1853692"/>
              <a:gd name="connsiteX0" fmla="*/ 252663 w 770021"/>
              <a:gd name="connsiteY0" fmla="*/ 0 h 926846"/>
              <a:gd name="connsiteX1" fmla="*/ 770021 w 770021"/>
              <a:gd name="connsiteY1" fmla="*/ 926846 h 926846"/>
              <a:gd name="connsiteX2" fmla="*/ 252663 w 770021"/>
              <a:gd name="connsiteY2" fmla="*/ 926846 h 926846"/>
              <a:gd name="connsiteX3" fmla="*/ 252663 w 770021"/>
              <a:gd name="connsiteY3" fmla="*/ 0 h 926846"/>
              <a:gd name="connsiteX0" fmla="*/ 0 w 770021"/>
              <a:gd name="connsiteY0" fmla="*/ 0 h 926846"/>
              <a:gd name="connsiteX1" fmla="*/ 770021 w 770021"/>
              <a:gd name="connsiteY1" fmla="*/ 926846 h 9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0021" h="926846" stroke="0" extrusionOk="0">
                <a:moveTo>
                  <a:pt x="252663" y="0"/>
                </a:moveTo>
                <a:cubicBezTo>
                  <a:pt x="538392" y="0"/>
                  <a:pt x="770021" y="414963"/>
                  <a:pt x="770021" y="926846"/>
                </a:cubicBezTo>
                <a:lnTo>
                  <a:pt x="252663" y="926846"/>
                </a:lnTo>
                <a:lnTo>
                  <a:pt x="252663" y="0"/>
                </a:lnTo>
                <a:close/>
              </a:path>
              <a:path w="770021" h="926846" fill="none">
                <a:moveTo>
                  <a:pt x="0" y="0"/>
                </a:moveTo>
                <a:cubicBezTo>
                  <a:pt x="285729" y="0"/>
                  <a:pt x="770021" y="414963"/>
                  <a:pt x="770021" y="926846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169B3923-7D2F-48F2-AE90-876E50AB5DB1}"/>
              </a:ext>
            </a:extLst>
          </p:cNvPr>
          <p:cNvGrpSpPr/>
          <p:nvPr/>
        </p:nvGrpSpPr>
        <p:grpSpPr>
          <a:xfrm>
            <a:off x="3932823" y="3491124"/>
            <a:ext cx="1315981" cy="1905267"/>
            <a:chOff x="3932823" y="3491124"/>
            <a:chExt cx="1315981" cy="1905267"/>
          </a:xfrm>
        </p:grpSpPr>
        <p:sp>
          <p:nvSpPr>
            <p:cNvPr id="45" name="Line 7">
              <a:extLst>
                <a:ext uri="{FF2B5EF4-FFF2-40B4-BE49-F238E27FC236}">
                  <a16:creationId xmlns:a16="http://schemas.microsoft.com/office/drawing/2014/main" id="{B1F49E5E-D733-49E5-A287-3EFEF1E299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2825" y="3491124"/>
              <a:ext cx="6800" cy="18777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Line 7">
              <a:extLst>
                <a:ext uri="{FF2B5EF4-FFF2-40B4-BE49-F238E27FC236}">
                  <a16:creationId xmlns:a16="http://schemas.microsoft.com/office/drawing/2014/main" id="{5674D5A1-B432-4130-90B9-00AA1C07D3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8804" y="3491124"/>
              <a:ext cx="0" cy="1899993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96D838BC-71FB-48A9-9796-64C3FE4F16A4}"/>
                </a:ext>
              </a:extLst>
            </p:cNvPr>
            <p:cNvSpPr/>
            <p:nvPr/>
          </p:nvSpPr>
          <p:spPr>
            <a:xfrm>
              <a:off x="4015833" y="5033691"/>
              <a:ext cx="1127768" cy="335199"/>
            </a:xfrm>
            <a:prstGeom prst="roundRect">
              <a:avLst>
                <a:gd name="adj" fmla="val 24359"/>
              </a:avLst>
            </a:prstGeom>
            <a:solidFill>
              <a:srgbClr val="92D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DB9AD5DA-5C80-4889-AB05-FB68E23788CF}"/>
                </a:ext>
              </a:extLst>
            </p:cNvPr>
            <p:cNvSpPr/>
            <p:nvPr/>
          </p:nvSpPr>
          <p:spPr>
            <a:xfrm>
              <a:off x="4015833" y="4665150"/>
              <a:ext cx="1137293" cy="357427"/>
            </a:xfrm>
            <a:prstGeom prst="roundRect">
              <a:avLst>
                <a:gd name="adj" fmla="val 24359"/>
              </a:avLst>
            </a:prstGeom>
            <a:solidFill>
              <a:srgbClr val="92D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98327B97-10C6-4E01-A2B0-DA2A0DF3A067}"/>
                </a:ext>
              </a:extLst>
            </p:cNvPr>
            <p:cNvSpPr/>
            <p:nvPr/>
          </p:nvSpPr>
          <p:spPr>
            <a:xfrm>
              <a:off x="4015833" y="4318837"/>
              <a:ext cx="1156344" cy="357427"/>
            </a:xfrm>
            <a:prstGeom prst="roundRect">
              <a:avLst>
                <a:gd name="adj" fmla="val 24359"/>
              </a:avLst>
            </a:prstGeom>
            <a:solidFill>
              <a:srgbClr val="92D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52" name="Line 7">
              <a:extLst>
                <a:ext uri="{FF2B5EF4-FFF2-40B4-BE49-F238E27FC236}">
                  <a16:creationId xmlns:a16="http://schemas.microsoft.com/office/drawing/2014/main" id="{A54F90D3-9FDD-4EDE-A26E-AC2EE15BA3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2823" y="5391117"/>
              <a:ext cx="1315981" cy="527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E946ABF5-80EA-4B05-AAA0-FA9EFCD38EEC}"/>
              </a:ext>
            </a:extLst>
          </p:cNvPr>
          <p:cNvGrpSpPr/>
          <p:nvPr/>
        </p:nvGrpSpPr>
        <p:grpSpPr>
          <a:xfrm>
            <a:off x="6476848" y="3491124"/>
            <a:ext cx="1344859" cy="1905267"/>
            <a:chOff x="6476848" y="3491124"/>
            <a:chExt cx="1344859" cy="1905267"/>
          </a:xfrm>
        </p:grpSpPr>
        <p:sp>
          <p:nvSpPr>
            <p:cNvPr id="53" name="Line 7">
              <a:extLst>
                <a:ext uri="{FF2B5EF4-FFF2-40B4-BE49-F238E27FC236}">
                  <a16:creationId xmlns:a16="http://schemas.microsoft.com/office/drawing/2014/main" id="{179E758B-2AFB-4871-A0D0-AF1AD74B7B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76850" y="3491124"/>
              <a:ext cx="6800" cy="18777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Line 7">
              <a:extLst>
                <a:ext uri="{FF2B5EF4-FFF2-40B4-BE49-F238E27FC236}">
                  <a16:creationId xmlns:a16="http://schemas.microsoft.com/office/drawing/2014/main" id="{ED7117A8-3FA6-46FB-A96C-018F7B579E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1707" y="3491124"/>
              <a:ext cx="0" cy="1899993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A3B81351-5081-40FE-B38C-B52B374EA68E}"/>
                </a:ext>
              </a:extLst>
            </p:cNvPr>
            <p:cNvSpPr/>
            <p:nvPr/>
          </p:nvSpPr>
          <p:spPr>
            <a:xfrm>
              <a:off x="6559858" y="5033691"/>
              <a:ext cx="1127768" cy="335199"/>
            </a:xfrm>
            <a:prstGeom prst="roundRect">
              <a:avLst>
                <a:gd name="adj" fmla="val 24359"/>
              </a:avLst>
            </a:prstGeom>
            <a:solidFill>
              <a:srgbClr val="92D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AB8DDF23-1FFD-4E4A-92E4-C53F631940EE}"/>
                </a:ext>
              </a:extLst>
            </p:cNvPr>
            <p:cNvSpPr/>
            <p:nvPr/>
          </p:nvSpPr>
          <p:spPr>
            <a:xfrm>
              <a:off x="6559858" y="4665150"/>
              <a:ext cx="1137293" cy="357427"/>
            </a:xfrm>
            <a:prstGeom prst="roundRect">
              <a:avLst>
                <a:gd name="adj" fmla="val 24359"/>
              </a:avLst>
            </a:prstGeom>
            <a:solidFill>
              <a:srgbClr val="92D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58" name="Line 7">
              <a:extLst>
                <a:ext uri="{FF2B5EF4-FFF2-40B4-BE49-F238E27FC236}">
                  <a16:creationId xmlns:a16="http://schemas.microsoft.com/office/drawing/2014/main" id="{6484903E-9BB3-443F-ABB1-6A353BCCCC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76848" y="5391117"/>
              <a:ext cx="1315981" cy="527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8AF9E81B-D38D-40F3-B000-9FC911CF39C1}"/>
              </a:ext>
            </a:extLst>
          </p:cNvPr>
          <p:cNvGrpSpPr/>
          <p:nvPr/>
        </p:nvGrpSpPr>
        <p:grpSpPr>
          <a:xfrm>
            <a:off x="9025681" y="3491124"/>
            <a:ext cx="1344859" cy="1905267"/>
            <a:chOff x="9025681" y="3491124"/>
            <a:chExt cx="1344859" cy="1905267"/>
          </a:xfrm>
        </p:grpSpPr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39F2F15A-B1B1-4DF3-BE79-3FC8D4297F08}"/>
                </a:ext>
              </a:extLst>
            </p:cNvPr>
            <p:cNvSpPr/>
            <p:nvPr/>
          </p:nvSpPr>
          <p:spPr>
            <a:xfrm>
              <a:off x="9108688" y="4299986"/>
              <a:ext cx="1116274" cy="346313"/>
            </a:xfrm>
            <a:prstGeom prst="roundRect">
              <a:avLst>
                <a:gd name="adj" fmla="val 24359"/>
              </a:avLst>
            </a:prstGeom>
            <a:solidFill>
              <a:srgbClr val="92D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61" name="Line 7">
              <a:extLst>
                <a:ext uri="{FF2B5EF4-FFF2-40B4-BE49-F238E27FC236}">
                  <a16:creationId xmlns:a16="http://schemas.microsoft.com/office/drawing/2014/main" id="{7298348F-FC98-4FAF-A792-8CC09E5E4F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025683" y="3491124"/>
              <a:ext cx="6800" cy="187776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" name="Line 7">
              <a:extLst>
                <a:ext uri="{FF2B5EF4-FFF2-40B4-BE49-F238E27FC236}">
                  <a16:creationId xmlns:a16="http://schemas.microsoft.com/office/drawing/2014/main" id="{3F429220-2765-464F-86CD-507D8781EB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70540" y="3491124"/>
              <a:ext cx="0" cy="1899993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B8698B16-783A-47FB-9DCD-005423C59397}"/>
                </a:ext>
              </a:extLst>
            </p:cNvPr>
            <p:cNvSpPr/>
            <p:nvPr/>
          </p:nvSpPr>
          <p:spPr>
            <a:xfrm>
              <a:off x="9108691" y="5033691"/>
              <a:ext cx="1127768" cy="335199"/>
            </a:xfrm>
            <a:prstGeom prst="roundRect">
              <a:avLst>
                <a:gd name="adj" fmla="val 24359"/>
              </a:avLst>
            </a:prstGeom>
            <a:solidFill>
              <a:srgbClr val="92D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83BC2D50-F186-45C9-B514-F0C67C728612}"/>
                </a:ext>
              </a:extLst>
            </p:cNvPr>
            <p:cNvSpPr/>
            <p:nvPr/>
          </p:nvSpPr>
          <p:spPr>
            <a:xfrm>
              <a:off x="9108691" y="4665150"/>
              <a:ext cx="1137293" cy="357427"/>
            </a:xfrm>
            <a:prstGeom prst="roundRect">
              <a:avLst>
                <a:gd name="adj" fmla="val 24359"/>
              </a:avLst>
            </a:prstGeom>
            <a:solidFill>
              <a:srgbClr val="92D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65" name="Line 7">
              <a:extLst>
                <a:ext uri="{FF2B5EF4-FFF2-40B4-BE49-F238E27FC236}">
                  <a16:creationId xmlns:a16="http://schemas.microsoft.com/office/drawing/2014/main" id="{0577DBD9-622C-4300-B81D-FC04775B8A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025681" y="5391117"/>
              <a:ext cx="1315981" cy="527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6" name="箭头: 下 65">
            <a:extLst>
              <a:ext uri="{FF2B5EF4-FFF2-40B4-BE49-F238E27FC236}">
                <a16:creationId xmlns:a16="http://schemas.microsoft.com/office/drawing/2014/main" id="{AA09BC56-4A37-49CA-835D-8B099826FAD8}"/>
              </a:ext>
            </a:extLst>
          </p:cNvPr>
          <p:cNvSpPr/>
          <p:nvPr/>
        </p:nvSpPr>
        <p:spPr>
          <a:xfrm rot="16200000">
            <a:off x="3205739" y="4283633"/>
            <a:ext cx="361974" cy="43237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箭头: 下 66">
            <a:extLst>
              <a:ext uri="{FF2B5EF4-FFF2-40B4-BE49-F238E27FC236}">
                <a16:creationId xmlns:a16="http://schemas.microsoft.com/office/drawing/2014/main" id="{84AFA180-100B-4773-BFF0-DD8BD2E41820}"/>
              </a:ext>
            </a:extLst>
          </p:cNvPr>
          <p:cNvSpPr/>
          <p:nvPr/>
        </p:nvSpPr>
        <p:spPr>
          <a:xfrm rot="16200000">
            <a:off x="5739841" y="4283633"/>
            <a:ext cx="361974" cy="43237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箭头: 下 67">
            <a:extLst>
              <a:ext uri="{FF2B5EF4-FFF2-40B4-BE49-F238E27FC236}">
                <a16:creationId xmlns:a16="http://schemas.microsoft.com/office/drawing/2014/main" id="{CD26BCB0-21FD-4372-B051-E2ECE21399B6}"/>
              </a:ext>
            </a:extLst>
          </p:cNvPr>
          <p:cNvSpPr/>
          <p:nvPr/>
        </p:nvSpPr>
        <p:spPr>
          <a:xfrm rot="16200000">
            <a:off x="8288674" y="4275400"/>
            <a:ext cx="361974" cy="43237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48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6" grpId="0" animBg="1"/>
      <p:bldP spid="43" grpId="0" animBg="1"/>
      <p:bldP spid="51" grpId="0" animBg="1"/>
      <p:bldP spid="66" grpId="0" animBg="1"/>
      <p:bldP spid="67" grpId="0" animBg="1"/>
      <p:bldP spid="68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62C7A-F41C-49D8-A16B-08DCE841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 ADT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53806-C85F-4722-A9AF-8349FBD38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Syntax (need to include in &lt;</a:t>
            </a:r>
            <a:r>
              <a:rPr lang="en-US" altLang="zh-CN" dirty="0" err="1"/>
              <a:t>Stack.h</a:t>
            </a:r>
            <a:r>
              <a:rPr lang="en-US" altLang="zh-CN" dirty="0"/>
              <a:t>&gt;):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>
              <a:latin typeface="+mj-lt"/>
            </a:endParaRPr>
          </a:p>
          <a:p>
            <a:pPr lvl="1"/>
            <a:endParaRPr lang="en-US" altLang="zh-CN" dirty="0">
              <a:latin typeface="+mj-lt"/>
            </a:endParaRPr>
          </a:p>
          <a:p>
            <a:r>
              <a:rPr lang="en-US" altLang="zh-CN" b="1" dirty="0"/>
              <a:t>Key operations: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push(</a:t>
            </a: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en-US" altLang="zh-CN" dirty="0"/>
              <a:t>Push </a:t>
            </a: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dirty="0"/>
              <a:t> on top of the stack (</a:t>
            </a: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dirty="0"/>
              <a:t> becomes the topmost element)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peek()</a:t>
            </a:r>
          </a:p>
          <a:p>
            <a:pPr lvl="2"/>
            <a:r>
              <a:rPr lang="en-US" altLang="zh-CN" dirty="0"/>
              <a:t>Return the topmost element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pop()</a:t>
            </a:r>
          </a:p>
          <a:p>
            <a:pPr lvl="2"/>
            <a:r>
              <a:rPr lang="en-US" altLang="zh-CN" dirty="0"/>
              <a:t>Remove the topmost element and return it</a:t>
            </a:r>
          </a:p>
          <a:p>
            <a:r>
              <a:rPr lang="en-US" altLang="zh-CN" b="1" dirty="0"/>
              <a:t>Note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peek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pop</a:t>
            </a:r>
            <a:r>
              <a:rPr lang="en-US" altLang="zh-CN" dirty="0"/>
              <a:t> reports an error for empty stacks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4A3AFB-F562-474F-B407-AB54E671A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85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C04189-E3AF-4D41-81A6-95A9E44384C5}"/>
              </a:ext>
            </a:extLst>
          </p:cNvPr>
          <p:cNvSpPr txBox="1"/>
          <p:nvPr/>
        </p:nvSpPr>
        <p:spPr>
          <a:xfrm>
            <a:off x="3884663" y="1694861"/>
            <a:ext cx="58802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Define an empty stack s of type T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Stack&lt;T&gt;  s;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Define a stack with initial values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Stack&lt;T&gt;  s = { a1, a2, …, an };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D6EA1E7E-A0AC-4613-86B7-56F5EF8AADD6}"/>
              </a:ext>
            </a:extLst>
          </p:cNvPr>
          <p:cNvSpPr/>
          <p:nvPr/>
        </p:nvSpPr>
        <p:spPr>
          <a:xfrm rot="7066859">
            <a:off x="7930298" y="2509852"/>
            <a:ext cx="205786" cy="92252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1CB714E-4994-4251-9BB5-DC3B09F57550}"/>
              </a:ext>
            </a:extLst>
          </p:cNvPr>
          <p:cNvSpPr txBox="1"/>
          <p:nvPr/>
        </p:nvSpPr>
        <p:spPr>
          <a:xfrm>
            <a:off x="8453967" y="3017150"/>
            <a:ext cx="2935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This is the topmost value!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75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06077-67E6-4F87-B6A2-20CBB5DF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C80A48-1E61-4FD1-9ECB-B31BAB65F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821080-865D-486F-918F-1533A2C8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C38D2A-9FD6-414F-8C5F-57B34D28E0EE}"/>
              </a:ext>
            </a:extLst>
          </p:cNvPr>
          <p:cNvSpPr txBox="1"/>
          <p:nvPr/>
        </p:nvSpPr>
        <p:spPr>
          <a:xfrm>
            <a:off x="2662237" y="1184873"/>
            <a:ext cx="724852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Initialize an empty stack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Stack&lt;char&gt; s;    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s &lt;&lt; endl;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Push values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s.push('A');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s.push('B');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s.push('C</a:t>
            </a:r>
            <a:r>
              <a:rPr lang="en-US" altLang="zh-CN" dirty="0">
                <a:latin typeface="Consolas" panose="020B0609020204030204" pitchFamily="49" charset="0"/>
              </a:rPr>
              <a:t>’</a:t>
            </a:r>
            <a:r>
              <a:rPr lang="zh-CN" altLang="en-US" dirty="0">
                <a:latin typeface="Consolas" panose="020B0609020204030204" pitchFamily="49" charset="0"/>
              </a:rPr>
              <a:t>);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Print the topmost element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s.peek() &lt;&lt; endl;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Pop the topmost element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s.pop();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s &lt;&lt; endl;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More pops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s.pop();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s.pop();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// Errors: popping and peeking empty stacks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s.pop();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s.peek();</a:t>
            </a:r>
          </a:p>
        </p:txBody>
      </p:sp>
    </p:spTree>
    <p:extLst>
      <p:ext uri="{BB962C8B-B14F-4D97-AF65-F5344CB8AC3E}">
        <p14:creationId xmlns:p14="http://schemas.microsoft.com/office/powerpoint/2010/main" val="76706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FBB1C-5030-49F4-9199-76B56BC33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 of Stack Operations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CE7386-ABA4-4B21-8376-9450CEC67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Table 5-3 Textbook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3A8F5C-BE34-44B6-A2A5-BF5817B6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87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38FF999-B11A-4A03-BEF6-152D589D3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0764"/>
            <a:ext cx="104584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7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07B96-67FC-49BC-B684-3658E6CA8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Iteration of Stacks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8ADF6D-D277-4D18-9667-F7EB89533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Iteration can only be accomplished destructively</a:t>
            </a:r>
          </a:p>
          <a:p>
            <a:r>
              <a:rPr lang="en-US" altLang="zh-CN" b="1" dirty="0"/>
              <a:t>Pattern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088246-F1C9-4C17-BB33-1525E75CD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88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A5F041-D35E-4B04-801F-3389F6E080A4}"/>
              </a:ext>
            </a:extLst>
          </p:cNvPr>
          <p:cNvSpPr txBox="1"/>
          <p:nvPr/>
        </p:nvSpPr>
        <p:spPr>
          <a:xfrm>
            <a:off x="3629026" y="2800350"/>
            <a:ext cx="37909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Iterate over the stack s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while</a:t>
            </a:r>
            <a:r>
              <a:rPr lang="en-US" altLang="zh-CN" dirty="0">
                <a:latin typeface="Consolas" panose="020B0609020204030204" pitchFamily="49" charset="0"/>
              </a:rPr>
              <a:t> (!</a:t>
            </a:r>
            <a:r>
              <a:rPr lang="en-US" altLang="zh-CN" dirty="0" err="1">
                <a:latin typeface="Consolas" panose="020B0609020204030204" pitchFamily="49" charset="0"/>
              </a:rPr>
              <a:t>s.isEmpty</a:t>
            </a:r>
            <a:r>
              <a:rPr lang="en-US" altLang="zh-CN" dirty="0">
                <a:latin typeface="Consolas" panose="020B0609020204030204" pitchFamily="49" charset="0"/>
              </a:rPr>
              <a:t>())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v = </a:t>
            </a:r>
            <a:r>
              <a:rPr lang="en-US" altLang="zh-CN" dirty="0" err="1">
                <a:latin typeface="Consolas" panose="020B0609020204030204" pitchFamily="49" charset="0"/>
              </a:rPr>
              <a:t>s.pop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i="1" dirty="0">
                <a:latin typeface="+mj-lt"/>
              </a:rPr>
              <a:t>      </a:t>
            </a:r>
            <a:r>
              <a:rPr lang="en-US" altLang="zh-CN" i="1" dirty="0">
                <a:solidFill>
                  <a:srgbClr val="0070C0"/>
                </a:solidFill>
                <a:latin typeface="+mj-lt"/>
              </a:rPr>
              <a:t>perform operation on </a:t>
            </a:r>
            <a:r>
              <a:rPr lang="en-US" altLang="zh-CN" dirty="0">
                <a:latin typeface="Consolas" panose="020B0609020204030204" pitchFamily="49" charset="0"/>
              </a:rPr>
              <a:t>v</a:t>
            </a:r>
            <a:r>
              <a:rPr lang="en-US" altLang="zh-CN" i="1" dirty="0">
                <a:latin typeface="+mj-lt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22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0BC8B-96D0-442E-BACF-073763C2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Reverse Strings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3C884-BFEF-471A-9710-95B8ADBA7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Reverse a string by using a stack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521952-7601-48E7-9E2B-FA9B8C91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89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BEDCDA9-1397-40EE-848F-31A9C2264780}"/>
              </a:ext>
            </a:extLst>
          </p:cNvPr>
          <p:cNvSpPr txBox="1"/>
          <p:nvPr/>
        </p:nvSpPr>
        <p:spPr>
          <a:xfrm>
            <a:off x="3048000" y="1781175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//Reverse a string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string reverseString(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string&amp; str)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rev stores str in reverse order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Stack&lt;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&gt; rev;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str.length();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rev.push(str[i]);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transform rev into a string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string result;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while</a:t>
            </a:r>
            <a:r>
              <a:rPr lang="zh-CN" altLang="en-US" dirty="0">
                <a:latin typeface="Consolas" panose="020B0609020204030204" pitchFamily="49" charset="0"/>
              </a:rPr>
              <a:t> (!rev.isEmpty())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ch = rev.pop();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result += ch;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result;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208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5AE60-2E27-438E-9293-96C7D970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Overloading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09F19-38A5-4A56-8A82-5039D863A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Overloading with different types</a:t>
            </a:r>
          </a:p>
          <a:p>
            <a:pPr lvl="1"/>
            <a:r>
              <a:rPr lang="en-US" altLang="zh-CN" dirty="0"/>
              <a:t>Function names are </a:t>
            </a:r>
            <a:r>
              <a:rPr lang="en-US" altLang="zh-CN" dirty="0">
                <a:solidFill>
                  <a:srgbClr val="FF0000"/>
                </a:solidFill>
              </a:rPr>
              <a:t>the same</a:t>
            </a:r>
          </a:p>
          <a:p>
            <a:pPr lvl="1"/>
            <a:r>
              <a:rPr lang="en-US" altLang="zh-CN" dirty="0"/>
              <a:t>Function types are </a:t>
            </a:r>
            <a:r>
              <a:rPr lang="en-US" altLang="zh-CN" dirty="0">
                <a:solidFill>
                  <a:srgbClr val="FF0000"/>
                </a:solidFill>
              </a:rPr>
              <a:t>different</a:t>
            </a: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At call sites:</a:t>
            </a:r>
          </a:p>
          <a:p>
            <a:pPr lvl="1"/>
            <a:r>
              <a:rPr lang="en-US" altLang="zh-CN" dirty="0"/>
              <a:t>Choose based on </a:t>
            </a:r>
            <a:r>
              <a:rPr lang="en-US" altLang="zh-CN" dirty="0">
                <a:solidFill>
                  <a:srgbClr val="FF0000"/>
                </a:solidFill>
              </a:rPr>
              <a:t>arguments types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87EF7C-641E-4E55-AD5E-279FCE8DD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6F85A9-7FAE-4FCD-828B-5CFC772A0A97}"/>
              </a:ext>
            </a:extLst>
          </p:cNvPr>
          <p:cNvSpPr txBox="1"/>
          <p:nvPr/>
        </p:nvSpPr>
        <p:spPr>
          <a:xfrm>
            <a:off x="5705475" y="1272744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add(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x,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"Running add for integers."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x + 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add(</a:t>
            </a:r>
            <a:r>
              <a:rPr lang="zh-CN" alt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x, </a:t>
            </a:r>
            <a:r>
              <a:rPr lang="zh-CN" alt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"Running add for doubles."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x + y;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add(3, 5) </a:t>
            </a:r>
            <a:r>
              <a:rPr lang="zh-CN" altLang="en-US" dirty="0">
                <a:latin typeface="Consolas" panose="020B0609020204030204" pitchFamily="49" charset="0"/>
              </a:rPr>
              <a:t>&lt;&lt; endl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add(1.0, 3.14159) </a:t>
            </a:r>
            <a:r>
              <a:rPr lang="zh-CN" altLang="en-US" dirty="0">
                <a:latin typeface="Consolas" panose="020B0609020204030204" pitchFamily="49" charset="0"/>
              </a:rPr>
              <a:t>&lt;&lt;endl;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086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283F8-4255-49CA-9ECA-C366D1F8D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AED315-90FA-45BD-B07A-EB0672436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use a stack to check if a string is a palindrome?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F3398E-3CEB-4DA9-841B-2133E4E1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90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03B676-C342-4889-A8F4-7F9A224B0E78}"/>
              </a:ext>
            </a:extLst>
          </p:cNvPr>
          <p:cNvSpPr txBox="1"/>
          <p:nvPr/>
        </p:nvSpPr>
        <p:spPr>
          <a:xfrm>
            <a:off x="2943225" y="1914525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Check if a string is a palindrome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isPalindrome</a:t>
            </a:r>
            <a:r>
              <a:rPr lang="zh-CN" altLang="en-US" dirty="0">
                <a:latin typeface="Consolas" panose="020B0609020204030204" pitchFamily="49" charset="0"/>
              </a:rPr>
              <a:t>(</a:t>
            </a:r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string&amp; str)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rev stores str in reverse order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Stack&lt;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&gt; rev;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str.length();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rev.push(str[i]);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bool</a:t>
            </a:r>
            <a:r>
              <a:rPr lang="zh-CN" altLang="en-US" dirty="0">
                <a:latin typeface="Consolas" panose="020B0609020204030204" pitchFamily="49" charset="0"/>
              </a:rPr>
              <a:t> result;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// Fill in here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result;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077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0B82D-32DE-4404-A7DF-E9C230AA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Recursion over Stacks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2D09A6-1F8F-4FDA-8CF2-30E0C0405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Q</a:t>
            </a:r>
            <a:r>
              <a:rPr lang="en-US" altLang="zh-CN" dirty="0"/>
              <a:t>: How to perform recursion over a stack?</a:t>
            </a:r>
          </a:p>
          <a:p>
            <a:r>
              <a:rPr lang="en-US" altLang="zh-CN" b="1" dirty="0"/>
              <a:t>A</a:t>
            </a:r>
            <a:r>
              <a:rPr lang="en-US" altLang="zh-CN" dirty="0"/>
              <a:t>: Divide a problem about the stack into subproblems for smaller stacks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48F702-7185-4DBC-8549-9B6BC7DF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91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FFE914-9D8C-4478-A421-936842BAC4B7}"/>
              </a:ext>
            </a:extLst>
          </p:cNvPr>
          <p:cNvSpPr txBox="1"/>
          <p:nvPr/>
        </p:nvSpPr>
        <p:spPr>
          <a:xfrm>
            <a:off x="3600451" y="2838450"/>
            <a:ext cx="379095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Recursion over the stack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void </a:t>
            </a:r>
            <a:r>
              <a:rPr lang="en-US" altLang="zh-CN" dirty="0">
                <a:latin typeface="Consolas" panose="020B0609020204030204" pitchFamily="49" charset="0"/>
              </a:rPr>
              <a:t>f(Stack&lt;T&gt; s)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latin typeface="Consolas" panose="020B0609020204030204" pitchFamily="49" charset="0"/>
              </a:rPr>
              <a:t>s.isEmpty</a:t>
            </a:r>
            <a:r>
              <a:rPr lang="en-US" altLang="zh-CN" dirty="0">
                <a:latin typeface="Consolas" panose="020B0609020204030204" pitchFamily="49" charset="0"/>
              </a:rPr>
              <a:t>())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v = </a:t>
            </a:r>
            <a:r>
              <a:rPr lang="en-US" altLang="zh-CN" dirty="0" err="1">
                <a:latin typeface="Consolas" panose="020B0609020204030204" pitchFamily="49" charset="0"/>
              </a:rPr>
              <a:t>s.pop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…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f(s);</a:t>
            </a:r>
            <a:endParaRPr lang="en-US" altLang="zh-CN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i="1" dirty="0">
                <a:latin typeface="Consolas" panose="020B0609020204030204" pitchFamily="49" charset="0"/>
              </a:rPr>
              <a:t>   …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136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C66AC-8415-46F8-B42C-4AC7F27E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Duplicate Elements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DDC92E-8862-4666-8396-3C20409E1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Duplicate every element in the stack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0105AE-498A-492F-9356-51E57E3B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92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099534-A053-4CEC-97DF-9B6DEE068AD4}"/>
              </a:ext>
            </a:extLst>
          </p:cNvPr>
          <p:cNvSpPr txBox="1"/>
          <p:nvPr/>
        </p:nvSpPr>
        <p:spPr>
          <a:xfrm>
            <a:off x="3048000" y="2136339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Duplicate elements in 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duplicate(Stack&lt;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&gt;&amp; s)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(s.isEmpty())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 = s.pop();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duplicate(s);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s.push(v);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s.push(v);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976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93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More Applications of Stacks</a:t>
            </a:r>
          </a:p>
        </p:txBody>
      </p:sp>
    </p:spTree>
    <p:extLst>
      <p:ext uri="{BB962C8B-B14F-4D97-AF65-F5344CB8AC3E}">
        <p14:creationId xmlns:p14="http://schemas.microsoft.com/office/powerpoint/2010/main" val="3107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66EAC-185E-4DCA-AE83-DF48C43B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 Frames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A4BFC5-6D36-407F-BF64-8DF528E1C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Recall that</a:t>
            </a:r>
          </a:p>
          <a:p>
            <a:pPr lvl="1"/>
            <a:r>
              <a:rPr lang="en-US" altLang="zh-CN" dirty="0"/>
              <a:t>At each function call a frame containing local variables is created</a:t>
            </a:r>
          </a:p>
          <a:p>
            <a:pPr lvl="1"/>
            <a:r>
              <a:rPr lang="en-US" altLang="zh-CN" dirty="0"/>
              <a:t>At each function return the frame is destroyed</a:t>
            </a:r>
          </a:p>
          <a:p>
            <a:r>
              <a:rPr lang="en-US" altLang="zh-CN" b="1" dirty="0"/>
              <a:t>Example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43A914-1689-45E1-B6BC-CF95FEB1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94</a:t>
            </a:fld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A9E7C57-8603-4DB5-886E-3F496EC7077D}"/>
              </a:ext>
            </a:extLst>
          </p:cNvPr>
          <p:cNvSpPr/>
          <p:nvPr/>
        </p:nvSpPr>
        <p:spPr>
          <a:xfrm>
            <a:off x="7148141" y="2602277"/>
            <a:ext cx="2302933" cy="826723"/>
          </a:xfrm>
          <a:prstGeom prst="roundRect">
            <a:avLst>
              <a:gd name="adj" fmla="val 22778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Frame for main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3B1680F-245B-4509-B049-1716317778A8}"/>
              </a:ext>
            </a:extLst>
          </p:cNvPr>
          <p:cNvSpPr/>
          <p:nvPr/>
        </p:nvSpPr>
        <p:spPr>
          <a:xfrm>
            <a:off x="5020186" y="4014879"/>
            <a:ext cx="2302933" cy="826723"/>
          </a:xfrm>
          <a:prstGeom prst="roundRect">
            <a:avLst>
              <a:gd name="adj" fmla="val 22778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Frame for f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61FCEF9-D7DC-4D7C-8CFA-E2A9672023C0}"/>
              </a:ext>
            </a:extLst>
          </p:cNvPr>
          <p:cNvSpPr/>
          <p:nvPr/>
        </p:nvSpPr>
        <p:spPr>
          <a:xfrm>
            <a:off x="4009830" y="5434486"/>
            <a:ext cx="2302933" cy="826723"/>
          </a:xfrm>
          <a:prstGeom prst="roundRect">
            <a:avLst>
              <a:gd name="adj" fmla="val 22778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Frame for h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9FAE1AE-1711-46F9-8BC4-0F99F2FEDC1C}"/>
              </a:ext>
            </a:extLst>
          </p:cNvPr>
          <p:cNvSpPr/>
          <p:nvPr/>
        </p:nvSpPr>
        <p:spPr>
          <a:xfrm>
            <a:off x="7893738" y="4014878"/>
            <a:ext cx="2302933" cy="826723"/>
          </a:xfrm>
          <a:prstGeom prst="roundRect">
            <a:avLst>
              <a:gd name="adj" fmla="val 22778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Frame for g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AC34FB1-C968-4118-8456-94A0E265A6A5}"/>
              </a:ext>
            </a:extLst>
          </p:cNvPr>
          <p:cNvSpPr/>
          <p:nvPr/>
        </p:nvSpPr>
        <p:spPr>
          <a:xfrm>
            <a:off x="7030138" y="5434485"/>
            <a:ext cx="2302933" cy="826723"/>
          </a:xfrm>
          <a:prstGeom prst="roundRect">
            <a:avLst>
              <a:gd name="adj" fmla="val 22778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Frame for h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6E8726A-F5F4-4B70-96DC-CC4C9752AE5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6171653" y="3429000"/>
            <a:ext cx="2127955" cy="5858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62A7350-C62B-47A9-B319-6D590DDBF82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5161297" y="4841602"/>
            <a:ext cx="1010356" cy="5928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993910E-7184-4BBF-8254-B6C52121527A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6171653" y="4841602"/>
            <a:ext cx="2009952" cy="5928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EC58094-52CE-4C8E-B1CF-2F91F381FEA7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8299608" y="3429000"/>
            <a:ext cx="745597" cy="5858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79F5877-6215-469C-B44D-E245EB02A39D}"/>
              </a:ext>
            </a:extLst>
          </p:cNvPr>
          <p:cNvSpPr txBox="1"/>
          <p:nvPr/>
        </p:nvSpPr>
        <p:spPr>
          <a:xfrm>
            <a:off x="1312051" y="4602024"/>
            <a:ext cx="26272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1" lang="en-US" altLang="zh-CN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</a:rPr>
              <a:t> main()</a:t>
            </a:r>
          </a:p>
          <a:p>
            <a:pPr algn="just" eaLnBrk="0" hangingPunct="0"/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</a:rPr>
              <a:t>{</a:t>
            </a:r>
          </a:p>
          <a:p>
            <a:pPr algn="just" eaLnBrk="0" hangingPunct="0"/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</a:rPr>
              <a:t>  f();</a:t>
            </a:r>
          </a:p>
          <a:p>
            <a:pPr algn="just" eaLnBrk="0" hangingPunct="0"/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</a:rPr>
              <a:t>  g();</a:t>
            </a:r>
          </a:p>
          <a:p>
            <a:pPr algn="just" eaLnBrk="0" hangingPunct="0"/>
            <a:r>
              <a:rPr kumimoji="1" lang="en-US" altLang="zh-CN" b="1" dirty="0">
                <a:latin typeface="Consolas" panose="020B0609020204030204" pitchFamily="49" charset="0"/>
                <a:ea typeface="楷体_GB2312" pitchFamily="49" charset="-122"/>
              </a:rPr>
              <a:t>  return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</a:rPr>
              <a:t> 0;   </a:t>
            </a:r>
          </a:p>
          <a:p>
            <a:pPr algn="just" eaLnBrk="0" hangingPunct="0"/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</a:rPr>
              <a:t>}</a:t>
            </a:r>
            <a:r>
              <a:rPr kumimoji="1" lang="en-US" altLang="zh-CN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03E5496-8E7D-409F-BC18-4F80E813FF5B}"/>
              </a:ext>
            </a:extLst>
          </p:cNvPr>
          <p:cNvSpPr txBox="1"/>
          <p:nvPr/>
        </p:nvSpPr>
        <p:spPr>
          <a:xfrm>
            <a:off x="1392287" y="2735840"/>
            <a:ext cx="211263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1" lang="en-US" altLang="zh-CN" b="1" dirty="0">
                <a:latin typeface="Consolas" panose="020B0609020204030204" pitchFamily="49" charset="0"/>
                <a:ea typeface="楷体_GB2312" pitchFamily="49" charset="-122"/>
              </a:rPr>
              <a:t>void 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</a:rPr>
              <a:t>g() {}</a:t>
            </a:r>
          </a:p>
          <a:p>
            <a:pPr algn="just"/>
            <a:r>
              <a:rPr kumimoji="1" lang="en-US" altLang="zh-CN" b="1" dirty="0">
                <a:latin typeface="Consolas" panose="020B0609020204030204" pitchFamily="49" charset="0"/>
                <a:ea typeface="楷体_GB2312" pitchFamily="49" charset="-122"/>
              </a:rPr>
              <a:t>void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</a:rPr>
              <a:t> f()</a:t>
            </a:r>
          </a:p>
          <a:p>
            <a:pPr algn="just" eaLnBrk="0" hangingPunct="0"/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</a:rPr>
              <a:t>{</a:t>
            </a:r>
          </a:p>
          <a:p>
            <a:pPr algn="just" eaLnBrk="0" hangingPunct="0"/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</a:rPr>
              <a:t>  h();</a:t>
            </a:r>
          </a:p>
          <a:p>
            <a:pPr algn="just" eaLnBrk="0" hangingPunct="0"/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</a:rPr>
              <a:t>  h();   </a:t>
            </a:r>
          </a:p>
          <a:p>
            <a:pPr algn="just" eaLnBrk="0" hangingPunct="0"/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</a:rPr>
              <a:t>}</a:t>
            </a:r>
            <a:r>
              <a:rPr kumimoji="1" lang="en-US" altLang="zh-CN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125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9" grpId="0" animBg="1"/>
      <p:bldP spid="9" grpId="1" animBg="1"/>
      <p:bldP spid="9" grpId="2" animBg="1"/>
      <p:bldP spid="15" grpId="0"/>
      <p:bldP spid="16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10B01-F7C7-4B4A-AD73-5A0469E7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ADT to Mimic Stack Frames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5CA27B-3CD2-42FC-A2D3-B31F29E2D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a string stack to mimic the stack frames</a:t>
            </a:r>
          </a:p>
          <a:p>
            <a:pPr lvl="1"/>
            <a:r>
              <a:rPr lang="en-US" altLang="zh-CN" dirty="0"/>
              <a:t>Push an element at function entry</a:t>
            </a:r>
          </a:p>
          <a:p>
            <a:pPr lvl="1"/>
            <a:r>
              <a:rPr lang="en-US" altLang="zh-CN" dirty="0"/>
              <a:t>Pop an element at function return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B7979A-F883-4720-881B-539AEF097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95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766A54-76F8-4CEE-B757-92D2452A6605}"/>
              </a:ext>
            </a:extLst>
          </p:cNvPr>
          <p:cNvSpPr txBox="1"/>
          <p:nvPr/>
        </p:nvSpPr>
        <p:spPr>
          <a:xfrm>
            <a:off x="1785937" y="2551173"/>
            <a:ext cx="862012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Push a pseudo frame for function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fname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and print a message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pushAndPrint</a:t>
            </a:r>
            <a:r>
              <a:rPr lang="en-US" altLang="zh-CN" dirty="0">
                <a:latin typeface="Consolas" panose="020B0609020204030204" pitchFamily="49" charset="0"/>
              </a:rPr>
              <a:t>(Stack&lt;string&gt;&amp; frames, </a:t>
            </a:r>
            <a:r>
              <a:rPr lang="en-US" altLang="zh-CN" b="1" dirty="0">
                <a:latin typeface="Consolas" panose="020B0609020204030204" pitchFamily="49" charset="0"/>
              </a:rPr>
              <a:t>const</a:t>
            </a:r>
            <a:r>
              <a:rPr lang="en-US" altLang="zh-CN" dirty="0">
                <a:latin typeface="Consolas" panose="020B0609020204030204" pitchFamily="49" charset="0"/>
              </a:rPr>
              <a:t> string&amp; </a:t>
            </a:r>
            <a:r>
              <a:rPr lang="en-US" altLang="zh-CN" dirty="0" err="1">
                <a:latin typeface="Consolas" panose="020B0609020204030204" pitchFamily="49" charset="0"/>
              </a:rPr>
              <a:t>fname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frames.push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(string("Frame " +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fname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"Push: " &lt;&lt; frames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Pop a pseudo frame and print a message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popAndPrint</a:t>
            </a:r>
            <a:r>
              <a:rPr lang="en-US" altLang="zh-CN" dirty="0">
                <a:latin typeface="Consolas" panose="020B0609020204030204" pitchFamily="49" charset="0"/>
              </a:rPr>
              <a:t>(Stack&lt;string&gt;&amp; frames)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frames.pop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"Pop:  " &lt;&lt; frames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76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E48D8-3006-4834-ABA1-05781705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 of Stack of Frames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666645-E462-4C46-B949-4B5806D06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Simulation Example: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6FDFBA-0FB4-4199-A076-91E2B804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E7F6D2-7AD1-4BA2-B963-0E9CA8F12FEE}"/>
              </a:ext>
            </a:extLst>
          </p:cNvPr>
          <p:cNvSpPr txBox="1"/>
          <p:nvPr/>
        </p:nvSpPr>
        <p:spPr>
          <a:xfrm>
            <a:off x="5662612" y="1443178"/>
            <a:ext cx="589597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Function G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g(Stack&lt;string&gt;&amp; frames)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pushAndPrint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(frames, "G");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popAndPrint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(frames);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Function Main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Stack&lt;string&gt; frames;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pushAndPrint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(frames, "Main");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f(frames);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g(frames);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popAndPrint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(frames);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370073-F84A-4E86-9AA6-5D6D11307645}"/>
              </a:ext>
            </a:extLst>
          </p:cNvPr>
          <p:cNvSpPr txBox="1"/>
          <p:nvPr/>
        </p:nvSpPr>
        <p:spPr>
          <a:xfrm>
            <a:off x="933451" y="1910636"/>
            <a:ext cx="431482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Function H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h(Stack&lt;string&gt;&amp; frames)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pushAndPrint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(frames, "H");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popAndPrint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(frames);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Function F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f(Stack&lt;string&gt;&amp; frames)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pushAndPrint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(frames, "F");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h(frames);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h(frames);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popAndPrint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(frames);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73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54300-7482-42A8-86F2-6CEE5B90C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Balanced Symbols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737F61-163A-4C67-8535-ABF247B2D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decide if a string contains balanced pairs of ‘{‘, ‘}’, ‘(‘, ‘)’, and ‘[‘, ‘]’?</a:t>
            </a:r>
          </a:p>
          <a:p>
            <a:endParaRPr lang="en-US" altLang="zh-CN" b="1" dirty="0"/>
          </a:p>
          <a:p>
            <a:r>
              <a:rPr lang="en-US" altLang="zh-CN" b="1" dirty="0"/>
              <a:t>Examples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The following string is balanced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The following string is NOT balanced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3806C2-2EEF-45AD-A314-551E5B6E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97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345D3F-7BFB-455A-A003-6A0CB92B2E90}"/>
              </a:ext>
            </a:extLst>
          </p:cNvPr>
          <p:cNvSpPr txBox="1"/>
          <p:nvPr/>
        </p:nvSpPr>
        <p:spPr>
          <a:xfrm>
            <a:off x="2933700" y="3167318"/>
            <a:ext cx="5324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(</a:t>
            </a:r>
            <a:r>
              <a:rPr lang="zh-CN" altLang="en-US" dirty="0">
                <a:latin typeface="Consolas" panose="020B0609020204030204" pitchFamily="49" charset="0"/>
              </a:rPr>
              <a:t>This </a:t>
            </a:r>
            <a:r>
              <a:rPr lang="zh-CN" altLang="en-US" dirty="0">
                <a:solidFill>
                  <a:srgbClr val="FFC000"/>
                </a:solidFill>
                <a:latin typeface="Consolas" panose="020B0609020204030204" pitchFamily="49" charset="0"/>
              </a:rPr>
              <a:t>[</a:t>
            </a:r>
            <a:r>
              <a:rPr lang="zh-CN" altLang="en-US" dirty="0">
                <a:latin typeface="Consolas" panose="020B0609020204030204" pitchFamily="49" charset="0"/>
              </a:rPr>
              <a:t>is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{</a:t>
            </a:r>
            <a:r>
              <a:rPr lang="zh-CN" altLang="en-US" dirty="0">
                <a:latin typeface="Consolas" panose="020B0609020204030204" pitchFamily="49" charset="0"/>
              </a:rPr>
              <a:t> a valid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00B0F0"/>
                </a:solidFill>
                <a:latin typeface="Consolas" panose="020B0609020204030204" pitchFamily="49" charset="0"/>
              </a:rPr>
              <a:t>[</a:t>
            </a:r>
            <a:r>
              <a:rPr lang="zh-CN" altLang="en-US" dirty="0">
                <a:latin typeface="Consolas" panose="020B0609020204030204" pitchFamily="49" charset="0"/>
              </a:rPr>
              <a:t> test case</a:t>
            </a:r>
            <a:r>
              <a:rPr lang="zh-CN" altLang="en-US" dirty="0">
                <a:solidFill>
                  <a:srgbClr val="00B0F0"/>
                </a:solidFill>
                <a:latin typeface="Consolas" panose="020B0609020204030204" pitchFamily="49" charset="0"/>
              </a:rPr>
              <a:t>]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C000"/>
                </a:solidFill>
                <a:latin typeface="Consolas" panose="020B0609020204030204" pitchFamily="49" charset="0"/>
              </a:rPr>
              <a:t>]</a:t>
            </a:r>
            <a:r>
              <a:rPr lang="zh-CN" alt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7587F8-C8D0-4335-AE49-FA535279CF4D}"/>
              </a:ext>
            </a:extLst>
          </p:cNvPr>
          <p:cNvSpPr txBox="1"/>
          <p:nvPr/>
        </p:nvSpPr>
        <p:spPr>
          <a:xfrm>
            <a:off x="2933700" y="44537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(This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zh-CN" altLang="en-US" dirty="0">
                <a:latin typeface="Consolas" panose="020B0609020204030204" pitchFamily="49" charset="0"/>
              </a:rPr>
              <a:t>is </a:t>
            </a:r>
            <a:r>
              <a:rPr lang="zh-CN" altLang="en-US" dirty="0">
                <a:solidFill>
                  <a:srgbClr val="00B0F0"/>
                </a:solidFill>
                <a:latin typeface="Consolas" panose="020B0609020204030204" pitchFamily="49" charset="0"/>
              </a:rPr>
              <a:t>[</a:t>
            </a:r>
            <a:r>
              <a:rPr lang="zh-CN" altLang="en-US" dirty="0">
                <a:latin typeface="Consolas" panose="020B0609020204030204" pitchFamily="49" charset="0"/>
              </a:rPr>
              <a:t>not</a:t>
            </a:r>
            <a:r>
              <a:rPr lang="zh-CN" altLang="en-US" dirty="0">
                <a:solidFill>
                  <a:srgbClr val="00B0F0"/>
                </a:solidFill>
                <a:latin typeface="Consolas" panose="020B0609020204030204" pitchFamily="49" charset="0"/>
              </a:rPr>
              <a:t>]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{</a:t>
            </a:r>
            <a:r>
              <a:rPr lang="zh-CN" altLang="en-US" dirty="0">
                <a:latin typeface="Consolas" panose="020B0609020204030204" pitchFamily="49" charset="0"/>
              </a:rPr>
              <a:t>a valid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zh-CN" altLang="en-US" dirty="0">
                <a:latin typeface="Consolas" panose="020B0609020204030204" pitchFamily="49" charset="0"/>
              </a:rPr>
              <a:t> test case)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96EC3E6-D049-43D4-999A-AE9E20BB802C}"/>
              </a:ext>
            </a:extLst>
          </p:cNvPr>
          <p:cNvCxnSpPr>
            <a:cxnSpLocks/>
          </p:cNvCxnSpPr>
          <p:nvPr/>
        </p:nvCxnSpPr>
        <p:spPr>
          <a:xfrm flipH="1" flipV="1">
            <a:off x="3790950" y="4823096"/>
            <a:ext cx="1266825" cy="9124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E04686C-F888-49B6-9C04-3360399F9E00}"/>
              </a:ext>
            </a:extLst>
          </p:cNvPr>
          <p:cNvCxnSpPr>
            <a:cxnSpLocks/>
          </p:cNvCxnSpPr>
          <p:nvPr/>
        </p:nvCxnSpPr>
        <p:spPr>
          <a:xfrm flipV="1">
            <a:off x="5257800" y="4823096"/>
            <a:ext cx="1057275" cy="9124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F4ADD81-C7B2-41F1-B04A-0CE5F45F2306}"/>
              </a:ext>
            </a:extLst>
          </p:cNvPr>
          <p:cNvSpPr txBox="1"/>
          <p:nvPr/>
        </p:nvSpPr>
        <p:spPr>
          <a:xfrm>
            <a:off x="3924299" y="5735542"/>
            <a:ext cx="2971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Symbols NOT matching!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9816A77-043E-474E-9B46-4B1E4AB508E8}"/>
              </a:ext>
            </a:extLst>
          </p:cNvPr>
          <p:cNvSpPr txBox="1"/>
          <p:nvPr/>
        </p:nvSpPr>
        <p:spPr>
          <a:xfrm>
            <a:off x="2933700" y="3167318"/>
            <a:ext cx="5324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(This [is { a valid } [ test case] ])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4485AE5-6B25-451D-B2A0-19318B70E995}"/>
              </a:ext>
            </a:extLst>
          </p:cNvPr>
          <p:cNvSpPr txBox="1"/>
          <p:nvPr/>
        </p:nvSpPr>
        <p:spPr>
          <a:xfrm>
            <a:off x="2933700" y="44637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(This {is [not] </a:t>
            </a:r>
            <a:r>
              <a:rPr lang="en-US" altLang="zh-CN" dirty="0">
                <a:latin typeface="Consolas" panose="020B0609020204030204" pitchFamily="49" charset="0"/>
              </a:rPr>
              <a:t>{</a:t>
            </a:r>
            <a:r>
              <a:rPr lang="zh-CN" altLang="en-US" dirty="0">
                <a:latin typeface="Consolas" panose="020B0609020204030204" pitchFamily="49" charset="0"/>
              </a:rPr>
              <a:t>a valid</a:t>
            </a:r>
            <a:r>
              <a:rPr lang="en-US" altLang="zh-CN" dirty="0">
                <a:latin typeface="Consolas" panose="020B0609020204030204" pitchFamily="49" charset="0"/>
              </a:rPr>
              <a:t>}</a:t>
            </a:r>
            <a:r>
              <a:rPr lang="zh-CN" altLang="en-US" dirty="0">
                <a:latin typeface="Consolas" panose="020B0609020204030204" pitchFamily="49" charset="0"/>
              </a:rPr>
              <a:t> ] test case)</a:t>
            </a:r>
          </a:p>
        </p:txBody>
      </p:sp>
    </p:spTree>
    <p:extLst>
      <p:ext uri="{BB962C8B-B14F-4D97-AF65-F5344CB8AC3E}">
        <p14:creationId xmlns:p14="http://schemas.microsoft.com/office/powerpoint/2010/main" val="256356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5" grpId="0"/>
      <p:bldP spid="16" grpId="0"/>
      <p:bldP spid="16" grpId="1"/>
      <p:bldP spid="17" grpId="0"/>
      <p:bldP spid="17" grpId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D463A-3F81-4A48-A486-8188DF8CA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Check the Balance?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082ED1-F4C8-4ACC-9BAE-4BBFCCC03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Search from left to right</a:t>
            </a:r>
          </a:p>
          <a:p>
            <a:pPr lvl="1"/>
            <a:r>
              <a:rPr lang="en-US" altLang="zh-CN" dirty="0"/>
              <a:t>Keep a stack of symbols </a:t>
            </a:r>
            <a:r>
              <a:rPr lang="en-US" altLang="zh-CN" dirty="0">
                <a:solidFill>
                  <a:srgbClr val="FF0000"/>
                </a:solidFill>
              </a:rPr>
              <a:t>not yet matched</a:t>
            </a:r>
          </a:p>
          <a:p>
            <a:pPr lvl="1"/>
            <a:r>
              <a:rPr lang="en-US" altLang="zh-CN" dirty="0"/>
              <a:t>Grow the stack if a </a:t>
            </a:r>
            <a:r>
              <a:rPr lang="en-US" altLang="zh-CN" dirty="0">
                <a:solidFill>
                  <a:srgbClr val="FF0000"/>
                </a:solidFill>
              </a:rPr>
              <a:t>left symbol </a:t>
            </a:r>
            <a:r>
              <a:rPr lang="en-US" altLang="zh-CN" dirty="0"/>
              <a:t>occurs (‘{‘, ‘(‘, ‘[‘)</a:t>
            </a:r>
          </a:p>
          <a:p>
            <a:pPr lvl="1"/>
            <a:r>
              <a:rPr lang="en-US" altLang="zh-CN" dirty="0"/>
              <a:t>Pop the matching left symbol when a </a:t>
            </a:r>
            <a:r>
              <a:rPr lang="en-US" altLang="zh-CN" dirty="0">
                <a:solidFill>
                  <a:srgbClr val="FF0000"/>
                </a:solidFill>
              </a:rPr>
              <a:t>right symbol </a:t>
            </a:r>
            <a:r>
              <a:rPr lang="en-US" altLang="zh-CN" dirty="0"/>
              <a:t>occur (‘}’, ‘)’, ‘]’)</a:t>
            </a:r>
          </a:p>
          <a:p>
            <a:r>
              <a:rPr lang="en-US" altLang="zh-CN" b="1" dirty="0"/>
              <a:t>Example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D208B2-9D6C-4CDC-82B8-3793BA38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98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58A3E6-ADDB-4CA3-BEE2-EE10C584E04F}"/>
              </a:ext>
            </a:extLst>
          </p:cNvPr>
          <p:cNvSpPr txBox="1"/>
          <p:nvPr/>
        </p:nvSpPr>
        <p:spPr>
          <a:xfrm>
            <a:off x="3076575" y="3244334"/>
            <a:ext cx="5324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zh-CN" altLang="en-US" dirty="0">
                <a:latin typeface="Consolas" panose="020B0609020204030204" pitchFamily="49" charset="0"/>
              </a:rPr>
              <a:t>This [is { a valid } [ test case] ])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1A013C-170F-4733-A7C4-41D0A4D2B541}"/>
              </a:ext>
            </a:extLst>
          </p:cNvPr>
          <p:cNvSpPr/>
          <p:nvPr/>
        </p:nvSpPr>
        <p:spPr>
          <a:xfrm>
            <a:off x="2829983" y="4208960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(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BFA5A17-7F05-4A5E-9D54-D987A0C2B555}"/>
              </a:ext>
            </a:extLst>
          </p:cNvPr>
          <p:cNvSpPr/>
          <p:nvPr/>
        </p:nvSpPr>
        <p:spPr>
          <a:xfrm>
            <a:off x="3389815" y="4208960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[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F7502D-B9BA-4C08-A2A5-10D6CB933C62}"/>
              </a:ext>
            </a:extLst>
          </p:cNvPr>
          <p:cNvSpPr/>
          <p:nvPr/>
        </p:nvSpPr>
        <p:spPr>
          <a:xfrm>
            <a:off x="3978394" y="4208960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{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6D4E5E5-4578-4F47-A28B-7484C5B90E51}"/>
              </a:ext>
            </a:extLst>
          </p:cNvPr>
          <p:cNvSpPr txBox="1"/>
          <p:nvPr/>
        </p:nvSpPr>
        <p:spPr>
          <a:xfrm>
            <a:off x="2976086" y="5262827"/>
            <a:ext cx="5440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(This {is [not] </a:t>
            </a:r>
            <a:r>
              <a:rPr lang="en-US" altLang="zh-CN" dirty="0">
                <a:latin typeface="Consolas" panose="020B0609020204030204" pitchFamily="49" charset="0"/>
              </a:rPr>
              <a:t>{</a:t>
            </a:r>
            <a:r>
              <a:rPr lang="zh-CN" altLang="en-US" dirty="0">
                <a:latin typeface="Consolas" panose="020B0609020204030204" pitchFamily="49" charset="0"/>
              </a:rPr>
              <a:t>a valid</a:t>
            </a:r>
            <a:r>
              <a:rPr lang="en-US" altLang="zh-CN" dirty="0">
                <a:latin typeface="Consolas" panose="020B0609020204030204" pitchFamily="49" charset="0"/>
              </a:rPr>
              <a:t>}</a:t>
            </a:r>
            <a:r>
              <a:rPr lang="zh-CN" altLang="en-US" dirty="0">
                <a:latin typeface="Consolas" panose="020B0609020204030204" pitchFamily="49" charset="0"/>
              </a:rPr>
              <a:t> ] test case)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53531E2-C2F1-4707-A19F-A4FF1F5E6B95}"/>
              </a:ext>
            </a:extLst>
          </p:cNvPr>
          <p:cNvCxnSpPr>
            <a:cxnSpLocks/>
          </p:cNvCxnSpPr>
          <p:nvPr/>
        </p:nvCxnSpPr>
        <p:spPr>
          <a:xfrm flipV="1">
            <a:off x="3239911" y="3613666"/>
            <a:ext cx="0" cy="3868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5A8AC917-2C22-41B9-A4BD-009E2126DC48}"/>
              </a:ext>
            </a:extLst>
          </p:cNvPr>
          <p:cNvSpPr/>
          <p:nvPr/>
        </p:nvSpPr>
        <p:spPr>
          <a:xfrm>
            <a:off x="3978394" y="4208960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[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44444E-6 L 0.05989 -0.000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989 -0.00069 L 0.10429 0.0002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429 0.00023 L 0.2052 0.00023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52 0.00023 L 0.22721 0.00023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21 0.00023 L 0.3388 0.00023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88 0.00023 L 0.35963 0.00023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963 0.00023 L 0.37122 0.00023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3" grpId="0"/>
      <p:bldP spid="40" grpId="0" animBg="1"/>
      <p:bldP spid="40" grpId="1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B1BC0-93D5-4050-B119-4B77E4D2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C32C5-51D9-43C2-B2F8-7EB609220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Checking symbols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9963D6-D8C8-40D2-A0AF-52788DD72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99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843CA8-F7EF-404C-B631-95D1C5E089BC}"/>
              </a:ext>
            </a:extLst>
          </p:cNvPr>
          <p:cNvSpPr txBox="1"/>
          <p:nvPr/>
        </p:nvSpPr>
        <p:spPr>
          <a:xfrm>
            <a:off x="2390774" y="1818144"/>
            <a:ext cx="783907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Check if a left symbol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isLeftSymbol(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ch)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ch == ‘(’ || ch == ‘[’ || ch == ‘{‘;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Check if a right symbol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isRightSymbol(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ch)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ch == ‘)’ || ch == ‘]’ || ch == ‘}‘; 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Check if brackets are matching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isMatching(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left, 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right)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(left == '(' &amp;&amp; right == ')') ||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(left == '[' &amp;&amp; right == ']') ||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(left == '{' &amp;&amp; right == '}');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675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ompCertELF5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CompCertELF5</Template>
  <TotalTime>38326</TotalTime>
  <Words>13288</Words>
  <Application>Microsoft Office PowerPoint</Application>
  <PresentationFormat>宽屏</PresentationFormat>
  <Paragraphs>2926</Paragraphs>
  <Slides>169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169</vt:i4>
      </vt:variant>
    </vt:vector>
  </HeadingPairs>
  <TitlesOfParts>
    <vt:vector size="177" baseType="lpstr">
      <vt:lpstr>Bookmania</vt:lpstr>
      <vt:lpstr>等线</vt:lpstr>
      <vt:lpstr>黑体</vt:lpstr>
      <vt:lpstr>Arial</vt:lpstr>
      <vt:lpstr>Arial Black</vt:lpstr>
      <vt:lpstr>Cambria Math</vt:lpstr>
      <vt:lpstr>Consolas</vt:lpstr>
      <vt:lpstr>CompCertELF5</vt:lpstr>
      <vt:lpstr>Principles and Methods of Program Design  Lecture 5: Polymorphic ADTs</vt:lpstr>
      <vt:lpstr>Road Map</vt:lpstr>
      <vt:lpstr>Last Time</vt:lpstr>
      <vt:lpstr>This Time</vt:lpstr>
      <vt:lpstr>PowerPoint 演示文稿</vt:lpstr>
      <vt:lpstr>Polymorphism</vt:lpstr>
      <vt:lpstr>PowerPoint 演示文稿</vt:lpstr>
      <vt:lpstr>Overloading</vt:lpstr>
      <vt:lpstr>Function Overloading</vt:lpstr>
      <vt:lpstr>Function Overloading</vt:lpstr>
      <vt:lpstr>Notes</vt:lpstr>
      <vt:lpstr>PowerPoint 演示文稿</vt:lpstr>
      <vt:lpstr>Templates</vt:lpstr>
      <vt:lpstr>Instances of Templates</vt:lpstr>
      <vt:lpstr>Calling Template Functions</vt:lpstr>
      <vt:lpstr>Template Swap</vt:lpstr>
      <vt:lpstr>Parametricity</vt:lpstr>
      <vt:lpstr>PowerPoint 演示文稿</vt:lpstr>
      <vt:lpstr>Template Classes</vt:lpstr>
      <vt:lpstr>Collections</vt:lpstr>
      <vt:lpstr>StanfordCppLib</vt:lpstr>
      <vt:lpstr>PowerPoint 演示文稿</vt:lpstr>
      <vt:lpstr>Vectors</vt:lpstr>
      <vt:lpstr>Vector vs. String</vt:lpstr>
      <vt:lpstr>Add Elements</vt:lpstr>
      <vt:lpstr>Insert and Remove</vt:lpstr>
      <vt:lpstr>Get and Set</vt:lpstr>
      <vt:lpstr>Selection</vt:lpstr>
      <vt:lpstr>Bounds Checking</vt:lpstr>
      <vt:lpstr>Initialization</vt:lpstr>
      <vt:lpstr>Concatenation</vt:lpstr>
      <vt:lpstr>Other Operations</vt:lpstr>
      <vt:lpstr>PowerPoint 演示文稿</vt:lpstr>
      <vt:lpstr>Iteration</vt:lpstr>
      <vt:lpstr>Example: Filtering</vt:lpstr>
      <vt:lpstr>Passing References</vt:lpstr>
      <vt:lpstr>Passing Constant References</vt:lpstr>
      <vt:lpstr>Exercise: Concatenation</vt:lpstr>
      <vt:lpstr>Recursion</vt:lpstr>
      <vt:lpstr>Example: Filtering</vt:lpstr>
      <vt:lpstr>Search for an Element</vt:lpstr>
      <vt:lpstr>Search a Sorted Vector</vt:lpstr>
      <vt:lpstr>Binary Search</vt:lpstr>
      <vt:lpstr>Recursive Solution</vt:lpstr>
      <vt:lpstr>Iterative Solution</vt:lpstr>
      <vt:lpstr>PowerPoint 演示文稿</vt:lpstr>
      <vt:lpstr>Sorting</vt:lpstr>
      <vt:lpstr>Bubble Sort</vt:lpstr>
      <vt:lpstr>Pseudo Code</vt:lpstr>
      <vt:lpstr>Check if Sorted</vt:lpstr>
      <vt:lpstr>Bubble Sort in C++</vt:lpstr>
      <vt:lpstr>Is the Implementation Optimal?</vt:lpstr>
      <vt:lpstr>Optimized Bubble Sort</vt:lpstr>
      <vt:lpstr>Loop Invariants</vt:lpstr>
      <vt:lpstr>Check Sortedness</vt:lpstr>
      <vt:lpstr>Loop Invariants</vt:lpstr>
      <vt:lpstr>PowerPoint 演示文稿</vt:lpstr>
      <vt:lpstr>Two Dimension Vectors</vt:lpstr>
      <vt:lpstr>Matrix Addition</vt:lpstr>
      <vt:lpstr>Vector Addition</vt:lpstr>
      <vt:lpstr>Matrix Addition</vt:lpstr>
      <vt:lpstr>Matrix Multiplication</vt:lpstr>
      <vt:lpstr>Vector Multiplication</vt:lpstr>
      <vt:lpstr>Get Columns</vt:lpstr>
      <vt:lpstr>Multiplication of Vector and Matrix</vt:lpstr>
      <vt:lpstr>Multiplication of Vector and Matrix</vt:lpstr>
      <vt:lpstr>Matrix Multiplication</vt:lpstr>
      <vt:lpstr>Subsequences</vt:lpstr>
      <vt:lpstr>A Recursive Solution</vt:lpstr>
      <vt:lpstr>Adding a Head</vt:lpstr>
      <vt:lpstr>Get Subsequences</vt:lpstr>
      <vt:lpstr>Exercise</vt:lpstr>
      <vt:lpstr>Grids</vt:lpstr>
      <vt:lpstr>Grid Through Examples</vt:lpstr>
      <vt:lpstr>Tic-Tac-Toe</vt:lpstr>
      <vt:lpstr>Implementation</vt:lpstr>
      <vt:lpstr>PowerPoint 演示文稿</vt:lpstr>
      <vt:lpstr>Duplication of Functions</vt:lpstr>
      <vt:lpstr>Generic Procedures</vt:lpstr>
      <vt:lpstr>When Can be Used?</vt:lpstr>
      <vt:lpstr>When Cannot be Used?</vt:lpstr>
      <vt:lpstr>Exercises</vt:lpstr>
      <vt:lpstr>PowerPoint 演示文稿</vt:lpstr>
      <vt:lpstr>Structure of Stacks</vt:lpstr>
      <vt:lpstr>Stack ADT</vt:lpstr>
      <vt:lpstr>Example</vt:lpstr>
      <vt:lpstr>Summary of Stack Operations</vt:lpstr>
      <vt:lpstr>Iteration of Stacks</vt:lpstr>
      <vt:lpstr>Reverse Strings</vt:lpstr>
      <vt:lpstr>Exercise</vt:lpstr>
      <vt:lpstr>Recursion over Stacks</vt:lpstr>
      <vt:lpstr>Duplicate Elements</vt:lpstr>
      <vt:lpstr>PowerPoint 演示文稿</vt:lpstr>
      <vt:lpstr>Stack Frames</vt:lpstr>
      <vt:lpstr>ADT to Mimic Stack Frames</vt:lpstr>
      <vt:lpstr>Simulation of Stack of Frames</vt:lpstr>
      <vt:lpstr>Balanced Symbols</vt:lpstr>
      <vt:lpstr>How to Check the Balance?</vt:lpstr>
      <vt:lpstr>Implementation</vt:lpstr>
      <vt:lpstr>Implementation</vt:lpstr>
      <vt:lpstr>Tower of Hanoi Revisited</vt:lpstr>
      <vt:lpstr>Exercise</vt:lpstr>
      <vt:lpstr>RPN Calculator</vt:lpstr>
      <vt:lpstr>Computation via a Stack</vt:lpstr>
      <vt:lpstr>Single Operations</vt:lpstr>
      <vt:lpstr>Main Loop</vt:lpstr>
      <vt:lpstr>PowerPoint 演示文稿</vt:lpstr>
      <vt:lpstr>Structure of Queues</vt:lpstr>
      <vt:lpstr>FIFO and LIFO</vt:lpstr>
      <vt:lpstr>Queue ADT</vt:lpstr>
      <vt:lpstr>Example</vt:lpstr>
      <vt:lpstr>Applications of Queues</vt:lpstr>
      <vt:lpstr>Filtering Negative Values</vt:lpstr>
      <vt:lpstr>Implementation</vt:lpstr>
      <vt:lpstr>Implementation</vt:lpstr>
      <vt:lpstr>Routing Messages</vt:lpstr>
      <vt:lpstr>Implementation</vt:lpstr>
      <vt:lpstr>Implementation</vt:lpstr>
      <vt:lpstr>Implementation</vt:lpstr>
      <vt:lpstr>Exercise</vt:lpstr>
      <vt:lpstr>Simulation</vt:lpstr>
      <vt:lpstr>Simulation of a Filter</vt:lpstr>
      <vt:lpstr>A Global Clock</vt:lpstr>
      <vt:lpstr>Simulation of the Integer Generator</vt:lpstr>
      <vt:lpstr>Simulation of the Filter Function</vt:lpstr>
      <vt:lpstr>Simulation Loop</vt:lpstr>
      <vt:lpstr>Simulation of a Router</vt:lpstr>
      <vt:lpstr>Queue for Algorithms</vt:lpstr>
      <vt:lpstr>Find Subsequences</vt:lpstr>
      <vt:lpstr>Iterative Solution</vt:lpstr>
      <vt:lpstr>Implementation</vt:lpstr>
      <vt:lpstr>PowerPoint 演示文稿</vt:lpstr>
      <vt:lpstr>Pairs</vt:lpstr>
      <vt:lpstr>Example</vt:lpstr>
      <vt:lpstr>Phone Table</vt:lpstr>
      <vt:lpstr>Find Entries</vt:lpstr>
      <vt:lpstr>Add and Remove Entries</vt:lpstr>
      <vt:lpstr>Print Tables</vt:lpstr>
      <vt:lpstr>Exercise</vt:lpstr>
      <vt:lpstr>Generic Tables</vt:lpstr>
      <vt:lpstr>Find Entries</vt:lpstr>
      <vt:lpstr>Add and Remove Entries</vt:lpstr>
      <vt:lpstr>Print Table</vt:lpstr>
      <vt:lpstr>PowerPoint 演示文稿</vt:lpstr>
      <vt:lpstr>Structure of Maps</vt:lpstr>
      <vt:lpstr>Map ADT</vt:lpstr>
      <vt:lpstr>Put</vt:lpstr>
      <vt:lpstr>Get</vt:lpstr>
      <vt:lpstr>Remove</vt:lpstr>
      <vt:lpstr>[] Operator</vt:lpstr>
      <vt:lpstr>Check Keys</vt:lpstr>
      <vt:lpstr>Summary of Methods</vt:lpstr>
      <vt:lpstr>Morse Code</vt:lpstr>
      <vt:lpstr>Representation</vt:lpstr>
      <vt:lpstr>Encoding a Single Letter</vt:lpstr>
      <vt:lpstr>Encoding a String</vt:lpstr>
      <vt:lpstr>PowerPoint 演示文稿</vt:lpstr>
      <vt:lpstr>Structure of Sets</vt:lpstr>
      <vt:lpstr>Set ADT</vt:lpstr>
      <vt:lpstr>Operations</vt:lpstr>
      <vt:lpstr>Examples</vt:lpstr>
      <vt:lpstr>Implementing &lt;cctype&gt;</vt:lpstr>
      <vt:lpstr>PowerPoint 演示文稿</vt:lpstr>
      <vt:lpstr>Iteration Pattern</vt:lpstr>
      <vt:lpstr>Iteration Order</vt:lpstr>
      <vt:lpstr>Invalid Usage</vt:lpstr>
      <vt:lpstr>Elimination of Duplication</vt:lpstr>
      <vt:lpstr>Decoding of Morse Code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Yuting Wang</dc:creator>
  <cp:lastModifiedBy>Wang Yuting</cp:lastModifiedBy>
  <cp:revision>2993</cp:revision>
  <dcterms:created xsi:type="dcterms:W3CDTF">2021-06-01T02:26:55Z</dcterms:created>
  <dcterms:modified xsi:type="dcterms:W3CDTF">2022-05-06T10:09:27Z</dcterms:modified>
</cp:coreProperties>
</file>