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419" r:id="rId3"/>
    <p:sldId id="1079" r:id="rId4"/>
    <p:sldId id="457" r:id="rId5"/>
    <p:sldId id="1126" r:id="rId6"/>
    <p:sldId id="361" r:id="rId7"/>
    <p:sldId id="353" r:id="rId8"/>
    <p:sldId id="1128" r:id="rId9"/>
    <p:sldId id="424" r:id="rId10"/>
    <p:sldId id="425" r:id="rId11"/>
    <p:sldId id="426" r:id="rId12"/>
    <p:sldId id="432" r:id="rId13"/>
    <p:sldId id="436" r:id="rId14"/>
    <p:sldId id="437" r:id="rId15"/>
    <p:sldId id="1127" r:id="rId16"/>
    <p:sldId id="458" r:id="rId17"/>
    <p:sldId id="438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1061" r:id="rId30"/>
    <p:sldId id="394" r:id="rId31"/>
    <p:sldId id="440" r:id="rId32"/>
    <p:sldId id="441" r:id="rId33"/>
    <p:sldId id="442" r:id="rId34"/>
    <p:sldId id="443" r:id="rId35"/>
    <p:sldId id="444" r:id="rId36"/>
    <p:sldId id="258" r:id="rId37"/>
    <p:sldId id="260" r:id="rId38"/>
    <p:sldId id="271" r:id="rId39"/>
    <p:sldId id="447" r:id="rId40"/>
    <p:sldId id="453" r:id="rId41"/>
    <p:sldId id="454" r:id="rId42"/>
    <p:sldId id="455" r:id="rId43"/>
    <p:sldId id="456" r:id="rId44"/>
    <p:sldId id="449" r:id="rId45"/>
    <p:sldId id="450" r:id="rId46"/>
    <p:sldId id="451" r:id="rId47"/>
    <p:sldId id="1124" r:id="rId48"/>
    <p:sldId id="1125" r:id="rId49"/>
    <p:sldId id="1171" r:id="rId50"/>
  </p:sldIdLst>
  <p:sldSz cx="12192000" cy="6858000"/>
  <p:notesSz cx="6858000" cy="9144000"/>
  <p:custDataLst>
    <p:tags r:id="rId5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979997"/>
    <a:srgbClr val="A8302C"/>
    <a:srgbClr val="FFFFFF"/>
    <a:srgbClr val="2F2500"/>
    <a:srgbClr val="DCDCDC"/>
    <a:srgbClr val="F0F0F0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73" y="72"/>
      </p:cViewPr>
      <p:guideLst>
        <p:guide orient="horz" pos="2230"/>
        <p:guide pos="3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gs" Target="tags/tag146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notesMaster" Target="notesMasters/notesMaster1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microsoft.com/office/2007/relationships/hdphoto" Target="../media/image2.wdp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5">
            <a:alphaModFix amt="4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175" y="4534458"/>
            <a:ext cx="12192000" cy="2323704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1835150"/>
            <a:ext cx="12192000" cy="2386965"/>
          </a:xfrm>
          <a:prstGeom prst="rect">
            <a:avLst/>
          </a:prstGeom>
          <a:solidFill>
            <a:srgbClr val="A83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7"/>
            </p:custDataLst>
          </p:nvPr>
        </p:nvSpPr>
        <p:spPr>
          <a:xfrm>
            <a:off x="987425" y="2339340"/>
            <a:ext cx="10210165" cy="137795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u="none" strike="noStrike" kern="1200" cap="none" spc="300" normalizeH="0">
                <a:solidFill>
                  <a:schemeClr val="bg1"/>
                </a:solidFill>
                <a:uFillTx/>
                <a:latin typeface="Times New Roman" panose="02020503050405090304" charset="0"/>
                <a:ea typeface="方正粗金陵简体" panose="020000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4780280" y="659130"/>
            <a:ext cx="3037205" cy="930275"/>
            <a:chOff x="4954881" y="1942452"/>
            <a:chExt cx="6214687" cy="1903328"/>
          </a:xfrm>
          <a:solidFill>
            <a:srgbClr val="A8302C"/>
          </a:solidFill>
        </p:grpSpPr>
        <p:grpSp>
          <p:nvGrpSpPr>
            <p:cNvPr id="19" name="íślïdé"/>
            <p:cNvGrpSpPr/>
            <p:nvPr/>
          </p:nvGrpSpPr>
          <p:grpSpPr>
            <a:xfrm>
              <a:off x="4954881" y="1942452"/>
              <a:ext cx="1901067" cy="1903328"/>
              <a:chOff x="1735138" y="2095500"/>
              <a:chExt cx="2667000" cy="2670175"/>
            </a:xfrm>
            <a:grpFill/>
          </p:grpSpPr>
          <p:sp>
            <p:nvSpPr>
              <p:cNvPr id="26" name="ïṡḻïḍê"/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ï$lîḍè"/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îSļiḋé"/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" name="îŝļîḍé"/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ïṩḻiďé"/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ïṣ1ïḓè"/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îsḻíḓê"/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ïşḷîďè"/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îṡlïḋe"/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í$ḻíde"/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ïŝľîḑê"/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išlíḑe"/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îṩḻîḓè"/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ïsļîḑè"/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20" name="íšľïḋé"/>
            <p:cNvSpPr/>
            <p:nvPr/>
          </p:nvSpPr>
          <p:spPr bwMode="auto">
            <a:xfrm>
              <a:off x="7169402" y="3361464"/>
              <a:ext cx="4000166" cy="237633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21" name="í$ļîdé"/>
            <p:cNvGrpSpPr/>
            <p:nvPr/>
          </p:nvGrpSpPr>
          <p:grpSpPr>
            <a:xfrm>
              <a:off x="7354984" y="2180085"/>
              <a:ext cx="3612032" cy="965243"/>
              <a:chOff x="5102226" y="2428875"/>
              <a:chExt cx="5067300" cy="1354138"/>
            </a:xfrm>
            <a:grpFill/>
          </p:grpSpPr>
          <p:sp>
            <p:nvSpPr>
              <p:cNvPr id="22" name="ís1ïḋe"/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îślïḍê"/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iśḷiḍê"/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iṧľíḑe"/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2306955" y="4375785"/>
            <a:ext cx="7578090" cy="669925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u="none" strike="noStrike" kern="1200" cap="none" spc="20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imes New Roman" panose="02020503050405090304" charset="0"/>
                <a:ea typeface="方正粗金陵简体" panose="02000000000000000000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559550"/>
            <a:ext cx="12204700" cy="298450"/>
          </a:xfrm>
          <a:prstGeom prst="rect">
            <a:avLst/>
          </a:prstGeom>
          <a:solidFill>
            <a:srgbClr val="97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179445" y="6590665"/>
            <a:ext cx="5956935" cy="2355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9379250" y="6541095"/>
            <a:ext cx="2700000" cy="31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3175" y="0"/>
            <a:ext cx="12192000" cy="662940"/>
          </a:xfrm>
          <a:prstGeom prst="rect">
            <a:avLst/>
          </a:prstGeom>
          <a:solidFill>
            <a:srgbClr val="A83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14300" y="0"/>
            <a:ext cx="6491605" cy="70548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 sz="2400" u="none" strike="noStrike" kern="1200" cap="none" spc="300" normalizeH="0">
                <a:solidFill>
                  <a:schemeClr val="bg1"/>
                </a:solidFill>
                <a:uFillTx/>
                <a:latin typeface="Times New Roman" panose="02020503050405090304" charset="0"/>
                <a:ea typeface="方正粗金陵简体" panose="02000000000000000000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7.png"/><Relationship Id="rId1" Type="http://schemas.openxmlformats.org/officeDocument/2006/relationships/tags" Target="../tags/tag7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image" Target="../media/image8.png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1.xml"/><Relationship Id="rId5" Type="http://schemas.openxmlformats.org/officeDocument/2006/relationships/image" Target="../media/image10.png"/><Relationship Id="rId4" Type="http://schemas.openxmlformats.org/officeDocument/2006/relationships/tags" Target="../tags/tag90.xml"/><Relationship Id="rId3" Type="http://schemas.openxmlformats.org/officeDocument/2006/relationships/image" Target="../media/image9.png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image" Target="../media/image11.pn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8.xml"/><Relationship Id="rId3" Type="http://schemas.openxmlformats.org/officeDocument/2006/relationships/image" Target="../media/image12.png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image" Target="../media/image13.png"/><Relationship Id="rId1" Type="http://schemas.openxmlformats.org/officeDocument/2006/relationships/tags" Target="../tags/tag9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5.xml"/><Relationship Id="rId2" Type="http://schemas.openxmlformats.org/officeDocument/2006/relationships/image" Target="../media/image14.png"/><Relationship Id="rId1" Type="http://schemas.openxmlformats.org/officeDocument/2006/relationships/tags" Target="../tags/tag10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8.xml"/><Relationship Id="rId2" Type="http://schemas.openxmlformats.org/officeDocument/2006/relationships/image" Target="../media/image15.png"/><Relationship Id="rId1" Type="http://schemas.openxmlformats.org/officeDocument/2006/relationships/tags" Target="../tags/tag107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1.xml"/><Relationship Id="rId3" Type="http://schemas.openxmlformats.org/officeDocument/2006/relationships/image" Target="../media/image16.png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3.xml"/><Relationship Id="rId2" Type="http://schemas.openxmlformats.org/officeDocument/2006/relationships/image" Target="../media/image17.png"/><Relationship Id="rId1" Type="http://schemas.openxmlformats.org/officeDocument/2006/relationships/tags" Target="../tags/tag1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8.xml"/><Relationship Id="rId3" Type="http://schemas.openxmlformats.org/officeDocument/2006/relationships/image" Target="../media/image18.png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3.xml"/><Relationship Id="rId3" Type="http://schemas.openxmlformats.org/officeDocument/2006/relationships/image" Target="../media/image19.png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6.xml"/><Relationship Id="rId4" Type="http://schemas.openxmlformats.org/officeDocument/2006/relationships/image" Target="../media/image23.png"/><Relationship Id="rId3" Type="http://schemas.openxmlformats.org/officeDocument/2006/relationships/tags" Target="../tags/tag125.xml"/><Relationship Id="rId2" Type="http://schemas.openxmlformats.org/officeDocument/2006/relationships/image" Target="../media/image22.png"/><Relationship Id="rId1" Type="http://schemas.openxmlformats.org/officeDocument/2006/relationships/tags" Target="../tags/tag124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8.xml"/><Relationship Id="rId2" Type="http://schemas.openxmlformats.org/officeDocument/2006/relationships/image" Target="../media/image24.png"/><Relationship Id="rId1" Type="http://schemas.openxmlformats.org/officeDocument/2006/relationships/tags" Target="../tags/tag1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0.xml"/><Relationship Id="rId2" Type="http://schemas.openxmlformats.org/officeDocument/2006/relationships/image" Target="../media/image25.png"/><Relationship Id="rId1" Type="http://schemas.openxmlformats.org/officeDocument/2006/relationships/tags" Target="../tags/tag129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2.xml"/><Relationship Id="rId2" Type="http://schemas.openxmlformats.org/officeDocument/2006/relationships/image" Target="../media/image26.png"/><Relationship Id="rId1" Type="http://schemas.openxmlformats.org/officeDocument/2006/relationships/tags" Target="../tags/tag131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4.xml"/><Relationship Id="rId2" Type="http://schemas.openxmlformats.org/officeDocument/2006/relationships/image" Target="../media/image27.png"/><Relationship Id="rId1" Type="http://schemas.openxmlformats.org/officeDocument/2006/relationships/tags" Target="../tags/tag133.xml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7.xml"/><Relationship Id="rId4" Type="http://schemas.openxmlformats.org/officeDocument/2006/relationships/image" Target="../media/image29.png"/><Relationship Id="rId3" Type="http://schemas.openxmlformats.org/officeDocument/2006/relationships/tags" Target="../tags/tag136.xml"/><Relationship Id="rId2" Type="http://schemas.openxmlformats.org/officeDocument/2006/relationships/image" Target="../media/image28.png"/><Relationship Id="rId1" Type="http://schemas.openxmlformats.org/officeDocument/2006/relationships/tags" Target="../tags/tag135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9.xml"/><Relationship Id="rId2" Type="http://schemas.openxmlformats.org/officeDocument/2006/relationships/image" Target="../media/image30.png"/><Relationship Id="rId1" Type="http://schemas.openxmlformats.org/officeDocument/2006/relationships/tags" Target="../tags/tag13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" Type="http://schemas.openxmlformats.org/officeDocument/2006/relationships/image" Target="../media/image3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2.xml"/><Relationship Id="rId1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1.xml"/><Relationship Id="rId5" Type="http://schemas.openxmlformats.org/officeDocument/2006/relationships/image" Target="../media/image6.png"/><Relationship Id="rId4" Type="http://schemas.openxmlformats.org/officeDocument/2006/relationships/tags" Target="../tags/tag70.xml"/><Relationship Id="rId3" Type="http://schemas.openxmlformats.org/officeDocument/2006/relationships/image" Target="../media/image5.png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29870" y="1932305"/>
            <a:ext cx="11851640" cy="207708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zh-CN" sz="4400"/>
              <a:t>Object Oriented Programming</a:t>
            </a:r>
            <a:r>
              <a:rPr lang="en-US" altLang="zh-CN" sz="4400"/>
              <a:t>—C++</a:t>
            </a:r>
            <a:br>
              <a:rPr lang="zh-CN" altLang="zh-CN" sz="4800"/>
            </a:br>
            <a:r>
              <a:rPr lang="en-US" altLang="zh-CN" sz="4800"/>
              <a:t>Lecture 11  Final</a:t>
            </a:r>
            <a:r>
              <a:rPr lang="zh-CN" altLang="zh-CN" sz="4800"/>
              <a:t> Review</a:t>
            </a:r>
            <a:endParaRPr lang="zh-CN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366645" y="4375785"/>
            <a:ext cx="7578090" cy="200977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Qijun</a:t>
            </a:r>
            <a:r>
              <a:rPr lang="en-US" altLang="zh-CN" dirty="0"/>
              <a:t> Zhao</a:t>
            </a:r>
            <a:endParaRPr lang="en-US" altLang="zh-CN" dirty="0"/>
          </a:p>
          <a:p>
            <a:r>
              <a:rPr lang="en-US" altLang="zh-CN" dirty="0"/>
              <a:t>College of Computer Science</a:t>
            </a:r>
            <a:endParaRPr lang="en-US" altLang="zh-CN" dirty="0"/>
          </a:p>
          <a:p>
            <a:r>
              <a:rPr lang="en-US" altLang="zh-CN" dirty="0"/>
              <a:t>Sichuan University</a:t>
            </a:r>
            <a:endParaRPr lang="en-US" altLang="zh-CN" dirty="0"/>
          </a:p>
          <a:p>
            <a:r>
              <a:rPr lang="en-US" altLang="zh-CN" dirty="0"/>
              <a:t>Spring 2025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 </a:t>
            </a:r>
            <a:r>
              <a:rPr lang="zh-CN" altLang="en-US" dirty="0"/>
              <a:t>containers: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11400" y="1341110"/>
            <a:ext cx="10969200" cy="4759200"/>
          </a:xfrm>
        </p:spPr>
        <p:txBody>
          <a:bodyPr>
            <a:normAutofit fontScale="77500" lnSpcReduction="20000"/>
          </a:bodyPr>
          <a:lstStyle/>
          <a:p>
            <a:pPr marL="0" indent="0" defTabSz="822960">
              <a:spcBef>
                <a:spcPts val="900"/>
              </a:spcBef>
              <a:buSzTx/>
              <a:buNone/>
              <a:defRPr sz="1980" spc="61"/>
            </a:pPr>
            <a:r>
              <a:rPr lang="en-US" altLang="zh-CN" dirty="0"/>
              <a:t>An </a:t>
            </a:r>
            <a:r>
              <a:rPr lang="en-US" altLang="zh-CN" b="1" dirty="0"/>
              <a:t>associative container</a:t>
            </a:r>
            <a:r>
              <a:rPr lang="en-US" altLang="zh-CN" dirty="0"/>
              <a:t> is a collection of elements not necessarily indexed with sequential integers and that supports efficient retrieval of the stored elements through keys</a:t>
            </a:r>
            <a:endParaRPr lang="en-US" altLang="zh-CN" dirty="0"/>
          </a:p>
          <a:p>
            <a:pPr marL="0" indent="0" defTabSz="822960">
              <a:spcBef>
                <a:spcPts val="900"/>
              </a:spcBef>
              <a:buSzTx/>
              <a:buNone/>
              <a:defRPr sz="1980" spc="61"/>
            </a:pPr>
            <a:r>
              <a:rPr lang="en-US" altLang="zh-CN" b="1" dirty="0"/>
              <a:t>Keys are unique</a:t>
            </a:r>
            <a:r>
              <a:rPr lang="en-US" altLang="zh-CN" dirty="0"/>
              <a:t>:</a:t>
            </a:r>
            <a:endParaRPr lang="en-US" altLang="zh-CN" dirty="0"/>
          </a:p>
          <a:p>
            <a:pPr marL="0" indent="0" defTabSz="822960">
              <a:lnSpc>
                <a:spcPct val="100000"/>
              </a:lnSpc>
              <a:spcBef>
                <a:spcPts val="900"/>
              </a:spcBef>
              <a:buSzTx/>
              <a:buNone/>
              <a:defRPr sz="1980" spc="61"/>
            </a:pPr>
            <a:r>
              <a:rPr lang="en-US" altLang="zh-CN" dirty="0"/>
              <a:t>● std::set is a collection of sorted unique elements (operator&lt;)</a:t>
            </a:r>
            <a:endParaRPr lang="en-US" altLang="zh-CN" dirty="0"/>
          </a:p>
          <a:p>
            <a:pPr marL="0" indent="0" defTabSz="822960">
              <a:lnSpc>
                <a:spcPct val="100000"/>
              </a:lnSpc>
              <a:spcBef>
                <a:spcPts val="900"/>
              </a:spcBef>
              <a:buSzTx/>
              <a:buNone/>
              <a:defRPr sz="1980" spc="61"/>
            </a:pPr>
            <a:r>
              <a:rPr lang="en-US" altLang="zh-CN" dirty="0"/>
              <a:t>● std::</a:t>
            </a:r>
            <a:r>
              <a:rPr lang="en-US" altLang="zh-CN" dirty="0" err="1"/>
              <a:t>unordered_set</a:t>
            </a:r>
            <a:r>
              <a:rPr lang="en-US" altLang="zh-CN" dirty="0"/>
              <a:t> is a collection of unsorted unique keys</a:t>
            </a:r>
            <a:endParaRPr lang="en-US" altLang="zh-CN" dirty="0"/>
          </a:p>
          <a:p>
            <a:pPr marL="0" indent="0" defTabSz="822960">
              <a:lnSpc>
                <a:spcPct val="100000"/>
              </a:lnSpc>
              <a:spcBef>
                <a:spcPts val="900"/>
              </a:spcBef>
              <a:buSzTx/>
              <a:buNone/>
              <a:defRPr sz="1980" spc="61"/>
            </a:pPr>
            <a:r>
              <a:rPr lang="en-US" altLang="zh-CN" dirty="0"/>
              <a:t>● std::map is a collection of unique pairs, sorted by keys</a:t>
            </a:r>
            <a:endParaRPr lang="en-US" altLang="zh-CN" dirty="0"/>
          </a:p>
          <a:p>
            <a:pPr marL="0" indent="0" defTabSz="822960">
              <a:lnSpc>
                <a:spcPct val="100000"/>
              </a:lnSpc>
              <a:spcBef>
                <a:spcPts val="900"/>
              </a:spcBef>
              <a:buSzTx/>
              <a:buNone/>
              <a:defRPr sz="1980" spc="61"/>
            </a:pPr>
            <a:r>
              <a:rPr lang="en-US" altLang="zh-CN" dirty="0"/>
              <a:t>● std::unordered map is a collection of unique pairs, unsorted</a:t>
            </a:r>
            <a:endParaRPr lang="en-US" altLang="zh-CN" dirty="0"/>
          </a:p>
          <a:p>
            <a:pPr marL="0" indent="0" defTabSz="822960">
              <a:spcBef>
                <a:spcPts val="900"/>
              </a:spcBef>
              <a:buSzTx/>
              <a:buNone/>
              <a:defRPr sz="1980" b="1" spc="61"/>
            </a:pPr>
            <a:r>
              <a:rPr lang="en-US" altLang="zh-CN" dirty="0"/>
              <a:t>Multiple entries for the same key are permitted</a:t>
            </a:r>
            <a:endParaRPr lang="en-US" altLang="zh-CN" dirty="0"/>
          </a:p>
          <a:p>
            <a:pPr marL="0" indent="0" defTabSz="822960">
              <a:lnSpc>
                <a:spcPct val="100000"/>
              </a:lnSpc>
              <a:spcBef>
                <a:spcPts val="900"/>
              </a:spcBef>
              <a:buSzTx/>
              <a:buNone/>
              <a:defRPr sz="1980" spc="61"/>
            </a:pPr>
            <a:r>
              <a:rPr lang="en-US" altLang="zh-CN" dirty="0"/>
              <a:t>● std::multiset is a collection of sorted elements (operator&lt;)</a:t>
            </a:r>
            <a:endParaRPr lang="en-US" altLang="zh-CN" dirty="0"/>
          </a:p>
          <a:p>
            <a:pPr marL="0" indent="0" defTabSz="822960">
              <a:lnSpc>
                <a:spcPct val="100000"/>
              </a:lnSpc>
              <a:spcBef>
                <a:spcPts val="900"/>
              </a:spcBef>
              <a:buSzTx/>
              <a:buNone/>
              <a:defRPr sz="1980" spc="61"/>
            </a:pPr>
            <a:r>
              <a:rPr lang="en-US" altLang="zh-CN" dirty="0"/>
              <a:t>● std::</a:t>
            </a:r>
            <a:r>
              <a:rPr lang="en-US" altLang="zh-CN" dirty="0" err="1"/>
              <a:t>unordered_multiset</a:t>
            </a:r>
            <a:r>
              <a:rPr lang="en-US" altLang="zh-CN" dirty="0"/>
              <a:t> is a collection of unsorted elements</a:t>
            </a:r>
            <a:endParaRPr lang="en-US" altLang="zh-CN" dirty="0"/>
          </a:p>
          <a:p>
            <a:pPr marL="0" indent="0" defTabSz="822960">
              <a:lnSpc>
                <a:spcPct val="100000"/>
              </a:lnSpc>
              <a:spcBef>
                <a:spcPts val="900"/>
              </a:spcBef>
              <a:buSzTx/>
              <a:buNone/>
              <a:defRPr sz="1980" spc="61"/>
            </a:pPr>
            <a:r>
              <a:rPr lang="en-US" altLang="zh-CN" dirty="0"/>
              <a:t>● std::multimap is a collection of pairs, sorted by keys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71999" y="1418182"/>
            <a:ext cx="9569392" cy="402163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ahoma" panose="020B0604030504040204" pitchFamily="34" charset="0"/>
                <a:ea typeface="方正粗金陵简体" panose="02000000000000000000" charset="-122"/>
                <a:cs typeface="Tahoma" panose="020B0604030504040204" pitchFamily="34" charset="0"/>
              </a:rPr>
              <a:t>All containers implement iterators, but they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ahoma" panose="020B0604030504040204" pitchFamily="34" charset="0"/>
                <a:ea typeface="方正粗金陵简体" panose="02000000000000000000" charset="-122"/>
                <a:cs typeface="Tahoma" panose="020B0604030504040204" pitchFamily="34" charset="0"/>
              </a:rPr>
              <a:t>re not all the same!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Tahoma" panose="020B0604030504040204" pitchFamily="34" charset="0"/>
              <a:ea typeface="方正粗金陵简体" panose="02000000000000000000" charset="-122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ahoma" panose="020B0604030504040204" pitchFamily="34" charset="0"/>
                <a:ea typeface="方正粗金陵简体" panose="02000000000000000000" charset="-122"/>
                <a:cs typeface="Tahoma" panose="020B0604030504040204" pitchFamily="34" charset="0"/>
              </a:rPr>
              <a:t>Each container has its own iterator, which can have different behavior.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Tahoma" panose="020B0604030504040204" pitchFamily="34" charset="0"/>
              <a:ea typeface="方正粗金陵简体" panose="02000000000000000000" charset="-122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ahoma" panose="020B0604030504040204" pitchFamily="34" charset="0"/>
                <a:ea typeface="方正粗金陵简体" panose="02000000000000000000" charset="-122"/>
                <a:cs typeface="Tahoma" panose="020B0604030504040204" pitchFamily="34" charset="0"/>
              </a:rPr>
              <a:t>All iterators implement a few shared operations:</a:t>
            </a:r>
            <a:endParaRPr lang="en-US" altLang="zh-CN" sz="2000" dirty="0">
              <a:latin typeface="Tahoma" panose="020B0604030504040204" pitchFamily="34" charset="0"/>
              <a:ea typeface="方正粗金陵简体" panose="02000000000000000000" charset="-122"/>
              <a:cs typeface="Tahoma" panose="020B060403050404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ahoma" panose="020B0604030504040204" pitchFamily="34" charset="0"/>
                <a:ea typeface="方正粗金陵简体" panose="02000000000000000000" charset="-122"/>
                <a:cs typeface="Tahoma" panose="020B0604030504040204" pitchFamily="34" charset="0"/>
              </a:rPr>
              <a:t>Initializing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ahoma" panose="020B0604030504040204" pitchFamily="34" charset="0"/>
                <a:ea typeface="方正粗金陵简体" panose="02000000000000000000" charset="-122"/>
                <a:cs typeface="Tahoma" panose="020B0604030504040204" pitchFamily="34" charset="0"/>
              </a:rPr>
              <a:t>:</a:t>
            </a:r>
            <a:r>
              <a:rPr lang="zh-CN" altLang="en-US" sz="1800" dirty="0">
                <a:latin typeface="Tahoma" panose="020B0604030504040204" pitchFamily="34" charset="0"/>
                <a:ea typeface="方正粗金陵简体" panose="02000000000000000000" charset="-122"/>
                <a:cs typeface="Tahoma" panose="020B0604030504040204" pitchFamily="34" charset="0"/>
              </a:rPr>
              <a:t>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ahoma" panose="020B0604030504040204" pitchFamily="34" charset="0"/>
                <a:ea typeface="方正粗金陵简体" panose="02000000000000000000" charset="-122"/>
                <a:cs typeface="Tahoma" panose="020B0604030504040204" pitchFamily="34" charset="0"/>
                <a:sym typeface="+mn-ea"/>
              </a:rPr>
              <a:t>iter = s.begin();</a:t>
            </a:r>
            <a:endParaRPr lang="en-US" altLang="zh-CN" sz="1800" dirty="0">
              <a:latin typeface="Tahoma" panose="020B0604030504040204" pitchFamily="34" charset="0"/>
              <a:ea typeface="方正粗金陵简体" panose="02000000000000000000" charset="-122"/>
              <a:cs typeface="Tahoma" panose="020B0604030504040204" pitchFamily="34" charset="0"/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ahoma" panose="020B0604030504040204" pitchFamily="34" charset="0"/>
                <a:ea typeface="方正粗金陵简体" panose="02000000000000000000" charset="-122"/>
                <a:cs typeface="Tahoma" panose="020B0604030504040204" pitchFamily="34" charset="0"/>
              </a:rPr>
              <a:t>Incrementing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ahoma" panose="020B0604030504040204" pitchFamily="34" charset="0"/>
                <a:ea typeface="方正粗金陵简体" panose="02000000000000000000" charset="-122"/>
                <a:cs typeface="Tahoma" panose="020B0604030504040204" pitchFamily="34" charset="0"/>
              </a:rPr>
              <a:t>: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ahoma" panose="020B0604030504040204" pitchFamily="34" charset="0"/>
                <a:ea typeface="方正粗金陵简体" panose="02000000000000000000" charset="-122"/>
                <a:cs typeface="Tahoma" panose="020B0604030504040204" pitchFamily="34" charset="0"/>
                <a:sym typeface="+mn-ea"/>
              </a:rPr>
              <a:t>++iter;</a:t>
            </a:r>
            <a:endParaRPr lang="en-US" altLang="zh-CN" sz="2000" dirty="0">
              <a:latin typeface="Tahoma" panose="020B0604030504040204" pitchFamily="34" charset="0"/>
              <a:ea typeface="方正粗金陵简体" panose="02000000000000000000" charset="-122"/>
              <a:cs typeface="Tahoma" panose="020B0604030504040204" pitchFamily="34" charset="0"/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ahoma" panose="020B0604030504040204" pitchFamily="34" charset="0"/>
                <a:ea typeface="方正粗金陵简体" panose="02000000000000000000" charset="-122"/>
                <a:cs typeface="Tahoma" panose="020B0604030504040204" pitchFamily="34" charset="0"/>
              </a:rPr>
              <a:t>Dereferencing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ahoma" panose="020B0604030504040204" pitchFamily="34" charset="0"/>
                <a:ea typeface="方正粗金陵简体" panose="02000000000000000000" charset="-122"/>
                <a:cs typeface="Tahoma" panose="020B0604030504040204" pitchFamily="34" charset="0"/>
              </a:rPr>
              <a:t>: </a:t>
            </a:r>
            <a:r>
              <a:rPr lang="en-US" altLang="zh-CN" sz="2000" dirty="0">
                <a:latin typeface="Tahoma" panose="020B0604030504040204" pitchFamily="34" charset="0"/>
                <a:ea typeface="方正粗金陵简体" panose="02000000000000000000" charset="-122"/>
                <a:cs typeface="Tahoma" panose="020B0604030504040204" pitchFamily="34" charset="0"/>
                <a:sym typeface="+mn-ea"/>
              </a:rPr>
              <a:t>*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ahoma" panose="020B0604030504040204" pitchFamily="34" charset="0"/>
                <a:ea typeface="方正粗金陵简体" panose="02000000000000000000" charset="-122"/>
                <a:cs typeface="Tahoma" panose="020B0604030504040204" pitchFamily="34" charset="0"/>
                <a:sym typeface="+mn-ea"/>
              </a:rPr>
              <a:t>iter;</a:t>
            </a:r>
            <a:endParaRPr lang="en-US" altLang="zh-CN" sz="2000" dirty="0">
              <a:latin typeface="Tahoma" panose="020B0604030504040204" pitchFamily="34" charset="0"/>
              <a:ea typeface="方正粗金陵简体" panose="02000000000000000000" charset="-122"/>
              <a:cs typeface="Tahoma" panose="020B0604030504040204" pitchFamily="34" charset="0"/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ahoma" panose="020B0604030504040204" pitchFamily="34" charset="0"/>
                <a:ea typeface="方正粗金陵简体" panose="02000000000000000000" charset="-122"/>
                <a:cs typeface="Tahoma" panose="020B0604030504040204" pitchFamily="34" charset="0"/>
              </a:rPr>
              <a:t>Comparing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ahoma" panose="020B0604030504040204" pitchFamily="34" charset="0"/>
                <a:ea typeface="方正粗金陵简体" panose="02000000000000000000" charset="-122"/>
                <a:cs typeface="Tahoma" panose="020B0604030504040204" pitchFamily="34" charset="0"/>
              </a:rPr>
              <a:t>: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ahoma" panose="020B0604030504040204" pitchFamily="34" charset="0"/>
                <a:ea typeface="方正粗金陵简体" panose="02000000000000000000" charset="-122"/>
                <a:cs typeface="Tahoma" panose="020B0604030504040204" pitchFamily="34" charset="0"/>
                <a:sym typeface="+mn-ea"/>
              </a:rPr>
              <a:t>iter != s.end();</a:t>
            </a:r>
            <a:endParaRPr lang="en-US" altLang="zh-CN" sz="2000" dirty="0">
              <a:latin typeface="Tahoma" panose="020B0604030504040204" pitchFamily="34" charset="0"/>
              <a:ea typeface="方正粗金陵简体" panose="02000000000000000000" charset="-122"/>
              <a:cs typeface="Tahoma" panose="020B0604030504040204" pitchFamily="34" charset="0"/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ahoma" panose="020B0604030504040204" pitchFamily="34" charset="0"/>
                <a:ea typeface="方正粗金陵简体" panose="02000000000000000000" charset="-122"/>
                <a:cs typeface="Tahoma" panose="020B0604030504040204" pitchFamily="34" charset="0"/>
              </a:rPr>
              <a:t>Copying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ahoma" panose="020B0604030504040204" pitchFamily="34" charset="0"/>
                <a:ea typeface="方正粗金陵简体" panose="02000000000000000000" charset="-122"/>
                <a:cs typeface="Tahoma" panose="020B0604030504040204" pitchFamily="34" charset="0"/>
              </a:rPr>
              <a:t>: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ahoma" panose="020B0604030504040204" pitchFamily="34" charset="0"/>
                <a:ea typeface="方正粗金陵简体" panose="02000000000000000000" charset="-122"/>
                <a:cs typeface="Tahoma" panose="020B0604030504040204" pitchFamily="34" charset="0"/>
                <a:sym typeface="+mn-ea"/>
              </a:rPr>
              <a:t>new_iter = iter;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Tahoma" panose="020B0604030504040204" pitchFamily="34" charset="0"/>
              <a:ea typeface="方正粗金陵简体" panose="02000000000000000000" charset="-122"/>
              <a:cs typeface="Tahoma" panose="020B060403050404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 </a:t>
            </a:r>
            <a:r>
              <a:rPr lang="en-US" altLang="zh-CN" dirty="0"/>
              <a:t>container iterators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Categorizing STL iterators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14341" y="1234321"/>
            <a:ext cx="5465557" cy="41796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8341" y="1444070"/>
            <a:ext cx="609600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Vectors and deques have the most powerful iterators!</a:t>
            </a:r>
            <a:endParaRPr lang="zh-CN" altLang="en-US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Creating your own containers means creating their iterators as well.</a:t>
            </a:r>
            <a:endParaRPr lang="zh-CN" altLang="en-US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You can access elements in stacks and queues one-by-one, but you have to change the container to do so!</a:t>
            </a:r>
            <a:endParaRPr lang="zh-CN" altLang="en-US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Iteration with iterators is const</a:t>
            </a:r>
            <a:endParaRPr lang="zh-CN" altLang="en-US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Memory manage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40410" y="89598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latin typeface="方正粗金陵简体" panose="02000000000000000000" charset="-122"/>
                <a:ea typeface="方正粗金陵简体" panose="02000000000000000000" charset="-122"/>
                <a:sym typeface="+mn-ea"/>
              </a:rPr>
              <a:t>new, delete</a:t>
            </a:r>
            <a:endParaRPr lang="en-US" altLang="zh-CN" sz="2400" dirty="0">
              <a:latin typeface="方正粗金陵简体" panose="02000000000000000000" charset="-122"/>
              <a:ea typeface="方正粗金陵简体" panose="02000000000000000000" charset="-122"/>
              <a:sym typeface="+mn-ea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740410" y="1546860"/>
            <a:ext cx="10652044" cy="801383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21473" rIns="0" bIns="0" rtlCol="0">
            <a:spAutoFit/>
          </a:bodyPr>
          <a:lstStyle/>
          <a:p>
            <a:pPr marL="96520">
              <a:spcBef>
                <a:spcPts val="170"/>
              </a:spcBef>
            </a:pPr>
            <a:r>
              <a:rPr sz="2325" spc="-21" dirty="0">
                <a:solidFill>
                  <a:srgbClr val="0000FF"/>
                </a:solidFill>
                <a:latin typeface="Cambria" panose="02040503050406030204"/>
                <a:cs typeface="Cambria" panose="02040503050406030204"/>
              </a:rPr>
              <a:t>new</a:t>
            </a:r>
            <a:r>
              <a:rPr sz="2325" spc="-21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/</a:t>
            </a:r>
            <a:r>
              <a:rPr sz="2325" spc="-21" dirty="0">
                <a:solidFill>
                  <a:srgbClr val="0000FF"/>
                </a:solidFill>
                <a:latin typeface="Cambria" panose="02040503050406030204"/>
                <a:cs typeface="Cambria" panose="02040503050406030204"/>
              </a:rPr>
              <a:t>new[]</a:t>
            </a:r>
            <a:r>
              <a:rPr sz="2325" spc="254" dirty="0">
                <a:solidFill>
                  <a:srgbClr val="0000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25" spc="-106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2325" spc="32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325" spc="222" dirty="0">
                <a:solidFill>
                  <a:srgbClr val="0000FF"/>
                </a:solidFill>
                <a:latin typeface="Cambria" panose="02040503050406030204"/>
                <a:cs typeface="Cambria" panose="02040503050406030204"/>
              </a:rPr>
              <a:t>delete</a:t>
            </a:r>
            <a:r>
              <a:rPr sz="2325" spc="222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/</a:t>
            </a:r>
            <a:r>
              <a:rPr sz="2325" spc="222" dirty="0">
                <a:solidFill>
                  <a:srgbClr val="0000FF"/>
                </a:solidFill>
                <a:latin typeface="Cambria" panose="02040503050406030204"/>
                <a:cs typeface="Cambria" panose="02040503050406030204"/>
              </a:rPr>
              <a:t>delete[]</a:t>
            </a:r>
            <a:r>
              <a:rPr sz="2325" spc="254" dirty="0">
                <a:solidFill>
                  <a:srgbClr val="0000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325" spc="-148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are</a:t>
            </a:r>
            <a:r>
              <a:rPr sz="2325" spc="42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325" spc="85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C++</a:t>
            </a:r>
            <a:r>
              <a:rPr sz="2325" spc="42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325" i="1" spc="-159" dirty="0">
                <a:solidFill>
                  <a:srgbClr val="22373B"/>
                </a:solidFill>
                <a:latin typeface="Arial" panose="020B0604020202090204"/>
                <a:cs typeface="Arial" panose="020B0604020202090204"/>
              </a:rPr>
              <a:t>keywords</a:t>
            </a:r>
            <a:r>
              <a:rPr sz="2325" i="1" spc="306" dirty="0">
                <a:solidFill>
                  <a:srgbClr val="22373B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2325" spc="-32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sz="2325" spc="32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325" spc="-106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perform</a:t>
            </a:r>
            <a:r>
              <a:rPr sz="2325" spc="53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325" u="sng" spc="-85" dirty="0">
                <a:solidFill>
                  <a:srgbClr val="22373B"/>
                </a:solidFill>
                <a:uFill>
                  <a:solidFill>
                    <a:srgbClr val="22373B"/>
                  </a:solidFill>
                </a:uFill>
                <a:latin typeface="Tahoma" panose="020B0604030504040204"/>
                <a:cs typeface="Tahoma" panose="020B0604030504040204"/>
              </a:rPr>
              <a:t>dynamic</a:t>
            </a:r>
            <a:endParaRPr sz="2325" dirty="0">
              <a:latin typeface="Tahoma" panose="020B0604030504040204"/>
              <a:cs typeface="Tahoma" panose="020B0604030504040204"/>
            </a:endParaRPr>
          </a:p>
          <a:p>
            <a:pPr marL="96520">
              <a:spcBef>
                <a:spcPts val="505"/>
              </a:spcBef>
            </a:pPr>
            <a:r>
              <a:rPr sz="2325" spc="-137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memory</a:t>
            </a:r>
            <a:r>
              <a:rPr sz="2325" spc="42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325" spc="-42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allocation/deallocation,</a:t>
            </a:r>
            <a:r>
              <a:rPr sz="2325" spc="42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325" u="sng" spc="-106" dirty="0">
                <a:solidFill>
                  <a:srgbClr val="22373B"/>
                </a:solidFill>
                <a:uFill>
                  <a:solidFill>
                    <a:srgbClr val="22373B"/>
                  </a:solidFill>
                </a:uFill>
                <a:latin typeface="Tahoma" panose="020B0604030504040204"/>
                <a:cs typeface="Tahoma" panose="020B0604030504040204"/>
              </a:rPr>
              <a:t>and</a:t>
            </a:r>
            <a:r>
              <a:rPr sz="2325" spc="32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325" spc="-74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object</a:t>
            </a:r>
            <a:r>
              <a:rPr sz="2325" spc="42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325" b="1" spc="-53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construction</a:t>
            </a:r>
            <a:r>
              <a:rPr sz="2325" spc="-53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/</a:t>
            </a:r>
            <a:r>
              <a:rPr sz="2325" b="1" spc="-53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destruction</a:t>
            </a:r>
            <a:r>
              <a:rPr sz="2325" spc="42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325" spc="-32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sz="2325" spc="42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325" spc="-74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runtime</a:t>
            </a:r>
            <a:endParaRPr sz="2325" dirty="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40410" y="2948701"/>
            <a:ext cx="10315237" cy="800397"/>
            <a:chOff x="736989" y="3994922"/>
            <a:chExt cx="10315237" cy="800397"/>
          </a:xfrm>
        </p:grpSpPr>
        <p:sp>
          <p:nvSpPr>
            <p:cNvPr id="11" name="object 5"/>
            <p:cNvSpPr txBox="1"/>
            <p:nvPr/>
          </p:nvSpPr>
          <p:spPr>
            <a:xfrm>
              <a:off x="763834" y="4058915"/>
              <a:ext cx="1083054" cy="320601"/>
            </a:xfrm>
            <a:prstGeom prst="rect">
              <a:avLst/>
            </a:prstGeom>
            <a:solidFill>
              <a:srgbClr val="EDEDED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79375">
                <a:lnSpc>
                  <a:spcPts val="2485"/>
                </a:lnSpc>
              </a:pPr>
              <a:r>
                <a:rPr sz="2325" spc="106" dirty="0">
                  <a:solidFill>
                    <a:srgbClr val="22373B"/>
                  </a:solidFill>
                  <a:latin typeface="Cambria" panose="02040503050406030204"/>
                  <a:cs typeface="Cambria" panose="02040503050406030204"/>
                </a:rPr>
                <a:t>malloc</a:t>
              </a:r>
              <a:endParaRPr sz="2325">
                <a:latin typeface="Cambria" panose="02040503050406030204"/>
                <a:cs typeface="Cambria" panose="02040503050406030204"/>
              </a:endParaRPr>
            </a:p>
          </p:txBody>
        </p:sp>
        <p:sp>
          <p:nvSpPr>
            <p:cNvPr id="12" name="object 6"/>
            <p:cNvSpPr txBox="1"/>
            <p:nvPr/>
          </p:nvSpPr>
          <p:spPr>
            <a:xfrm>
              <a:off x="1917422" y="3994922"/>
              <a:ext cx="497910" cy="382183"/>
            </a:xfrm>
            <a:prstGeom prst="rect">
              <a:avLst/>
            </a:prstGeom>
          </p:spPr>
          <p:txBody>
            <a:bodyPr vert="horz" wrap="square" lIns="0" tIns="24157" rIns="0" bIns="0" rtlCol="0">
              <a:spAutoFit/>
            </a:bodyPr>
            <a:lstStyle/>
            <a:p>
              <a:pPr marL="26670">
                <a:spcBef>
                  <a:spcPts val="190"/>
                </a:spcBef>
              </a:pPr>
              <a:r>
                <a:rPr sz="2325" spc="-106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and</a:t>
              </a:r>
              <a:endParaRPr sz="2325">
                <a:latin typeface="Tahoma" panose="020B0604030504040204"/>
                <a:cs typeface="Tahoma" panose="020B0604030504040204"/>
              </a:endParaRPr>
            </a:p>
          </p:txBody>
        </p:sp>
        <p:sp>
          <p:nvSpPr>
            <p:cNvPr id="13" name="object 7"/>
            <p:cNvSpPr txBox="1"/>
            <p:nvPr/>
          </p:nvSpPr>
          <p:spPr>
            <a:xfrm>
              <a:off x="2485148" y="4058915"/>
              <a:ext cx="775719" cy="320601"/>
            </a:xfrm>
            <a:prstGeom prst="rect">
              <a:avLst/>
            </a:prstGeom>
            <a:solidFill>
              <a:srgbClr val="EDEDED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79375">
                <a:lnSpc>
                  <a:spcPts val="2485"/>
                </a:lnSpc>
              </a:pPr>
              <a:r>
                <a:rPr sz="2325" spc="222" dirty="0">
                  <a:solidFill>
                    <a:srgbClr val="22373B"/>
                  </a:solidFill>
                  <a:latin typeface="Cambria" panose="02040503050406030204"/>
                  <a:cs typeface="Cambria" panose="02040503050406030204"/>
                </a:rPr>
                <a:t>free</a:t>
              </a:r>
              <a:endParaRPr sz="2325" dirty="0">
                <a:latin typeface="Cambria" panose="02040503050406030204"/>
                <a:cs typeface="Cambria" panose="02040503050406030204"/>
              </a:endParaRPr>
            </a:p>
          </p:txBody>
        </p:sp>
        <p:sp>
          <p:nvSpPr>
            <p:cNvPr id="14" name="object 8"/>
            <p:cNvSpPr txBox="1"/>
            <p:nvPr/>
          </p:nvSpPr>
          <p:spPr>
            <a:xfrm>
              <a:off x="3331274" y="3994922"/>
              <a:ext cx="7720952" cy="382183"/>
            </a:xfrm>
            <a:prstGeom prst="rect">
              <a:avLst/>
            </a:prstGeom>
          </p:spPr>
          <p:txBody>
            <a:bodyPr vert="horz" wrap="square" lIns="0" tIns="24157" rIns="0" bIns="0" rtlCol="0">
              <a:spAutoFit/>
            </a:bodyPr>
            <a:lstStyle/>
            <a:p>
              <a:pPr marL="26670">
                <a:spcBef>
                  <a:spcPts val="190"/>
                </a:spcBef>
              </a:pPr>
              <a:r>
                <a:rPr sz="2325" spc="-148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are</a:t>
              </a:r>
              <a:r>
                <a:rPr sz="2325" spc="42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2325" spc="74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C</a:t>
              </a:r>
              <a:r>
                <a:rPr sz="2325" spc="32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2325" spc="-74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functions</a:t>
              </a:r>
              <a:r>
                <a:rPr sz="2325" spc="32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2325" spc="-106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and</a:t>
              </a:r>
              <a:r>
                <a:rPr sz="2325" spc="42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2325" spc="-95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they</a:t>
              </a:r>
              <a:r>
                <a:rPr sz="2325" spc="32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2325" u="sng" spc="-74" dirty="0">
                  <a:solidFill>
                    <a:srgbClr val="22373B"/>
                  </a:solidFill>
                  <a:uFill>
                    <a:solidFill>
                      <a:srgbClr val="22373B"/>
                    </a:solidFill>
                  </a:uFill>
                  <a:latin typeface="Tahoma" panose="020B0604030504040204"/>
                  <a:cs typeface="Tahoma" panose="020B0604030504040204"/>
                </a:rPr>
                <a:t>only</a:t>
              </a:r>
              <a:r>
                <a:rPr sz="2325" spc="32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2325" spc="-53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allocate</a:t>
              </a:r>
              <a:r>
                <a:rPr sz="2325" spc="42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2325" spc="-106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and</a:t>
              </a:r>
              <a:r>
                <a:rPr sz="2325" spc="42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2325" spc="-127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free</a:t>
              </a:r>
              <a:r>
                <a:rPr sz="2325" spc="32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2325" i="1" spc="-137" dirty="0">
                  <a:solidFill>
                    <a:srgbClr val="22373B"/>
                  </a:solidFill>
                  <a:latin typeface="Arial" panose="020B0604020202090204"/>
                  <a:cs typeface="Arial" panose="020B0604020202090204"/>
                </a:rPr>
                <a:t>memory</a:t>
              </a:r>
              <a:r>
                <a:rPr sz="2325" i="1" spc="127" dirty="0">
                  <a:solidFill>
                    <a:srgbClr val="22373B"/>
                  </a:solidFill>
                  <a:latin typeface="Arial" panose="020B0604020202090204"/>
                  <a:cs typeface="Arial" panose="020B0604020202090204"/>
                </a:rPr>
                <a:t> </a:t>
              </a:r>
              <a:r>
                <a:rPr sz="2325" i="1" spc="-106" dirty="0">
                  <a:solidFill>
                    <a:srgbClr val="22373B"/>
                  </a:solidFill>
                  <a:latin typeface="Arial" panose="020B0604020202090204"/>
                  <a:cs typeface="Arial" panose="020B0604020202090204"/>
                </a:rPr>
                <a:t>blocks</a:t>
              </a:r>
              <a:endParaRPr sz="2325" dirty="0">
                <a:latin typeface="Arial" panose="020B0604020202090204"/>
                <a:cs typeface="Arial" panose="020B0604020202090204"/>
              </a:endParaRPr>
            </a:p>
          </p:txBody>
        </p:sp>
        <p:sp>
          <p:nvSpPr>
            <p:cNvPr id="15" name="object 9"/>
            <p:cNvSpPr txBox="1"/>
            <p:nvPr/>
          </p:nvSpPr>
          <p:spPr>
            <a:xfrm>
              <a:off x="736989" y="4413136"/>
              <a:ext cx="2469417" cy="382183"/>
            </a:xfrm>
            <a:prstGeom prst="rect">
              <a:avLst/>
            </a:prstGeom>
          </p:spPr>
          <p:txBody>
            <a:bodyPr vert="horz" wrap="square" lIns="0" tIns="24157" rIns="0" bIns="0" rtlCol="0">
              <a:spAutoFit/>
            </a:bodyPr>
            <a:lstStyle/>
            <a:p>
              <a:pPr marL="26670">
                <a:spcBef>
                  <a:spcPts val="190"/>
                </a:spcBef>
              </a:pPr>
              <a:r>
                <a:rPr sz="2325" spc="-137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(expressed</a:t>
              </a:r>
              <a:r>
                <a:rPr sz="2325" spc="-21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2325" spc="-42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in</a:t>
              </a:r>
              <a:r>
                <a:rPr sz="2325" spc="-11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2325" spc="-95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bytes)</a:t>
              </a:r>
              <a:endParaRPr sz="2325" dirty="0">
                <a:latin typeface="Tahoma" panose="020B0604030504040204"/>
                <a:cs typeface="Tahoma" panose="020B0604030504040204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Memory manage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36353" y="951969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latin typeface="方正粗金陵简体" panose="02000000000000000000" charset="-122"/>
                <a:ea typeface="方正粗金陵简体" panose="02000000000000000000" charset="-122"/>
                <a:sym typeface="+mn-ea"/>
              </a:rPr>
              <a:t>Smart pointers</a:t>
            </a:r>
            <a:endParaRPr lang="en-US" altLang="zh-CN" sz="2400" dirty="0">
              <a:latin typeface="方正粗金陵简体" panose="02000000000000000000" charset="-122"/>
              <a:ea typeface="方正粗金陵简体" panose="02000000000000000000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6353" y="1531881"/>
            <a:ext cx="94781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b="1" spc="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Smart pointer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pointer-like type with some additional functionality, e.g. </a:t>
            </a:r>
            <a:r>
              <a:rPr lang="en-US" altLang="zh-CN" i="1" spc="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automatic memory deallocation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(when the pointer is no longer in use, the memory it points to is deallocated), reference counting, etc.</a:t>
            </a:r>
            <a:endParaRPr lang="zh-CN" altLang="en-US" spc="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6353" y="2923445"/>
            <a:ext cx="9478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C++11 provides three smart pointer types:</a:t>
            </a:r>
            <a:endParaRPr lang="zh-CN" altLang="en-US" spc="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 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std::unique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_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ptr</a:t>
            </a:r>
            <a:endParaRPr lang="zh-CN" altLang="en-US" spc="15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 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std::shared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_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ptr</a:t>
            </a:r>
            <a:endParaRPr lang="zh-CN" altLang="en-US" spc="15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 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std::weak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_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ptr</a:t>
            </a:r>
            <a:endParaRPr lang="zh-CN" altLang="en-US" spc="15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6353" y="4714104"/>
            <a:ext cx="9478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Smart pointers prevent most situations of memory leaks by making the memory deallocation automatic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pc="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8400" y="993830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/>
              <a:t>2.OOP</a:t>
            </a:r>
            <a:endParaRPr lang="en-US" altLang="zh-CN" sz="2800" b="1" dirty="0"/>
          </a:p>
          <a:p>
            <a:pPr marL="0" indent="457200">
              <a:buNone/>
            </a:pPr>
            <a:r>
              <a:rPr lang="en-US" altLang="zh-CN" sz="2000" b="1" dirty="0"/>
              <a:t>2.1 RAII</a:t>
            </a:r>
            <a:endParaRPr lang="en-US" altLang="zh-CN" sz="2000" b="1" dirty="0"/>
          </a:p>
          <a:p>
            <a:pPr marL="0" indent="457200">
              <a:buNone/>
            </a:pPr>
            <a:r>
              <a:rPr lang="en-US" altLang="zh-CN" sz="2000" b="1" dirty="0"/>
              <a:t>2.2 Class Hierarchy</a:t>
            </a:r>
            <a:endParaRPr lang="en-US" altLang="zh-CN" sz="2000" b="1" dirty="0"/>
          </a:p>
          <a:p>
            <a:pPr marL="457200" lvl="1" indent="457200">
              <a:buNone/>
            </a:pPr>
            <a:r>
              <a:rPr lang="en-US" altLang="zh-CN" sz="2000" b="1" dirty="0"/>
              <a:t>2.2.1 Access Specifiers</a:t>
            </a:r>
            <a:endParaRPr lang="en-US" altLang="zh-CN" sz="2000" b="1" dirty="0"/>
          </a:p>
          <a:p>
            <a:pPr marL="457200" lvl="1" indent="457200">
              <a:buNone/>
            </a:pPr>
            <a:r>
              <a:rPr lang="en-US" altLang="zh-CN" sz="2000" b="1" dirty="0"/>
              <a:t>2.2.2 Inheritance Access Specifiers</a:t>
            </a:r>
            <a:endParaRPr lang="en-US" altLang="zh-CN" sz="2000" b="1" dirty="0"/>
          </a:p>
          <a:p>
            <a:pPr marL="0" indent="457200">
              <a:buNone/>
            </a:pPr>
            <a:r>
              <a:rPr lang="en-US" altLang="zh-CN" sz="2000" b="1" dirty="0"/>
              <a:t>2.3 Class Special Member Function</a:t>
            </a:r>
            <a:endParaRPr lang="en-US" altLang="zh-CN" sz="2000" b="1" dirty="0"/>
          </a:p>
          <a:p>
            <a:pPr marL="0" indent="457200">
              <a:buNone/>
            </a:pPr>
            <a:r>
              <a:rPr lang="en-US" altLang="zh-CN" sz="2000" b="1" dirty="0"/>
              <a:t>2.4 Polymorphism </a:t>
            </a:r>
            <a:endParaRPr lang="en-US" altLang="zh-CN" sz="2000" b="1" dirty="0"/>
          </a:p>
          <a:p>
            <a:pPr marL="0" indent="457200">
              <a:buNone/>
            </a:pPr>
            <a:r>
              <a:rPr lang="en-US" altLang="zh-CN" sz="2000" b="1" dirty="0"/>
              <a:t>2.5 Class Keywords</a:t>
            </a:r>
            <a:endParaRPr lang="en-US" altLang="zh-CN" sz="2000" b="1" dirty="0"/>
          </a:p>
          <a:p>
            <a:pPr marL="0" indent="457200">
              <a:buNone/>
            </a:pPr>
            <a:r>
              <a:rPr lang="en-US" altLang="zh-CN" sz="2000" b="1" dirty="0"/>
              <a:t>2.6 Templates</a:t>
            </a:r>
            <a:endParaRPr lang="en-US" altLang="zh-CN" sz="2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Holding a resource is a </a:t>
            </a:r>
            <a:r>
              <a:rPr lang="zh-CN" altLang="en-US" b="1" u="sng" dirty="0">
                <a:solidFill>
                  <a:srgbClr val="C00000"/>
                </a:solidFill>
              </a:rPr>
              <a:t>class invariant</a:t>
            </a:r>
            <a:r>
              <a:rPr lang="zh-CN" altLang="en-US" b="1" dirty="0">
                <a:solidFill>
                  <a:srgbClr val="C00000"/>
                </a:solidFill>
              </a:rPr>
              <a:t>, and is tied to object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lifetime</a:t>
            </a:r>
            <a:endParaRPr lang="zh-CN" alt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 dirty="0"/>
              <a:t>RAII Idiom consists in three steps: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dirty="0"/>
              <a:t>• Encapsulate a resource into a class (constructor)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• Use the resource via a local instance of the class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• The resource is automatically releases when the object gets out of scope</a:t>
            </a:r>
            <a:endParaRPr lang="zh-CN" altLang="en-US" dirty="0"/>
          </a:p>
          <a:p>
            <a:pPr marL="0" indent="457200">
              <a:buNone/>
            </a:pPr>
            <a:r>
              <a:rPr lang="zh-CN" altLang="en-US" i="1" dirty="0"/>
              <a:t>(destructor)</a:t>
            </a:r>
            <a:endParaRPr lang="zh-CN" altLang="en-US" i="1" dirty="0"/>
          </a:p>
          <a:p>
            <a:pPr marL="0" indent="457200">
              <a:buNone/>
            </a:pPr>
            <a:endParaRPr lang="zh-CN" altLang="en-US" i="1" dirty="0"/>
          </a:p>
          <a:p>
            <a:pPr marL="0" indent="0">
              <a:buNone/>
            </a:pPr>
            <a:r>
              <a:rPr lang="zh-CN" altLang="en-US" u="sng" dirty="0"/>
              <a:t>Implication 1</a:t>
            </a:r>
            <a:r>
              <a:rPr lang="zh-CN" altLang="en-US" dirty="0"/>
              <a:t>: C++ programming language does not require the garbage collector!!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u="sng" dirty="0"/>
              <a:t>Implication 2</a:t>
            </a:r>
            <a:r>
              <a:rPr lang="zh-CN" altLang="en-US" dirty="0"/>
              <a:t>:</a:t>
            </a:r>
            <a:r>
              <a:rPr lang="en-US" altLang="zh-CN" dirty="0"/>
              <a:t> </a:t>
            </a:r>
            <a:r>
              <a:rPr lang="zh-CN" altLang="en-US" dirty="0"/>
              <a:t>The programmer has the responsibility to manage the resources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RAII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9905" y="8305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RAII Idiom - Resource Acquisition is Initialization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</a:t>
            </a:r>
            <a:r>
              <a:rPr lang="en-US" altLang="zh-CN"/>
              <a:t>2</a:t>
            </a:r>
            <a:r>
              <a:rPr lang="zh-CN" altLang="en-US"/>
              <a:t> Class Hierarchy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245235" y="1576070"/>
          <a:ext cx="9591040" cy="1069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1040"/>
              </a:tblGrid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spc="300">
                          <a:solidFill>
                            <a:schemeClr val="bg1"/>
                          </a:solidFill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Child/Derived Class or Subclass</a:t>
                      </a:r>
                      <a:endParaRPr lang="en-US" altLang="zh-CN" sz="1800" spc="300">
                        <a:solidFill>
                          <a:schemeClr val="bg1"/>
                        </a:solidFill>
                        <a:uFillTx/>
                        <a:latin typeface="Times New Roman" panose="0202050305040509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A8302C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A new class that inheriting variables and functions from another class is called a derived or child class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uFillTx/>
                        <a:latin typeface="方正粗金陵简体" panose="02000000000000000000" charset="-122"/>
                        <a:ea typeface="方正粗金陵简体" panose="02000000000000000000" charset="-122"/>
                        <a:cs typeface="+mj-cs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1245235" y="2990850"/>
          <a:ext cx="959104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1040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spc="300">
                          <a:solidFill>
                            <a:schemeClr val="bg1"/>
                          </a:solidFill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Parent/Base Class</a:t>
                      </a:r>
                      <a:endParaRPr lang="en-US" altLang="zh-CN" sz="1800" spc="300">
                        <a:solidFill>
                          <a:schemeClr val="bg1"/>
                        </a:solidFill>
                        <a:uFillTx/>
                        <a:latin typeface="Times New Roman" panose="0202050305040509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A8302C"/>
                    </a:solidFill>
                  </a:tcPr>
                </a:tc>
              </a:tr>
              <a:tr h="497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0" dirty="0"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The closest class providing variables and functions of a derived class is called parent or base class</a:t>
                      </a:r>
                      <a:endParaRPr lang="en-US" altLang="zh-CN" sz="2000" b="0" dirty="0">
                        <a:uFillTx/>
                        <a:latin typeface="方正粗金陵简体" panose="02000000000000000000" charset="-122"/>
                        <a:ea typeface="方正粗金陵简体" panose="02000000000000000000" charset="-122"/>
                        <a:cs typeface="+mj-cs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45235" y="4738370"/>
            <a:ext cx="9097645" cy="1137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rgbClr val="C00000"/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+mj-cs"/>
              </a:rPr>
              <a:t>Extending</a:t>
            </a:r>
            <a:r>
              <a:rPr lang="en-US" altLang="zh-CN" sz="2000" dirty="0">
                <a:solidFill>
                  <a:schemeClr val="dk1"/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+mj-cs"/>
              </a:rPr>
              <a:t> a base class refers to creating a new class which retains characteristics of the base class and on top it can add (and never remove) its own members</a:t>
            </a:r>
            <a:endParaRPr lang="en-US" altLang="zh-CN" sz="2000" dirty="0">
              <a:solidFill>
                <a:schemeClr val="dk1"/>
              </a:solidFill>
              <a:uFillTx/>
              <a:latin typeface="方正粗金陵简体" panose="02000000000000000000" charset="-122"/>
              <a:ea typeface="方正粗金陵简体" panose="02000000000000000000" charset="-122"/>
              <a:cs typeface="+mj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8400" y="1210365"/>
            <a:ext cx="10969200" cy="475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The</a:t>
            </a:r>
            <a:r>
              <a:rPr lang="zh-CN" altLang="en-US" b="1" dirty="0"/>
              <a:t> access specifiers</a:t>
            </a:r>
            <a:r>
              <a:rPr lang="zh-CN" altLang="en-US" dirty="0"/>
              <a:t> define the visibility of inherited members of the subsequent base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class. The keywords </a:t>
            </a:r>
            <a:r>
              <a:rPr lang="zh-CN" altLang="en-US" dirty="0">
                <a:highlight>
                  <a:srgbClr val="C0C0C0"/>
                </a:highlight>
              </a:rPr>
              <a:t>public</a:t>
            </a:r>
            <a:r>
              <a:rPr lang="zh-CN" altLang="en-US" dirty="0"/>
              <a:t> , </a:t>
            </a:r>
            <a:r>
              <a:rPr lang="zh-CN" altLang="en-US" dirty="0">
                <a:highlight>
                  <a:srgbClr val="C0C0C0"/>
                </a:highlight>
              </a:rPr>
              <a:t>private</a:t>
            </a:r>
            <a:r>
              <a:rPr lang="zh-CN" altLang="en-US" dirty="0"/>
              <a:t> , and </a:t>
            </a:r>
            <a:r>
              <a:rPr lang="zh-CN" altLang="en-US" dirty="0">
                <a:highlight>
                  <a:srgbClr val="C0C0C0"/>
                </a:highlight>
              </a:rPr>
              <a:t>protected</a:t>
            </a:r>
            <a:r>
              <a:rPr lang="zh-CN" altLang="en-US" dirty="0"/>
              <a:t> specify the sections of</a:t>
            </a:r>
            <a:r>
              <a:rPr lang="en-US" altLang="zh-CN" dirty="0"/>
              <a:t> </a:t>
            </a:r>
            <a:r>
              <a:rPr lang="zh-CN" altLang="en-US" dirty="0"/>
              <a:t>visibility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The goal of the access specifiers is to prevent a direct access to the internal representation of the class for avoiding wrong usage and potential inconsistency (access control)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• </a:t>
            </a:r>
            <a:r>
              <a:rPr lang="zh-CN" altLang="en-US" dirty="0">
                <a:solidFill>
                  <a:srgbClr val="C00000"/>
                </a:solidFill>
              </a:rPr>
              <a:t>public</a:t>
            </a:r>
            <a:r>
              <a:rPr lang="zh-CN" altLang="en-US" dirty="0"/>
              <a:t>: No restriction (function members, derived classes, outside the class)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• </a:t>
            </a:r>
            <a:r>
              <a:rPr lang="zh-CN" altLang="en-US" dirty="0">
                <a:solidFill>
                  <a:srgbClr val="C00000"/>
                </a:solidFill>
              </a:rPr>
              <a:t>protected</a:t>
            </a:r>
            <a:r>
              <a:rPr lang="zh-CN" altLang="en-US" dirty="0"/>
              <a:t>: Function members and derived classes access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• </a:t>
            </a:r>
            <a:r>
              <a:rPr lang="zh-CN" altLang="en-US" dirty="0">
                <a:solidFill>
                  <a:srgbClr val="C00000"/>
                </a:solidFill>
              </a:rPr>
              <a:t>private</a:t>
            </a:r>
            <a:r>
              <a:rPr lang="zh-CN" altLang="en-US" dirty="0"/>
              <a:t>: Function members only access (internal)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struct</a:t>
            </a:r>
            <a:r>
              <a:rPr lang="zh-CN" altLang="en-US" dirty="0"/>
              <a:t> has default </a:t>
            </a:r>
            <a:r>
              <a:rPr lang="zh-CN" altLang="en-US" dirty="0">
                <a:highlight>
                  <a:srgbClr val="C0C0C0"/>
                </a:highlight>
              </a:rPr>
              <a:t>public</a:t>
            </a:r>
            <a:r>
              <a:rPr lang="zh-CN" altLang="en-US" dirty="0"/>
              <a:t> members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class</a:t>
            </a:r>
            <a:r>
              <a:rPr lang="zh-CN" altLang="en-US" dirty="0"/>
              <a:t> has default </a:t>
            </a:r>
            <a:r>
              <a:rPr lang="zh-CN" altLang="en-US" dirty="0">
                <a:highlight>
                  <a:srgbClr val="C0C0C0"/>
                </a:highlight>
              </a:rPr>
              <a:t>private</a:t>
            </a:r>
            <a:r>
              <a:rPr lang="zh-CN" altLang="en-US" dirty="0"/>
              <a:t> members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 </a:t>
            </a:r>
            <a:r>
              <a:rPr lang="zh-CN" altLang="en-US" dirty="0"/>
              <a:t>Access specifiers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8400" y="1049710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The access specifiers are also used for defining how the visibility is propagated from</a:t>
            </a:r>
            <a:r>
              <a:rPr lang="en-US" altLang="zh-CN" dirty="0"/>
              <a:t> </a:t>
            </a:r>
            <a:r>
              <a:rPr lang="zh-CN" altLang="en-US" dirty="0"/>
              <a:t>the base class to a specific derived class in the inheritance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Inheritance Access Specifiers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80640" y="1972945"/>
            <a:ext cx="6798310" cy="44538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0705" y="705485"/>
            <a:ext cx="7869555" cy="58045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8330" y="3501390"/>
            <a:ext cx="10968990" cy="16230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• A constructor is supposed to initialize all data members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• We can define multiple constructors with different signatures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• Any constructor can be constexpr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2.3 Class Special Member Function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245235" y="1576070"/>
          <a:ext cx="9591040" cy="167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1040"/>
              </a:tblGrid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spc="300">
                          <a:solidFill>
                            <a:schemeClr val="bg1"/>
                          </a:solidFill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Constructor [ctor]</a:t>
                      </a:r>
                      <a:endParaRPr lang="en-US" altLang="zh-CN" sz="1800" spc="300">
                        <a:solidFill>
                          <a:schemeClr val="bg1"/>
                        </a:solidFill>
                        <a:uFillTx/>
                        <a:latin typeface="Times New Roman" panose="0202050305040509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A8302C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A</a:t>
                      </a:r>
                      <a:r>
                        <a:rPr lang="en-US" altLang="zh-CN" sz="2000" b="0" dirty="0">
                          <a:solidFill>
                            <a:srgbClr val="C00000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 constructor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 is a special member function of a class that is executed when a new instance of that class is created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uFillTx/>
                        <a:latin typeface="方正粗金陵简体" panose="02000000000000000000" charset="-122"/>
                        <a:ea typeface="方正粗金陵简体" panose="02000000000000000000" charset="-122"/>
                        <a:cs typeface="+mj-cs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 b="0" u="sng" dirty="0">
                          <a:solidFill>
                            <a:schemeClr val="tx1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Goals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: initialization and resource acquisition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uFillTx/>
                        <a:latin typeface="方正粗金陵简体" panose="02000000000000000000" charset="-122"/>
                        <a:ea typeface="方正粗金陵简体" panose="02000000000000000000" charset="-122"/>
                        <a:cs typeface="+mj-cs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 b="0" u="sng" dirty="0">
                          <a:solidFill>
                            <a:schemeClr val="tx1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Syntax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: T(...) same named of the class and no return type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uFillTx/>
                        <a:latin typeface="方正粗金陵简体" panose="02000000000000000000" charset="-122"/>
                        <a:ea typeface="方正粗金陵简体" panose="02000000000000000000" charset="-122"/>
                        <a:cs typeface="+mj-cs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67995" y="95631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ym typeface="+mn-ea"/>
              </a:rPr>
              <a:t>Class Constructor and Destructor</a:t>
            </a:r>
            <a:endParaRPr lang="zh-CN" altLang="en-US" sz="2400" b="1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69925" y="2145665"/>
            <a:ext cx="10968990" cy="66929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Every class has always either an implicit or explicit default constructor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Default Constructor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928370" y="1030605"/>
          <a:ext cx="9591040" cy="892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1040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spc="300">
                          <a:solidFill>
                            <a:schemeClr val="bg1"/>
                          </a:solidFill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Default Constructor</a:t>
                      </a:r>
                      <a:endParaRPr lang="en-US" altLang="zh-CN" sz="1800" spc="300">
                        <a:solidFill>
                          <a:schemeClr val="bg1"/>
                        </a:solidFill>
                        <a:uFillTx/>
                        <a:latin typeface="Times New Roman" panose="0202050305040509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A8302C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The </a:t>
                      </a:r>
                      <a:r>
                        <a:rPr lang="en-US" altLang="zh-CN" sz="2000" b="0">
                          <a:solidFill>
                            <a:srgbClr val="C00000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default constructor T()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 is a constructor with</a:t>
                      </a:r>
                      <a:r>
                        <a:rPr lang="en-US" altLang="zh-CN" sz="2000" b="0" u="sng">
                          <a:solidFill>
                            <a:schemeClr val="tx1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 no argument</a:t>
                      </a:r>
                      <a:endParaRPr lang="en-US" altLang="zh-CN" sz="2000" b="0" u="sng">
                        <a:solidFill>
                          <a:schemeClr val="tx1"/>
                        </a:solidFill>
                        <a:uFillTx/>
                        <a:latin typeface="方正粗金陵简体" panose="02000000000000000000" charset="-122"/>
                        <a:ea typeface="方正粗金陵简体" panose="02000000000000000000" charset="-122"/>
                        <a:cs typeface="+mj-cs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28370" y="2994660"/>
            <a:ext cx="9258300" cy="1257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28370" y="4431665"/>
            <a:ext cx="8886825" cy="12858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77315" y="589724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• An implicit default constructor is constexpr</a:t>
            </a:r>
            <a:endParaRPr lang="zh-CN" altLang="en-US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Copy Constructor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245235" y="1576070"/>
          <a:ext cx="9591040" cy="1069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1040"/>
              </a:tblGrid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spc="300">
                          <a:solidFill>
                            <a:schemeClr val="bg1"/>
                          </a:solidFill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Copy Constructor</a:t>
                      </a:r>
                      <a:endParaRPr lang="en-US" altLang="zh-CN" sz="1800" spc="300">
                        <a:solidFill>
                          <a:schemeClr val="bg1"/>
                        </a:solidFill>
                        <a:uFillTx/>
                        <a:latin typeface="Times New Roman" panose="0202050305040509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A8302C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A </a:t>
                      </a:r>
                      <a:r>
                        <a:rPr lang="en-US" altLang="zh-CN" sz="2000" b="0">
                          <a:solidFill>
                            <a:srgbClr val="C00000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copy constructor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 T(const T&amp;) creates a new object as a </a:t>
                      </a:r>
                      <a:r>
                        <a:rPr lang="en-US" altLang="zh-CN" sz="2000" b="0" i="1">
                          <a:solidFill>
                            <a:schemeClr val="tx1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deep copy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 of an</a:t>
                      </a:r>
                      <a:endParaRPr lang="en-US" altLang="zh-CN" sz="2000" b="0">
                        <a:solidFill>
                          <a:schemeClr val="tx1"/>
                        </a:solidFill>
                        <a:uFillTx/>
                        <a:latin typeface="方正粗金陵简体" panose="02000000000000000000" charset="-122"/>
                        <a:ea typeface="方正粗金陵简体" panose="02000000000000000000" charset="-122"/>
                        <a:cs typeface="+mj-cs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existing object</a:t>
                      </a:r>
                      <a:endParaRPr lang="en-US" altLang="zh-CN" sz="2000" b="0">
                        <a:solidFill>
                          <a:schemeClr val="tx1"/>
                        </a:solidFill>
                        <a:uFillTx/>
                        <a:latin typeface="方正粗金陵简体" panose="02000000000000000000" charset="-122"/>
                        <a:ea typeface="方正粗金陵简体" panose="02000000000000000000" charset="-122"/>
                        <a:cs typeface="+mj-cs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内容占位符 5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9985" y="2862580"/>
            <a:ext cx="9782175" cy="1571625"/>
          </a:xfrm>
          <a:prstGeom prst="rect">
            <a:avLst/>
          </a:prstGeom>
        </p:spPr>
      </p:pic>
      <p:sp>
        <p:nvSpPr>
          <p:cNvPr id="13" name="内容占位符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08330" y="4516755"/>
            <a:ext cx="10968990" cy="173291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 Every class always defines an implicit or explicit copy constructor</a:t>
            </a:r>
            <a:endParaRPr lang="zh-CN" altLang="en-US"/>
          </a:p>
          <a:p>
            <a:r>
              <a:rPr lang="zh-CN" altLang="en-US"/>
              <a:t> Even the copy constructor implicitly calls the default Base class constructor</a:t>
            </a:r>
            <a:endParaRPr lang="zh-CN" altLang="en-US"/>
          </a:p>
          <a:p>
            <a:r>
              <a:rPr lang="zh-CN" altLang="en-US"/>
              <a:t> Even the copy constructor is considered a non-default constructor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Operator Overloading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558235" y="1127180"/>
          <a:ext cx="1096899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990"/>
              </a:tblGrid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spc="300">
                          <a:solidFill>
                            <a:schemeClr val="bg1"/>
                          </a:solidFill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Operator Overloading</a:t>
                      </a:r>
                      <a:endParaRPr lang="en-US" sz="2400" spc="300">
                        <a:solidFill>
                          <a:schemeClr val="bg1"/>
                        </a:solidFill>
                        <a:uFillTx/>
                        <a:latin typeface="Times New Roman" panose="0202050305040509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A8302C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000" b="1" spc="300">
                          <a:solidFill>
                            <a:srgbClr val="C00000"/>
                          </a:solidFill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Operator overloading</a:t>
                      </a:r>
                      <a:r>
                        <a:rPr lang="en-US" sz="2000" b="1" spc="300"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 is a special case of polymorphism in which some </a:t>
                      </a:r>
                      <a:r>
                        <a:rPr lang="en-US" sz="2000" b="1" i="1" spc="300"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operators</a:t>
                      </a:r>
                      <a:r>
                        <a:rPr lang="en-US" sz="2000" b="1" spc="300"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 are treated as polymorphic functions and have different behaviors depending on the type of its arguments</a:t>
                      </a:r>
                      <a:endParaRPr lang="en-US" sz="2000" b="1" spc="300">
                        <a:uFillTx/>
                        <a:latin typeface="Times New Roman" panose="0202050305040509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pic>
        <p:nvPicPr>
          <p:cNvPr id="6" name="内容占位符 5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37945" y="2807335"/>
            <a:ext cx="9218295" cy="34423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71500" y="897255"/>
            <a:ext cx="10968990" cy="443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Categories not in bold are rarely used in practice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Operator Overloading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35505" y="1343025"/>
            <a:ext cx="7691755" cy="4610735"/>
          </a:xfrm>
          <a:prstGeom prst="rect">
            <a:avLst/>
          </a:prstGeom>
        </p:spPr>
      </p:pic>
      <p:sp>
        <p:nvSpPr>
          <p:cNvPr id="7" name="内容占位符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71475" y="5956300"/>
            <a:ext cx="11296015" cy="44323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Operators which cannot be overloaded: </a:t>
            </a:r>
            <a:r>
              <a:rPr lang="zh-CN" altLang="en-US">
                <a:highlight>
                  <a:srgbClr val="C0C0C0"/>
                </a:highlight>
              </a:rPr>
              <a:t>?</a:t>
            </a:r>
            <a:r>
              <a:rPr lang="en-US" altLang="zh-CN">
                <a:highlight>
                  <a:srgbClr val="C0C0C0"/>
                </a:highlight>
              </a:rPr>
              <a:t>	</a:t>
            </a:r>
            <a:r>
              <a:rPr lang="zh-CN" altLang="en-US">
                <a:highlight>
                  <a:srgbClr val="C0C0C0"/>
                </a:highlight>
              </a:rPr>
              <a:t> . </a:t>
            </a:r>
            <a:r>
              <a:rPr lang="en-US" altLang="zh-CN">
                <a:highlight>
                  <a:srgbClr val="C0C0C0"/>
                </a:highlight>
              </a:rPr>
              <a:t>	</a:t>
            </a:r>
            <a:r>
              <a:rPr lang="zh-CN" altLang="en-US">
                <a:highlight>
                  <a:srgbClr val="C0C0C0"/>
                </a:highlight>
              </a:rPr>
              <a:t>.*</a:t>
            </a:r>
            <a:r>
              <a:rPr lang="en-US" altLang="zh-CN">
                <a:highlight>
                  <a:srgbClr val="C0C0C0"/>
                </a:highlight>
              </a:rPr>
              <a:t>	</a:t>
            </a:r>
            <a:r>
              <a:rPr lang="zh-CN" altLang="en-US">
                <a:highlight>
                  <a:srgbClr val="C0C0C0"/>
                </a:highlight>
              </a:rPr>
              <a:t> ::</a:t>
            </a:r>
            <a:r>
              <a:rPr lang="en-US" altLang="zh-CN">
                <a:highlight>
                  <a:srgbClr val="C0C0C0"/>
                </a:highlight>
              </a:rPr>
              <a:t>	</a:t>
            </a:r>
            <a:r>
              <a:rPr lang="zh-CN" altLang="en-US">
                <a:highlight>
                  <a:srgbClr val="C0C0C0"/>
                </a:highlight>
              </a:rPr>
              <a:t> sizeof </a:t>
            </a:r>
            <a:r>
              <a:rPr lang="en-US" altLang="zh-CN">
                <a:highlight>
                  <a:srgbClr val="C0C0C0"/>
                </a:highlight>
              </a:rPr>
              <a:t>		</a:t>
            </a:r>
            <a:r>
              <a:rPr lang="zh-CN" altLang="en-US">
                <a:highlight>
                  <a:srgbClr val="C0C0C0"/>
                </a:highlight>
              </a:rPr>
              <a:t>typeof</a:t>
            </a:r>
            <a:r>
              <a:rPr lang="zh-CN" altLang="en-US"/>
              <a:t> 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8330" y="2968625"/>
            <a:ext cx="10968990" cy="32810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• At </a:t>
            </a:r>
            <a:r>
              <a:rPr lang="zh-CN" altLang="en-US" u="sng" dirty="0"/>
              <a:t>run-time</a:t>
            </a:r>
            <a:r>
              <a:rPr lang="zh-CN" altLang="en-US" dirty="0"/>
              <a:t>, objects of a </a:t>
            </a:r>
            <a:r>
              <a:rPr lang="zh-CN" altLang="en-US" i="1" dirty="0"/>
              <a:t>base class</a:t>
            </a:r>
            <a:r>
              <a:rPr lang="zh-CN" altLang="en-US" dirty="0"/>
              <a:t> behaves as objects of a </a:t>
            </a:r>
            <a:r>
              <a:rPr lang="zh-CN" altLang="en-US" i="1" dirty="0"/>
              <a:t>derived class</a:t>
            </a:r>
            <a:endParaRPr lang="zh-CN" altLang="en-US" i="1" dirty="0"/>
          </a:p>
          <a:p>
            <a:pPr marL="0" indent="0">
              <a:buNone/>
            </a:pPr>
            <a:r>
              <a:rPr lang="zh-CN" altLang="en-US" dirty="0"/>
              <a:t>• A </a:t>
            </a:r>
            <a:r>
              <a:rPr lang="zh-CN" altLang="en-US" b="1" dirty="0"/>
              <a:t>Base</a:t>
            </a:r>
            <a:r>
              <a:rPr lang="zh-CN" altLang="en-US" dirty="0"/>
              <a:t> class may define and implement polymorphic methods, and </a:t>
            </a:r>
            <a:r>
              <a:rPr lang="zh-CN" altLang="en-US" b="1" dirty="0"/>
              <a:t>derived</a:t>
            </a:r>
            <a:r>
              <a:rPr lang="en-US" altLang="zh-CN" dirty="0"/>
              <a:t> </a:t>
            </a:r>
            <a:r>
              <a:rPr lang="zh-CN" altLang="en-US" dirty="0"/>
              <a:t>classes can </a:t>
            </a:r>
            <a:r>
              <a:rPr lang="zh-CN" altLang="en-US" b="1" dirty="0"/>
              <a:t>override</a:t>
            </a:r>
            <a:r>
              <a:rPr lang="zh-CN" altLang="en-US" dirty="0"/>
              <a:t> them, which means they provide their own implementations,</a:t>
            </a:r>
            <a:r>
              <a:rPr lang="en-US" altLang="zh-CN" dirty="0"/>
              <a:t> </a:t>
            </a:r>
            <a:r>
              <a:rPr lang="zh-CN" altLang="en-US" dirty="0"/>
              <a:t>invoked at run-time depending on the context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Polymorphism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608400" y="1205920"/>
          <a:ext cx="1096899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990"/>
              </a:tblGrid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spc="300">
                          <a:solidFill>
                            <a:schemeClr val="bg1"/>
                          </a:solidFill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Polymorphism</a:t>
                      </a:r>
                      <a:endParaRPr lang="en-US" sz="2400" spc="300">
                        <a:solidFill>
                          <a:schemeClr val="bg1"/>
                        </a:solidFill>
                        <a:uFillTx/>
                        <a:latin typeface="Times New Roman" panose="0202050305040509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A8302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000" b="1" spc="300"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In Object-Oriented Programming (OOP), </a:t>
                      </a:r>
                      <a:r>
                        <a:rPr lang="en-US" sz="2000" b="1" spc="300">
                          <a:solidFill>
                            <a:srgbClr val="0070C0"/>
                          </a:solidFill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polymorphism</a:t>
                      </a:r>
                      <a:r>
                        <a:rPr lang="en-US" sz="2000" b="1" spc="300"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 (meaning “having multipleforms”) is the capability of an object of mutating its behavior in accordance with the specific usage </a:t>
                      </a:r>
                      <a:r>
                        <a:rPr lang="en-US" sz="2000" b="1" i="1" spc="300"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context</a:t>
                      </a:r>
                      <a:endParaRPr lang="en-US" sz="2000" b="1" i="1" spc="300">
                        <a:uFillTx/>
                        <a:latin typeface="Times New Roman" panose="0202050305040509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/>
              <a:t>Overloading</a:t>
            </a:r>
            <a:r>
              <a:rPr lang="zh-CN" altLang="en-US"/>
              <a:t> is a form of </a:t>
            </a:r>
            <a:r>
              <a:rPr lang="zh-CN" altLang="en-US" u="sng"/>
              <a:t>static polymorphism </a:t>
            </a:r>
            <a:r>
              <a:rPr lang="zh-CN" altLang="en-US"/>
              <a:t>(compile-time polymorphism)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In C++, the term </a:t>
            </a:r>
            <a:r>
              <a:rPr lang="zh-CN" altLang="en-US" b="1"/>
              <a:t>polymorphic</a:t>
            </a:r>
            <a:r>
              <a:rPr lang="zh-CN" altLang="en-US"/>
              <a:t> is strongly associated with </a:t>
            </a:r>
            <a:r>
              <a:rPr lang="zh-CN" altLang="en-US" u="sng"/>
              <a:t>dynamic polymorphism</a:t>
            </a:r>
            <a:endParaRPr lang="zh-CN" altLang="en-US" u="sng"/>
          </a:p>
          <a:p>
            <a:pPr marL="0" indent="0">
              <a:buNone/>
            </a:pPr>
            <a:r>
              <a:rPr lang="zh-CN" altLang="en-US"/>
              <a:t>(</a:t>
            </a:r>
            <a:r>
              <a:rPr lang="zh-CN" altLang="en-US" i="1"/>
              <a:t>overriding</a:t>
            </a:r>
            <a:r>
              <a:rPr lang="zh-CN" altLang="en-US"/>
              <a:t>)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Polymorphism vs. Overloading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2135" y="3429000"/>
            <a:ext cx="9396730" cy="23050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1555" y="917630"/>
            <a:ext cx="10969200" cy="475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Connecting the function call to the function body is called </a:t>
            </a:r>
            <a:r>
              <a:rPr lang="zh-CN" altLang="en-US" i="1" dirty="0"/>
              <a:t>Binding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• In </a:t>
            </a:r>
            <a:r>
              <a:rPr lang="zh-CN" altLang="en-US" b="1" dirty="0"/>
              <a:t>Early Binding</a:t>
            </a:r>
            <a:r>
              <a:rPr lang="zh-CN" altLang="en-US" dirty="0"/>
              <a:t> or Static Binding or Compile-time Binding, the compiler identifies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the type of object at </a:t>
            </a:r>
            <a:r>
              <a:rPr lang="zh-CN" altLang="en-US" u="sng" dirty="0"/>
              <a:t>compile-time</a:t>
            </a:r>
            <a:endParaRPr lang="zh-CN" altLang="en-US" u="sng" dirty="0"/>
          </a:p>
          <a:p>
            <a:pPr marL="0" indent="457200">
              <a:buNone/>
            </a:pPr>
            <a:r>
              <a:rPr lang="zh-CN" altLang="en-US" dirty="0"/>
              <a:t>- the program can jump directly to the function address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• In </a:t>
            </a:r>
            <a:r>
              <a:rPr lang="zh-CN" altLang="en-US" b="1" dirty="0"/>
              <a:t>Late Binding</a:t>
            </a:r>
            <a:r>
              <a:rPr lang="zh-CN" altLang="en-US" dirty="0"/>
              <a:t> or Dynamic Binding or Run-time binding, the run-time identifies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the type of object at </a:t>
            </a:r>
            <a:r>
              <a:rPr lang="zh-CN" altLang="en-US" u="sng" dirty="0"/>
              <a:t>execution-time</a:t>
            </a:r>
            <a:r>
              <a:rPr lang="zh-CN" altLang="en-US" dirty="0"/>
              <a:t> and then matches the function call with the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correct function definition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- the program has to read the address held in the pointer and then jump to that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address (less efficient since it involves an extra level of indirection)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C++ achieves </a:t>
            </a:r>
            <a:r>
              <a:rPr lang="zh-CN" altLang="en-US" b="1" dirty="0"/>
              <a:t>late binding</a:t>
            </a:r>
            <a:r>
              <a:rPr lang="zh-CN" altLang="en-US" dirty="0"/>
              <a:t> by declaring a </a:t>
            </a:r>
            <a:r>
              <a:rPr lang="zh-CN" altLang="en-US" dirty="0">
                <a:solidFill>
                  <a:srgbClr val="0070C0"/>
                </a:solidFill>
              </a:rPr>
              <a:t>virtual</a:t>
            </a:r>
            <a:r>
              <a:rPr lang="zh-CN" altLang="en-US" dirty="0"/>
              <a:t> function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Function Binding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8330" y="5267325"/>
            <a:ext cx="10968990" cy="98234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The </a:t>
            </a:r>
            <a:r>
              <a:rPr lang="zh-CN" altLang="en-US">
                <a:highlight>
                  <a:srgbClr val="C0C0C0"/>
                </a:highlight>
              </a:rPr>
              <a:t>virtual</a:t>
            </a:r>
            <a:r>
              <a:rPr lang="zh-CN" altLang="en-US"/>
              <a:t> keyword is </a:t>
            </a:r>
            <a:r>
              <a:rPr lang="zh-CN" altLang="en-US" u="sng"/>
              <a:t>not</a:t>
            </a:r>
            <a:r>
              <a:rPr lang="zh-CN" altLang="en-US"/>
              <a:t> </a:t>
            </a:r>
            <a:r>
              <a:rPr lang="zh-CN" altLang="en-US" i="1"/>
              <a:t>necessary</a:t>
            </a:r>
            <a:r>
              <a:rPr lang="zh-CN" altLang="en-US"/>
              <a:t> in </a:t>
            </a:r>
            <a:r>
              <a:rPr lang="zh-CN" altLang="en-US" u="sng"/>
              <a:t>derived</a:t>
            </a:r>
            <a:r>
              <a:rPr lang="zh-CN" altLang="en-US"/>
              <a:t> classes, but it improves </a:t>
            </a:r>
            <a:r>
              <a:rPr lang="zh-CN" altLang="en-US" i="1"/>
              <a:t>readability</a:t>
            </a:r>
            <a:r>
              <a:rPr lang="zh-CN" altLang="en-US"/>
              <a:t> and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clearly advertises the fact to the user that the function is virtual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Polymorphism - virtual method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62355" y="1019810"/>
            <a:ext cx="8315960" cy="37668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8330" y="2666365"/>
            <a:ext cx="10968990" cy="358330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Pure virtual functions can </a:t>
            </a:r>
            <a:r>
              <a:rPr lang="zh-CN" altLang="en-US" u="sng"/>
              <a:t>have</a:t>
            </a:r>
            <a:r>
              <a:rPr lang="zh-CN" altLang="en-US"/>
              <a:t> or </a:t>
            </a:r>
            <a:r>
              <a:rPr lang="zh-CN" altLang="en-US" u="sng"/>
              <a:t>not have</a:t>
            </a:r>
            <a:r>
              <a:rPr lang="zh-CN" altLang="en-US"/>
              <a:t> a body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Pure Virtual Method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558235" y="1127180"/>
          <a:ext cx="1096899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990"/>
              </a:tblGrid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spc="300">
                          <a:solidFill>
                            <a:schemeClr val="bg1"/>
                          </a:solidFill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Pure Virtual Method</a:t>
                      </a:r>
                      <a:endParaRPr lang="en-US" sz="2400" spc="300">
                        <a:solidFill>
                          <a:schemeClr val="bg1"/>
                        </a:solidFill>
                        <a:uFillTx/>
                        <a:latin typeface="Times New Roman" panose="0202050305040509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A8302C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000" b="1" spc="300"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A </a:t>
                      </a:r>
                      <a:r>
                        <a:rPr lang="en-US" sz="2000" b="1" spc="300">
                          <a:solidFill>
                            <a:srgbClr val="0070C0"/>
                          </a:solidFill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pure virtual method</a:t>
                      </a:r>
                      <a:r>
                        <a:rPr lang="en-US" sz="2000" b="1" spc="300"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 is a function that </a:t>
                      </a:r>
                      <a:r>
                        <a:rPr lang="en-US" sz="2000" b="1" u="sng" spc="300"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must</a:t>
                      </a:r>
                      <a:r>
                        <a:rPr lang="en-US" sz="2000" b="1" spc="300"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 be implemented in derived classes (concrete implementation)</a:t>
                      </a:r>
                      <a:endParaRPr lang="en-US" sz="2000" b="1" spc="300">
                        <a:uFillTx/>
                        <a:latin typeface="Times New Roman" panose="0202050305040509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3319780"/>
            <a:ext cx="8715375" cy="28663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/>
              <a:t>1. C++ Fundamentals and STL</a:t>
            </a:r>
            <a:endParaRPr lang="en-US" altLang="zh-CN" sz="2800" b="1" dirty="0"/>
          </a:p>
          <a:p>
            <a:pPr marL="0" indent="457200">
              <a:buNone/>
            </a:pPr>
            <a:r>
              <a:rPr lang="en-US" altLang="zh-CN" sz="2000" b="1" dirty="0"/>
              <a:t>1.1 Stream</a:t>
            </a:r>
            <a:endParaRPr lang="en-US" altLang="zh-CN" sz="2000" b="1" dirty="0"/>
          </a:p>
          <a:p>
            <a:pPr marL="0" indent="457200">
              <a:buNone/>
            </a:pPr>
            <a:r>
              <a:rPr lang="en-US" altLang="zh-CN" sz="2000" b="1" dirty="0"/>
              <a:t>1.2 Types</a:t>
            </a:r>
            <a:endParaRPr lang="en-US" altLang="zh-CN" sz="2000" b="1" dirty="0"/>
          </a:p>
          <a:p>
            <a:pPr marL="0" indent="457200">
              <a:buNone/>
            </a:pPr>
            <a:r>
              <a:rPr lang="en-US" altLang="zh-CN" sz="2000" b="1" dirty="0"/>
              <a:t>1.3 STL</a:t>
            </a:r>
            <a:endParaRPr lang="en-US" altLang="zh-CN" sz="2000" b="1" dirty="0"/>
          </a:p>
          <a:p>
            <a:pPr marL="0" indent="457200">
              <a:buNone/>
            </a:pPr>
            <a:r>
              <a:rPr lang="en-US" altLang="zh-CN" sz="2000" b="1" dirty="0"/>
              <a:t>1.4 Memory Manage</a:t>
            </a:r>
            <a:endParaRPr lang="en-US" altLang="zh-CN" sz="2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2.5 Class Keywords</a:t>
            </a:r>
            <a:endParaRPr lang="en-US" dirty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608400" y="1205920"/>
          <a:ext cx="1096899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990"/>
              </a:tblGrid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spc="300">
                          <a:solidFill>
                            <a:schemeClr val="bg1"/>
                          </a:solidFill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this</a:t>
                      </a:r>
                      <a:endParaRPr lang="en-US" altLang="zh-CN"/>
                    </a:p>
                  </a:txBody>
                  <a:tcPr>
                    <a:solidFill>
                      <a:srgbClr val="A8302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000" b="1" spc="300">
                          <a:solidFill>
                            <a:srgbClr val="2F2500"/>
                          </a:solidFill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Every object has access to its own address through the const pointer </a:t>
                      </a:r>
                      <a:r>
                        <a:rPr lang="en-US" sz="2000" b="1" spc="300">
                          <a:solidFill>
                            <a:srgbClr val="0070C0"/>
                          </a:solidFill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this</a:t>
                      </a:r>
                      <a:endParaRPr lang="en-US" sz="2000" b="1" spc="300">
                        <a:solidFill>
                          <a:srgbClr val="0070C0"/>
                        </a:solidFill>
                        <a:uFillTx/>
                        <a:latin typeface="Times New Roman" panose="0202050305040509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08330" y="2247900"/>
            <a:ext cx="10970260" cy="1691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spc="300">
                <a:solidFill>
                  <a:srgbClr val="2F2500"/>
                </a:solidFill>
                <a:uFillTx/>
                <a:latin typeface="Times New Roman" panose="02020503050405090304" charset="0"/>
                <a:ea typeface="方正粗金陵简体" panose="02000000000000000000" charset="-122"/>
                <a:cs typeface="+mj-cs"/>
              </a:rPr>
              <a:t>Explicit usage is not mandatory (and not suggested) </a:t>
            </a:r>
            <a:endParaRPr lang="en-US" sz="2000" spc="300">
              <a:solidFill>
                <a:srgbClr val="2F2500"/>
              </a:solidFill>
              <a:uFillTx/>
              <a:latin typeface="Times New Roman" panose="02020503050405090304" charset="0"/>
              <a:ea typeface="方正粗金陵简体" panose="02000000000000000000" charset="-122"/>
              <a:cs typeface="+mj-cs"/>
            </a:endParaRPr>
          </a:p>
          <a:p>
            <a:pPr>
              <a:lnSpc>
                <a:spcPct val="130000"/>
              </a:lnSpc>
            </a:pPr>
            <a:r>
              <a:rPr lang="en-US" sz="2000" spc="300">
                <a:solidFill>
                  <a:srgbClr val="2F2500"/>
                </a:solidFill>
                <a:highlight>
                  <a:srgbClr val="C0C0C0"/>
                </a:highlight>
                <a:uFillTx/>
                <a:latin typeface="Times New Roman" panose="02020503050405090304" charset="0"/>
                <a:ea typeface="方正粗金陵简体" panose="02000000000000000000" charset="-122"/>
                <a:cs typeface="+mj-cs"/>
              </a:rPr>
              <a:t>this</a:t>
            </a:r>
            <a:r>
              <a:rPr lang="en-US" sz="2000" spc="300">
                <a:solidFill>
                  <a:srgbClr val="2F2500"/>
                </a:solidFill>
                <a:uFillTx/>
                <a:latin typeface="Times New Roman" panose="02020503050405090304" charset="0"/>
                <a:ea typeface="方正粗金陵简体" panose="02000000000000000000" charset="-122"/>
                <a:cs typeface="+mj-cs"/>
              </a:rPr>
              <a:t> is necessary when:</a:t>
            </a:r>
            <a:endParaRPr lang="en-US" sz="2000" spc="300">
              <a:solidFill>
                <a:srgbClr val="2F2500"/>
              </a:solidFill>
              <a:uFillTx/>
              <a:latin typeface="Times New Roman" panose="02020503050405090304" charset="0"/>
              <a:ea typeface="方正粗金陵简体" panose="02000000000000000000" charset="-122"/>
              <a:cs typeface="+mj-cs"/>
            </a:endParaRPr>
          </a:p>
          <a:p>
            <a:pPr>
              <a:lnSpc>
                <a:spcPct val="130000"/>
              </a:lnSpc>
            </a:pPr>
            <a:r>
              <a:rPr lang="en-US" sz="2000" spc="300">
                <a:solidFill>
                  <a:srgbClr val="2F2500"/>
                </a:solidFill>
                <a:uFillTx/>
                <a:latin typeface="Times New Roman" panose="02020503050405090304" charset="0"/>
                <a:ea typeface="方正粗金陵简体" panose="02000000000000000000" charset="-122"/>
                <a:cs typeface="+mj-cs"/>
              </a:rPr>
              <a:t>• The name of a local variable is equal to some member name</a:t>
            </a:r>
            <a:endParaRPr lang="en-US" sz="2000" spc="300">
              <a:solidFill>
                <a:srgbClr val="2F2500"/>
              </a:solidFill>
              <a:uFillTx/>
              <a:latin typeface="Times New Roman" panose="02020503050405090304" charset="0"/>
              <a:ea typeface="方正粗金陵简体" panose="02000000000000000000" charset="-122"/>
              <a:cs typeface="+mj-cs"/>
            </a:endParaRPr>
          </a:p>
          <a:p>
            <a:pPr>
              <a:lnSpc>
                <a:spcPct val="130000"/>
              </a:lnSpc>
            </a:pPr>
            <a:r>
              <a:rPr lang="en-US" sz="2000" spc="300">
                <a:solidFill>
                  <a:srgbClr val="2F2500"/>
                </a:solidFill>
                <a:uFillTx/>
                <a:latin typeface="Times New Roman" panose="02020503050405090304" charset="0"/>
                <a:ea typeface="方正粗金陵简体" panose="02000000000000000000" charset="-122"/>
                <a:cs typeface="+mj-cs"/>
              </a:rPr>
              <a:t>• Return reference to the calling object</a:t>
            </a:r>
            <a:endParaRPr lang="en-US" sz="2000" spc="300">
              <a:solidFill>
                <a:srgbClr val="2F2500"/>
              </a:solidFill>
              <a:uFillTx/>
              <a:latin typeface="Times New Roman" panose="02020503050405090304" charset="0"/>
              <a:ea typeface="方正粗金陵简体" panose="02000000000000000000" charset="-122"/>
              <a:cs typeface="+mj-cs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18210" y="4112260"/>
            <a:ext cx="9095105" cy="22561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8330" y="3239770"/>
            <a:ext cx="10968990" cy="300990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• A </a:t>
            </a:r>
            <a:r>
              <a:rPr lang="zh-CN" altLang="en-US">
                <a:highlight>
                  <a:srgbClr val="C0C0C0"/>
                </a:highlight>
              </a:rPr>
              <a:t>static</a:t>
            </a:r>
            <a:r>
              <a:rPr lang="zh-CN" altLang="en-US"/>
              <a:t> member function can </a:t>
            </a:r>
            <a:r>
              <a:rPr lang="zh-CN" altLang="en-US" u="sng"/>
              <a:t>only</a:t>
            </a:r>
            <a:r>
              <a:rPr lang="zh-CN" altLang="en-US"/>
              <a:t> access </a:t>
            </a:r>
            <a:r>
              <a:rPr lang="zh-CN" altLang="en-US">
                <a:highlight>
                  <a:srgbClr val="C0C0C0"/>
                </a:highlight>
              </a:rPr>
              <a:t>static</a:t>
            </a:r>
            <a:r>
              <a:rPr lang="zh-CN" altLang="en-US"/>
              <a:t> class members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A non- </a:t>
            </a:r>
            <a:r>
              <a:rPr lang="zh-CN" altLang="en-US">
                <a:highlight>
                  <a:srgbClr val="C0C0C0"/>
                </a:highlight>
              </a:rPr>
              <a:t>static</a:t>
            </a:r>
            <a:r>
              <a:rPr lang="zh-CN" altLang="en-US"/>
              <a:t> member function can access </a:t>
            </a:r>
            <a:r>
              <a:rPr lang="zh-CN" altLang="en-US">
                <a:highlight>
                  <a:srgbClr val="C0C0C0"/>
                </a:highlight>
              </a:rPr>
              <a:t>static</a:t>
            </a:r>
            <a:r>
              <a:rPr lang="zh-CN" altLang="en-US"/>
              <a:t> class members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Non-const </a:t>
            </a:r>
            <a:r>
              <a:rPr lang="zh-CN" altLang="en-US">
                <a:highlight>
                  <a:srgbClr val="C0C0C0"/>
                </a:highlight>
              </a:rPr>
              <a:t>static</a:t>
            </a:r>
            <a:r>
              <a:rPr lang="zh-CN" altLang="en-US"/>
              <a:t> data members </a:t>
            </a:r>
            <a:r>
              <a:rPr lang="zh-CN" altLang="en-US" u="sng"/>
              <a:t>cannot</a:t>
            </a:r>
            <a:r>
              <a:rPr lang="zh-CN" altLang="en-US"/>
              <a:t> be directly initialized inline ...before C++17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Class Keywords——static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608400" y="1205920"/>
          <a:ext cx="1096899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990"/>
              </a:tblGrid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spc="300" dirty="0">
                          <a:solidFill>
                            <a:schemeClr val="bg1"/>
                          </a:solidFill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static</a:t>
                      </a:r>
                      <a:endParaRPr lang="zh-CN" altLang="en-US" sz="2400" spc="300" dirty="0">
                        <a:solidFill>
                          <a:schemeClr val="bg1"/>
                        </a:solidFill>
                        <a:uFillTx/>
                        <a:latin typeface="Times New Roman" panose="0202050305040509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A8302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000" b="1" spc="300" dirty="0"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The keyword </a:t>
                      </a:r>
                      <a:r>
                        <a:rPr lang="en-US" sz="2000" b="1" spc="300" dirty="0">
                          <a:solidFill>
                            <a:srgbClr val="0070C0"/>
                          </a:solidFill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static</a:t>
                      </a:r>
                      <a:r>
                        <a:rPr lang="en-US" sz="2000" b="1" spc="300" dirty="0"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 declares members (fields or methods) that are not bound to class instances. A </a:t>
                      </a:r>
                      <a:r>
                        <a:rPr lang="en-US" sz="2000" b="1" spc="300" dirty="0">
                          <a:solidFill>
                            <a:srgbClr val="0070C0"/>
                          </a:solidFill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static</a:t>
                      </a:r>
                      <a:r>
                        <a:rPr lang="en-US" sz="2000" b="1" spc="300" dirty="0"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 member is shared by </a:t>
                      </a:r>
                      <a:r>
                        <a:rPr lang="en-US" sz="2000" b="1" u="sng" spc="300" dirty="0"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all</a:t>
                      </a:r>
                      <a:r>
                        <a:rPr lang="en-US" sz="2000" b="1" spc="300" dirty="0"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 objects of the class</a:t>
                      </a:r>
                      <a:endParaRPr lang="en-US" sz="2000" b="1" spc="300" dirty="0">
                        <a:uFillTx/>
                        <a:latin typeface="Times New Roman" panose="0202050305040509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Class Keywords——const</a:t>
            </a:r>
            <a:endParaRPr lang="en-US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08400" y="1204015"/>
          <a:ext cx="1096899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990"/>
              </a:tblGrid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spc="300" dirty="0">
                          <a:solidFill>
                            <a:schemeClr val="bg1"/>
                          </a:solidFill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Const member functions</a:t>
                      </a:r>
                      <a:endParaRPr lang="en-US" altLang="zh-CN" dirty="0"/>
                    </a:p>
                  </a:txBody>
                  <a:tcPr>
                    <a:solidFill>
                      <a:srgbClr val="A8302C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000" b="1" spc="300" dirty="0"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Const member functions (inspectors or observer) are functions marked with</a:t>
                      </a:r>
                      <a:r>
                        <a:rPr lang="en-US" sz="2000" b="1" spc="300" dirty="0">
                          <a:solidFill>
                            <a:srgbClr val="0070C0"/>
                          </a:solidFill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 const</a:t>
                      </a:r>
                      <a:r>
                        <a:rPr lang="en-US" sz="2000" b="1" spc="300" dirty="0"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 that are not allowed to change the object state</a:t>
                      </a:r>
                      <a:endParaRPr lang="en-US" sz="2000" b="1" spc="300" dirty="0">
                        <a:uFillTx/>
                        <a:latin typeface="Times New Roman" panose="0202050305040509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07695" y="2690495"/>
            <a:ext cx="109696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Member functions without a 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C0C0C0"/>
                </a:highlight>
                <a:uFillTx/>
              </a:rPr>
              <a:t>const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suffix are called non-const member functions or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 </a:t>
            </a:r>
            <a:r>
              <a:rPr lang="zh-CN" altLang="en-US" b="1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mutators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. The compiler prevents from inadvertently mutating/changing the data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members of observer functions</a:t>
            </a:r>
            <a:endParaRPr lang="zh-CN" altLang="en-US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3851910"/>
            <a:ext cx="8280400" cy="21189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8330" y="2137410"/>
            <a:ext cx="10968990" cy="411226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Friendship properties: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</a:t>
            </a:r>
            <a:r>
              <a:rPr lang="zh-CN" altLang="en-US" b="1"/>
              <a:t>Not Symmetric</a:t>
            </a:r>
            <a:r>
              <a:rPr lang="zh-CN" altLang="en-US"/>
              <a:t>: if class A is a friend of class B, class B is not automatically a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friend of class A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</a:t>
            </a:r>
            <a:r>
              <a:rPr lang="zh-CN" altLang="en-US" b="1"/>
              <a:t>Not Transitive</a:t>
            </a:r>
            <a:r>
              <a:rPr lang="zh-CN" altLang="en-US"/>
              <a:t>: if class A is a friend of class B, and class B is a friend of class C,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class A is not automatically a friend of class C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</a:t>
            </a:r>
            <a:r>
              <a:rPr lang="zh-CN" altLang="en-US" b="1"/>
              <a:t>Not Inherited</a:t>
            </a:r>
            <a:r>
              <a:rPr lang="zh-CN" altLang="en-US"/>
              <a:t>: if class Base is a friend of class X, subclass Derived is not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automatically a friend of class X; and if class X is a friend of class Base, class X is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not automatically a friend of subclass Derived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Class Keywords——friend</a:t>
            </a:r>
            <a:endParaRPr lang="en-US" dirty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08400" y="871910"/>
          <a:ext cx="1096899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990"/>
              </a:tblGrid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spc="300">
                          <a:solidFill>
                            <a:schemeClr val="bg1"/>
                          </a:solidFill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friend Class</a:t>
                      </a:r>
                      <a:endParaRPr lang="en-US" altLang="zh-CN"/>
                    </a:p>
                  </a:txBody>
                  <a:tcPr>
                    <a:solidFill>
                      <a:srgbClr val="A8302C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000" b="1" spc="300"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A </a:t>
                      </a:r>
                      <a:r>
                        <a:rPr lang="en-US" sz="2000" b="1" spc="300">
                          <a:solidFill>
                            <a:srgbClr val="0070C0"/>
                          </a:solidFill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friend</a:t>
                      </a:r>
                      <a:r>
                        <a:rPr lang="en-US" sz="2000" b="1" spc="300"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 class can access the private and protected members of the class in which it is declared as a friend</a:t>
                      </a:r>
                      <a:endParaRPr lang="en-US" sz="2000" b="1" spc="300">
                        <a:uFillTx/>
                        <a:latin typeface="Times New Roman" panose="0202050305040509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8330" y="5492115"/>
            <a:ext cx="10968990" cy="757555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highlight>
                  <a:srgbClr val="C0C0C0"/>
                </a:highlight>
              </a:rPr>
              <a:t>friend</a:t>
            </a:r>
            <a:r>
              <a:rPr lang="zh-CN" altLang="en-US"/>
              <a:t> methods are commonly used for implementing the stream operator </a:t>
            </a:r>
            <a:r>
              <a:rPr lang="zh-CN" altLang="en-US">
                <a:highlight>
                  <a:srgbClr val="C0C0C0"/>
                </a:highlight>
              </a:rPr>
              <a:t>operator&lt;&lt;</a:t>
            </a:r>
            <a:endParaRPr lang="zh-CN" altLang="en-US">
              <a:highlight>
                <a:srgbClr val="C0C0C0"/>
              </a:highlight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Class Keywords——friend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08400" y="871910"/>
          <a:ext cx="1096899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990"/>
              </a:tblGrid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spc="300">
                          <a:solidFill>
                            <a:schemeClr val="bg1"/>
                          </a:solidFill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friend Method</a:t>
                      </a:r>
                      <a:endParaRPr lang="en-US" sz="2400" spc="300">
                        <a:solidFill>
                          <a:schemeClr val="bg1"/>
                        </a:solidFill>
                        <a:uFillTx/>
                        <a:latin typeface="Times New Roman" panose="0202050305040509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A8302C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000" b="1" spc="300"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A </a:t>
                      </a:r>
                      <a:r>
                        <a:rPr lang="en-US" sz="2000" b="1" i="1" u="sng" spc="300"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non-member</a:t>
                      </a:r>
                      <a:r>
                        <a:rPr lang="en-US" sz="2000" b="1" i="1" spc="300"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 function</a:t>
                      </a:r>
                      <a:r>
                        <a:rPr lang="en-US" sz="2000" b="1" spc="300"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 can access the private and protected members of a class if it is declared a </a:t>
                      </a:r>
                      <a:r>
                        <a:rPr lang="en-US" sz="2000" b="1" spc="300">
                          <a:solidFill>
                            <a:srgbClr val="0070C0"/>
                          </a:solidFill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friend</a:t>
                      </a:r>
                      <a:r>
                        <a:rPr lang="en-US" sz="2000" b="1" spc="300">
                          <a:uFillTx/>
                          <a:latin typeface="Times New Roman" panose="02020503050405090304" charset="0"/>
                          <a:ea typeface="方正粗金陵简体" panose="02000000000000000000" charset="-122"/>
                          <a:cs typeface="+mj-cs"/>
                        </a:rPr>
                        <a:t> of that class</a:t>
                      </a:r>
                      <a:endParaRPr lang="en-US" sz="2000" b="1" spc="300">
                        <a:uFillTx/>
                        <a:latin typeface="Times New Roman" panose="0202050305040509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2463165"/>
            <a:ext cx="8595995" cy="27374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标题 2"/>
          <p:cNvSpPr txBox="1">
            <a:spLocks noGrp="1"/>
          </p:cNvSpPr>
          <p:nvPr>
            <p:ph type="title"/>
          </p:nvPr>
        </p:nvSpPr>
        <p:spPr>
          <a:xfrm>
            <a:off x="104970" y="121299"/>
            <a:ext cx="6491605" cy="460124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2.6 Templates</a:t>
            </a:r>
            <a:endParaRPr dirty="0"/>
          </a:p>
        </p:txBody>
      </p:sp>
      <p:sp>
        <p:nvSpPr>
          <p:cNvPr id="135" name="灯片编号占位符 4"/>
          <p:cNvSpPr txBox="1">
            <a:spLocks noGrp="1"/>
          </p:cNvSpPr>
          <p:nvPr>
            <p:ph type="sldNum" sz="quarter" idx="2"/>
          </p:nvPr>
        </p:nvSpPr>
        <p:spPr>
          <a:xfrm>
            <a:off x="11833847" y="6586002"/>
            <a:ext cx="245403" cy="14804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40000" lnSpcReduction="20000"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fld id="{86CB4B4D-7CA3-9044-876B-883B54F8677D}" type="slidenum">
              <a:rPr lang="en-US" altLang="zh-CN" smtClean="0"/>
            </a:fld>
            <a:endParaRPr lang="en-US" altLang="zh-CN" smtClean="0"/>
          </a:p>
        </p:txBody>
      </p:sp>
      <p:graphicFrame>
        <p:nvGraphicFramePr>
          <p:cNvPr id="136" name="表格 6"/>
          <p:cNvGraphicFramePr/>
          <p:nvPr/>
        </p:nvGraphicFramePr>
        <p:xfrm>
          <a:off x="608399" y="1205919"/>
          <a:ext cx="10968990" cy="1158240"/>
        </p:xfrm>
        <a:graphic>
          <a:graphicData uri="http://schemas.openxmlformats.org/drawingml/2006/table">
            <a:tbl>
              <a:tblPr firstRow="1" bandRow="1"/>
              <a:tblGrid>
                <a:gridCol w="10968990"/>
              </a:tblGrid>
              <a:tr h="29819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 spc="300" dirty="0">
                          <a:solidFill>
                            <a:srgbClr val="FFFFFF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Template</a:t>
                      </a:r>
                      <a:endParaRPr sz="2400" b="1" spc="300" dirty="0">
                        <a:solidFill>
                          <a:srgbClr val="FFFFFF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45720" marR="45720" horzOverflow="overflow">
                    <a:solidFill>
                      <a:srgbClr val="A8302C"/>
                    </a:solidFill>
                  </a:tcPr>
                </a:tc>
              </a:tr>
              <a:tr h="457225">
                <a:tc>
                  <a:txBody>
                    <a:bodyPr/>
                    <a:lstStyle/>
                    <a:p>
                      <a:pPr algn="l">
                        <a:defRPr sz="2000" b="1" spc="3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defRPr>
                      </a:pPr>
                      <a:r>
                        <a:rPr dirty="0"/>
                        <a:t>A template is a mechanism for generic programming to provide a </a:t>
                      </a:r>
                      <a:r>
                        <a:rPr i="1" dirty="0"/>
                        <a:t>“schema” </a:t>
                      </a:r>
                      <a:r>
                        <a:rPr dirty="0"/>
                        <a:t>(or </a:t>
                      </a:r>
                      <a:r>
                        <a:rPr i="1" dirty="0"/>
                        <a:t>placeholders</a:t>
                      </a:r>
                      <a:r>
                        <a:rPr dirty="0"/>
                        <a:t>) to represent the structure of an entity </a:t>
                      </a:r>
                      <a:endParaRPr sz="1200" spc="180" dirty="0"/>
                    </a:p>
                  </a:txBody>
                  <a:tcPr marL="45720" marR="45720" horzOverflow="overflow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37" name="内容占位符 1"/>
          <p:cNvSpPr txBox="1">
            <a:spLocks noGrp="1"/>
          </p:cNvSpPr>
          <p:nvPr>
            <p:ph type="body" idx="1"/>
          </p:nvPr>
        </p:nvSpPr>
        <p:spPr>
          <a:xfrm>
            <a:off x="611399" y="2764960"/>
            <a:ext cx="10969202" cy="310399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pc="100"/>
            </a:pPr>
            <a:r>
              <a:t>In C++, </a:t>
            </a:r>
            <a:r>
              <a:rPr i="1"/>
              <a:t>templates </a:t>
            </a:r>
            <a:r>
              <a:t>are a compile-time functionality to represent:</a:t>
            </a:r>
          </a:p>
          <a:p>
            <a:pPr marL="0" indent="0">
              <a:buSzTx/>
              <a:buNone/>
              <a:defRPr spc="100"/>
            </a:pPr>
            <a:r>
              <a:t>● A family of </a:t>
            </a:r>
            <a:r>
              <a:rPr b="1"/>
              <a:t>functions</a:t>
            </a:r>
            <a:endParaRPr b="1"/>
          </a:p>
          <a:p>
            <a:pPr marL="0" indent="0">
              <a:buSzTx/>
              <a:buNone/>
              <a:defRPr spc="100"/>
            </a:pPr>
            <a:r>
              <a:t>● A family of </a:t>
            </a:r>
            <a:r>
              <a:rPr b="1"/>
              <a:t>classes</a:t>
            </a:r>
            <a:endParaRPr b="1"/>
          </a:p>
          <a:p>
            <a:pPr marL="0" indent="0">
              <a:buSzTx/>
              <a:buNone/>
              <a:defRPr spc="100"/>
            </a:pPr>
            <a:r>
              <a:t>● A family of </a:t>
            </a:r>
            <a:r>
              <a:rPr b="1"/>
              <a:t>variables </a:t>
            </a:r>
            <a:r>
              <a:rPr i="1"/>
              <a:t>C++14</a:t>
            </a:r>
            <a:endParaRPr i="1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ldLvl="5" animBg="1" advAuto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内容占位符 1"/>
          <p:cNvSpPr txBox="1">
            <a:spLocks noGrp="1"/>
          </p:cNvSpPr>
          <p:nvPr>
            <p:ph type="body" idx="1"/>
          </p:nvPr>
        </p:nvSpPr>
        <p:spPr>
          <a:xfrm>
            <a:off x="611399" y="2672650"/>
            <a:ext cx="10969202" cy="3341747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pc="100"/>
            </a:lvl1pPr>
          </a:lstStyle>
          <a:p>
            <a:r>
              <a:rPr dirty="0"/>
              <a:t>A function template works with multiple types without repeating the entire code for each of them:</a:t>
            </a:r>
            <a:endParaRPr sz="1200" spc="66" dirty="0">
              <a:solidFill>
                <a:srgbClr val="000000"/>
              </a:solidFill>
            </a:endParaRPr>
          </a:p>
        </p:txBody>
      </p:sp>
      <p:sp>
        <p:nvSpPr>
          <p:cNvPr id="146" name="标题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6491605" cy="705485"/>
          </a:xfrm>
          <a:prstGeom prst="rect">
            <a:avLst/>
          </a:prstGeom>
        </p:spPr>
        <p:txBody>
          <a:bodyPr/>
          <a:lstStyle/>
          <a:p>
            <a:r>
              <a:t>Function Template </a:t>
            </a:r>
          </a:p>
        </p:txBody>
      </p:sp>
      <p:sp>
        <p:nvSpPr>
          <p:cNvPr id="147" name="灯片编号占位符 4"/>
          <p:cNvSpPr txBox="1">
            <a:spLocks noGrp="1"/>
          </p:cNvSpPr>
          <p:nvPr>
            <p:ph type="sldNum" sz="quarter" idx="2"/>
          </p:nvPr>
        </p:nvSpPr>
        <p:spPr>
          <a:xfrm>
            <a:off x="11833847" y="6586002"/>
            <a:ext cx="245403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92500" lnSpcReduction="10000"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fld id="{86CB4B4D-7CA3-9044-876B-883B54F8677D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148" name="图片 5" descr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3512" y="4061771"/>
            <a:ext cx="6540501" cy="19526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9" name="文本框 6"/>
          <p:cNvSpPr txBox="1"/>
          <p:nvPr/>
        </p:nvSpPr>
        <p:spPr>
          <a:xfrm>
            <a:off x="608277" y="3582981"/>
            <a:ext cx="2606676" cy="623713"/>
          </a:xfrm>
          <a:prstGeom prst="rect">
            <a:avLst/>
          </a:prstGeom>
          <a:gradFill>
            <a:gsLst>
              <a:gs pos="0">
                <a:srgbClr val="6CD0A0"/>
              </a:gs>
              <a:gs pos="50000">
                <a:srgbClr val="50D096"/>
              </a:gs>
              <a:gs pos="100000">
                <a:srgbClr val="40BE85"/>
              </a:gs>
            </a:gsLst>
            <a:lin ang="5400000"/>
          </a:gradFill>
          <a:ln w="6350">
            <a:solidFill>
              <a:schemeClr val="accent3"/>
            </a:solidFill>
            <a:miter/>
          </a:ln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Indicating this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function is a template</a:t>
            </a:r>
          </a:p>
        </p:txBody>
      </p:sp>
      <p:sp>
        <p:nvSpPr>
          <p:cNvPr id="150" name="文本框 7"/>
          <p:cNvSpPr txBox="1"/>
          <p:nvPr/>
        </p:nvSpPr>
        <p:spPr>
          <a:xfrm>
            <a:off x="4792927" y="3280086"/>
            <a:ext cx="2606676" cy="623713"/>
          </a:xfrm>
          <a:prstGeom prst="rect">
            <a:avLst/>
          </a:prstGeom>
          <a:gradFill>
            <a:gsLst>
              <a:gs pos="0">
                <a:srgbClr val="6CD0A0"/>
              </a:gs>
              <a:gs pos="50000">
                <a:srgbClr val="50D096"/>
              </a:gs>
              <a:gs pos="100000">
                <a:srgbClr val="40BE85"/>
              </a:gs>
            </a:gsLst>
            <a:lin ang="5400000"/>
          </a:gradFill>
          <a:ln w="6350">
            <a:solidFill>
              <a:schemeClr val="accent3"/>
            </a:solidFill>
            <a:miter/>
          </a:ln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Specifies that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Type is generic</a:t>
            </a:r>
          </a:p>
        </p:txBody>
      </p:sp>
      <p:sp>
        <p:nvSpPr>
          <p:cNvPr id="151" name="文本框 8"/>
          <p:cNvSpPr txBox="1"/>
          <p:nvPr/>
        </p:nvSpPr>
        <p:spPr>
          <a:xfrm>
            <a:off x="9221417" y="3416611"/>
            <a:ext cx="1419861" cy="890413"/>
          </a:xfrm>
          <a:prstGeom prst="rect">
            <a:avLst/>
          </a:prstGeom>
          <a:gradFill>
            <a:gsLst>
              <a:gs pos="0">
                <a:srgbClr val="6CD0A0"/>
              </a:gs>
              <a:gs pos="50000">
                <a:srgbClr val="50D096"/>
              </a:gs>
              <a:gs pos="100000">
                <a:srgbClr val="40BE85"/>
              </a:gs>
            </a:gsLst>
            <a:lin ang="5400000"/>
          </a:gradFill>
          <a:ln w="6350">
            <a:solidFill>
              <a:schemeClr val="accent3"/>
            </a:solidFill>
            <a:miter/>
          </a:ln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List of your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template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variables</a:t>
            </a:r>
          </a:p>
        </p:txBody>
      </p:sp>
      <p:sp>
        <p:nvSpPr>
          <p:cNvPr id="152" name="直接箭头连接符 9"/>
          <p:cNvSpPr/>
          <p:nvPr/>
        </p:nvSpPr>
        <p:spPr>
          <a:xfrm>
            <a:off x="3288612" y="3925246"/>
            <a:ext cx="527686" cy="243206"/>
          </a:xfrm>
          <a:prstGeom prst="line">
            <a:avLst/>
          </a:prstGeom>
          <a:ln w="19050">
            <a:solidFill>
              <a:schemeClr val="accent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153" name="直接箭头连接符 10"/>
          <p:cNvSpPr/>
          <p:nvPr/>
        </p:nvSpPr>
        <p:spPr>
          <a:xfrm flipH="1">
            <a:off x="8613087" y="3866826"/>
            <a:ext cx="372111" cy="471806"/>
          </a:xfrm>
          <a:prstGeom prst="line">
            <a:avLst/>
          </a:prstGeom>
          <a:ln w="19050">
            <a:solidFill>
              <a:schemeClr val="accent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154" name="直接箭头连接符 11"/>
          <p:cNvSpPr/>
          <p:nvPr/>
        </p:nvSpPr>
        <p:spPr>
          <a:xfrm flipH="1">
            <a:off x="6278827" y="3925246"/>
            <a:ext cx="11431" cy="344171"/>
          </a:xfrm>
          <a:prstGeom prst="line">
            <a:avLst/>
          </a:prstGeom>
          <a:ln w="19050">
            <a:solidFill>
              <a:schemeClr val="accent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graphicFrame>
        <p:nvGraphicFramePr>
          <p:cNvPr id="155" name="表格 6"/>
          <p:cNvGraphicFramePr/>
          <p:nvPr/>
        </p:nvGraphicFramePr>
        <p:xfrm>
          <a:off x="611504" y="922684"/>
          <a:ext cx="10968990" cy="1341120"/>
        </p:xfrm>
        <a:graphic>
          <a:graphicData uri="http://schemas.openxmlformats.org/drawingml/2006/table">
            <a:tbl>
              <a:tblPr firstRow="1" bandRow="1"/>
              <a:tblGrid>
                <a:gridCol w="10968990"/>
              </a:tblGrid>
              <a:tr h="45720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 spc="300" dirty="0">
                          <a:solidFill>
                            <a:srgbClr val="FFFFFF"/>
                          </a:solidFill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rPr>
                        <a:t>Function Template</a:t>
                      </a:r>
                      <a:endParaRPr sz="2400" b="1" spc="300" dirty="0">
                        <a:solidFill>
                          <a:srgbClr val="FFFFFF"/>
                        </a:solidFill>
                        <a:latin typeface="Times New Roman" panose="02020503050405090304"/>
                        <a:ea typeface="Times New Roman" panose="02020503050405090304"/>
                        <a:cs typeface="Times New Roman" panose="02020503050405090304"/>
                        <a:sym typeface="Times New Roman" panose="02020503050405090304"/>
                      </a:endParaRPr>
                    </a:p>
                  </a:txBody>
                  <a:tcPr marL="45720" marR="45720" horzOverflow="overflow">
                    <a:solidFill>
                      <a:srgbClr val="A8302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2000" b="1" spc="3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defRPr>
                      </a:pPr>
                      <a:r>
                        <a:rPr dirty="0"/>
                        <a:t>A function template is a function schema that operates with </a:t>
                      </a:r>
                      <a:r>
                        <a:rPr i="1" dirty="0"/>
                        <a:t>generic </a:t>
                      </a:r>
                      <a:r>
                        <a:rPr dirty="0"/>
                        <a:t>types (independent of any particular type) or concrete values </a:t>
                      </a:r>
                      <a:endParaRPr sz="1200" spc="180" dirty="0"/>
                    </a:p>
                    <a:p>
                      <a:pPr algn="l">
                        <a:defRPr sz="2000" b="1" spc="300">
                          <a:latin typeface="Times New Roman" panose="02020503050405090304"/>
                          <a:ea typeface="Times New Roman" panose="02020503050405090304"/>
                          <a:cs typeface="Times New Roman" panose="02020503050405090304"/>
                          <a:sym typeface="Times New Roman" panose="02020503050405090304"/>
                        </a:defRPr>
                      </a:pPr>
                      <a:endParaRPr sz="1200" spc="180" dirty="0"/>
                    </a:p>
                  </a:txBody>
                  <a:tcPr marL="45720" marR="45720" horzOverflow="overflow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 advAuto="0"/>
      <p:bldP spid="149" grpId="0" animBg="1" advAuto="0"/>
      <p:bldP spid="150" grpId="0" animBg="1" advAuto="0"/>
      <p:bldP spid="151" grpId="0" animBg="1" advAuto="0"/>
      <p:bldP spid="152" grpId="0" animBg="1" advAuto="0"/>
      <p:bldP spid="153" grpId="0" animBg="1" advAuto="0"/>
      <p:bldP spid="154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标题 2"/>
          <p:cNvSpPr txBox="1">
            <a:spLocks noGrp="1"/>
          </p:cNvSpPr>
          <p:nvPr>
            <p:ph type="title"/>
          </p:nvPr>
        </p:nvSpPr>
        <p:spPr>
          <a:xfrm>
            <a:off x="114299" y="0"/>
            <a:ext cx="7802882" cy="705485"/>
          </a:xfrm>
          <a:prstGeom prst="rect">
            <a:avLst/>
          </a:prstGeom>
        </p:spPr>
        <p:txBody>
          <a:bodyPr/>
          <a:lstStyle/>
          <a:p>
            <a:r>
              <a:t>Class Template</a:t>
            </a:r>
          </a:p>
        </p:txBody>
      </p:sp>
      <p:sp>
        <p:nvSpPr>
          <p:cNvPr id="211" name="灯片编号占位符 4"/>
          <p:cNvSpPr txBox="1">
            <a:spLocks noGrp="1"/>
          </p:cNvSpPr>
          <p:nvPr>
            <p:ph type="sldNum" sz="quarter" idx="2"/>
          </p:nvPr>
        </p:nvSpPr>
        <p:spPr>
          <a:xfrm>
            <a:off x="11833847" y="6586002"/>
            <a:ext cx="245403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92500" lnSpcReduction="10000"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fld id="{86CB4B4D-7CA3-9044-876B-883B54F8677D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212" name="Similarly to function templates, class templates are used to build a family of classes"/>
          <p:cNvSpPr txBox="1"/>
          <p:nvPr/>
        </p:nvSpPr>
        <p:spPr>
          <a:xfrm>
            <a:off x="405870" y="1097402"/>
            <a:ext cx="10374801" cy="121839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90204"/>
              <a:defRPr sz="2400" spc="100">
                <a:solidFill>
                  <a:srgbClr val="595959"/>
                </a:solidFill>
              </a:defRPr>
            </a:pPr>
            <a:r>
              <a:t>Similarly to function templates, </a:t>
            </a:r>
            <a:r>
              <a:rPr b="1"/>
              <a:t>class templates </a:t>
            </a:r>
            <a:r>
              <a:t>are used to build a family of classes </a:t>
            </a:r>
            <a:endParaRPr sz="1200" spc="50">
              <a:solidFill>
                <a:srgbClr val="000000"/>
              </a:solidFill>
            </a:endParaRPr>
          </a:p>
        </p:txBody>
      </p:sp>
      <p:pic>
        <p:nvPicPr>
          <p:cNvPr id="21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6765" y="2112229"/>
            <a:ext cx="9080501" cy="3873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Template Class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3735" y="1264920"/>
            <a:ext cx="10968990" cy="3924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21230" y="5006340"/>
            <a:ext cx="8258810" cy="109601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8400" y="1268150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C++ provides three keywords for exception handling:</a:t>
            </a:r>
            <a:endParaRPr lang="zh-CN" altLang="en-US" dirty="0"/>
          </a:p>
          <a:p>
            <a:pPr marL="0" indent="457200"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throw</a:t>
            </a:r>
            <a:r>
              <a:rPr lang="zh-CN" altLang="en-US" dirty="0"/>
              <a:t> Throws an exception</a:t>
            </a:r>
            <a:endParaRPr lang="zh-CN" altLang="en-US" dirty="0"/>
          </a:p>
          <a:p>
            <a:pPr marL="0" indent="457200"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try</a:t>
            </a:r>
            <a:r>
              <a:rPr lang="zh-CN" altLang="en-US" dirty="0"/>
              <a:t> Code block containing potential throwing expressions</a:t>
            </a:r>
            <a:endParaRPr lang="zh-CN" altLang="en-US" dirty="0"/>
          </a:p>
          <a:p>
            <a:pPr marL="0" indent="457200"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catch</a:t>
            </a:r>
            <a:r>
              <a:rPr lang="zh-CN" altLang="en-US" dirty="0"/>
              <a:t> Code block for handling the exception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Advanced Topics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3314065"/>
            <a:ext cx="9423400" cy="29413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9905" y="80772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ym typeface="+mn-ea"/>
              </a:rPr>
              <a:t>C++ Exception Basics</a:t>
            </a:r>
            <a:endParaRPr lang="zh-CN" altLang="en-US" sz="2400" b="1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465" y="183361"/>
            <a:ext cx="4673429" cy="395080"/>
          </a:xfrm>
          <a:prstGeom prst="rect">
            <a:avLst/>
          </a:prstGeom>
        </p:spPr>
        <p:txBody>
          <a:bodyPr vert="horz" wrap="square" lIns="0" tIns="25499" rIns="0" bIns="0" rtlCol="0" anchor="ctr" anchorCtr="0">
            <a:spAutoFit/>
          </a:bodyPr>
          <a:lstStyle/>
          <a:p>
            <a:pPr marL="26670">
              <a:spcBef>
                <a:spcPts val="200"/>
              </a:spcBef>
            </a:pPr>
            <a:r>
              <a:rPr lang="en-US" altLang="zh-CN" sz="2400" dirty="0"/>
              <a:t>1.1 Streams</a:t>
            </a:r>
            <a:endParaRPr sz="2535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97117" y="5946628"/>
            <a:ext cx="92603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3805"/>
          </a:p>
        </p:txBody>
      </p:sp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379250" y="6541095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object 7"/>
          <p:cNvSpPr txBox="1"/>
          <p:nvPr/>
        </p:nvSpPr>
        <p:spPr>
          <a:xfrm>
            <a:off x="736985" y="1505833"/>
            <a:ext cx="9445519" cy="739973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6670">
              <a:spcBef>
                <a:spcPts val="190"/>
              </a:spcBef>
            </a:pPr>
            <a:r>
              <a:rPr lang="en-US" sz="2325" spc="-95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Streams are an abstraction for input/output. Streams convert between data and the string representation of data.</a:t>
            </a:r>
            <a:endParaRPr lang="en-US" sz="2325" spc="-95" dirty="0">
              <a:solidFill>
                <a:srgbClr val="22373B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736985" y="2846987"/>
            <a:ext cx="11224860" cy="1532498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6670">
              <a:spcBef>
                <a:spcPts val="190"/>
              </a:spcBef>
            </a:pPr>
            <a:r>
              <a:rPr lang="en-US" sz="2325" spc="-95" dirty="0">
                <a:solidFill>
                  <a:srgbClr val="22373B"/>
                </a:solidFill>
                <a:highlight>
                  <a:srgbClr val="E6E6E6"/>
                </a:highlight>
                <a:latin typeface="Consolas" panose="020B0609020204030204" pitchFamily="49" charset="0"/>
                <a:cs typeface="Tahoma" panose="020B0604030504040204"/>
              </a:rPr>
              <a:t>std::</a:t>
            </a:r>
            <a:r>
              <a:rPr lang="en-US" sz="2325" spc="-95" dirty="0" err="1">
                <a:solidFill>
                  <a:srgbClr val="22373B"/>
                </a:solidFill>
                <a:highlight>
                  <a:srgbClr val="E6E6E6"/>
                </a:highlight>
                <a:latin typeface="Consolas" panose="020B0609020204030204" pitchFamily="49" charset="0"/>
                <a:cs typeface="Tahoma" panose="020B0604030504040204"/>
              </a:rPr>
              <a:t>cin</a:t>
            </a:r>
            <a:r>
              <a:rPr lang="en-US" sz="2325" spc="-95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/ </a:t>
            </a:r>
            <a:r>
              <a:rPr lang="en-US" sz="2325" spc="-95" dirty="0">
                <a:solidFill>
                  <a:srgbClr val="22373B"/>
                </a:solidFill>
                <a:highlight>
                  <a:srgbClr val="E6E6E6"/>
                </a:highlight>
                <a:latin typeface="Consolas" panose="020B0609020204030204" pitchFamily="49" charset="0"/>
                <a:cs typeface="Tahoma" panose="020B0604030504040204"/>
              </a:rPr>
              <a:t>std::</a:t>
            </a:r>
            <a:r>
              <a:rPr lang="en-US" sz="2325" spc="-95" dirty="0" err="1">
                <a:solidFill>
                  <a:srgbClr val="22373B"/>
                </a:solidFill>
                <a:highlight>
                  <a:srgbClr val="E6E6E6"/>
                </a:highlight>
                <a:latin typeface="Consolas" panose="020B0609020204030204" pitchFamily="49" charset="0"/>
                <a:cs typeface="Tahoma" panose="020B0604030504040204"/>
              </a:rPr>
              <a:t>cout</a:t>
            </a:r>
            <a:r>
              <a:rPr lang="en-US" sz="2325" spc="-95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: console input / output with type </a:t>
            </a:r>
            <a:r>
              <a:rPr lang="en-US" sz="2325" spc="-95" dirty="0">
                <a:solidFill>
                  <a:srgbClr val="22373B"/>
                </a:solidFill>
                <a:highlight>
                  <a:srgbClr val="E6E6E6"/>
                </a:highlight>
                <a:latin typeface="Consolas" panose="020B0609020204030204" pitchFamily="49" charset="0"/>
                <a:cs typeface="Tahoma" panose="020B0604030504040204"/>
              </a:rPr>
              <a:t>std::</a:t>
            </a:r>
            <a:r>
              <a:rPr lang="en-US" sz="2325" spc="-95" dirty="0" err="1">
                <a:solidFill>
                  <a:srgbClr val="22373B"/>
                </a:solidFill>
                <a:highlight>
                  <a:srgbClr val="E6E6E6"/>
                </a:highlight>
                <a:latin typeface="Consolas" panose="020B0609020204030204" pitchFamily="49" charset="0"/>
                <a:cs typeface="Tahoma" panose="020B0604030504040204"/>
              </a:rPr>
              <a:t>istream</a:t>
            </a:r>
            <a:r>
              <a:rPr lang="en-US" sz="2325" spc="-95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/ </a:t>
            </a:r>
            <a:r>
              <a:rPr lang="en-US" sz="2325" spc="-95" dirty="0">
                <a:solidFill>
                  <a:srgbClr val="22373B"/>
                </a:solidFill>
                <a:latin typeface="Consolas" panose="020B0609020204030204" pitchFamily="49" charset="0"/>
                <a:cs typeface="Tahoma" panose="020B0604030504040204"/>
              </a:rPr>
              <a:t>std::</a:t>
            </a:r>
            <a:r>
              <a:rPr lang="en-US" sz="2325" spc="-95" dirty="0" err="1">
                <a:solidFill>
                  <a:srgbClr val="22373B"/>
                </a:solidFill>
                <a:latin typeface="Consolas" panose="020B0609020204030204" pitchFamily="49" charset="0"/>
                <a:cs typeface="Tahoma" panose="020B0604030504040204"/>
              </a:rPr>
              <a:t>ostream</a:t>
            </a:r>
            <a:r>
              <a:rPr lang="en-US" sz="2325" spc="-95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.</a:t>
            </a:r>
            <a:endParaRPr lang="en-US" sz="2325" spc="-95" dirty="0">
              <a:solidFill>
                <a:srgbClr val="22373B"/>
              </a:solidFill>
              <a:latin typeface="Tahoma" panose="020B0604030504040204"/>
              <a:cs typeface="Tahoma" panose="020B0604030504040204"/>
            </a:endParaRPr>
          </a:p>
          <a:p>
            <a:pPr marL="26670">
              <a:spcBef>
                <a:spcPts val="190"/>
              </a:spcBef>
            </a:pPr>
            <a:r>
              <a:rPr lang="en-US" sz="2325" spc="-95" dirty="0">
                <a:solidFill>
                  <a:srgbClr val="22373B"/>
                </a:solidFill>
                <a:highlight>
                  <a:srgbClr val="E6E6E6"/>
                </a:highlight>
                <a:latin typeface="Consolas" panose="020B0609020204030204" pitchFamily="49" charset="0"/>
                <a:cs typeface="Tahoma" panose="020B0604030504040204"/>
              </a:rPr>
              <a:t>std::</a:t>
            </a:r>
            <a:r>
              <a:rPr lang="en-US" sz="2325" spc="-95" dirty="0" err="1">
                <a:solidFill>
                  <a:srgbClr val="22373B"/>
                </a:solidFill>
                <a:highlight>
                  <a:srgbClr val="E6E6E6"/>
                </a:highlight>
                <a:latin typeface="Consolas" panose="020B0609020204030204" pitchFamily="49" charset="0"/>
                <a:cs typeface="Tahoma" panose="020B0604030504040204"/>
              </a:rPr>
              <a:t>cerr</a:t>
            </a:r>
            <a:r>
              <a:rPr lang="en-US" sz="2325" spc="-95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: standard error stream.</a:t>
            </a:r>
            <a:endParaRPr lang="en-US" sz="2325" spc="-95" dirty="0">
              <a:solidFill>
                <a:srgbClr val="22373B"/>
              </a:solidFill>
              <a:latin typeface="Tahoma" panose="020B0604030504040204"/>
              <a:cs typeface="Tahoma" panose="020B0604030504040204"/>
            </a:endParaRPr>
          </a:p>
          <a:p>
            <a:pPr marL="26670">
              <a:spcBef>
                <a:spcPts val="190"/>
              </a:spcBef>
            </a:pPr>
            <a:r>
              <a:rPr lang="en-US" sz="2325" spc="-95" dirty="0">
                <a:solidFill>
                  <a:srgbClr val="22373B"/>
                </a:solidFill>
                <a:highlight>
                  <a:srgbClr val="E6E6E6"/>
                </a:highlight>
                <a:latin typeface="Consolas" panose="020B0609020204030204" pitchFamily="49" charset="0"/>
                <a:cs typeface="Tahoma" panose="020B0604030504040204"/>
              </a:rPr>
              <a:t>std::</a:t>
            </a:r>
            <a:r>
              <a:rPr lang="en-US" sz="2325" spc="-95" dirty="0" err="1">
                <a:solidFill>
                  <a:srgbClr val="22373B"/>
                </a:solidFill>
                <a:highlight>
                  <a:srgbClr val="E6E6E6"/>
                </a:highlight>
                <a:latin typeface="Consolas" panose="020B0609020204030204" pitchFamily="49" charset="0"/>
                <a:cs typeface="Tahoma" panose="020B0604030504040204"/>
              </a:rPr>
              <a:t>ifstream</a:t>
            </a:r>
            <a:r>
              <a:rPr lang="en-US" sz="2325" spc="-95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/ </a:t>
            </a:r>
            <a:r>
              <a:rPr lang="en-US" sz="2325" spc="-95" dirty="0">
                <a:solidFill>
                  <a:srgbClr val="22373B"/>
                </a:solidFill>
                <a:highlight>
                  <a:srgbClr val="E6E6E6"/>
                </a:highlight>
                <a:latin typeface="Consolas" panose="020B0609020204030204" pitchFamily="49" charset="0"/>
                <a:cs typeface="Tahoma" panose="020B0604030504040204"/>
              </a:rPr>
              <a:t>std::</a:t>
            </a:r>
            <a:r>
              <a:rPr lang="en-US" sz="2325" spc="-95" dirty="0" err="1">
                <a:solidFill>
                  <a:srgbClr val="22373B"/>
                </a:solidFill>
                <a:highlight>
                  <a:srgbClr val="E6E6E6"/>
                </a:highlight>
                <a:latin typeface="Consolas" panose="020B0609020204030204" pitchFamily="49" charset="0"/>
                <a:cs typeface="Tahoma" panose="020B0604030504040204"/>
              </a:rPr>
              <a:t>ofstream</a:t>
            </a:r>
            <a:r>
              <a:rPr lang="en-US" sz="2325" spc="-95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: type of file stream.</a:t>
            </a:r>
            <a:endParaRPr lang="en-US" sz="2325" spc="-95" dirty="0">
              <a:solidFill>
                <a:srgbClr val="22373B"/>
              </a:solidFill>
              <a:latin typeface="Tahoma" panose="020B0604030504040204"/>
              <a:cs typeface="Tahoma" panose="020B0604030504040204"/>
            </a:endParaRPr>
          </a:p>
          <a:p>
            <a:pPr marL="26670">
              <a:spcBef>
                <a:spcPts val="190"/>
              </a:spcBef>
            </a:pPr>
            <a:r>
              <a:rPr lang="en-US" sz="2325" spc="-95" dirty="0">
                <a:solidFill>
                  <a:srgbClr val="22373B"/>
                </a:solidFill>
                <a:highlight>
                  <a:srgbClr val="E6E6E6"/>
                </a:highlight>
                <a:latin typeface="Consolas" panose="020B0609020204030204" pitchFamily="49" charset="0"/>
                <a:cs typeface="Tahoma" panose="020B0604030504040204"/>
              </a:rPr>
              <a:t>std::</a:t>
            </a:r>
            <a:r>
              <a:rPr lang="en-US" sz="2325" spc="-95" dirty="0" err="1">
                <a:solidFill>
                  <a:srgbClr val="22373B"/>
                </a:solidFill>
                <a:highlight>
                  <a:srgbClr val="E6E6E6"/>
                </a:highlight>
                <a:latin typeface="Consolas" panose="020B0609020204030204" pitchFamily="49" charset="0"/>
                <a:cs typeface="Tahoma" panose="020B0604030504040204"/>
              </a:rPr>
              <a:t>stringstream</a:t>
            </a:r>
            <a:r>
              <a:rPr lang="en-US" sz="2325" spc="-95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: type of string stream</a:t>
            </a:r>
            <a:endParaRPr lang="en-US" sz="2325" spc="-95" dirty="0">
              <a:solidFill>
                <a:srgbClr val="22373B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736984" y="4612189"/>
            <a:ext cx="9445519" cy="382183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6670">
              <a:spcBef>
                <a:spcPts val="190"/>
              </a:spcBef>
            </a:pPr>
            <a:r>
              <a:rPr lang="en-US" sz="2325" spc="-95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Streams have overloaded operators &lt;&lt; and &gt;&gt;.</a:t>
            </a:r>
            <a:endParaRPr lang="en-US" sz="2325" spc="-95" dirty="0">
              <a:solidFill>
                <a:srgbClr val="22373B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736984" y="5527713"/>
            <a:ext cx="9445519" cy="382183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6670">
              <a:spcBef>
                <a:spcPts val="190"/>
              </a:spcBef>
            </a:pPr>
            <a:r>
              <a:rPr lang="en-US" sz="2325" spc="-95" dirty="0">
                <a:solidFill>
                  <a:srgbClr val="22373B"/>
                </a:solidFill>
                <a:highlight>
                  <a:srgbClr val="E6E6E6"/>
                </a:highlight>
                <a:latin typeface="Consolas" panose="020B0609020204030204" pitchFamily="49" charset="0"/>
                <a:cs typeface="Tahoma" panose="020B0604030504040204"/>
              </a:rPr>
              <a:t>std::</a:t>
            </a:r>
            <a:r>
              <a:rPr lang="en-US" sz="2325" spc="-95" dirty="0" err="1">
                <a:solidFill>
                  <a:srgbClr val="22373B"/>
                </a:solidFill>
                <a:highlight>
                  <a:srgbClr val="E6E6E6"/>
                </a:highlight>
                <a:latin typeface="Consolas" panose="020B0609020204030204" pitchFamily="49" charset="0"/>
                <a:cs typeface="Tahoma" panose="020B0604030504040204"/>
              </a:rPr>
              <a:t>getline</a:t>
            </a:r>
            <a:r>
              <a:rPr lang="en-US" sz="2325" spc="-95" dirty="0">
                <a:solidFill>
                  <a:srgbClr val="22373B"/>
                </a:solidFill>
                <a:highlight>
                  <a:srgbClr val="E6E6E6"/>
                </a:highlight>
                <a:latin typeface="Consolas" panose="020B0609020204030204" pitchFamily="49" charset="0"/>
                <a:cs typeface="Tahoma" panose="020B0604030504040204"/>
              </a:rPr>
              <a:t>()</a:t>
            </a:r>
            <a:r>
              <a:rPr lang="en-US" sz="2325" spc="-95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is a function to get a line or read until meet the delimiter.</a:t>
            </a:r>
            <a:endParaRPr lang="en-US" sz="2325" spc="-95" dirty="0">
              <a:solidFill>
                <a:srgbClr val="22373B"/>
              </a:solidFill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8400" y="1049710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highlight>
                  <a:srgbClr val="C0C0C0"/>
                </a:highlight>
              </a:rPr>
              <a:t>throw</a:t>
            </a:r>
            <a:r>
              <a:rPr lang="zh-CN" altLang="en-US"/>
              <a:t> can throw everything such as integers, pointers, objects, etc. The standard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way consists in using the std library exceptions </a:t>
            </a:r>
            <a:r>
              <a:rPr lang="zh-CN" altLang="en-US">
                <a:highlight>
                  <a:srgbClr val="C0C0C0"/>
                </a:highlight>
              </a:rPr>
              <a:t>&lt;stdexcept&gt;</a:t>
            </a:r>
            <a:endParaRPr lang="zh-CN" altLang="en-US">
              <a:highlight>
                <a:srgbClr val="C0C0C0"/>
              </a:highlight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std Exceptions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35990" y="2376805"/>
            <a:ext cx="7290435" cy="36836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8400" y="1204015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Exceptions are automatically propagated along the call stack. The user can also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control how they are propagated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Exception Propagation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29665" y="2644140"/>
            <a:ext cx="10056495" cy="30670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Defining Custom Exceptions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00150" y="1184275"/>
            <a:ext cx="9553575" cy="4759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Lambdas are </a:t>
            </a:r>
            <a:r>
              <a:rPr lang="zh-CN" altLang="en-US" b="1" dirty="0"/>
              <a:t>inline</a:t>
            </a:r>
            <a:r>
              <a:rPr lang="zh-CN" altLang="en-US" dirty="0"/>
              <a:t>,</a:t>
            </a:r>
            <a:r>
              <a:rPr lang="zh-CN" altLang="en-US" b="1" dirty="0"/>
              <a:t> anonymous</a:t>
            </a:r>
            <a:r>
              <a:rPr lang="zh-CN" altLang="en-US" dirty="0"/>
              <a:t> functions that can know</a:t>
            </a:r>
            <a:r>
              <a:rPr lang="en-US" altLang="zh-CN" dirty="0"/>
              <a:t> </a:t>
            </a:r>
            <a:r>
              <a:rPr lang="zh-CN" altLang="en-US" dirty="0"/>
              <a:t>about functions declared in their same scope!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L</a:t>
            </a:r>
            <a:r>
              <a:rPr lang="en-US" altLang="zh-CN" dirty="0" err="1"/>
              <a:t>ambdas</a:t>
            </a:r>
            <a:r>
              <a:rPr lang="en-US" altLang="zh-CN" dirty="0"/>
              <a:t> Function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5305" y="2619622"/>
            <a:ext cx="11243945" cy="17011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43200" y="2032882"/>
            <a:ext cx="2627630" cy="645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zh-CN" altLang="en-US"/>
              <a:t>Outside parameters</a:t>
            </a:r>
            <a:endParaRPr lang="zh-CN" altLang="en-US"/>
          </a:p>
          <a:p>
            <a:r>
              <a:rPr lang="zh-CN" altLang="en-US"/>
              <a:t>go here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887490" y="1974462"/>
            <a:ext cx="1884045" cy="6451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/>
              <a:t>Specifies that</a:t>
            </a:r>
            <a:endParaRPr lang="zh-CN" altLang="en-US"/>
          </a:p>
          <a:p>
            <a:r>
              <a:rPr lang="zh-CN" altLang="en-US"/>
              <a:t>Type is generic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58720" y="3837552"/>
            <a:ext cx="1724025" cy="6451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zh-CN" altLang="en-US"/>
              <a:t>Function body</a:t>
            </a:r>
            <a:endParaRPr lang="zh-CN" altLang="en-US"/>
          </a:p>
          <a:p>
            <a:r>
              <a:rPr lang="zh-CN" altLang="en-US"/>
              <a:t>goes here!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0505" y="5118664"/>
            <a:ext cx="11961495" cy="10471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You can capture any outside variable, both by reference and</a:t>
            </a:r>
            <a:r>
              <a:rPr lang="en-US" altLang="zh-CN" dirty="0"/>
              <a:t> </a:t>
            </a:r>
            <a:r>
              <a:rPr lang="zh-CN" altLang="en-US" dirty="0"/>
              <a:t>by value.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● Use just the = symbol to capture everything by value,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and just the &amp; symbol to capture everything by reference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Capture Clauses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9105" y="3462020"/>
            <a:ext cx="11732895" cy="278765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56235" y="5205095"/>
            <a:ext cx="1539875" cy="616585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Lambdas</a:t>
            </a:r>
            <a:r>
              <a:rPr lang="zh-CN" altLang="en-US" dirty="0"/>
              <a:t> are pretty computationally cheap and a great tool!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● Use a lambda when you need a </a:t>
            </a:r>
            <a:r>
              <a:rPr lang="zh-CN" altLang="en-US" i="1" dirty="0"/>
              <a:t>short </a:t>
            </a:r>
            <a:r>
              <a:rPr lang="zh-CN" altLang="en-US" dirty="0"/>
              <a:t>function or to </a:t>
            </a:r>
            <a:r>
              <a:rPr lang="zh-CN" altLang="en-US" i="1" dirty="0"/>
              <a:t>access local variables</a:t>
            </a:r>
            <a:r>
              <a:rPr lang="zh-CN" altLang="en-US" dirty="0"/>
              <a:t> in your function.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● If you need more logic or overloading, use function pointers.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Using Lambdas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时间：第17周星期三（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日）下午14:00—16:00</a:t>
            </a:r>
            <a:endParaRPr lang="zh-CN" altLang="en-US" dirty="0"/>
          </a:p>
          <a:p>
            <a:r>
              <a:rPr lang="zh-CN" altLang="en-US" dirty="0"/>
              <a:t>地点：江安综合楼</a:t>
            </a:r>
            <a:r>
              <a:rPr lang="en-US" altLang="zh-CN" dirty="0"/>
              <a:t>B</a:t>
            </a:r>
            <a:r>
              <a:rPr lang="zh-CN" altLang="en-US" dirty="0"/>
              <a:t>座</a:t>
            </a:r>
            <a:r>
              <a:rPr lang="en-US" altLang="zh-CN" dirty="0"/>
              <a:t>B104</a:t>
            </a:r>
            <a:endParaRPr lang="zh-CN" altLang="en-US" dirty="0"/>
          </a:p>
          <a:p>
            <a:r>
              <a:rPr lang="zh-CN" altLang="en-US" dirty="0"/>
              <a:t>形式：闭卷（英文）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题型与分值：</a:t>
            </a:r>
            <a:endParaRPr lang="zh-CN" altLang="en-US" dirty="0"/>
          </a:p>
          <a:p>
            <a:pPr marL="800100" lvl="1" indent="-342900">
              <a:buAutoNum type="arabicPeriod"/>
            </a:pPr>
            <a:r>
              <a:rPr lang="zh-CN" altLang="en-US" dirty="0"/>
              <a:t>单选题，</a:t>
            </a:r>
            <a:r>
              <a:rPr lang="en-US" altLang="zh-CN" dirty="0"/>
              <a:t>30</a:t>
            </a:r>
            <a:r>
              <a:rPr lang="zh-CN" altLang="en-US" dirty="0"/>
              <a:t>分</a:t>
            </a:r>
            <a:endParaRPr lang="zh-CN" altLang="en-US" dirty="0"/>
          </a:p>
          <a:p>
            <a:pPr marL="800100" lvl="1" indent="-342900">
              <a:buAutoNum type="arabicPeriod"/>
            </a:pPr>
            <a:r>
              <a:rPr lang="zh-CN" altLang="en-US" dirty="0"/>
              <a:t>填空题，</a:t>
            </a:r>
            <a:r>
              <a:rPr lang="en-US" altLang="zh-CN" dirty="0"/>
              <a:t>20</a:t>
            </a:r>
            <a:r>
              <a:rPr lang="zh-CN" altLang="en-US" dirty="0"/>
              <a:t>分</a:t>
            </a:r>
            <a:endParaRPr lang="zh-CN" altLang="en-US" dirty="0"/>
          </a:p>
          <a:p>
            <a:pPr marL="800100" lvl="1" indent="-342900">
              <a:buAutoNum type="arabicPeriod"/>
            </a:pPr>
            <a:r>
              <a:rPr lang="zh-CN" altLang="en-US" dirty="0"/>
              <a:t>概念解释题，</a:t>
            </a:r>
            <a:r>
              <a:rPr lang="en-US" altLang="zh-CN" dirty="0"/>
              <a:t>20</a:t>
            </a:r>
            <a:r>
              <a:rPr lang="zh-CN" altLang="en-US" dirty="0"/>
              <a:t>分</a:t>
            </a:r>
            <a:endParaRPr lang="zh-CN" altLang="en-US" dirty="0"/>
          </a:p>
          <a:p>
            <a:pPr marL="800100" lvl="1" indent="-342900">
              <a:buAutoNum type="arabicPeriod"/>
            </a:pPr>
            <a:r>
              <a:rPr lang="zh-CN" altLang="en-US" dirty="0"/>
              <a:t>简答题，</a:t>
            </a:r>
            <a:r>
              <a:rPr lang="en-US" altLang="zh-CN" dirty="0"/>
              <a:t>30</a:t>
            </a:r>
            <a:r>
              <a:rPr lang="zh-CN" altLang="en-US" dirty="0"/>
              <a:t>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期末考试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612380" y="1642110"/>
            <a:ext cx="4158615" cy="39820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4300" y="0"/>
            <a:ext cx="11263630" cy="705485"/>
          </a:xfrm>
        </p:spPr>
        <p:txBody>
          <a:bodyPr/>
          <a:lstStyle/>
          <a:p>
            <a:r>
              <a:rPr lang="zh-CN" altLang="en-US"/>
              <a:t>谢谢你们一学期的陪伴和共同进步，祝你们</a:t>
            </a:r>
            <a:r>
              <a:rPr lang="zh-CN"/>
              <a:t>早日成为</a:t>
            </a:r>
            <a:r>
              <a:rPr lang="en-US" altLang="zh-CN"/>
              <a:t>God Progammer!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2888615" y="813435"/>
            <a:ext cx="6025515" cy="56692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222250" y="559689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i="1"/>
              <a:t>https://syl.scu.edu.cn/info/1004/2766.htm</a:t>
            </a:r>
            <a:endParaRPr lang="zh-CN" altLang="en-US" i="1"/>
          </a:p>
        </p:txBody>
      </p:sp>
      <p:sp>
        <p:nvSpPr>
          <p:cNvPr id="7" name="文本框 6"/>
          <p:cNvSpPr txBox="1"/>
          <p:nvPr/>
        </p:nvSpPr>
        <p:spPr>
          <a:xfrm>
            <a:off x="222250" y="51485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i="1"/>
              <a:t>https://syl.scu.edu.cn/info/1004/2708.htm</a:t>
            </a:r>
            <a:endParaRPr lang="zh-CN" altLang="en-US" i="1"/>
          </a:p>
        </p:txBody>
      </p:sp>
    </p:spTree>
    <p:custDataLst>
      <p:tags r:id="rId2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306955" y="4375785"/>
            <a:ext cx="7578090" cy="1648460"/>
          </a:xfrm>
        </p:spPr>
        <p:txBody>
          <a:bodyPr/>
          <a:lstStyle/>
          <a:p>
            <a:r>
              <a:rPr lang="en-US" altLang="zh-CN" sz="2800"/>
              <a:t>Qijun Zhao</a:t>
            </a:r>
            <a:endParaRPr lang="en-US" altLang="zh-CN" sz="2800"/>
          </a:p>
          <a:p>
            <a:r>
              <a:rPr lang="en-US" altLang="zh-CN" sz="2800"/>
              <a:t>qjzhao@scu.edu.cn</a:t>
            </a:r>
            <a:endParaRPr lang="en-US" altLang="zh-CN" sz="2800"/>
          </a:p>
        </p:txBody>
      </p:sp>
      <p:sp>
        <p:nvSpPr>
          <p:cNvPr id="6" name="标题 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0645" y="2258695"/>
            <a:ext cx="12053570" cy="1099820"/>
          </a:xfrm>
        </p:spPr>
        <p:txBody>
          <a:bodyPr/>
          <a:p>
            <a:pPr>
              <a:lnSpc>
                <a:spcPct val="130000"/>
              </a:lnSpc>
            </a:pPr>
            <a:r>
              <a:rPr lang="en-US" sz="4800">
                <a:sym typeface="+mn-ea"/>
              </a:rPr>
              <a:t>Coding to make the world better</a:t>
            </a:r>
            <a:endParaRPr lang="en-US" sz="480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465" y="77939"/>
            <a:ext cx="4906694" cy="456635"/>
          </a:xfrm>
          <a:prstGeom prst="rect">
            <a:avLst/>
          </a:prstGeom>
        </p:spPr>
        <p:txBody>
          <a:bodyPr vert="horz" wrap="square" lIns="0" tIns="25499" rIns="0" bIns="0" rtlCol="0" anchor="ctr" anchorCtr="0">
            <a:spAutoFit/>
          </a:bodyPr>
          <a:lstStyle/>
          <a:p>
            <a:pPr marL="26670">
              <a:spcBef>
                <a:spcPts val="200"/>
              </a:spcBef>
            </a:pPr>
            <a:r>
              <a:rPr lang="en-US" altLang="zh-CN" sz="2800" dirty="0"/>
              <a:t>1.2 Types:</a:t>
            </a:r>
            <a:r>
              <a:rPr lang="en-US" sz="2535" spc="106" dirty="0">
                <a:solidFill>
                  <a:srgbClr val="FAFAF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35" spc="106" dirty="0">
                <a:solidFill>
                  <a:srgbClr val="FAFAFA"/>
                </a:solidFill>
                <a:latin typeface="Calibri" panose="020F0502020204030204"/>
                <a:cs typeface="Calibri" panose="020F0502020204030204"/>
              </a:rPr>
              <a:t>auto</a:t>
            </a:r>
            <a:r>
              <a:rPr sz="2535" spc="222" dirty="0">
                <a:solidFill>
                  <a:srgbClr val="FAFAF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35" spc="-190" dirty="0">
                <a:solidFill>
                  <a:srgbClr val="FAFAFA"/>
                </a:solidFill>
              </a:rPr>
              <a:t>Keyword</a:t>
            </a:r>
            <a:endParaRPr sz="2535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6990" y="1621946"/>
            <a:ext cx="10641308" cy="827130"/>
          </a:xfrm>
          <a:prstGeom prst="rect">
            <a:avLst/>
          </a:prstGeom>
        </p:spPr>
        <p:txBody>
          <a:bodyPr vert="horz" wrap="square" lIns="0" tIns="26841" rIns="0" bIns="0" rtlCol="0">
            <a:spAutoFit/>
          </a:bodyPr>
          <a:lstStyle/>
          <a:p>
            <a:pPr marL="26670" marR="10795">
              <a:lnSpc>
                <a:spcPct val="118000"/>
              </a:lnSpc>
              <a:spcBef>
                <a:spcPts val="210"/>
              </a:spcBef>
            </a:pPr>
            <a:r>
              <a:rPr lang="en-US" sz="2325" dirty="0">
                <a:solidFill>
                  <a:srgbClr val="008B73"/>
                </a:solidFill>
                <a:latin typeface="Tahoma" panose="020B0604030504040204"/>
                <a:cs typeface="Tahoma" panose="020B0604030504040204"/>
              </a:rPr>
              <a:t>C++11</a:t>
            </a:r>
            <a:r>
              <a:rPr lang="en-US" sz="2325" spc="42" dirty="0">
                <a:solidFill>
                  <a:srgbClr val="008B7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2325" spc="-32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US" sz="2325" spc="42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2325" spc="95" dirty="0">
                <a:solidFill>
                  <a:srgbClr val="0000FF"/>
                </a:solidFill>
                <a:latin typeface="Cambria" panose="02040503050406030204"/>
                <a:cs typeface="Cambria" panose="02040503050406030204"/>
              </a:rPr>
              <a:t>auto</a:t>
            </a:r>
            <a:r>
              <a:rPr lang="en-US" sz="2325" spc="254" dirty="0">
                <a:solidFill>
                  <a:srgbClr val="0000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altLang="zh-CN" sz="2325" spc="-137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keyword</a:t>
            </a:r>
            <a:r>
              <a:rPr lang="en-US" altLang="zh-CN" sz="2325" spc="42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2325" spc="-95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specifies</a:t>
            </a:r>
            <a:r>
              <a:rPr lang="en-US" altLang="zh-CN" sz="2325" spc="53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2325" spc="-32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that</a:t>
            </a:r>
            <a:r>
              <a:rPr lang="en-US" altLang="zh-CN" sz="2325" spc="53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2325" spc="-85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US" altLang="zh-CN" sz="2325" spc="42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2325" spc="-95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type</a:t>
            </a:r>
            <a:r>
              <a:rPr lang="en-US" altLang="zh-CN" sz="2325" spc="53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2325" spc="-74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lang="en-US" altLang="zh-CN" sz="2325" spc="42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2325" spc="-85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US" altLang="zh-CN" sz="2325" spc="42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2325" spc="-95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variable</a:t>
            </a:r>
            <a:r>
              <a:rPr lang="en-US" altLang="zh-CN" sz="2325" spc="42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2325" spc="-32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will</a:t>
            </a:r>
            <a:r>
              <a:rPr lang="en-US" altLang="zh-CN" sz="2325" spc="42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2325" spc="-116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lang="en-US" altLang="zh-CN" sz="2325" spc="42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2325" spc="-53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automatically </a:t>
            </a:r>
            <a:r>
              <a:rPr lang="en-US" altLang="zh-CN" sz="2325" spc="-697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2325" spc="-127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deduced</a:t>
            </a:r>
            <a:r>
              <a:rPr lang="en-US" altLang="zh-CN" sz="2325" spc="21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2325" spc="-137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lang="en-US" altLang="zh-CN" sz="2325" spc="42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2325" spc="-85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lang="en-US" altLang="zh-CN" sz="2325" spc="32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2325" spc="-74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compiler</a:t>
            </a:r>
            <a:r>
              <a:rPr lang="en-US" altLang="zh-CN" sz="2325" spc="32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2325" spc="-63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(from</a:t>
            </a:r>
            <a:r>
              <a:rPr lang="en-US" altLang="zh-CN" sz="2325" spc="32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2325" spc="-32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its</a:t>
            </a:r>
            <a:r>
              <a:rPr lang="en-US" altLang="zh-CN" sz="2325" spc="42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altLang="zh-CN" sz="2325" spc="-32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initializer)</a:t>
            </a:r>
            <a:endParaRPr lang="en-US" altLang="zh-CN" sz="2325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6990" y="3165622"/>
            <a:ext cx="775719" cy="309572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2400"/>
              </a:lnSpc>
            </a:pPr>
            <a:r>
              <a:rPr sz="2325" b="1" spc="95" dirty="0">
                <a:solidFill>
                  <a:srgbClr val="22373B"/>
                </a:solidFill>
                <a:latin typeface="Calibri" panose="020F0502020204030204"/>
                <a:cs typeface="Calibri" panose="020F0502020204030204"/>
              </a:rPr>
              <a:t>auto</a:t>
            </a:r>
            <a:endParaRPr sz="2325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3116" y="3105207"/>
            <a:ext cx="9445519" cy="739973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6670">
              <a:spcBef>
                <a:spcPts val="190"/>
              </a:spcBef>
            </a:pPr>
            <a:r>
              <a:rPr lang="en-US" sz="2325" spc="-95" dirty="0">
                <a:solidFill>
                  <a:srgbClr val="22373B"/>
                </a:solidFill>
                <a:latin typeface="Tahoma" panose="020B0604030504040204"/>
                <a:cs typeface="Tahoma" panose="020B0604030504040204"/>
              </a:rPr>
              <a:t>does not mean that the variable doesn’t have a type. It means that the type is deduced by the compiler.</a:t>
            </a:r>
            <a:endParaRPr lang="en-US" sz="2325" spc="-95" dirty="0">
              <a:solidFill>
                <a:srgbClr val="22373B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79250" y="6541095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465" y="172974"/>
            <a:ext cx="4673429" cy="415855"/>
          </a:xfrm>
          <a:prstGeom prst="rect">
            <a:avLst/>
          </a:prstGeom>
        </p:spPr>
        <p:txBody>
          <a:bodyPr vert="horz" wrap="square" lIns="0" tIns="25499" rIns="0" bIns="0" rtlCol="0" anchor="ctr" anchorCtr="0">
            <a:spAutoFit/>
          </a:bodyPr>
          <a:lstStyle/>
          <a:p>
            <a:pPr marL="26670">
              <a:spcBef>
                <a:spcPts val="200"/>
              </a:spcBef>
            </a:pPr>
            <a:r>
              <a:rPr lang="en-US" altLang="zh-CN" sz="2400" dirty="0"/>
              <a:t>1.2 Types: </a:t>
            </a:r>
            <a:r>
              <a:rPr sz="2535" spc="306" dirty="0" err="1">
                <a:solidFill>
                  <a:srgbClr val="FAFAFA"/>
                </a:solidFill>
                <a:latin typeface="Calibri" panose="020F0502020204030204"/>
                <a:cs typeface="Calibri" panose="020F0502020204030204"/>
              </a:rPr>
              <a:t>nullptr</a:t>
            </a:r>
            <a:r>
              <a:rPr sz="2535" spc="190" dirty="0">
                <a:solidFill>
                  <a:srgbClr val="FAFAF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35" spc="-190" dirty="0">
                <a:solidFill>
                  <a:srgbClr val="FAFAFA"/>
                </a:solidFill>
              </a:rPr>
              <a:t>Keyword</a:t>
            </a:r>
            <a:endParaRPr sz="2535" dirty="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36985" y="1904477"/>
            <a:ext cx="10706778" cy="1158206"/>
            <a:chOff x="736985" y="967283"/>
            <a:chExt cx="10706778" cy="1158206"/>
          </a:xfrm>
        </p:grpSpPr>
        <p:sp>
          <p:nvSpPr>
            <p:cNvPr id="3" name="object 3"/>
            <p:cNvSpPr txBox="1"/>
            <p:nvPr/>
          </p:nvSpPr>
          <p:spPr>
            <a:xfrm>
              <a:off x="736993" y="967283"/>
              <a:ext cx="4465081" cy="382183"/>
            </a:xfrm>
            <a:prstGeom prst="rect">
              <a:avLst/>
            </a:prstGeom>
          </p:spPr>
          <p:txBody>
            <a:bodyPr vert="horz" wrap="square" lIns="0" tIns="24157" rIns="0" bIns="0" rtlCol="0">
              <a:spAutoFit/>
            </a:bodyPr>
            <a:lstStyle/>
            <a:p>
              <a:pPr marL="26670">
                <a:spcBef>
                  <a:spcPts val="190"/>
                </a:spcBef>
              </a:pPr>
              <a:r>
                <a:rPr sz="2325" dirty="0">
                  <a:solidFill>
                    <a:srgbClr val="008B73"/>
                  </a:solidFill>
                  <a:latin typeface="Tahoma" panose="020B0604030504040204"/>
                  <a:cs typeface="Tahoma" panose="020B0604030504040204"/>
                </a:rPr>
                <a:t>C++11</a:t>
              </a:r>
              <a:r>
                <a:rPr sz="2325" spc="-11" dirty="0">
                  <a:solidFill>
                    <a:srgbClr val="008B73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2325" spc="-42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intr</a:t>
              </a:r>
              <a:r>
                <a:rPr sz="2325" spc="11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o</a:t>
              </a:r>
              <a:r>
                <a:rPr sz="2325" spc="-85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duc</a:t>
              </a:r>
              <a:r>
                <a:rPr sz="2325" spc="-201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2325" spc="-159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s</a:t>
              </a:r>
              <a:r>
                <a:rPr sz="2325" spc="-11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2325" spc="-21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t</a:t>
              </a:r>
              <a:r>
                <a:rPr sz="2325" spc="-42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h</a:t>
              </a:r>
              <a:r>
                <a:rPr sz="2325" spc="-201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2325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2325" spc="-159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new</a:t>
              </a:r>
              <a:r>
                <a:rPr sz="2325" spc="-11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2325" spc="-106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k</a:t>
              </a:r>
              <a:r>
                <a:rPr sz="2325" spc="-201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e</a:t>
              </a:r>
              <a:r>
                <a:rPr sz="2325" spc="-106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y</a:t>
              </a:r>
              <a:r>
                <a:rPr sz="2325" spc="-211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w</a:t>
              </a:r>
              <a:r>
                <a:rPr sz="2325" spc="-190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o</a:t>
              </a:r>
              <a:r>
                <a:rPr sz="2325" spc="-74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rd</a:t>
              </a:r>
              <a:endParaRPr sz="2325" dirty="0">
                <a:latin typeface="Tahoma" panose="020B0604030504040204"/>
                <a:cs typeface="Tahoma" panose="020B0604030504040204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5267428" y="1031301"/>
              <a:ext cx="1237393" cy="320601"/>
            </a:xfrm>
            <a:prstGeom prst="rect">
              <a:avLst/>
            </a:prstGeom>
            <a:solidFill>
              <a:srgbClr val="EDEDED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79375">
                <a:lnSpc>
                  <a:spcPts val="2475"/>
                </a:lnSpc>
              </a:pPr>
              <a:r>
                <a:rPr sz="2325" spc="222" dirty="0">
                  <a:solidFill>
                    <a:srgbClr val="0000FF"/>
                  </a:solidFill>
                  <a:latin typeface="Cambria" panose="02040503050406030204"/>
                  <a:cs typeface="Cambria" panose="02040503050406030204"/>
                </a:rPr>
                <a:t>nullptr</a:t>
              </a:r>
              <a:endParaRPr sz="2325" dirty="0">
                <a:latin typeface="Cambria" panose="02040503050406030204"/>
                <a:cs typeface="Cambria" panose="0204050305040603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0144875" y="1031306"/>
              <a:ext cx="622723" cy="336861"/>
            </a:xfrm>
            <a:custGeom>
              <a:avLst/>
              <a:gdLst/>
              <a:ahLst/>
              <a:cxnLst/>
              <a:rect l="l" t="t" r="r" b="b"/>
              <a:pathLst>
                <a:path w="294639" h="159384">
                  <a:moveTo>
                    <a:pt x="294119" y="0"/>
                  </a:moveTo>
                  <a:lnTo>
                    <a:pt x="0" y="0"/>
                  </a:lnTo>
                  <a:lnTo>
                    <a:pt x="0" y="158913"/>
                  </a:lnTo>
                  <a:lnTo>
                    <a:pt x="294119" y="158913"/>
                  </a:lnTo>
                  <a:lnTo>
                    <a:pt x="29411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3805"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6569349" y="967283"/>
              <a:ext cx="4874414" cy="382183"/>
            </a:xfrm>
            <a:prstGeom prst="rect">
              <a:avLst/>
            </a:prstGeom>
          </p:spPr>
          <p:txBody>
            <a:bodyPr vert="horz" wrap="square" lIns="0" tIns="24157" rIns="0" bIns="0" rtlCol="0">
              <a:spAutoFit/>
            </a:bodyPr>
            <a:lstStyle/>
            <a:p>
              <a:pPr marL="26670">
                <a:spcBef>
                  <a:spcPts val="190"/>
                </a:spcBef>
              </a:pPr>
              <a:r>
                <a:rPr sz="2325" spc="-32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to</a:t>
              </a:r>
              <a:r>
                <a:rPr sz="2325" spc="-21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2325" spc="-127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represent</a:t>
              </a:r>
              <a:r>
                <a:rPr sz="2325" spc="-11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2325" spc="-116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a</a:t>
              </a:r>
              <a:r>
                <a:rPr sz="2325" spc="-11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2325" spc="241" dirty="0">
                  <a:solidFill>
                    <a:srgbClr val="22373B"/>
                  </a:solidFill>
                  <a:latin typeface="Cambria" panose="02040503050406030204"/>
                  <a:cs typeface="Cambria" panose="02040503050406030204"/>
                </a:rPr>
                <a:t>null</a:t>
              </a:r>
              <a:r>
                <a:rPr sz="2325" spc="201" dirty="0">
                  <a:solidFill>
                    <a:srgbClr val="22373B"/>
                  </a:solidFill>
                  <a:latin typeface="Cambria" panose="02040503050406030204"/>
                  <a:cs typeface="Cambria" panose="02040503050406030204"/>
                </a:rPr>
                <a:t> </a:t>
              </a:r>
              <a:r>
                <a:rPr sz="2325" spc="-63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pointer</a:t>
              </a:r>
              <a:r>
                <a:rPr sz="2325" spc="-11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2325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(</a:t>
              </a:r>
              <a:r>
                <a:rPr sz="2325" spc="-106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2325" spc="-32" dirty="0">
                  <a:solidFill>
                    <a:srgbClr val="22373B"/>
                  </a:solidFill>
                  <a:latin typeface="Cambria" panose="02040503050406030204"/>
                  <a:cs typeface="Cambria" panose="02040503050406030204"/>
                </a:rPr>
                <a:t>0x0</a:t>
              </a:r>
              <a:r>
                <a:rPr sz="2325" spc="116" dirty="0">
                  <a:solidFill>
                    <a:srgbClr val="22373B"/>
                  </a:solidFill>
                  <a:latin typeface="Cambria" panose="02040503050406030204"/>
                  <a:cs typeface="Cambria" panose="02040503050406030204"/>
                </a:rPr>
                <a:t> </a:t>
              </a:r>
              <a:r>
                <a:rPr sz="2325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)</a:t>
              </a:r>
              <a:r>
                <a:rPr sz="2325" spc="-21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2325" spc="-106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and</a:t>
              </a:r>
              <a:endParaRPr sz="2325" dirty="0">
                <a:latin typeface="Tahoma" panose="020B0604030504040204"/>
                <a:cs typeface="Tahoma" panose="020B0604030504040204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2436163" y="1449512"/>
              <a:ext cx="775719" cy="320601"/>
            </a:xfrm>
            <a:prstGeom prst="rect">
              <a:avLst/>
            </a:prstGeom>
            <a:solidFill>
              <a:srgbClr val="EDEDED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79375">
                <a:lnSpc>
                  <a:spcPts val="2485"/>
                </a:lnSpc>
              </a:pPr>
              <a:r>
                <a:rPr sz="2325" spc="-190" dirty="0">
                  <a:solidFill>
                    <a:srgbClr val="22373B"/>
                  </a:solidFill>
                  <a:latin typeface="Cambria" panose="02040503050406030204"/>
                  <a:cs typeface="Cambria" panose="02040503050406030204"/>
                </a:rPr>
                <a:t>NULL</a:t>
              </a:r>
              <a:endParaRPr sz="2325">
                <a:latin typeface="Cambria" panose="02040503050406030204"/>
                <a:cs typeface="Cambria" panose="02040503050406030204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36985" y="1385516"/>
              <a:ext cx="10706778" cy="739973"/>
            </a:xfrm>
            <a:prstGeom prst="rect">
              <a:avLst/>
            </a:prstGeom>
          </p:spPr>
          <p:txBody>
            <a:bodyPr vert="horz" wrap="square" lIns="0" tIns="24157" rIns="0" bIns="0" rtlCol="0">
              <a:spAutoFit/>
            </a:bodyPr>
            <a:lstStyle/>
            <a:p>
              <a:pPr marL="26670">
                <a:spcBef>
                  <a:spcPts val="190"/>
                </a:spcBef>
                <a:tabLst>
                  <a:tab pos="2571115" algn="l"/>
                </a:tabLst>
              </a:pPr>
              <a:r>
                <a:rPr sz="2325" spc="-127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re</a:t>
              </a:r>
              <a:r>
                <a:rPr sz="2325" spc="-63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plac</a:t>
              </a:r>
              <a:r>
                <a:rPr sz="2325" spc="-74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ing</a:t>
              </a:r>
              <a:r>
                <a:rPr sz="2325" spc="32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 </a:t>
              </a:r>
              <a:r>
                <a:rPr sz="2325" spc="-85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the</a:t>
              </a:r>
              <a:r>
                <a:rPr sz="2325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	</a:t>
              </a:r>
              <a:r>
                <a:rPr sz="2325" spc="-127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m</a:t>
              </a:r>
              <a:r>
                <a:rPr sz="2325" spc="-85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acro</a:t>
              </a:r>
              <a:r>
                <a:rPr lang="en-US" sz="2325" spc="-85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. In C++, we can’t convert a </a:t>
              </a:r>
              <a:r>
                <a:rPr lang="en-US" sz="2325" spc="222" dirty="0">
                  <a:solidFill>
                    <a:srgbClr val="0000FF"/>
                  </a:solidFill>
                  <a:highlight>
                    <a:srgbClr val="E6E6E6"/>
                  </a:highlight>
                  <a:latin typeface="Cambria" panose="02040503050406030204"/>
                </a:rPr>
                <a:t>void*</a:t>
              </a:r>
              <a:r>
                <a:rPr lang="en-US" sz="2325" spc="-85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 pointer to any other pointer implicitly, but we can do it in C. So </a:t>
              </a:r>
              <a:r>
                <a:rPr lang="en-US" sz="2325" spc="222" dirty="0" err="1">
                  <a:solidFill>
                    <a:srgbClr val="0000FF"/>
                  </a:solidFill>
                  <a:highlight>
                    <a:srgbClr val="E6E6E6"/>
                  </a:highlight>
                  <a:latin typeface="Cambria" panose="02040503050406030204"/>
                </a:rPr>
                <a:t>nullptr</a:t>
              </a:r>
              <a:r>
                <a:rPr lang="en-US" sz="2325" spc="-85" dirty="0">
                  <a:solidFill>
                    <a:srgbClr val="22373B"/>
                  </a:solidFill>
                  <a:latin typeface="Tahoma" panose="020B0604030504040204"/>
                  <a:cs typeface="Tahoma" panose="020B0604030504040204"/>
                </a:rPr>
                <a:t> is needed.</a:t>
              </a:r>
              <a:endParaRPr sz="2325" dirty="0">
                <a:latin typeface="Tahoma" panose="020B0604030504040204"/>
                <a:cs typeface="Tahoma" panose="020B0604030504040204"/>
              </a:endParaRPr>
            </a:p>
          </p:txBody>
        </p:sp>
      </p:grpSp>
      <p:sp>
        <p:nvSpPr>
          <p:cNvPr id="12" name="object 12"/>
          <p:cNvSpPr/>
          <p:nvPr/>
        </p:nvSpPr>
        <p:spPr>
          <a:xfrm>
            <a:off x="9297117" y="5946628"/>
            <a:ext cx="92603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3805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/>
          <a:srcRect t="85364"/>
          <a:stretch>
            <a:fillRect/>
          </a:stretch>
        </p:blipFill>
        <p:spPr>
          <a:xfrm>
            <a:off x="736985" y="3429000"/>
            <a:ext cx="10873887" cy="594461"/>
          </a:xfrm>
          <a:prstGeom prst="rect">
            <a:avLst/>
          </a:prstGeom>
        </p:spPr>
      </p:pic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379250" y="6541095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465" y="183361"/>
            <a:ext cx="4673429" cy="395080"/>
          </a:xfrm>
          <a:prstGeom prst="rect">
            <a:avLst/>
          </a:prstGeom>
        </p:spPr>
        <p:txBody>
          <a:bodyPr vert="horz" wrap="square" lIns="0" tIns="25499" rIns="0" bIns="0" rtlCol="0" anchor="ctr" anchorCtr="0">
            <a:spAutoFit/>
          </a:bodyPr>
          <a:lstStyle/>
          <a:p>
            <a:pPr marL="26670">
              <a:spcBef>
                <a:spcPts val="200"/>
              </a:spcBef>
            </a:pPr>
            <a:r>
              <a:rPr lang="en-US" altLang="zh-CN" sz="2400" dirty="0">
                <a:latin typeface="Times New Roman" panose="02020503050405090304" charset="0"/>
                <a:ea typeface="Tahoma" panose="020B0604030504040204" pitchFamily="34" charset="0"/>
                <a:cs typeface="Times New Roman" panose="02020503050405090304" charset="0"/>
              </a:rPr>
              <a:t>1.2 Types</a:t>
            </a:r>
            <a:r>
              <a:rPr lang="en-US" altLang="zh-CN" dirty="0">
                <a:latin typeface="Times New Roman" panose="02020503050405090304" charset="0"/>
                <a:ea typeface="Tahoma" panose="020B0604030504040204" pitchFamily="34" charset="0"/>
                <a:cs typeface="Times New Roman" panose="02020503050405090304" charset="0"/>
              </a:rPr>
              <a:t>:</a:t>
            </a:r>
            <a:r>
              <a:rPr lang="zh-CN" altLang="en-US" dirty="0">
                <a:latin typeface="Times New Roman" panose="02020503050405090304" charset="0"/>
                <a:cs typeface="Times New Roman" panose="02020503050405090304" charset="0"/>
              </a:rPr>
              <a:t> </a:t>
            </a:r>
            <a:r>
              <a:rPr lang="en-US" altLang="zh-CN" dirty="0">
                <a:latin typeface="Times New Roman" panose="02020503050405090304" charset="0"/>
                <a:ea typeface="Tahoma" panose="020B0604030504040204" pitchFamily="34" charset="0"/>
                <a:cs typeface="Times New Roman" panose="02020503050405090304" charset="0"/>
              </a:rPr>
              <a:t>Reference</a:t>
            </a:r>
            <a:endParaRPr sz="2535" dirty="0">
              <a:latin typeface="Times New Roman" panose="02020503050405090304" charset="0"/>
              <a:ea typeface="Tahoma" panose="020B0604030504040204" pitchFamily="34" charset="0"/>
              <a:cs typeface="Times New Roman" panose="0202050305040509030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97117" y="5946628"/>
            <a:ext cx="92603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3805"/>
          </a:p>
        </p:txBody>
      </p:sp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379250" y="6541095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内容占位符 1"/>
          <p:cNvSpPr>
            <a:spLocks noGrp="1"/>
          </p:cNvSpPr>
          <p:nvPr>
            <p:ph idx="1"/>
          </p:nvPr>
        </p:nvSpPr>
        <p:spPr>
          <a:xfrm>
            <a:off x="611400" y="911901"/>
            <a:ext cx="10969200" cy="526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 variable reference </a:t>
            </a:r>
            <a:r>
              <a:rPr lang="en-US" altLang="zh-CN" dirty="0">
                <a:highlight>
                  <a:srgbClr val="DCDCDC"/>
                </a:highlight>
                <a:latin typeface="Consolas" panose="020B0609020204030204" pitchFamily="49" charset="0"/>
              </a:rPr>
              <a:t>T&amp;</a:t>
            </a:r>
            <a:r>
              <a:rPr lang="en-US" altLang="zh-CN" dirty="0"/>
              <a:t> is an </a:t>
            </a:r>
            <a:r>
              <a:rPr lang="en-US" altLang="zh-CN" b="1" dirty="0"/>
              <a:t>alias</a:t>
            </a:r>
            <a:r>
              <a:rPr lang="en-US" altLang="zh-CN" dirty="0"/>
              <a:t>, namely another name for an already existing variable. Both variable and variable reference can be applied to refer the value of the variable.</a:t>
            </a:r>
            <a:endParaRPr lang="en-US" altLang="zh-CN" dirty="0"/>
          </a:p>
          <a:p>
            <a:r>
              <a:rPr lang="en-US" altLang="zh-CN" dirty="0"/>
              <a:t>A pointer has its own memory address and size on the stack, reference shares the same memory address (with the original variable).</a:t>
            </a:r>
            <a:endParaRPr lang="en-US" altLang="zh-CN" dirty="0"/>
          </a:p>
          <a:p>
            <a:r>
              <a:rPr lang="en-US" altLang="zh-CN" dirty="0"/>
              <a:t>The compiler can internally implement references as pointers, but treats them in a very different way.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Features:</a:t>
            </a:r>
            <a:endParaRPr lang="en-US" altLang="zh-CN" dirty="0"/>
          </a:p>
          <a:p>
            <a:r>
              <a:rPr lang="en-US" altLang="zh-CN" dirty="0"/>
              <a:t>References cannot have NULL value. You must always be able to assume that a  reference is connected to a legitimate storage</a:t>
            </a:r>
            <a:endParaRPr lang="en-US" altLang="zh-CN" dirty="0"/>
          </a:p>
          <a:p>
            <a:r>
              <a:rPr lang="en-US" altLang="zh-CN" dirty="0"/>
              <a:t>References cannot be changed. Once a reference is initialized to an object, it cannot be changed to refer to another object</a:t>
            </a:r>
            <a:endParaRPr lang="en-US" altLang="zh-CN" dirty="0"/>
          </a:p>
          <a:p>
            <a:r>
              <a:rPr lang="en-US" altLang="zh-CN" dirty="0"/>
              <a:t>References must be initialized when they are created.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8400" y="986845"/>
            <a:ext cx="10969200" cy="475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方正粗金陵简体" panose="02000000000000000000" charset="-122"/>
                <a:cs typeface="Tahoma" panose="020B0604030504040204" pitchFamily="34" charset="0"/>
              </a:rPr>
              <a:t>Structured binding lets you </a:t>
            </a: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方正粗金陵简体" panose="02000000000000000000" charset="-122"/>
                <a:cs typeface="Tahoma" panose="020B0604030504040204" pitchFamily="34" charset="0"/>
              </a:rPr>
              <a:t>initialize</a:t>
            </a: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方正粗金陵简体" panose="02000000000000000000" charset="-122"/>
                <a:cs typeface="Tahoma" panose="020B0604030504040204" pitchFamily="34" charset="0"/>
              </a:rPr>
              <a:t> directly from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方正粗金陵简体" panose="02000000000000000000" charset="-122"/>
                <a:cs typeface="Tahoma" panose="020B0604030504040204" pitchFamily="34" charset="0"/>
              </a:rPr>
              <a:t>the contents of a struct</a:t>
            </a:r>
            <a:endParaRPr lang="zh-CN" altLang="en-US" sz="2400" dirty="0">
              <a:solidFill>
                <a:schemeClr val="tx1"/>
              </a:solidFill>
              <a:latin typeface="Tahoma" panose="020B0604030504040204" pitchFamily="34" charset="0"/>
              <a:ea typeface="方正粗金陵简体" panose="02000000000000000000" charset="-122"/>
              <a:cs typeface="Tahoma" panose="020B060403050404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Structured Binding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8400" y="2262505"/>
            <a:ext cx="1711325" cy="6254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3200" b="1" dirty="0">
                <a:latin typeface="方正粗金陵简体" panose="02000000000000000000" charset="-122"/>
                <a:ea typeface="方正粗金陵简体" panose="02000000000000000000" charset="-122"/>
              </a:rPr>
              <a:t>Before</a:t>
            </a:r>
            <a:endParaRPr lang="zh-CN" altLang="en-US" sz="3200" b="1" dirty="0">
              <a:latin typeface="方正粗金陵简体" panose="02000000000000000000" charset="-122"/>
              <a:ea typeface="方正粗金陵简体" panose="02000000000000000000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141207" y="2262505"/>
            <a:ext cx="1359535" cy="6254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3200" b="1">
                <a:latin typeface="方正粗金陵简体" panose="02000000000000000000" charset="-122"/>
                <a:ea typeface="方正粗金陵简体" panose="02000000000000000000" charset="-122"/>
              </a:rPr>
              <a:t>After</a:t>
            </a:r>
            <a:endParaRPr lang="en-US" altLang="zh-CN" sz="3200" b="1">
              <a:latin typeface="方正粗金陵简体" panose="02000000000000000000" charset="-122"/>
              <a:ea typeface="方正粗金陵简体" panose="020000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8890" y="3014980"/>
            <a:ext cx="3686175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141207" y="2919730"/>
            <a:ext cx="3781425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456565" y="5544185"/>
            <a:ext cx="115652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📝 This works for regular structs, too. </a:t>
            </a:r>
            <a:r>
              <a:rPr lang="en-US" altLang="zh-CN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N</a:t>
            </a:r>
            <a:r>
              <a:rPr lang="zh-CN" altLang="en-US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o nested structured binding.</a:t>
            </a:r>
            <a:endParaRPr lang="zh-CN" altLang="en-US" sz="2400" dirty="0"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STL Containers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02716" y="1215696"/>
            <a:ext cx="106857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C++ STL are data structures storing objects of the same data type in a linear mean manner.</a:t>
            </a:r>
            <a:endParaRPr lang="en-US" altLang="zh-CN" sz="2000" b="0" i="0" dirty="0"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zh-CN" altLang="en-US" sz="2000" dirty="0">
              <a:latin typeface="Tahoma" panose="020B0604030504040204" pitchFamily="34" charset="0"/>
              <a:ea typeface="方正粗金陵简体" panose="02000000000000000000" charset="-122"/>
              <a:cs typeface="Tahoma" panose="020B060403050404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2716" y="1799429"/>
            <a:ext cx="8876534" cy="324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859790">
              <a:spcBef>
                <a:spcPts val="900"/>
              </a:spcBef>
              <a:buSzTx/>
              <a:buNone/>
              <a:defRPr sz="2070" spc="64"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altLang="zh-CN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STL Sequence Containers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are: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defTabSz="859790">
              <a:spcBef>
                <a:spcPts val="900"/>
              </a:spcBef>
              <a:buSzTx/>
              <a:buNone/>
              <a:defRPr sz="2070" spc="64"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● std::array provides a </a:t>
            </a:r>
            <a:r>
              <a:rPr lang="en-US" altLang="zh-CN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fixed-size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contiguous array (on stack)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defTabSz="859790">
              <a:spcBef>
                <a:spcPts val="900"/>
              </a:spcBef>
              <a:buSzTx/>
              <a:buNone/>
              <a:defRPr sz="2070" spc="64"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● std::vector provides a dynamic contiguous array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defTabSz="859790">
              <a:spcBef>
                <a:spcPts val="900"/>
              </a:spcBef>
              <a:buSzTx/>
              <a:buNone/>
              <a:defRPr sz="2070" spc="64"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● std::list provides a </a:t>
            </a:r>
            <a:r>
              <a:rPr lang="en-US" altLang="zh-CN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double-linked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list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defTabSz="859790">
              <a:spcBef>
                <a:spcPts val="900"/>
              </a:spcBef>
              <a:buSzTx/>
              <a:buNone/>
              <a:defRPr sz="2070" spc="64"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● std::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duque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provides a </a:t>
            </a:r>
            <a:r>
              <a:rPr lang="en-US" altLang="zh-CN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double-ended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queue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defTabSz="859790">
              <a:spcBef>
                <a:spcPts val="900"/>
              </a:spcBef>
              <a:buSzTx/>
              <a:buNone/>
              <a:defRPr sz="2070" spc="64"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● std::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forward_list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provides a </a:t>
            </a:r>
            <a:r>
              <a:rPr lang="en-US" altLang="zh-CN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single-linked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list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defTabSz="859790">
              <a:spcBef>
                <a:spcPts val="900"/>
              </a:spcBef>
              <a:buSzTx/>
              <a:buNone/>
              <a:defRPr sz="2070" spc="64"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std::string is not included in most container lists, it actually meets the requirements of a Sequence Container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2.xml><?xml version="1.0" encoding="utf-8"?>
<p:tagLst xmlns:p="http://schemas.openxmlformats.org/presentationml/2006/main">
  <p:tag name="KSO_WM_BEAUTIFY_FLAG" val=""/>
  <p:tag name="KSO_WM_UNIT_PLACING_PICTURE_USER_VIEWPORT" val="{&quot;height&quot;:5280,&quot;width&quot;:21285}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14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6.xml><?xml version="1.0" encoding="utf-8"?>
<p:tagLst xmlns:p="http://schemas.openxmlformats.org/presentationml/2006/main">
  <p:tag name="COMMONDATA" val="eyJoZGlkIjoiYTMzMmRhYjU2OTAwMDQ2NjIyYjVkMGE0MDM0NGJkMzIifQ=="/>
  <p:tag name="KSO_WPP_MARK_KEY" val="37753593-3093-430c-9299-ff37dae80525"/>
  <p:tag name="commondata" val="eyJoZGlkIjoiYWIyODVkNDAxOGViODdkZDNiNzdlYjYyOGRkZTFkNzMifQ==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TABLE_ENDDRAG_ORIGIN_RECT" val="755*65"/>
  <p:tag name="TABLE_ENDDRAG_RECT" val="98*235*755*65"/>
  <p:tag name="KSO_WM_BEAUTIFY_FLAG" val=""/>
</p:tagLst>
</file>

<file path=ppt/tags/tag81.xml><?xml version="1.0" encoding="utf-8"?>
<p:tagLst xmlns:p="http://schemas.openxmlformats.org/presentationml/2006/main">
  <p:tag name="TABLE_ENDDRAG_ORIGIN_RECT" val="755*82"/>
  <p:tag name="TABLE_ENDDRAG_RECT" val="98*124*755*82"/>
  <p:tag name="KSO_WM_BEAUTIFY_FLAG" val="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"/>
  <p:tag name="KSO_WM_UNIT_PLACING_PICTURE_USER_VIEWPORT" val="{&quot;height&quot;:7014,&quot;width&quot;:10706}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TABLE_ENDDRAG_ORIGIN_RECT" val="755*65"/>
  <p:tag name="TABLE_ENDDRAG_RECT" val="98*235*755*65"/>
  <p:tag name="KSO_WM_BEAUTIFY_FLAG" val="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TABLE_ENDDRAG_ORIGIN_RECT" val="755*65"/>
  <p:tag name="TABLE_ENDDRAG_RECT" val="98*235*755*65"/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TABLE_ENDDRAG_ORIGIN_RECT" val="755*65"/>
  <p:tag name="TABLE_ENDDRAG_RECT" val="98*235*755*65"/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13631</Words>
  <Application>WPS 演示</Application>
  <PresentationFormat>宽屏</PresentationFormat>
  <Paragraphs>532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72" baseType="lpstr">
      <vt:lpstr>Arial</vt:lpstr>
      <vt:lpstr>宋体</vt:lpstr>
      <vt:lpstr>Wingdings</vt:lpstr>
      <vt:lpstr>Wingdings</vt:lpstr>
      <vt:lpstr>Times New Roman</vt:lpstr>
      <vt:lpstr>方正粗金陵简体</vt:lpstr>
      <vt:lpstr>冬青黑体简体中文</vt:lpstr>
      <vt:lpstr>Calibri</vt:lpstr>
      <vt:lpstr>Helvetica Neue</vt:lpstr>
      <vt:lpstr>Tahoma</vt:lpstr>
      <vt:lpstr>Consolas</vt:lpstr>
      <vt:lpstr>Cambria</vt:lpstr>
      <vt:lpstr>Tahoma</vt:lpstr>
      <vt:lpstr>苹方-简</vt:lpstr>
      <vt:lpstr>微软雅黑</vt:lpstr>
      <vt:lpstr>汉仪旗黑</vt:lpstr>
      <vt:lpstr>宋体</vt:lpstr>
      <vt:lpstr>Arial Unicode MS</vt:lpstr>
      <vt:lpstr>汉仪书宋二KW</vt:lpstr>
      <vt:lpstr>华文宋体</vt:lpstr>
      <vt:lpstr>Arial</vt:lpstr>
      <vt:lpstr>Times New Roman</vt:lpstr>
      <vt:lpstr>Apple Color Emoji</vt:lpstr>
      <vt:lpstr>Office 主题​​</vt:lpstr>
      <vt:lpstr>Object Oriented Programming—C++ Lecture 11  Final Review</vt:lpstr>
      <vt:lpstr>PowerPoint 演示文稿</vt:lpstr>
      <vt:lpstr>PowerPoint 演示文稿</vt:lpstr>
      <vt:lpstr>1.1 Streams</vt:lpstr>
      <vt:lpstr>1.2 Types: auto Keyword</vt:lpstr>
      <vt:lpstr>1.2 Types: nullptr Keyword</vt:lpstr>
      <vt:lpstr>1.2 Types: Reference</vt:lpstr>
      <vt:lpstr>Structured Binding</vt:lpstr>
      <vt:lpstr>1.3 STL Containers</vt:lpstr>
      <vt:lpstr>STL containers:</vt:lpstr>
      <vt:lpstr>STL container iterators</vt:lpstr>
      <vt:lpstr>Categorizing STL iterators</vt:lpstr>
      <vt:lpstr>1.4 Memory manage</vt:lpstr>
      <vt:lpstr>1.4 Memory manage</vt:lpstr>
      <vt:lpstr>PowerPoint 演示文稿</vt:lpstr>
      <vt:lpstr>2.1 RAII</vt:lpstr>
      <vt:lpstr>2.2 Class Hierarchy</vt:lpstr>
      <vt:lpstr>2.2.1 Access specifiers</vt:lpstr>
      <vt:lpstr>2.2.2 Inheritance Access Specifiers</vt:lpstr>
      <vt:lpstr>2.3 Class Special Member Function</vt:lpstr>
      <vt:lpstr>Default Constructor</vt:lpstr>
      <vt:lpstr> Copy Constructor</vt:lpstr>
      <vt:lpstr>Operator Overloading</vt:lpstr>
      <vt:lpstr>Operator Overloading</vt:lpstr>
      <vt:lpstr>2.4 Polymorphism</vt:lpstr>
      <vt:lpstr>Polymorphism vs. Overloading</vt:lpstr>
      <vt:lpstr>Function Binding</vt:lpstr>
      <vt:lpstr>Polymorphism - virtual method</vt:lpstr>
      <vt:lpstr>Pure Virtual Method</vt:lpstr>
      <vt:lpstr>2.5 Class Keywords</vt:lpstr>
      <vt:lpstr>Class Keywords——static</vt:lpstr>
      <vt:lpstr>Class Keywords——const</vt:lpstr>
      <vt:lpstr>Class Keywords——friend</vt:lpstr>
      <vt:lpstr>Class Keywords——friend</vt:lpstr>
      <vt:lpstr>2.6 Templates</vt:lpstr>
      <vt:lpstr>Function Template </vt:lpstr>
      <vt:lpstr>Class Template</vt:lpstr>
      <vt:lpstr>Template Class Example</vt:lpstr>
      <vt:lpstr>3. Advanced Topics</vt:lpstr>
      <vt:lpstr>std Exceptions</vt:lpstr>
      <vt:lpstr>Exception Propagation</vt:lpstr>
      <vt:lpstr>Defining Custom Exceptions</vt:lpstr>
      <vt:lpstr>Lambdas Function</vt:lpstr>
      <vt:lpstr>Capture Clauses</vt:lpstr>
      <vt:lpstr>Using Lambdas</vt:lpstr>
      <vt:lpstr>期末考试</vt:lpstr>
      <vt:lpstr>谢谢你们一学期的陪伴和共同进步，祝你们早日成为God Progammer!</vt:lpstr>
      <vt:lpstr>Coding to make the world better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zhzhh</dc:creator>
  <cp:lastModifiedBy>淮安</cp:lastModifiedBy>
  <cp:revision>306</cp:revision>
  <dcterms:created xsi:type="dcterms:W3CDTF">2025-02-27T06:50:25Z</dcterms:created>
  <dcterms:modified xsi:type="dcterms:W3CDTF">2025-02-27T06:50:25Z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6955FAFFA29245018A71943C9E250681</vt:lpwstr>
  </property>
</Properties>
</file>