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19" r:id="rId3"/>
    <p:sldId id="1079" r:id="rId4"/>
    <p:sldId id="457" r:id="rId5"/>
    <p:sldId id="421" r:id="rId6"/>
    <p:sldId id="422" r:id="rId7"/>
    <p:sldId id="423" r:id="rId8"/>
    <p:sldId id="424" r:id="rId9"/>
    <p:sldId id="425" r:id="rId10"/>
    <p:sldId id="426" r:id="rId11"/>
    <p:sldId id="432" r:id="rId12"/>
    <p:sldId id="436" r:id="rId13"/>
    <p:sldId id="437" r:id="rId14"/>
    <p:sldId id="1123" r:id="rId15"/>
    <p:sldId id="458" r:id="rId16"/>
    <p:sldId id="438" r:id="rId17"/>
    <p:sldId id="439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1061" r:id="rId30"/>
    <p:sldId id="394" r:id="rId31"/>
    <p:sldId id="440" r:id="rId32"/>
    <p:sldId id="441" r:id="rId33"/>
    <p:sldId id="442" r:id="rId34"/>
    <p:sldId id="443" r:id="rId35"/>
    <p:sldId id="444" r:id="rId36"/>
    <p:sldId id="446" r:id="rId37"/>
    <p:sldId id="447" r:id="rId38"/>
    <p:sldId id="448" r:id="rId39"/>
    <p:sldId id="449" r:id="rId40"/>
    <p:sldId id="450" r:id="rId41"/>
    <p:sldId id="451" r:id="rId42"/>
    <p:sldId id="453" r:id="rId43"/>
    <p:sldId id="454" r:id="rId44"/>
    <p:sldId id="455" r:id="rId45"/>
    <p:sldId id="456" r:id="rId46"/>
    <p:sldId id="1124" r:id="rId47"/>
    <p:sldId id="1125" r:id="rId48"/>
    <p:sldId id="287" r:id="rId49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7"/>
    <a:srgbClr val="A8302C"/>
    <a:srgbClr val="FFFFFF"/>
    <a:srgbClr val="2F2500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104" d="100"/>
          <a:sy n="104" d="100"/>
        </p:scale>
        <p:origin x="1574" y="703"/>
      </p:cViewPr>
      <p:guideLst>
        <p:guide orient="horz" pos="2230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157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alphaModFix amt="4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75" y="4534458"/>
            <a:ext cx="12192000" cy="232370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1835150"/>
            <a:ext cx="12192000" cy="2386965"/>
          </a:xfrm>
          <a:prstGeom prst="rect">
            <a:avLst/>
          </a:prstGeom>
          <a:solidFill>
            <a:srgbClr val="A83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987425" y="2339340"/>
            <a:ext cx="10210165" cy="13779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u="none" strike="noStrike" kern="1200" cap="none" spc="300" normalizeH="0">
                <a:solidFill>
                  <a:schemeClr val="bg1"/>
                </a:solidFill>
                <a:uFillTx/>
                <a:latin typeface="Times New Roman" panose="02020603050405020304" charset="0"/>
                <a:ea typeface="方正粗金陵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4780280" y="659130"/>
            <a:ext cx="3037205" cy="930275"/>
            <a:chOff x="4954881" y="1942452"/>
            <a:chExt cx="6214687" cy="1903328"/>
          </a:xfrm>
          <a:solidFill>
            <a:srgbClr val="A8302C"/>
          </a:solidFill>
        </p:grpSpPr>
        <p:grpSp>
          <p:nvGrpSpPr>
            <p:cNvPr id="19" name="íślïdé"/>
            <p:cNvGrpSpPr/>
            <p:nvPr/>
          </p:nvGrpSpPr>
          <p:grpSpPr>
            <a:xfrm>
              <a:off x="4954881" y="1942452"/>
              <a:ext cx="1901067" cy="1903328"/>
              <a:chOff x="1735138" y="2095500"/>
              <a:chExt cx="2667000" cy="2670175"/>
            </a:xfrm>
            <a:grpFill/>
          </p:grpSpPr>
          <p:sp>
            <p:nvSpPr>
              <p:cNvPr id="26" name="ïṡḻïḍê"/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ï$lîḍè"/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îSļiḋé"/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" name="îŝļîḍé"/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ïṩḻiďé"/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1" name="ïṣ1ïḓè"/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îsḻíḓê"/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ïşḷîďè"/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ṡlïḋe"/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í$ḻíde"/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ŝľîḑê"/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išlíḑe"/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îṩḻîḓè"/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sļîḑè"/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20" name="íšľïḋé"/>
            <p:cNvSpPr/>
            <p:nvPr/>
          </p:nvSpPr>
          <p:spPr bwMode="auto">
            <a:xfrm>
              <a:off x="7169402" y="3361464"/>
              <a:ext cx="4000166" cy="237633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1" name="í$ļîdé"/>
            <p:cNvGrpSpPr/>
            <p:nvPr/>
          </p:nvGrpSpPr>
          <p:grpSpPr>
            <a:xfrm>
              <a:off x="7354984" y="2180085"/>
              <a:ext cx="3612032" cy="965243"/>
              <a:chOff x="5102226" y="2428875"/>
              <a:chExt cx="5067300" cy="1354138"/>
            </a:xfrm>
            <a:grpFill/>
          </p:grpSpPr>
          <p:sp>
            <p:nvSpPr>
              <p:cNvPr id="22" name="ís1ïḋe"/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îślïḍê"/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śḷiḍê"/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iṧľíḑe"/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2306955" y="4375785"/>
            <a:ext cx="7578090" cy="66992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u="none" strike="noStrike" kern="1200" cap="none" spc="20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ea typeface="方正粗金陵简体" panose="02000000000000000000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59550"/>
            <a:ext cx="12204700" cy="298450"/>
          </a:xfrm>
          <a:prstGeom prst="rect">
            <a:avLst/>
          </a:prstGeom>
          <a:solidFill>
            <a:srgbClr val="9799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179445" y="6590665"/>
            <a:ext cx="5956935" cy="2355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9379250" y="6541095"/>
            <a:ext cx="2700000" cy="31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3175" y="0"/>
            <a:ext cx="12192000" cy="662940"/>
          </a:xfrm>
          <a:prstGeom prst="rect">
            <a:avLst/>
          </a:prstGeom>
          <a:solidFill>
            <a:srgbClr val="A83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4300" y="0"/>
            <a:ext cx="649160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2400" u="none" strike="noStrike" kern="1200" cap="none" spc="300" normalizeH="0">
                <a:solidFill>
                  <a:schemeClr val="bg1"/>
                </a:solidFill>
                <a:uFillTx/>
                <a:latin typeface="Times New Roman" panose="02020603050405020304" charset="0"/>
                <a:ea typeface="方正粗金陵简体" panose="02000000000000000000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6.png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8.png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9.xml"/><Relationship Id="rId5" Type="http://schemas.openxmlformats.org/officeDocument/2006/relationships/image" Target="../media/image10.png"/><Relationship Id="rId4" Type="http://schemas.openxmlformats.org/officeDocument/2006/relationships/tags" Target="../tags/tag98.xml"/><Relationship Id="rId3" Type="http://schemas.openxmlformats.org/officeDocument/2006/relationships/image" Target="../media/image9.png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11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3" Type="http://schemas.openxmlformats.org/officeDocument/2006/relationships/image" Target="../media/image12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image" Target="../media/image13.png"/><Relationship Id="rId1" Type="http://schemas.openxmlformats.org/officeDocument/2006/relationships/tags" Target="../tags/tag10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3.xml"/><Relationship Id="rId2" Type="http://schemas.openxmlformats.org/officeDocument/2006/relationships/image" Target="../media/image14.png"/><Relationship Id="rId1" Type="http://schemas.openxmlformats.org/officeDocument/2006/relationships/tags" Target="../tags/tag1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image" Target="../media/image15.png"/><Relationship Id="rId1" Type="http://schemas.openxmlformats.org/officeDocument/2006/relationships/tags" Target="../tags/tag11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16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17.png"/><Relationship Id="rId1" Type="http://schemas.openxmlformats.org/officeDocument/2006/relationships/tags" Target="../tags/tag1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Relationship Id="rId3" Type="http://schemas.openxmlformats.org/officeDocument/2006/relationships/image" Target="../media/image18.png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image" Target="../media/image19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4" Type="http://schemas.openxmlformats.org/officeDocument/2006/relationships/image" Target="../media/image21.png"/><Relationship Id="rId3" Type="http://schemas.openxmlformats.org/officeDocument/2006/relationships/tags" Target="../tags/tag134.xml"/><Relationship Id="rId2" Type="http://schemas.openxmlformats.org/officeDocument/2006/relationships/image" Target="../media/image20.png"/><Relationship Id="rId1" Type="http://schemas.openxmlformats.org/officeDocument/2006/relationships/tags" Target="../tags/tag13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22.png"/><Relationship Id="rId1" Type="http://schemas.openxmlformats.org/officeDocument/2006/relationships/tags" Target="../tags/tag136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image" Target="../media/image24.png"/><Relationship Id="rId3" Type="http://schemas.openxmlformats.org/officeDocument/2006/relationships/tags" Target="../tags/tag139.xml"/><Relationship Id="rId2" Type="http://schemas.openxmlformats.org/officeDocument/2006/relationships/image" Target="../media/image23.png"/><Relationship Id="rId1" Type="http://schemas.openxmlformats.org/officeDocument/2006/relationships/tags" Target="../tags/tag138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2.xml"/><Relationship Id="rId2" Type="http://schemas.openxmlformats.org/officeDocument/2006/relationships/image" Target="../media/image25.png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26.png"/><Relationship Id="rId1" Type="http://schemas.openxmlformats.org/officeDocument/2006/relationships/tags" Target="../tags/tag144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27.png"/><Relationship Id="rId1" Type="http://schemas.openxmlformats.org/officeDocument/2006/relationships/tags" Target="../tags/tag146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28.png"/><Relationship Id="rId1" Type="http://schemas.openxmlformats.org/officeDocument/2006/relationships/tags" Target="../tags/tag148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29.png"/><Relationship Id="rId1" Type="http://schemas.openxmlformats.org/officeDocument/2006/relationships/tags" Target="../tags/tag15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tags" Target="../tags/tag75.xml"/><Relationship Id="rId3" Type="http://schemas.openxmlformats.org/officeDocument/2006/relationships/image" Target="../media/image4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9870" y="1932305"/>
            <a:ext cx="11851640" cy="20770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zh-CN" sz="4400"/>
              <a:t>Object Oriented Programming</a:t>
            </a:r>
            <a:r>
              <a:rPr lang="en-US" altLang="zh-CN" sz="4400"/>
              <a:t>—C++</a:t>
            </a:r>
            <a:br>
              <a:rPr lang="zh-CN" altLang="zh-CN" sz="4800"/>
            </a:br>
            <a:r>
              <a:rPr lang="en-US" altLang="zh-CN" sz="4800"/>
              <a:t>Lecture 12  Final</a:t>
            </a:r>
            <a:r>
              <a:rPr lang="zh-CN" altLang="zh-CN" sz="4800"/>
              <a:t> Review</a:t>
            </a:r>
            <a:endParaRPr lang="zh-CN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66645" y="4375785"/>
            <a:ext cx="7578090" cy="200977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Qijun Zhao</a:t>
            </a:r>
            <a:endParaRPr lang="en-US" altLang="zh-CN"/>
          </a:p>
          <a:p>
            <a:r>
              <a:rPr lang="en-US" altLang="zh-CN"/>
              <a:t>College of Computer Science</a:t>
            </a:r>
            <a:endParaRPr lang="en-US" altLang="zh-CN"/>
          </a:p>
          <a:p>
            <a:r>
              <a:rPr lang="en-US" altLang="zh-CN"/>
              <a:t>Sichuan University</a:t>
            </a:r>
            <a:endParaRPr lang="en-US" altLang="zh-CN"/>
          </a:p>
          <a:p>
            <a:r>
              <a:rPr lang="en-US" altLang="zh-CN"/>
              <a:t>Spring 2023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4300" y="876935"/>
            <a:ext cx="11953875" cy="549211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All containers implement iterators, but they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re not all the same!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● Each container has its own iterator, which can have different behavior.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● All iterators implement a few shared operations: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○ Initializing    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iter = s.begin();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○ Incrementing   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++iter;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○ Dereferencing   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*iter;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○ Comparing      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iter != s.end();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○ Copying            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new_iter = iter;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70000"/>
              </a:lnSpc>
              <a:buNone/>
            </a:pP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In the STL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4254500" y="3739515"/>
            <a:ext cx="1312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54500" y="4329430"/>
            <a:ext cx="1312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254500" y="4919345"/>
            <a:ext cx="1312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54500" y="5476240"/>
            <a:ext cx="1312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254500" y="6033135"/>
            <a:ext cx="1312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Categorizing STL iterators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8365" y="1342390"/>
            <a:ext cx="6223635" cy="4759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663700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Vectors and deques have the most powerful iterators!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● Creating your own containers means creating their iterators as well.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● You can access elements in stacks and queues one-by-one, but you have to change the container to do so!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● Iteration with iterators is const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3843" y="1495843"/>
            <a:ext cx="10969200" cy="4759200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与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free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是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C++/C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语言的标准</a:t>
            </a:r>
            <a:r>
              <a:rPr lang="zh-CN" altLang="en-US" sz="1800" b="1" i="0" u="none" strike="noStrike" baseline="0" dirty="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库函数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，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new/delete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是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的</a:t>
            </a:r>
            <a:r>
              <a:rPr lang="zh-CN" altLang="en-US" sz="1800" b="1" i="0" u="none" strike="noStrike" baseline="0" dirty="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运算符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。它们都可用于申请动态内存和释放内存。</a:t>
            </a:r>
            <a:endParaRPr lang="zh-CN" altLang="en-US" sz="1800" b="0" i="0" u="none" strike="noStrike" baseline="0" dirty="0">
              <a:solidFill>
                <a:srgbClr val="333333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algn="l"/>
            <a:r>
              <a:rPr lang="zh-CN" altLang="en-US" sz="1800" b="1" i="0" u="none" strike="noStrike" baseline="0" dirty="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对于非内部数据类型的对象而言，光用</a:t>
            </a:r>
            <a:r>
              <a:rPr lang="en-US" altLang="zh-CN" sz="1800" b="1" i="0" u="none" strike="noStrike" baseline="0" dirty="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malloc/free</a:t>
            </a:r>
            <a:r>
              <a:rPr lang="zh-CN" altLang="en-US" sz="1800" b="1" i="0" u="none" strike="noStrike" baseline="0" dirty="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无法满足动态对象的要求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。对象在创建的同时要自动执行构造函数，对象在消亡之前要自动执行析构函数。由于</a:t>
            </a:r>
            <a:r>
              <a:rPr lang="en-US" altLang="zh-CN" sz="1800" b="0" i="1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malloc/free</a:t>
            </a:r>
            <a:r>
              <a:rPr lang="zh-CN" altLang="en-US" sz="1800" b="0" i="1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是库函数而不是运算符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，不在编译器控制权限之内，不能够把执行构造函数和析构函数的任务强加于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malloc/free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。</a:t>
            </a:r>
            <a:endParaRPr lang="zh-CN" altLang="en-US" sz="1800" b="0" i="0" u="none" strike="noStrike" baseline="0" dirty="0">
              <a:solidFill>
                <a:srgbClr val="333333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algn="l"/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因此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语言需要⼀个能完成动态内存分配和初始化工作的运算符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new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，以及⼀个能完成清理与释放内存工作的运算符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delete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。 注意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new/delete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不是库函数。 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程序经常要调用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函数，而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程序只能用</a:t>
            </a:r>
            <a:r>
              <a:rPr lang="en-US" altLang="zh-CN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malloc/free</a:t>
            </a:r>
            <a:r>
              <a:rPr lang="zh-CN" altLang="en-US" sz="1800" b="0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管理动态内存。</a:t>
            </a:r>
            <a:endParaRPr lang="zh-CN" altLang="en-US" sz="1800" b="0" i="0" u="none" strike="noStrike" baseline="0" dirty="0">
              <a:solidFill>
                <a:srgbClr val="333333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algn="l"/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new</a:t>
            </a:r>
            <a:r>
              <a:rPr lang="zh-CN" altLang="en-US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可以认为是</a:t>
            </a:r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</a:t>
            </a:r>
            <a:r>
              <a:rPr lang="zh-CN" altLang="en-US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加构造函数的执行。</a:t>
            </a:r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new</a:t>
            </a:r>
            <a:r>
              <a:rPr lang="zh-CN" altLang="en-US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出来的指针是直接带类型信息的，而</a:t>
            </a:r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malloc</a:t>
            </a:r>
            <a:r>
              <a:rPr lang="zh-CN" altLang="en-US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返回的都是</a:t>
            </a:r>
            <a:r>
              <a:rPr lang="en-US" altLang="zh-CN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void</a:t>
            </a:r>
            <a:r>
              <a:rPr lang="zh-CN" altLang="en-US" sz="1800" b="1" i="0" u="none" strike="noStrike" baseline="0" dirty="0">
                <a:solidFill>
                  <a:srgbClr val="333333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指针。</a:t>
            </a:r>
            <a:endParaRPr lang="zh-CN" altLang="en-US" b="1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Others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0410" y="89598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sym typeface="+mn-ea"/>
              </a:rPr>
              <a:t>New and Delete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0680"/>
            <a:ext cx="11972925" cy="3427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99383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/>
              <a:t>2.OOP</a:t>
            </a:r>
            <a:endParaRPr lang="en-US" altLang="zh-CN" sz="2800" b="1"/>
          </a:p>
          <a:p>
            <a:pPr marL="0" indent="457200">
              <a:buNone/>
            </a:pPr>
            <a:r>
              <a:rPr lang="en-US" altLang="zh-CN" sz="2000" b="1"/>
              <a:t>2.1 RAII and Smart Pointers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2.2 Class Hierarchy</a:t>
            </a:r>
            <a:endParaRPr lang="en-US" altLang="zh-CN" sz="2000" b="1"/>
          </a:p>
          <a:p>
            <a:pPr marL="457200" lvl="1" indent="457200">
              <a:buNone/>
            </a:pPr>
            <a:r>
              <a:rPr lang="en-US" altLang="zh-CN" sz="2000" b="1"/>
              <a:t>2.2.1 Access Specifiers</a:t>
            </a:r>
            <a:endParaRPr lang="en-US" altLang="zh-CN" sz="2000" b="1"/>
          </a:p>
          <a:p>
            <a:pPr marL="457200" lvl="1" indent="457200">
              <a:buNone/>
            </a:pPr>
            <a:r>
              <a:rPr lang="en-US" altLang="zh-CN" sz="2000" b="1"/>
              <a:t>2.2.2 Inheritance Access Specifiers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2.3 Class Special Member Function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2.4 Polymorphism 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2.5 Class Keywords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2.6 Templates and Lambda</a:t>
            </a:r>
            <a:endParaRPr lang="en-US" altLang="zh-CN" sz="2000" b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Holding a resource is a </a:t>
            </a:r>
            <a:r>
              <a:rPr lang="zh-CN" altLang="en-US" b="1" u="sng" dirty="0">
                <a:solidFill>
                  <a:srgbClr val="C00000"/>
                </a:solidFill>
              </a:rPr>
              <a:t>class invariant</a:t>
            </a:r>
            <a:r>
              <a:rPr lang="zh-CN" altLang="en-US" b="1" dirty="0">
                <a:solidFill>
                  <a:srgbClr val="C00000"/>
                </a:solidFill>
              </a:rPr>
              <a:t>, and is tied to object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lifetime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RAII Idiom consists in three steps: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dirty="0"/>
              <a:t>• Encapsulate a resource into a class (constructor)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Use the resource via a local instance of the class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The resource is automatically releases when the object gets out of scope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i="1" dirty="0"/>
              <a:t>(destructor)</a:t>
            </a:r>
            <a:endParaRPr lang="zh-CN" altLang="en-US" i="1" dirty="0"/>
          </a:p>
          <a:p>
            <a:pPr marL="0" indent="457200">
              <a:buNone/>
            </a:pPr>
            <a:endParaRPr lang="zh-CN" altLang="en-US" i="1" dirty="0"/>
          </a:p>
          <a:p>
            <a:pPr marL="0" indent="0">
              <a:buNone/>
            </a:pPr>
            <a:r>
              <a:rPr lang="zh-CN" altLang="en-US" u="sng" dirty="0"/>
              <a:t>Implication 1</a:t>
            </a:r>
            <a:r>
              <a:rPr lang="zh-CN" altLang="en-US" dirty="0"/>
              <a:t>: C++ programming language does not require the garbage collector!!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u="sng" dirty="0"/>
              <a:t>Implication 2</a:t>
            </a:r>
            <a:r>
              <a:rPr lang="zh-CN" altLang="en-US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The programmer has the responsibility to manage the resources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RAII</a:t>
            </a:r>
            <a:r>
              <a:rPr lang="en-US" altLang="zh-CN" dirty="0"/>
              <a:t> and Smart Pointers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905" y="830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RAII Idiom - Resource Acquisition is Initialization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Smart Pointers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33470" y="121798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智能指针：</a:t>
            </a:r>
            <a:endParaRPr lang="zh-CN" altLang="en-US" b="0" dirty="0">
              <a:solidFill>
                <a:schemeClr val="tx1"/>
              </a:solidFill>
              <a:effectLst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 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管理动态对象。</a:t>
            </a:r>
            <a:endParaRPr lang="zh-CN" altLang="en-US" b="0" dirty="0">
              <a:solidFill>
                <a:schemeClr val="tx1"/>
              </a:solidFill>
              <a:effectLst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 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行为类似常规指针。</a:t>
            </a:r>
            <a:endParaRPr lang="zh-CN" altLang="en-US" b="0" dirty="0">
              <a:solidFill>
                <a:schemeClr val="tx1"/>
              </a:solidFill>
              <a:effectLst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 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负责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自动释放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所指向的对象。</a:t>
            </a:r>
            <a:endParaRPr lang="zh-CN" altLang="en-US" b="0" dirty="0">
              <a:solidFill>
                <a:schemeClr val="tx1"/>
              </a:solidFill>
              <a:effectLst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  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-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智能指针也是模板。</a:t>
            </a:r>
            <a:endParaRPr lang="zh-CN" altLang="en-US" b="0" dirty="0">
              <a:solidFill>
                <a:schemeClr val="tx1"/>
              </a:solidFill>
              <a:effectLst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endParaRPr lang="zh-CN" altLang="en-US" dirty="0">
              <a:solidFill>
                <a:schemeClr val="tx1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8000" y="4299691"/>
            <a:ext cx="11993880" cy="110744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" tIns="0" rIns="6348" bIns="0" numCol="1" rtlCol="0" anchor="ctr" anchorCtr="0" compatLnSpc="1"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zh-CN">
                <a:solidFill>
                  <a:srgbClr val="121212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C++11 引入了 3 个智能指针类型：</a:t>
            </a:r>
            <a:endParaRPr lang="zh-CN" altLang="zh-CN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100000"/>
              </a:lnSpc>
              <a:buFontTx/>
              <a:buAutoNum type="arabicPeriod"/>
            </a:pPr>
            <a:r>
              <a:rPr lang="zh-CN" altLang="zh-CN">
                <a:solidFill>
                  <a:srgbClr val="121212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std::unique_ptr&lt;T&gt; ：</a:t>
            </a:r>
            <a:r>
              <a:rPr lang="zh-CN" altLang="zh-CN" b="1">
                <a:solidFill>
                  <a:srgbClr val="FF000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独占</a:t>
            </a:r>
            <a:r>
              <a:rPr lang="zh-CN" altLang="zh-CN">
                <a:solidFill>
                  <a:srgbClr val="121212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资源所有权的指针。</a:t>
            </a:r>
            <a:endParaRPr lang="zh-CN" altLang="zh-CN">
              <a:solidFill>
                <a:srgbClr val="121212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100000"/>
              </a:lnSpc>
              <a:buFontTx/>
              <a:buAutoNum type="arabicPeriod" startAt="2"/>
            </a:pPr>
            <a:r>
              <a:rPr lang="zh-CN" altLang="zh-CN">
                <a:solidFill>
                  <a:srgbClr val="121212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std::shared_ptr&lt;T&gt; ：</a:t>
            </a:r>
            <a:r>
              <a:rPr lang="zh-CN" altLang="zh-CN" b="1">
                <a:solidFill>
                  <a:srgbClr val="FF000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共享</a:t>
            </a:r>
            <a:r>
              <a:rPr lang="zh-CN" altLang="zh-CN">
                <a:solidFill>
                  <a:srgbClr val="121212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资源所有权的指针。</a:t>
            </a:r>
            <a:endParaRPr lang="zh-CN" altLang="zh-CN">
              <a:solidFill>
                <a:srgbClr val="121212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lnSpc>
                <a:spcPct val="100000"/>
              </a:lnSpc>
              <a:buFontTx/>
              <a:buAutoNum type="arabicPeriod" startAt="3"/>
            </a:pPr>
            <a:r>
              <a:rPr lang="zh-CN" altLang="zh-CN">
                <a:solidFill>
                  <a:srgbClr val="121212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std::weak_ptr&lt;T&gt; ：共享资源的观察者，需要和 std::shared_ptr 一起使用，不影响资源的生命周期。</a:t>
            </a:r>
            <a:endParaRPr lang="zh-CN" altLang="zh-CN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</a:t>
            </a:r>
            <a:r>
              <a:rPr lang="en-US" altLang="zh-CN"/>
              <a:t>2</a:t>
            </a:r>
            <a:r>
              <a:rPr lang="zh-CN" altLang="en-US"/>
              <a:t> Class Hierarchy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45235" y="1576070"/>
          <a:ext cx="9591040" cy="10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Child/Derived Class or Subclass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A new class that inheriting variables and functions from another class is called a derived or child class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245235" y="2990850"/>
          <a:ext cx="959104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Parent/Base Class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497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The closest class providing variables and functions of a derived class is called parent or base class</a:t>
                      </a:r>
                      <a:endParaRPr lang="en-US" altLang="zh-CN" sz="2000" b="0" dirty="0"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45235" y="4738370"/>
            <a:ext cx="909764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C00000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+mj-cs"/>
              </a:rPr>
              <a:t>Extending</a:t>
            </a:r>
            <a:r>
              <a:rPr lang="en-US" altLang="zh-CN" sz="2000" dirty="0">
                <a:solidFill>
                  <a:schemeClr val="dk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+mj-cs"/>
              </a:rPr>
              <a:t> a base class refers to creating a new class which retains characteristics of the base class and on top it can add (and never remove) its own members</a:t>
            </a:r>
            <a:endParaRPr lang="en-US" altLang="zh-CN" sz="2000" dirty="0">
              <a:solidFill>
                <a:schemeClr val="dk1"/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210365"/>
            <a:ext cx="10969200" cy="475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The</a:t>
            </a:r>
            <a:r>
              <a:rPr lang="zh-CN" altLang="en-US" b="1" dirty="0"/>
              <a:t> access specifiers</a:t>
            </a:r>
            <a:r>
              <a:rPr lang="zh-CN" altLang="en-US" dirty="0"/>
              <a:t> define the visibility of inherited members of the subsequent base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class. The keywords </a:t>
            </a:r>
            <a:r>
              <a:rPr lang="zh-CN" altLang="en-US" dirty="0">
                <a:highlight>
                  <a:srgbClr val="C0C0C0"/>
                </a:highlight>
              </a:rPr>
              <a:t>public</a:t>
            </a:r>
            <a:r>
              <a:rPr lang="zh-CN" altLang="en-US" dirty="0"/>
              <a:t> , </a:t>
            </a:r>
            <a:r>
              <a:rPr lang="zh-CN" altLang="en-US" dirty="0">
                <a:highlight>
                  <a:srgbClr val="C0C0C0"/>
                </a:highlight>
              </a:rPr>
              <a:t>private</a:t>
            </a:r>
            <a:r>
              <a:rPr lang="zh-CN" altLang="en-US" dirty="0"/>
              <a:t> , and </a:t>
            </a:r>
            <a:r>
              <a:rPr lang="zh-CN" altLang="en-US" dirty="0">
                <a:highlight>
                  <a:srgbClr val="C0C0C0"/>
                </a:highlight>
              </a:rPr>
              <a:t>protected</a:t>
            </a:r>
            <a:r>
              <a:rPr lang="zh-CN" altLang="en-US" dirty="0"/>
              <a:t> specify the sections of</a:t>
            </a:r>
            <a:r>
              <a:rPr lang="en-US" altLang="zh-CN" dirty="0"/>
              <a:t> </a:t>
            </a:r>
            <a:r>
              <a:rPr lang="zh-CN" altLang="en-US" dirty="0"/>
              <a:t>visibility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 goal of the access specifiers is to prevent a direct access to the internal representation of the class for avoiding wrong usage and potential inconsistency (access control)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</a:t>
            </a:r>
            <a:r>
              <a:rPr lang="zh-CN" altLang="en-US" dirty="0">
                <a:solidFill>
                  <a:srgbClr val="C00000"/>
                </a:solidFill>
              </a:rPr>
              <a:t>public</a:t>
            </a:r>
            <a:r>
              <a:rPr lang="zh-CN" altLang="en-US" dirty="0"/>
              <a:t>: No restriction (function members, derived classes, outside the class)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</a:t>
            </a:r>
            <a:r>
              <a:rPr lang="zh-CN" altLang="en-US" dirty="0">
                <a:solidFill>
                  <a:srgbClr val="C00000"/>
                </a:solidFill>
              </a:rPr>
              <a:t>protected</a:t>
            </a:r>
            <a:r>
              <a:rPr lang="zh-CN" altLang="en-US" dirty="0"/>
              <a:t>: Function members and derived classes access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</a:t>
            </a:r>
            <a:r>
              <a:rPr lang="zh-CN" altLang="en-US" dirty="0">
                <a:solidFill>
                  <a:srgbClr val="C00000"/>
                </a:solidFill>
              </a:rPr>
              <a:t>private</a:t>
            </a:r>
            <a:r>
              <a:rPr lang="zh-CN" altLang="en-US" dirty="0"/>
              <a:t>: Function members only access (internal)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struct</a:t>
            </a:r>
            <a:r>
              <a:rPr lang="zh-CN" altLang="en-US" dirty="0"/>
              <a:t> has default </a:t>
            </a:r>
            <a:r>
              <a:rPr lang="zh-CN" altLang="en-US" dirty="0">
                <a:highlight>
                  <a:srgbClr val="C0C0C0"/>
                </a:highlight>
              </a:rPr>
              <a:t>public</a:t>
            </a:r>
            <a:r>
              <a:rPr lang="zh-CN" altLang="en-US" dirty="0"/>
              <a:t> members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class</a:t>
            </a:r>
            <a:r>
              <a:rPr lang="zh-CN" altLang="en-US" dirty="0"/>
              <a:t> has default </a:t>
            </a:r>
            <a:r>
              <a:rPr lang="zh-CN" altLang="en-US" dirty="0">
                <a:highlight>
                  <a:srgbClr val="C0C0C0"/>
                </a:highlight>
              </a:rPr>
              <a:t>private</a:t>
            </a:r>
            <a:r>
              <a:rPr lang="zh-CN" altLang="en-US" dirty="0"/>
              <a:t> members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Access specifiers</a:t>
            </a:r>
            <a:r>
              <a:rPr lang="en-US" altLang="zh-CN"/>
              <a:t> (</a:t>
            </a:r>
            <a:r>
              <a:rPr lang="zh-CN" altLang="en-US"/>
              <a:t>访问说明符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The access specifiers are also used for defining how the visibility is propagated from</a:t>
            </a:r>
            <a:r>
              <a:rPr lang="en-US" altLang="zh-CN" dirty="0"/>
              <a:t> </a:t>
            </a:r>
            <a:r>
              <a:rPr lang="zh-CN" altLang="en-US" dirty="0"/>
              <a:t>the base class to a specific derived class in the inheritance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Inheritance Access Specifiers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0640" y="1972945"/>
            <a:ext cx="6798310" cy="4453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0705" y="705485"/>
            <a:ext cx="7869555" cy="58045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3501390"/>
            <a:ext cx="10968990" cy="16230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• A constructor is supposed to initialize all data members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We can define multiple constructors with different signatures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Any constructor can be constexpr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2.3 Class Special Member Function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45235" y="1576070"/>
          <a:ext cx="9591040" cy="167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Constructor [ctor]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A</a:t>
                      </a: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constructor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is a special member function of a class that is executed when a new instance of that class is created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 u="sng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Goals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: initialization and resource acquisition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 u="sng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Syntax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: T(...) same named of the class and no return type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7995" y="9563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Class Constructor and Destructor</a:t>
            </a:r>
            <a:endParaRPr lang="zh-CN" altLang="en-US" sz="2400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9925" y="2145665"/>
            <a:ext cx="10968990" cy="66929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Every class has always either an implicit or explicit default constructor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Default Constructor (</a:t>
            </a:r>
            <a:r>
              <a:rPr lang="zh-CN" altLang="en-US"/>
              <a:t>默认构造函数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28370" y="1030605"/>
          <a:ext cx="9591040" cy="89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Default Constructor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The </a:t>
                      </a:r>
                      <a:r>
                        <a:rPr lang="en-US" altLang="zh-CN" sz="2000" b="0">
                          <a:solidFill>
                            <a:srgbClr val="C00000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default constructor T()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is a constructor with</a:t>
                      </a:r>
                      <a:r>
                        <a:rPr lang="en-US" altLang="zh-CN" sz="2000" b="0" u="sng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no argument</a:t>
                      </a:r>
                      <a:endParaRPr lang="en-US" altLang="zh-CN" sz="2000" b="0" u="sng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8370" y="2994660"/>
            <a:ext cx="9258300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8370" y="4431665"/>
            <a:ext cx="8886825" cy="1285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77315" y="589724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• An implicit default constructor is constexpr</a:t>
            </a:r>
            <a:endParaRPr lang="zh-CN" altLang="en-US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Copy Constructor</a:t>
            </a:r>
            <a:r>
              <a:rPr lang="en-US" altLang="zh-CN"/>
              <a:t> (</a:t>
            </a:r>
            <a:r>
              <a:rPr lang="zh-CN" altLang="en-US"/>
              <a:t>拷贝构造函数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45235" y="1576070"/>
          <a:ext cx="9591040" cy="106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040"/>
              </a:tblGrid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Copy Constructor</a:t>
                      </a:r>
                      <a:endParaRPr lang="en-US" altLang="zh-CN" sz="18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A </a:t>
                      </a:r>
                      <a:r>
                        <a:rPr lang="en-US" altLang="zh-CN" sz="2000" b="0">
                          <a:solidFill>
                            <a:srgbClr val="C00000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copy constructor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T(const T&amp;) creates a new object as a </a:t>
                      </a:r>
                      <a:r>
                        <a:rPr lang="en-US" altLang="zh-CN" sz="2000" b="0" i="1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deep copy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 of an</a:t>
                      </a:r>
                      <a:endParaRPr lang="en-US" altLang="zh-CN" sz="2000" b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uFillTx/>
                          <a:latin typeface="方正粗金陵简体" panose="02000000000000000000" charset="-122"/>
                          <a:ea typeface="方正粗金陵简体" panose="02000000000000000000" charset="-122"/>
                          <a:cs typeface="+mj-cs"/>
                          <a:sym typeface="+mn-ea"/>
                        </a:rPr>
                        <a:t>existing object</a:t>
                      </a:r>
                      <a:endParaRPr lang="en-US" altLang="zh-CN" sz="2000" b="0">
                        <a:solidFill>
                          <a:schemeClr val="tx1"/>
                        </a:solidFill>
                        <a:uFillTx/>
                        <a:latin typeface="方正粗金陵简体" panose="02000000000000000000" charset="-122"/>
                        <a:ea typeface="方正粗金陵简体" panose="02000000000000000000" charset="-122"/>
                        <a:cs typeface="+mj-cs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9985" y="2862580"/>
            <a:ext cx="9782175" cy="1571625"/>
          </a:xfrm>
          <a:prstGeom prst="rect">
            <a:avLst/>
          </a:prstGeom>
        </p:spPr>
      </p:pic>
      <p:sp>
        <p:nvSpPr>
          <p:cNvPr id="13" name="内容占位符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08330" y="4516755"/>
            <a:ext cx="10968990" cy="17329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Every class always defines an implicit or explicit copy constructor</a:t>
            </a:r>
            <a:endParaRPr lang="zh-CN" altLang="en-US"/>
          </a:p>
          <a:p>
            <a:r>
              <a:rPr lang="zh-CN" altLang="en-US"/>
              <a:t> Even the copy constructor implicitly calls the default Base class constructor</a:t>
            </a:r>
            <a:endParaRPr lang="zh-CN" altLang="en-US"/>
          </a:p>
          <a:p>
            <a:r>
              <a:rPr lang="zh-CN" altLang="en-US"/>
              <a:t> Even the copy constructor is considered a non-default constructor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Operator Overloading</a:t>
            </a:r>
            <a:r>
              <a:rPr lang="en-US" altLang="zh-CN"/>
              <a:t> (</a:t>
            </a:r>
            <a:r>
              <a:rPr lang="zh-CN" altLang="en-US"/>
              <a:t>运算符重载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58235" y="1127180"/>
          <a:ext cx="10968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Operator Overloading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solidFill>
                            <a:srgbClr val="C0000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Operator overloading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is a special case of polymorphism in which some </a:t>
                      </a:r>
                      <a:r>
                        <a:rPr lang="en-US" sz="2000" b="1" i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operators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are treated as polymorphic functions and have different behaviors depending on the type of its arguments</a:t>
                      </a:r>
                      <a:endParaRPr lang="en-US" sz="2000" b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7945" y="2807335"/>
            <a:ext cx="9218295" cy="3442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500" y="897255"/>
            <a:ext cx="10968990" cy="443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Categories not in bold are rarely used in practice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Operator Overloading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5505" y="1343025"/>
            <a:ext cx="7691755" cy="4610735"/>
          </a:xfrm>
          <a:prstGeom prst="rect">
            <a:avLst/>
          </a:prstGeom>
        </p:spPr>
      </p:pic>
      <p:sp>
        <p:nvSpPr>
          <p:cNvPr id="7" name="内容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71475" y="5956300"/>
            <a:ext cx="11296015" cy="4432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Operators which cannot be overloaded: </a:t>
            </a:r>
            <a:r>
              <a:rPr lang="zh-CN" altLang="en-US">
                <a:highlight>
                  <a:srgbClr val="C0C0C0"/>
                </a:highlight>
              </a:rPr>
              <a:t>?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 . 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.*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 ::</a:t>
            </a:r>
            <a:r>
              <a:rPr lang="en-US" altLang="zh-CN">
                <a:highlight>
                  <a:srgbClr val="C0C0C0"/>
                </a:highlight>
              </a:rPr>
              <a:t>	</a:t>
            </a:r>
            <a:r>
              <a:rPr lang="zh-CN" altLang="en-US">
                <a:highlight>
                  <a:srgbClr val="C0C0C0"/>
                </a:highlight>
              </a:rPr>
              <a:t> sizeof </a:t>
            </a:r>
            <a:r>
              <a:rPr lang="en-US" altLang="zh-CN">
                <a:highlight>
                  <a:srgbClr val="C0C0C0"/>
                </a:highlight>
              </a:rPr>
              <a:t>		</a:t>
            </a:r>
            <a:r>
              <a:rPr lang="zh-CN" altLang="en-US">
                <a:highlight>
                  <a:srgbClr val="C0C0C0"/>
                </a:highlight>
              </a:rPr>
              <a:t>typeof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2968625"/>
            <a:ext cx="10968990" cy="32810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• At </a:t>
            </a:r>
            <a:r>
              <a:rPr lang="zh-CN" altLang="en-US" u="sng" dirty="0"/>
              <a:t>run-time</a:t>
            </a:r>
            <a:r>
              <a:rPr lang="zh-CN" altLang="en-US" dirty="0"/>
              <a:t>, objects of a </a:t>
            </a:r>
            <a:r>
              <a:rPr lang="zh-CN" altLang="en-US" i="1" dirty="0"/>
              <a:t>base class</a:t>
            </a:r>
            <a:r>
              <a:rPr lang="zh-CN" altLang="en-US" dirty="0"/>
              <a:t> behaves as objects of a </a:t>
            </a:r>
            <a:r>
              <a:rPr lang="zh-CN" altLang="en-US" i="1" dirty="0"/>
              <a:t>derived class</a:t>
            </a:r>
            <a:endParaRPr lang="zh-CN" altLang="en-US" i="1" dirty="0"/>
          </a:p>
          <a:p>
            <a:pPr marL="0" indent="0">
              <a:buNone/>
            </a:pPr>
            <a:r>
              <a:rPr lang="zh-CN" altLang="en-US" dirty="0"/>
              <a:t>• A </a:t>
            </a:r>
            <a:r>
              <a:rPr lang="zh-CN" altLang="en-US" b="1" dirty="0"/>
              <a:t>Base</a:t>
            </a:r>
            <a:r>
              <a:rPr lang="zh-CN" altLang="en-US" dirty="0"/>
              <a:t> class may define and implement polymorphic methods, and </a:t>
            </a:r>
            <a:r>
              <a:rPr lang="zh-CN" altLang="en-US" b="1" dirty="0"/>
              <a:t>derived</a:t>
            </a:r>
            <a:r>
              <a:rPr lang="en-US" altLang="zh-CN" dirty="0"/>
              <a:t> </a:t>
            </a:r>
            <a:r>
              <a:rPr lang="zh-CN" altLang="en-US" dirty="0"/>
              <a:t>classes can </a:t>
            </a:r>
            <a:r>
              <a:rPr lang="zh-CN" altLang="en-US" b="1" dirty="0"/>
              <a:t>override</a:t>
            </a:r>
            <a:r>
              <a:rPr lang="zh-CN" altLang="en-US" dirty="0"/>
              <a:t> them, which means they provide their own implementations,</a:t>
            </a:r>
            <a:r>
              <a:rPr lang="en-US" altLang="zh-CN" dirty="0"/>
              <a:t> </a:t>
            </a:r>
            <a:r>
              <a:rPr lang="zh-CN" altLang="en-US" dirty="0"/>
              <a:t>invoked at run-time depending on the context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Polymorphism</a:t>
            </a:r>
            <a:r>
              <a:rPr lang="en-US" altLang="zh-CN"/>
              <a:t> (</a:t>
            </a:r>
            <a:r>
              <a:rPr lang="zh-CN" altLang="en-US"/>
              <a:t>多态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08400" y="1205920"/>
          <a:ext cx="10968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Polymorphism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In Object-Oriented Programming (OOP),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polymorphism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(meaning “having multipleforms”) is the capability of an object of mutating its behavior in accordance with the specific usage </a:t>
                      </a:r>
                      <a:r>
                        <a:rPr lang="en-US" sz="2000" b="1" i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context</a:t>
                      </a:r>
                      <a:endParaRPr lang="en-US" sz="2000" b="1" i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Overloading</a:t>
            </a:r>
            <a:r>
              <a:rPr lang="zh-CN" altLang="en-US"/>
              <a:t> is a form of </a:t>
            </a:r>
            <a:r>
              <a:rPr lang="zh-CN" altLang="en-US" u="sng"/>
              <a:t>static polymorphism </a:t>
            </a:r>
            <a:r>
              <a:rPr lang="zh-CN" altLang="en-US"/>
              <a:t>(compile-time polymorphism)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In C++, the term </a:t>
            </a:r>
            <a:r>
              <a:rPr lang="zh-CN" altLang="en-US" b="1"/>
              <a:t>polymorphic</a:t>
            </a:r>
            <a:r>
              <a:rPr lang="zh-CN" altLang="en-US"/>
              <a:t> is strongly associated with </a:t>
            </a:r>
            <a:r>
              <a:rPr lang="zh-CN" altLang="en-US" u="sng"/>
              <a:t>dynamic polymorphism</a:t>
            </a:r>
            <a:endParaRPr lang="zh-CN" altLang="en-US" u="sng"/>
          </a:p>
          <a:p>
            <a:pPr marL="0" indent="0">
              <a:buNone/>
            </a:pPr>
            <a:r>
              <a:rPr lang="zh-CN" altLang="en-US"/>
              <a:t>(</a:t>
            </a:r>
            <a:r>
              <a:rPr lang="zh-CN" altLang="en-US" i="1"/>
              <a:t>overriding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Polymorphism vs. Overloading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2135" y="3429000"/>
            <a:ext cx="9396730" cy="2305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1555" y="917630"/>
            <a:ext cx="10969200" cy="4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Connecting the function call to the function body is called </a:t>
            </a:r>
            <a:r>
              <a:rPr lang="zh-CN" altLang="en-US" i="1" dirty="0"/>
              <a:t>Binding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In </a:t>
            </a:r>
            <a:r>
              <a:rPr lang="zh-CN" altLang="en-US" b="1" dirty="0"/>
              <a:t>Early Binding</a:t>
            </a:r>
            <a:r>
              <a:rPr lang="zh-CN" altLang="en-US" dirty="0"/>
              <a:t> or Static Binding or Compile-time Binding, the compiler identifies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 type of object at </a:t>
            </a:r>
            <a:r>
              <a:rPr lang="zh-CN" altLang="en-US" u="sng" dirty="0"/>
              <a:t>compile-time</a:t>
            </a:r>
            <a:endParaRPr lang="zh-CN" altLang="en-US" u="sng" dirty="0"/>
          </a:p>
          <a:p>
            <a:pPr marL="0" indent="457200">
              <a:buNone/>
            </a:pPr>
            <a:r>
              <a:rPr lang="zh-CN" altLang="en-US" dirty="0"/>
              <a:t>- the program can jump directly to the function address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• In </a:t>
            </a:r>
            <a:r>
              <a:rPr lang="zh-CN" altLang="en-US" b="1" dirty="0"/>
              <a:t>Late Binding</a:t>
            </a:r>
            <a:r>
              <a:rPr lang="zh-CN" altLang="en-US" dirty="0"/>
              <a:t> or Dynamic Binding or Run-time binding, the run-time identifies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the type of object at </a:t>
            </a:r>
            <a:r>
              <a:rPr lang="zh-CN" altLang="en-US" u="sng" dirty="0"/>
              <a:t>execution-time</a:t>
            </a:r>
            <a:r>
              <a:rPr lang="zh-CN" altLang="en-US" dirty="0"/>
              <a:t> and then matches the function call with the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correct function definition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- the program has to read the address held in the pointer and then jump to that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address (less efficient since it involves an extra level of indirection)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C++ achieves </a:t>
            </a:r>
            <a:r>
              <a:rPr lang="zh-CN" altLang="en-US" b="1" dirty="0"/>
              <a:t>late binding</a:t>
            </a:r>
            <a:r>
              <a:rPr lang="zh-CN" altLang="en-US" dirty="0"/>
              <a:t> by declaring a </a:t>
            </a:r>
            <a:r>
              <a:rPr lang="zh-CN" altLang="en-US" dirty="0">
                <a:solidFill>
                  <a:srgbClr val="0070C0"/>
                </a:solidFill>
              </a:rPr>
              <a:t>virtual</a:t>
            </a:r>
            <a:r>
              <a:rPr lang="zh-CN" altLang="en-US" dirty="0"/>
              <a:t> function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Function Binding</a:t>
            </a:r>
            <a:r>
              <a:rPr lang="en-US" altLang="zh-CN"/>
              <a:t> (</a:t>
            </a:r>
            <a:r>
              <a:rPr lang="zh-CN" altLang="en-US"/>
              <a:t>函数绑定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5267325"/>
            <a:ext cx="10968990" cy="98234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The </a:t>
            </a:r>
            <a:r>
              <a:rPr lang="zh-CN" altLang="en-US">
                <a:highlight>
                  <a:srgbClr val="C0C0C0"/>
                </a:highlight>
              </a:rPr>
              <a:t>virtual</a:t>
            </a:r>
            <a:r>
              <a:rPr lang="zh-CN" altLang="en-US"/>
              <a:t> keyword is </a:t>
            </a:r>
            <a:r>
              <a:rPr lang="zh-CN" altLang="en-US" u="sng"/>
              <a:t>not</a:t>
            </a:r>
            <a:r>
              <a:rPr lang="zh-CN" altLang="en-US"/>
              <a:t> </a:t>
            </a:r>
            <a:r>
              <a:rPr lang="zh-CN" altLang="en-US" i="1"/>
              <a:t>necessary</a:t>
            </a:r>
            <a:r>
              <a:rPr lang="zh-CN" altLang="en-US"/>
              <a:t> in </a:t>
            </a:r>
            <a:r>
              <a:rPr lang="zh-CN" altLang="en-US" u="sng"/>
              <a:t>derived</a:t>
            </a:r>
            <a:r>
              <a:rPr lang="zh-CN" altLang="en-US"/>
              <a:t> classes, but it improves </a:t>
            </a:r>
            <a:r>
              <a:rPr lang="zh-CN" altLang="en-US" i="1"/>
              <a:t>readability</a:t>
            </a:r>
            <a:r>
              <a:rPr lang="zh-CN" altLang="en-US"/>
              <a:t> and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clearly advertises the fact to the user that the function is virtual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Polymorphism - virtual method</a:t>
            </a:r>
            <a:r>
              <a:rPr lang="en-US" altLang="zh-CN"/>
              <a:t> (</a:t>
            </a:r>
            <a:r>
              <a:rPr lang="zh-CN" altLang="en-US"/>
              <a:t>虚方法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2355" y="1019810"/>
            <a:ext cx="8315960" cy="3766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2666365"/>
            <a:ext cx="10968990" cy="3583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Pure virtual functions can </a:t>
            </a:r>
            <a:r>
              <a:rPr lang="zh-CN" altLang="en-US" u="sng"/>
              <a:t>have</a:t>
            </a:r>
            <a:r>
              <a:rPr lang="zh-CN" altLang="en-US"/>
              <a:t> or </a:t>
            </a:r>
            <a:r>
              <a:rPr lang="zh-CN" altLang="en-US" u="sng"/>
              <a:t>not have</a:t>
            </a:r>
            <a:r>
              <a:rPr lang="zh-CN" altLang="en-US"/>
              <a:t> a body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Pure Virtual Method</a:t>
            </a:r>
            <a:r>
              <a:rPr lang="en-US" altLang="zh-CN"/>
              <a:t> (</a:t>
            </a:r>
            <a:r>
              <a:rPr lang="zh-CN" altLang="en-US"/>
              <a:t>纯虚方法</a:t>
            </a:r>
            <a:r>
              <a:rPr lang="en-US" altLang="zh-CN"/>
              <a:t>)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58235" y="1127180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Pure Virtual Method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pure virtual method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is a function that </a:t>
                      </a:r>
                      <a:r>
                        <a:rPr lang="en-US" sz="2000" b="1" u="sng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must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be implemented in derived classes (concrete implementation)</a:t>
                      </a:r>
                      <a:endParaRPr lang="en-US" sz="2000" b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319780"/>
            <a:ext cx="8715375" cy="2866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/>
              <a:t>1. C++ Fundamentals and STL</a:t>
            </a:r>
            <a:endParaRPr lang="en-US" altLang="zh-CN" sz="2800" b="1"/>
          </a:p>
          <a:p>
            <a:pPr marL="0" indent="457200">
              <a:buNone/>
            </a:pPr>
            <a:r>
              <a:rPr lang="en-US" altLang="zh-CN" sz="2000" b="1"/>
              <a:t>1.1 Stream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1.2 Types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1.3 STL</a:t>
            </a:r>
            <a:endParaRPr lang="en-US" altLang="zh-CN" sz="2000" b="1"/>
          </a:p>
          <a:p>
            <a:pPr marL="0" indent="457200">
              <a:buNone/>
            </a:pPr>
            <a:r>
              <a:rPr lang="en-US" altLang="zh-CN" sz="2000" b="1"/>
              <a:t>1.4 Others</a:t>
            </a:r>
            <a:endParaRPr lang="en-US" altLang="zh-CN" sz="2000" b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2.5 Class Keywords (</a:t>
            </a:r>
            <a:r>
              <a:rPr lang="zh-CN" altLang="en-US">
                <a:sym typeface="+mn-ea"/>
              </a:rPr>
              <a:t>类关键字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08400" y="1205920"/>
          <a:ext cx="1096899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this</a:t>
                      </a:r>
                      <a:endParaRPr lang="en-US" altLang="zh-CN"/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solidFill>
                            <a:srgbClr val="2F250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Every object has access to its own address through the const pointer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this</a:t>
                      </a:r>
                      <a:endParaRPr lang="en-US" sz="2000" b="1" spc="300">
                        <a:solidFill>
                          <a:srgbClr val="0070C0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8330" y="2247900"/>
            <a:ext cx="1097026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uFillTx/>
                <a:latin typeface="Times New Roman" panose="02020603050405020304" charset="0"/>
                <a:ea typeface="方正粗金陵简体" panose="02000000000000000000" charset="-122"/>
                <a:cs typeface="+mj-cs"/>
              </a:rPr>
              <a:t>Explicit usage is not mandatory (and not suggested) </a:t>
            </a:r>
            <a:endParaRPr lang="en-US" sz="2000" spc="300">
              <a:solidFill>
                <a:srgbClr val="2F2500"/>
              </a:solidFill>
              <a:uFillTx/>
              <a:latin typeface="Times New Roman" panose="02020603050405020304" charset="0"/>
              <a:ea typeface="方正粗金陵简体" panose="02000000000000000000" charset="-122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highlight>
                  <a:srgbClr val="C0C0C0"/>
                </a:highlight>
                <a:uFillTx/>
                <a:latin typeface="Times New Roman" panose="02020603050405020304" charset="0"/>
                <a:ea typeface="方正粗金陵简体" panose="02000000000000000000" charset="-122"/>
                <a:cs typeface="+mj-cs"/>
              </a:rPr>
              <a:t>this</a:t>
            </a:r>
            <a:r>
              <a:rPr lang="en-US" sz="2000" spc="300">
                <a:solidFill>
                  <a:srgbClr val="2F2500"/>
                </a:solidFill>
                <a:uFillTx/>
                <a:latin typeface="Times New Roman" panose="02020603050405020304" charset="0"/>
                <a:ea typeface="方正粗金陵简体" panose="02000000000000000000" charset="-122"/>
                <a:cs typeface="+mj-cs"/>
              </a:rPr>
              <a:t> is necessary when:</a:t>
            </a:r>
            <a:endParaRPr lang="en-US" sz="2000" spc="300">
              <a:solidFill>
                <a:srgbClr val="2F2500"/>
              </a:solidFill>
              <a:uFillTx/>
              <a:latin typeface="Times New Roman" panose="02020603050405020304" charset="0"/>
              <a:ea typeface="方正粗金陵简体" panose="02000000000000000000" charset="-122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uFillTx/>
                <a:latin typeface="Times New Roman" panose="02020603050405020304" charset="0"/>
                <a:ea typeface="方正粗金陵简体" panose="02000000000000000000" charset="-122"/>
                <a:cs typeface="+mj-cs"/>
              </a:rPr>
              <a:t>• The name of a local variable is equal to some member name</a:t>
            </a:r>
            <a:endParaRPr lang="en-US" sz="2000" spc="300">
              <a:solidFill>
                <a:srgbClr val="2F2500"/>
              </a:solidFill>
              <a:uFillTx/>
              <a:latin typeface="Times New Roman" panose="02020603050405020304" charset="0"/>
              <a:ea typeface="方正粗金陵简体" panose="02000000000000000000" charset="-122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en-US" sz="2000" spc="300">
                <a:solidFill>
                  <a:srgbClr val="2F2500"/>
                </a:solidFill>
                <a:uFillTx/>
                <a:latin typeface="Times New Roman" panose="02020603050405020304" charset="0"/>
                <a:ea typeface="方正粗金陵简体" panose="02000000000000000000" charset="-122"/>
                <a:cs typeface="+mj-cs"/>
              </a:rPr>
              <a:t>• Return reference to the calling object</a:t>
            </a:r>
            <a:endParaRPr lang="en-US" sz="2000" spc="300">
              <a:solidFill>
                <a:srgbClr val="2F2500"/>
              </a:solidFill>
              <a:uFillTx/>
              <a:latin typeface="Times New Roman" panose="02020603050405020304" charset="0"/>
              <a:ea typeface="方正粗金陵简体" panose="02000000000000000000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210" y="4112260"/>
            <a:ext cx="9095105" cy="2256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3239770"/>
            <a:ext cx="10968990" cy="3009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• A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member function can </a:t>
            </a:r>
            <a:r>
              <a:rPr lang="zh-CN" altLang="en-US" u="sng"/>
              <a:t>only</a:t>
            </a:r>
            <a:r>
              <a:rPr lang="zh-CN" altLang="en-US"/>
              <a:t> access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class members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A non-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member function can access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class members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Non-const </a:t>
            </a:r>
            <a:r>
              <a:rPr lang="zh-CN" altLang="en-US">
                <a:highlight>
                  <a:srgbClr val="C0C0C0"/>
                </a:highlight>
              </a:rPr>
              <a:t>static</a:t>
            </a:r>
            <a:r>
              <a:rPr lang="zh-CN" altLang="en-US"/>
              <a:t> data members </a:t>
            </a:r>
            <a:r>
              <a:rPr lang="zh-CN" altLang="en-US" u="sng"/>
              <a:t>cannot</a:t>
            </a:r>
            <a:r>
              <a:rPr lang="zh-CN" altLang="en-US"/>
              <a:t> be directly initialized inline ...before C++17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Keywords——static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608400" y="1205920"/>
          <a:ext cx="109689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static (</a:t>
                      </a:r>
                      <a:r>
                        <a:rPr lang="zh-CN" alt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静态</a:t>
                      </a: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)</a:t>
                      </a:r>
                      <a:endParaRPr lang="zh-CN" altLang="en-US" sz="24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The keyword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static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declares members (fields or methods) that are not bound to class instances. 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static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member is shared by </a:t>
                      </a:r>
                      <a:r>
                        <a:rPr lang="en-US" sz="2000" b="1" u="sng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all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objects of the class</a:t>
                      </a:r>
                      <a:endParaRPr lang="en-US" sz="2000" b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Keywords——const</a:t>
            </a:r>
            <a:endParaRPr lang="en-US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8400" y="1204015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Const member functions (</a:t>
                      </a:r>
                      <a:r>
                        <a:rPr lang="zh-CN" alt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常量成员函数</a:t>
                      </a: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)</a:t>
                      </a:r>
                      <a:endParaRPr lang="en-US" altLang="zh-CN"/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Const member functions (inspectors or observer) are functions marked with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const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that are not allowed to change the object state</a:t>
                      </a:r>
                      <a:endParaRPr lang="en-US" sz="2000" b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07695" y="2690495"/>
            <a:ext cx="109696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Member functions without a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uFillTx/>
              </a:rPr>
              <a:t>const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suffix are called non-const member functions or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</a:t>
            </a:r>
            <a:r>
              <a:rPr lang="zh-CN" altLang="en-US" b="1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mutators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. The compiler prevents from inadvertently mutating/changing the data</a:t>
            </a:r>
            <a:r>
              <a:rPr lang="en-US" altLang="zh-CN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members of observer functions</a:t>
            </a:r>
            <a:endParaRPr lang="zh-CN" altLang="en-US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3851910"/>
            <a:ext cx="8280400" cy="21189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2137410"/>
            <a:ext cx="10968990" cy="411226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Friendship properties: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</a:t>
            </a:r>
            <a:r>
              <a:rPr lang="zh-CN" altLang="en-US" b="1"/>
              <a:t>Not Symmetric</a:t>
            </a:r>
            <a:r>
              <a:rPr lang="zh-CN" altLang="en-US"/>
              <a:t>: if class A is a friend of class B, class B is not automatically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friend of class 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</a:t>
            </a:r>
            <a:r>
              <a:rPr lang="zh-CN" altLang="en-US" b="1"/>
              <a:t>Not Transitive</a:t>
            </a:r>
            <a:r>
              <a:rPr lang="zh-CN" altLang="en-US"/>
              <a:t>: if class A is a friend of class B, and class B is a friend of class C,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class A is not automatically a friend of class C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• </a:t>
            </a:r>
            <a:r>
              <a:rPr lang="zh-CN" altLang="en-US" b="1"/>
              <a:t>Not Inherited</a:t>
            </a:r>
            <a:r>
              <a:rPr lang="zh-CN" altLang="en-US"/>
              <a:t>: if class Base is a friend of class X, subclass Derived is not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automatically a friend of class X; and if class X is a friend of class Base, class X is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not automatically a friend of subclass Derived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Keywords——friend (</a:t>
            </a:r>
            <a:r>
              <a:rPr lang="zh-CN" altLang="en-US">
                <a:sym typeface="+mn-ea"/>
              </a:rPr>
              <a:t>友元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08400" y="871910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friend Class</a:t>
                      </a:r>
                      <a:endParaRPr lang="en-US" altLang="zh-CN"/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friend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class can access the private and protected members of the class in which it is declared as a friend</a:t>
                      </a:r>
                      <a:endParaRPr lang="en-US" sz="2000" b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5492115"/>
            <a:ext cx="10968990" cy="7575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ighlight>
                  <a:srgbClr val="C0C0C0"/>
                </a:highlight>
              </a:rPr>
              <a:t>friend</a:t>
            </a:r>
            <a:r>
              <a:rPr lang="zh-CN" altLang="en-US"/>
              <a:t> methods are commonly used for implementing the stream operator </a:t>
            </a:r>
            <a:r>
              <a:rPr lang="zh-CN" altLang="en-US">
                <a:highlight>
                  <a:srgbClr val="C0C0C0"/>
                </a:highlight>
              </a:rPr>
              <a:t>operator&lt;&lt;</a:t>
            </a:r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Class Keywords——friend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08400" y="871910"/>
          <a:ext cx="1096899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990"/>
              </a:tblGrid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spc="300">
                          <a:solidFill>
                            <a:schemeClr val="bg1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friend Method</a:t>
                      </a:r>
                      <a:endParaRPr lang="en-US" sz="2400" spc="300">
                        <a:solidFill>
                          <a:schemeClr val="bg1"/>
                        </a:solidFill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A8302C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A </a:t>
                      </a:r>
                      <a:r>
                        <a:rPr lang="en-US" sz="2000" b="1" i="1" u="sng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non-member</a:t>
                      </a:r>
                      <a:r>
                        <a:rPr lang="en-US" sz="2000" b="1" i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function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can access the private and protected members of a class if it is declared a </a:t>
                      </a:r>
                      <a:r>
                        <a:rPr lang="en-US" sz="2000" b="1" spc="300">
                          <a:solidFill>
                            <a:srgbClr val="0070C0"/>
                          </a:solidFill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friend</a:t>
                      </a:r>
                      <a:r>
                        <a:rPr lang="en-US" sz="2000" b="1" spc="300">
                          <a:uFillTx/>
                          <a:latin typeface="Times New Roman" panose="02020603050405020304" charset="0"/>
                          <a:ea typeface="方正粗金陵简体" panose="02000000000000000000" charset="-122"/>
                          <a:cs typeface="+mj-cs"/>
                        </a:rPr>
                        <a:t> of that class</a:t>
                      </a:r>
                      <a:endParaRPr lang="en-US" sz="2000" b="1" spc="300">
                        <a:uFillTx/>
                        <a:latin typeface="Times New Roman" panose="02020603050405020304" charset="0"/>
                        <a:ea typeface="方正粗金陵简体" panose="02000000000000000000" charset="-122"/>
                        <a:cs typeface="+mj-cs"/>
                      </a:endParaRPr>
                    </a:p>
                  </a:txBody>
                  <a:tcPr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2463165"/>
            <a:ext cx="8595995" cy="27374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>
                <a:highlight>
                  <a:srgbClr val="00FF00"/>
                </a:highlight>
              </a:rPr>
              <a:t>Template Class</a:t>
            </a:r>
            <a:r>
              <a:rPr lang="zh-CN" altLang="en-US" sz="2400"/>
              <a:t>: A class that</a:t>
            </a:r>
            <a:r>
              <a:rPr lang="en-US" altLang="zh-CN" sz="2400"/>
              <a:t> </a:t>
            </a:r>
            <a:r>
              <a:rPr lang="zh-CN" altLang="en-US" sz="2400"/>
              <a:t>is parametrized over some</a:t>
            </a:r>
            <a:r>
              <a:rPr lang="en-US" altLang="zh-CN" sz="2400"/>
              <a:t> </a:t>
            </a:r>
            <a:r>
              <a:rPr lang="zh-CN" altLang="en-US" sz="2400"/>
              <a:t>number of types. A class that</a:t>
            </a:r>
            <a:r>
              <a:rPr lang="en-US" altLang="zh-CN" sz="2400"/>
              <a:t> </a:t>
            </a:r>
            <a:r>
              <a:rPr lang="zh-CN" altLang="en-US" sz="2400"/>
              <a:t>is comprised of member</a:t>
            </a:r>
            <a:r>
              <a:rPr lang="en-US" altLang="zh-CN" sz="2400"/>
              <a:t> </a:t>
            </a:r>
            <a:r>
              <a:rPr lang="zh-CN" altLang="en-US" sz="2400"/>
              <a:t>variables of a general</a:t>
            </a:r>
            <a:r>
              <a:rPr lang="en-US" altLang="zh-CN" sz="2400"/>
              <a:t> </a:t>
            </a:r>
            <a:r>
              <a:rPr lang="zh-CN" altLang="en-US" sz="2400"/>
              <a:t>type/types.</a:t>
            </a:r>
            <a:endParaRPr lang="zh-CN" altLang="en-US" sz="24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Templates and Lambda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Writing a Template Class: Syntax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735" y="1264920"/>
            <a:ext cx="10968990" cy="3924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1230" y="5006340"/>
            <a:ext cx="8258810" cy="10960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Implementing a Template Class: Syntax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735" y="1802765"/>
            <a:ext cx="10968990" cy="3733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Lambdas are </a:t>
            </a:r>
            <a:r>
              <a:rPr lang="zh-CN" altLang="en-US" b="1" dirty="0"/>
              <a:t>inline</a:t>
            </a:r>
            <a:r>
              <a:rPr lang="zh-CN" altLang="en-US" dirty="0"/>
              <a:t>,</a:t>
            </a:r>
            <a:r>
              <a:rPr lang="zh-CN" altLang="en-US" b="1" dirty="0"/>
              <a:t> anonymous</a:t>
            </a:r>
            <a:r>
              <a:rPr lang="zh-CN" altLang="en-US" dirty="0"/>
              <a:t> functions that can know</a:t>
            </a:r>
            <a:r>
              <a:rPr lang="en-US" altLang="zh-CN" dirty="0"/>
              <a:t> </a:t>
            </a:r>
            <a:r>
              <a:rPr lang="zh-CN" altLang="en-US" dirty="0"/>
              <a:t>about functions declared in their same scope!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L</a:t>
            </a:r>
            <a:r>
              <a:rPr lang="en-US" altLang="zh-CN" dirty="0" err="1"/>
              <a:t>ambdas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5305" y="2619622"/>
            <a:ext cx="11243945" cy="1701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3200" y="2032882"/>
            <a:ext cx="2627630" cy="645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Outside parameters</a:t>
            </a:r>
            <a:endParaRPr lang="zh-CN" altLang="en-US"/>
          </a:p>
          <a:p>
            <a:r>
              <a:rPr lang="zh-CN" altLang="en-US"/>
              <a:t>go here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87490" y="1974462"/>
            <a:ext cx="1884045" cy="645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Specifies that</a:t>
            </a:r>
            <a:endParaRPr lang="zh-CN" altLang="en-US"/>
          </a:p>
          <a:p>
            <a:r>
              <a:rPr lang="zh-CN" altLang="en-US"/>
              <a:t>Type is generic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8720" y="3837552"/>
            <a:ext cx="1724025" cy="645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zh-CN" altLang="en-US"/>
              <a:t>Function body</a:t>
            </a:r>
            <a:endParaRPr lang="zh-CN" altLang="en-US"/>
          </a:p>
          <a:p>
            <a:r>
              <a:rPr lang="zh-CN" altLang="en-US"/>
              <a:t>goes here!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0505" y="5118664"/>
            <a:ext cx="11961495" cy="10471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You can capture any outside variable, both by reference and</a:t>
            </a:r>
            <a:r>
              <a:rPr lang="en-US" altLang="zh-CN" dirty="0"/>
              <a:t> </a:t>
            </a:r>
            <a:r>
              <a:rPr lang="zh-CN" altLang="en-US" dirty="0"/>
              <a:t>by value.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● Use just the = symbol to capture everything by value,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and just the &amp; symbol to capture everything by reference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Capture Clauses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9105" y="3462020"/>
            <a:ext cx="11732895" cy="27876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56235" y="5205095"/>
            <a:ext cx="1539875" cy="616585"/>
          </a:xfrm>
          <a:prstGeom prst="roundRect">
            <a:avLst/>
          </a:prstGeom>
          <a:noFill/>
          <a:ln w="3810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73100" y="1223645"/>
            <a:ext cx="10968990" cy="1786890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S</a:t>
            </a:r>
            <a:r>
              <a:rPr sz="3200" b="1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tream</a:t>
            </a:r>
            <a:r>
              <a:rPr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: an abstraction for</a:t>
            </a:r>
            <a:r>
              <a:rPr lang="en-US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input/output. </a:t>
            </a:r>
            <a:endParaRPr sz="3200" dirty="0">
              <a:solidFill>
                <a:schemeClr val="tx1"/>
              </a:solidFill>
              <a:latin typeface="方正粗金陵简体" panose="02000000000000000000" charset="-122"/>
              <a:ea typeface="方正粗金陵简体" panose="02000000000000000000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Streams</a:t>
            </a:r>
            <a:r>
              <a:rPr lang="en-US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convert between </a:t>
            </a:r>
            <a:r>
              <a:rPr sz="3200" i="1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data </a:t>
            </a:r>
            <a:r>
              <a:rPr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and</a:t>
            </a:r>
            <a:r>
              <a:rPr lang="en-US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the </a:t>
            </a:r>
            <a:r>
              <a:rPr sz="3200" i="1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string representation</a:t>
            </a:r>
            <a:r>
              <a:rPr lang="en-US" sz="3200" i="1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sz="3200" i="1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of data.</a:t>
            </a:r>
            <a:endParaRPr sz="3200" i="1" dirty="0">
              <a:solidFill>
                <a:schemeClr val="tx1"/>
              </a:solidFill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Stream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89038" y="3510915"/>
          <a:ext cx="9401480" cy="2594610"/>
        </p:xfrm>
        <a:graphic>
          <a:graphicData uri="http://schemas.openxmlformats.org/drawingml/2006/table">
            <a:tbl>
              <a:tblPr/>
              <a:tblGrid>
                <a:gridCol w="4700740"/>
                <a:gridCol w="4700740"/>
              </a:tblGrid>
              <a:tr h="95631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</a:rPr>
                        <a:t>&lt;iostream&gt;</a:t>
                      </a:r>
                      <a:endParaRPr 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该文件定义了 </a:t>
                      </a:r>
                      <a:r>
                        <a:rPr lang="en-US" altLang="zh-CN" b="1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cin</a:t>
                      </a:r>
                      <a:r>
                        <a:rPr lang="zh-CN" altLang="en-US" b="1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、</a:t>
                      </a:r>
                      <a:r>
                        <a:rPr lang="en-US" altLang="zh-CN" b="1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cout</a:t>
                      </a:r>
                      <a:r>
                        <a:rPr lang="zh-CN" altLang="en-US" b="1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、</a:t>
                      </a:r>
                      <a:r>
                        <a:rPr lang="en-US" altLang="zh-CN" b="1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cerr</a:t>
                      </a:r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 和 </a:t>
                      </a:r>
                      <a:r>
                        <a:rPr lang="en-US" altLang="zh-CN" b="1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clog</a:t>
                      </a:r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 对象，分别对应于标准输入流、标准输出流、非缓冲标准错误流和缓冲标准错误流。</a:t>
                      </a:r>
                      <a:endParaRPr lang="zh-CN" alt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  <a:cs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199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</a:rPr>
                        <a:t>&lt;fstream&gt;</a:t>
                      </a:r>
                      <a:endParaRPr 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</a:rPr>
                        <a:t>该文件为用户控制的文件处理声明服务。</a:t>
                      </a:r>
                      <a:endParaRPr lang="zh-CN" altLang="en-US" dirty="0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Lambdas</a:t>
            </a:r>
            <a:r>
              <a:rPr lang="zh-CN" altLang="en-US" dirty="0"/>
              <a:t> are pretty computationally cheap and a great tool!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● Use a lambda when you need a </a:t>
            </a:r>
            <a:r>
              <a:rPr lang="zh-CN" altLang="en-US" i="1" dirty="0"/>
              <a:t>short </a:t>
            </a:r>
            <a:r>
              <a:rPr lang="zh-CN" altLang="en-US" dirty="0"/>
              <a:t>function or to </a:t>
            </a:r>
            <a:r>
              <a:rPr lang="zh-CN" altLang="en-US" i="1" dirty="0"/>
              <a:t>access local variables</a:t>
            </a:r>
            <a:r>
              <a:rPr lang="zh-CN" altLang="en-US" dirty="0"/>
              <a:t> in your function.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● If you need more logic or overloading, use function pointers.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Using Lambdas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26815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C++ provides three keywords for exception handling: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throw</a:t>
            </a:r>
            <a:r>
              <a:rPr lang="zh-CN" altLang="en-US" dirty="0"/>
              <a:t> Throws an exception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zh-CN" altLang="en-US" dirty="0"/>
              <a:t> Code block containing potential throwing expressions</a:t>
            </a:r>
            <a:endParaRPr lang="zh-CN" altLang="en-US" dirty="0"/>
          </a:p>
          <a:p>
            <a:pPr marL="0" indent="457200"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catch</a:t>
            </a:r>
            <a:r>
              <a:rPr lang="zh-CN" altLang="en-US" dirty="0"/>
              <a:t> Code block for handling the exception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Advanced Topics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3314065"/>
            <a:ext cx="9423400" cy="2941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905" y="80772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sym typeface="+mn-ea"/>
              </a:rPr>
              <a:t>C++ Exception Basics</a:t>
            </a:r>
            <a:endParaRPr lang="zh-CN" altLang="en-US" sz="2400" b="1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04971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highlight>
                  <a:srgbClr val="C0C0C0"/>
                </a:highlight>
              </a:rPr>
              <a:t>throw</a:t>
            </a:r>
            <a:r>
              <a:rPr lang="zh-CN" altLang="en-US"/>
              <a:t> can throw everything such as integers, pointers, objects, etc. The standard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way consists in using the std library exceptions </a:t>
            </a:r>
            <a:r>
              <a:rPr lang="zh-CN" altLang="en-US">
                <a:highlight>
                  <a:srgbClr val="C0C0C0"/>
                </a:highlight>
              </a:rPr>
              <a:t>&lt;stdexcept&gt;</a:t>
            </a:r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std Exceptions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5990" y="2376805"/>
            <a:ext cx="7290435" cy="36836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1204015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Exceptions are automatically propagated along the call stack. The user can also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control how they are propagated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Exception Propagation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9665" y="2644140"/>
            <a:ext cx="10056495" cy="3067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Defining Custom Exceptions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150" y="1184275"/>
            <a:ext cx="955357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时间：第17周星期二（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13</a:t>
            </a:r>
            <a:r>
              <a:rPr lang="zh-CN" altLang="en-US"/>
              <a:t>日）下午14:00—16:00</a:t>
            </a:r>
            <a:endParaRPr lang="zh-CN" altLang="en-US"/>
          </a:p>
          <a:p>
            <a:r>
              <a:rPr lang="zh-CN" altLang="en-US"/>
              <a:t>地点：江安综合楼B座B504</a:t>
            </a:r>
            <a:endParaRPr lang="zh-CN" altLang="en-US"/>
          </a:p>
          <a:p>
            <a:r>
              <a:rPr lang="zh-CN" altLang="en-US"/>
              <a:t>形式：闭卷（中文）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题型与分值：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单选题，</a:t>
            </a:r>
            <a:r>
              <a:rPr lang="en-US" altLang="zh-CN"/>
              <a:t>10</a:t>
            </a:r>
            <a:r>
              <a:rPr lang="zh-CN" altLang="en-US"/>
              <a:t>道、</a:t>
            </a:r>
            <a:r>
              <a:rPr lang="en-US" altLang="zh-CN"/>
              <a:t>20</a:t>
            </a:r>
            <a:r>
              <a:rPr lang="zh-CN" altLang="en-US"/>
              <a:t>分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填空题，</a:t>
            </a:r>
            <a:r>
              <a:rPr lang="en-US" altLang="zh-CN"/>
              <a:t>5</a:t>
            </a:r>
            <a:r>
              <a:rPr lang="zh-CN" altLang="en-US"/>
              <a:t>道、</a:t>
            </a:r>
            <a:r>
              <a:rPr lang="en-US" altLang="zh-CN"/>
              <a:t>10</a:t>
            </a:r>
            <a:r>
              <a:rPr lang="zh-CN" altLang="en-US"/>
              <a:t>分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程序阅读题，</a:t>
            </a:r>
            <a:r>
              <a:rPr lang="en-US" altLang="zh-CN"/>
              <a:t>8</a:t>
            </a:r>
            <a:r>
              <a:rPr lang="zh-CN" altLang="en-US"/>
              <a:t>道、</a:t>
            </a:r>
            <a:r>
              <a:rPr lang="en-US" altLang="zh-CN"/>
              <a:t>40</a:t>
            </a:r>
            <a:r>
              <a:rPr lang="zh-CN" altLang="en-US"/>
              <a:t>分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程序填空题，</a:t>
            </a:r>
            <a:r>
              <a:rPr lang="en-US" altLang="zh-CN"/>
              <a:t>10</a:t>
            </a:r>
            <a:r>
              <a:rPr lang="zh-CN" altLang="en-US"/>
              <a:t>小问，</a:t>
            </a:r>
            <a:r>
              <a:rPr lang="en-US" altLang="zh-CN"/>
              <a:t>20</a:t>
            </a:r>
            <a:r>
              <a:rPr lang="zh-CN" altLang="en-US"/>
              <a:t>分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en-US" altLang="zh-CN"/>
              <a:t>Lambda</a:t>
            </a:r>
            <a:r>
              <a:rPr lang="zh-CN" altLang="en-US"/>
              <a:t>函数设计题，</a:t>
            </a:r>
            <a:r>
              <a:rPr lang="en-US" altLang="zh-CN"/>
              <a:t>2</a:t>
            </a:r>
            <a:r>
              <a:rPr lang="zh-CN" altLang="en-US"/>
              <a:t>道，</a:t>
            </a:r>
            <a:r>
              <a:rPr lang="en-US" altLang="zh-CN"/>
              <a:t>10</a:t>
            </a:r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期末考试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612380" y="1642110"/>
            <a:ext cx="4158615" cy="39820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4300" y="0"/>
            <a:ext cx="11263630" cy="705485"/>
          </a:xfrm>
        </p:spPr>
        <p:txBody>
          <a:bodyPr/>
          <a:p>
            <a:r>
              <a:rPr lang="zh-CN" altLang="en-US"/>
              <a:t>谢谢你们一学期的陪伴和共同进步，祝你们</a:t>
            </a:r>
            <a:r>
              <a:rPr lang="zh-CN"/>
              <a:t>早日成为</a:t>
            </a:r>
            <a:r>
              <a:rPr lang="en-US" altLang="zh-CN"/>
              <a:t>God Progammer!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888615" y="813435"/>
            <a:ext cx="6025515" cy="5669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2250" y="55968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/>
              <a:t>https://syl.scu.edu.cn/info/1004/2766.htm</a:t>
            </a:r>
            <a:endParaRPr lang="zh-CN" altLang="en-US" i="1"/>
          </a:p>
        </p:txBody>
      </p:sp>
      <p:sp>
        <p:nvSpPr>
          <p:cNvPr id="7" name="文本框 6"/>
          <p:cNvSpPr txBox="1"/>
          <p:nvPr/>
        </p:nvSpPr>
        <p:spPr>
          <a:xfrm>
            <a:off x="222250" y="51485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/>
              <a:t>https://syl.scu.edu.cn/info/1004/2708.htm</a:t>
            </a:r>
            <a:endParaRPr lang="zh-CN" altLang="en-US" i="1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9870" y="1932305"/>
            <a:ext cx="11851640" cy="207708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4800"/>
              <a:t>Coding for love, </a:t>
            </a:r>
            <a:br>
              <a:rPr lang="en-US" sz="4800"/>
            </a:br>
            <a:r>
              <a:rPr lang="en-US" sz="4800"/>
              <a:t>Coding for the world</a:t>
            </a:r>
            <a:endParaRPr 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06955" y="4375785"/>
            <a:ext cx="7578090" cy="1648460"/>
          </a:xfrm>
        </p:spPr>
        <p:txBody>
          <a:bodyPr/>
          <a:lstStyle/>
          <a:p>
            <a:r>
              <a:rPr lang="en-US" altLang="zh-CN" sz="2800"/>
              <a:t>Qijun Zhao</a:t>
            </a:r>
            <a:endParaRPr lang="en-US" altLang="zh-CN" sz="2800"/>
          </a:p>
          <a:p>
            <a:r>
              <a:rPr lang="en-US" altLang="zh-CN" sz="2800"/>
              <a:t>qjzhao@scu.edu.cn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Two ways to classify streams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5125" y="993140"/>
            <a:ext cx="3025140" cy="497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>
                <a:highlight>
                  <a:srgbClr val="00FFFF"/>
                </a:highlight>
                <a:latin typeface="方正粗金陵简体" panose="02000000000000000000" charset="-122"/>
                <a:ea typeface="方正粗金陵简体" panose="02000000000000000000" charset="-122"/>
              </a:rPr>
              <a:t>By Direction:</a:t>
            </a:r>
            <a:endParaRPr lang="zh-CN" altLang="en-US" sz="3200">
              <a:highlight>
                <a:srgbClr val="00FFFF"/>
              </a:highlight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89065" y="992505"/>
            <a:ext cx="4471670" cy="497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800">
                <a:highlight>
                  <a:srgbClr val="00FF00"/>
                </a:highlight>
                <a:latin typeface="方正粗金陵简体" panose="02000000000000000000" charset="-122"/>
                <a:ea typeface="方正粗金陵简体" panose="02000000000000000000" charset="-122"/>
              </a:rPr>
              <a:t>By Source or Destination: </a:t>
            </a:r>
            <a:endParaRPr lang="zh-CN" altLang="en-US" sz="2800">
              <a:highlight>
                <a:srgbClr val="00FF00"/>
              </a:highlight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1816100"/>
            <a:ext cx="6060440" cy="439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u="sng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Input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streams: Used for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reading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data (ex. 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std::istream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std::cin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)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u="sng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Output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streams: Used for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writing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data (ex. 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std::ostream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‘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std::cout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)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u="sng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Input/Output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streams: Used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for both </a:t>
            </a:r>
            <a:r>
              <a:rPr lang="zh-CN" altLang="en-US" sz="2400" dirty="0">
                <a:solidFill>
                  <a:srgbClr val="0070C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reading and writing</a:t>
            </a:r>
            <a:r>
              <a:rPr lang="en-US" altLang="zh-CN" sz="2400" dirty="0">
                <a:solidFill>
                  <a:srgbClr val="0070C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data (ex. 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std::iostream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‘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std::stringstream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)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60440" y="1816100"/>
            <a:ext cx="6131560" cy="439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u="sng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Console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streams: Read/write to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console 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(ex. 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std::cout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std::cin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)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u="sng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File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streams: Read/write to</a:t>
            </a:r>
            <a:r>
              <a:rPr lang="zh-CN" altLang="en-US" sz="240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files</a:t>
            </a:r>
            <a:endParaRPr lang="zh-CN" altLang="en-US" sz="2400">
              <a:solidFill>
                <a:srgbClr val="00B050"/>
              </a:solidFill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(ex. 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std::fstream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 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std::ifstream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std::ofstream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)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u="sng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String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streams: Read/write to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>
                <a:solidFill>
                  <a:srgbClr val="00B05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strings 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(ex. 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std::stringstream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std::istringstream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,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‘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std::ostringstream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’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)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14909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3600" b="1">
                <a:solidFill>
                  <a:srgbClr val="FF0000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auto</a:t>
            </a:r>
            <a:r>
              <a:rPr lang="zh-CN" altLang="en-US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: Keyword used in</a:t>
            </a:r>
            <a:r>
              <a:rPr lang="en-US" altLang="zh-CN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lieu of type when</a:t>
            </a:r>
            <a:r>
              <a:rPr lang="en-US" altLang="zh-CN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declaring a variable, tells</a:t>
            </a:r>
            <a:r>
              <a:rPr lang="en-US" altLang="zh-CN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the compiler to deduce</a:t>
            </a:r>
            <a:r>
              <a:rPr lang="en-US" altLang="zh-CN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the type.</a:t>
            </a:r>
            <a:endParaRPr lang="zh-CN" altLang="en-US" sz="3600">
              <a:solidFill>
                <a:schemeClr val="tx1"/>
              </a:solidFill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1.2 Types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03555" y="3966845"/>
            <a:ext cx="11645900" cy="1210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2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📝 </a:t>
            </a:r>
            <a:r>
              <a:rPr lang="zh-CN" altLang="en-US" sz="2800" b="1" spc="150">
                <a:solidFill>
                  <a:srgbClr val="C00000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auto</a:t>
            </a:r>
            <a:r>
              <a:rPr lang="zh-CN" altLang="en-US" sz="28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800" b="1" spc="150">
                <a:solidFill>
                  <a:schemeClr val="tx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does not mean that the variable doesn’t have a type.</a:t>
            </a:r>
            <a:r>
              <a:rPr lang="en-US" altLang="zh-CN" sz="2800" b="1" spc="150">
                <a:solidFill>
                  <a:schemeClr val="tx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800" spc="150">
                <a:solidFill>
                  <a:schemeClr val="tx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It means that the type is </a:t>
            </a:r>
            <a:r>
              <a:rPr lang="zh-CN" altLang="en-US" sz="2800" b="1" spc="150">
                <a:solidFill>
                  <a:schemeClr val="tx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deduced</a:t>
            </a:r>
            <a:r>
              <a:rPr lang="zh-CN" altLang="en-US" sz="2800" spc="150">
                <a:solidFill>
                  <a:schemeClr val="tx1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by the compiler.</a:t>
            </a:r>
            <a:endParaRPr lang="zh-CN" altLang="en-US" sz="2800" spc="150">
              <a:solidFill>
                <a:schemeClr val="tx1"/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8400" y="986845"/>
            <a:ext cx="10969200" cy="47592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Structured binding lets you </a:t>
            </a:r>
            <a:r>
              <a:rPr lang="zh-CN" altLang="en-US" sz="3200" b="1" dirty="0">
                <a:solidFill>
                  <a:srgbClr val="FF0000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initialize</a:t>
            </a:r>
            <a:r>
              <a:rPr lang="zh-CN" altLang="en-US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directly from</a:t>
            </a:r>
            <a:r>
              <a:rPr lang="en-US" altLang="zh-CN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方正粗金陵简体" panose="02000000000000000000" charset="-122"/>
                <a:ea typeface="方正粗金陵简体" panose="02000000000000000000" charset="-122"/>
              </a:rPr>
              <a:t>the contents of a struct</a:t>
            </a:r>
            <a:endParaRPr lang="zh-CN" altLang="en-US" sz="3200" dirty="0">
              <a:solidFill>
                <a:schemeClr val="tx1"/>
              </a:solidFill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Structured Binding</a:t>
            </a:r>
            <a:r>
              <a:rPr lang="en-US" altLang="zh-CN"/>
              <a:t> (</a:t>
            </a:r>
            <a:r>
              <a:rPr lang="zh-CN" altLang="en-US"/>
              <a:t>结构化绑定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9495" y="2531745"/>
            <a:ext cx="1711325" cy="625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b="1">
                <a:latin typeface="方正粗金陵简体" panose="02000000000000000000" charset="-122"/>
                <a:ea typeface="方正粗金陵简体" panose="02000000000000000000" charset="-122"/>
              </a:rPr>
              <a:t>Before</a:t>
            </a:r>
            <a:endParaRPr lang="zh-CN" altLang="en-US" sz="3200" b="1"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494145" y="2531745"/>
            <a:ext cx="1359535" cy="625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200" b="1">
                <a:latin typeface="方正粗金陵简体" panose="02000000000000000000" charset="-122"/>
                <a:ea typeface="方正粗金陵简体" panose="02000000000000000000" charset="-122"/>
              </a:rPr>
              <a:t>After</a:t>
            </a:r>
            <a:endParaRPr lang="en-US" altLang="zh-CN" sz="3200" b="1">
              <a:latin typeface="方正粗金陵简体" panose="02000000000000000000" charset="-122"/>
              <a:ea typeface="方正粗金陵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9985" y="3284220"/>
            <a:ext cx="3686175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94145" y="3188970"/>
            <a:ext cx="3781425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56565" y="5544185"/>
            <a:ext cx="115652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📝 This works for regular structs, too. </a:t>
            </a:r>
            <a:r>
              <a:rPr lang="en-US" altLang="zh-CN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N</a:t>
            </a:r>
            <a:r>
              <a:rPr lang="zh-CN" altLang="en-US" sz="240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o nested structured binding.</a:t>
            </a:r>
            <a:endParaRPr lang="zh-CN" altLang="en-US" sz="240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STL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2716" y="1215696"/>
            <a:ext cx="10685743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 STL</a:t>
            </a:r>
            <a:r>
              <a:rPr lang="zh-CN" altLang="en-US" b="0" i="0">
                <a:solidFill>
                  <a:srgbClr val="333333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（标准模板库）是一套功能强大的 </a:t>
            </a:r>
            <a:r>
              <a:rPr lang="en-US" altLang="zh-CN" b="0" i="0">
                <a:solidFill>
                  <a:srgbClr val="333333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C++ </a:t>
            </a:r>
            <a:r>
              <a:rPr lang="zh-CN" altLang="en-US" b="0" i="0">
                <a:solidFill>
                  <a:srgbClr val="333333"/>
                </a:solidFill>
                <a:effectLst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模板类，提供了通用的模板类和函数，这些模板类和函数可以实现多种流行和常用的算法和数据结构，如向量、链表、队列、栈。</a:t>
            </a:r>
            <a:endParaRPr lang="zh-CN" altLang="en-US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17104" y="2435860"/>
          <a:ext cx="7951442" cy="2868930"/>
        </p:xfrm>
        <a:graphic>
          <a:graphicData uri="http://schemas.openxmlformats.org/drawingml/2006/table">
            <a:tbl>
              <a:tblPr/>
              <a:tblGrid>
                <a:gridCol w="3975721"/>
                <a:gridCol w="3975721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容器（</a:t>
                      </a:r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Containers）</a:t>
                      </a:r>
                      <a:endParaRPr 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  <a:cs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容器是用来管理某一类对象的集合。</a:t>
                      </a:r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C++ </a:t>
                      </a:r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提供了各种不同类型的容器，比如 </a:t>
                      </a:r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deque、list、vector、map </a:t>
                      </a:r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等。</a:t>
                      </a:r>
                      <a:endParaRPr lang="zh-CN" alt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  <a:cs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算法（</a:t>
                      </a:r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Algorithms）</a:t>
                      </a:r>
                      <a:endParaRPr 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  <a:cs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</a:rPr>
                        <a:t>算法作用于容器。它们提供了执行各种操作的方式，包括对容器内容执行初始化、排序、搜索和转换等操作。</a:t>
                      </a:r>
                      <a:endParaRPr lang="zh-CN" alt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迭代器（</a:t>
                      </a:r>
                      <a:r>
                        <a:rPr lang="en-US" altLang="zh-CN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I</a:t>
                      </a:r>
                      <a:r>
                        <a:rPr lang="en-US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  <a:cs typeface="方正粗金陵简体" panose="02000000000000000000" charset="-122"/>
                        </a:rPr>
                        <a:t>terators）</a:t>
                      </a:r>
                      <a:endParaRPr lang="en-US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  <a:cs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方正粗金陵简体" panose="02000000000000000000" charset="-122"/>
                          <a:ea typeface="方正粗金陵简体" panose="02000000000000000000" charset="-122"/>
                        </a:rPr>
                        <a:t>迭代器用于遍历对象集合的元素。这些集合可能是容器，也可能是容器的子集。</a:t>
                      </a:r>
                      <a:endParaRPr lang="zh-CN" altLang="en-US" dirty="0">
                        <a:effectLst/>
                        <a:latin typeface="方正粗金陵简体" panose="02000000000000000000" charset="-122"/>
                        <a:ea typeface="方正粗金陵简体" panose="02000000000000000000" charset="-122"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8140" y="1421765"/>
            <a:ext cx="5346065" cy="3661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Sequence: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● Containers that can be accessed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sequentially</a:t>
            </a: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● Anything with an inherent order</a:t>
            </a:r>
            <a:r>
              <a:rPr lang="en-US" altLang="zh-CN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 </a:t>
            </a: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goes here!</a:t>
            </a:r>
            <a:endParaRPr lang="en-US" altLang="zh-CN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● </a:t>
            </a:r>
            <a:r>
              <a:rPr lang="en-US" altLang="zh-CN" sz="2400" b="1" dirty="0">
                <a:solidFill>
                  <a:srgbClr val="FF0000"/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</a:rPr>
              <a:t>vector, queue, deque, list</a:t>
            </a:r>
            <a:endParaRPr lang="en-US" altLang="zh-CN" sz="2400" b="1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endParaRPr lang="zh-CN" altLang="en-US" sz="2400" dirty="0"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</a:t>
            </a:r>
            <a:r>
              <a:rPr lang="zh-CN" altLang="en-US" dirty="0"/>
              <a:t>containers: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4395" y="1490345"/>
            <a:ext cx="6096000" cy="3592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Associative</a:t>
            </a:r>
            <a:r>
              <a:rPr lang="en-US" altLang="zh-CN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: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● Containers that don’t necessarily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have a sequential order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● More easily searched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● </a:t>
            </a:r>
            <a:r>
              <a:rPr lang="en-US" altLang="zh-CN" sz="2400" b="1" spc="150" dirty="0">
                <a:solidFill>
                  <a:srgbClr val="FF0000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map, set, </a:t>
            </a:r>
            <a:r>
              <a:rPr lang="en-US" altLang="zh-CN" sz="2400" b="1" spc="150" dirty="0" err="1">
                <a:solidFill>
                  <a:srgbClr val="FF0000"/>
                </a:solidFill>
                <a:uFillTx/>
                <a:latin typeface="方正粗金陵简体" panose="02000000000000000000" charset="-122"/>
                <a:ea typeface="方正粗金陵简体" panose="02000000000000000000" charset="-122"/>
                <a:cs typeface="方正粗金陵简体" panose="02000000000000000000" charset="-122"/>
                <a:sym typeface="+mn-ea"/>
              </a:rPr>
              <a:t>unordered_map</a:t>
            </a:r>
            <a:endParaRPr lang="zh-CN" altLang="en-US" sz="2400" b="1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</a:endParaRPr>
          </a:p>
          <a:p>
            <a:pPr marL="0" indent="0">
              <a:buNone/>
            </a:pP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  <a:sym typeface="+mn-ea"/>
            </a:endParaRPr>
          </a:p>
          <a:p>
            <a:pPr marL="0" indent="0">
              <a:buNone/>
            </a:pP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  <a:sym typeface="+mn-ea"/>
            </a:endParaRPr>
          </a:p>
          <a:p>
            <a:pPr marL="0" indent="0">
              <a:buNone/>
            </a:pP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  <a:sym typeface="+mn-ea"/>
            </a:endParaRPr>
          </a:p>
          <a:p>
            <a:pPr marL="0" indent="0">
              <a:buNone/>
            </a:pP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方正粗金陵简体" panose="02000000000000000000" charset="-122"/>
              <a:ea typeface="方正粗金陵简体" panose="02000000000000000000" charset="-122"/>
              <a:cs typeface="方正粗金陵简体" panose="020000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  <p:tag name="KSO_WM_UNIT_PLACING_PICTURE_USER_VIEWPORT" val="{&quot;height&quot;:5280,&quot;width&quot;:21285}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7.xml><?xml version="1.0" encoding="utf-8"?>
<p:tagLst xmlns:p="http://schemas.openxmlformats.org/presentationml/2006/main">
  <p:tag name="COMMONDATA" val="eyJoZGlkIjoiYTMzMmRhYjU2OTAwMDQ2NjIyYjVkMGE0MDM0NGJkMzIifQ=="/>
  <p:tag name="KSO_WPP_MARK_KEY" val="37753593-3093-430c-9299-ff37dae8052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TABLE_BEAUTIFY" val="smartTable{9d384ba5-c5ee-494f-a054-c50675bc401a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TABLE_BEAUTIFY" val="smartTable{d06ba126-e79a-41f6-a61c-ae37f92d1d70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89.xml><?xml version="1.0" encoding="utf-8"?>
<p:tagLst xmlns:p="http://schemas.openxmlformats.org/presentationml/2006/main">
  <p:tag name="TABLE_ENDDRAG_ORIGIN_RECT" val="755*82"/>
  <p:tag name="TABLE_ENDDRAG_RECT" val="98*124*755*82"/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  <p:tag name="KSO_WM_UNIT_PLACING_PICTURE_USER_VIEWPORT" val="{&quot;height&quot;:7014,&quot;width&quot;:10706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TABLE_ENDDRAG_ORIGIN_RECT" val="755*65"/>
  <p:tag name="TABLE_ENDDRAG_RECT" val="98*235*755*65"/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11933</Words>
  <Application>WPS 演示</Application>
  <PresentationFormat>宽屏</PresentationFormat>
  <Paragraphs>498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宋体</vt:lpstr>
      <vt:lpstr>Wingdings</vt:lpstr>
      <vt:lpstr>Wingdings</vt:lpstr>
      <vt:lpstr>Times New Roman</vt:lpstr>
      <vt:lpstr>方正粗金陵简体</vt:lpstr>
      <vt:lpstr>微软雅黑</vt:lpstr>
      <vt:lpstr>Arial Unicode MS</vt:lpstr>
      <vt:lpstr>Calibri</vt:lpstr>
      <vt:lpstr>Office 主题​​</vt:lpstr>
      <vt:lpstr>Object Oriented Programming—C++ Lecture 12  Term Review</vt:lpstr>
      <vt:lpstr>PowerPoint 演示文稿</vt:lpstr>
      <vt:lpstr>PowerPoint 演示文稿</vt:lpstr>
      <vt:lpstr>1.1 Stream</vt:lpstr>
      <vt:lpstr>Two ways to classify streams</vt:lpstr>
      <vt:lpstr>1.2 Types</vt:lpstr>
      <vt:lpstr>Structured Binding</vt:lpstr>
      <vt:lpstr>1.3 STL </vt:lpstr>
      <vt:lpstr>STL containers:</vt:lpstr>
      <vt:lpstr>In the STL</vt:lpstr>
      <vt:lpstr>Categorizing STL iterators</vt:lpstr>
      <vt:lpstr>1.4 Others</vt:lpstr>
      <vt:lpstr>PowerPoint 演示文稿</vt:lpstr>
      <vt:lpstr>PowerPoint 演示文稿</vt:lpstr>
      <vt:lpstr>2.1 RAII and Smart Pointers</vt:lpstr>
      <vt:lpstr>Smart Pointers</vt:lpstr>
      <vt:lpstr>2.2 Class Hierarchy</vt:lpstr>
      <vt:lpstr>2.2.1 Access specifiers</vt:lpstr>
      <vt:lpstr>2.2.2 Inheritance Access Specifiers</vt:lpstr>
      <vt:lpstr>2.3 Class Special Member Function</vt:lpstr>
      <vt:lpstr>Default Constructor</vt:lpstr>
      <vt:lpstr> Copy Constructor</vt:lpstr>
      <vt:lpstr>Operator Overloading</vt:lpstr>
      <vt:lpstr>Operator Overloading</vt:lpstr>
      <vt:lpstr>2.4 Polymorphism</vt:lpstr>
      <vt:lpstr>Polymorphism vs. Overloading</vt:lpstr>
      <vt:lpstr>Function Binding</vt:lpstr>
      <vt:lpstr>Polymorphism - virtual method</vt:lpstr>
      <vt:lpstr>Pure Virtual Method </vt:lpstr>
      <vt:lpstr>2.5 Class Keywords</vt:lpstr>
      <vt:lpstr>Class Keywords——static</vt:lpstr>
      <vt:lpstr>Class Keywords——const</vt:lpstr>
      <vt:lpstr>Class Keywords——friend</vt:lpstr>
      <vt:lpstr>Class Keywords——friend</vt:lpstr>
      <vt:lpstr>2.6 Templates and Lambda</vt:lpstr>
      <vt:lpstr>Writing a Template Class: Syntax</vt:lpstr>
      <vt:lpstr>Implementing a Template Class: Syntax</vt:lpstr>
      <vt:lpstr>Lambdas Function</vt:lpstr>
      <vt:lpstr>Capture Clauses</vt:lpstr>
      <vt:lpstr>Using Lambdas</vt:lpstr>
      <vt:lpstr>3.Other</vt:lpstr>
      <vt:lpstr>std Exceptions</vt:lpstr>
      <vt:lpstr>Exception Propagation</vt:lpstr>
      <vt:lpstr>Defining Custom Exceptions</vt:lpstr>
      <vt:lpstr>PowerPoint 演示文稿</vt:lpstr>
      <vt:lpstr>PowerPoint 演示文稿</vt:lpstr>
      <vt:lpstr>Coding for love,  Coding for the world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zhzhh</dc:creator>
  <cp:lastModifiedBy>Q.Z.</cp:lastModifiedBy>
  <cp:revision>254</cp:revision>
  <dcterms:created xsi:type="dcterms:W3CDTF">2019-06-19T02:08:00Z</dcterms:created>
  <dcterms:modified xsi:type="dcterms:W3CDTF">2023-05-22T16:03:03Z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6955FAFFA29245018A71943C9E250681</vt:lpwstr>
  </property>
</Properties>
</file>