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0"/>
  </p:notesMasterIdLst>
  <p:handoutMasterIdLst>
    <p:handoutMasterId r:id="rId131"/>
  </p:handoutMasterIdLst>
  <p:sldIdLst>
    <p:sldId id="663" r:id="rId2"/>
    <p:sldId id="667" r:id="rId3"/>
    <p:sldId id="805" r:id="rId4"/>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825" r:id="rId24"/>
    <p:sldId id="826" r:id="rId25"/>
    <p:sldId id="827" r:id="rId26"/>
    <p:sldId id="828" r:id="rId27"/>
    <p:sldId id="829" r:id="rId28"/>
    <p:sldId id="830" r:id="rId29"/>
    <p:sldId id="832" r:id="rId30"/>
    <p:sldId id="831" r:id="rId31"/>
    <p:sldId id="833" r:id="rId32"/>
    <p:sldId id="834" r:id="rId33"/>
    <p:sldId id="835" r:id="rId34"/>
    <p:sldId id="836" r:id="rId35"/>
    <p:sldId id="837" r:id="rId36"/>
    <p:sldId id="838" r:id="rId37"/>
    <p:sldId id="839" r:id="rId38"/>
    <p:sldId id="840" r:id="rId39"/>
    <p:sldId id="841" r:id="rId40"/>
    <p:sldId id="842" r:id="rId41"/>
    <p:sldId id="843" r:id="rId42"/>
    <p:sldId id="844" r:id="rId43"/>
    <p:sldId id="845" r:id="rId44"/>
    <p:sldId id="846" r:id="rId45"/>
    <p:sldId id="847" r:id="rId46"/>
    <p:sldId id="848" r:id="rId47"/>
    <p:sldId id="849" r:id="rId48"/>
    <p:sldId id="850" r:id="rId49"/>
    <p:sldId id="851" r:id="rId50"/>
    <p:sldId id="852" r:id="rId51"/>
    <p:sldId id="853" r:id="rId52"/>
    <p:sldId id="854" r:id="rId53"/>
    <p:sldId id="855" r:id="rId54"/>
    <p:sldId id="856" r:id="rId55"/>
    <p:sldId id="857" r:id="rId56"/>
    <p:sldId id="858" r:id="rId57"/>
    <p:sldId id="859" r:id="rId58"/>
    <p:sldId id="860" r:id="rId59"/>
    <p:sldId id="861" r:id="rId60"/>
    <p:sldId id="862" r:id="rId61"/>
    <p:sldId id="863" r:id="rId62"/>
    <p:sldId id="864" r:id="rId63"/>
    <p:sldId id="865" r:id="rId64"/>
    <p:sldId id="866" r:id="rId65"/>
    <p:sldId id="867" r:id="rId66"/>
    <p:sldId id="868" r:id="rId67"/>
    <p:sldId id="869" r:id="rId68"/>
    <p:sldId id="870" r:id="rId69"/>
    <p:sldId id="871" r:id="rId70"/>
    <p:sldId id="872" r:id="rId71"/>
    <p:sldId id="873" r:id="rId72"/>
    <p:sldId id="874" r:id="rId73"/>
    <p:sldId id="875" r:id="rId74"/>
    <p:sldId id="876" r:id="rId75"/>
    <p:sldId id="877" r:id="rId76"/>
    <p:sldId id="878" r:id="rId77"/>
    <p:sldId id="879" r:id="rId78"/>
    <p:sldId id="880" r:id="rId79"/>
    <p:sldId id="881" r:id="rId80"/>
    <p:sldId id="882" r:id="rId81"/>
    <p:sldId id="883" r:id="rId82"/>
    <p:sldId id="884" r:id="rId83"/>
    <p:sldId id="885" r:id="rId84"/>
    <p:sldId id="886" r:id="rId85"/>
    <p:sldId id="887" r:id="rId86"/>
    <p:sldId id="888" r:id="rId87"/>
    <p:sldId id="889" r:id="rId88"/>
    <p:sldId id="890" r:id="rId89"/>
    <p:sldId id="891" r:id="rId90"/>
    <p:sldId id="892" r:id="rId91"/>
    <p:sldId id="893" r:id="rId92"/>
    <p:sldId id="894" r:id="rId93"/>
    <p:sldId id="895" r:id="rId94"/>
    <p:sldId id="896" r:id="rId95"/>
    <p:sldId id="897" r:id="rId96"/>
    <p:sldId id="898" r:id="rId97"/>
    <p:sldId id="900" r:id="rId98"/>
    <p:sldId id="901" r:id="rId99"/>
    <p:sldId id="902" r:id="rId100"/>
    <p:sldId id="903" r:id="rId101"/>
    <p:sldId id="904" r:id="rId102"/>
    <p:sldId id="905" r:id="rId103"/>
    <p:sldId id="906" r:id="rId104"/>
    <p:sldId id="907" r:id="rId105"/>
    <p:sldId id="908" r:id="rId106"/>
    <p:sldId id="909" r:id="rId107"/>
    <p:sldId id="910" r:id="rId108"/>
    <p:sldId id="911" r:id="rId109"/>
    <p:sldId id="912" r:id="rId110"/>
    <p:sldId id="913" r:id="rId111"/>
    <p:sldId id="914" r:id="rId112"/>
    <p:sldId id="915" r:id="rId113"/>
    <p:sldId id="916" r:id="rId114"/>
    <p:sldId id="917" r:id="rId115"/>
    <p:sldId id="918" r:id="rId116"/>
    <p:sldId id="919" r:id="rId117"/>
    <p:sldId id="920" r:id="rId118"/>
    <p:sldId id="921" r:id="rId119"/>
    <p:sldId id="922" r:id="rId120"/>
    <p:sldId id="923" r:id="rId121"/>
    <p:sldId id="924" r:id="rId122"/>
    <p:sldId id="925" r:id="rId123"/>
    <p:sldId id="926" r:id="rId124"/>
    <p:sldId id="927" r:id="rId125"/>
    <p:sldId id="928" r:id="rId126"/>
    <p:sldId id="929" r:id="rId127"/>
    <p:sldId id="930" r:id="rId128"/>
    <p:sldId id="804" r:id="rId129"/>
  </p:sldIdLst>
  <p:sldSz cx="9144000" cy="6858000" type="screen4x3"/>
  <p:notesSz cx="6858000" cy="9144000"/>
  <p:defaultTextStyle>
    <a:defPPr>
      <a:defRPr lang="zh-CN"/>
    </a:defPPr>
    <a:lvl1pPr algn="l" rtl="0" fontAlgn="base">
      <a:spcBef>
        <a:spcPct val="0"/>
      </a:spcBef>
      <a:spcAft>
        <a:spcPct val="0"/>
      </a:spcAft>
      <a:defRPr sz="1200" kern="1200">
        <a:solidFill>
          <a:schemeClr val="tx1"/>
        </a:solidFill>
        <a:latin typeface="Arial" charset="0"/>
        <a:ea typeface="宋体" pitchFamily="2" charset="-122"/>
        <a:cs typeface="+mn-cs"/>
      </a:defRPr>
    </a:lvl1pPr>
    <a:lvl2pPr marL="457200" algn="l" rtl="0" fontAlgn="base">
      <a:spcBef>
        <a:spcPct val="0"/>
      </a:spcBef>
      <a:spcAft>
        <a:spcPct val="0"/>
      </a:spcAft>
      <a:defRPr sz="1200" kern="1200">
        <a:solidFill>
          <a:schemeClr val="tx1"/>
        </a:solidFill>
        <a:latin typeface="Arial" charset="0"/>
        <a:ea typeface="宋体" pitchFamily="2" charset="-122"/>
        <a:cs typeface="+mn-cs"/>
      </a:defRPr>
    </a:lvl2pPr>
    <a:lvl3pPr marL="914400" algn="l" rtl="0" fontAlgn="base">
      <a:spcBef>
        <a:spcPct val="0"/>
      </a:spcBef>
      <a:spcAft>
        <a:spcPct val="0"/>
      </a:spcAft>
      <a:defRPr sz="1200" kern="1200">
        <a:solidFill>
          <a:schemeClr val="tx1"/>
        </a:solidFill>
        <a:latin typeface="Arial" charset="0"/>
        <a:ea typeface="宋体" pitchFamily="2" charset="-122"/>
        <a:cs typeface="+mn-cs"/>
      </a:defRPr>
    </a:lvl3pPr>
    <a:lvl4pPr marL="1371600" algn="l" rtl="0" fontAlgn="base">
      <a:spcBef>
        <a:spcPct val="0"/>
      </a:spcBef>
      <a:spcAft>
        <a:spcPct val="0"/>
      </a:spcAft>
      <a:defRPr sz="1200" kern="1200">
        <a:solidFill>
          <a:schemeClr val="tx1"/>
        </a:solidFill>
        <a:latin typeface="Arial" charset="0"/>
        <a:ea typeface="宋体" pitchFamily="2" charset="-122"/>
        <a:cs typeface="+mn-cs"/>
      </a:defRPr>
    </a:lvl4pPr>
    <a:lvl5pPr marL="1828800" algn="l" rtl="0" fontAlgn="base">
      <a:spcBef>
        <a:spcPct val="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Arial" charset="0"/>
        <a:ea typeface="宋体" pitchFamily="2" charset="-122"/>
        <a:cs typeface="+mn-cs"/>
      </a:defRPr>
    </a:lvl6pPr>
    <a:lvl7pPr marL="2743200" algn="l" defTabSz="914400" rtl="0" eaLnBrk="1" latinLnBrk="0" hangingPunct="1">
      <a:defRPr sz="1200" kern="1200">
        <a:solidFill>
          <a:schemeClr val="tx1"/>
        </a:solidFill>
        <a:latin typeface="Arial" charset="0"/>
        <a:ea typeface="宋体" pitchFamily="2" charset="-122"/>
        <a:cs typeface="+mn-cs"/>
      </a:defRPr>
    </a:lvl7pPr>
    <a:lvl8pPr marL="3200400" algn="l" defTabSz="914400" rtl="0" eaLnBrk="1" latinLnBrk="0" hangingPunct="1">
      <a:defRPr sz="1200" kern="1200">
        <a:solidFill>
          <a:schemeClr val="tx1"/>
        </a:solidFill>
        <a:latin typeface="Arial" charset="0"/>
        <a:ea typeface="宋体" pitchFamily="2" charset="-122"/>
        <a:cs typeface="+mn-cs"/>
      </a:defRPr>
    </a:lvl8pPr>
    <a:lvl9pPr marL="3657600" algn="l" defTabSz="914400" rtl="0" eaLnBrk="1" latinLnBrk="0" hangingPunct="1">
      <a:defRPr sz="1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0058"/>
    <a:srgbClr val="000090"/>
    <a:srgbClr val="FFFFCB"/>
    <a:srgbClr val="F31A03"/>
    <a:srgbClr val="FFFFFF"/>
    <a:srgbClr val="FC83C0"/>
    <a:srgbClr val="6AA293"/>
    <a:srgbClr val="1073E0"/>
    <a:srgbClr val="B5E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12" autoAdjust="0"/>
    <p:restoredTop sz="61746" autoAdjust="0"/>
  </p:normalViewPr>
  <p:slideViewPr>
    <p:cSldViewPr>
      <p:cViewPr varScale="1">
        <p:scale>
          <a:sx n="98" d="100"/>
          <a:sy n="98" d="100"/>
        </p:scale>
        <p:origin x="2080" y="19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75" d="100"/>
          <a:sy n="75" d="100"/>
        </p:scale>
        <p:origin x="-21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a:lvl1pPr>
          </a:lstStyle>
          <a:p>
            <a:pPr>
              <a:defRPr/>
            </a:pPr>
            <a:endParaRPr lang="zh-CN" altLang="en-US"/>
          </a:p>
        </p:txBody>
      </p:sp>
      <p:sp>
        <p:nvSpPr>
          <p:cNvPr id="1249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a:lvl1pPr>
          </a:lstStyle>
          <a:p>
            <a:pPr>
              <a:defRPr/>
            </a:pPr>
            <a:fld id="{8ED8ECC5-00EF-45E2-8D7A-917B3AF32399}" type="datetimeFigureOut">
              <a:rPr lang="zh-CN" altLang="en-US"/>
              <a:pPr>
                <a:defRPr/>
              </a:pPr>
              <a:t>2020/3/11</a:t>
            </a:fld>
            <a:endParaRPr lang="en-US" altLang="zh-CN" dirty="0"/>
          </a:p>
        </p:txBody>
      </p:sp>
      <p:sp>
        <p:nvSpPr>
          <p:cNvPr id="1249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a:lvl1pPr>
          </a:lstStyle>
          <a:p>
            <a:pPr>
              <a:defRPr/>
            </a:pPr>
            <a:endParaRPr lang="en-US" altLang="zh-CN" dirty="0"/>
          </a:p>
        </p:txBody>
      </p:sp>
      <p:sp>
        <p:nvSpPr>
          <p:cNvPr id="1249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a:lvl1pPr>
          </a:lstStyle>
          <a:p>
            <a:pPr>
              <a:defRPr/>
            </a:pPr>
            <a:fld id="{A5E5DA37-D6B2-4B71-9A4F-7C768103F308}" type="slidenum">
              <a:rPr lang="zh-CN" altLang="en-US"/>
              <a:pPr>
                <a:defRPr/>
              </a:pPr>
              <a:t>‹#›</a:t>
            </a:fld>
            <a:endParaRPr lang="en-US" altLang="zh-CN" dirty="0"/>
          </a:p>
        </p:txBody>
      </p:sp>
    </p:spTree>
    <p:extLst>
      <p:ext uri="{BB962C8B-B14F-4D97-AF65-F5344CB8AC3E}">
        <p14:creationId xmlns:p14="http://schemas.microsoft.com/office/powerpoint/2010/main" val="42434359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92C9254-DFD7-42E5-894C-3D36FF8DC046}" type="datetimeFigureOut">
              <a:rPr lang="zh-CN" altLang="en-US"/>
              <a:pPr>
                <a:defRPr/>
              </a:pPr>
              <a:t>2020/3/11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55E0D3DA-A339-4480-A1D3-4E421AA12F08}" type="slidenum">
              <a:rPr lang="zh-CN" altLang="en-US"/>
              <a:pPr>
                <a:defRPr/>
              </a:pPr>
              <a:t>‹#›</a:t>
            </a:fld>
            <a:endParaRPr lang="zh-CN" altLang="en-US"/>
          </a:p>
        </p:txBody>
      </p:sp>
    </p:spTree>
    <p:extLst>
      <p:ext uri="{BB962C8B-B14F-4D97-AF65-F5344CB8AC3E}">
        <p14:creationId xmlns:p14="http://schemas.microsoft.com/office/powerpoint/2010/main" val="6429015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3F59C3-6200-47D0-9AF4-02A72D71E3A8}" type="slidenum">
              <a:rPr lang="zh-CN" altLang="en-US"/>
              <a:pPr algn="r"/>
              <a:t>1</a:t>
            </a:fld>
            <a:endParaRPr lang="en-US" altLang="zh-CN" dirty="0"/>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20934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However, here is a simple way to test for a cycle in a graph.  It takes time proportional to the number of nodes or states, times the number of arcs or transitions.</a:t>
            </a:r>
          </a:p>
          <a:p>
            <a:pPr>
              <a:defRPr/>
            </a:pPr>
            <a:endParaRPr kumimoji="0" lang="en-US" altLang="zh-CN" dirty="0">
              <a:cs typeface="+mn-cs"/>
            </a:endParaRPr>
          </a:p>
          <a:p>
            <a:pPr>
              <a:defRPr/>
            </a:pPr>
            <a:r>
              <a:rPr kumimoji="0" lang="en-US" altLang="zh-CN" dirty="0">
                <a:cs typeface="+mn-cs"/>
              </a:rPr>
              <a:t>We</a:t>
            </a:r>
            <a:r>
              <a:rPr kumimoji="0" lang="zh-CN" altLang="en-US" dirty="0">
                <a:latin typeface="Arial"/>
                <a:cs typeface="+mn-cs"/>
              </a:rPr>
              <a:t>’</a:t>
            </a:r>
            <a:r>
              <a:rPr kumimoji="0" lang="en-US" altLang="zh-CN" dirty="0">
                <a:cs typeface="+mn-cs"/>
              </a:rPr>
              <a:t>re going to do the same thing for each node N.  Starting at N, search forward until you either can reach no more nodes, or you discover you can reach N (DRAW).</a:t>
            </a:r>
          </a:p>
          <a:p>
            <a:pPr>
              <a:defRPr/>
            </a:pPr>
            <a:endParaRPr kumimoji="0" lang="en-US" altLang="zh-CN" dirty="0">
              <a:cs typeface="+mn-cs"/>
            </a:endParaRPr>
          </a:p>
          <a:p>
            <a:pPr>
              <a:defRPr/>
            </a:pPr>
            <a:r>
              <a:rPr kumimoji="0" lang="en-US" altLang="zh-CN" dirty="0">
                <a:cs typeface="+mn-cs"/>
              </a:rPr>
              <a:t>If you can reach N, you have a cycle and can conclude the language of the DFA is infinite.  If not, try the same process from another node.  If you exhaust all the nodes as starting points, and you still haven</a:t>
            </a:r>
            <a:r>
              <a:rPr kumimoji="0" lang="zh-CN" altLang="en-US" dirty="0">
                <a:latin typeface="Arial"/>
                <a:cs typeface="+mn-cs"/>
              </a:rPr>
              <a:t>’</a:t>
            </a:r>
            <a:r>
              <a:rPr kumimoji="0" lang="en-US" altLang="zh-CN" dirty="0">
                <a:cs typeface="+mn-cs"/>
              </a:rPr>
              <a:t>t found a cycle, then there are none and you conclude the language is finite.</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74</a:t>
            </a:fld>
            <a:endParaRPr lang="zh-CN" altLang="en-US"/>
          </a:p>
        </p:txBody>
      </p:sp>
    </p:spTree>
    <p:extLst>
      <p:ext uri="{BB962C8B-B14F-4D97-AF65-F5344CB8AC3E}">
        <p14:creationId xmlns:p14="http://schemas.microsoft.com/office/powerpoint/2010/main" val="371732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dirty="0">
                <a:cs typeface="+mn-cs"/>
              </a:rPr>
              <a:t>This is a good time to introduce the pumping lemma for regular languages, because we have essentially proved it during our analysis of the infiniteness problem.</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75</a:t>
            </a:fld>
            <a:endParaRPr lang="zh-CN" altLang="en-US"/>
          </a:p>
        </p:txBody>
      </p:sp>
    </p:spTree>
    <p:extLst>
      <p:ext uri="{BB962C8B-B14F-4D97-AF65-F5344CB8AC3E}">
        <p14:creationId xmlns:p14="http://schemas.microsoft.com/office/powerpoint/2010/main" val="3611881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a:defRPr/>
            </a:pPr>
            <a:r>
              <a:rPr kumimoji="0" lang="en-US" altLang="zh-CN" dirty="0">
                <a:cs typeface="+mn-cs"/>
              </a:rPr>
              <a:t>Here</a:t>
            </a:r>
            <a:r>
              <a:rPr kumimoji="0" lang="zh-CN" altLang="en-US" dirty="0">
                <a:latin typeface="Arial"/>
                <a:cs typeface="+mn-cs"/>
              </a:rPr>
              <a:t>’</a:t>
            </a:r>
            <a:r>
              <a:rPr kumimoji="0" lang="en-US" altLang="zh-CN" dirty="0">
                <a:cs typeface="+mn-cs"/>
              </a:rPr>
              <a:t>s the statement of the pumping lemma. </a:t>
            </a:r>
          </a:p>
          <a:p>
            <a:pPr>
              <a:defRPr/>
            </a:pPr>
            <a:r>
              <a:rPr kumimoji="0" lang="zh-CN" altLang="en-US" dirty="0">
                <a:cs typeface="+mn-cs"/>
              </a:rPr>
              <a:t>泵引理相当于说：</a:t>
            </a:r>
            <a:r>
              <a:rPr kumimoji="0" lang="en-US" altLang="zh-CN" dirty="0">
                <a:cs typeface="+mn-cs"/>
              </a:rPr>
              <a:t>We can always find a nonempty string y not too far from the beginning</a:t>
            </a:r>
            <a:r>
              <a:rPr kumimoji="0" lang="en-US" altLang="zh-CN" baseline="0" dirty="0">
                <a:cs typeface="+mn-cs"/>
              </a:rPr>
              <a:t> of w that can be pumped; that is, repeating y any number of times, or deleting it (the case k = 0), keeps the resulting string in the language L.</a:t>
            </a:r>
            <a:endParaRPr kumimoji="0" lang="en-US" altLang="zh-CN" dirty="0">
              <a:cs typeface="+mn-cs"/>
            </a:endParaRPr>
          </a:p>
          <a:p>
            <a:pPr>
              <a:defRPr/>
            </a:pPr>
            <a:r>
              <a:rPr kumimoji="0" lang="zh-CN" altLang="en-US" dirty="0">
                <a:cs typeface="+mn-cs"/>
              </a:rPr>
              <a:t>注意</a:t>
            </a:r>
            <a:r>
              <a:rPr kumimoji="0" lang="en-US" altLang="zh-CN" dirty="0">
                <a:cs typeface="+mn-cs"/>
              </a:rPr>
              <a:t>i</a:t>
            </a:r>
            <a:r>
              <a:rPr kumimoji="0" lang="zh-CN" altLang="en-US" dirty="0">
                <a:cs typeface="+mn-cs"/>
              </a:rPr>
              <a:t>大于或等于</a:t>
            </a:r>
            <a:r>
              <a:rPr kumimoji="0" lang="en-US" altLang="zh-CN" dirty="0">
                <a:cs typeface="+mn-cs"/>
              </a:rPr>
              <a:t>0</a:t>
            </a:r>
            <a:r>
              <a:rPr kumimoji="0" lang="zh-CN" altLang="en-US" dirty="0">
                <a:cs typeface="+mn-cs"/>
              </a:rPr>
              <a:t>，如果</a:t>
            </a:r>
            <a:r>
              <a:rPr kumimoji="0" lang="en-US" altLang="zh-CN" dirty="0">
                <a:cs typeface="+mn-cs"/>
              </a:rPr>
              <a:t>L</a:t>
            </a:r>
            <a:r>
              <a:rPr kumimoji="0" lang="zh-CN" altLang="en-US" dirty="0">
                <a:cs typeface="+mn-cs"/>
              </a:rPr>
              <a:t>不是无穷的，那么</a:t>
            </a:r>
            <a:r>
              <a:rPr kumimoji="0" lang="en-US" altLang="zh-CN" dirty="0">
                <a:cs typeface="+mn-cs"/>
              </a:rPr>
              <a:t>i</a:t>
            </a:r>
            <a:r>
              <a:rPr kumimoji="0" lang="zh-CN" altLang="en-US" dirty="0">
                <a:cs typeface="+mn-cs"/>
              </a:rPr>
              <a:t>只能等于</a:t>
            </a:r>
            <a:r>
              <a:rPr kumimoji="0" lang="en-US" altLang="zh-CN" dirty="0">
                <a:cs typeface="+mn-cs"/>
              </a:rPr>
              <a:t>0.</a:t>
            </a:r>
          </a:p>
          <a:p>
            <a:pPr>
              <a:defRPr/>
            </a:pPr>
            <a:r>
              <a:rPr kumimoji="0" lang="en-US" altLang="zh-CN" dirty="0">
                <a:cs typeface="+mn-cs"/>
              </a:rPr>
              <a:t>For every regular language L, there is an integer n</a:t>
            </a:r>
          </a:p>
          <a:p>
            <a:pPr>
              <a:defRPr/>
            </a:pPr>
            <a:endParaRPr kumimoji="0" lang="en-US" altLang="zh-CN" dirty="0">
              <a:cs typeface="+mn-cs"/>
            </a:endParaRPr>
          </a:p>
          <a:p>
            <a:pPr>
              <a:defRPr/>
            </a:pPr>
            <a:r>
              <a:rPr kumimoji="0" lang="en-US" altLang="zh-CN" dirty="0">
                <a:cs typeface="+mn-cs"/>
              </a:rPr>
              <a:t>Click 1</a:t>
            </a:r>
          </a:p>
          <a:p>
            <a:pPr>
              <a:defRPr/>
            </a:pPr>
            <a:r>
              <a:rPr kumimoji="0" lang="en-US" altLang="zh-CN" dirty="0">
                <a:cs typeface="+mn-cs"/>
              </a:rPr>
              <a:t>which happens to be the number of states of some DFA for L, such that for every string w in L whose length is at least n. we can break w into w=xyz</a:t>
            </a:r>
          </a:p>
          <a:p>
            <a:pPr>
              <a:defRPr/>
            </a:pPr>
            <a:endParaRPr kumimoji="0" lang="en-US" altLang="zh-CN" dirty="0">
              <a:cs typeface="+mn-cs"/>
            </a:endParaRPr>
          </a:p>
          <a:p>
            <a:pPr>
              <a:defRPr/>
            </a:pPr>
            <a:r>
              <a:rPr kumimoji="0" lang="en-US" altLang="zh-CN" dirty="0">
                <a:cs typeface="+mn-cs"/>
              </a:rPr>
              <a:t>click 2</a:t>
            </a:r>
          </a:p>
          <a:p>
            <a:pPr>
              <a:defRPr/>
            </a:pPr>
            <a:r>
              <a:rPr kumimoji="0" lang="en-US" altLang="zh-CN" dirty="0">
                <a:cs typeface="+mn-cs"/>
              </a:rPr>
              <a:t>where y is the label of the first substring of w that goes from a state to the same state, as we saw in the previous slides, such that three things are true:</a:t>
            </a:r>
          </a:p>
          <a:p>
            <a:pPr>
              <a:defRPr/>
            </a:pPr>
            <a:endParaRPr kumimoji="0" lang="en-US" altLang="zh-CN" dirty="0">
              <a:cs typeface="+mn-cs"/>
            </a:endParaRPr>
          </a:p>
          <a:p>
            <a:pPr>
              <a:defRPr/>
            </a:pPr>
            <a:r>
              <a:rPr kumimoji="0" lang="en-US" altLang="zh-CN" dirty="0">
                <a:cs typeface="+mn-cs"/>
              </a:rPr>
              <a:t>First, the prefix </a:t>
            </a:r>
            <a:r>
              <a:rPr kumimoji="0" lang="en-US" altLang="zh-CN" dirty="0" err="1">
                <a:cs typeface="+mn-cs"/>
              </a:rPr>
              <a:t>xy</a:t>
            </a:r>
            <a:r>
              <a:rPr kumimoji="0" lang="en-US" altLang="zh-CN" dirty="0">
                <a:cs typeface="+mn-cs"/>
              </a:rPr>
              <a:t> of w is short – it is of length at most n.  We assure that by making y be the label of the first cycle we encounter.</a:t>
            </a:r>
          </a:p>
          <a:p>
            <a:pPr>
              <a:defRPr/>
            </a:pPr>
            <a:endParaRPr kumimoji="0" lang="en-US" altLang="zh-CN" dirty="0">
              <a:cs typeface="+mn-cs"/>
            </a:endParaRPr>
          </a:p>
          <a:p>
            <a:pPr>
              <a:defRPr/>
            </a:pPr>
            <a:r>
              <a:rPr kumimoji="0" lang="en-US" altLang="zh-CN" dirty="0">
                <a:cs typeface="+mn-cs"/>
              </a:rPr>
              <a:t>Second, y is not the empty string.  We assured this, because y connects two different occurrences of the same state along the path of w.</a:t>
            </a:r>
          </a:p>
          <a:p>
            <a:pPr>
              <a:defRPr/>
            </a:pPr>
            <a:endParaRPr kumimoji="0" lang="en-US" altLang="zh-CN" dirty="0">
              <a:cs typeface="+mn-cs"/>
            </a:endParaRPr>
          </a:p>
          <a:p>
            <a:pPr>
              <a:defRPr/>
            </a:pPr>
            <a:r>
              <a:rPr kumimoji="0" lang="en-US" altLang="zh-CN" dirty="0">
                <a:cs typeface="+mn-cs"/>
              </a:rPr>
              <a:t>And lastly, </a:t>
            </a:r>
            <a:r>
              <a:rPr kumimoji="0" lang="en-US" altLang="zh-CN" dirty="0" err="1">
                <a:cs typeface="+mn-cs"/>
              </a:rPr>
              <a:t>xy</a:t>
            </a:r>
            <a:r>
              <a:rPr kumimoji="0" lang="en-US" altLang="zh-CN" baseline="30000" dirty="0" err="1">
                <a:cs typeface="+mn-cs"/>
              </a:rPr>
              <a:t>i</a:t>
            </a:r>
            <a:r>
              <a:rPr kumimoji="0" lang="en-US" altLang="zh-CN" dirty="0" err="1">
                <a:cs typeface="+mn-cs"/>
              </a:rPr>
              <a:t>z</a:t>
            </a:r>
            <a:r>
              <a:rPr kumimoji="0" lang="en-US" altLang="zh-CN" dirty="0">
                <a:cs typeface="+mn-cs"/>
              </a:rPr>
              <a:t> is in L for all integers </a:t>
            </a:r>
            <a:r>
              <a:rPr kumimoji="0" lang="en-US" altLang="zh-CN" dirty="0" err="1">
                <a:cs typeface="+mn-cs"/>
              </a:rPr>
              <a:t>i</a:t>
            </a:r>
            <a:r>
              <a:rPr kumimoji="0" lang="en-US" altLang="zh-CN" dirty="0">
                <a:cs typeface="+mn-cs"/>
              </a:rPr>
              <a:t>.</a:t>
            </a:r>
          </a:p>
          <a:p>
            <a:pPr>
              <a:defRPr/>
            </a:pPr>
            <a:endParaRPr kumimoji="0" lang="en-US" altLang="zh-CN" dirty="0">
              <a:cs typeface="+mn-cs"/>
            </a:endParaRPr>
          </a:p>
          <a:p>
            <a:pPr>
              <a:defRPr/>
            </a:pPr>
            <a:r>
              <a:rPr kumimoji="0" lang="en-US" altLang="zh-CN" dirty="0">
                <a:latin typeface="Tahoma" charset="0"/>
                <a:cs typeface="Times New Roman" charset="0"/>
              </a:rPr>
              <a:t>This statement is particularly complex, because it is of the form </a:t>
            </a:r>
            <a:r>
              <a:rPr kumimoji="0" lang="zh-CN" altLang="en-US" dirty="0">
                <a:latin typeface="Arial"/>
                <a:cs typeface="Times New Roman" charset="0"/>
              </a:rPr>
              <a:t>“</a:t>
            </a:r>
            <a:r>
              <a:rPr kumimoji="0" lang="en-US" altLang="zh-CN" dirty="0">
                <a:latin typeface="Tahoma" charset="0"/>
                <a:cs typeface="Times New Roman" charset="0"/>
              </a:rPr>
              <a:t>for all there exists for all there exists.</a:t>
            </a:r>
            <a:r>
              <a:rPr kumimoji="0" lang="zh-CN" altLang="en-US" dirty="0">
                <a:latin typeface="Arial"/>
                <a:cs typeface="Times New Roman" charset="0"/>
              </a:rPr>
              <a:t>”</a:t>
            </a:r>
            <a:r>
              <a:rPr kumimoji="0" lang="en-US" altLang="zh-CN" dirty="0">
                <a:latin typeface="Tahoma" charset="0"/>
                <a:cs typeface="Times New Roman" charset="0"/>
              </a:rPr>
              <a:t>  But here</a:t>
            </a:r>
            <a:r>
              <a:rPr kumimoji="0" lang="zh-CN" altLang="en-US" dirty="0">
                <a:latin typeface="Arial"/>
                <a:cs typeface="Times New Roman" charset="0"/>
              </a:rPr>
              <a:t>’</a:t>
            </a:r>
            <a:r>
              <a:rPr kumimoji="0" lang="en-US" altLang="zh-CN" dirty="0">
                <a:latin typeface="Tahoma" charset="0"/>
                <a:cs typeface="Times New Roman" charset="0"/>
              </a:rPr>
              <a:t>s how we use it.  Think of a game played between you and an adversary.  You pick the language L that you want to show is NOT regular, and suppose the adversary claims it IS regular.  Then the adversary has to provide the </a:t>
            </a:r>
            <a:r>
              <a:rPr kumimoji="0" lang="zh-CN" altLang="en-US" dirty="0">
                <a:latin typeface="Arial"/>
                <a:cs typeface="Times New Roman" charset="0"/>
              </a:rPr>
              <a:t>“</a:t>
            </a:r>
            <a:r>
              <a:rPr kumimoji="0" lang="en-US" altLang="zh-CN" dirty="0">
                <a:latin typeface="Tahoma" charset="0"/>
                <a:cs typeface="Times New Roman" charset="0"/>
              </a:rPr>
              <a:t>there exists</a:t>
            </a:r>
            <a:r>
              <a:rPr kumimoji="0" lang="zh-CN" altLang="en-US" dirty="0">
                <a:latin typeface="Arial"/>
                <a:cs typeface="Times New Roman" charset="0"/>
              </a:rPr>
              <a:t>”</a:t>
            </a:r>
            <a:r>
              <a:rPr kumimoji="0" lang="en-US" altLang="zh-CN" dirty="0">
                <a:latin typeface="Tahoma" charset="0"/>
                <a:cs typeface="Times New Roman" charset="0"/>
              </a:rPr>
              <a:t> parts, while you will play the </a:t>
            </a:r>
            <a:r>
              <a:rPr kumimoji="0" lang="zh-CN" altLang="en-US" dirty="0">
                <a:latin typeface="Arial"/>
                <a:cs typeface="Times New Roman" charset="0"/>
              </a:rPr>
              <a:t>“</a:t>
            </a:r>
            <a:r>
              <a:rPr kumimoji="0" lang="en-US" altLang="zh-CN" dirty="0">
                <a:latin typeface="Tahoma" charset="0"/>
                <a:cs typeface="Times New Roman" charset="0"/>
              </a:rPr>
              <a:t>for all</a:t>
            </a:r>
            <a:r>
              <a:rPr kumimoji="0" lang="zh-CN" altLang="en-US" dirty="0">
                <a:latin typeface="Arial"/>
                <a:cs typeface="Times New Roman" charset="0"/>
              </a:rPr>
              <a:t>”</a:t>
            </a:r>
            <a:r>
              <a:rPr kumimoji="0" lang="en-US" altLang="zh-CN" dirty="0">
                <a:latin typeface="Tahoma" charset="0"/>
                <a:cs typeface="Times New Roman" charset="0"/>
              </a:rPr>
              <a:t> parts.  You</a:t>
            </a:r>
            <a:r>
              <a:rPr kumimoji="0" lang="zh-CN" altLang="en-US" dirty="0">
                <a:latin typeface="Arial"/>
                <a:cs typeface="Times New Roman" charset="0"/>
              </a:rPr>
              <a:t>’</a:t>
            </a:r>
            <a:r>
              <a:rPr kumimoji="0" lang="en-US" altLang="zh-CN" dirty="0" err="1">
                <a:latin typeface="Tahoma" charset="0"/>
                <a:cs typeface="Times New Roman" charset="0"/>
              </a:rPr>
              <a:t>ve</a:t>
            </a:r>
            <a:r>
              <a:rPr kumimoji="0" lang="en-US" altLang="zh-CN" dirty="0">
                <a:latin typeface="Tahoma" charset="0"/>
                <a:cs typeface="Times New Roman" charset="0"/>
              </a:rPr>
              <a:t> already picked L.  Now the adversary has to pick n. He can pick a number as large as he likes, but once picked, it is finalized, and the game proceeds.</a:t>
            </a:r>
          </a:p>
          <a:p>
            <a:pPr>
              <a:defRPr/>
            </a:pPr>
            <a:r>
              <a:rPr kumimoji="0" lang="en-US" altLang="zh-CN" dirty="0">
                <a:latin typeface="Tahoma" charset="0"/>
                <a:cs typeface="Times New Roman" charset="0"/>
              </a:rPr>
              <a:t> </a:t>
            </a:r>
          </a:p>
          <a:p>
            <a:pPr>
              <a:defRPr/>
            </a:pPr>
            <a:r>
              <a:rPr kumimoji="0" lang="en-US" altLang="zh-CN" dirty="0">
                <a:latin typeface="Tahoma" charset="0"/>
                <a:cs typeface="Times New Roman" charset="0"/>
              </a:rPr>
              <a:t>Now you get to pick the string w, subject only to the constraint that it is at least as long as n, the number the adversary picked.</a:t>
            </a:r>
          </a:p>
          <a:p>
            <a:pPr>
              <a:defRPr/>
            </a:pPr>
            <a:r>
              <a:rPr kumimoji="0" lang="en-US" altLang="zh-CN" dirty="0">
                <a:latin typeface="Tahoma" charset="0"/>
                <a:cs typeface="Times New Roman" charset="0"/>
              </a:rPr>
              <a:t> </a:t>
            </a:r>
          </a:p>
          <a:p>
            <a:pPr>
              <a:defRPr/>
            </a:pPr>
            <a:r>
              <a:rPr kumimoji="0" lang="en-US" altLang="zh-CN" dirty="0">
                <a:latin typeface="Tahoma" charset="0"/>
                <a:cs typeface="Times New Roman" charset="0"/>
              </a:rPr>
              <a:t>Next, the adversary has to break your w up into xyz subject to the constraints that the length of </a:t>
            </a:r>
            <a:r>
              <a:rPr kumimoji="0" lang="en-US" altLang="zh-CN" dirty="0" err="1">
                <a:latin typeface="Tahoma" charset="0"/>
                <a:cs typeface="Times New Roman" charset="0"/>
              </a:rPr>
              <a:t>xy</a:t>
            </a:r>
            <a:r>
              <a:rPr kumimoji="0" lang="en-US" altLang="zh-CN" dirty="0">
                <a:latin typeface="Tahoma" charset="0"/>
                <a:cs typeface="Times New Roman" charset="0"/>
              </a:rPr>
              <a:t> is at most n and the length of y is at least 1.  You win the game by picking an </a:t>
            </a:r>
            <a:r>
              <a:rPr kumimoji="0" lang="en-US" altLang="zh-CN" dirty="0" err="1">
                <a:latin typeface="Tahoma" charset="0"/>
                <a:cs typeface="Times New Roman" charset="0"/>
              </a:rPr>
              <a:t>i</a:t>
            </a:r>
            <a:r>
              <a:rPr kumimoji="0" lang="en-US" altLang="zh-CN" dirty="0">
                <a:latin typeface="Tahoma" charset="0"/>
                <a:cs typeface="Times New Roman" charset="0"/>
              </a:rPr>
              <a:t> such that </a:t>
            </a:r>
            <a:r>
              <a:rPr kumimoji="0" lang="en-US" altLang="zh-CN" dirty="0" err="1">
                <a:latin typeface="Tahoma" charset="0"/>
                <a:cs typeface="Times New Roman" charset="0"/>
              </a:rPr>
              <a:t>xy</a:t>
            </a:r>
            <a:r>
              <a:rPr kumimoji="0" lang="en-US" altLang="zh-CN" baseline="30000" dirty="0" err="1">
                <a:latin typeface="Tahoma" charset="0"/>
                <a:cs typeface="Times New Roman" charset="0"/>
              </a:rPr>
              <a:t>i</a:t>
            </a:r>
            <a:r>
              <a:rPr kumimoji="0" lang="en-US" altLang="zh-CN" dirty="0" err="1">
                <a:latin typeface="Tahoma" charset="0"/>
                <a:cs typeface="Times New Roman" charset="0"/>
              </a:rPr>
              <a:t>z</a:t>
            </a:r>
            <a:r>
              <a:rPr kumimoji="0" lang="en-US" altLang="zh-CN" dirty="0">
                <a:latin typeface="Tahoma" charset="0"/>
                <a:cs typeface="Times New Roman" charset="0"/>
              </a:rPr>
              <a:t> is NOT in L.</a:t>
            </a:r>
          </a:p>
          <a:p>
            <a:pPr>
              <a:defRPr/>
            </a:pPr>
            <a:r>
              <a:rPr kumimoji="0" lang="en-US" altLang="zh-CN" dirty="0">
                <a:latin typeface="Tahoma" charset="0"/>
                <a:cs typeface="Times New Roman" charset="0"/>
              </a:rPr>
              <a:t> </a:t>
            </a:r>
          </a:p>
          <a:p>
            <a:pPr>
              <a:defRPr/>
            </a:pPr>
            <a:r>
              <a:rPr kumimoji="0" lang="en-US" altLang="zh-CN" dirty="0">
                <a:latin typeface="Tahoma" charset="0"/>
                <a:cs typeface="Times New Roman" charset="0"/>
              </a:rPr>
              <a:t>However, in a proof, we don</a:t>
            </a:r>
            <a:r>
              <a:rPr kumimoji="0" lang="zh-CN" altLang="en-US" dirty="0">
                <a:latin typeface="Arial"/>
                <a:cs typeface="Times New Roman" charset="0"/>
              </a:rPr>
              <a:t>’</a:t>
            </a:r>
            <a:r>
              <a:rPr kumimoji="0" lang="en-US" altLang="zh-CN" dirty="0">
                <a:latin typeface="Tahoma" charset="0"/>
                <a:cs typeface="Times New Roman" charset="0"/>
              </a:rPr>
              <a:t>t know what moves the adversary will make.  Thus, to win we need to cover all possible moves.  That is, we know he picked n, but we don</a:t>
            </a:r>
            <a:r>
              <a:rPr kumimoji="0" lang="zh-CN" altLang="en-US" dirty="0">
                <a:latin typeface="Arial"/>
                <a:cs typeface="Times New Roman" charset="0"/>
              </a:rPr>
              <a:t>’</a:t>
            </a:r>
            <a:r>
              <a:rPr kumimoji="0" lang="en-US" altLang="zh-CN" dirty="0">
                <a:latin typeface="Tahoma" charset="0"/>
                <a:cs typeface="Times New Roman" charset="0"/>
              </a:rPr>
              <a:t>t know n</a:t>
            </a:r>
            <a:r>
              <a:rPr kumimoji="0" lang="zh-CN" altLang="en-US" dirty="0">
                <a:latin typeface="Arial"/>
                <a:cs typeface="Times New Roman" charset="0"/>
              </a:rPr>
              <a:t>’</a:t>
            </a:r>
            <a:r>
              <a:rPr kumimoji="0" lang="en-US" altLang="zh-CN" dirty="0">
                <a:latin typeface="Tahoma" charset="0"/>
                <a:cs typeface="Times New Roman" charset="0"/>
              </a:rPr>
              <a:t>s actual value, so we must pick w in terms of n.  Similarly, we know w = xyz, but we don</a:t>
            </a:r>
            <a:r>
              <a:rPr kumimoji="0" lang="zh-CN" altLang="en-US" dirty="0">
                <a:latin typeface="Arial"/>
                <a:cs typeface="Times New Roman" charset="0"/>
              </a:rPr>
              <a:t>’</a:t>
            </a:r>
            <a:r>
              <a:rPr kumimoji="0" lang="en-US" altLang="zh-CN" dirty="0">
                <a:latin typeface="Tahoma" charset="0"/>
                <a:cs typeface="Times New Roman" charset="0"/>
              </a:rPr>
              <a:t>t know exactly where y is, except that it is not empty and among the first n positions of w.  Thus, our argument that </a:t>
            </a:r>
            <a:r>
              <a:rPr kumimoji="0" lang="en-US" altLang="zh-CN" dirty="0" err="1">
                <a:latin typeface="Tahoma" charset="0"/>
                <a:cs typeface="Times New Roman" charset="0"/>
              </a:rPr>
              <a:t>xy</a:t>
            </a:r>
            <a:r>
              <a:rPr kumimoji="0" lang="en-US" altLang="zh-CN" baseline="30000" dirty="0" err="1">
                <a:latin typeface="Tahoma" charset="0"/>
                <a:cs typeface="Times New Roman" charset="0"/>
              </a:rPr>
              <a:t>i</a:t>
            </a:r>
            <a:r>
              <a:rPr kumimoji="0" lang="en-US" altLang="zh-CN" dirty="0" err="1">
                <a:latin typeface="Tahoma" charset="0"/>
                <a:cs typeface="Times New Roman" charset="0"/>
              </a:rPr>
              <a:t>z</a:t>
            </a:r>
            <a:r>
              <a:rPr kumimoji="0" lang="en-US" altLang="zh-CN" dirty="0">
                <a:latin typeface="Tahoma" charset="0"/>
                <a:cs typeface="Times New Roman" charset="0"/>
              </a:rPr>
              <a:t> is not in L must work for any of those possible y</a:t>
            </a:r>
            <a:r>
              <a:rPr kumimoji="0" lang="zh-CN" altLang="en-US" dirty="0">
                <a:latin typeface="Arial"/>
                <a:cs typeface="Times New Roman" charset="0"/>
              </a:rPr>
              <a:t>’</a:t>
            </a:r>
            <a:r>
              <a:rPr kumimoji="0" lang="en-US" altLang="zh-CN" dirty="0">
                <a:latin typeface="Tahoma" charset="0"/>
                <a:cs typeface="Times New Roman" charset="0"/>
              </a:rPr>
              <a:t>s.</a:t>
            </a:r>
          </a:p>
          <a:p>
            <a:pPr>
              <a:defRPr/>
            </a:pPr>
            <a:r>
              <a:rPr kumimoji="0" lang="en-US" altLang="zh-CN" dirty="0">
                <a:latin typeface="Tahoma" charset="0"/>
                <a:cs typeface="Times New Roman" charset="0"/>
              </a:rPr>
              <a:t> </a:t>
            </a:r>
          </a:p>
          <a:p>
            <a:pPr>
              <a:defRPr/>
            </a:pPr>
            <a:r>
              <a:rPr kumimoji="0" lang="en-US" altLang="zh-CN" dirty="0">
                <a:latin typeface="Tahoma" charset="0"/>
                <a:cs typeface="Times New Roman" charset="0"/>
              </a:rPr>
              <a:t>Now, let</a:t>
            </a:r>
            <a:r>
              <a:rPr kumimoji="0" lang="zh-CN" altLang="en-US" dirty="0">
                <a:latin typeface="Arial"/>
                <a:cs typeface="Times New Roman" charset="0"/>
              </a:rPr>
              <a:t>’</a:t>
            </a:r>
            <a:r>
              <a:rPr kumimoji="0" lang="en-US" altLang="zh-CN" dirty="0">
                <a:latin typeface="Tahoma" charset="0"/>
                <a:cs typeface="Times New Roman" charset="0"/>
              </a:rPr>
              <a:t>s see an example.</a:t>
            </a:r>
          </a:p>
          <a:p>
            <a:pPr>
              <a:defRPr/>
            </a:pPr>
            <a:endParaRPr kumimoji="0" lang="en-US" altLang="zh-CN" dirty="0">
              <a:cs typeface="+mn-cs"/>
            </a:endParaRPr>
          </a:p>
          <a:p>
            <a:pPr>
              <a:defRPr/>
            </a:pPr>
            <a:endParaRPr kumimoji="0" lang="zh-CN" altLang="en-US"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76</a:t>
            </a:fld>
            <a:endParaRPr lang="zh-CN" altLang="en-US"/>
          </a:p>
        </p:txBody>
      </p:sp>
    </p:spTree>
    <p:extLst>
      <p:ext uri="{BB962C8B-B14F-4D97-AF65-F5344CB8AC3E}">
        <p14:creationId xmlns:p14="http://schemas.microsoft.com/office/powerpoint/2010/main" val="1904902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Click 1</a:t>
            </a:r>
          </a:p>
          <a:p>
            <a:pPr>
              <a:defRPr/>
            </a:pPr>
            <a:r>
              <a:rPr kumimoji="0" lang="en-US" altLang="zh-CN" dirty="0">
                <a:cs typeface="+mn-cs"/>
              </a:rPr>
              <a:t>Let us pick this language as L.  It is the set of strings consisting of some number of 0</a:t>
            </a:r>
            <a:r>
              <a:rPr kumimoji="0" lang="zh-CN" altLang="en-US" dirty="0">
                <a:latin typeface="Arial"/>
                <a:cs typeface="+mn-cs"/>
              </a:rPr>
              <a:t>’</a:t>
            </a:r>
            <a:r>
              <a:rPr kumimoji="0" lang="en-US" altLang="zh-CN" dirty="0">
                <a:cs typeface="+mn-cs"/>
              </a:rPr>
              <a:t>s followed by the same number of 1</a:t>
            </a:r>
            <a:r>
              <a:rPr kumimoji="0" lang="zh-CN" altLang="en-US" dirty="0">
                <a:latin typeface="Arial"/>
                <a:cs typeface="+mn-cs"/>
              </a:rPr>
              <a:t>’</a:t>
            </a:r>
            <a:r>
              <a:rPr kumimoji="0" lang="en-US" altLang="zh-CN" dirty="0">
                <a:cs typeface="+mn-cs"/>
              </a:rPr>
              <a:t>s, and we have claimed before that it is an example of a </a:t>
            </a:r>
            <a:r>
              <a:rPr kumimoji="0" lang="en-US" altLang="zh-CN" dirty="0" err="1">
                <a:cs typeface="+mn-cs"/>
              </a:rPr>
              <a:t>nonregular</a:t>
            </a:r>
            <a:r>
              <a:rPr kumimoji="0" lang="en-US" altLang="zh-CN" dirty="0">
                <a:cs typeface="+mn-cs"/>
              </a:rPr>
              <a:t> language.  Now we</a:t>
            </a:r>
            <a:r>
              <a:rPr kumimoji="0" lang="zh-CN" altLang="en-US" dirty="0">
                <a:latin typeface="Arial"/>
                <a:cs typeface="+mn-cs"/>
              </a:rPr>
              <a:t>’</a:t>
            </a:r>
            <a:r>
              <a:rPr kumimoji="0" lang="en-US" altLang="zh-CN" dirty="0">
                <a:cs typeface="+mn-cs"/>
              </a:rPr>
              <a:t>re going to prove it.</a:t>
            </a:r>
          </a:p>
          <a:p>
            <a:pPr>
              <a:defRPr/>
            </a:pPr>
            <a:endParaRPr kumimoji="0" lang="en-US" altLang="zh-CN" dirty="0">
              <a:cs typeface="+mn-cs"/>
            </a:endParaRPr>
          </a:p>
          <a:p>
            <a:pPr>
              <a:defRPr/>
            </a:pPr>
            <a:r>
              <a:rPr kumimoji="0" lang="en-US" altLang="zh-CN" dirty="0">
                <a:cs typeface="+mn-cs"/>
              </a:rPr>
              <a:t>Click 2</a:t>
            </a:r>
          </a:p>
          <a:p>
            <a:pPr>
              <a:defRPr/>
            </a:pPr>
            <a:r>
              <a:rPr kumimoji="0" lang="en-US" altLang="zh-CN" dirty="0">
                <a:latin typeface="Tahoma" charset="0"/>
                <a:cs typeface="Times New Roman" charset="0"/>
              </a:rPr>
              <a:t>Now, the adversary picks n.  We don</a:t>
            </a:r>
            <a:r>
              <a:rPr kumimoji="0" lang="zh-CN" altLang="en-US" dirty="0">
                <a:latin typeface="Arial"/>
                <a:cs typeface="Times New Roman" charset="0"/>
              </a:rPr>
              <a:t>’</a:t>
            </a:r>
            <a:r>
              <a:rPr kumimoji="0" lang="en-US" altLang="zh-CN" dirty="0">
                <a:latin typeface="Tahoma" charset="0"/>
                <a:cs typeface="Times New Roman" charset="0"/>
              </a:rPr>
              <a:t>t know what n is, but we know it has some fixed value.</a:t>
            </a: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Click 3</a:t>
            </a:r>
          </a:p>
          <a:p>
            <a:pPr>
              <a:defRPr/>
            </a:pPr>
            <a:r>
              <a:rPr kumimoji="0" lang="en-US" altLang="zh-CN" dirty="0">
                <a:latin typeface="Tahoma" charset="0"/>
                <a:cs typeface="Times New Roman" charset="0"/>
              </a:rPr>
              <a:t>Now, we get to choose w in terms of n.  But then the adversary gets to break w into xyz and we don</a:t>
            </a:r>
            <a:r>
              <a:rPr kumimoji="0" lang="zh-CN" altLang="en-US" dirty="0">
                <a:latin typeface="Arial"/>
                <a:cs typeface="Times New Roman" charset="0"/>
              </a:rPr>
              <a:t>’</a:t>
            </a:r>
            <a:r>
              <a:rPr kumimoji="0" lang="en-US" altLang="zh-CN" dirty="0">
                <a:latin typeface="Tahoma" charset="0"/>
                <a:cs typeface="Times New Roman" charset="0"/>
              </a:rPr>
              <a:t>t know exactly how it is broken.</a:t>
            </a: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Click 4</a:t>
            </a:r>
          </a:p>
          <a:p>
            <a:pPr>
              <a:defRPr/>
            </a:pPr>
            <a:r>
              <a:rPr kumimoji="0" lang="en-US" altLang="zh-CN" dirty="0">
                <a:latin typeface="Tahoma" charset="0"/>
                <a:cs typeface="Times New Roman" charset="0"/>
              </a:rPr>
              <a:t>But we know enough about xyz to show that there is some string, in particular the case </a:t>
            </a:r>
            <a:r>
              <a:rPr kumimoji="0" lang="en-US" altLang="zh-CN" dirty="0" err="1">
                <a:latin typeface="Tahoma" charset="0"/>
                <a:cs typeface="Times New Roman" charset="0"/>
              </a:rPr>
              <a:t>i</a:t>
            </a:r>
            <a:r>
              <a:rPr kumimoji="0" lang="en-US" altLang="zh-CN" dirty="0">
                <a:latin typeface="Tahoma" charset="0"/>
                <a:cs typeface="Times New Roman" charset="0"/>
              </a:rPr>
              <a:t>=2, that the pumping lemma says has to be in the language L, but obviously </a:t>
            </a:r>
            <a:r>
              <a:rPr kumimoji="0" lang="en-US" altLang="zh-CN" dirty="0" err="1">
                <a:latin typeface="Tahoma" charset="0"/>
                <a:cs typeface="Times New Roman" charset="0"/>
              </a:rPr>
              <a:t>isn</a:t>
            </a:r>
            <a:r>
              <a:rPr kumimoji="0" lang="zh-CN" altLang="en-US" dirty="0">
                <a:latin typeface="Arial"/>
                <a:cs typeface="Times New Roman" charset="0"/>
              </a:rPr>
              <a:t>’</a:t>
            </a:r>
            <a:r>
              <a:rPr kumimoji="0" lang="en-US" altLang="zh-CN" dirty="0">
                <a:latin typeface="Tahoma" charset="0"/>
                <a:cs typeface="Times New Roman" charset="0"/>
              </a:rPr>
              <a:t>t because it has more 0</a:t>
            </a:r>
            <a:r>
              <a:rPr kumimoji="0" lang="zh-CN" altLang="en-US" dirty="0">
                <a:latin typeface="Arial"/>
                <a:cs typeface="Times New Roman" charset="0"/>
              </a:rPr>
              <a:t>’</a:t>
            </a:r>
            <a:r>
              <a:rPr kumimoji="0" lang="en-US" altLang="zh-CN" dirty="0">
                <a:latin typeface="Tahoma" charset="0"/>
                <a:cs typeface="Times New Roman" charset="0"/>
              </a:rPr>
              <a:t>s than 1</a:t>
            </a:r>
            <a:r>
              <a:rPr kumimoji="0" lang="zh-CN" altLang="en-US" dirty="0">
                <a:latin typeface="Arial"/>
                <a:cs typeface="Times New Roman" charset="0"/>
              </a:rPr>
              <a:t>’</a:t>
            </a:r>
            <a:r>
              <a:rPr kumimoji="0" lang="en-US" altLang="zh-CN" dirty="0">
                <a:latin typeface="Tahoma" charset="0"/>
                <a:cs typeface="Times New Roman" charset="0"/>
              </a:rPr>
              <a:t>s.</a:t>
            </a:r>
          </a:p>
          <a:p>
            <a:pPr>
              <a:defRPr/>
            </a:pPr>
            <a:endParaRPr kumimoji="0" lang="zh-CN" altLang="en-US"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77</a:t>
            </a:fld>
            <a:endParaRPr lang="zh-CN" altLang="en-US"/>
          </a:p>
        </p:txBody>
      </p:sp>
    </p:spTree>
    <p:extLst>
      <p:ext uri="{BB962C8B-B14F-4D97-AF65-F5344CB8AC3E}">
        <p14:creationId xmlns:p14="http://schemas.microsoft.com/office/powerpoint/2010/main" val="2573222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Click 1</a:t>
            </a:r>
          </a:p>
          <a:p>
            <a:pPr>
              <a:defRPr/>
            </a:pPr>
            <a:r>
              <a:rPr kumimoji="0" lang="en-US" altLang="zh-CN" dirty="0">
                <a:cs typeface="+mn-cs"/>
              </a:rPr>
              <a:t>We next take up the question of testing whether two regular languages are the same.  We suppose we are given representations for two languages L and M</a:t>
            </a:r>
          </a:p>
          <a:p>
            <a:pPr>
              <a:defRPr/>
            </a:pPr>
            <a:endParaRPr kumimoji="0" lang="en-US" altLang="zh-CN" dirty="0">
              <a:cs typeface="+mn-cs"/>
            </a:endParaRPr>
          </a:p>
          <a:p>
            <a:pPr>
              <a:defRPr/>
            </a:pPr>
            <a:r>
              <a:rPr kumimoji="0" lang="en-US" altLang="zh-CN" dirty="0">
                <a:cs typeface="+mn-cs"/>
              </a:rPr>
              <a:t>Click 2</a:t>
            </a:r>
          </a:p>
          <a:p>
            <a:pPr>
              <a:defRPr/>
            </a:pPr>
            <a:r>
              <a:rPr kumimoji="0" lang="en-US" altLang="zh-CN" dirty="0">
                <a:latin typeface="Tahoma" charset="0"/>
                <a:cs typeface="Times New Roman" charset="0"/>
              </a:rPr>
              <a:t>Whatever representation we</a:t>
            </a:r>
            <a:r>
              <a:rPr kumimoji="0" lang="zh-CN" altLang="en-US" dirty="0">
                <a:latin typeface="Arial"/>
                <a:cs typeface="Times New Roman" charset="0"/>
              </a:rPr>
              <a:t>’</a:t>
            </a:r>
            <a:r>
              <a:rPr kumimoji="0" lang="en-US" altLang="zh-CN" dirty="0">
                <a:latin typeface="Tahoma" charset="0"/>
                <a:cs typeface="Times New Roman" charset="0"/>
              </a:rPr>
              <a:t>re given, we convert to DFAs, and then we have to combine those DFA</a:t>
            </a:r>
            <a:r>
              <a:rPr kumimoji="0" lang="zh-CN" altLang="en-US" dirty="0">
                <a:latin typeface="Arial"/>
                <a:cs typeface="Times New Roman" charset="0"/>
              </a:rPr>
              <a:t>’</a:t>
            </a:r>
            <a:r>
              <a:rPr kumimoji="0" lang="en-US" altLang="zh-CN" dirty="0">
                <a:latin typeface="Tahoma" charset="0"/>
                <a:cs typeface="Times New Roman" charset="0"/>
              </a:rPr>
              <a:t>s into a single DFA that in a sense runs both DFA</a:t>
            </a:r>
            <a:r>
              <a:rPr kumimoji="0" lang="zh-CN" altLang="en-US" dirty="0">
                <a:latin typeface="Arial"/>
                <a:cs typeface="Times New Roman" charset="0"/>
              </a:rPr>
              <a:t>’</a:t>
            </a:r>
            <a:r>
              <a:rPr kumimoji="0" lang="en-US" altLang="zh-CN" dirty="0">
                <a:latin typeface="Tahoma" charset="0"/>
                <a:cs typeface="Times New Roman" charset="0"/>
              </a:rPr>
              <a:t>s in parallel.  We call it the product DFA.</a:t>
            </a: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Click 3</a:t>
            </a:r>
          </a:p>
          <a:p>
            <a:pPr>
              <a:defRPr/>
            </a:pPr>
            <a:r>
              <a:rPr kumimoji="0" lang="en-US" altLang="zh-CN" dirty="0">
                <a:latin typeface="Tahoma" charset="0"/>
                <a:cs typeface="Times New Roman" charset="0"/>
              </a:rPr>
              <a:t>Suppose these two DFA</a:t>
            </a:r>
            <a:r>
              <a:rPr kumimoji="0" lang="zh-CN" altLang="en-US" dirty="0">
                <a:latin typeface="Arial"/>
                <a:cs typeface="Times New Roman" charset="0"/>
              </a:rPr>
              <a:t>’</a:t>
            </a:r>
            <a:r>
              <a:rPr kumimoji="0" lang="en-US" altLang="zh-CN" dirty="0">
                <a:latin typeface="Tahoma" charset="0"/>
                <a:cs typeface="Times New Roman" charset="0"/>
              </a:rPr>
              <a:t>s have sets of states Q and R.</a:t>
            </a: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Click 4</a:t>
            </a:r>
          </a:p>
          <a:p>
            <a:pPr>
              <a:defRPr/>
            </a:pPr>
            <a:r>
              <a:rPr kumimoji="0" lang="en-US" altLang="zh-CN" dirty="0">
                <a:latin typeface="Tahoma" charset="0"/>
                <a:cs typeface="Times New Roman" charset="0"/>
              </a:rPr>
              <a:t>In the product DFA, the states are pairs, one state from Q and the other from R.</a:t>
            </a:r>
          </a:p>
          <a:p>
            <a:pPr>
              <a:defRPr/>
            </a:pPr>
            <a:endParaRPr kumimoji="0" lang="zh-CN" altLang="en-US"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78</a:t>
            </a:fld>
            <a:endParaRPr lang="zh-CN" altLang="en-US"/>
          </a:p>
        </p:txBody>
      </p:sp>
    </p:spTree>
    <p:extLst>
      <p:ext uri="{BB962C8B-B14F-4D97-AF65-F5344CB8AC3E}">
        <p14:creationId xmlns:p14="http://schemas.microsoft.com/office/powerpoint/2010/main" val="411637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Click 1</a:t>
            </a:r>
          </a:p>
          <a:p>
            <a:pPr>
              <a:defRPr/>
            </a:pPr>
            <a:r>
              <a:rPr kumimoji="0" lang="en-US" altLang="zh-CN" dirty="0">
                <a:cs typeface="+mn-cs"/>
              </a:rPr>
              <a:t>The start state of the product DFA is the pair consisting of the start state from each DFA.</a:t>
            </a:r>
          </a:p>
          <a:p>
            <a:pPr>
              <a:defRPr/>
            </a:pPr>
            <a:endParaRPr kumimoji="0" lang="en-US" altLang="zh-CN" dirty="0">
              <a:cs typeface="+mn-cs"/>
            </a:endParaRPr>
          </a:p>
          <a:p>
            <a:pPr>
              <a:defRPr/>
            </a:pPr>
            <a:r>
              <a:rPr kumimoji="0" lang="en-US" altLang="zh-CN" dirty="0">
                <a:cs typeface="+mn-cs"/>
              </a:rPr>
              <a:t>Click 2</a:t>
            </a:r>
          </a:p>
          <a:p>
            <a:pPr>
              <a:defRPr/>
            </a:pPr>
            <a:r>
              <a:rPr kumimoji="0" lang="en-US" altLang="zh-CN" dirty="0">
                <a:cs typeface="+mn-cs"/>
              </a:rPr>
              <a:t>For the transitions of the product DFA, suppose we have a state that is the pair [</a:t>
            </a:r>
            <a:r>
              <a:rPr kumimoji="0" lang="en-US" altLang="zh-CN" dirty="0" err="1">
                <a:cs typeface="+mn-cs"/>
              </a:rPr>
              <a:t>q,r</a:t>
            </a:r>
            <a:r>
              <a:rPr kumimoji="0" lang="en-US" altLang="zh-CN" dirty="0">
                <a:cs typeface="+mn-cs"/>
              </a:rPr>
              <a:t>], and suppose </a:t>
            </a:r>
            <a:r>
              <a:rPr kumimoji="0" lang="zh-CN" altLang="en-US" dirty="0">
                <a:latin typeface="Arial"/>
                <a:cs typeface="+mn-cs"/>
              </a:rPr>
              <a:t>“</a:t>
            </a:r>
            <a:r>
              <a:rPr kumimoji="0" lang="en-US" altLang="zh-CN" dirty="0">
                <a:cs typeface="+mn-cs"/>
              </a:rPr>
              <a:t>a</a:t>
            </a:r>
            <a:r>
              <a:rPr kumimoji="0" lang="zh-CN" altLang="en-US" dirty="0">
                <a:latin typeface="Arial"/>
                <a:cs typeface="+mn-cs"/>
              </a:rPr>
              <a:t>”</a:t>
            </a:r>
            <a:r>
              <a:rPr kumimoji="0" lang="en-US" altLang="zh-CN" dirty="0">
                <a:cs typeface="+mn-cs"/>
              </a:rPr>
              <a:t> is the input symbol for which we want to figure out the transition.  We look at the transition function for the first DFA, say delta-L, and we see where q goes on input </a:t>
            </a:r>
            <a:r>
              <a:rPr kumimoji="0" lang="zh-CN" altLang="en-US" dirty="0">
                <a:latin typeface="Arial"/>
                <a:cs typeface="+mn-cs"/>
              </a:rPr>
              <a:t>“</a:t>
            </a:r>
            <a:r>
              <a:rPr kumimoji="0" lang="en-US" altLang="zh-CN" dirty="0">
                <a:cs typeface="+mn-cs"/>
              </a:rPr>
              <a:t>a</a:t>
            </a:r>
            <a:r>
              <a:rPr kumimoji="0" lang="zh-CN" altLang="en-US" dirty="0">
                <a:latin typeface="Arial"/>
                <a:cs typeface="+mn-cs"/>
              </a:rPr>
              <a:t>”</a:t>
            </a:r>
            <a:r>
              <a:rPr kumimoji="0" lang="en-US" altLang="zh-CN" dirty="0">
                <a:cs typeface="+mn-cs"/>
              </a:rPr>
              <a:t>. (DRAW)</a:t>
            </a:r>
          </a:p>
          <a:p>
            <a:pPr>
              <a:defRPr/>
            </a:pPr>
            <a:endParaRPr kumimoji="0" lang="en-US" altLang="zh-CN" dirty="0">
              <a:cs typeface="+mn-cs"/>
            </a:endParaRPr>
          </a:p>
          <a:p>
            <a:pPr>
              <a:defRPr/>
            </a:pPr>
            <a:r>
              <a:rPr kumimoji="0" lang="en-US" altLang="zh-CN" dirty="0">
                <a:cs typeface="+mn-cs"/>
              </a:rPr>
              <a:t>Then we look at the transition function for the second DFA, say delta-M, and we see where p goes on input </a:t>
            </a:r>
            <a:r>
              <a:rPr kumimoji="0" lang="zh-CN" altLang="en-US" dirty="0">
                <a:latin typeface="Arial"/>
                <a:cs typeface="+mn-cs"/>
              </a:rPr>
              <a:t>“</a:t>
            </a:r>
            <a:r>
              <a:rPr kumimoji="0" lang="en-US" altLang="zh-CN" dirty="0">
                <a:cs typeface="+mn-cs"/>
              </a:rPr>
              <a:t>a</a:t>
            </a:r>
            <a:r>
              <a:rPr kumimoji="0" lang="zh-CN" altLang="en-US" dirty="0">
                <a:latin typeface="Arial"/>
                <a:cs typeface="+mn-cs"/>
              </a:rPr>
              <a:t>”</a:t>
            </a:r>
            <a:r>
              <a:rPr kumimoji="0" lang="en-US" altLang="zh-CN" dirty="0">
                <a:cs typeface="+mn-cs"/>
              </a:rPr>
              <a:t>.  (DRAW).</a:t>
            </a:r>
          </a:p>
          <a:p>
            <a:pPr>
              <a:defRPr/>
            </a:pPr>
            <a:endParaRPr kumimoji="0" lang="en-US" altLang="zh-CN" dirty="0">
              <a:cs typeface="+mn-cs"/>
            </a:endParaRPr>
          </a:p>
          <a:p>
            <a:pPr>
              <a:defRPr/>
            </a:pPr>
            <a:r>
              <a:rPr kumimoji="0" lang="en-US" altLang="zh-CN" dirty="0">
                <a:cs typeface="+mn-cs"/>
              </a:rPr>
              <a:t>Then in the product DFA, the transition from state [</a:t>
            </a:r>
            <a:r>
              <a:rPr kumimoji="0" lang="en-US" altLang="zh-CN" dirty="0" err="1">
                <a:cs typeface="+mn-cs"/>
              </a:rPr>
              <a:t>q,r</a:t>
            </a:r>
            <a:r>
              <a:rPr kumimoji="0" lang="en-US" altLang="zh-CN" dirty="0">
                <a:cs typeface="+mn-cs"/>
              </a:rPr>
              <a:t>] on input </a:t>
            </a:r>
            <a:r>
              <a:rPr kumimoji="0" lang="zh-CN" altLang="en-US" dirty="0">
                <a:latin typeface="Arial"/>
                <a:cs typeface="+mn-cs"/>
              </a:rPr>
              <a:t>“</a:t>
            </a:r>
            <a:r>
              <a:rPr kumimoji="0" lang="en-US" altLang="zh-CN" dirty="0">
                <a:cs typeface="+mn-cs"/>
              </a:rPr>
              <a:t>a</a:t>
            </a:r>
            <a:r>
              <a:rPr kumimoji="0" lang="zh-CN" altLang="en-US" dirty="0">
                <a:latin typeface="Arial"/>
                <a:cs typeface="+mn-cs"/>
              </a:rPr>
              <a:t>”</a:t>
            </a:r>
            <a:r>
              <a:rPr kumimoji="0" lang="en-US" altLang="zh-CN" dirty="0">
                <a:cs typeface="+mn-cs"/>
              </a:rPr>
              <a:t> is to the state pair whose first component is delta-L(</a:t>
            </a:r>
            <a:r>
              <a:rPr kumimoji="0" lang="en-US" altLang="zh-CN" dirty="0" err="1">
                <a:cs typeface="+mn-cs"/>
              </a:rPr>
              <a:t>q,a</a:t>
            </a:r>
            <a:r>
              <a:rPr kumimoji="0" lang="en-US" altLang="zh-CN" dirty="0">
                <a:cs typeface="+mn-cs"/>
              </a:rPr>
              <a:t>), and whose second component is delta-M(</a:t>
            </a:r>
            <a:r>
              <a:rPr kumimoji="0" lang="en-US" altLang="zh-CN" dirty="0" err="1">
                <a:cs typeface="+mn-cs"/>
              </a:rPr>
              <a:t>p,a</a:t>
            </a:r>
            <a:r>
              <a:rPr kumimoji="0" lang="en-US" altLang="zh-CN" dirty="0">
                <a:cs typeface="+mn-cs"/>
              </a:rPr>
              <a:t>).  That is, we simulate the two transitions </a:t>
            </a:r>
            <a:r>
              <a:rPr kumimoji="0" lang="zh-CN" altLang="en-US" dirty="0">
                <a:latin typeface="Arial"/>
                <a:cs typeface="+mn-cs"/>
              </a:rPr>
              <a:t>“</a:t>
            </a:r>
            <a:r>
              <a:rPr kumimoji="0" lang="en-US" altLang="zh-CN" dirty="0">
                <a:cs typeface="+mn-cs"/>
              </a:rPr>
              <a:t>in parallel.</a:t>
            </a:r>
            <a:r>
              <a:rPr kumimoji="0" lang="zh-CN" altLang="en-US" dirty="0">
                <a:latin typeface="Arial"/>
                <a:cs typeface="+mn-cs"/>
              </a:rPr>
              <a:t>”</a:t>
            </a:r>
            <a:r>
              <a:rPr kumimoji="0" lang="en-US" altLang="zh-CN" dirty="0">
                <a:cs typeface="+mn-cs"/>
              </a:rPr>
              <a:t>  (DRAW).</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79</a:t>
            </a:fld>
            <a:endParaRPr lang="zh-CN" altLang="en-US"/>
          </a:p>
        </p:txBody>
      </p:sp>
    </p:spTree>
    <p:extLst>
      <p:ext uri="{BB962C8B-B14F-4D97-AF65-F5344CB8AC3E}">
        <p14:creationId xmlns:p14="http://schemas.microsoft.com/office/powerpoint/2010/main" val="1880406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Here</a:t>
            </a:r>
            <a:r>
              <a:rPr kumimoji="0" lang="zh-CN" altLang="en-US" dirty="0">
                <a:latin typeface="Arial"/>
                <a:cs typeface="+mn-cs"/>
              </a:rPr>
              <a:t>’</a:t>
            </a:r>
            <a:r>
              <a:rPr kumimoji="0" lang="en-US" altLang="zh-CN" dirty="0">
                <a:cs typeface="+mn-cs"/>
              </a:rPr>
              <a:t>s a little example.  Here are the two given DFA</a:t>
            </a:r>
            <a:r>
              <a:rPr kumimoji="0" lang="zh-CN" altLang="en-US" dirty="0">
                <a:latin typeface="Arial"/>
                <a:cs typeface="+mn-cs"/>
              </a:rPr>
              <a:t>’</a:t>
            </a:r>
            <a:r>
              <a:rPr kumimoji="0" lang="en-US" altLang="zh-CN" dirty="0">
                <a:cs typeface="+mn-cs"/>
              </a:rPr>
              <a:t>s (POINT) and here is their product DFA.  For example, let</a:t>
            </a:r>
            <a:r>
              <a:rPr kumimoji="0" lang="zh-CN" altLang="en-US" dirty="0">
                <a:latin typeface="Arial"/>
                <a:cs typeface="+mn-cs"/>
              </a:rPr>
              <a:t>’</a:t>
            </a:r>
            <a:r>
              <a:rPr kumimoji="0" lang="en-US" altLang="zh-CN" dirty="0">
                <a:cs typeface="+mn-cs"/>
              </a:rPr>
              <a:t>s figure out the transition from [A,C] on 0.  In the orange automaton, A goes to itself, and in the purple automaton, C goes to D.  Thus, [A,C] goes to [A,D] on 0 (POINT).</a:t>
            </a:r>
          </a:p>
          <a:p>
            <a:pPr>
              <a:defRPr/>
            </a:pPr>
            <a:endParaRPr kumimoji="0" lang="en-US" altLang="zh-CN" dirty="0">
              <a:cs typeface="+mn-cs"/>
            </a:endParaRPr>
          </a:p>
          <a:p>
            <a:pPr>
              <a:defRPr/>
            </a:pPr>
            <a:r>
              <a:rPr kumimoji="0" lang="en-US" altLang="zh-CN" dirty="0">
                <a:cs typeface="+mn-cs"/>
              </a:rPr>
              <a:t>For another example, where does [A,D] go on input 1?  The orange automaton says A goes to B on 1, and the purple automaton says D goes to C on 1, so [A,D] goes to [B,C] (POINT).</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80</a:t>
            </a:fld>
            <a:endParaRPr lang="zh-CN" altLang="en-US"/>
          </a:p>
        </p:txBody>
      </p:sp>
    </p:spTree>
    <p:extLst>
      <p:ext uri="{BB962C8B-B14F-4D97-AF65-F5344CB8AC3E}">
        <p14:creationId xmlns:p14="http://schemas.microsoft.com/office/powerpoint/2010/main" val="2896186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dirty="0">
                <a:cs typeface="+mn-cs"/>
              </a:rPr>
              <a:t>The algorithm for testing whether two DFA</a:t>
            </a:r>
            <a:r>
              <a:rPr kumimoji="0" lang="zh-CN" altLang="en-US" dirty="0">
                <a:latin typeface="Arial"/>
                <a:cs typeface="+mn-cs"/>
              </a:rPr>
              <a:t>’</a:t>
            </a:r>
            <a:r>
              <a:rPr kumimoji="0" lang="en-US" altLang="zh-CN" dirty="0">
                <a:cs typeface="+mn-cs"/>
              </a:rPr>
              <a:t>s are equivalent – that is, whether they accept the same language – begins by constructing the product DFA.  Make the final states of the product DFA be all those pairs such that one is a final state and the other </a:t>
            </a:r>
            <a:r>
              <a:rPr kumimoji="0" lang="en-US" altLang="zh-CN" dirty="0" err="1">
                <a:cs typeface="+mn-cs"/>
              </a:rPr>
              <a:t>isn</a:t>
            </a:r>
            <a:r>
              <a:rPr kumimoji="0" lang="zh-CN" altLang="en-US" dirty="0">
                <a:latin typeface="Arial"/>
                <a:cs typeface="+mn-cs"/>
              </a:rPr>
              <a:t>’</a:t>
            </a:r>
            <a:r>
              <a:rPr kumimoji="0" lang="en-US" altLang="zh-CN" dirty="0">
                <a:cs typeface="+mn-cs"/>
              </a:rPr>
              <a:t>t.  If string w reaches one of these final states in the product, then w is accepted by one of the original DFA</a:t>
            </a:r>
            <a:r>
              <a:rPr kumimoji="0" lang="zh-CN" altLang="en-US" dirty="0">
                <a:latin typeface="Arial"/>
                <a:cs typeface="+mn-cs"/>
              </a:rPr>
              <a:t>’</a:t>
            </a:r>
            <a:r>
              <a:rPr kumimoji="0" lang="en-US" altLang="zh-CN" dirty="0">
                <a:cs typeface="+mn-cs"/>
              </a:rPr>
              <a:t>s and not the other.  Thus, the two languages are not the same.  Only if the product DFA with this selection of final states has an empty language are the two DFA</a:t>
            </a:r>
            <a:r>
              <a:rPr kumimoji="0" lang="zh-CN" altLang="en-US" dirty="0">
                <a:latin typeface="Arial"/>
                <a:cs typeface="+mn-cs"/>
              </a:rPr>
              <a:t>’</a:t>
            </a:r>
            <a:r>
              <a:rPr kumimoji="0" lang="en-US" altLang="zh-CN" dirty="0">
                <a:cs typeface="+mn-cs"/>
              </a:rPr>
              <a:t>s equivalent.</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81</a:t>
            </a:fld>
            <a:endParaRPr lang="zh-CN" altLang="en-US"/>
          </a:p>
        </p:txBody>
      </p:sp>
    </p:spTree>
    <p:extLst>
      <p:ext uri="{BB962C8B-B14F-4D97-AF65-F5344CB8AC3E}">
        <p14:creationId xmlns:p14="http://schemas.microsoft.com/office/powerpoint/2010/main" val="2804796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Here</a:t>
            </a:r>
            <a:r>
              <a:rPr kumimoji="0" lang="zh-CN" altLang="en-US" dirty="0">
                <a:latin typeface="Arial"/>
                <a:cs typeface="+mn-cs"/>
              </a:rPr>
              <a:t>’</a:t>
            </a:r>
            <a:r>
              <a:rPr kumimoji="0" lang="en-US" altLang="zh-CN" dirty="0">
                <a:cs typeface="+mn-cs"/>
              </a:rPr>
              <a:t>s an example.  [A,C] is made a final state, because in the original automata, C is final and A is not.  Likewise, [B,D] is final because B is final but D is not.</a:t>
            </a:r>
          </a:p>
          <a:p>
            <a:pPr>
              <a:defRPr/>
            </a:pPr>
            <a:endParaRPr kumimoji="0" lang="en-US" altLang="zh-CN" dirty="0">
              <a:cs typeface="+mn-cs"/>
            </a:endParaRPr>
          </a:p>
          <a:p>
            <a:pPr>
              <a:defRPr/>
            </a:pPr>
            <a:r>
              <a:rPr kumimoji="0" lang="en-US" altLang="zh-CN" dirty="0">
                <a:cs typeface="+mn-cs"/>
              </a:rPr>
              <a:t>We now see that the two original DFA</a:t>
            </a:r>
            <a:r>
              <a:rPr kumimoji="0" lang="zh-CN" altLang="en-US" dirty="0">
                <a:latin typeface="Arial"/>
                <a:cs typeface="+mn-cs"/>
              </a:rPr>
              <a:t>’</a:t>
            </a:r>
            <a:r>
              <a:rPr kumimoji="0" lang="en-US" altLang="zh-CN" dirty="0">
                <a:cs typeface="+mn-cs"/>
              </a:rPr>
              <a:t>s are NOT equivalent.  It happens that the final state [B,D] is not reachable from the start state, so there are no strings that the orange automaton accepts but the purple one does not accept.</a:t>
            </a:r>
          </a:p>
          <a:p>
            <a:pPr>
              <a:defRPr/>
            </a:pPr>
            <a:endParaRPr kumimoji="0" lang="en-US" altLang="zh-CN" dirty="0">
              <a:cs typeface="+mn-cs"/>
            </a:endParaRPr>
          </a:p>
          <a:p>
            <a:pPr>
              <a:defRPr/>
            </a:pPr>
            <a:r>
              <a:rPr kumimoji="0" lang="en-US" altLang="zh-CN" dirty="0">
                <a:cs typeface="+mn-cs"/>
              </a:rPr>
              <a:t>However, [A,C] is also a final state and it obviously is reachable from the start state, because it IS the start state.  That is, the empty string distinguishes between the two automata.  The empty string is accepted by the orange automaton but not the purple one.</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82</a:t>
            </a:fld>
            <a:endParaRPr lang="zh-CN" altLang="en-US"/>
          </a:p>
        </p:txBody>
      </p:sp>
    </p:spTree>
    <p:extLst>
      <p:ext uri="{BB962C8B-B14F-4D97-AF65-F5344CB8AC3E}">
        <p14:creationId xmlns:p14="http://schemas.microsoft.com/office/powerpoint/2010/main" val="2033144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Click 1</a:t>
            </a:r>
          </a:p>
          <a:p>
            <a:pPr>
              <a:defRPr/>
            </a:pPr>
            <a:r>
              <a:rPr kumimoji="0" lang="en-US" altLang="zh-CN" dirty="0">
                <a:cs typeface="+mn-cs"/>
              </a:rPr>
              <a:t>A related question to ask about regular languages is whether one is contained in the other.</a:t>
            </a:r>
          </a:p>
          <a:p>
            <a:pPr>
              <a:defRPr/>
            </a:pPr>
            <a:endParaRPr kumimoji="0" lang="en-US" altLang="zh-CN" dirty="0">
              <a:cs typeface="+mn-cs"/>
            </a:endParaRPr>
          </a:p>
          <a:p>
            <a:pPr>
              <a:defRPr/>
            </a:pPr>
            <a:r>
              <a:rPr kumimoji="0" lang="en-US" altLang="zh-CN" dirty="0">
                <a:cs typeface="+mn-cs"/>
              </a:rPr>
              <a:t>Click 2</a:t>
            </a:r>
          </a:p>
          <a:p>
            <a:pPr>
              <a:defRPr/>
            </a:pPr>
            <a:r>
              <a:rPr kumimoji="0" lang="en-US" altLang="zh-CN" dirty="0">
                <a:cs typeface="+mn-cs"/>
              </a:rPr>
              <a:t>The test is in a sense one half of the equivalence test we just saw.  Start by building the product automaton.</a:t>
            </a:r>
          </a:p>
          <a:p>
            <a:pPr>
              <a:defRPr/>
            </a:pPr>
            <a:endParaRPr kumimoji="0" lang="en-US" altLang="zh-CN" dirty="0">
              <a:cs typeface="+mn-cs"/>
            </a:endParaRPr>
          </a:p>
          <a:p>
            <a:pPr>
              <a:defRPr/>
            </a:pPr>
            <a:r>
              <a:rPr kumimoji="0" lang="en-US" altLang="zh-CN" dirty="0">
                <a:cs typeface="+mn-cs"/>
              </a:rPr>
              <a:t>Click 3</a:t>
            </a:r>
          </a:p>
          <a:p>
            <a:pPr>
              <a:defRPr/>
            </a:pPr>
            <a:r>
              <a:rPr kumimoji="0" lang="en-US" altLang="zh-CN" dirty="0">
                <a:cs typeface="+mn-cs"/>
              </a:rPr>
              <a:t>But we have to define the final states differently.  How would you do that?</a:t>
            </a:r>
          </a:p>
          <a:p>
            <a:pPr>
              <a:defRPr/>
            </a:pPr>
            <a:endParaRPr kumimoji="0" lang="en-US" altLang="zh-CN" dirty="0">
              <a:cs typeface="+mn-cs"/>
            </a:endParaRPr>
          </a:p>
          <a:p>
            <a:pPr>
              <a:defRPr/>
            </a:pPr>
            <a:r>
              <a:rPr kumimoji="0" lang="en-US" altLang="zh-CN" b="1" u="sng" dirty="0">
                <a:latin typeface="Tahoma" charset="0"/>
                <a:cs typeface="Times New Roman" charset="0"/>
              </a:rPr>
              <a:t>Click 4</a:t>
            </a:r>
            <a:endParaRPr kumimoji="0" lang="en-US" altLang="zh-CN" dirty="0">
              <a:latin typeface="Tahoma" charset="0"/>
              <a:cs typeface="Times New Roman" charset="0"/>
            </a:endParaRPr>
          </a:p>
          <a:p>
            <a:pPr>
              <a:defRPr/>
            </a:pPr>
            <a:r>
              <a:rPr kumimoji="0" lang="en-US" altLang="zh-CN" dirty="0">
                <a:latin typeface="Tahoma" charset="0"/>
                <a:cs typeface="Times New Roman" charset="0"/>
              </a:rPr>
              <a:t>That is, L is NOT contained in M if and only if there is some string w that is in L but not in M.  Such a string would get the DFA for L to a final state, but would not get the DFA for M to a final state.  So the question of containment is the same as the question of whether there is any string w that gets the product automaton to a state [</a:t>
            </a:r>
            <a:r>
              <a:rPr kumimoji="0" lang="en-US" altLang="zh-CN" dirty="0" err="1">
                <a:latin typeface="Tahoma" charset="0"/>
                <a:cs typeface="Times New Roman" charset="0"/>
              </a:rPr>
              <a:t>q,r</a:t>
            </a:r>
            <a:r>
              <a:rPr kumimoji="0" lang="en-US" altLang="zh-CN" dirty="0">
                <a:latin typeface="Tahoma" charset="0"/>
                <a:cs typeface="Times New Roman" charset="0"/>
              </a:rPr>
              <a:t>] where q is final and r is not. </a:t>
            </a:r>
            <a:r>
              <a:rPr kumimoji="0" lang="zh-CN" altLang="en-US" dirty="0">
                <a:latin typeface="Tahoma" charset="0"/>
                <a:cs typeface="Times New Roman" charset="0"/>
              </a:rPr>
              <a:t>如果不存在这样的串，即乘积</a:t>
            </a:r>
            <a:r>
              <a:rPr kumimoji="0" lang="en-US" altLang="zh-CN" dirty="0">
                <a:latin typeface="Tahoma" charset="0"/>
                <a:cs typeface="Times New Roman" charset="0"/>
              </a:rPr>
              <a:t>DFA</a:t>
            </a:r>
            <a:r>
              <a:rPr kumimoji="0" lang="zh-CN" altLang="en-US" dirty="0">
                <a:latin typeface="Tahoma" charset="0"/>
                <a:cs typeface="Times New Roman" charset="0"/>
              </a:rPr>
              <a:t>的语言为空，即不存在串</a:t>
            </a:r>
            <a:r>
              <a:rPr kumimoji="0" lang="en-US" altLang="zh-CN" dirty="0">
                <a:latin typeface="Tahoma" charset="0"/>
                <a:cs typeface="Times New Roman" charset="0"/>
              </a:rPr>
              <a:t>w</a:t>
            </a:r>
            <a:r>
              <a:rPr kumimoji="0" lang="zh-CN" altLang="en-US" dirty="0">
                <a:latin typeface="Tahoma" charset="0"/>
                <a:cs typeface="Times New Roman" charset="0"/>
              </a:rPr>
              <a:t> </a:t>
            </a:r>
            <a:r>
              <a:rPr kumimoji="0" lang="en-US" altLang="zh-CN" dirty="0">
                <a:latin typeface="Tahoma" charset="0"/>
                <a:cs typeface="Times New Roman" charset="0"/>
              </a:rPr>
              <a:t>\in</a:t>
            </a:r>
            <a:r>
              <a:rPr kumimoji="0" lang="en-US" altLang="zh-CN" baseline="0" dirty="0">
                <a:latin typeface="Tahoma" charset="0"/>
                <a:cs typeface="Times New Roman" charset="0"/>
              </a:rPr>
              <a:t> L, w \notin M, </a:t>
            </a:r>
            <a:r>
              <a:rPr kumimoji="0" lang="zh-CN" altLang="en-US" baseline="0" dirty="0">
                <a:latin typeface="Tahoma" charset="0"/>
                <a:cs typeface="Times New Roman" charset="0"/>
              </a:rPr>
              <a:t>换句话说，所有的</a:t>
            </a:r>
            <a:r>
              <a:rPr kumimoji="0" lang="en-US" altLang="zh-CN" baseline="0" dirty="0">
                <a:latin typeface="Tahoma" charset="0"/>
                <a:cs typeface="Times New Roman" charset="0"/>
              </a:rPr>
              <a:t>w \in L </a:t>
            </a:r>
            <a:r>
              <a:rPr kumimoji="0" lang="zh-CN" altLang="en-US" baseline="0" dirty="0">
                <a:latin typeface="Tahoma" charset="0"/>
                <a:cs typeface="Times New Roman" charset="0"/>
              </a:rPr>
              <a:t>必然有</a:t>
            </a:r>
            <a:r>
              <a:rPr kumimoji="0" lang="en-US" altLang="zh-CN" baseline="0" dirty="0">
                <a:latin typeface="Tahoma" charset="0"/>
                <a:cs typeface="Times New Roman" charset="0"/>
              </a:rPr>
              <a:t>w</a:t>
            </a:r>
            <a:r>
              <a:rPr kumimoji="0" lang="zh-CN" altLang="en-US" baseline="0" dirty="0">
                <a:latin typeface="Tahoma" charset="0"/>
                <a:cs typeface="Times New Roman" charset="0"/>
              </a:rPr>
              <a:t> </a:t>
            </a:r>
            <a:r>
              <a:rPr kumimoji="0" lang="en-US" altLang="zh-CN" baseline="0" dirty="0">
                <a:latin typeface="Tahoma" charset="0"/>
                <a:cs typeface="Times New Roman" charset="0"/>
              </a:rPr>
              <a:t>\in M</a:t>
            </a:r>
            <a:endParaRPr kumimoji="0" lang="en-US" altLang="zh-CN" dirty="0">
              <a:latin typeface="Tahoma" charset="0"/>
              <a:cs typeface="Times New Roman" charset="0"/>
            </a:endParaRPr>
          </a:p>
          <a:p>
            <a:pPr>
              <a:defRPr/>
            </a:pPr>
            <a:endParaRPr kumimoji="0" lang="en-US" altLang="zh-CN" dirty="0">
              <a:cs typeface="+mn-cs"/>
            </a:endParaRPr>
          </a:p>
          <a:p>
            <a:pPr>
              <a:defRPr/>
            </a:pPr>
            <a:endParaRPr kumimoji="0" lang="en-US" altLang="zh-CN"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83</a:t>
            </a:fld>
            <a:endParaRPr lang="zh-CN" altLang="en-US"/>
          </a:p>
        </p:txBody>
      </p:sp>
    </p:spTree>
    <p:extLst>
      <p:ext uri="{BB962C8B-B14F-4D97-AF65-F5344CB8AC3E}">
        <p14:creationId xmlns:p14="http://schemas.microsoft.com/office/powerpoint/2010/main" val="107501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smtClean="0"/>
              <a:pPr>
                <a:defRPr/>
              </a:pPr>
              <a:t>19</a:t>
            </a:fld>
            <a:endParaRPr lang="zh-CN" altLang="en-US"/>
          </a:p>
        </p:txBody>
      </p:sp>
    </p:spTree>
    <p:extLst>
      <p:ext uri="{BB962C8B-B14F-4D97-AF65-F5344CB8AC3E}">
        <p14:creationId xmlns:p14="http://schemas.microsoft.com/office/powerpoint/2010/main" val="1017679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dirty="0">
                <a:latin typeface="Tahoma" charset="0"/>
                <a:cs typeface="Times New Roman" charset="0"/>
              </a:rPr>
              <a:t>Here, B is the only final state of the first automaton, and D is the only </a:t>
            </a:r>
            <a:r>
              <a:rPr kumimoji="0" lang="en-US" altLang="zh-CN" dirty="0" err="1">
                <a:latin typeface="Tahoma" charset="0"/>
                <a:cs typeface="Times New Roman" charset="0"/>
              </a:rPr>
              <a:t>nonfinal</a:t>
            </a:r>
            <a:r>
              <a:rPr kumimoji="0" lang="en-US" altLang="zh-CN" dirty="0">
                <a:latin typeface="Tahoma" charset="0"/>
                <a:cs typeface="Times New Roman" charset="0"/>
              </a:rPr>
              <a:t> state of the second automaton, so only [B,D] is final.  As we observed before, [B,D] is not reachable from the start state.  It has arcs out, but no arcs in.  Thus, the language of the product automaton is empty, and we conclude that the language of the orange automaton is a subset of the language of the purple automaton.</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84</a:t>
            </a:fld>
            <a:endParaRPr lang="zh-CN" altLang="en-US"/>
          </a:p>
        </p:txBody>
      </p:sp>
    </p:spTree>
    <p:extLst>
      <p:ext uri="{BB962C8B-B14F-4D97-AF65-F5344CB8AC3E}">
        <p14:creationId xmlns:p14="http://schemas.microsoft.com/office/powerpoint/2010/main" val="3608258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dirty="0">
                <a:cs typeface="+mn-cs"/>
              </a:rPr>
              <a:t>Next, we</a:t>
            </a:r>
            <a:r>
              <a:rPr kumimoji="0" lang="zh-CN" altLang="en-US" dirty="0">
                <a:latin typeface="Arial"/>
                <a:cs typeface="+mn-cs"/>
              </a:rPr>
              <a:t>’</a:t>
            </a:r>
            <a:r>
              <a:rPr kumimoji="0" lang="en-US" altLang="zh-CN" dirty="0">
                <a:cs typeface="+mn-cs"/>
              </a:rPr>
              <a:t>re going to attack the problem of: given a DFA, find the equivalent DFA with the fewest states.  There is an obvious, dumb algorithm: just consider all the DFA</a:t>
            </a:r>
            <a:r>
              <a:rPr kumimoji="0" lang="zh-CN" altLang="en-US" dirty="0">
                <a:latin typeface="Arial"/>
                <a:cs typeface="+mn-cs"/>
              </a:rPr>
              <a:t>’</a:t>
            </a:r>
            <a:r>
              <a:rPr kumimoji="0" lang="en-US" altLang="zh-CN" dirty="0">
                <a:cs typeface="+mn-cs"/>
              </a:rPr>
              <a:t>s with the same input alphabet but a smaller number of states.  There is a huge but finite number of such states, so in principle we can solve this problem.</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85</a:t>
            </a:fld>
            <a:endParaRPr lang="zh-CN" altLang="en-US"/>
          </a:p>
        </p:txBody>
      </p:sp>
    </p:spTree>
    <p:extLst>
      <p:ext uri="{BB962C8B-B14F-4D97-AF65-F5344CB8AC3E}">
        <p14:creationId xmlns:p14="http://schemas.microsoft.com/office/powerpoint/2010/main" val="548933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This time, we</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imes New Roman"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re not going to dwell on the bad algorithm; we</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imes New Roman" charset="0"/>
              </a:rPr>
              <a:t>’</a:t>
            </a:r>
            <a:r>
              <a:rPr kumimoji="0" lang="en-US" altLang="zh-CN" sz="1200" b="0" i="0" u="none" strike="noStrike" kern="1200" cap="none" spc="0" normalizeH="0" baseline="0" noProof="0" dirty="0" err="1">
                <a:ln>
                  <a:noFill/>
                </a:ln>
                <a:solidFill>
                  <a:srgbClr val="000000"/>
                </a:solidFill>
                <a:effectLst/>
                <a:uLnTx/>
                <a:uFillTx/>
                <a:latin typeface="Tahoma" charset="0"/>
                <a:ea typeface="宋体" charset="0"/>
                <a:cs typeface="Times New Roman" charset="0"/>
              </a:rPr>
              <a:t>ll</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talk you through the good algorithm immediately.  The key idea is to build a table of pairs of states and figure out which pairs are </a:t>
            </a:r>
            <a:r>
              <a:rPr kumimoji="0" lang="en-US" altLang="zh-CN" sz="1200" b="0" i="1" u="none" strike="noStrike" kern="1200" cap="none" spc="0" normalizeH="0" baseline="0" noProof="0" dirty="0">
                <a:ln>
                  <a:noFill/>
                </a:ln>
                <a:solidFill>
                  <a:srgbClr val="000000"/>
                </a:solidFill>
                <a:effectLst/>
                <a:uLnTx/>
                <a:uFillTx/>
                <a:latin typeface="Tahoma" charset="0"/>
                <a:ea typeface="宋体" charset="0"/>
                <a:cs typeface="Times New Roman" charset="0"/>
              </a:rPr>
              <a:t>distinguishable</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in the sense that there is some input string that leads one of the pair to a final state and the other to a </a:t>
            </a:r>
            <a:r>
              <a:rPr kumimoji="0" lang="en-US" altLang="zh-CN" sz="1200" b="0" i="0" u="none" strike="noStrike" kern="1200" cap="none" spc="0" normalizeH="0" baseline="0" noProof="0" dirty="0" err="1">
                <a:ln>
                  <a:noFill/>
                </a:ln>
                <a:solidFill>
                  <a:srgbClr val="000000"/>
                </a:solidFill>
                <a:effectLst/>
                <a:uLnTx/>
                <a:uFillTx/>
                <a:latin typeface="Tahoma" charset="0"/>
                <a:ea typeface="宋体" charset="0"/>
                <a:cs typeface="Times New Roman" charset="0"/>
              </a:rPr>
              <a:t>nonfinal</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state.  Otherwise states are </a:t>
            </a:r>
            <a:r>
              <a:rPr kumimoji="0" lang="en-US" altLang="zh-CN" sz="1200" b="0" i="1" u="none" strike="noStrike" kern="1200" cap="none" spc="0" normalizeH="0" baseline="0" noProof="0" dirty="0">
                <a:ln>
                  <a:noFill/>
                </a:ln>
                <a:solidFill>
                  <a:srgbClr val="000000"/>
                </a:solidFill>
                <a:effectLst/>
                <a:uLnTx/>
                <a:uFillTx/>
                <a:latin typeface="Tahoma" charset="0"/>
                <a:ea typeface="宋体" charset="0"/>
                <a:cs typeface="Times New Roman" charset="0"/>
              </a:rPr>
              <a:t>indistinguishable</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and they can be merged into a single state.</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86</a:t>
            </a:fld>
            <a:endParaRPr lang="zh-CN" altLang="en-US"/>
          </a:p>
        </p:txBody>
      </p:sp>
    </p:spTree>
    <p:extLst>
      <p:ext uri="{BB962C8B-B14F-4D97-AF65-F5344CB8AC3E}">
        <p14:creationId xmlns:p14="http://schemas.microsoft.com/office/powerpoint/2010/main" val="3800785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Here</a:t>
            </a:r>
            <a:r>
              <a:rPr kumimoji="0" lang="zh-CN" altLang="en-US" dirty="0">
                <a:latin typeface="Arial"/>
                <a:cs typeface="+mn-cs"/>
              </a:rPr>
              <a:t>’</a:t>
            </a:r>
            <a:r>
              <a:rPr kumimoji="0" lang="en-US" altLang="zh-CN" dirty="0">
                <a:cs typeface="+mn-cs"/>
              </a:rPr>
              <a:t>s the tennis automaton we saw way back at the beginning of the course.</a:t>
            </a:r>
          </a:p>
          <a:p>
            <a:pPr>
              <a:defRPr/>
            </a:pPr>
            <a:endParaRPr kumimoji="0" lang="en-US" altLang="zh-CN" dirty="0">
              <a:cs typeface="+mn-cs"/>
            </a:endParaRPr>
          </a:p>
          <a:p>
            <a:pPr>
              <a:defRPr/>
            </a:pPr>
            <a:r>
              <a:rPr kumimoji="0" lang="en-US" altLang="zh-CN" dirty="0">
                <a:latin typeface="Tahoma" charset="0"/>
                <a:cs typeface="Times New Roman" charset="0"/>
              </a:rPr>
              <a:t>Notice that states 40-30 and Ad-In are indistinguishable.  Input s takes them both to an accepting state, and input o takes them both to </a:t>
            </a:r>
            <a:r>
              <a:rPr kumimoji="0" lang="zh-CN" altLang="en-US" dirty="0">
                <a:latin typeface="Arial"/>
                <a:cs typeface="Times New Roman" charset="0"/>
              </a:rPr>
              <a:t>“</a:t>
            </a:r>
            <a:r>
              <a:rPr kumimoji="0" lang="en-US" altLang="zh-CN" dirty="0">
                <a:latin typeface="Tahoma" charset="0"/>
                <a:cs typeface="Times New Roman" charset="0"/>
              </a:rPr>
              <a:t>Deuce.</a:t>
            </a:r>
            <a:r>
              <a:rPr kumimoji="0" lang="zh-CN" altLang="en-US" dirty="0">
                <a:latin typeface="Arial"/>
                <a:cs typeface="Times New Roman" charset="0"/>
              </a:rPr>
              <a:t>”</a:t>
            </a:r>
            <a:r>
              <a:rPr kumimoji="0" lang="en-US" altLang="zh-CN" dirty="0">
                <a:latin typeface="Tahoma" charset="0"/>
                <a:cs typeface="Times New Roman" charset="0"/>
              </a:rPr>
              <a:t>  Thus, no further inputs could ever distinguish 40-30 from Ad-In.  Similarly, 30-40 and Ad-Out are indistinguishable.</a:t>
            </a:r>
          </a:p>
          <a:p>
            <a:pPr>
              <a:defRPr/>
            </a:pPr>
            <a:r>
              <a:rPr kumimoji="0" lang="en-US" altLang="zh-CN" dirty="0">
                <a:latin typeface="Tahoma" charset="0"/>
                <a:cs typeface="Times New Roman" charset="0"/>
              </a:rPr>
              <a:t> </a:t>
            </a:r>
          </a:p>
          <a:p>
            <a:pPr>
              <a:defRPr/>
            </a:pPr>
            <a:r>
              <a:rPr kumimoji="0" lang="en-US" altLang="zh-CN" dirty="0">
                <a:latin typeface="Tahoma" charset="0"/>
                <a:cs typeface="Times New Roman" charset="0"/>
              </a:rPr>
              <a:t>Now, we can deduce that 30-all and Deuce are indistinguishable.  On input s, they go to 40-30 and Ad-In, respectively, and these states we already know are indistinguishable.  Further, on input o, they go to 30-40 and Ad-Out, respectively, and those are indistinguishable.  Thus, no string whatsoever can distinguish 30-all from Deuce.</a:t>
            </a:r>
          </a:p>
          <a:p>
            <a:pPr>
              <a:defRPr/>
            </a:pPr>
            <a:endParaRPr kumimoji="0" lang="zh-CN" altLang="en-US"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87</a:t>
            </a:fld>
            <a:endParaRPr lang="zh-CN" altLang="en-US"/>
          </a:p>
        </p:txBody>
      </p:sp>
    </p:spTree>
    <p:extLst>
      <p:ext uri="{BB962C8B-B14F-4D97-AF65-F5344CB8AC3E}">
        <p14:creationId xmlns:p14="http://schemas.microsoft.com/office/powerpoint/2010/main" val="3556099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u="sng" dirty="0">
                <a:latin typeface="Tahoma" charset="0"/>
                <a:cs typeface="Times New Roman" charset="0"/>
              </a:rPr>
              <a:t>Click 1</a:t>
            </a:r>
            <a:endParaRPr kumimoji="0" lang="en-US" altLang="zh-CN" dirty="0">
              <a:latin typeface="Tahoma" charset="0"/>
              <a:cs typeface="Times New Roman" charset="0"/>
            </a:endParaRPr>
          </a:p>
          <a:p>
            <a:pPr>
              <a:defRPr/>
            </a:pPr>
            <a:r>
              <a:rPr kumimoji="0" lang="en-US" altLang="zh-CN" dirty="0">
                <a:latin typeface="Tahoma" charset="0"/>
                <a:cs typeface="Times New Roman" charset="0"/>
              </a:rPr>
              <a:t>The basis is pairs that are distinguishable by the empty string.  These are the pairs that have one final and one </a:t>
            </a:r>
            <a:r>
              <a:rPr kumimoji="0" lang="en-US" altLang="zh-CN" dirty="0" err="1">
                <a:latin typeface="Tahoma" charset="0"/>
                <a:cs typeface="Times New Roman" charset="0"/>
              </a:rPr>
              <a:t>nonfinal</a:t>
            </a:r>
            <a:r>
              <a:rPr kumimoji="0" lang="en-US" altLang="zh-CN" dirty="0">
                <a:latin typeface="Tahoma" charset="0"/>
                <a:cs typeface="Times New Roman" charset="0"/>
              </a:rPr>
              <a:t> state..</a:t>
            </a:r>
          </a:p>
          <a:p>
            <a:pPr>
              <a:defRPr/>
            </a:pPr>
            <a:r>
              <a:rPr kumimoji="0" lang="en-US" altLang="zh-CN" u="sng" dirty="0">
                <a:latin typeface="Tahoma" charset="0"/>
                <a:cs typeface="Times New Roman" charset="0"/>
              </a:rPr>
              <a:t> </a:t>
            </a:r>
            <a:endParaRPr kumimoji="0" lang="en-US" altLang="zh-CN" dirty="0">
              <a:latin typeface="Tahoma" charset="0"/>
              <a:cs typeface="Times New Roman" charset="0"/>
            </a:endParaRPr>
          </a:p>
          <a:p>
            <a:pPr>
              <a:defRPr/>
            </a:pPr>
            <a:r>
              <a:rPr kumimoji="0" lang="en-US" altLang="zh-CN" u="sng" dirty="0">
                <a:latin typeface="Tahoma" charset="0"/>
                <a:cs typeface="Times New Roman" charset="0"/>
              </a:rPr>
              <a:t>Click 2</a:t>
            </a:r>
          </a:p>
          <a:p>
            <a:pPr>
              <a:defRPr/>
            </a:pPr>
            <a:r>
              <a:rPr kumimoji="0" lang="en-US" altLang="zh-CN" dirty="0">
                <a:latin typeface="Tahoma" charset="0"/>
                <a:cs typeface="Times New Roman" charset="0"/>
              </a:rPr>
              <a:t>For the inductive step, we can mark a pair [</a:t>
            </a:r>
            <a:r>
              <a:rPr kumimoji="0" lang="en-US" altLang="zh-CN" dirty="0" err="1">
                <a:latin typeface="Tahoma" charset="0"/>
                <a:cs typeface="Times New Roman" charset="0"/>
              </a:rPr>
              <a:t>q,r</a:t>
            </a:r>
            <a:r>
              <a:rPr kumimoji="0" lang="en-US" altLang="zh-CN" dirty="0">
                <a:latin typeface="Tahoma" charset="0"/>
                <a:cs typeface="Times New Roman" charset="0"/>
              </a:rPr>
              <a:t>] if these states go on some input </a:t>
            </a:r>
            <a:r>
              <a:rPr kumimoji="0" lang="zh-CN" altLang="en-US" dirty="0">
                <a:latin typeface="Arial"/>
                <a:cs typeface="Times New Roman" charset="0"/>
              </a:rPr>
              <a:t>“</a:t>
            </a:r>
            <a:r>
              <a:rPr kumimoji="0" lang="en-US" altLang="zh-CN" dirty="0">
                <a:latin typeface="Tahoma" charset="0"/>
                <a:cs typeface="Times New Roman" charset="0"/>
              </a:rPr>
              <a:t>a</a:t>
            </a:r>
            <a:r>
              <a:rPr kumimoji="0" lang="zh-CN" altLang="en-US" dirty="0">
                <a:latin typeface="Arial"/>
                <a:cs typeface="Times New Roman" charset="0"/>
              </a:rPr>
              <a:t>”</a:t>
            </a:r>
            <a:r>
              <a:rPr kumimoji="0" lang="en-US" altLang="zh-CN" dirty="0">
                <a:latin typeface="Tahoma" charset="0"/>
                <a:cs typeface="Times New Roman" charset="0"/>
              </a:rPr>
              <a:t> to distinguishable states.  If delta(</a:t>
            </a:r>
            <a:r>
              <a:rPr kumimoji="0" lang="en-US" altLang="zh-CN" dirty="0" err="1">
                <a:latin typeface="Tahoma" charset="0"/>
                <a:cs typeface="Times New Roman" charset="0"/>
              </a:rPr>
              <a:t>q,a</a:t>
            </a:r>
            <a:r>
              <a:rPr kumimoji="0" lang="en-US" altLang="zh-CN" dirty="0">
                <a:latin typeface="Tahoma" charset="0"/>
                <a:cs typeface="Times New Roman" charset="0"/>
              </a:rPr>
              <a:t>) and delta(</a:t>
            </a:r>
            <a:r>
              <a:rPr kumimoji="0" lang="en-US" altLang="zh-CN" dirty="0" err="1">
                <a:latin typeface="Tahoma" charset="0"/>
                <a:cs typeface="Times New Roman" charset="0"/>
              </a:rPr>
              <a:t>r,a</a:t>
            </a:r>
            <a:r>
              <a:rPr kumimoji="0" lang="en-US" altLang="zh-CN" dirty="0">
                <a:latin typeface="Tahoma" charset="0"/>
                <a:cs typeface="Times New Roman" charset="0"/>
              </a:rPr>
              <a:t>) are marked, then they are distinguishable by some string w. </a:t>
            </a:r>
            <a:r>
              <a:rPr kumimoji="0" lang="zh-CN" altLang="en-US" dirty="0">
                <a:latin typeface="Tahoma" charset="0"/>
                <a:cs typeface="Times New Roman" charset="0"/>
              </a:rPr>
              <a:t>相当于回溯</a:t>
            </a:r>
            <a:endParaRPr kumimoji="0" lang="en-US" altLang="zh-CN" dirty="0">
              <a:latin typeface="Tahoma" charset="0"/>
              <a:cs typeface="Times New Roman" charset="0"/>
            </a:endParaRP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DRAW AT BOTTOM q -&gt; 0 -&gt;… </a:t>
            </a:r>
            <a:r>
              <a:rPr kumimoji="0" lang="en-US" altLang="zh-CN" dirty="0" err="1">
                <a:latin typeface="Tahoma" charset="0"/>
                <a:cs typeface="Times New Roman" charset="0"/>
              </a:rPr>
              <a:t>nonfinal</a:t>
            </a:r>
            <a:r>
              <a:rPr kumimoji="0" lang="en-US" altLang="zh-CN" dirty="0">
                <a:latin typeface="Tahoma" charset="0"/>
                <a:cs typeface="Times New Roman" charset="0"/>
              </a:rPr>
              <a:t>, r -&gt; 0 -&gt;… final..</a:t>
            </a:r>
          </a:p>
          <a:p>
            <a:pPr>
              <a:defRPr/>
            </a:pPr>
            <a:r>
              <a:rPr kumimoji="0" lang="en-US" altLang="zh-CN" dirty="0">
                <a:latin typeface="Tahoma" charset="0"/>
                <a:cs typeface="Times New Roman" charset="0"/>
              </a:rPr>
              <a:t> </a:t>
            </a:r>
          </a:p>
          <a:p>
            <a:pPr>
              <a:defRPr/>
            </a:pPr>
            <a:r>
              <a:rPr kumimoji="0" lang="en-US" altLang="zh-CN" dirty="0">
                <a:latin typeface="Tahoma" charset="0"/>
                <a:cs typeface="Times New Roman" charset="0"/>
              </a:rPr>
              <a:t>Then aw distinguishes q from r.</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88</a:t>
            </a:fld>
            <a:endParaRPr lang="zh-CN" altLang="en-US"/>
          </a:p>
        </p:txBody>
      </p:sp>
    </p:spTree>
    <p:extLst>
      <p:ext uri="{BB962C8B-B14F-4D97-AF65-F5344CB8AC3E}">
        <p14:creationId xmlns:p14="http://schemas.microsoft.com/office/powerpoint/2010/main" val="223851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latin typeface="Tahoma" charset="0"/>
                <a:cs typeface="Times New Roman" charset="0"/>
              </a:rPr>
              <a:t>This point may be </a:t>
            </a:r>
            <a:r>
              <a:rPr kumimoji="0" lang="en-US" altLang="zh-CN" dirty="0" err="1">
                <a:latin typeface="Tahoma" charset="0"/>
                <a:cs typeface="Times New Roman" charset="0"/>
              </a:rPr>
              <a:t>obvious,but</a:t>
            </a:r>
            <a:r>
              <a:rPr kumimoji="0" lang="en-US" altLang="zh-CN" dirty="0">
                <a:latin typeface="Tahoma" charset="0"/>
                <a:cs typeface="Times New Roman" charset="0"/>
              </a:rPr>
              <a:t> we</a:t>
            </a:r>
            <a:r>
              <a:rPr kumimoji="0" lang="zh-CN" altLang="en-US" dirty="0">
                <a:latin typeface="Arial"/>
                <a:cs typeface="Times New Roman" charset="0"/>
              </a:rPr>
              <a:t>’</a:t>
            </a:r>
            <a:r>
              <a:rPr kumimoji="0" lang="en-US" altLang="zh-CN" dirty="0">
                <a:latin typeface="Tahoma" charset="0"/>
                <a:cs typeface="Times New Roman" charset="0"/>
              </a:rPr>
              <a:t>re going to need it in what follows.</a:t>
            </a: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If there is no string w that distinguishes states p and q, and there is no string that distinguishes q from r, then how could w distinguish p from r?  That would mean that some string  w leads one of p and r, say r, to a final state (DRAW at bottom) and the other to a </a:t>
            </a:r>
            <a:r>
              <a:rPr kumimoji="0" lang="en-US" altLang="zh-CN" dirty="0" err="1">
                <a:latin typeface="Tahoma" charset="0"/>
                <a:cs typeface="Times New Roman" charset="0"/>
              </a:rPr>
              <a:t>nonfinal</a:t>
            </a:r>
            <a:r>
              <a:rPr kumimoji="0" lang="en-US" altLang="zh-CN" dirty="0">
                <a:latin typeface="Tahoma" charset="0"/>
                <a:cs typeface="Times New Roman" charset="0"/>
              </a:rPr>
              <a:t> state (DRAW).</a:t>
            </a: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But then w also distinguishes q from either p or r (DRAW q leading to a state).  For example, if w leads q to a final state, then w distinguishes q from p, and if w leads q to a </a:t>
            </a:r>
            <a:r>
              <a:rPr kumimoji="0" lang="en-US" altLang="zh-CN" dirty="0" err="1">
                <a:latin typeface="Tahoma" charset="0"/>
                <a:cs typeface="Times New Roman" charset="0"/>
              </a:rPr>
              <a:t>nonfinal</a:t>
            </a:r>
            <a:r>
              <a:rPr kumimoji="0" lang="en-US" altLang="zh-CN" dirty="0">
                <a:latin typeface="Tahoma" charset="0"/>
                <a:cs typeface="Times New Roman" charset="0"/>
              </a:rPr>
              <a:t> state, then it distinguishes q from r.</a:t>
            </a:r>
          </a:p>
          <a:p>
            <a:pPr>
              <a:defRPr/>
            </a:pPr>
            <a:endParaRPr kumimoji="0" lang="en-US" altLang="zh-CN" dirty="0">
              <a:latin typeface="Tahoma" charset="0"/>
              <a:cs typeface="Times New Roman" charset="0"/>
            </a:endParaRPr>
          </a:p>
          <a:p>
            <a:pPr>
              <a:defRPr/>
            </a:pPr>
            <a:r>
              <a:rPr kumimoji="0" lang="en-US" altLang="zh-CN" dirty="0">
                <a:latin typeface="Tahoma" charset="0"/>
                <a:cs typeface="Times New Roman" charset="0"/>
              </a:rPr>
              <a:t>Incidentally, </a:t>
            </a:r>
            <a:r>
              <a:rPr kumimoji="0" lang="zh-CN" altLang="en-US" dirty="0">
                <a:latin typeface="Arial"/>
                <a:cs typeface="Times New Roman" charset="0"/>
              </a:rPr>
              <a:t>“</a:t>
            </a:r>
            <a:r>
              <a:rPr kumimoji="0" lang="en-US" altLang="zh-CN" dirty="0">
                <a:latin typeface="Tahoma" charset="0"/>
                <a:cs typeface="Times New Roman" charset="0"/>
              </a:rPr>
              <a:t>distinguishable</a:t>
            </a:r>
            <a:r>
              <a:rPr kumimoji="0" lang="zh-CN" altLang="en-US" dirty="0">
                <a:latin typeface="Arial"/>
                <a:cs typeface="Times New Roman" charset="0"/>
              </a:rPr>
              <a:t>”</a:t>
            </a:r>
            <a:r>
              <a:rPr kumimoji="0" lang="en-US" altLang="zh-CN" dirty="0">
                <a:latin typeface="Tahoma" charset="0"/>
                <a:cs typeface="Times New Roman" charset="0"/>
              </a:rPr>
              <a:t> is NOT transitive.  It is quite possible that w distinguishes p from q and also q from r, but w does not distinguish p from r.  For example, w could lead both p and r to a final state and q to a </a:t>
            </a:r>
            <a:r>
              <a:rPr kumimoji="0" lang="en-US" altLang="zh-CN" dirty="0" err="1">
                <a:latin typeface="Tahoma" charset="0"/>
                <a:cs typeface="Times New Roman" charset="0"/>
              </a:rPr>
              <a:t>nonfinal</a:t>
            </a:r>
            <a:r>
              <a:rPr kumimoji="0" lang="en-US" altLang="zh-CN" dirty="0">
                <a:latin typeface="Tahoma" charset="0"/>
                <a:cs typeface="Times New Roman" charset="0"/>
              </a:rPr>
              <a:t> state.</a:t>
            </a:r>
          </a:p>
          <a:p>
            <a:pPr>
              <a:defRPr/>
            </a:pPr>
            <a:endParaRPr kumimoji="0" lang="zh-CN" altLang="en-US"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89</a:t>
            </a:fld>
            <a:endParaRPr lang="zh-CN" altLang="en-US"/>
          </a:p>
        </p:txBody>
      </p:sp>
    </p:spTree>
    <p:extLst>
      <p:ext uri="{BB962C8B-B14F-4D97-AF65-F5344CB8AC3E}">
        <p14:creationId xmlns:p14="http://schemas.microsoft.com/office/powerpoint/2010/main" val="3940068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a:defRPr/>
            </a:pPr>
            <a:r>
              <a:rPr kumimoji="0" lang="en-US" altLang="zh-CN" dirty="0">
                <a:cs typeface="+mn-cs"/>
              </a:rPr>
              <a:t>We</a:t>
            </a:r>
            <a:r>
              <a:rPr kumimoji="0" lang="zh-CN" altLang="en-US" dirty="0">
                <a:latin typeface="Arial"/>
                <a:cs typeface="+mn-cs"/>
              </a:rPr>
              <a:t>’</a:t>
            </a:r>
            <a:r>
              <a:rPr kumimoji="0" lang="en-US" altLang="zh-CN" dirty="0">
                <a:cs typeface="+mn-cs"/>
              </a:rPr>
              <a:t>re now going to use the table of </a:t>
            </a:r>
            <a:r>
              <a:rPr kumimoji="0" lang="en-US" altLang="zh-CN" dirty="0" err="1">
                <a:cs typeface="+mn-cs"/>
              </a:rPr>
              <a:t>indistinguishability</a:t>
            </a:r>
            <a:r>
              <a:rPr kumimoji="0" lang="en-US" altLang="zh-CN" dirty="0">
                <a:cs typeface="+mn-cs"/>
              </a:rPr>
              <a:t> to merge states that are indistinguishable.  That gives us the minimum state DFA, although we must be careful to remove at some stage all the states that are not reachable from the start state.</a:t>
            </a:r>
          </a:p>
          <a:p>
            <a:pPr>
              <a:defRPr/>
            </a:pPr>
            <a:endParaRPr kumimoji="0" lang="en-US" altLang="zh-CN" dirty="0">
              <a:cs typeface="+mn-cs"/>
            </a:endParaRPr>
          </a:p>
          <a:p>
            <a:pPr>
              <a:defRPr/>
            </a:pPr>
            <a:r>
              <a:rPr kumimoji="0" lang="en-US" altLang="zh-CN" dirty="0">
                <a:cs typeface="+mn-cs"/>
              </a:rPr>
              <a:t>Click 1</a:t>
            </a:r>
          </a:p>
          <a:p>
            <a:pPr>
              <a:defRPr/>
            </a:pPr>
            <a:r>
              <a:rPr kumimoji="0" lang="en-US" altLang="zh-CN" dirty="0">
                <a:cs typeface="+mn-cs"/>
              </a:rPr>
              <a:t>Suppose we have a set of indistinguishable states, say q1 through </a:t>
            </a:r>
            <a:r>
              <a:rPr kumimoji="0" lang="en-US" altLang="zh-CN" dirty="0" err="1">
                <a:cs typeface="+mn-cs"/>
              </a:rPr>
              <a:t>qk</a:t>
            </a:r>
            <a:r>
              <a:rPr kumimoji="0" lang="en-US" altLang="zh-CN" dirty="0">
                <a:cs typeface="+mn-cs"/>
              </a:rPr>
              <a:t>.</a:t>
            </a:r>
          </a:p>
          <a:p>
            <a:pPr>
              <a:defRPr/>
            </a:pPr>
            <a:endParaRPr kumimoji="0" lang="en-US" altLang="zh-CN" dirty="0">
              <a:cs typeface="+mn-cs"/>
            </a:endParaRPr>
          </a:p>
          <a:p>
            <a:pPr>
              <a:defRPr/>
            </a:pPr>
            <a:r>
              <a:rPr kumimoji="0" lang="en-US" altLang="zh-CN" dirty="0">
                <a:cs typeface="+mn-cs"/>
              </a:rPr>
              <a:t>Click 2</a:t>
            </a:r>
          </a:p>
          <a:p>
            <a:pPr>
              <a:defRPr/>
            </a:pPr>
            <a:r>
              <a:rPr kumimoji="0" lang="en-US" altLang="zh-CN" dirty="0">
                <a:cs typeface="+mn-cs"/>
              </a:rPr>
              <a:t>We</a:t>
            </a:r>
            <a:r>
              <a:rPr kumimoji="0" lang="zh-CN" altLang="en-US" dirty="0">
                <a:latin typeface="Arial"/>
                <a:cs typeface="+mn-cs"/>
              </a:rPr>
              <a:t>’</a:t>
            </a:r>
            <a:r>
              <a:rPr kumimoji="0" lang="en-US" altLang="zh-CN" dirty="0">
                <a:cs typeface="+mn-cs"/>
              </a:rPr>
              <a:t>re going to replace them all by a single state that behaves as they all do.  Call the representative q.  It can be one of the </a:t>
            </a:r>
            <a:r>
              <a:rPr kumimoji="0" lang="en-US" altLang="zh-CN" dirty="0" err="1">
                <a:cs typeface="+mn-cs"/>
              </a:rPr>
              <a:t>q_i</a:t>
            </a:r>
            <a:r>
              <a:rPr kumimoji="0" lang="zh-CN" altLang="en-US" dirty="0">
                <a:latin typeface="Arial"/>
                <a:cs typeface="+mn-cs"/>
              </a:rPr>
              <a:t>’</a:t>
            </a:r>
            <a:r>
              <a:rPr kumimoji="0" lang="en-US" altLang="zh-CN" dirty="0">
                <a:cs typeface="+mn-cs"/>
              </a:rPr>
              <a:t>s or some new name we create for this purpose.</a:t>
            </a:r>
          </a:p>
          <a:p>
            <a:pPr>
              <a:defRPr/>
            </a:pPr>
            <a:endParaRPr kumimoji="0" lang="en-US" altLang="zh-CN" dirty="0">
              <a:cs typeface="+mn-cs"/>
            </a:endParaRPr>
          </a:p>
          <a:p>
            <a:pPr>
              <a:defRPr/>
            </a:pPr>
            <a:r>
              <a:rPr kumimoji="0" lang="en-US" altLang="zh-CN" dirty="0">
                <a:cs typeface="+mn-cs"/>
              </a:rPr>
              <a:t>Click 3</a:t>
            </a:r>
          </a:p>
          <a:p>
            <a:pPr>
              <a:defRPr/>
            </a:pPr>
            <a:r>
              <a:rPr kumimoji="0" lang="en-US" altLang="zh-CN" dirty="0">
                <a:cs typeface="+mn-cs"/>
              </a:rPr>
              <a:t>On any input symbol </a:t>
            </a:r>
            <a:r>
              <a:rPr kumimoji="0" lang="zh-CN" altLang="en-US" dirty="0">
                <a:latin typeface="Arial"/>
                <a:cs typeface="+mn-cs"/>
              </a:rPr>
              <a:t>“</a:t>
            </a:r>
            <a:r>
              <a:rPr kumimoji="0" lang="en-US" altLang="zh-CN" dirty="0">
                <a:cs typeface="+mn-cs"/>
              </a:rPr>
              <a:t>a</a:t>
            </a:r>
            <a:r>
              <a:rPr kumimoji="0" lang="zh-CN" altLang="en-US" dirty="0">
                <a:latin typeface="Arial"/>
                <a:cs typeface="+mn-cs"/>
              </a:rPr>
              <a:t>”</a:t>
            </a:r>
            <a:r>
              <a:rPr kumimoji="0" lang="en-US" altLang="zh-CN" dirty="0">
                <a:cs typeface="+mn-cs"/>
              </a:rPr>
              <a:t>, all the indistinguishable states the </a:t>
            </a:r>
            <a:r>
              <a:rPr kumimoji="0" lang="en-US" altLang="zh-CN" dirty="0" err="1">
                <a:cs typeface="+mn-cs"/>
              </a:rPr>
              <a:t>q_i</a:t>
            </a:r>
            <a:r>
              <a:rPr kumimoji="0" lang="zh-CN" altLang="en-US" dirty="0">
                <a:latin typeface="Arial"/>
                <a:cs typeface="+mn-cs"/>
              </a:rPr>
              <a:t>’</a:t>
            </a:r>
            <a:r>
              <a:rPr kumimoji="0" lang="en-US" altLang="zh-CN" dirty="0">
                <a:cs typeface="+mn-cs"/>
              </a:rPr>
              <a:t>s go to states that are also indistinguishable from one another.  For if not, then we could use a distinction between, say the states delta(q_1,a) and delta(q_2,a) to distinguish between q_1 and q_2.  But we already know that q_1 and q_2 are indistinguishable, so that can</a:t>
            </a:r>
            <a:r>
              <a:rPr kumimoji="0" lang="zh-CN" altLang="en-US" dirty="0">
                <a:latin typeface="Arial"/>
                <a:cs typeface="+mn-cs"/>
              </a:rPr>
              <a:t>’</a:t>
            </a:r>
            <a:r>
              <a:rPr kumimoji="0" lang="en-US" altLang="zh-CN" dirty="0">
                <a:cs typeface="+mn-cs"/>
              </a:rPr>
              <a:t>t happen.</a:t>
            </a:r>
          </a:p>
          <a:p>
            <a:pPr>
              <a:defRPr/>
            </a:pPr>
            <a:endParaRPr kumimoji="0" lang="en-US" altLang="zh-CN" dirty="0">
              <a:cs typeface="+mn-cs"/>
            </a:endParaRPr>
          </a:p>
          <a:p>
            <a:pPr>
              <a:defRPr/>
            </a:pPr>
            <a:r>
              <a:rPr kumimoji="0" lang="en-US" altLang="zh-CN" dirty="0">
                <a:cs typeface="+mn-cs"/>
              </a:rPr>
              <a:t>Click 4</a:t>
            </a:r>
          </a:p>
          <a:p>
            <a:pPr>
              <a:defRPr/>
            </a:pPr>
            <a:r>
              <a:rPr kumimoji="0" lang="en-US" altLang="zh-CN" dirty="0">
                <a:cs typeface="+mn-cs"/>
              </a:rPr>
              <a:t>Thus, make the transition for state q on input </a:t>
            </a:r>
            <a:r>
              <a:rPr kumimoji="0" lang="zh-CN" altLang="en-US" dirty="0">
                <a:latin typeface="Arial"/>
                <a:cs typeface="+mn-cs"/>
              </a:rPr>
              <a:t>“</a:t>
            </a:r>
            <a:r>
              <a:rPr kumimoji="0" lang="en-US" altLang="zh-CN" dirty="0">
                <a:cs typeface="+mn-cs"/>
              </a:rPr>
              <a:t>a</a:t>
            </a:r>
            <a:r>
              <a:rPr kumimoji="0" lang="zh-CN" altLang="en-US" dirty="0">
                <a:latin typeface="Arial"/>
                <a:cs typeface="+mn-cs"/>
              </a:rPr>
              <a:t>”</a:t>
            </a:r>
            <a:r>
              <a:rPr kumimoji="0" lang="en-US" altLang="zh-CN" dirty="0">
                <a:cs typeface="+mn-cs"/>
              </a:rPr>
              <a:t> be the representative for the indistinguishable states delta(q_1,a) and so on. </a:t>
            </a:r>
            <a:r>
              <a:rPr kumimoji="0" lang="en-US" altLang="zh-CN">
                <a:cs typeface="+mn-cs"/>
              </a:rPr>
              <a:t>(POINT on third bullet to show these states).</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90</a:t>
            </a:fld>
            <a:endParaRPr lang="zh-CN" altLang="en-US"/>
          </a:p>
        </p:txBody>
      </p:sp>
    </p:spTree>
    <p:extLst>
      <p:ext uri="{BB962C8B-B14F-4D97-AF65-F5344CB8AC3E}">
        <p14:creationId xmlns:p14="http://schemas.microsoft.com/office/powerpoint/2010/main" val="3967601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zh-CN"/>
              <a:t>Here</a:t>
            </a:r>
            <a:r>
              <a:rPr kumimoji="0" lang="zh-CN" altLang="en-US">
                <a:latin typeface="Arial" charset="0"/>
              </a:rPr>
              <a:t>’</a:t>
            </a:r>
            <a:r>
              <a:rPr kumimoji="0" lang="en-US" altLang="zh-CN"/>
              <a:t>s the proof that there is nothing smaller than the DFA we get by merging states and eliminating unreachable states.</a:t>
            </a:r>
          </a:p>
          <a:p>
            <a:endParaRPr kumimoji="0" lang="en-US" altLang="zh-CN"/>
          </a:p>
          <a:p>
            <a:r>
              <a:rPr kumimoji="0" lang="en-US" altLang="zh-CN"/>
              <a:t>Click 1</a:t>
            </a:r>
          </a:p>
          <a:p>
            <a:r>
              <a:rPr kumimoji="0" lang="en-US" altLang="zh-CN"/>
              <a:t>Suppose A is our DFA and B is a hypothetical equivalent with fewer states.</a:t>
            </a:r>
          </a:p>
          <a:p>
            <a:endParaRPr kumimoji="0" lang="en-US" altLang="zh-CN"/>
          </a:p>
          <a:p>
            <a:r>
              <a:rPr kumimoji="0" lang="en-US" altLang="zh-CN"/>
              <a:t>Click 2</a:t>
            </a:r>
          </a:p>
          <a:p>
            <a:r>
              <a:rPr kumimoji="0" lang="en-US" altLang="zh-CN"/>
              <a:t>Imagine we combine the states of A and B to form a larger DFA.  It doesn</a:t>
            </a:r>
            <a:r>
              <a:rPr kumimoji="0" lang="zh-CN" altLang="en-US">
                <a:latin typeface="Arial" charset="0"/>
              </a:rPr>
              <a:t>’</a:t>
            </a:r>
            <a:r>
              <a:rPr kumimoji="0" lang="en-US" altLang="zh-CN"/>
              <a:t>t matter what the start state of the combined automaton is, but the final states are those of A and B.</a:t>
            </a:r>
          </a:p>
          <a:p>
            <a:endParaRPr kumimoji="0" lang="en-US" altLang="zh-CN"/>
          </a:p>
          <a:p>
            <a:r>
              <a:rPr kumimoji="0" lang="en-US" altLang="zh-CN"/>
              <a:t>Click 3</a:t>
            </a:r>
          </a:p>
          <a:p>
            <a:r>
              <a:rPr kumimoji="0" lang="en-US" altLang="zh-CN"/>
              <a:t>We need to use </a:t>
            </a:r>
            <a:r>
              <a:rPr kumimoji="0" lang="zh-CN" altLang="en-US">
                <a:latin typeface="Arial" charset="0"/>
              </a:rPr>
              <a:t>“</a:t>
            </a:r>
            <a:r>
              <a:rPr kumimoji="0" lang="en-US" altLang="zh-CN"/>
              <a:t>distinguishable</a:t>
            </a:r>
            <a:r>
              <a:rPr kumimoji="0" lang="zh-CN" altLang="en-US">
                <a:latin typeface="Arial" charset="0"/>
              </a:rPr>
              <a:t>”</a:t>
            </a:r>
            <a:r>
              <a:rPr kumimoji="0" lang="en-US" altLang="zh-CN"/>
              <a:t> in its contrapositive form. </a:t>
            </a:r>
            <a:r>
              <a:rPr kumimoji="0" lang="en-US" altLang="zh-CN">
                <a:latin typeface="Tahoma" charset="0"/>
              </a:rPr>
              <a:t>That is, if w distinguishes delta(q,a) from delta(p,a), then surely aw distinguishes q from p.</a:t>
            </a:r>
            <a:r>
              <a:rPr kumimoji="0" lang="en-US" altLang="zh-CN"/>
              <a:t>  So if two states q and p are INdistinguishable, then so are their successors on any input </a:t>
            </a:r>
            <a:r>
              <a:rPr kumimoji="0" lang="zh-CN" altLang="en-US">
                <a:latin typeface="Arial" charset="0"/>
              </a:rPr>
              <a:t>“</a:t>
            </a:r>
            <a:r>
              <a:rPr kumimoji="0" lang="en-US" altLang="zh-CN"/>
              <a:t>a</a:t>
            </a:r>
            <a:r>
              <a:rPr kumimoji="0" lang="zh-CN" altLang="en-US">
                <a:latin typeface="Arial" charset="0"/>
              </a:rPr>
              <a:t>”</a:t>
            </a:r>
            <a:r>
              <a:rPr kumimoji="0" lang="en-US" altLang="zh-CN"/>
              <a:t>.</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100</a:t>
            </a:fld>
            <a:endParaRPr lang="zh-CN" altLang="en-US"/>
          </a:p>
        </p:txBody>
      </p:sp>
    </p:spTree>
    <p:extLst>
      <p:ext uri="{BB962C8B-B14F-4D97-AF65-F5344CB8AC3E}">
        <p14:creationId xmlns:p14="http://schemas.microsoft.com/office/powerpoint/2010/main" val="1665947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zh-CN"/>
              <a:t>Here</a:t>
            </a:r>
            <a:r>
              <a:rPr kumimoji="0" lang="zh-CN" altLang="en-US">
                <a:latin typeface="Arial" charset="0"/>
              </a:rPr>
              <a:t>’</a:t>
            </a:r>
            <a:r>
              <a:rPr kumimoji="0" lang="en-US" altLang="zh-CN"/>
              <a:t>s an informal illustration of the proof technique.  We  start off with the fact that the start states of automata A and B are surely indistinguishable, because the automata accept the same language. </a:t>
            </a:r>
          </a:p>
          <a:p>
            <a:endParaRPr kumimoji="0" lang="en-US" altLang="zh-CN"/>
          </a:p>
          <a:p>
            <a:r>
              <a:rPr kumimoji="0" lang="en-US" altLang="zh-CN"/>
              <a:t>Click 1</a:t>
            </a:r>
          </a:p>
          <a:p>
            <a:r>
              <a:rPr kumimoji="0" lang="en-US" altLang="zh-CN"/>
              <a:t>Now, suppose the start states go to some states p and q on input </a:t>
            </a:r>
            <a:r>
              <a:rPr kumimoji="0" lang="zh-CN" altLang="en-US">
                <a:latin typeface="Arial" charset="0"/>
              </a:rPr>
              <a:t>“</a:t>
            </a:r>
            <a:r>
              <a:rPr kumimoji="0" lang="en-US" altLang="zh-CN"/>
              <a:t>a</a:t>
            </a:r>
            <a:r>
              <a:rPr kumimoji="0" lang="zh-CN" altLang="en-US">
                <a:latin typeface="Arial" charset="0"/>
              </a:rPr>
              <a:t>”</a:t>
            </a:r>
            <a:r>
              <a:rPr kumimoji="0" lang="en-US" altLang="zh-CN"/>
              <a:t>.</a:t>
            </a:r>
          </a:p>
          <a:p>
            <a:endParaRPr kumimoji="0" lang="en-US" altLang="zh-CN"/>
          </a:p>
          <a:p>
            <a:r>
              <a:rPr kumimoji="0" lang="en-US" altLang="zh-CN"/>
              <a:t>Click 2</a:t>
            </a:r>
          </a:p>
          <a:p>
            <a:r>
              <a:rPr kumimoji="0" lang="en-US" altLang="zh-CN"/>
              <a:t>p and q must be indistinguishable, because if they were distinguishable, then we could distinguish the start states.</a:t>
            </a:r>
          </a:p>
          <a:p>
            <a:endParaRPr kumimoji="0" lang="en-US" altLang="zh-CN"/>
          </a:p>
          <a:p>
            <a:r>
              <a:rPr kumimoji="0" lang="en-US" altLang="zh-CN"/>
              <a:t>Click 3</a:t>
            </a:r>
          </a:p>
          <a:p>
            <a:r>
              <a:rPr kumimoji="0" lang="en-US" altLang="zh-CN"/>
              <a:t>And then if p and q go to states r and s on some input b,</a:t>
            </a:r>
          </a:p>
          <a:p>
            <a:endParaRPr kumimoji="0" lang="en-US" altLang="zh-CN"/>
          </a:p>
          <a:p>
            <a:r>
              <a:rPr kumimoji="0" lang="en-US" altLang="zh-CN"/>
              <a:t>Click 4</a:t>
            </a:r>
          </a:p>
          <a:p>
            <a:r>
              <a:rPr kumimoji="0" lang="en-US" altLang="zh-CN"/>
              <a:t>r and s must be indistinguishable for the same reason.</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101</a:t>
            </a:fld>
            <a:endParaRPr lang="zh-CN" altLang="en-US"/>
          </a:p>
        </p:txBody>
      </p:sp>
    </p:spTree>
    <p:extLst>
      <p:ext uri="{BB962C8B-B14F-4D97-AF65-F5344CB8AC3E}">
        <p14:creationId xmlns:p14="http://schemas.microsoft.com/office/powerpoint/2010/main" val="619290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a:t>Now, formally, we shall prove that every state q of A is indistinguishable from some state of B.  The proof is an induction on the length of the shortest string that gets you to q from A</a:t>
            </a:r>
            <a:r>
              <a:rPr kumimoji="0" lang="zh-CN" altLang="en-US">
                <a:latin typeface="Arial" charset="0"/>
              </a:rPr>
              <a:t>’</a:t>
            </a:r>
            <a:r>
              <a:rPr kumimoji="0" lang="en-US" altLang="zh-CN"/>
              <a:t>s start state.  Notice that because we eliminated unreachable states, we know there is such a shortest string.</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102</a:t>
            </a:fld>
            <a:endParaRPr lang="zh-CN" altLang="en-US"/>
          </a:p>
        </p:txBody>
      </p:sp>
    </p:spTree>
    <p:extLst>
      <p:ext uri="{BB962C8B-B14F-4D97-AF65-F5344CB8AC3E}">
        <p14:creationId xmlns:p14="http://schemas.microsoft.com/office/powerpoint/2010/main" val="70790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dirty="0">
                <a:cs typeface="+mn-cs"/>
              </a:rPr>
              <a:t>Now, let us take up a more difficult problem, but one we can still solve.  We</a:t>
            </a:r>
            <a:r>
              <a:rPr kumimoji="0" lang="zh-CN" altLang="en-US" dirty="0">
                <a:latin typeface="Arial"/>
                <a:cs typeface="+mn-cs"/>
              </a:rPr>
              <a:t>’</a:t>
            </a:r>
            <a:r>
              <a:rPr kumimoji="0" lang="en-US" altLang="zh-CN" dirty="0">
                <a:cs typeface="+mn-cs"/>
              </a:rPr>
              <a:t>d like to know whether or not the language defined by a DFA is finite or infinite.  The first fact we are going to prove is that if the language of the DFA contains any string of length n or more, where n is the number of states of the DFA, then the DFA contains an infinite number of strings.</a:t>
            </a:r>
          </a:p>
          <a:p>
            <a:pPr>
              <a:defRPr/>
            </a:pPr>
            <a:endParaRPr kumimoji="0" lang="en-US" altLang="zh-CN" dirty="0">
              <a:cs typeface="+mn-cs"/>
            </a:endParaRPr>
          </a:p>
          <a:p>
            <a:pPr>
              <a:defRPr/>
            </a:pPr>
            <a:r>
              <a:rPr kumimoji="0" lang="en-US" altLang="zh-CN" dirty="0">
                <a:cs typeface="+mn-cs"/>
              </a:rPr>
              <a:t>Surely if the DFA </a:t>
            </a:r>
            <a:r>
              <a:rPr kumimoji="0" lang="en-US" altLang="zh-CN" dirty="0" err="1">
                <a:cs typeface="+mn-cs"/>
              </a:rPr>
              <a:t>doesn</a:t>
            </a:r>
            <a:r>
              <a:rPr kumimoji="0" lang="zh-CN" altLang="en-US" dirty="0">
                <a:latin typeface="Arial"/>
                <a:cs typeface="+mn-cs"/>
              </a:rPr>
              <a:t>’</a:t>
            </a:r>
            <a:r>
              <a:rPr kumimoji="0" lang="en-US" altLang="zh-CN" dirty="0">
                <a:cs typeface="+mn-cs"/>
              </a:rPr>
              <a:t>t accept any string of length equal to or greater than n, then it accepts only a finite number of strings.</a:t>
            </a:r>
          </a:p>
          <a:p>
            <a:pPr>
              <a:defRPr/>
            </a:pPr>
            <a:endParaRPr kumimoji="0" lang="en-US" altLang="zh-CN" dirty="0">
              <a:cs typeface="+mn-cs"/>
            </a:endParaRPr>
          </a:p>
          <a:p>
            <a:pPr>
              <a:defRPr/>
            </a:pPr>
            <a:r>
              <a:rPr kumimoji="0" lang="en-US" altLang="zh-CN" dirty="0">
                <a:cs typeface="+mn-cs"/>
              </a:rPr>
              <a:t>However, it </a:t>
            </a:r>
            <a:r>
              <a:rPr kumimoji="0" lang="en-US" altLang="zh-CN" dirty="0" err="1">
                <a:cs typeface="+mn-cs"/>
              </a:rPr>
              <a:t>doesn</a:t>
            </a:r>
            <a:r>
              <a:rPr kumimoji="0" lang="zh-CN" altLang="en-US" dirty="0">
                <a:latin typeface="Arial"/>
                <a:cs typeface="+mn-cs"/>
              </a:rPr>
              <a:t>’</a:t>
            </a:r>
            <a:r>
              <a:rPr kumimoji="0" lang="en-US" altLang="zh-CN" dirty="0">
                <a:cs typeface="+mn-cs"/>
              </a:rPr>
              <a:t>t seem feasible to </a:t>
            </a:r>
            <a:r>
              <a:rPr kumimoji="0" lang="en-US" altLang="zh-CN" dirty="0">
                <a:latin typeface="Tahoma" charset="0"/>
                <a:cs typeface="Times New Roman" charset="0"/>
              </a:rPr>
              <a:t>test membership for all input strings of length n or more, since there are an infinite number of them.  Can we ever finish?  If not, then we really don</a:t>
            </a:r>
            <a:r>
              <a:rPr kumimoji="0" lang="zh-CN" altLang="en-US" dirty="0">
                <a:latin typeface="Arial"/>
                <a:cs typeface="Times New Roman" charset="0"/>
              </a:rPr>
              <a:t>’</a:t>
            </a:r>
            <a:r>
              <a:rPr kumimoji="0" lang="en-US" altLang="zh-CN" dirty="0">
                <a:latin typeface="Tahoma" charset="0"/>
                <a:cs typeface="Times New Roman" charset="0"/>
              </a:rPr>
              <a:t>t have an algorithm for testing infiniteness.  But as we shall see, it is possible to limit the length of strings we have to test to twice the number of states, so we have a really large and ugly, but finite task, and we really do have an algorithm.</a:t>
            </a:r>
          </a:p>
          <a:p>
            <a:pPr>
              <a:defRPr/>
            </a:pPr>
            <a:endParaRPr kumimoji="0" lang="zh-CN" altLang="en-US"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67</a:t>
            </a:fld>
            <a:endParaRPr lang="zh-CN" altLang="en-US"/>
          </a:p>
        </p:txBody>
      </p:sp>
    </p:spTree>
    <p:extLst>
      <p:ext uri="{BB962C8B-B14F-4D97-AF65-F5344CB8AC3E}">
        <p14:creationId xmlns:p14="http://schemas.microsoft.com/office/powerpoint/2010/main" val="664129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0" lang="zh-CN" altLang="en-US"/>
              <a:t>现在证明对于</a:t>
            </a:r>
            <a:r>
              <a:rPr kumimoji="0" lang="en-US" altLang="zh-CN"/>
              <a:t>A</a:t>
            </a:r>
            <a:r>
              <a:rPr kumimoji="0" lang="zh-CN" altLang="en-US"/>
              <a:t>的任意一个状态，必然存在某个</a:t>
            </a:r>
            <a:r>
              <a:rPr kumimoji="0" lang="en-US" altLang="zh-CN"/>
              <a:t>B</a:t>
            </a:r>
            <a:r>
              <a:rPr kumimoji="0" lang="zh-CN" altLang="en-US"/>
              <a:t>的状态与之等价</a:t>
            </a:r>
            <a:endParaRPr kumimoji="0" lang="en-US" altLang="zh-CN"/>
          </a:p>
          <a:p>
            <a:r>
              <a:rPr kumimoji="0" lang="en-US" altLang="zh-CN"/>
              <a:t>Click 1</a:t>
            </a:r>
          </a:p>
          <a:p>
            <a:r>
              <a:rPr kumimoji="0" lang="en-US" altLang="zh-CN"/>
              <a:t>For the basis, the state of A that is reachable from the start state by a string of length 0 (which of course is the start state itself), we know this state of A is indistinguishable from the start state of B because the languages are the same.</a:t>
            </a:r>
          </a:p>
          <a:p>
            <a:endParaRPr kumimoji="0" lang="en-US" altLang="zh-CN"/>
          </a:p>
          <a:p>
            <a:r>
              <a:rPr kumimoji="0" lang="en-US" altLang="zh-CN"/>
              <a:t>Click 2</a:t>
            </a:r>
          </a:p>
          <a:p>
            <a:r>
              <a:rPr kumimoji="0" lang="en-US" altLang="zh-CN"/>
              <a:t>For the induction, assume the inductive hypothesis for strings shorter than w, and suppose w is a shortest string getting A to state q.  Let w = xa; that is, </a:t>
            </a:r>
            <a:r>
              <a:rPr kumimoji="0" lang="zh-CN" altLang="en-US">
                <a:latin typeface="Arial" charset="0"/>
              </a:rPr>
              <a:t>“</a:t>
            </a:r>
            <a:r>
              <a:rPr kumimoji="0" lang="en-US" altLang="zh-CN"/>
              <a:t>a</a:t>
            </a:r>
            <a:r>
              <a:rPr kumimoji="0" lang="zh-CN" altLang="en-US">
                <a:latin typeface="Arial" charset="0"/>
              </a:rPr>
              <a:t>”</a:t>
            </a:r>
            <a:r>
              <a:rPr kumimoji="0" lang="en-US" altLang="zh-CN"/>
              <a:t> is the last symbol of w and x is all the rest of w.</a:t>
            </a:r>
          </a:p>
          <a:p>
            <a:endParaRPr kumimoji="0" lang="en-US" altLang="zh-CN"/>
          </a:p>
          <a:p>
            <a:r>
              <a:rPr kumimoji="0" lang="en-US" altLang="zh-CN"/>
              <a:t>Click 3</a:t>
            </a:r>
          </a:p>
          <a:p>
            <a:r>
              <a:rPr kumimoji="0" lang="en-US" altLang="zh-CN"/>
              <a:t>We can apply the inductive hypothesis to x, because it is shorter than w,  We know x gets A to some state r that is indistinguishable from some state p of B.</a:t>
            </a:r>
          </a:p>
          <a:p>
            <a:endParaRPr kumimoji="0" lang="en-US" altLang="zh-CN"/>
          </a:p>
          <a:p>
            <a:r>
              <a:rPr kumimoji="0" lang="en-US" altLang="zh-CN"/>
              <a:t>Click 4</a:t>
            </a:r>
          </a:p>
          <a:p>
            <a:r>
              <a:rPr kumimoji="0" lang="en-US" altLang="zh-CN"/>
              <a:t>But then A takes state r on input </a:t>
            </a:r>
            <a:r>
              <a:rPr kumimoji="0" lang="zh-CN" altLang="en-US">
                <a:latin typeface="Arial" charset="0"/>
              </a:rPr>
              <a:t>“</a:t>
            </a:r>
            <a:r>
              <a:rPr kumimoji="0" lang="en-US" altLang="zh-CN"/>
              <a:t>a</a:t>
            </a:r>
            <a:r>
              <a:rPr kumimoji="0" lang="zh-CN" altLang="en-US">
                <a:latin typeface="Arial" charset="0"/>
              </a:rPr>
              <a:t>”</a:t>
            </a:r>
            <a:r>
              <a:rPr kumimoji="0" lang="en-US" altLang="zh-CN"/>
              <a:t> to state q, and we know B takes state p on input </a:t>
            </a:r>
            <a:r>
              <a:rPr kumimoji="0" lang="zh-CN" altLang="en-US">
                <a:latin typeface="Arial" charset="0"/>
              </a:rPr>
              <a:t>“</a:t>
            </a:r>
            <a:r>
              <a:rPr kumimoji="0" lang="en-US" altLang="zh-CN"/>
              <a:t>a</a:t>
            </a:r>
            <a:r>
              <a:rPr kumimoji="0" lang="zh-CN" altLang="en-US">
                <a:latin typeface="Arial" charset="0"/>
              </a:rPr>
              <a:t>”</a:t>
            </a:r>
            <a:r>
              <a:rPr kumimoji="0" lang="en-US" altLang="zh-CN"/>
              <a:t> to some state, say s.  Then q must be indistinguishable from s, using the argument we saw two slides ago.</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103</a:t>
            </a:fld>
            <a:endParaRPr lang="zh-CN" altLang="en-US"/>
          </a:p>
        </p:txBody>
      </p:sp>
    </p:spTree>
    <p:extLst>
      <p:ext uri="{BB962C8B-B14F-4D97-AF65-F5344CB8AC3E}">
        <p14:creationId xmlns:p14="http://schemas.microsoft.com/office/powerpoint/2010/main" val="407487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a:t>Now, we use the transitivity of </a:t>
            </a:r>
            <a:r>
              <a:rPr kumimoji="0" lang="zh-CN" altLang="en-US">
                <a:latin typeface="Arial" charset="0"/>
              </a:rPr>
              <a:t>“</a:t>
            </a:r>
            <a:r>
              <a:rPr kumimoji="0" lang="en-US" altLang="zh-CN"/>
              <a:t>indistinguishable</a:t>
            </a:r>
            <a:r>
              <a:rPr kumimoji="0" lang="zh-CN" altLang="en-US">
                <a:latin typeface="Arial" charset="0"/>
              </a:rPr>
              <a:t>”</a:t>
            </a:r>
            <a:r>
              <a:rPr kumimoji="0" lang="en-US" altLang="zh-CN"/>
              <a:t> to argue that no two states of A are indistinguishable from the same state of B. For if they were, they would be indistinguishable from each other.  But A cannot have indistinguishable states, because we merged them all constructing A.</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104</a:t>
            </a:fld>
            <a:endParaRPr lang="zh-CN" altLang="en-US"/>
          </a:p>
        </p:txBody>
      </p:sp>
    </p:spTree>
    <p:extLst>
      <p:ext uri="{BB962C8B-B14F-4D97-AF65-F5344CB8AC3E}">
        <p14:creationId xmlns:p14="http://schemas.microsoft.com/office/powerpoint/2010/main" val="2113903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Our first closure property will be union.  That is, if L and M are regular languages, so is L union M.</a:t>
            </a:r>
          </a:p>
          <a:p>
            <a:endParaRPr lang="en-US" altLang="en-US"/>
          </a:p>
          <a:p>
            <a:r>
              <a:rPr lang="en-US" altLang="en-US"/>
              <a:t>To prove this fact, we use the regular expressions, say R and S, whose languages are L and M, respectively.  We know L and M have regular expressions, because they are assumed to be regular languages.</a:t>
            </a:r>
          </a:p>
          <a:p>
            <a:endParaRPr lang="en-US" altLang="en-US"/>
          </a:p>
          <a:p>
            <a:r>
              <a:rPr lang="en-US" altLang="en-US"/>
              <a:t>Then R+S is also a regular expression, and we know its language is the union of L and M.</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106</a:t>
            </a:fld>
            <a:endParaRPr lang="zh-CN" altLang="en-US"/>
          </a:p>
        </p:txBody>
      </p:sp>
    </p:spTree>
    <p:extLst>
      <p:ext uri="{BB962C8B-B14F-4D97-AF65-F5344CB8AC3E}">
        <p14:creationId xmlns:p14="http://schemas.microsoft.com/office/powerpoint/2010/main" val="389040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The same idea works for concatenation and closure.</a:t>
            </a:r>
          </a:p>
          <a:p>
            <a:endParaRPr lang="en-US" altLang="en-US"/>
          </a:p>
          <a:p>
            <a:r>
              <a:rPr lang="en-US" altLang="en-US"/>
              <a:t>Remember to draw parentheses around R and S if they are needed (DRAW). </a:t>
            </a:r>
            <a:r>
              <a:rPr lang="en-US" altLang="en-US">
                <a:latin typeface="Tahoma" charset="0"/>
                <a:ea typeface="Times New Roman" charset="0"/>
                <a:cs typeface="Times New Roman" charset="0"/>
              </a:rPr>
              <a:t>For example, if R = 0+1 and S = 0 (DRAW), then you need to write (0+1)0 (DRAW).</a:t>
            </a:r>
            <a:endParaRPr lang="en-US" altLang="en-US"/>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107</a:t>
            </a:fld>
            <a:endParaRPr lang="zh-CN" altLang="en-US"/>
          </a:p>
        </p:txBody>
      </p:sp>
    </p:spTree>
    <p:extLst>
      <p:ext uri="{BB962C8B-B14F-4D97-AF65-F5344CB8AC3E}">
        <p14:creationId xmlns:p14="http://schemas.microsoft.com/office/powerpoint/2010/main" val="1894519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Tahoma" charset="0"/>
                <a:ea typeface="Times New Roman" charset="0"/>
                <a:cs typeface="Times New Roman" charset="0"/>
              </a:rPr>
              <a:t>Click1</a:t>
            </a:r>
          </a:p>
          <a:p>
            <a:r>
              <a:rPr lang="en-US" altLang="en-US">
                <a:latin typeface="Tahoma" charset="0"/>
                <a:ea typeface="Times New Roman" charset="0"/>
                <a:cs typeface="Times New Roman" charset="0"/>
              </a:rPr>
              <a:t>Regular languages are also closed under intersection.</a:t>
            </a:r>
          </a:p>
          <a:p>
            <a:endParaRPr lang="en-US" altLang="en-US">
              <a:latin typeface="Tahoma" charset="0"/>
              <a:ea typeface="Times New Roman" charset="0"/>
              <a:cs typeface="Times New Roman" charset="0"/>
            </a:endParaRPr>
          </a:p>
          <a:p>
            <a:r>
              <a:rPr lang="en-US" altLang="en-US">
                <a:latin typeface="Tahoma" charset="0"/>
                <a:ea typeface="Times New Roman" charset="0"/>
                <a:cs typeface="Times New Roman" charset="0"/>
              </a:rPr>
              <a:t>Click 2</a:t>
            </a:r>
          </a:p>
          <a:p>
            <a:r>
              <a:rPr lang="en-US" altLang="en-US">
                <a:latin typeface="Tahoma" charset="0"/>
                <a:ea typeface="Times New Roman" charset="0"/>
                <a:cs typeface="Times New Roman" charset="0"/>
              </a:rPr>
              <a:t>For intersection, we can’t use regular expressions very easily, but the DFA is perfect for proving closure under intersection.</a:t>
            </a:r>
          </a:p>
          <a:p>
            <a:endParaRPr lang="en-US" altLang="en-US">
              <a:latin typeface="Tahoma" charset="0"/>
              <a:ea typeface="Times New Roman" charset="0"/>
              <a:cs typeface="Times New Roman" charset="0"/>
            </a:endParaRPr>
          </a:p>
          <a:p>
            <a:r>
              <a:rPr lang="en-US" altLang="en-US">
                <a:latin typeface="Tahoma" charset="0"/>
                <a:ea typeface="Times New Roman" charset="0"/>
                <a:cs typeface="Times New Roman" charset="0"/>
              </a:rPr>
              <a:t>Click 3</a:t>
            </a:r>
          </a:p>
          <a:p>
            <a:r>
              <a:rPr lang="en-US" altLang="en-US">
                <a:latin typeface="Tahoma" charset="0"/>
                <a:ea typeface="Times New Roman" charset="0"/>
                <a:cs typeface="Times New Roman" charset="0"/>
              </a:rPr>
              <a:t>So we take DFA’s A and B for the two languages whose intersection we want, and we construct the product automaton.</a:t>
            </a:r>
          </a:p>
          <a:p>
            <a:endParaRPr lang="en-US" altLang="en-US">
              <a:latin typeface="Tahoma" charset="0"/>
              <a:ea typeface="Times New Roman" charset="0"/>
              <a:cs typeface="Times New Roman" charset="0"/>
            </a:endParaRPr>
          </a:p>
          <a:p>
            <a:r>
              <a:rPr lang="en-US" altLang="en-US">
                <a:latin typeface="Tahoma" charset="0"/>
                <a:ea typeface="Times New Roman" charset="0"/>
                <a:cs typeface="Times New Roman" charset="0"/>
              </a:rPr>
              <a:t>Click 4.</a:t>
            </a:r>
          </a:p>
          <a:p>
            <a:r>
              <a:rPr lang="en-US" altLang="en-US">
                <a:latin typeface="Tahoma" charset="0"/>
                <a:ea typeface="Times New Roman" charset="0"/>
                <a:cs typeface="Times New Roman" charset="0"/>
              </a:rPr>
              <a:t>The final states in the product are those states that are final in both of the given automata.  Thus, the product accepts an input string if and only if both of the original automata do, and that’s exactly what we want for intersecting the languages.</a:t>
            </a:r>
            <a:endParaRPr lang="en-US" altLang="en-US"/>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108</a:t>
            </a:fld>
            <a:endParaRPr lang="zh-CN" altLang="en-US"/>
          </a:p>
        </p:txBody>
      </p:sp>
    </p:spTree>
    <p:extLst>
      <p:ext uri="{BB962C8B-B14F-4D97-AF65-F5344CB8AC3E}">
        <p14:creationId xmlns:p14="http://schemas.microsoft.com/office/powerpoint/2010/main" val="7860390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t>Here’s an example, based on the same product automaton we used last time.  The only final state in the product is [B,C], because B and C are the only final states of their automata  (POINT).</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109</a:t>
            </a:fld>
            <a:endParaRPr lang="zh-CN" altLang="en-US"/>
          </a:p>
        </p:txBody>
      </p:sp>
    </p:spTree>
    <p:extLst>
      <p:ext uri="{BB962C8B-B14F-4D97-AF65-F5344CB8AC3E}">
        <p14:creationId xmlns:p14="http://schemas.microsoft.com/office/powerpoint/2010/main" val="1931513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ltLang="en-US"/>
              <a:t>Here’s an example of how closure properties prove useful.</a:t>
            </a:r>
          </a:p>
          <a:p>
            <a:endParaRPr lang="en-US" altLang="en-US"/>
          </a:p>
          <a:p>
            <a:r>
              <a:rPr lang="en-US" altLang="en-US"/>
              <a:t>Click 1</a:t>
            </a:r>
          </a:p>
          <a:p>
            <a:r>
              <a:rPr lang="en-US" altLang="en-US"/>
              <a:t>Remember we proved, using the pumping lemma, that L1, the set of strings of 0’s followed by an equal number of 1’s, is not a regular language.</a:t>
            </a:r>
          </a:p>
          <a:p>
            <a:endParaRPr lang="en-US" altLang="en-US"/>
          </a:p>
          <a:p>
            <a:r>
              <a:rPr lang="en-US" altLang="en-US"/>
              <a:t>Click 2</a:t>
            </a:r>
          </a:p>
          <a:p>
            <a:r>
              <a:rPr lang="en-US" altLang="en-US"/>
              <a:t>L2, the set of all strings with an equal number of 0’s and 1’s isn’t regular either.  However, suppose L2 were in fact regular.</a:t>
            </a:r>
          </a:p>
          <a:p>
            <a:endParaRPr lang="en-US" altLang="en-US"/>
          </a:p>
          <a:p>
            <a:r>
              <a:rPr lang="en-US" altLang="en-US"/>
              <a:t>Click 3</a:t>
            </a:r>
          </a:p>
          <a:p>
            <a:r>
              <a:rPr lang="en-US" altLang="en-US"/>
              <a:t>Then since regular languages are closed under intersection,</a:t>
            </a:r>
          </a:p>
          <a:p>
            <a:endParaRPr lang="en-US" altLang="en-US"/>
          </a:p>
          <a:p>
            <a:r>
              <a:rPr lang="en-US" altLang="en-US"/>
              <a:t>Click 4</a:t>
            </a:r>
          </a:p>
          <a:p>
            <a:r>
              <a:rPr lang="en-US" altLang="en-US"/>
              <a:t>the intersection of L2 with the language of the regular expression 0*1* would also be regular.  Now the language of 0*1* is all strings with any number of 0’s followed by any number of 1’s.  But what is the intersection of L2 with this language?  It is L1, because L2 forces the number of 0’s and 1’s to be equal, while the  language of 0*1* forces all the 0’s to precede all the 1’s.</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110</a:t>
            </a:fld>
            <a:endParaRPr lang="zh-CN" altLang="en-US"/>
          </a:p>
        </p:txBody>
      </p:sp>
    </p:spTree>
    <p:extLst>
      <p:ext uri="{BB962C8B-B14F-4D97-AF65-F5344CB8AC3E}">
        <p14:creationId xmlns:p14="http://schemas.microsoft.com/office/powerpoint/2010/main" val="586235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Set difference is another operation under which regular languages are closed.</a:t>
            </a:r>
          </a:p>
          <a:p>
            <a:endParaRPr lang="en-US" altLang="en-US"/>
          </a:p>
          <a:p>
            <a:r>
              <a:rPr lang="en-US" altLang="en-US"/>
              <a:t>Click 1</a:t>
            </a:r>
          </a:p>
          <a:p>
            <a:r>
              <a:rPr lang="en-US" altLang="en-US"/>
              <a:t>The difference of languages L and M, written L-M, is the set of strings in L that are not in M.</a:t>
            </a:r>
          </a:p>
          <a:p>
            <a:endParaRPr lang="en-US" altLang="en-US"/>
          </a:p>
          <a:p>
            <a:r>
              <a:rPr lang="en-US" altLang="en-US"/>
              <a:t>Click 2</a:t>
            </a:r>
          </a:p>
          <a:p>
            <a:r>
              <a:rPr lang="en-US" altLang="en-US"/>
              <a:t>For the proof of closure under difference, start with DFA’s A and B for languages L and M, respectively.</a:t>
            </a:r>
          </a:p>
          <a:p>
            <a:endParaRPr lang="en-US" altLang="en-US"/>
          </a:p>
          <a:p>
            <a:r>
              <a:rPr lang="en-US" altLang="en-US"/>
              <a:t>Click 3</a:t>
            </a:r>
          </a:p>
          <a:p>
            <a:r>
              <a:rPr lang="en-US" altLang="en-US"/>
              <a:t>Construct C, the product automaton for A and B.</a:t>
            </a:r>
          </a:p>
          <a:p>
            <a:endParaRPr lang="en-US" altLang="en-US"/>
          </a:p>
          <a:p>
            <a:r>
              <a:rPr lang="en-US" altLang="en-US"/>
              <a:t>Click 4</a:t>
            </a:r>
          </a:p>
          <a:p>
            <a:r>
              <a:rPr lang="en-US" altLang="en-US"/>
              <a:t>Make the final states of C be the pairs where the state from A is final and the state from B is not.  Then C accepts an input string w if and only if A accepts w but B does not; that is, w is in the difference.</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111</a:t>
            </a:fld>
            <a:endParaRPr lang="zh-CN" altLang="en-US"/>
          </a:p>
        </p:txBody>
      </p:sp>
    </p:spTree>
    <p:extLst>
      <p:ext uri="{BB962C8B-B14F-4D97-AF65-F5344CB8AC3E}">
        <p14:creationId xmlns:p14="http://schemas.microsoft.com/office/powerpoint/2010/main" val="2032894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Here’s our favorite product automaton again.  This time, [B,D] is the only final state, because B is the only final state of the orange automaton, and D is the only nonfinal state of the purple automaton.</a:t>
            </a:r>
          </a:p>
          <a:p>
            <a:endParaRPr lang="en-US" altLang="en-US"/>
          </a:p>
          <a:p>
            <a:r>
              <a:rPr lang="en-US" altLang="en-US">
                <a:latin typeface="Tahoma" charset="0"/>
                <a:ea typeface="Times New Roman" charset="0"/>
                <a:cs typeface="Times New Roman" charset="0"/>
              </a:rPr>
              <a:t>Notice that the final state [B,D] is not reachable from the start state, so this version of the product automaton accepts the empty language.  That is exactly as it should be, because the first automaton accepts a subset of what the second automaton accepts.  That is, the first automaton accepts all strings that end in an odd number of 1’s, while the second accepts all strings that end in at least one 1, plus the empty string.</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112</a:t>
            </a:fld>
            <a:endParaRPr lang="zh-CN" altLang="en-US"/>
          </a:p>
        </p:txBody>
      </p:sp>
    </p:spTree>
    <p:extLst>
      <p:ext uri="{BB962C8B-B14F-4D97-AF65-F5344CB8AC3E}">
        <p14:creationId xmlns:p14="http://schemas.microsoft.com/office/powerpoint/2010/main" val="262692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Click 1</a:t>
            </a:r>
          </a:p>
          <a:p>
            <a:r>
              <a:rPr lang="en-US" altLang="en-US"/>
              <a:t>The complement of a language is defined with respect to some alphabet Sigma.  Sigma has to include all the symbols from the alphabet of the language L, but may include other symbols that don’t appear in L.  Then the complement of L is all strings in Sigma-star that are not in L.</a:t>
            </a:r>
          </a:p>
          <a:p>
            <a:endParaRPr lang="en-US" altLang="en-US"/>
          </a:p>
          <a:p>
            <a:r>
              <a:rPr lang="en-US" altLang="en-US"/>
              <a:t>Click 2</a:t>
            </a:r>
          </a:p>
          <a:p>
            <a:r>
              <a:rPr lang="en-US" altLang="en-US"/>
              <a:t>Since Sigma-star is surely a regular language, and we know that regular languages are closed under difference, we immediately know that the complement of any regular language is also regular.</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113</a:t>
            </a:fld>
            <a:endParaRPr lang="zh-CN" altLang="en-US"/>
          </a:p>
        </p:txBody>
      </p:sp>
    </p:spTree>
    <p:extLst>
      <p:ext uri="{BB962C8B-B14F-4D97-AF65-F5344CB8AC3E}">
        <p14:creationId xmlns:p14="http://schemas.microsoft.com/office/powerpoint/2010/main" val="1859031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So let</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s try to prove the point we need: that if the DFA accepts any string whose length is at least the number of states n, then it accepts an infinite number of strings.  First observe that a string of length n or more has at least n+1 states along its path.  For example, a string of length 2 has three states on its path (DRAW).</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If there are only n different states, two states along this path must be the same.  That</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s the so-called pigeonhole principle.</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68</a:t>
            </a:fld>
            <a:endParaRPr lang="zh-CN" altLang="en-US"/>
          </a:p>
        </p:txBody>
      </p:sp>
    </p:spTree>
    <p:extLst>
      <p:ext uri="{BB962C8B-B14F-4D97-AF65-F5344CB8AC3E}">
        <p14:creationId xmlns:p14="http://schemas.microsoft.com/office/powerpoint/2010/main" val="3225071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t>Now, we shall look at the operation of reversal.  Recall one of our earliest examples of a regular language was the language of binary strings, that, when interpreted as integers in binary, were divisible by 23.  We commented then that the language of such strings that, when reversed, were divisible by 23 was also a regular language.  We also said that constructing a DFA for that language was tricky.  So here’s the tricky construction, which really isn’t so tricky now that we have mechanisms like regular expressions to work with.</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114</a:t>
            </a:fld>
            <a:endParaRPr lang="zh-CN" altLang="en-US"/>
          </a:p>
        </p:txBody>
      </p:sp>
    </p:spTree>
    <p:extLst>
      <p:ext uri="{BB962C8B-B14F-4D97-AF65-F5344CB8AC3E}">
        <p14:creationId xmlns:p14="http://schemas.microsoft.com/office/powerpoint/2010/main" val="1338299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Click 1</a:t>
            </a:r>
          </a:p>
          <a:p>
            <a:r>
              <a:rPr lang="en-US" altLang="en-US"/>
              <a:t>First, the notation we use for reversal is a superscript R.  That is, L-super-R means the reversal of language L.  This language consists of the reversals of all the strings in L.</a:t>
            </a:r>
          </a:p>
          <a:p>
            <a:endParaRPr lang="en-US" altLang="en-US"/>
          </a:p>
          <a:p>
            <a:r>
              <a:rPr lang="en-US" altLang="en-US"/>
              <a:t>Click 2</a:t>
            </a:r>
          </a:p>
          <a:p>
            <a:r>
              <a:rPr lang="en-US" altLang="en-US"/>
              <a:t>Here’s a simple example. L has three strings: 0, 01, and 100 (POINT).  Then L-reversed is the reversal of each of these strings.  0 reversed is still 0, while 01 reversed is 10, and 100 reversed is 001.  So L-reversed consists of 0, 10, and 001.</a:t>
            </a:r>
          </a:p>
          <a:p>
            <a:endParaRPr lang="en-US" altLang="en-US"/>
          </a:p>
          <a:p>
            <a:r>
              <a:rPr lang="en-US" altLang="en-US"/>
              <a:t>Click 3</a:t>
            </a:r>
          </a:p>
          <a:p>
            <a:r>
              <a:rPr lang="en-US" altLang="en-US"/>
              <a:t>To begin the proof that regular languages are closed under reversal, we start with a regular expression for a regular language L.  we’ll show by an induction on the number of operators in the regular expression that there is a regular expression for the reverse of L.</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115</a:t>
            </a:fld>
            <a:endParaRPr lang="zh-CN" altLang="en-US"/>
          </a:p>
        </p:txBody>
      </p:sp>
    </p:spTree>
    <p:extLst>
      <p:ext uri="{BB962C8B-B14F-4D97-AF65-F5344CB8AC3E}">
        <p14:creationId xmlns:p14="http://schemas.microsoft.com/office/powerpoint/2010/main" val="1543324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ltLang="en-US" u="sng">
                <a:latin typeface="Tahoma" charset="0"/>
                <a:ea typeface="Times New Roman" charset="0"/>
                <a:cs typeface="Times New Roman" charset="0"/>
              </a:rPr>
              <a:t>Click 1</a:t>
            </a:r>
            <a:endParaRPr lang="en-US" altLang="en-US">
              <a:latin typeface="Tahoma" charset="0"/>
              <a:ea typeface="Times New Roman" charset="0"/>
              <a:cs typeface="Times New Roman" charset="0"/>
            </a:endParaRPr>
          </a:p>
          <a:p>
            <a:r>
              <a:rPr lang="en-US" altLang="en-US">
                <a:latin typeface="Tahoma" charset="0"/>
                <a:ea typeface="Times New Roman" charset="0"/>
                <a:cs typeface="Times New Roman" charset="0"/>
              </a:rPr>
              <a:t>The basis is expressions that are either single symbols, the empty string or the empty set.  These are the only expressions with zero occurrences of operators.   In all these cases, the expression doesn’t change.  That is, the reversal of a string of length 1 is the same string.  The reversal of the empty string is still the empty string, and if you reverse all the strings in the empty set, the set is still empty.</a:t>
            </a:r>
          </a:p>
          <a:p>
            <a:r>
              <a:rPr lang="en-US" altLang="en-US">
                <a:latin typeface="Tahoma" charset="0"/>
                <a:ea typeface="Times New Roman" charset="0"/>
                <a:cs typeface="Times New Roman" charset="0"/>
              </a:rPr>
              <a:t> </a:t>
            </a:r>
          </a:p>
          <a:p>
            <a:r>
              <a:rPr lang="en-US" altLang="en-US" b="1" u="sng">
                <a:latin typeface="Tahoma" charset="0"/>
                <a:ea typeface="Times New Roman" charset="0"/>
                <a:cs typeface="Times New Roman" charset="0"/>
              </a:rPr>
              <a:t>Click 2</a:t>
            </a:r>
            <a:endParaRPr lang="en-US" altLang="en-US">
              <a:latin typeface="Tahoma" charset="0"/>
              <a:ea typeface="Times New Roman" charset="0"/>
              <a:cs typeface="Times New Roman" charset="0"/>
            </a:endParaRPr>
          </a:p>
          <a:p>
            <a:r>
              <a:rPr lang="en-US" altLang="en-US">
                <a:latin typeface="Tahoma" charset="0"/>
                <a:ea typeface="Times New Roman" charset="0"/>
                <a:cs typeface="Times New Roman" charset="0"/>
              </a:rPr>
              <a:t>The induction consists of the three operators for regular expressions.  For union, it is easy.  You just reverse the expressions for the two parts of the union.  Concatenation is a little tricker.  To reverse a string wx (DRAW) where w comes from F and x comes from G, you need to reverse w and reverse x.  But then you need to flip the order of the reversed strings.  That is, x-reversed comes first.  DRAW: w = 011, x = 01.  w</a:t>
            </a:r>
            <a:r>
              <a:rPr lang="en-US" altLang="en-US" baseline="30000">
                <a:latin typeface="Tahoma" charset="0"/>
                <a:ea typeface="Times New Roman" charset="0"/>
                <a:cs typeface="Times New Roman" charset="0"/>
              </a:rPr>
              <a:t>R</a:t>
            </a:r>
            <a:r>
              <a:rPr lang="en-US" altLang="en-US">
                <a:latin typeface="Tahoma" charset="0"/>
                <a:ea typeface="Times New Roman" charset="0"/>
                <a:cs typeface="Times New Roman" charset="0"/>
              </a:rPr>
              <a:t> = 100 x</a:t>
            </a:r>
            <a:r>
              <a:rPr lang="en-US" altLang="en-US" baseline="30000">
                <a:latin typeface="Tahoma" charset="0"/>
                <a:ea typeface="Times New Roman" charset="0"/>
                <a:cs typeface="Times New Roman" charset="0"/>
              </a:rPr>
              <a:t>R</a:t>
            </a:r>
            <a:r>
              <a:rPr lang="en-US" altLang="en-US">
                <a:latin typeface="Tahoma" charset="0"/>
                <a:ea typeface="Times New Roman" charset="0"/>
                <a:cs typeface="Times New Roman" charset="0"/>
              </a:rPr>
              <a:t> = 10  wx = 01101 (wx)</a:t>
            </a:r>
            <a:r>
              <a:rPr lang="en-US" altLang="en-US" baseline="30000">
                <a:latin typeface="Tahoma" charset="0"/>
                <a:ea typeface="Times New Roman" charset="0"/>
                <a:cs typeface="Times New Roman" charset="0"/>
              </a:rPr>
              <a:t>R</a:t>
            </a:r>
            <a:r>
              <a:rPr lang="en-US" altLang="en-US">
                <a:latin typeface="Tahoma" charset="0"/>
                <a:ea typeface="Times New Roman" charset="0"/>
                <a:cs typeface="Times New Roman" charset="0"/>
              </a:rPr>
              <a:t> = 10110.</a:t>
            </a:r>
          </a:p>
          <a:p>
            <a:r>
              <a:rPr lang="en-US" altLang="en-US">
                <a:latin typeface="Tahoma" charset="0"/>
                <a:ea typeface="Times New Roman" charset="0"/>
                <a:cs typeface="Times New Roman" charset="0"/>
              </a:rPr>
              <a:t> </a:t>
            </a:r>
          </a:p>
          <a:p>
            <a:r>
              <a:rPr lang="en-US" altLang="en-US">
                <a:latin typeface="Tahoma" charset="0"/>
                <a:ea typeface="Times New Roman" charset="0"/>
                <a:cs typeface="Times New Roman" charset="0"/>
              </a:rPr>
              <a:t>And for star, we reverse the expression F that is starred, so it now produces the reverses of all the strings that F produces.  We then star the reversed expression to get concatenations of any number of the reversed strings, in any order.</a:t>
            </a:r>
          </a:p>
          <a:p>
            <a:endParaRPr lang="en-US" altLang="en-US"/>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116</a:t>
            </a:fld>
            <a:endParaRPr lang="zh-CN" altLang="en-US"/>
          </a:p>
        </p:txBody>
      </p:sp>
    </p:spTree>
    <p:extLst>
      <p:ext uri="{BB962C8B-B14F-4D97-AF65-F5344CB8AC3E}">
        <p14:creationId xmlns:p14="http://schemas.microsoft.com/office/powerpoint/2010/main" val="1985433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ltLang="en-US"/>
              <a:t>Click 1</a:t>
            </a:r>
          </a:p>
          <a:p>
            <a:r>
              <a:rPr lang="en-US" altLang="en-US"/>
              <a:t>Let’s reverse this regular expression.  Its language is all strings of 0’s and 1’s such that the first bit never again appears. That is, strings are either a 0 followed by any number of 1’s or a 1 followed by any number of 0’s.</a:t>
            </a:r>
          </a:p>
          <a:p>
            <a:endParaRPr lang="en-US" altLang="en-US"/>
          </a:p>
          <a:p>
            <a:r>
              <a:rPr lang="en-US" altLang="en-US"/>
              <a:t>Click 2</a:t>
            </a:r>
          </a:p>
          <a:p>
            <a:r>
              <a:rPr lang="en-US" altLang="en-US"/>
              <a:t>The outermost operator is the plus, and the way we reverse the sum of two expressions is to reverse each expression separately.</a:t>
            </a:r>
          </a:p>
          <a:p>
            <a:endParaRPr lang="en-US" altLang="en-US"/>
          </a:p>
          <a:p>
            <a:r>
              <a:rPr lang="en-US" altLang="en-US"/>
              <a:t>Click 3</a:t>
            </a:r>
          </a:p>
          <a:p>
            <a:r>
              <a:rPr lang="en-US" altLang="en-US"/>
              <a:t>Now, let’s look at one of the expressions, 01*.  The outer operator is concatenation, so we reverse each of the component expressions, 0 and 1*, and we reverse their order as well.  That is, we must compute the reversal of 1* followed by the reversal of 0 (POINT).  The other expression, 10*, is handled similarly (POINT, draw arrow from line 2 to line 3).</a:t>
            </a:r>
          </a:p>
          <a:p>
            <a:endParaRPr lang="en-US" altLang="en-US"/>
          </a:p>
          <a:p>
            <a:r>
              <a:rPr lang="en-US" altLang="en-US"/>
              <a:t>Click 4</a:t>
            </a:r>
          </a:p>
          <a:p>
            <a:r>
              <a:rPr lang="en-US" altLang="en-US"/>
              <a:t>The basis rule tells us the reversal of 0 is 0 and the reversal of 1 is 1 (POINT).  Also, the reversal of 1* is the star of the reversal of 1 (POINT, arrow from line 3 to line 4), and similarly for the reversal of 0* (POINT).</a:t>
            </a:r>
          </a:p>
          <a:p>
            <a:endParaRPr lang="en-US" altLang="en-US"/>
          </a:p>
          <a:p>
            <a:r>
              <a:rPr lang="en-US" altLang="en-US"/>
              <a:t>Click 5</a:t>
            </a:r>
          </a:p>
          <a:p>
            <a:r>
              <a:rPr lang="en-US" altLang="en-US"/>
              <a:t>Finally, the reversal of 1 is 1 and the reversal of 0 is 0 again.  So we have pushed all the reversal down to the elementary symbols, and we are dome.  The resulting expression is what you would expect.  Its language is binary strings where the last symbol does not appear elsewhere.</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117</a:t>
            </a:fld>
            <a:endParaRPr lang="zh-CN" altLang="en-US"/>
          </a:p>
        </p:txBody>
      </p:sp>
    </p:spTree>
    <p:extLst>
      <p:ext uri="{BB962C8B-B14F-4D97-AF65-F5344CB8AC3E}">
        <p14:creationId xmlns:p14="http://schemas.microsoft.com/office/powerpoint/2010/main" val="6061997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Click 1</a:t>
            </a:r>
          </a:p>
          <a:p>
            <a:r>
              <a:rPr lang="en-US" altLang="en-US"/>
              <a:t>Homomorphisms are transformations on symbols that replace each symbol by a string, which may be empty, another symbol, or a long string.  When a given homomorphism is applied to all the strings of a regular language, the result is a regular language, as we shall see.</a:t>
            </a:r>
          </a:p>
          <a:p>
            <a:endParaRPr lang="en-US" altLang="en-US"/>
          </a:p>
          <a:p>
            <a:r>
              <a:rPr lang="en-US" altLang="en-US"/>
              <a:t>Click 2</a:t>
            </a:r>
          </a:p>
          <a:p>
            <a:r>
              <a:rPr lang="en-US" altLang="en-US"/>
              <a:t>Here’s an example of a homomorphism, one that we shall use repeatedly in the discussion.  This homomorphism h replaces every 0 by the string ab, and replaces every 1 by the empty string.</a:t>
            </a:r>
          </a:p>
          <a:p>
            <a:endParaRPr lang="en-US" altLang="en-US"/>
          </a:p>
          <a:p>
            <a:r>
              <a:rPr lang="en-US" altLang="en-US"/>
              <a:t>Click 3</a:t>
            </a:r>
          </a:p>
          <a:p>
            <a:r>
              <a:rPr lang="en-US" altLang="en-US"/>
              <a:t>We apply any homomorphism to a string by applying the homomorphism to every symbol of the string, in order, and concatenating the results.</a:t>
            </a:r>
          </a:p>
          <a:p>
            <a:endParaRPr lang="en-US" altLang="en-US"/>
          </a:p>
          <a:p>
            <a:r>
              <a:rPr lang="en-US" altLang="en-US"/>
              <a:t>Click 4</a:t>
            </a:r>
          </a:p>
          <a:p>
            <a:r>
              <a:rPr lang="en-US" altLang="en-US"/>
              <a:t>For example, if we apply our homomorphism h to the string 01010, each of the 0’s gets replaced by ab, and the 1’s effectively disappear, because they are replaced by the empty string.  This, h(01010) is ababab.</a:t>
            </a:r>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118</a:t>
            </a:fld>
            <a:endParaRPr lang="zh-CN" altLang="en-US"/>
          </a:p>
        </p:txBody>
      </p:sp>
    </p:spTree>
    <p:extLst>
      <p:ext uri="{BB962C8B-B14F-4D97-AF65-F5344CB8AC3E}">
        <p14:creationId xmlns:p14="http://schemas.microsoft.com/office/powerpoint/2010/main" val="435889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We claimed that if you take a regular language L and apply a homomorphism h, then the result is also a regular language.  Note that the result of applying h to the language L is the set of strings you get by applying h to all strings in L.</a:t>
            </a:r>
          </a:p>
          <a:p>
            <a:endParaRPr lang="en-US" altLang="en-US"/>
          </a:p>
          <a:p>
            <a:r>
              <a:rPr lang="en-US" altLang="en-US"/>
              <a:t>I’m not going to give a formal proof.  But the big idea is that you start with a regular expression for L, and you apply h to every symbol in that regular expression.  The result will be a regular expression for h(L).</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119</a:t>
            </a:fld>
            <a:endParaRPr lang="zh-CN" altLang="en-US"/>
          </a:p>
        </p:txBody>
      </p:sp>
    </p:spTree>
    <p:extLst>
      <p:ext uri="{BB962C8B-B14F-4D97-AF65-F5344CB8AC3E}">
        <p14:creationId xmlns:p14="http://schemas.microsoft.com/office/powerpoint/2010/main" val="1344593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Here’s a simple example.  h is the homomorphism we have been using as an example right along, and L is also a language whose regular expression E we saw before in connection with reversal.  We compute an expression for h(L) by replacing each occurrence of 0 in E by ab, and each occurrence of 1 by the empty string.  The resulting expression is this one (POINT).</a:t>
            </a:r>
          </a:p>
          <a:p>
            <a:endParaRPr lang="en-US" altLang="en-US"/>
          </a:p>
          <a:p>
            <a:r>
              <a:rPr lang="en-US" altLang="en-US"/>
              <a:t>Click 1</a:t>
            </a:r>
          </a:p>
          <a:p>
            <a:r>
              <a:rPr lang="en-US" altLang="en-US"/>
              <a:t>Here is a good example where you have to introduce parentheses, since 0* needs no parentheses, but ab* (DRAW) would be wrongly interpreted as an a followed by any number of b’s.</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120</a:t>
            </a:fld>
            <a:endParaRPr lang="zh-CN" altLang="en-US"/>
          </a:p>
        </p:txBody>
      </p:sp>
    </p:spTree>
    <p:extLst>
      <p:ext uri="{BB962C8B-B14F-4D97-AF65-F5344CB8AC3E}">
        <p14:creationId xmlns:p14="http://schemas.microsoft.com/office/powerpoint/2010/main" val="378469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Click 1</a:t>
            </a:r>
          </a:p>
          <a:p>
            <a:r>
              <a:rPr lang="en-US" altLang="en-US"/>
              <a:t>We can simplify this expression considerably.</a:t>
            </a:r>
          </a:p>
          <a:p>
            <a:endParaRPr lang="en-US" altLang="en-US"/>
          </a:p>
          <a:p>
            <a:r>
              <a:rPr lang="en-US" altLang="en-US"/>
              <a:t>Click 2</a:t>
            </a:r>
          </a:p>
          <a:p>
            <a:r>
              <a:rPr lang="en-US" altLang="en-US"/>
              <a:t>First, epsilon-star is any number of empty strings, which is just the empty string, so we can replace ab-epsilon-star by just ab-epsilon.</a:t>
            </a:r>
          </a:p>
          <a:p>
            <a:endParaRPr lang="en-US" altLang="en-US"/>
          </a:p>
          <a:p>
            <a:r>
              <a:rPr lang="en-US" altLang="en-US"/>
              <a:t>Click 3</a:t>
            </a:r>
          </a:p>
          <a:p>
            <a:r>
              <a:rPr lang="en-US" altLang="en-US"/>
              <a:t>Remember that the empty string is the identity under concatenation.</a:t>
            </a:r>
          </a:p>
          <a:p>
            <a:endParaRPr lang="en-US" altLang="en-US"/>
          </a:p>
          <a:p>
            <a:r>
              <a:rPr lang="en-US" altLang="en-US"/>
              <a:t>Click 4</a:t>
            </a:r>
          </a:p>
          <a:p>
            <a:r>
              <a:rPr lang="en-US" altLang="en-US"/>
              <a:t>So we can remove the epsilons, to give us just ab plus ab-star.</a:t>
            </a:r>
          </a:p>
          <a:p>
            <a:endParaRPr lang="en-US" altLang="en-US"/>
          </a:p>
          <a:p>
            <a:r>
              <a:rPr lang="en-US" altLang="en-US"/>
              <a:t>Click 5</a:t>
            </a:r>
          </a:p>
          <a:p>
            <a:r>
              <a:rPr lang="en-US" altLang="en-US"/>
              <a:t>But the language of expression is just one occurrence of ab, while the language of ab-star is any number of occurrences of ab, including one occurrence.  This, we can drop the term ab, and we are left with just ab-star</a:t>
            </a:r>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121</a:t>
            </a:fld>
            <a:endParaRPr lang="zh-CN" altLang="en-US"/>
          </a:p>
        </p:txBody>
      </p:sp>
    </p:spTree>
    <p:extLst>
      <p:ext uri="{BB962C8B-B14F-4D97-AF65-F5344CB8AC3E}">
        <p14:creationId xmlns:p14="http://schemas.microsoft.com/office/powerpoint/2010/main" val="272020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We can also define the inverse homomorphism of a language or a string.  We denote inverse homomorphisms by a superscript minus 1.</a:t>
            </a:r>
          </a:p>
          <a:p>
            <a:endParaRPr lang="en-US" altLang="en-US"/>
          </a:p>
          <a:p>
            <a:r>
              <a:rPr lang="en-US" altLang="en-US"/>
              <a:t>The result of applying the inverse of homomorphism h to a language L is the set of strings w such that when you apply h, in  the forward direction, to w, you get a string in L.</a:t>
            </a:r>
          </a:p>
          <a:p>
            <a:endParaRPr lang="en-US" altLang="en-US"/>
          </a:p>
          <a:p>
            <a:r>
              <a:rPr lang="en-US" altLang="en-US">
                <a:latin typeface="Tahoma" charset="0"/>
                <a:ea typeface="Times New Roman" charset="0"/>
                <a:cs typeface="Times New Roman" charset="0"/>
              </a:rPr>
              <a:t>DRAW L at the bottom, h projecting from above.  h</a:t>
            </a:r>
            <a:r>
              <a:rPr lang="en-US" altLang="en-US" baseline="30000">
                <a:latin typeface="Tahoma" charset="0"/>
                <a:ea typeface="Times New Roman" charset="0"/>
                <a:cs typeface="Times New Roman" charset="0"/>
              </a:rPr>
              <a:t>–1</a:t>
            </a:r>
            <a:r>
              <a:rPr lang="en-US" altLang="en-US">
                <a:latin typeface="Tahoma" charset="0"/>
                <a:ea typeface="Times New Roman" charset="0"/>
                <a:cs typeface="Times New Roman" charset="0"/>
              </a:rPr>
              <a:t>(L) is what reaches L.</a:t>
            </a:r>
            <a:endParaRPr lang="en-US" alt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122</a:t>
            </a:fld>
            <a:endParaRPr lang="zh-CN" altLang="en-US"/>
          </a:p>
        </p:txBody>
      </p:sp>
    </p:spTree>
    <p:extLst>
      <p:ext uri="{BB962C8B-B14F-4D97-AF65-F5344CB8AC3E}">
        <p14:creationId xmlns:p14="http://schemas.microsoft.com/office/powerpoint/2010/main" val="488663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Here’s an example.  Let h be the homomorphism of our running example.  L is the language with two strings, abab and baba.  Then h-inverse of L is the language of strings that have two 0’s and any number of 1’s interspersed.  Here’s a regular expression for this language (POINT).</a:t>
            </a:r>
          </a:p>
          <a:p>
            <a:endParaRPr lang="en-US" altLang="en-US"/>
          </a:p>
          <a:p>
            <a:r>
              <a:rPr lang="en-US" altLang="en-US"/>
              <a:t>To see why, lets look at the two strings in L (DRAW them at bottom).  A string like 1101101 maps to abab.  The 1’s disappear, and each of the two 0’s goes to ab (DRAW).</a:t>
            </a:r>
          </a:p>
          <a:p>
            <a:endParaRPr lang="en-US" altLang="en-US"/>
          </a:p>
          <a:p>
            <a:r>
              <a:rPr lang="en-US" altLang="en-US"/>
              <a:t>But </a:t>
            </a:r>
            <a:r>
              <a:rPr lang="en-US" altLang="en-US">
                <a:latin typeface="Tahoma" charset="0"/>
                <a:ea typeface="Times New Roman" charset="0"/>
                <a:cs typeface="Times New Roman" charset="0"/>
              </a:rPr>
              <a:t>nothing can go to baba because a 0 would cover the ab in the middle, leaving no way to cover the first and last positions (DRAW a string …0… going to the ab in the middle).</a:t>
            </a:r>
            <a:r>
              <a:rPr lang="en-US" altLang="en-US"/>
              <a:t> </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123</a:t>
            </a:fld>
            <a:endParaRPr lang="zh-CN" altLang="en-US"/>
          </a:p>
        </p:txBody>
      </p:sp>
    </p:spTree>
    <p:extLst>
      <p:ext uri="{BB962C8B-B14F-4D97-AF65-F5344CB8AC3E}">
        <p14:creationId xmlns:p14="http://schemas.microsoft.com/office/powerpoint/2010/main" val="2033505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a:defRPr/>
            </a:pPr>
            <a:r>
              <a:rPr kumimoji="0" lang="en-US" altLang="zh-CN" dirty="0">
                <a:cs typeface="+mn-cs"/>
              </a:rPr>
              <a:t>Here</a:t>
            </a:r>
            <a:r>
              <a:rPr kumimoji="0" lang="zh-CN" altLang="en-US" dirty="0">
                <a:latin typeface="Arial"/>
                <a:cs typeface="+mn-cs"/>
              </a:rPr>
              <a:t>’</a:t>
            </a:r>
            <a:r>
              <a:rPr kumimoji="0" lang="en-US" altLang="zh-CN" dirty="0">
                <a:cs typeface="+mn-cs"/>
              </a:rPr>
              <a:t>s a picture of the path for string w = xyz,  x is the prefix of w that gets the DFA to the first state that repeats on the path, which we call state q.  (POINT).</a:t>
            </a:r>
          </a:p>
          <a:p>
            <a:pPr>
              <a:defRPr/>
            </a:pPr>
            <a:endParaRPr kumimoji="0" lang="en-US" altLang="zh-CN" dirty="0">
              <a:cs typeface="+mn-cs"/>
            </a:endParaRPr>
          </a:p>
          <a:p>
            <a:pPr>
              <a:defRPr/>
            </a:pPr>
            <a:r>
              <a:rPr kumimoji="0" lang="en-US" altLang="zh-CN" dirty="0">
                <a:cs typeface="+mn-cs"/>
              </a:rPr>
              <a:t>Then, y is the part of w that gets the DFA back to q for the first time.  Notice that therefore, w cannot be the empty string, although x or z might be.</a:t>
            </a:r>
          </a:p>
          <a:p>
            <a:pPr>
              <a:defRPr/>
            </a:pPr>
            <a:endParaRPr kumimoji="0" lang="en-US" altLang="zh-CN" dirty="0">
              <a:cs typeface="+mn-cs"/>
            </a:endParaRPr>
          </a:p>
          <a:p>
            <a:pPr>
              <a:defRPr/>
            </a:pPr>
            <a:r>
              <a:rPr kumimoji="0" lang="en-US" altLang="zh-CN" dirty="0">
                <a:cs typeface="+mn-cs"/>
              </a:rPr>
              <a:t>Finally, z is the rest of w, and we know it gets the DFA to a final state, because w is accepted by the DFA.  Notice that the path labeled z may have states that also appear earlier, but it </a:t>
            </a:r>
            <a:r>
              <a:rPr kumimoji="0" lang="en-US" altLang="zh-CN" dirty="0" err="1">
                <a:cs typeface="+mn-cs"/>
              </a:rPr>
              <a:t>doesn</a:t>
            </a:r>
            <a:r>
              <a:rPr kumimoji="0" lang="zh-CN" altLang="en-US" dirty="0">
                <a:latin typeface="Arial"/>
                <a:cs typeface="+mn-cs"/>
              </a:rPr>
              <a:t>’</a:t>
            </a:r>
            <a:r>
              <a:rPr kumimoji="0" lang="en-US" altLang="zh-CN" dirty="0">
                <a:cs typeface="+mn-cs"/>
              </a:rPr>
              <a:t>t matter.  The important thing  is that we identified the first repeating state q.</a:t>
            </a:r>
          </a:p>
          <a:p>
            <a:pPr>
              <a:defRPr/>
            </a:pPr>
            <a:endParaRPr kumimoji="0" lang="en-US" altLang="zh-CN" dirty="0">
              <a:cs typeface="+mn-cs"/>
            </a:endParaRPr>
          </a:p>
          <a:p>
            <a:pPr>
              <a:defRPr/>
            </a:pPr>
            <a:r>
              <a:rPr kumimoji="0" lang="en-US" altLang="zh-CN" dirty="0">
                <a:cs typeface="+mn-cs"/>
              </a:rPr>
              <a:t>Click 1</a:t>
            </a:r>
          </a:p>
          <a:p>
            <a:pPr>
              <a:defRPr/>
            </a:pPr>
            <a:r>
              <a:rPr kumimoji="0" lang="en-US" altLang="zh-CN" dirty="0">
                <a:cs typeface="+mn-cs"/>
              </a:rPr>
              <a:t>We claim that x, followed by </a:t>
            </a:r>
            <a:r>
              <a:rPr kumimoji="0" lang="en-US" altLang="zh-CN" dirty="0" err="1">
                <a:cs typeface="+mn-cs"/>
              </a:rPr>
              <a:t>i</a:t>
            </a:r>
            <a:r>
              <a:rPr kumimoji="0" lang="en-US" altLang="zh-CN" dirty="0">
                <a:cs typeface="+mn-cs"/>
              </a:rPr>
              <a:t> repetitions of y, followed by z is also accepted by the DFA, for any integer </a:t>
            </a:r>
            <a:r>
              <a:rPr kumimoji="0" lang="en-US" altLang="zh-CN" dirty="0" err="1">
                <a:cs typeface="+mn-cs"/>
              </a:rPr>
              <a:t>i</a:t>
            </a:r>
            <a:r>
              <a:rPr kumimoji="0" lang="en-US" altLang="zh-CN" dirty="0">
                <a:cs typeface="+mn-cs"/>
              </a:rPr>
              <a:t>.  To see why, x takes us to state q.  We could let </a:t>
            </a:r>
            <a:r>
              <a:rPr kumimoji="0" lang="en-US" altLang="zh-CN" dirty="0" err="1">
                <a:cs typeface="+mn-cs"/>
              </a:rPr>
              <a:t>i</a:t>
            </a:r>
            <a:r>
              <a:rPr kumimoji="0" lang="en-US" altLang="zh-CN" dirty="0">
                <a:cs typeface="+mn-cs"/>
              </a:rPr>
              <a:t>=0, and just follow z to the accepting state.  That shows </a:t>
            </a:r>
            <a:r>
              <a:rPr kumimoji="0" lang="en-US" altLang="zh-CN" dirty="0" err="1">
                <a:cs typeface="+mn-cs"/>
              </a:rPr>
              <a:t>xz</a:t>
            </a:r>
            <a:r>
              <a:rPr kumimoji="0" lang="en-US" altLang="zh-CN" dirty="0">
                <a:cs typeface="+mn-cs"/>
              </a:rPr>
              <a:t> is in the language.  Or we could use input string y as many times as we like, getting us from q to q.  After </a:t>
            </a:r>
            <a:r>
              <a:rPr kumimoji="0" lang="en-US" altLang="zh-CN" dirty="0" err="1">
                <a:cs typeface="+mn-cs"/>
              </a:rPr>
              <a:t>i</a:t>
            </a:r>
            <a:r>
              <a:rPr kumimoji="0" lang="en-US" altLang="zh-CN" dirty="0">
                <a:cs typeface="+mn-cs"/>
              </a:rPr>
              <a:t> uses of input y, for any </a:t>
            </a:r>
            <a:r>
              <a:rPr kumimoji="0" lang="en-US" altLang="zh-CN" dirty="0" err="1">
                <a:cs typeface="+mn-cs"/>
              </a:rPr>
              <a:t>i</a:t>
            </a:r>
            <a:r>
              <a:rPr kumimoji="0" lang="en-US" altLang="zh-CN" dirty="0">
                <a:cs typeface="+mn-cs"/>
              </a:rPr>
              <a:t> however large, we can follow input z and accept.  That proves </a:t>
            </a:r>
            <a:r>
              <a:rPr kumimoji="0" lang="en-US" altLang="zh-CN" dirty="0" err="1">
                <a:cs typeface="+mn-cs"/>
              </a:rPr>
              <a:t>xy</a:t>
            </a:r>
            <a:r>
              <a:rPr kumimoji="0" lang="en-US" altLang="zh-CN" baseline="30000" dirty="0" err="1">
                <a:cs typeface="+mn-cs"/>
              </a:rPr>
              <a:t>i</a:t>
            </a:r>
            <a:r>
              <a:rPr kumimoji="0" lang="en-US" altLang="zh-CN" dirty="0" err="1">
                <a:cs typeface="+mn-cs"/>
              </a:rPr>
              <a:t>z</a:t>
            </a:r>
            <a:r>
              <a:rPr kumimoji="0" lang="en-US" altLang="zh-CN" dirty="0">
                <a:cs typeface="+mn-cs"/>
              </a:rPr>
              <a:t> is accepted for any </a:t>
            </a:r>
            <a:r>
              <a:rPr kumimoji="0" lang="en-US" altLang="zh-CN" dirty="0" err="1">
                <a:cs typeface="+mn-cs"/>
              </a:rPr>
              <a:t>i</a:t>
            </a:r>
            <a:r>
              <a:rPr kumimoji="0" lang="en-US" altLang="zh-CN" dirty="0">
                <a:cs typeface="+mn-cs"/>
              </a:rPr>
              <a:t>.</a:t>
            </a:r>
          </a:p>
          <a:p>
            <a:pPr>
              <a:defRPr/>
            </a:pPr>
            <a:endParaRPr kumimoji="0" lang="en-US" altLang="zh-CN" dirty="0">
              <a:cs typeface="+mn-cs"/>
            </a:endParaRPr>
          </a:p>
          <a:p>
            <a:pPr>
              <a:defRPr/>
            </a:pPr>
            <a:r>
              <a:rPr kumimoji="0" lang="en-US" altLang="zh-CN" dirty="0">
                <a:cs typeface="+mn-cs"/>
              </a:rPr>
              <a:t>Click 2</a:t>
            </a:r>
          </a:p>
          <a:p>
            <a:pPr>
              <a:defRPr/>
            </a:pPr>
            <a:r>
              <a:rPr kumimoji="0" lang="en-US" altLang="zh-CN" dirty="0">
                <a:cs typeface="+mn-cs"/>
              </a:rPr>
              <a:t>Remember that y cannot be empty, so all these accepted strings are different.  Thus, the DFA accepts an infinite number of strings, one for each </a:t>
            </a:r>
            <a:r>
              <a:rPr kumimoji="0" lang="en-US" altLang="zh-CN" dirty="0" err="1">
                <a:cs typeface="+mn-cs"/>
              </a:rPr>
              <a:t>i</a:t>
            </a:r>
            <a:r>
              <a:rPr kumimoji="0" lang="en-US" altLang="zh-CN" dirty="0">
                <a:cs typeface="+mn-cs"/>
              </a:rPr>
              <a:t>.</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69</a:t>
            </a:fld>
            <a:endParaRPr lang="zh-CN" altLang="en-US"/>
          </a:p>
        </p:txBody>
      </p:sp>
    </p:spTree>
    <p:extLst>
      <p:ext uri="{BB962C8B-B14F-4D97-AF65-F5344CB8AC3E}">
        <p14:creationId xmlns:p14="http://schemas.microsoft.com/office/powerpoint/2010/main" val="27845643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While for forward homomorphism, the regular-expression representation was dandy, to show that the inverse homomorphism of a regular language is regular is best done with DFA’s.</a:t>
            </a:r>
          </a:p>
          <a:p>
            <a:endParaRPr lang="en-US" altLang="en-US"/>
          </a:p>
          <a:p>
            <a:r>
              <a:rPr lang="en-US" altLang="en-US"/>
              <a:t>Start with a DFA A for L, and construct a DFA B for h-inverse of L.  B has almost everything the same as A – the same states, start state, and final state.  But the input alphabet for B is the appropriate input alphabet, that is, the set of symbols to which the homomorphism h applies.  We then fix up the transition function for B to reflect both the new set of input symbols and the effect on those symbols of the homomorphism.</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124</a:t>
            </a:fld>
            <a:endParaRPr lang="zh-CN" altLang="en-US"/>
          </a:p>
        </p:txBody>
      </p:sp>
    </p:spTree>
    <p:extLst>
      <p:ext uri="{BB962C8B-B14F-4D97-AF65-F5344CB8AC3E}">
        <p14:creationId xmlns:p14="http://schemas.microsoft.com/office/powerpoint/2010/main" val="297775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t>Suppose B is in state q, and the input symbol is “a”.  We apply h to “a”, and we see where the automaton capital A would go on the sequence of inputs h(a).  That is, delta-B(q,a) is delta-A(q, h(a)).  Note that delta-A might be the extended delta, since h(a) could be the empty string or a long sequence of symbols.</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125</a:t>
            </a:fld>
            <a:endParaRPr lang="zh-CN" altLang="en-US"/>
          </a:p>
        </p:txBody>
      </p:sp>
    </p:spTree>
    <p:extLst>
      <p:ext uri="{BB962C8B-B14F-4D97-AF65-F5344CB8AC3E}">
        <p14:creationId xmlns:p14="http://schemas.microsoft.com/office/powerpoint/2010/main" val="345367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Tahoma" charset="0"/>
                <a:ea typeface="Times New Roman" charset="0"/>
                <a:cs typeface="Times New Roman" charset="0"/>
              </a:rPr>
              <a:t>Here is an example automaton, and we’ll use the same homomorphism we have been playing with all along.</a:t>
            </a:r>
          </a:p>
          <a:p>
            <a:r>
              <a:rPr lang="en-US" altLang="en-US">
                <a:latin typeface="Tahoma" charset="0"/>
                <a:ea typeface="Times New Roman" charset="0"/>
                <a:cs typeface="Times New Roman" charset="0"/>
              </a:rPr>
              <a:t> </a:t>
            </a:r>
          </a:p>
          <a:p>
            <a:r>
              <a:rPr lang="en-US" altLang="en-US" b="1" u="sng">
                <a:latin typeface="Tahoma" charset="0"/>
                <a:ea typeface="Times New Roman" charset="0"/>
                <a:cs typeface="Times New Roman" charset="0"/>
              </a:rPr>
              <a:t>Click 1</a:t>
            </a:r>
            <a:endParaRPr lang="en-US" altLang="en-US">
              <a:latin typeface="Tahoma" charset="0"/>
              <a:ea typeface="Times New Roman" charset="0"/>
              <a:cs typeface="Times New Roman" charset="0"/>
            </a:endParaRPr>
          </a:p>
          <a:p>
            <a:r>
              <a:rPr lang="en-US" altLang="en-US">
                <a:latin typeface="Tahoma" charset="0"/>
                <a:ea typeface="Times New Roman" charset="0"/>
                <a:cs typeface="Times New Roman" charset="0"/>
              </a:rPr>
              <a:t>Since h(1) is the empty string, each state of the automaton for the inverse homomorphism will transition to itself on 1.</a:t>
            </a:r>
          </a:p>
          <a:p>
            <a:r>
              <a:rPr lang="en-US" altLang="en-US">
                <a:latin typeface="Tahoma" charset="0"/>
                <a:ea typeface="Times New Roman" charset="0"/>
                <a:cs typeface="Times New Roman" charset="0"/>
              </a:rPr>
              <a:t> </a:t>
            </a:r>
          </a:p>
          <a:p>
            <a:r>
              <a:rPr lang="en-US" altLang="en-US" b="1" u="sng">
                <a:latin typeface="Tahoma" charset="0"/>
                <a:ea typeface="Times New Roman" charset="0"/>
                <a:cs typeface="Times New Roman" charset="0"/>
              </a:rPr>
              <a:t>Click 2</a:t>
            </a:r>
            <a:endParaRPr lang="en-US" altLang="en-US">
              <a:latin typeface="Tahoma" charset="0"/>
              <a:ea typeface="Times New Roman" charset="0"/>
              <a:cs typeface="Times New Roman" charset="0"/>
            </a:endParaRPr>
          </a:p>
          <a:p>
            <a:r>
              <a:rPr lang="en-US" altLang="en-US">
                <a:latin typeface="Tahoma" charset="0"/>
                <a:ea typeface="Times New Roman" charset="0"/>
                <a:cs typeface="Times New Roman" charset="0"/>
              </a:rPr>
              <a:t>For transitions on 0, we need to figure out where the original automaton goes on ab.  For example starting in state A and following the path labeled ab, you get to state C.  Starting at B and following the path ab, you also get to C, and the same is true if you start from C.</a:t>
            </a:r>
          </a:p>
          <a:p>
            <a:endParaRPr lang="en-US"/>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126</a:t>
            </a:fld>
            <a:endParaRPr lang="zh-CN" altLang="en-US"/>
          </a:p>
        </p:txBody>
      </p:sp>
    </p:spTree>
    <p:extLst>
      <p:ext uri="{BB962C8B-B14F-4D97-AF65-F5344CB8AC3E}">
        <p14:creationId xmlns:p14="http://schemas.microsoft.com/office/powerpoint/2010/main" val="2576751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We’re not going to do the complete proof that regular languages are closed under inverse homomorphism.  The heart of the proof is an induction on |w| that says that w takes automaton B from the start state to state p if and only if h(w) takes automaton A from the start state to the same state p.</a:t>
            </a:r>
          </a:p>
          <a:p>
            <a:endParaRPr lang="en-US" altLang="en-US"/>
          </a:p>
          <a:p>
            <a:r>
              <a:rPr lang="en-US" altLang="en-US"/>
              <a:t>Now  B accepts w and A accepts h(w) if and only if p is a final state.  That is, w is in the language of B if and only if h(w) is in the language of A, which is the same thing as saying B accepts h-inverse of the language of A.</a:t>
            </a:r>
          </a:p>
        </p:txBody>
      </p:sp>
      <p:sp>
        <p:nvSpPr>
          <p:cNvPr id="4" name="Slide Number Placeholder 3"/>
          <p:cNvSpPr>
            <a:spLocks noGrp="1"/>
          </p:cNvSpPr>
          <p:nvPr>
            <p:ph type="sldNum" sz="quarter" idx="10"/>
          </p:nvPr>
        </p:nvSpPr>
        <p:spPr/>
        <p:txBody>
          <a:bodyPr/>
          <a:lstStyle/>
          <a:p>
            <a:pPr>
              <a:defRPr/>
            </a:pPr>
            <a:fld id="{55E0D3DA-A339-4480-A1D3-4E421AA12F08}" type="slidenum">
              <a:rPr lang="zh-CN" altLang="en-US"/>
              <a:pPr>
                <a:defRPr/>
              </a:pPr>
              <a:t>127</a:t>
            </a:fld>
            <a:endParaRPr lang="zh-CN" altLang="en-US"/>
          </a:p>
        </p:txBody>
      </p:sp>
    </p:spTree>
    <p:extLst>
      <p:ext uri="{BB962C8B-B14F-4D97-AF65-F5344CB8AC3E}">
        <p14:creationId xmlns:p14="http://schemas.microsoft.com/office/powerpoint/2010/main" val="99181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Remember we still do not have an algorithm, because we can</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t test the infinite number of strings of length &gt;= n.  However, we don</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t have to, because it is sufficient to test strings of length between n and 2n-1, and there is a finite number of such strings.  When we prove this statement, we shall at least have an algorithm, although it is a rather time-consuming one.</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FF0000"/>
                </a:solidFill>
                <a:effectLst/>
                <a:uLnTx/>
                <a:uFillTx/>
                <a:latin typeface="Times New Roman" charset="0"/>
                <a:ea typeface="宋体" charset="0"/>
                <a:cs typeface="宋体" charset="0"/>
              </a:rPr>
              <a:t>Actually, the predecessor and successor are equivalent.</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70</a:t>
            </a:fld>
            <a:endParaRPr lang="zh-CN" altLang="en-US"/>
          </a:p>
        </p:txBody>
      </p:sp>
    </p:spTree>
    <p:extLst>
      <p:ext uri="{BB962C8B-B14F-4D97-AF65-F5344CB8AC3E}">
        <p14:creationId xmlns:p14="http://schemas.microsoft.com/office/powerpoint/2010/main" val="155537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zh-CN" altLang="en-US" dirty="0">
                <a:cs typeface="+mn-cs"/>
              </a:rPr>
              <a:t>证明当 显然。</a:t>
            </a:r>
          </a:p>
          <a:p>
            <a:pPr>
              <a:defRPr/>
            </a:pPr>
            <a:r>
              <a:rPr kumimoji="0" lang="zh-CN" altLang="en-US" dirty="0">
                <a:cs typeface="+mn-cs"/>
              </a:rPr>
              <a:t>证明仅当，即证长度大于</a:t>
            </a:r>
            <a:r>
              <a:rPr kumimoji="0" lang="en-US" altLang="zh-CN" dirty="0">
                <a:cs typeface="+mn-cs"/>
              </a:rPr>
              <a:t>n</a:t>
            </a:r>
            <a:r>
              <a:rPr kumimoji="0" lang="zh-CN" altLang="en-US" dirty="0">
                <a:cs typeface="+mn-cs"/>
              </a:rPr>
              <a:t>的最短串的长度不超过</a:t>
            </a:r>
            <a:r>
              <a:rPr kumimoji="0" lang="en-US" altLang="zh-CN" dirty="0">
                <a:cs typeface="+mn-cs"/>
              </a:rPr>
              <a:t>2n-1.</a:t>
            </a:r>
          </a:p>
          <a:p>
            <a:pPr>
              <a:defRPr/>
            </a:pPr>
            <a:r>
              <a:rPr kumimoji="0" lang="en-US" altLang="zh-CN" dirty="0">
                <a:cs typeface="+mn-cs"/>
              </a:rPr>
              <a:t>We picked y to be the first cycle on the path, so |</a:t>
            </a:r>
            <a:r>
              <a:rPr kumimoji="0" lang="en-US" altLang="zh-CN" dirty="0" err="1">
                <a:cs typeface="+mn-cs"/>
              </a:rPr>
              <a:t>xy</a:t>
            </a:r>
            <a:r>
              <a:rPr kumimoji="0" lang="en-US" altLang="zh-CN" dirty="0">
                <a:cs typeface="+mn-cs"/>
              </a:rPr>
              <a:t>| cannot be greater than n.  That is, some state within the first n+1 states surely repeats.</a:t>
            </a:r>
          </a:p>
          <a:p>
            <a:pPr>
              <a:defRPr/>
            </a:pPr>
            <a:endParaRPr kumimoji="0" lang="en-US" altLang="zh-CN" dirty="0">
              <a:cs typeface="+mn-cs"/>
            </a:endParaRPr>
          </a:p>
          <a:p>
            <a:pPr>
              <a:defRPr/>
            </a:pPr>
            <a:r>
              <a:rPr kumimoji="0" lang="en-US" altLang="zh-CN" dirty="0">
                <a:cs typeface="+mn-cs"/>
              </a:rPr>
              <a:t>We also know that |y| &gt;= 1, so |y| lies between 1 and n.  </a:t>
            </a:r>
          </a:p>
          <a:p>
            <a:pPr>
              <a:defRPr/>
            </a:pPr>
            <a:endParaRPr kumimoji="0" lang="en-US" altLang="zh-CN" dirty="0">
              <a:cs typeface="+mn-cs"/>
            </a:endParaRPr>
          </a:p>
          <a:p>
            <a:pPr>
              <a:defRPr/>
            </a:pPr>
            <a:r>
              <a:rPr kumimoji="0" lang="en-US" altLang="zh-CN" dirty="0">
                <a:cs typeface="+mn-cs"/>
              </a:rPr>
              <a:t>Now assume w is the shortest accepted string of length at least n, then we claim that w cannot be as long as 2n.  Suppose it were. Now </a:t>
            </a:r>
            <a:r>
              <a:rPr kumimoji="0" lang="en-US" altLang="zh-CN" dirty="0" err="1">
                <a:cs typeface="+mn-cs"/>
              </a:rPr>
              <a:t>xz</a:t>
            </a:r>
            <a:r>
              <a:rPr kumimoji="0" lang="en-US" altLang="zh-CN" dirty="0">
                <a:cs typeface="+mn-cs"/>
              </a:rPr>
              <a:t> is another accepted string.  And the length of </a:t>
            </a:r>
            <a:r>
              <a:rPr kumimoji="0" lang="en-US" altLang="zh-CN" dirty="0" err="1">
                <a:cs typeface="+mn-cs"/>
              </a:rPr>
              <a:t>xz</a:t>
            </a:r>
            <a:r>
              <a:rPr kumimoji="0" lang="en-US" altLang="zh-CN" dirty="0">
                <a:cs typeface="+mn-cs"/>
              </a:rPr>
              <a:t> is the length of w minus the length of y.  And the length of y is at most n, so the length of </a:t>
            </a:r>
            <a:r>
              <a:rPr kumimoji="0" lang="en-US" altLang="zh-CN" dirty="0" err="1">
                <a:cs typeface="+mn-cs"/>
              </a:rPr>
              <a:t>xz</a:t>
            </a:r>
            <a:r>
              <a:rPr kumimoji="0" lang="en-US" altLang="zh-CN" dirty="0">
                <a:cs typeface="+mn-cs"/>
              </a:rPr>
              <a:t> is at least n.  That means that </a:t>
            </a:r>
            <a:r>
              <a:rPr kumimoji="0" lang="en-US" altLang="zh-CN" dirty="0" err="1">
                <a:cs typeface="+mn-cs"/>
              </a:rPr>
              <a:t>xz</a:t>
            </a:r>
            <a:r>
              <a:rPr kumimoji="0" lang="en-US" altLang="zh-CN" dirty="0">
                <a:cs typeface="+mn-cs"/>
              </a:rPr>
              <a:t> is a string shorter than w, yet at least n in length, that is also accepted.  But we assumed that there was no string accepted that was shorter than w and also of length at least n.</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71</a:t>
            </a:fld>
            <a:endParaRPr lang="zh-CN" altLang="en-US"/>
          </a:p>
        </p:txBody>
      </p:sp>
    </p:spTree>
    <p:extLst>
      <p:ext uri="{BB962C8B-B14F-4D97-AF65-F5344CB8AC3E}">
        <p14:creationId xmlns:p14="http://schemas.microsoft.com/office/powerpoint/2010/main" val="347010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So the algorithm to decide whether a regular language is infinite is to construct a DFA for it, and let the DFA have n states.  Test all strings of length between n and 2n-1, and say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infinite</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 if any of them are accepted.  Otherwise, say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finite.</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宋体" charset="0"/>
              </a:rPr>
              <a:t>”</a:t>
            </a:r>
            <a:endPar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宋体" charset="0"/>
              </a:rPr>
              <a:t>This is a terrible algorithm. </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If there are k input symbols and n states, then the number of strings we have to simulate is about k</a:t>
            </a:r>
            <a:r>
              <a:rPr kumimoji="0" lang="en-US" altLang="zh-CN" sz="1200" b="0" i="0" u="none" strike="noStrike" kern="1200" cap="none" spc="0" normalizeH="0" baseline="30000" noProof="0" dirty="0">
                <a:ln>
                  <a:noFill/>
                </a:ln>
                <a:solidFill>
                  <a:srgbClr val="000000"/>
                </a:solidFill>
                <a:effectLst/>
                <a:uLnTx/>
                <a:uFillTx/>
                <a:latin typeface="Tahoma" charset="0"/>
                <a:ea typeface="宋体" charset="0"/>
                <a:cs typeface="Times New Roman" charset="0"/>
              </a:rPr>
              <a:t>2n</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That is a lot of work, and there is a much more efficient algorithm, one that takes time proportional to the number of transitions, that is </a:t>
            </a:r>
            <a:r>
              <a:rPr kumimoji="0" lang="en-US" altLang="zh-CN" sz="1200" b="0" i="0" u="none" strike="noStrike" kern="1200" cap="none" spc="0" normalizeH="0" baseline="0" noProof="0" dirty="0" err="1">
                <a:ln>
                  <a:noFill/>
                </a:ln>
                <a:solidFill>
                  <a:srgbClr val="000000"/>
                </a:solidFill>
                <a:effectLst/>
                <a:uLnTx/>
                <a:uFillTx/>
                <a:latin typeface="Tahoma" charset="0"/>
                <a:ea typeface="宋体" charset="0"/>
                <a:cs typeface="Times New Roman" charset="0"/>
              </a:rPr>
              <a:t>kn</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if implemented right.  I wanted to give you the argument about the lengths of strings because it is important when we take up the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imes New Roman"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pumping lemma,</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imes New Roman"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a technique for showing languages not to be regular.  However, let</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imes New Roman"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s sketch how the efficient algorithm would work.</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72</a:t>
            </a:fld>
            <a:endParaRPr lang="zh-CN" altLang="en-US"/>
          </a:p>
        </p:txBody>
      </p:sp>
    </p:spTree>
    <p:extLst>
      <p:ext uri="{BB962C8B-B14F-4D97-AF65-F5344CB8AC3E}">
        <p14:creationId xmlns:p14="http://schemas.microsoft.com/office/powerpoint/2010/main" val="283275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kumimoji="0" lang="en-US" altLang="zh-CN" b="1" u="sng" dirty="0">
                <a:latin typeface="Tahoma" charset="0"/>
                <a:cs typeface="Times New Roman" charset="0"/>
              </a:rPr>
              <a:t>Click 1</a:t>
            </a:r>
            <a:endParaRPr kumimoji="0" lang="en-US" altLang="zh-CN" dirty="0">
              <a:latin typeface="Tahoma" charset="0"/>
              <a:cs typeface="Times New Roman" charset="0"/>
            </a:endParaRPr>
          </a:p>
          <a:p>
            <a:pPr>
              <a:defRPr/>
            </a:pPr>
            <a:r>
              <a:rPr kumimoji="0" lang="en-US" altLang="zh-CN" dirty="0">
                <a:latin typeface="Tahoma" charset="0"/>
                <a:cs typeface="Times New Roman" charset="0"/>
              </a:rPr>
              <a:t>We already discussed searching forward from a node in a graph to find all the nodes you can reach.</a:t>
            </a:r>
          </a:p>
          <a:p>
            <a:pPr>
              <a:defRPr/>
            </a:pPr>
            <a:r>
              <a:rPr kumimoji="0" lang="en-US" altLang="zh-CN" u="sng" dirty="0">
                <a:latin typeface="Tahoma" charset="0"/>
                <a:cs typeface="Times New Roman" charset="0"/>
              </a:rPr>
              <a:t> </a:t>
            </a:r>
            <a:endParaRPr kumimoji="0" lang="en-US" altLang="zh-CN" dirty="0">
              <a:latin typeface="Tahoma" charset="0"/>
              <a:cs typeface="Times New Roman" charset="0"/>
            </a:endParaRPr>
          </a:p>
          <a:p>
            <a:pPr>
              <a:defRPr/>
            </a:pPr>
            <a:r>
              <a:rPr kumimoji="0" lang="en-US" altLang="zh-CN" b="1" u="sng" dirty="0">
                <a:latin typeface="Tahoma" charset="0"/>
                <a:cs typeface="Times New Roman" charset="0"/>
              </a:rPr>
              <a:t>Click 2</a:t>
            </a:r>
            <a:endParaRPr kumimoji="0" lang="en-US" altLang="zh-CN" dirty="0">
              <a:latin typeface="Tahoma" charset="0"/>
              <a:cs typeface="Times New Roman" charset="0"/>
            </a:endParaRPr>
          </a:p>
          <a:p>
            <a:pPr>
              <a:defRPr/>
            </a:pPr>
            <a:r>
              <a:rPr kumimoji="0" lang="en-US" altLang="zh-CN" dirty="0">
                <a:latin typeface="Tahoma" charset="0"/>
                <a:cs typeface="Times New Roman" charset="0"/>
              </a:rPr>
              <a:t>This algorithm is the same, except start by marking the final states, and follow arcs backwards.</a:t>
            </a:r>
          </a:p>
          <a:p>
            <a:pPr>
              <a:defRPr/>
            </a:pPr>
            <a:r>
              <a:rPr kumimoji="0" lang="en-US" altLang="zh-CN" dirty="0">
                <a:latin typeface="Tahoma" charset="0"/>
                <a:cs typeface="Times New Roman" charset="0"/>
              </a:rPr>
              <a:t> </a:t>
            </a:r>
          </a:p>
          <a:p>
            <a:pPr>
              <a:defRPr/>
            </a:pPr>
            <a:r>
              <a:rPr kumimoji="0" lang="en-US" altLang="zh-CN" b="1" u="sng" dirty="0">
                <a:latin typeface="Tahoma" charset="0"/>
                <a:cs typeface="Times New Roman" charset="0"/>
              </a:rPr>
              <a:t>Click 3</a:t>
            </a:r>
            <a:endParaRPr kumimoji="0" lang="en-US" altLang="zh-CN" dirty="0">
              <a:latin typeface="Tahoma" charset="0"/>
              <a:cs typeface="Times New Roman" charset="0"/>
            </a:endParaRPr>
          </a:p>
          <a:p>
            <a:pPr>
              <a:defRPr/>
            </a:pPr>
            <a:r>
              <a:rPr kumimoji="0" lang="en-US" altLang="zh-CN" dirty="0">
                <a:latin typeface="Tahoma" charset="0"/>
                <a:cs typeface="Times New Roman" charset="0"/>
              </a:rPr>
              <a:t>There is an elegant algorithm for finding cycles using depth-first search that takes time proportional to the number of edges or transitions.  I</a:t>
            </a:r>
            <a:r>
              <a:rPr kumimoji="0" lang="zh-CN" altLang="en-US" dirty="0">
                <a:latin typeface="Arial"/>
                <a:cs typeface="Times New Roman" charset="0"/>
              </a:rPr>
              <a:t>’</a:t>
            </a:r>
            <a:r>
              <a:rPr kumimoji="0" lang="en-US" altLang="zh-CN" dirty="0">
                <a:latin typeface="Tahoma" charset="0"/>
                <a:cs typeface="Times New Roman" charset="0"/>
              </a:rPr>
              <a:t>m going to trust that you will meet this algorithm in a course on algorithms and data structures, if you haven</a:t>
            </a:r>
            <a:r>
              <a:rPr kumimoji="0" lang="zh-CN" altLang="en-US" dirty="0">
                <a:latin typeface="Arial"/>
                <a:cs typeface="Times New Roman" charset="0"/>
              </a:rPr>
              <a:t>’</a:t>
            </a:r>
            <a:r>
              <a:rPr kumimoji="0" lang="en-US" altLang="zh-CN" dirty="0">
                <a:latin typeface="Tahoma" charset="0"/>
                <a:cs typeface="Times New Roman" charset="0"/>
              </a:rPr>
              <a:t>t already done so.</a:t>
            </a:r>
          </a:p>
          <a:p>
            <a:pPr>
              <a:defRPr/>
            </a:pPr>
            <a:endParaRPr kumimoji="0" lang="zh-CN" altLang="en-US" dirty="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73</a:t>
            </a:fld>
            <a:endParaRPr lang="zh-CN" altLang="en-US"/>
          </a:p>
        </p:txBody>
      </p:sp>
    </p:spTree>
    <p:extLst>
      <p:ext uri="{BB962C8B-B14F-4D97-AF65-F5344CB8AC3E}">
        <p14:creationId xmlns:p14="http://schemas.microsoft.com/office/powerpoint/2010/main" val="77593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4D73A38-8905-9C41-A7EA-381683094EC5}" type="datetime1">
              <a:rPr lang="en-US" altLang="zh-CN" smtClean="0"/>
              <a:t>3/11/20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47E3C1D4-7CFD-4E99-8802-23B2CC0AD90B}" type="slidenum">
              <a:rPr lang="zh-CN" altLang="en-US" smtClean="0"/>
              <a:pPr>
                <a:defRPr/>
              </a:pPr>
              <a:t>‹#›</a:t>
            </a:fld>
            <a:r>
              <a:rPr lang="en-US" altLang="zh-CN" dirty="0"/>
              <a:t>/85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82F4152-E6B9-EE4B-8945-29D4D0708646}" type="datetime1">
              <a:rPr lang="en-US" altLang="zh-CN" smtClean="0"/>
              <a:t>3/11/20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639973A-9D55-4DD2-9F21-E03B395EA377}" type="slidenum">
              <a:rPr lang="zh-CN" altLang="en-US"/>
              <a:pPr>
                <a:defRPr/>
              </a:pPr>
              <a:t>‹#›</a:t>
            </a:fld>
            <a:r>
              <a:rPr lang="en-US" altLang="zh-CN" dirty="0"/>
              <a:t>/31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256D93F-77AD-214C-A073-B4C2D74CE326}" type="datetime1">
              <a:rPr lang="en-US" altLang="zh-CN" smtClean="0"/>
              <a:t>3/11/20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B0BED52-97DD-4662-9029-B54FCF5EFE61}" type="slidenum">
              <a:rPr lang="zh-CN" altLang="en-US"/>
              <a:pPr>
                <a:defRPr/>
              </a:pPr>
              <a:t>‹#›</a:t>
            </a:fld>
            <a:r>
              <a:rPr lang="en-US" altLang="zh-CN" dirty="0"/>
              <a:t>/31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DD34AC28-56E9-F949-BF27-43F48668FB1E}" type="datetime1">
              <a:rPr lang="en-US" altLang="zh-CN" smtClean="0"/>
              <a:t>3/11/20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en-US" altLang="zh-CN" dirty="0"/>
          </a:p>
        </p:txBody>
      </p:sp>
      <p:sp>
        <p:nvSpPr>
          <p:cNvPr id="8" name="灯片编号占位符 5"/>
          <p:cNvSpPr>
            <a:spLocks noGrp="1"/>
          </p:cNvSpPr>
          <p:nvPr>
            <p:ph type="sldNum" sz="quarter" idx="12"/>
          </p:nvPr>
        </p:nvSpPr>
        <p:spPr/>
        <p:txBody>
          <a:bodyPr/>
          <a:lstStyle>
            <a:lvl1pPr>
              <a:defRPr/>
            </a:lvl1pPr>
          </a:lstStyle>
          <a:p>
            <a:pPr>
              <a:defRPr/>
            </a:pPr>
            <a:fld id="{4539AEB5-F7B1-4F86-A4AA-D3F7E717F4FB}" type="slidenum">
              <a:rPr lang="zh-CN" altLang="en-US"/>
              <a:pPr>
                <a:defRPr/>
              </a:pPr>
              <a:t>‹#›</a:t>
            </a:fld>
            <a:r>
              <a:rPr lang="en-US" altLang="zh-CN" dirty="0"/>
              <a:t>/31</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9616EC1-02B3-FA4B-B6DD-E65CBA8782C6}" type="datetime1">
              <a:rPr lang="en-US" altLang="zh-CN" smtClean="0"/>
              <a:t>3/11/20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5B20E151-7128-4B98-AD35-A52146DD181C}" type="slidenum">
              <a:rPr lang="zh-CN" altLang="en-US" smtClean="0"/>
              <a:pPr>
                <a:defRPr/>
              </a:pPr>
              <a:t>‹#›</a:t>
            </a:fld>
            <a:r>
              <a:rPr lang="en-US" altLang="zh-CN" dirty="0"/>
              <a:t>/85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F1FEC52-2215-F644-BEDD-601B554BC8A2}" type="datetime1">
              <a:rPr lang="en-US" altLang="zh-CN" smtClean="0"/>
              <a:t>3/11/20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BF065666-7F0D-406E-8BA4-AE2AEA5DB666}" type="slidenum">
              <a:rPr lang="zh-CN" altLang="en-US"/>
              <a:pPr>
                <a:defRPr/>
              </a:pPr>
              <a:t>‹#›</a:t>
            </a:fld>
            <a:r>
              <a:rPr lang="en-US" altLang="zh-CN"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2EA0AE4-67DF-2349-B888-00A9747229B6}" type="datetime1">
              <a:rPr lang="en-US" altLang="zh-CN" smtClean="0"/>
              <a:t>3/11/20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C69F0446-1555-4B3E-B3B0-F444197C14D5}" type="slidenum">
              <a:rPr lang="zh-CN" altLang="en-US" smtClean="0"/>
              <a:pPr>
                <a:defRPr/>
              </a:pPr>
              <a:t>‹#›</a:t>
            </a:fld>
            <a:r>
              <a:rPr lang="en-US" altLang="zh-CN" dirty="0"/>
              <a:t>/85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FB4405B-800E-FA45-807D-B7F927BB2B1C}" type="datetime1">
              <a:rPr lang="en-US" altLang="zh-CN" smtClean="0"/>
              <a:t>3/11/20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dirty="0"/>
          </a:p>
        </p:txBody>
      </p:sp>
      <p:sp>
        <p:nvSpPr>
          <p:cNvPr id="9" name="灯片编号占位符 5"/>
          <p:cNvSpPr>
            <a:spLocks noGrp="1"/>
          </p:cNvSpPr>
          <p:nvPr>
            <p:ph type="sldNum" sz="quarter" idx="12"/>
          </p:nvPr>
        </p:nvSpPr>
        <p:spPr/>
        <p:txBody>
          <a:bodyPr/>
          <a:lstStyle>
            <a:lvl1pPr>
              <a:defRPr/>
            </a:lvl1pPr>
          </a:lstStyle>
          <a:p>
            <a:pPr>
              <a:defRPr/>
            </a:pPr>
            <a:fld id="{F6E9F165-0943-4810-BA91-33EC6EB7051F}" type="slidenum">
              <a:rPr lang="zh-CN" altLang="en-US"/>
              <a:pPr>
                <a:defRPr/>
              </a:pPr>
              <a:t>‹#›</a:t>
            </a:fld>
            <a:r>
              <a:rPr lang="en-US" altLang="zh-CN" dirty="0"/>
              <a:t>/31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928C367-35A0-C840-8BFC-67AF1C904325}" type="datetime1">
              <a:rPr lang="en-US" altLang="zh-CN" smtClean="0"/>
              <a:t>3/11/20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en-US" altLang="zh-CN" dirty="0"/>
          </a:p>
        </p:txBody>
      </p:sp>
      <p:sp>
        <p:nvSpPr>
          <p:cNvPr id="5" name="灯片编号占位符 5"/>
          <p:cNvSpPr>
            <a:spLocks noGrp="1"/>
          </p:cNvSpPr>
          <p:nvPr>
            <p:ph type="sldNum" sz="quarter" idx="12"/>
          </p:nvPr>
        </p:nvSpPr>
        <p:spPr/>
        <p:txBody>
          <a:bodyPr/>
          <a:lstStyle>
            <a:lvl1pPr>
              <a:defRPr/>
            </a:lvl1pPr>
          </a:lstStyle>
          <a:p>
            <a:pPr>
              <a:defRPr/>
            </a:pPr>
            <a:fld id="{40011035-B6D8-470E-801F-B24D56C15E3A}" type="slidenum">
              <a:rPr lang="zh-CN" altLang="en-US" smtClean="0"/>
              <a:pPr>
                <a:defRPr/>
              </a:pPr>
              <a:t>‹#›</a:t>
            </a:fld>
            <a:r>
              <a:rPr lang="en-US" altLang="zh-CN" dirty="0"/>
              <a:t>/85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DB68002-4E78-7C47-A5DD-FB6DB1C42A2D}" type="datetime1">
              <a:rPr lang="en-US" altLang="zh-CN" smtClean="0"/>
              <a:t>3/11/20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dirty="0"/>
          </a:p>
        </p:txBody>
      </p:sp>
      <p:sp>
        <p:nvSpPr>
          <p:cNvPr id="4" name="灯片编号占位符 5"/>
          <p:cNvSpPr>
            <a:spLocks noGrp="1"/>
          </p:cNvSpPr>
          <p:nvPr>
            <p:ph type="sldNum" sz="quarter" idx="12"/>
          </p:nvPr>
        </p:nvSpPr>
        <p:spPr/>
        <p:txBody>
          <a:bodyPr/>
          <a:lstStyle>
            <a:lvl1pPr>
              <a:defRPr/>
            </a:lvl1pPr>
          </a:lstStyle>
          <a:p>
            <a:pPr>
              <a:defRPr/>
            </a:pPr>
            <a:fld id="{8A03178C-32A1-462D-A9DC-9A1F2DD10848}" type="slidenum">
              <a:rPr lang="zh-CN" altLang="en-US" smtClean="0"/>
              <a:pPr>
                <a:defRPr/>
              </a:pPr>
              <a:t>‹#›</a:t>
            </a:fld>
            <a:r>
              <a:rPr lang="en-US" altLang="zh-CN" dirty="0"/>
              <a:t>/100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FF631D1-98A8-5945-8774-554905C7F7F0}" type="datetime1">
              <a:rPr lang="en-US" altLang="zh-CN" smtClean="0"/>
              <a:t>3/11/20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22AC80D1-1C22-4DB6-9C75-F2306BEFA493}" type="slidenum">
              <a:rPr lang="zh-CN" altLang="en-US"/>
              <a:pPr>
                <a:defRPr/>
              </a:pPr>
              <a:t>‹#›</a:t>
            </a:fld>
            <a:r>
              <a:rPr lang="en-US" altLang="zh-CN" dirty="0"/>
              <a:t>/31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9EFED63-C814-BB42-8932-0B89D2DB0C22}" type="datetime1">
              <a:rPr lang="en-US" altLang="zh-CN" smtClean="0"/>
              <a:t>3/11/20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DCF1DA34-2D6D-4427-A1E8-41237D2D4C61}" type="slidenum">
              <a:rPr lang="zh-CN" altLang="en-US"/>
              <a:pPr>
                <a:defRPr/>
              </a:pPr>
              <a:t>‹#›</a:t>
            </a:fld>
            <a:r>
              <a:rPr lang="en-US" altLang="zh-CN" dirty="0"/>
              <a:t>/31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E18FF30-9ABA-8C43-B461-49468C313F5A}" type="datetime1">
              <a:rPr lang="en-US" altLang="zh-CN" smtClean="0"/>
              <a:t>3/11/20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a:solidFill>
                  <a:srgbClr val="898989"/>
                </a:solidFill>
                <a:latin typeface="Calibri" pitchFamily="34" charset="0"/>
              </a:defRPr>
            </a:lvl1pPr>
          </a:lstStyle>
          <a:p>
            <a:pPr>
              <a:defRPr/>
            </a:pPr>
            <a:endParaRPr lang="en-US" altLang="zh-CN"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898989"/>
                </a:solidFill>
                <a:latin typeface="Calibri" pitchFamily="34" charset="0"/>
              </a:defRPr>
            </a:lvl1pPr>
          </a:lstStyle>
          <a:p>
            <a:pPr>
              <a:defRPr/>
            </a:pPr>
            <a:fld id="{1B34835B-6D9A-48A1-AD99-45FCEBD3BB83}" type="slidenum">
              <a:rPr lang="zh-CN" altLang="en-US" smtClean="0"/>
              <a:pPr>
                <a:defRPr/>
              </a:pPr>
              <a:t>‹#›</a:t>
            </a:fld>
            <a:r>
              <a:rPr lang="en-US" altLang="zh-CN" dirty="0"/>
              <a:t>/85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3"/>
          <p:cNvPicPr>
            <a:picLocks noChangeAspect="1" noChangeArrowheads="1"/>
          </p:cNvPicPr>
          <p:nvPr/>
        </p:nvPicPr>
        <p:blipFill>
          <a:blip r:embed="rId4" cstate="print"/>
          <a:srcRect/>
          <a:stretch>
            <a:fillRect/>
          </a:stretch>
        </p:blipFill>
        <p:spPr bwMode="auto">
          <a:xfrm>
            <a:off x="-141288" y="1588"/>
            <a:ext cx="9285288" cy="6856412"/>
          </a:xfrm>
          <a:prstGeom prst="rect">
            <a:avLst/>
          </a:prstGeom>
          <a:noFill/>
          <a:ln w="9525">
            <a:noFill/>
            <a:miter lim="800000"/>
            <a:headEnd/>
            <a:tailEnd/>
          </a:ln>
        </p:spPr>
      </p:pic>
      <p:sp>
        <p:nvSpPr>
          <p:cNvPr id="2052" name="Rectangle 4"/>
          <p:cNvSpPr>
            <a:spLocks noChangeArrowheads="1"/>
          </p:cNvSpPr>
          <p:nvPr/>
        </p:nvSpPr>
        <p:spPr bwMode="auto">
          <a:xfrm>
            <a:off x="-107950" y="4293096"/>
            <a:ext cx="9251950" cy="784225"/>
          </a:xfrm>
          <a:prstGeom prst="rect">
            <a:avLst/>
          </a:prstGeom>
          <a:noFill/>
          <a:ln w="9525">
            <a:noFill/>
            <a:miter lim="800000"/>
            <a:headEnd/>
            <a:tailEnd/>
          </a:ln>
        </p:spPr>
        <p:txBody>
          <a:bodyPr lIns="92075" tIns="46038" rIns="92075" bIns="46038"/>
          <a:lstStyle/>
          <a:p>
            <a:pPr algn="ctr">
              <a:spcBef>
                <a:spcPts val="600"/>
              </a:spcBef>
            </a:pPr>
            <a:r>
              <a:rPr lang="en-US" altLang="zh-CN" sz="2400" b="1" dirty="0">
                <a:solidFill>
                  <a:srgbClr val="002060"/>
                </a:solidFill>
                <a:latin typeface="Tahoma"/>
                <a:ea typeface="华文中宋" pitchFamily="2" charset="-122"/>
                <a:cs typeface="Tahoma"/>
              </a:rPr>
              <a:t>School of Computer Science</a:t>
            </a:r>
            <a:endParaRPr lang="zh-CN" altLang="en-US" sz="3600" b="1" dirty="0">
              <a:solidFill>
                <a:srgbClr val="009900"/>
              </a:solidFill>
              <a:latin typeface="Tahoma"/>
              <a:ea typeface="华文中宋" pitchFamily="2" charset="-122"/>
              <a:cs typeface="Tahoma"/>
            </a:endParaRPr>
          </a:p>
        </p:txBody>
      </p:sp>
      <p:sp>
        <p:nvSpPr>
          <p:cNvPr id="2053" name="Text Box 5"/>
          <p:cNvSpPr txBox="1">
            <a:spLocks noChangeArrowheads="1"/>
          </p:cNvSpPr>
          <p:nvPr/>
        </p:nvSpPr>
        <p:spPr bwMode="auto">
          <a:xfrm>
            <a:off x="-128588" y="1214239"/>
            <a:ext cx="9272588" cy="1638697"/>
          </a:xfrm>
          <a:prstGeom prst="rect">
            <a:avLst/>
          </a:prstGeom>
          <a:noFill/>
          <a:ln w="12700">
            <a:noFill/>
            <a:miter lim="800000"/>
            <a:headEnd type="none" w="sm" len="sm"/>
            <a:tailEnd type="none" w="sm" len="sm"/>
          </a:ln>
        </p:spPr>
        <p:txBody>
          <a:bodyPr lIns="92075" tIns="46038" rIns="92075" bIns="46038">
            <a:spAutoFit/>
          </a:bodyPr>
          <a:lstStyle/>
          <a:p>
            <a:pPr algn="ctr">
              <a:lnSpc>
                <a:spcPts val="4000"/>
              </a:lnSpc>
              <a:defRPr/>
            </a:pPr>
            <a:r>
              <a:rPr lang="en-US" altLang="zh-CN" sz="4000" b="1" dirty="0">
                <a:solidFill>
                  <a:srgbClr val="FF1901"/>
                </a:solidFill>
                <a:latin typeface="Tahoma"/>
                <a:ea typeface="华文新魏" pitchFamily="2" charset="-122"/>
                <a:cs typeface="Tahoma"/>
              </a:rPr>
              <a:t>Theory of Computation</a:t>
            </a:r>
          </a:p>
          <a:p>
            <a:pPr algn="ctr">
              <a:lnSpc>
                <a:spcPts val="4000"/>
              </a:lnSpc>
              <a:defRPr/>
            </a:pPr>
            <a:endParaRPr lang="en-US" altLang="zh-CN" sz="4000" b="1" dirty="0">
              <a:solidFill>
                <a:srgbClr val="FF1901"/>
              </a:solidFill>
              <a:latin typeface="Tahoma"/>
              <a:ea typeface="华文新魏" pitchFamily="2" charset="-122"/>
              <a:cs typeface="Tahoma"/>
            </a:endParaRPr>
          </a:p>
          <a:p>
            <a:pPr algn="ctr">
              <a:lnSpc>
                <a:spcPts val="4000"/>
              </a:lnSpc>
              <a:defRPr/>
            </a:pPr>
            <a:r>
              <a:rPr lang="en-US" altLang="zh-CN" sz="3600" b="1" dirty="0">
                <a:solidFill>
                  <a:srgbClr val="FF1901"/>
                </a:solidFill>
                <a:latin typeface="Tahoma"/>
                <a:ea typeface="华文新魏" pitchFamily="2" charset="-122"/>
                <a:cs typeface="Tahoma"/>
              </a:rPr>
              <a:t>Regular Language</a:t>
            </a:r>
          </a:p>
        </p:txBody>
      </p:sp>
      <p:sp>
        <p:nvSpPr>
          <p:cNvPr id="2054" name="矩形 4"/>
          <p:cNvSpPr>
            <a:spLocks noChangeArrowheads="1"/>
          </p:cNvSpPr>
          <p:nvPr/>
        </p:nvSpPr>
        <p:spPr bwMode="auto">
          <a:xfrm>
            <a:off x="-107950" y="4869160"/>
            <a:ext cx="9251950" cy="396875"/>
          </a:xfrm>
          <a:prstGeom prst="rect">
            <a:avLst/>
          </a:prstGeom>
          <a:noFill/>
          <a:ln w="9525">
            <a:noFill/>
            <a:miter lim="800000"/>
            <a:headEnd/>
            <a:tailEnd/>
          </a:ln>
        </p:spPr>
        <p:txBody>
          <a:bodyPr>
            <a:spAutoFit/>
          </a:bodyPr>
          <a:lstStyle/>
          <a:p>
            <a:pPr algn="ctr"/>
            <a:r>
              <a:rPr lang="en-US" altLang="zh-CN" sz="2000" b="1" dirty="0">
                <a:solidFill>
                  <a:srgbClr val="FF3300"/>
                </a:solidFill>
                <a:latin typeface="Tahoma"/>
                <a:ea typeface="华文新魏" pitchFamily="2" charset="-122"/>
                <a:cs typeface="Tahoma"/>
              </a:rPr>
              <a:t>2020.03</a:t>
            </a:r>
          </a:p>
        </p:txBody>
      </p:sp>
      <p:sp>
        <p:nvSpPr>
          <p:cNvPr id="2055" name="矩形 5"/>
          <p:cNvSpPr>
            <a:spLocks noChangeArrowheads="1"/>
          </p:cNvSpPr>
          <p:nvPr/>
        </p:nvSpPr>
        <p:spPr bwMode="auto">
          <a:xfrm>
            <a:off x="3603" y="2564904"/>
            <a:ext cx="9251950" cy="2046714"/>
          </a:xfrm>
          <a:prstGeom prst="rect">
            <a:avLst/>
          </a:prstGeom>
          <a:noFill/>
          <a:ln w="9525">
            <a:noFill/>
            <a:miter lim="800000"/>
            <a:headEnd/>
            <a:tailEnd/>
          </a:ln>
        </p:spPr>
        <p:txBody>
          <a:bodyPr>
            <a:spAutoFit/>
          </a:bodyPr>
          <a:lstStyle/>
          <a:p>
            <a:pPr algn="ctr">
              <a:spcBef>
                <a:spcPts val="600"/>
              </a:spcBef>
            </a:pPr>
            <a:endParaRPr lang="zh-CN" altLang="en-US" sz="2800" b="1" dirty="0">
              <a:solidFill>
                <a:schemeClr val="hlink"/>
              </a:solidFill>
              <a:latin typeface="华文中宋" pitchFamily="2" charset="-122"/>
              <a:ea typeface="华文中宋" pitchFamily="2" charset="-122"/>
            </a:endParaRPr>
          </a:p>
          <a:p>
            <a:pPr algn="ctr">
              <a:spcBef>
                <a:spcPts val="600"/>
              </a:spcBef>
            </a:pPr>
            <a:r>
              <a:rPr lang="en-US" altLang="zh-CN" sz="2800" b="1" dirty="0">
                <a:solidFill>
                  <a:schemeClr val="hlink"/>
                </a:solidFill>
                <a:latin typeface="Tahoma"/>
                <a:ea typeface="华文中宋" pitchFamily="2" charset="-122"/>
                <a:cs typeface="Tahoma"/>
              </a:rPr>
              <a:t>Yang, Ning </a:t>
            </a:r>
          </a:p>
          <a:p>
            <a:pPr algn="ctr">
              <a:spcBef>
                <a:spcPts val="600"/>
              </a:spcBef>
            </a:pPr>
            <a:r>
              <a:rPr lang="en-US" altLang="zh-CN" sz="2800" b="1" dirty="0">
                <a:solidFill>
                  <a:schemeClr val="hlink"/>
                </a:solidFill>
                <a:latin typeface="华文中宋" pitchFamily="2" charset="-122"/>
                <a:ea typeface="华文中宋" pitchFamily="2" charset="-122"/>
                <a:cs typeface="Times New Roman" pitchFamily="18" charset="0"/>
              </a:rPr>
              <a:t>(</a:t>
            </a:r>
            <a:r>
              <a:rPr lang="zh-CN" altLang="en-US" sz="2800" b="1" dirty="0">
                <a:solidFill>
                  <a:schemeClr val="hlink"/>
                </a:solidFill>
                <a:latin typeface="华文中宋" pitchFamily="2" charset="-122"/>
                <a:ea typeface="华文中宋" pitchFamily="2" charset="-122"/>
                <a:cs typeface="Times New Roman" pitchFamily="18" charset="0"/>
              </a:rPr>
              <a:t>杨</a:t>
            </a:r>
            <a:r>
              <a:rPr lang="en-US" altLang="zh-CN" sz="2800" b="1" dirty="0">
                <a:solidFill>
                  <a:schemeClr val="hlink"/>
                </a:solidFill>
                <a:latin typeface="华文中宋" pitchFamily="2" charset="-122"/>
                <a:ea typeface="华文中宋" pitchFamily="2" charset="-122"/>
                <a:cs typeface="Times New Roman" pitchFamily="18" charset="0"/>
              </a:rPr>
              <a:t> </a:t>
            </a:r>
            <a:r>
              <a:rPr lang="zh-CN" altLang="en-US" sz="2800" b="1" dirty="0">
                <a:solidFill>
                  <a:schemeClr val="hlink"/>
                </a:solidFill>
                <a:latin typeface="华文中宋" pitchFamily="2" charset="-122"/>
                <a:ea typeface="华文中宋" pitchFamily="2" charset="-122"/>
                <a:cs typeface="Times New Roman" pitchFamily="18" charset="0"/>
              </a:rPr>
              <a:t>宁</a:t>
            </a:r>
            <a:r>
              <a:rPr lang="en-US" altLang="zh-CN" sz="2800" b="1" dirty="0">
                <a:solidFill>
                  <a:schemeClr val="hlink"/>
                </a:solidFill>
                <a:latin typeface="华文中宋" pitchFamily="2" charset="-122"/>
                <a:ea typeface="华文中宋" pitchFamily="2" charset="-122"/>
                <a:cs typeface="Times New Roman" pitchFamily="18" charset="0"/>
              </a:rPr>
              <a:t>)</a:t>
            </a:r>
          </a:p>
          <a:p>
            <a:pPr algn="ctr">
              <a:spcBef>
                <a:spcPts val="600"/>
              </a:spcBef>
            </a:pPr>
            <a:r>
              <a:rPr lang="zh-CN" altLang="en-US" sz="2800" b="1" dirty="0">
                <a:solidFill>
                  <a:srgbClr val="009900"/>
                </a:solidFill>
                <a:latin typeface="华文中宋" pitchFamily="2" charset="-122"/>
                <a:ea typeface="华文中宋" pitchFamily="2" charset="-122"/>
              </a:rPr>
              <a:t>  </a:t>
            </a:r>
            <a:endParaRPr lang="zh-CN" altLang="en-US" sz="2600" b="1" dirty="0">
              <a:latin typeface="华文中宋" pitchFamily="2" charset="-122"/>
              <a:ea typeface="华文中宋"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0464630"/>
              </p:ext>
            </p:extLst>
          </p:nvPr>
        </p:nvGraphicFramePr>
        <p:xfrm>
          <a:off x="4032250" y="3178348"/>
          <a:ext cx="1079500" cy="1079500"/>
        </p:xfrm>
        <a:graphic>
          <a:graphicData uri="http://schemas.openxmlformats.org/presentationml/2006/ole">
            <mc:AlternateContent xmlns:mc="http://schemas.openxmlformats.org/markup-compatibility/2006">
              <mc:Choice xmlns:v="urn:schemas-microsoft-com:vml" Requires="v">
                <p:oleObj spid="_x0000_s88301" name="PDF" r:id="rId5" imgW="1080000" imgH="1080000" progId="FoxitReader.Document">
                  <p:embed/>
                </p:oleObj>
              </mc:Choice>
              <mc:Fallback>
                <p:oleObj name="PDF" r:id="rId5" imgW="1080000" imgH="1080000" progId="FoxitReader.Document">
                  <p:embed/>
                  <p:pic>
                    <p:nvPicPr>
                      <p:cNvPr id="0" name=""/>
                      <p:cNvPicPr/>
                      <p:nvPr/>
                    </p:nvPicPr>
                    <p:blipFill>
                      <a:blip r:embed="rId6"/>
                      <a:stretch>
                        <a:fillRect/>
                      </a:stretch>
                    </p:blipFill>
                    <p:spPr>
                      <a:xfrm>
                        <a:off x="4032250" y="3178348"/>
                        <a:ext cx="1079500" cy="1079500"/>
                      </a:xfrm>
                      <a:prstGeom prst="rect">
                        <a:avLst/>
                      </a:prstGeom>
                    </p:spPr>
                  </p:pic>
                </p:oleObj>
              </mc:Fallback>
            </mc:AlternateContent>
          </a:graphicData>
        </a:graphic>
      </p:graphicFrame>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a:t>
            </a:fld>
            <a:r>
              <a:rPr lang="en-US" altLang="zh-CN"/>
              <a:t>/100</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33776" y="417558"/>
            <a:ext cx="28876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Examples: RE’s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 = {01}</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 = {01, 0}</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 = {01, 00}</a:t>
            </a:r>
            <a:r>
              <a:rPr lang="en-US" altLang="zh-CN" sz="2800" kern="0" dirty="0">
                <a:solidFill>
                  <a:srgbClr val="000000"/>
                </a:solidFill>
                <a:latin typeface="Tahoma"/>
                <a:ea typeface="宋体"/>
              </a:rPr>
              <a:t>.</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Note order of precedence of operators.</a:t>
            </a:r>
            <a:endParaRPr lang="en-US" altLang="zh-CN" sz="2400" kern="0" dirty="0">
              <a:solidFill>
                <a:srgbClr val="000000"/>
              </a:solidFill>
              <a:latin typeface="Tahoma"/>
              <a:ea typeface="宋体"/>
              <a:cs typeface="Tahoma" panose="020B0604030504040204" pitchFamily="34" charset="0"/>
            </a:endParaRP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 =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0, 00, 000,… }</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10</a:t>
            </a:r>
            <a:r>
              <a:rPr lang="en-US" altLang="zh-CN" sz="2800" kern="0" dirty="0">
                <a:solidFill>
                  <a:srgbClr val="0000FF"/>
                </a:solidFill>
                <a:latin typeface="Tahoma"/>
                <a:ea typeface="宋体"/>
              </a:rPr>
              <a:t>)*(</a:t>
            </a:r>
            <a:r>
              <a:rPr lang="en-US" altLang="zh-CN" sz="2800" kern="0" dirty="0">
                <a:solidFill>
                  <a:srgbClr val="0000FF"/>
                </a:solidFill>
                <a:latin typeface="Lucida Sans Unicode" charset="0"/>
                <a:ea typeface="宋体"/>
              </a:rPr>
              <a:t>ε</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 all strings of 0</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s and 1</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s without two consecutive 1</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s.</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a:t>
            </a:fld>
            <a:r>
              <a:rPr lang="en-US" altLang="zh-CN"/>
              <a:t>/100</a:t>
            </a:r>
            <a:endParaRPr lang="en-US" altLang="zh-CN" dirty="0"/>
          </a:p>
        </p:txBody>
      </p:sp>
    </p:spTree>
    <p:extLst>
      <p:ext uri="{BB962C8B-B14F-4D97-AF65-F5344CB8AC3E}">
        <p14:creationId xmlns:p14="http://schemas.microsoft.com/office/powerpoint/2010/main" val="9807174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92762" y="444664"/>
            <a:ext cx="61315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Proof</a:t>
            </a:r>
            <a:r>
              <a:rPr lang="en-US" altLang="zh-CN" sz="3200" b="1" dirty="0">
                <a:solidFill>
                  <a:srgbClr val="FF0000"/>
                </a:solidFill>
                <a:latin typeface="Times New Roman"/>
                <a:ea typeface="华文新魏" pitchFamily="2" charset="-122"/>
                <a:cs typeface="Times New Roman"/>
              </a:rPr>
              <a:t>: No Unrelated, Smaller DFA</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Let A be our minimized DFA; let B be a smaller equivalent.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Consider an automaton with the states of A and B combined.</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Use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distinguishable</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in its contrapositive form:</a:t>
            </a:r>
          </a:p>
          <a:p>
            <a:pPr marL="971550" lvl="2"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If states </a:t>
            </a:r>
            <a:r>
              <a:rPr lang="en-US" altLang="zh-CN" sz="2400" kern="0" dirty="0">
                <a:solidFill>
                  <a:srgbClr val="0000FF"/>
                </a:solidFill>
                <a:latin typeface="Tahoma"/>
                <a:ea typeface="宋体"/>
              </a:rPr>
              <a:t>q</a:t>
            </a:r>
            <a:r>
              <a:rPr lang="en-US" altLang="zh-CN" sz="2400" kern="0" dirty="0">
                <a:solidFill>
                  <a:srgbClr val="000000"/>
                </a:solidFill>
                <a:latin typeface="Tahoma"/>
                <a:ea typeface="宋体"/>
              </a:rPr>
              <a:t> and </a:t>
            </a:r>
            <a:r>
              <a:rPr lang="en-US" altLang="zh-CN" sz="2400" kern="0" dirty="0">
                <a:solidFill>
                  <a:srgbClr val="0000FF"/>
                </a:solidFill>
                <a:latin typeface="Tahoma"/>
                <a:ea typeface="宋体"/>
              </a:rPr>
              <a:t>p</a:t>
            </a:r>
            <a:r>
              <a:rPr lang="en-US" altLang="zh-CN" sz="2400" kern="0" dirty="0">
                <a:solidFill>
                  <a:srgbClr val="000000"/>
                </a:solidFill>
                <a:latin typeface="Tahoma"/>
                <a:ea typeface="宋体"/>
              </a:rPr>
              <a:t> are indistinguishable, so are </a:t>
            </a:r>
            <a:r>
              <a:rPr lang="en-US" altLang="zh-CN" sz="2400" dirty="0" err="1">
                <a:solidFill>
                  <a:srgbClr val="0000FF"/>
                </a:solidFill>
                <a:latin typeface="Lucida Sans Unicode" charset="0"/>
              </a:rPr>
              <a:t>δ</a:t>
            </a:r>
            <a:r>
              <a:rPr lang="en-US" altLang="zh-CN" sz="2400" kern="0" dirty="0">
                <a:solidFill>
                  <a:srgbClr val="0000FF"/>
                </a:solidFill>
                <a:latin typeface="Tahoma"/>
                <a:ea typeface="宋体"/>
              </a:rPr>
              <a:t>(q, a) </a:t>
            </a:r>
            <a:r>
              <a:rPr lang="en-US" altLang="zh-CN" sz="2400" kern="0" dirty="0">
                <a:solidFill>
                  <a:srgbClr val="000000"/>
                </a:solidFill>
                <a:latin typeface="Tahoma"/>
                <a:ea typeface="宋体"/>
              </a:rPr>
              <a:t>and </a:t>
            </a:r>
            <a:r>
              <a:rPr lang="en-US" altLang="zh-CN" sz="2400" dirty="0" err="1">
                <a:solidFill>
                  <a:srgbClr val="0000FF"/>
                </a:solidFill>
                <a:latin typeface="Lucida Sans Unicode" charset="0"/>
              </a:rPr>
              <a:t>δ</a:t>
            </a:r>
            <a:r>
              <a:rPr lang="en-US" altLang="zh-CN" sz="2400" kern="0" dirty="0">
                <a:solidFill>
                  <a:srgbClr val="0000FF"/>
                </a:solidFill>
                <a:latin typeface="Tahoma"/>
                <a:ea typeface="宋体"/>
              </a:rPr>
              <a:t>(p, a)</a:t>
            </a:r>
            <a:r>
              <a:rPr lang="en-US" altLang="zh-CN" sz="2400" kern="0" dirty="0">
                <a:solidFill>
                  <a:srgbClr val="000000"/>
                </a:solidFill>
                <a:latin typeface="Tahoma"/>
                <a:ea typeface="宋体"/>
              </a:rPr>
              <a:t>.</a:t>
            </a:r>
          </a:p>
        </p:txBody>
      </p:sp>
    </p:spTree>
    <p:extLst>
      <p:ext uri="{BB962C8B-B14F-4D97-AF65-F5344CB8AC3E}">
        <p14:creationId xmlns:p14="http://schemas.microsoft.com/office/powerpoint/2010/main" val="24482700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3712" y="444664"/>
            <a:ext cx="522967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Inferring </a:t>
            </a:r>
            <a:r>
              <a:rPr lang="en-US" altLang="zh-CN" sz="3200" b="1" dirty="0" err="1">
                <a:solidFill>
                  <a:srgbClr val="FF0000"/>
                </a:solidFill>
                <a:latin typeface="Times New Roman"/>
                <a:ea typeface="华文新魏" pitchFamily="2" charset="-122"/>
                <a:cs typeface="Times New Roman"/>
              </a:rPr>
              <a:t>Indistinguishability</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101</a:t>
            </a:fld>
            <a:r>
              <a:rPr lang="en-US" altLang="zh-CN"/>
              <a:t>/100</a:t>
            </a:r>
            <a:endParaRPr lang="en-US" altLang="zh-CN" dirty="0"/>
          </a:p>
        </p:txBody>
      </p:sp>
      <p:sp>
        <p:nvSpPr>
          <p:cNvPr id="35" name="Text Box 3"/>
          <p:cNvSpPr txBox="1">
            <a:spLocks noChangeArrowheads="1"/>
          </p:cNvSpPr>
          <p:nvPr/>
        </p:nvSpPr>
        <p:spPr bwMode="auto">
          <a:xfrm>
            <a:off x="3200400" y="1861592"/>
            <a:ext cx="46995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q</a:t>
            </a:r>
            <a:r>
              <a:rPr kumimoji="0" lang="en-US" altLang="zh-CN" sz="2400" b="0" i="0" u="none" strike="noStrike" kern="0" cap="none" spc="0" normalizeH="0" baseline="-25000" noProof="0">
                <a:ln>
                  <a:noFill/>
                </a:ln>
                <a:solidFill>
                  <a:sysClr val="windowText" lastClr="000000"/>
                </a:solidFill>
                <a:effectLst/>
                <a:uLnTx/>
                <a:uFillTx/>
                <a:cs typeface="+mn-cs"/>
              </a:rPr>
              <a:t>0</a:t>
            </a:r>
          </a:p>
        </p:txBody>
      </p:sp>
      <p:sp>
        <p:nvSpPr>
          <p:cNvPr id="36" name="Text Box 4"/>
          <p:cNvSpPr txBox="1">
            <a:spLocks noChangeArrowheads="1"/>
          </p:cNvSpPr>
          <p:nvPr/>
        </p:nvSpPr>
        <p:spPr bwMode="auto">
          <a:xfrm>
            <a:off x="3200400" y="4604792"/>
            <a:ext cx="46995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p</a:t>
            </a:r>
            <a:r>
              <a:rPr kumimoji="0" lang="en-US" altLang="zh-CN" sz="2400" b="0" i="0" u="none" strike="noStrike" kern="0" cap="none" spc="0" normalizeH="0" baseline="-25000" noProof="0">
                <a:ln>
                  <a:noFill/>
                </a:ln>
                <a:solidFill>
                  <a:sysClr val="windowText" lastClr="000000"/>
                </a:solidFill>
                <a:effectLst/>
                <a:uLnTx/>
                <a:uFillTx/>
                <a:cs typeface="+mn-cs"/>
              </a:rPr>
              <a:t>0</a:t>
            </a:r>
          </a:p>
        </p:txBody>
      </p:sp>
      <p:sp>
        <p:nvSpPr>
          <p:cNvPr id="37" name="Text Box 5"/>
          <p:cNvSpPr txBox="1">
            <a:spLocks noChangeArrowheads="1"/>
          </p:cNvSpPr>
          <p:nvPr/>
        </p:nvSpPr>
        <p:spPr bwMode="auto">
          <a:xfrm>
            <a:off x="381000" y="2547392"/>
            <a:ext cx="2460379"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Start states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of A and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indistinguishable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because L(A)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L(B).</a:t>
            </a:r>
          </a:p>
        </p:txBody>
      </p:sp>
      <p:sp>
        <p:nvSpPr>
          <p:cNvPr id="38" name="Line 6"/>
          <p:cNvSpPr>
            <a:spLocks noChangeShapeType="1"/>
          </p:cNvSpPr>
          <p:nvPr/>
        </p:nvSpPr>
        <p:spPr bwMode="auto">
          <a:xfrm flipV="1">
            <a:off x="2209800" y="2318792"/>
            <a:ext cx="914400" cy="609600"/>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39" name="Line 15"/>
          <p:cNvSpPr>
            <a:spLocks noChangeShapeType="1"/>
          </p:cNvSpPr>
          <p:nvPr/>
        </p:nvSpPr>
        <p:spPr bwMode="auto">
          <a:xfrm>
            <a:off x="2057400" y="4299992"/>
            <a:ext cx="1066800" cy="533400"/>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nvGrpSpPr>
          <p:cNvPr id="40" name="Group 19"/>
          <p:cNvGrpSpPr>
            <a:grpSpLocks/>
          </p:cNvGrpSpPr>
          <p:nvPr/>
        </p:nvGrpSpPr>
        <p:grpSpPr bwMode="auto">
          <a:xfrm>
            <a:off x="3657600" y="1556792"/>
            <a:ext cx="1343025" cy="3505200"/>
            <a:chOff x="2304" y="1296"/>
            <a:chExt cx="846" cy="2208"/>
          </a:xfrm>
        </p:grpSpPr>
        <p:sp>
          <p:nvSpPr>
            <p:cNvPr id="41" name="Text Box 8"/>
            <p:cNvSpPr txBox="1">
              <a:spLocks noChangeArrowheads="1"/>
            </p:cNvSpPr>
            <p:nvPr/>
          </p:nvSpPr>
          <p:spPr bwMode="auto">
            <a:xfrm>
              <a:off x="2400" y="1296"/>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p:txBody>
        </p:sp>
        <p:sp>
          <p:nvSpPr>
            <p:cNvPr id="42" name="Text Box 9"/>
            <p:cNvSpPr txBox="1">
              <a:spLocks noChangeArrowheads="1"/>
            </p:cNvSpPr>
            <p:nvPr/>
          </p:nvSpPr>
          <p:spPr bwMode="auto">
            <a:xfrm>
              <a:off x="2928" y="1488"/>
              <a:ext cx="22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q</a:t>
              </a:r>
            </a:p>
          </p:txBody>
        </p:sp>
        <p:sp>
          <p:nvSpPr>
            <p:cNvPr id="43" name="Text Box 10"/>
            <p:cNvSpPr txBox="1">
              <a:spLocks noChangeArrowheads="1"/>
            </p:cNvSpPr>
            <p:nvPr/>
          </p:nvSpPr>
          <p:spPr bwMode="auto">
            <a:xfrm>
              <a:off x="2880" y="3216"/>
              <a:ext cx="22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p</a:t>
              </a:r>
            </a:p>
          </p:txBody>
        </p:sp>
        <p:sp>
          <p:nvSpPr>
            <p:cNvPr id="44" name="Text Box 11"/>
            <p:cNvSpPr txBox="1">
              <a:spLocks noChangeArrowheads="1"/>
            </p:cNvSpPr>
            <p:nvPr/>
          </p:nvSpPr>
          <p:spPr bwMode="auto">
            <a:xfrm>
              <a:off x="2448" y="3024"/>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p:txBody>
        </p:sp>
        <p:sp>
          <p:nvSpPr>
            <p:cNvPr id="45" name="Line 13"/>
            <p:cNvSpPr>
              <a:spLocks noChangeShapeType="1"/>
            </p:cNvSpPr>
            <p:nvPr/>
          </p:nvSpPr>
          <p:spPr bwMode="auto">
            <a:xfrm>
              <a:off x="2304" y="3408"/>
              <a:ext cx="576"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46" name="Line 12"/>
            <p:cNvSpPr>
              <a:spLocks noChangeShapeType="1"/>
            </p:cNvSpPr>
            <p:nvPr/>
          </p:nvSpPr>
          <p:spPr bwMode="auto">
            <a:xfrm>
              <a:off x="2352" y="1680"/>
              <a:ext cx="576"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grpSp>
        <p:nvGrpSpPr>
          <p:cNvPr id="47" name="Group 20"/>
          <p:cNvGrpSpPr>
            <a:grpSpLocks/>
          </p:cNvGrpSpPr>
          <p:nvPr/>
        </p:nvGrpSpPr>
        <p:grpSpPr bwMode="auto">
          <a:xfrm>
            <a:off x="2971800" y="2318792"/>
            <a:ext cx="2460625" cy="2362200"/>
            <a:chOff x="1872" y="1776"/>
            <a:chExt cx="1550" cy="1488"/>
          </a:xfrm>
        </p:grpSpPr>
        <p:sp>
          <p:nvSpPr>
            <p:cNvPr id="48" name="Text Box 14"/>
            <p:cNvSpPr txBox="1">
              <a:spLocks noChangeArrowheads="1"/>
            </p:cNvSpPr>
            <p:nvPr/>
          </p:nvSpPr>
          <p:spPr bwMode="auto">
            <a:xfrm>
              <a:off x="1872" y="2160"/>
              <a:ext cx="155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Must be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indistinguishable</a:t>
              </a:r>
            </a:p>
          </p:txBody>
        </p:sp>
        <p:sp>
          <p:nvSpPr>
            <p:cNvPr id="49" name="Line 16"/>
            <p:cNvSpPr>
              <a:spLocks noChangeShapeType="1"/>
            </p:cNvSpPr>
            <p:nvPr/>
          </p:nvSpPr>
          <p:spPr bwMode="auto">
            <a:xfrm>
              <a:off x="2688" y="2784"/>
              <a:ext cx="240" cy="480"/>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0" name="Line 17"/>
            <p:cNvSpPr>
              <a:spLocks noChangeShapeType="1"/>
            </p:cNvSpPr>
            <p:nvPr/>
          </p:nvSpPr>
          <p:spPr bwMode="auto">
            <a:xfrm flipV="1">
              <a:off x="2688" y="1776"/>
              <a:ext cx="288"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grpSp>
        <p:nvGrpSpPr>
          <p:cNvPr id="51" name="Group 21"/>
          <p:cNvGrpSpPr>
            <a:grpSpLocks/>
          </p:cNvGrpSpPr>
          <p:nvPr/>
        </p:nvGrpSpPr>
        <p:grpSpPr bwMode="auto">
          <a:xfrm>
            <a:off x="5181600" y="1556792"/>
            <a:ext cx="1284288" cy="3509963"/>
            <a:chOff x="2304" y="1296"/>
            <a:chExt cx="809" cy="2211"/>
          </a:xfrm>
        </p:grpSpPr>
        <p:sp>
          <p:nvSpPr>
            <p:cNvPr id="52" name="Text Box 22"/>
            <p:cNvSpPr txBox="1">
              <a:spLocks noChangeArrowheads="1"/>
            </p:cNvSpPr>
            <p:nvPr/>
          </p:nvSpPr>
          <p:spPr bwMode="auto">
            <a:xfrm>
              <a:off x="2400" y="1296"/>
              <a:ext cx="22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p:txBody>
        </p:sp>
        <p:sp>
          <p:nvSpPr>
            <p:cNvPr id="53" name="Text Box 23"/>
            <p:cNvSpPr txBox="1">
              <a:spLocks noChangeArrowheads="1"/>
            </p:cNvSpPr>
            <p:nvPr/>
          </p:nvSpPr>
          <p:spPr bwMode="auto">
            <a:xfrm>
              <a:off x="2928" y="1488"/>
              <a:ext cx="18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r</a:t>
              </a:r>
            </a:p>
          </p:txBody>
        </p:sp>
        <p:sp>
          <p:nvSpPr>
            <p:cNvPr id="54" name="Text Box 24"/>
            <p:cNvSpPr txBox="1">
              <a:spLocks noChangeArrowheads="1"/>
            </p:cNvSpPr>
            <p:nvPr/>
          </p:nvSpPr>
          <p:spPr bwMode="auto">
            <a:xfrm>
              <a:off x="2880" y="32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s</a:t>
              </a:r>
            </a:p>
          </p:txBody>
        </p:sp>
        <p:sp>
          <p:nvSpPr>
            <p:cNvPr id="55" name="Text Box 25"/>
            <p:cNvSpPr txBox="1">
              <a:spLocks noChangeArrowheads="1"/>
            </p:cNvSpPr>
            <p:nvPr/>
          </p:nvSpPr>
          <p:spPr bwMode="auto">
            <a:xfrm>
              <a:off x="2448" y="3024"/>
              <a:ext cx="22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p:txBody>
        </p:sp>
        <p:sp>
          <p:nvSpPr>
            <p:cNvPr id="56" name="Line 26"/>
            <p:cNvSpPr>
              <a:spLocks noChangeShapeType="1"/>
            </p:cNvSpPr>
            <p:nvPr/>
          </p:nvSpPr>
          <p:spPr bwMode="auto">
            <a:xfrm>
              <a:off x="2304" y="3408"/>
              <a:ext cx="576"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7" name="Line 27"/>
            <p:cNvSpPr>
              <a:spLocks noChangeShapeType="1"/>
            </p:cNvSpPr>
            <p:nvPr/>
          </p:nvSpPr>
          <p:spPr bwMode="auto">
            <a:xfrm>
              <a:off x="2352" y="1680"/>
              <a:ext cx="576"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grpSp>
        <p:nvGrpSpPr>
          <p:cNvPr id="58" name="Group 32"/>
          <p:cNvGrpSpPr>
            <a:grpSpLocks/>
          </p:cNvGrpSpPr>
          <p:nvPr/>
        </p:nvGrpSpPr>
        <p:grpSpPr bwMode="auto">
          <a:xfrm>
            <a:off x="5715000" y="2318792"/>
            <a:ext cx="2460625" cy="2362200"/>
            <a:chOff x="3600" y="1776"/>
            <a:chExt cx="1550" cy="1488"/>
          </a:xfrm>
        </p:grpSpPr>
        <p:sp>
          <p:nvSpPr>
            <p:cNvPr id="59" name="Text Box 29"/>
            <p:cNvSpPr txBox="1">
              <a:spLocks noChangeArrowheads="1"/>
            </p:cNvSpPr>
            <p:nvPr/>
          </p:nvSpPr>
          <p:spPr bwMode="auto">
            <a:xfrm>
              <a:off x="3600" y="2160"/>
              <a:ext cx="155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Must be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indistinguishable</a:t>
              </a:r>
            </a:p>
          </p:txBody>
        </p:sp>
        <p:sp>
          <p:nvSpPr>
            <p:cNvPr id="60" name="Line 30"/>
            <p:cNvSpPr>
              <a:spLocks noChangeShapeType="1"/>
            </p:cNvSpPr>
            <p:nvPr/>
          </p:nvSpPr>
          <p:spPr bwMode="auto">
            <a:xfrm flipH="1">
              <a:off x="4032" y="2784"/>
              <a:ext cx="384" cy="480"/>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61" name="Line 31"/>
            <p:cNvSpPr>
              <a:spLocks noChangeShapeType="1"/>
            </p:cNvSpPr>
            <p:nvPr/>
          </p:nvSpPr>
          <p:spPr bwMode="auto">
            <a:xfrm flipH="1" flipV="1">
              <a:off x="4032" y="1776"/>
              <a:ext cx="384"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spTree>
    <p:extLst>
      <p:ext uri="{BB962C8B-B14F-4D97-AF65-F5344CB8AC3E}">
        <p14:creationId xmlns:p14="http://schemas.microsoft.com/office/powerpoint/2010/main" val="27001716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62255" y="444664"/>
            <a:ext cx="379258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Inductive Hypothesis</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102</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Every state </a:t>
            </a:r>
            <a:r>
              <a:rPr lang="en-US" altLang="zh-CN" sz="2800" kern="0" dirty="0">
                <a:solidFill>
                  <a:srgbClr val="0000FF"/>
                </a:solidFill>
                <a:latin typeface="Tahoma"/>
                <a:ea typeface="宋体"/>
              </a:rPr>
              <a:t>q</a:t>
            </a:r>
            <a:r>
              <a:rPr lang="en-US" altLang="zh-CN" sz="2800" kern="0" dirty="0">
                <a:solidFill>
                  <a:srgbClr val="DA0058"/>
                </a:solidFill>
                <a:latin typeface="Tahoma"/>
                <a:ea typeface="宋体"/>
              </a:rPr>
              <a:t> of </a:t>
            </a:r>
            <a:r>
              <a:rPr lang="en-US" altLang="zh-CN" sz="2800" kern="0" dirty="0">
                <a:solidFill>
                  <a:srgbClr val="0000FF"/>
                </a:solidFill>
                <a:latin typeface="Tahoma"/>
                <a:ea typeface="宋体"/>
              </a:rPr>
              <a:t>A</a:t>
            </a:r>
            <a:r>
              <a:rPr lang="en-US" altLang="zh-CN" sz="2800" kern="0" dirty="0">
                <a:solidFill>
                  <a:srgbClr val="DA0058"/>
                </a:solidFill>
                <a:latin typeface="Tahoma"/>
                <a:ea typeface="宋体"/>
              </a:rPr>
              <a:t> is indistinguishable from some state of </a:t>
            </a:r>
            <a:r>
              <a:rPr lang="en-US" altLang="zh-CN" sz="2800" kern="0" dirty="0">
                <a:solidFill>
                  <a:srgbClr val="0000FF"/>
                </a:solidFill>
                <a:latin typeface="Tahoma"/>
                <a:ea typeface="宋体"/>
              </a:rPr>
              <a:t>B</a:t>
            </a:r>
            <a:r>
              <a:rPr lang="en-US" altLang="zh-CN" sz="2800" kern="0" dirty="0">
                <a:solidFill>
                  <a:srgbClr val="DA0058"/>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Induction is on the length of the shortest string taking you from the start state of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to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3130690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469953" y="444664"/>
            <a:ext cx="197718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Proof</a:t>
            </a:r>
            <a:r>
              <a:rPr lang="en-US" altLang="zh-CN" sz="3200" b="1" dirty="0">
                <a:solidFill>
                  <a:srgbClr val="FF0000"/>
                </a:solidFill>
                <a:latin typeface="Times New Roman"/>
                <a:ea typeface="华文新魏" pitchFamily="2" charset="-122"/>
                <a:cs typeface="Times New Roman"/>
              </a:rPr>
              <a:t> − (2)</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a:t>
            </a:r>
            <a:r>
              <a:rPr lang="en-US" altLang="zh-CN" sz="2800" kern="0" dirty="0">
                <a:solidFill>
                  <a:srgbClr val="000000"/>
                </a:solidFill>
                <a:latin typeface="Tahoma"/>
                <a:ea typeface="宋体"/>
              </a:rPr>
              <a:t>: Start states of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 are indistinguishable, because </a:t>
            </a:r>
            <a:r>
              <a:rPr lang="en-US" altLang="zh-CN" sz="2800" kern="0" dirty="0">
                <a:solidFill>
                  <a:srgbClr val="0000FF"/>
                </a:solidFill>
                <a:latin typeface="Tahoma"/>
                <a:ea typeface="宋体"/>
              </a:rPr>
              <a:t>L(A) = L(B)</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Induction</a:t>
            </a:r>
            <a:r>
              <a:rPr lang="en-US" altLang="zh-CN" sz="2800" kern="0" dirty="0">
                <a:solidFill>
                  <a:srgbClr val="000000"/>
                </a:solidFill>
                <a:latin typeface="Tahoma"/>
                <a:ea typeface="宋体"/>
              </a:rPr>
              <a:t>: Suppose </a:t>
            </a:r>
            <a:r>
              <a:rPr lang="en-US" altLang="zh-CN" sz="2800" kern="0" dirty="0">
                <a:solidFill>
                  <a:srgbClr val="0000FF"/>
                </a:solidFill>
                <a:latin typeface="Tahoma"/>
                <a:ea typeface="宋体"/>
              </a:rPr>
              <a:t>w = </a:t>
            </a:r>
            <a:r>
              <a:rPr lang="en-US" altLang="zh-CN" sz="2800" kern="0" dirty="0" err="1">
                <a:solidFill>
                  <a:srgbClr val="0000FF"/>
                </a:solidFill>
                <a:latin typeface="Tahoma"/>
                <a:ea typeface="宋体"/>
              </a:rPr>
              <a:t>xa</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a shortest string getting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to state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By the IH, </a:t>
            </a:r>
            <a:r>
              <a:rPr lang="en-US" altLang="zh-CN" sz="2800" kern="0" dirty="0">
                <a:solidFill>
                  <a:srgbClr val="0000FF"/>
                </a:solidFill>
                <a:latin typeface="Tahoma"/>
                <a:ea typeface="宋体"/>
              </a:rPr>
              <a:t>x</a:t>
            </a:r>
            <a:r>
              <a:rPr lang="en-US" altLang="zh-CN" sz="2800" kern="0" dirty="0">
                <a:solidFill>
                  <a:srgbClr val="000000"/>
                </a:solidFill>
                <a:latin typeface="Tahoma"/>
                <a:ea typeface="宋体"/>
              </a:rPr>
              <a:t> gets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to some state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 that is indistinguishable from some state </a:t>
            </a:r>
            <a:r>
              <a:rPr lang="en-US" altLang="zh-CN" sz="2800" kern="0" dirty="0">
                <a:solidFill>
                  <a:srgbClr val="0000FF"/>
                </a:solidFill>
                <a:latin typeface="Tahoma"/>
                <a:ea typeface="宋体"/>
              </a:rPr>
              <a:t>p</a:t>
            </a:r>
            <a:r>
              <a:rPr lang="en-US" altLang="zh-CN" sz="2800" kern="0" dirty="0">
                <a:solidFill>
                  <a:srgbClr val="000000"/>
                </a:solidFill>
                <a:latin typeface="Tahoma"/>
                <a:ea typeface="宋体"/>
              </a:rPr>
              <a:t> of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Then </a:t>
            </a:r>
            <a:r>
              <a:rPr lang="en-US" altLang="zh-CN" sz="2800" dirty="0" err="1">
                <a:solidFill>
                  <a:srgbClr val="0000FF"/>
                </a:solidFill>
                <a:latin typeface="Lucida Sans Unicode" charset="0"/>
              </a:rPr>
              <a:t>δ</a:t>
            </a:r>
            <a:r>
              <a:rPr lang="en-US" altLang="zh-CN" sz="2800" kern="0" baseline="-25000" dirty="0" err="1">
                <a:solidFill>
                  <a:srgbClr val="0000FF"/>
                </a:solidFill>
                <a:latin typeface="Tahoma"/>
                <a:ea typeface="宋体"/>
              </a:rPr>
              <a:t>A</a:t>
            </a:r>
            <a:r>
              <a:rPr lang="en-US" altLang="zh-CN" sz="2800" kern="0" dirty="0">
                <a:solidFill>
                  <a:srgbClr val="0000FF"/>
                </a:solidFill>
                <a:latin typeface="Tahoma"/>
                <a:ea typeface="宋体"/>
              </a:rPr>
              <a:t>(r, a) = q </a:t>
            </a:r>
            <a:r>
              <a:rPr lang="en-US" altLang="zh-CN" sz="2800" kern="0" dirty="0">
                <a:solidFill>
                  <a:srgbClr val="000000"/>
                </a:solidFill>
                <a:latin typeface="Tahoma"/>
                <a:ea typeface="宋体"/>
              </a:rPr>
              <a:t>is indistinguishable from    </a:t>
            </a:r>
            <a:r>
              <a:rPr lang="en-US" altLang="zh-CN" sz="2800" dirty="0" err="1">
                <a:solidFill>
                  <a:srgbClr val="0000FF"/>
                </a:solidFill>
                <a:latin typeface="Lucida Sans Unicode" charset="0"/>
              </a:rPr>
              <a:t>δ</a:t>
            </a:r>
            <a:r>
              <a:rPr lang="en-US" altLang="zh-CN" sz="2800" kern="0" baseline="-25000" dirty="0" err="1">
                <a:solidFill>
                  <a:srgbClr val="0000FF"/>
                </a:solidFill>
                <a:latin typeface="Tahoma"/>
                <a:ea typeface="宋体"/>
              </a:rPr>
              <a:t>B</a:t>
            </a:r>
            <a:r>
              <a:rPr lang="en-US" altLang="zh-CN" sz="2800" kern="0" dirty="0">
                <a:solidFill>
                  <a:srgbClr val="0000FF"/>
                </a:solidFill>
                <a:latin typeface="Tahoma"/>
                <a:ea typeface="宋体"/>
              </a:rPr>
              <a:t>(p, a)</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3865187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469953" y="444664"/>
            <a:ext cx="197718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Proof</a:t>
            </a:r>
            <a:r>
              <a:rPr lang="en-US" altLang="zh-CN" sz="3200" b="1" dirty="0">
                <a:solidFill>
                  <a:srgbClr val="FF0000"/>
                </a:solidFill>
                <a:latin typeface="Times New Roman"/>
                <a:ea typeface="华文新魏" pitchFamily="2" charset="-122"/>
                <a:cs typeface="Times New Roman"/>
              </a:rPr>
              <a:t> − (3)</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104</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However, two states of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cannot be indistinguishable from the same state of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 or they would be indistinguishable from each other.</a:t>
            </a:r>
          </a:p>
          <a:p>
            <a:pPr marL="971550" lvl="1"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Violates transitivity of </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indistinguishable.</a:t>
            </a:r>
            <a:r>
              <a:rPr lang="zh-CN" altLang="en-US" sz="2400" kern="0" dirty="0">
                <a:solidFill>
                  <a:srgbClr val="000000"/>
                </a:solidFill>
                <a:latin typeface="Tahoma"/>
                <a:ea typeface="宋体"/>
              </a:rPr>
              <a:t>”</a:t>
            </a:r>
            <a:endParaRPr lang="en-US" altLang="zh-CN" sz="2400" kern="0" dirty="0">
              <a:solidFill>
                <a:srgbClr val="000000"/>
              </a:solidFill>
              <a:latin typeface="Tahoma"/>
              <a:ea typeface="宋体"/>
            </a:endParaRP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Thus,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 has at least as many states as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24565209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Applications of 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Decision Properties of Regular Languages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Closure Properties of Regular Languages</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105</a:t>
            </a:fld>
            <a:r>
              <a:rPr lang="en-US" altLang="zh-CN"/>
              <a:t>/100</a:t>
            </a:r>
            <a:endParaRPr lang="en-US" altLang="zh-CN" dirty="0"/>
          </a:p>
        </p:txBody>
      </p:sp>
    </p:spTree>
    <p:extLst>
      <p:ext uri="{BB962C8B-B14F-4D97-AF65-F5344CB8AC3E}">
        <p14:creationId xmlns:p14="http://schemas.microsoft.com/office/powerpoint/2010/main" val="1519910028"/>
      </p:ext>
    </p:extLst>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41319" y="444664"/>
            <a:ext cx="383446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Under Union</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are regular languages, so is </a:t>
            </a:r>
            <a:r>
              <a:rPr lang="en-US" altLang="zh-CN" sz="2800" kern="0" dirty="0">
                <a:solidFill>
                  <a:srgbClr val="0000FF"/>
                </a:solidFill>
                <a:latin typeface="Tahoma"/>
                <a:ea typeface="宋体"/>
              </a:rPr>
              <a:t>L </a:t>
            </a:r>
            <a:r>
              <a:rPr lang="en-US" altLang="zh-CN" sz="2800" kern="0" dirty="0">
                <a:solidFill>
                  <a:srgbClr val="0000FF"/>
                </a:solidFill>
                <a:latin typeface="Tahoma"/>
                <a:ea typeface="宋体"/>
                <a:sym typeface="Symbol" charset="0"/>
              </a:rPr>
              <a: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Proof</a:t>
            </a:r>
            <a:r>
              <a:rPr lang="en-US" altLang="zh-CN" sz="2800" kern="0" dirty="0">
                <a:solidFill>
                  <a:srgbClr val="000000"/>
                </a:solidFill>
                <a:latin typeface="Tahoma"/>
                <a:ea typeface="宋体"/>
              </a:rPr>
              <a:t>: Let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be the languages of regular expressions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S</a:t>
            </a:r>
            <a:r>
              <a:rPr lang="en-US" altLang="zh-CN" sz="2800" kern="0" dirty="0">
                <a:solidFill>
                  <a:srgbClr val="000000"/>
                </a:solidFill>
                <a:latin typeface="Tahoma"/>
                <a:ea typeface="宋体"/>
              </a:rPr>
              <a:t>, respectively.</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Then </a:t>
            </a:r>
            <a:r>
              <a:rPr lang="en-US" altLang="zh-CN" sz="2800" kern="0" dirty="0">
                <a:solidFill>
                  <a:srgbClr val="0000FF"/>
                </a:solidFill>
                <a:latin typeface="Tahoma"/>
                <a:ea typeface="宋体"/>
              </a:rPr>
              <a:t>R+S</a:t>
            </a:r>
            <a:r>
              <a:rPr lang="en-US" altLang="zh-CN" sz="2800" kern="0" dirty="0">
                <a:solidFill>
                  <a:srgbClr val="000000"/>
                </a:solidFill>
                <a:latin typeface="Tahoma"/>
                <a:ea typeface="宋体"/>
              </a:rPr>
              <a:t> is a regular expression whose language is </a:t>
            </a:r>
            <a:r>
              <a:rPr lang="en-US" altLang="zh-CN" sz="2800" kern="0" dirty="0">
                <a:solidFill>
                  <a:srgbClr val="0000FF"/>
                </a:solidFill>
                <a:latin typeface="Tahoma"/>
                <a:ea typeface="宋体"/>
              </a:rPr>
              <a:t>L </a:t>
            </a:r>
            <a:r>
              <a:rPr lang="en-US" altLang="zh-CN" sz="2800" kern="0" dirty="0">
                <a:solidFill>
                  <a:srgbClr val="0000FF"/>
                </a:solidFill>
                <a:latin typeface="Tahoma"/>
                <a:ea typeface="宋体"/>
                <a:sym typeface="Symbol" charset="0"/>
              </a:rPr>
              <a: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21362735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06800" y="444664"/>
            <a:ext cx="7757688" cy="474509"/>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2800" b="1" dirty="0">
                <a:solidFill>
                  <a:srgbClr val="FF0000"/>
                </a:solidFill>
                <a:latin typeface="Times New Roman"/>
                <a:ea typeface="华文新魏" pitchFamily="2" charset="-122"/>
                <a:cs typeface="Times New Roman"/>
              </a:rPr>
              <a:t>Closure Under Concatenation and </a:t>
            </a:r>
            <a:r>
              <a:rPr lang="en-US" altLang="zh-CN" sz="2800" b="1" dirty="0" err="1">
                <a:solidFill>
                  <a:srgbClr val="FF0000"/>
                </a:solidFill>
                <a:latin typeface="Times New Roman"/>
                <a:ea typeface="华文新魏" pitchFamily="2" charset="-122"/>
                <a:cs typeface="Times New Roman"/>
              </a:rPr>
              <a:t>Kleene</a:t>
            </a:r>
            <a:r>
              <a:rPr lang="en-US" altLang="zh-CN" sz="2800" b="1" dirty="0">
                <a:solidFill>
                  <a:srgbClr val="FF0000"/>
                </a:solidFill>
                <a:latin typeface="Times New Roman"/>
                <a:ea typeface="华文新魏" pitchFamily="2" charset="-122"/>
                <a:cs typeface="Times New Roman"/>
              </a:rPr>
              <a:t> Closure</a:t>
            </a:r>
            <a:endParaRPr lang="zh-CN" altLang="en-US" sz="28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Same idea:</a:t>
            </a:r>
          </a:p>
          <a:p>
            <a:pPr marL="971550" lvl="2"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FF"/>
                </a:solidFill>
                <a:latin typeface="Tahoma"/>
                <a:ea typeface="宋体"/>
              </a:rPr>
              <a:t>RS</a:t>
            </a:r>
            <a:r>
              <a:rPr lang="en-US" altLang="zh-CN" sz="2400" kern="0" dirty="0">
                <a:solidFill>
                  <a:srgbClr val="000000"/>
                </a:solidFill>
                <a:latin typeface="Tahoma"/>
                <a:ea typeface="宋体"/>
              </a:rPr>
              <a:t> is a regular expression whose language is </a:t>
            </a:r>
            <a:r>
              <a:rPr lang="en-US" altLang="zh-CN" sz="2400" kern="0" dirty="0">
                <a:solidFill>
                  <a:srgbClr val="0000FF"/>
                </a:solidFill>
                <a:latin typeface="Tahoma"/>
                <a:ea typeface="宋体"/>
              </a:rPr>
              <a:t>LM</a:t>
            </a:r>
            <a:r>
              <a:rPr lang="en-US" altLang="zh-CN" sz="2400" kern="0" dirty="0">
                <a:solidFill>
                  <a:srgbClr val="000000"/>
                </a:solidFill>
                <a:latin typeface="Tahoma"/>
                <a:ea typeface="宋体"/>
              </a:rPr>
              <a:t>.</a:t>
            </a:r>
          </a:p>
          <a:p>
            <a:pPr marL="971550" lvl="2"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FF"/>
                </a:solidFill>
                <a:latin typeface="Tahoma"/>
                <a:ea typeface="宋体"/>
              </a:rPr>
              <a:t>R*</a:t>
            </a:r>
            <a:r>
              <a:rPr lang="en-US" altLang="zh-CN" sz="2400" kern="0" dirty="0">
                <a:solidFill>
                  <a:srgbClr val="000000"/>
                </a:solidFill>
                <a:latin typeface="Tahoma"/>
                <a:ea typeface="宋体"/>
              </a:rPr>
              <a:t> is a regular expression whose language is </a:t>
            </a:r>
            <a:r>
              <a:rPr lang="en-US" altLang="zh-CN" sz="2400" kern="0" dirty="0">
                <a:solidFill>
                  <a:srgbClr val="0000FF"/>
                </a:solidFill>
                <a:latin typeface="Tahoma"/>
                <a:ea typeface="宋体"/>
              </a:rPr>
              <a:t>L*</a:t>
            </a:r>
            <a:r>
              <a:rPr lang="en-US" altLang="zh-CN" sz="2400" kern="0" dirty="0">
                <a:solidFill>
                  <a:srgbClr val="000000"/>
                </a:solidFill>
                <a:latin typeface="Tahoma"/>
                <a:ea typeface="宋体"/>
              </a:rPr>
              <a:t>.</a:t>
            </a:r>
          </a:p>
        </p:txBody>
      </p:sp>
    </p:spTree>
    <p:extLst>
      <p:ext uri="{BB962C8B-B14F-4D97-AF65-F5344CB8AC3E}">
        <p14:creationId xmlns:p14="http://schemas.microsoft.com/office/powerpoint/2010/main" val="580718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2817" y="444664"/>
            <a:ext cx="485938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Under Intersection</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are regular languages, then so is </a:t>
            </a:r>
            <a:r>
              <a:rPr lang="en-US" altLang="zh-CN" sz="2800" kern="0" dirty="0">
                <a:solidFill>
                  <a:srgbClr val="0000FF"/>
                </a:solidFill>
                <a:latin typeface="Tahoma"/>
                <a:ea typeface="宋体"/>
              </a:rPr>
              <a:t>L </a:t>
            </a:r>
            <a:r>
              <a:rPr lang="en-US" altLang="zh-CN" sz="2800" kern="0" dirty="0">
                <a:solidFill>
                  <a:srgbClr val="0000FF"/>
                </a:solidFill>
                <a:latin typeface="Tahoma"/>
                <a:ea typeface="宋体"/>
                <a:sym typeface="Symbol" charset="0"/>
              </a:rPr>
              <a: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Proof</a:t>
            </a:r>
            <a:r>
              <a:rPr lang="en-US" altLang="zh-CN" sz="2800" kern="0" dirty="0">
                <a:solidFill>
                  <a:srgbClr val="000000"/>
                </a:solidFill>
                <a:latin typeface="Tahoma"/>
                <a:ea typeface="宋体"/>
              </a:rPr>
              <a:t>: Let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 be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whose languages are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respectively.</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Construct </a:t>
            </a:r>
            <a:r>
              <a:rPr lang="en-US" altLang="zh-CN" sz="2800" kern="0" dirty="0">
                <a:solidFill>
                  <a:srgbClr val="0000FF"/>
                </a:solidFill>
                <a:latin typeface="Tahoma"/>
                <a:ea typeface="宋体"/>
              </a:rPr>
              <a:t>C</a:t>
            </a:r>
            <a:r>
              <a:rPr lang="en-US" altLang="zh-CN" sz="2800" kern="0" dirty="0">
                <a:solidFill>
                  <a:srgbClr val="000000"/>
                </a:solidFill>
                <a:latin typeface="Tahoma"/>
                <a:ea typeface="宋体"/>
              </a:rPr>
              <a:t>, the product automaton of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Make the final states of </a:t>
            </a:r>
            <a:r>
              <a:rPr lang="en-US" altLang="zh-CN" sz="2800" kern="0" dirty="0">
                <a:solidFill>
                  <a:srgbClr val="0000FF"/>
                </a:solidFill>
                <a:latin typeface="Tahoma"/>
                <a:ea typeface="宋体"/>
              </a:rPr>
              <a:t>C</a:t>
            </a:r>
            <a:r>
              <a:rPr lang="en-US" altLang="zh-CN" sz="2800" kern="0" dirty="0">
                <a:solidFill>
                  <a:srgbClr val="000000"/>
                </a:solidFill>
                <a:latin typeface="Tahoma"/>
                <a:ea typeface="宋体"/>
              </a:rPr>
              <a:t> be the pairs consisting of final states of both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9512419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22234" y="444664"/>
            <a:ext cx="699418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Product DFA for Intersection</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109</a:t>
            </a:fld>
            <a:r>
              <a:rPr lang="en-US" altLang="zh-CN"/>
              <a:t>/100</a:t>
            </a:r>
            <a:endParaRPr lang="en-US" altLang="zh-CN" dirty="0"/>
          </a:p>
        </p:txBody>
      </p:sp>
      <p:sp>
        <p:nvSpPr>
          <p:cNvPr id="52" name="Oval 3"/>
          <p:cNvSpPr>
            <a:spLocks noChangeArrowheads="1"/>
          </p:cNvSpPr>
          <p:nvPr/>
        </p:nvSpPr>
        <p:spPr bwMode="auto">
          <a:xfrm>
            <a:off x="1600200"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53" name="Oval 4"/>
          <p:cNvSpPr>
            <a:spLocks noChangeArrowheads="1"/>
          </p:cNvSpPr>
          <p:nvPr/>
        </p:nvSpPr>
        <p:spPr bwMode="auto">
          <a:xfrm>
            <a:off x="1600200"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C</a:t>
            </a:r>
          </a:p>
        </p:txBody>
      </p:sp>
      <p:sp>
        <p:nvSpPr>
          <p:cNvPr id="54" name="Oval 5"/>
          <p:cNvSpPr>
            <a:spLocks noChangeArrowheads="1"/>
          </p:cNvSpPr>
          <p:nvPr/>
        </p:nvSpPr>
        <p:spPr bwMode="auto">
          <a:xfrm>
            <a:off x="3048000"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t>
            </a:r>
          </a:p>
        </p:txBody>
      </p:sp>
      <p:sp>
        <p:nvSpPr>
          <p:cNvPr id="55" name="Oval 6"/>
          <p:cNvSpPr>
            <a:spLocks noChangeArrowheads="1"/>
          </p:cNvSpPr>
          <p:nvPr/>
        </p:nvSpPr>
        <p:spPr bwMode="auto">
          <a:xfrm>
            <a:off x="3048000"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D</a:t>
            </a:r>
          </a:p>
        </p:txBody>
      </p:sp>
      <p:sp>
        <p:nvSpPr>
          <p:cNvPr id="56" name="Oval 7"/>
          <p:cNvSpPr>
            <a:spLocks noChangeArrowheads="1"/>
          </p:cNvSpPr>
          <p:nvPr/>
        </p:nvSpPr>
        <p:spPr bwMode="auto">
          <a:xfrm>
            <a:off x="1524000" y="43434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7" name="Oval 8"/>
          <p:cNvSpPr>
            <a:spLocks noChangeArrowheads="1"/>
          </p:cNvSpPr>
          <p:nvPr/>
        </p:nvSpPr>
        <p:spPr bwMode="auto">
          <a:xfrm>
            <a:off x="2971800" y="21336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8" name="Line 9"/>
          <p:cNvSpPr>
            <a:spLocks noChangeShapeType="1"/>
          </p:cNvSpPr>
          <p:nvPr/>
        </p:nvSpPr>
        <p:spPr bwMode="auto">
          <a:xfrm>
            <a:off x="2057400" y="24384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59" name="AutoShape 10"/>
          <p:cNvCxnSpPr>
            <a:cxnSpLocks noChangeShapeType="1"/>
          </p:cNvCxnSpPr>
          <p:nvPr/>
        </p:nvCxnSpPr>
        <p:spPr bwMode="auto">
          <a:xfrm rot="16200000" flipH="1" flipV="1">
            <a:off x="1837531" y="21248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0" name="AutoShape 11"/>
          <p:cNvCxnSpPr>
            <a:cxnSpLocks noChangeShapeType="1"/>
            <a:stCxn id="57" idx="3"/>
            <a:endCxn id="52" idx="5"/>
          </p:cNvCxnSpPr>
          <p:nvPr/>
        </p:nvCxnSpPr>
        <p:spPr bwMode="auto">
          <a:xfrm rot="16200000" flipV="1">
            <a:off x="2498725" y="2092325"/>
            <a:ext cx="53975" cy="1069975"/>
          </a:xfrm>
          <a:prstGeom prst="curvedConnector3">
            <a:avLst>
              <a:gd name="adj1" fmla="val -588236"/>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 name="Text Box 12"/>
          <p:cNvSpPr txBox="1">
            <a:spLocks noChangeArrowheads="1"/>
          </p:cNvSpPr>
          <p:nvPr/>
        </p:nvSpPr>
        <p:spPr bwMode="auto">
          <a:xfrm>
            <a:off x="1371600" y="1600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62" name="Text Box 13"/>
          <p:cNvSpPr txBox="1">
            <a:spLocks noChangeArrowheads="1"/>
          </p:cNvSpPr>
          <p:nvPr/>
        </p:nvSpPr>
        <p:spPr bwMode="auto">
          <a:xfrm>
            <a:off x="2362200"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63" name="Text Box 14"/>
          <p:cNvSpPr txBox="1">
            <a:spLocks noChangeArrowheads="1"/>
          </p:cNvSpPr>
          <p:nvPr/>
        </p:nvSpPr>
        <p:spPr bwMode="auto">
          <a:xfrm>
            <a:off x="2209800" y="2895600"/>
            <a:ext cx="69802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0, 1</a:t>
            </a:r>
          </a:p>
        </p:txBody>
      </p:sp>
      <p:sp>
        <p:nvSpPr>
          <p:cNvPr id="64" name="Line 15"/>
          <p:cNvSpPr>
            <a:spLocks noChangeShapeType="1"/>
          </p:cNvSpPr>
          <p:nvPr/>
        </p:nvSpPr>
        <p:spPr bwMode="auto">
          <a:xfrm>
            <a:off x="1219200" y="24384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65" name="Line 16"/>
          <p:cNvSpPr>
            <a:spLocks noChangeShapeType="1"/>
          </p:cNvSpPr>
          <p:nvPr/>
        </p:nvSpPr>
        <p:spPr bwMode="auto">
          <a:xfrm>
            <a:off x="1143000" y="46482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66" name="AutoShape 17"/>
          <p:cNvCxnSpPr>
            <a:cxnSpLocks noChangeShapeType="1"/>
          </p:cNvCxnSpPr>
          <p:nvPr/>
        </p:nvCxnSpPr>
        <p:spPr bwMode="auto">
          <a:xfrm rot="16200000" flipH="1" flipV="1">
            <a:off x="1837531" y="42584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7" name="Line 18"/>
          <p:cNvSpPr>
            <a:spLocks noChangeShapeType="1"/>
          </p:cNvSpPr>
          <p:nvPr/>
        </p:nvSpPr>
        <p:spPr bwMode="auto">
          <a:xfrm>
            <a:off x="2133600" y="46482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68" name="AutoShape 19"/>
          <p:cNvCxnSpPr>
            <a:cxnSpLocks noChangeShapeType="1"/>
          </p:cNvCxnSpPr>
          <p:nvPr/>
        </p:nvCxnSpPr>
        <p:spPr bwMode="auto">
          <a:xfrm rot="16200000" flipH="1" flipV="1">
            <a:off x="3285331" y="43346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AutoShape 20"/>
          <p:cNvCxnSpPr>
            <a:cxnSpLocks noChangeShapeType="1"/>
            <a:stCxn id="55" idx="3"/>
            <a:endCxn id="56" idx="4"/>
          </p:cNvCxnSpPr>
          <p:nvPr/>
        </p:nvCxnSpPr>
        <p:spPr bwMode="auto">
          <a:xfrm rot="5400000">
            <a:off x="2400300" y="4238625"/>
            <a:ext cx="142875" cy="1285875"/>
          </a:xfrm>
          <a:prstGeom prst="curvedConnector3">
            <a:avLst>
              <a:gd name="adj1" fmla="val 26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0" name="Text Box 21"/>
          <p:cNvSpPr txBox="1">
            <a:spLocks noChangeArrowheads="1"/>
          </p:cNvSpPr>
          <p:nvPr/>
        </p:nvSpPr>
        <p:spPr bwMode="auto">
          <a:xfrm>
            <a:off x="1371600" y="3733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71" name="Text Box 22"/>
          <p:cNvSpPr txBox="1">
            <a:spLocks noChangeArrowheads="1"/>
          </p:cNvSpPr>
          <p:nvPr/>
        </p:nvSpPr>
        <p:spPr bwMode="auto">
          <a:xfrm>
            <a:off x="2286000" y="5181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72" name="Text Box 23"/>
          <p:cNvSpPr txBox="1">
            <a:spLocks noChangeArrowheads="1"/>
          </p:cNvSpPr>
          <p:nvPr/>
        </p:nvSpPr>
        <p:spPr bwMode="auto">
          <a:xfrm>
            <a:off x="2362200" y="4191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73" name="Text Box 24"/>
          <p:cNvSpPr txBox="1">
            <a:spLocks noChangeArrowheads="1"/>
          </p:cNvSpPr>
          <p:nvPr/>
        </p:nvSpPr>
        <p:spPr bwMode="auto">
          <a:xfrm>
            <a:off x="3429000" y="3886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74" name="Oval 25"/>
          <p:cNvSpPr>
            <a:spLocks noChangeArrowheads="1"/>
          </p:cNvSpPr>
          <p:nvPr/>
        </p:nvSpPr>
        <p:spPr bwMode="auto">
          <a:xfrm>
            <a:off x="5029200"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[A,C]</a:t>
            </a:r>
          </a:p>
        </p:txBody>
      </p:sp>
      <p:sp>
        <p:nvSpPr>
          <p:cNvPr id="75" name="Oval 26"/>
          <p:cNvSpPr>
            <a:spLocks noChangeArrowheads="1"/>
          </p:cNvSpPr>
          <p:nvPr/>
        </p:nvSpPr>
        <p:spPr bwMode="auto">
          <a:xfrm>
            <a:off x="7162800"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[A,D]</a:t>
            </a:r>
          </a:p>
        </p:txBody>
      </p:sp>
      <p:sp>
        <p:nvSpPr>
          <p:cNvPr id="76" name="Line 27"/>
          <p:cNvSpPr>
            <a:spLocks noChangeShapeType="1"/>
          </p:cNvSpPr>
          <p:nvPr/>
        </p:nvSpPr>
        <p:spPr bwMode="auto">
          <a:xfrm>
            <a:off x="4343400" y="2362200"/>
            <a:ext cx="685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7" name="Line 28"/>
          <p:cNvSpPr>
            <a:spLocks noChangeShapeType="1"/>
          </p:cNvSpPr>
          <p:nvPr/>
        </p:nvSpPr>
        <p:spPr bwMode="auto">
          <a:xfrm>
            <a:off x="6019800" y="2438400"/>
            <a:ext cx="1143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8" name="Text Box 29"/>
          <p:cNvSpPr txBox="1">
            <a:spLocks noChangeArrowheads="1"/>
          </p:cNvSpPr>
          <p:nvPr/>
        </p:nvSpPr>
        <p:spPr bwMode="auto">
          <a:xfrm>
            <a:off x="6400800"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79" name="Oval 30"/>
          <p:cNvSpPr>
            <a:spLocks noChangeArrowheads="1"/>
          </p:cNvSpPr>
          <p:nvPr/>
        </p:nvSpPr>
        <p:spPr bwMode="auto">
          <a:xfrm>
            <a:off x="5029200"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[B,C]</a:t>
            </a:r>
          </a:p>
        </p:txBody>
      </p:sp>
      <p:sp>
        <p:nvSpPr>
          <p:cNvPr id="80" name="Line 31"/>
          <p:cNvSpPr>
            <a:spLocks noChangeShapeType="1"/>
          </p:cNvSpPr>
          <p:nvPr/>
        </p:nvSpPr>
        <p:spPr bwMode="auto">
          <a:xfrm>
            <a:off x="5486400" y="2743200"/>
            <a:ext cx="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1" name="Text Box 32"/>
          <p:cNvSpPr txBox="1">
            <a:spLocks noChangeArrowheads="1"/>
          </p:cNvSpPr>
          <p:nvPr/>
        </p:nvSpPr>
        <p:spPr bwMode="auto">
          <a:xfrm>
            <a:off x="5486400"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cxnSp>
        <p:nvCxnSpPr>
          <p:cNvPr id="82" name="AutoShape 33"/>
          <p:cNvCxnSpPr>
            <a:cxnSpLocks noChangeShapeType="1"/>
            <a:stCxn id="75" idx="7"/>
            <a:endCxn id="75" idx="1"/>
          </p:cNvCxnSpPr>
          <p:nvPr/>
        </p:nvCxnSpPr>
        <p:spPr bwMode="auto">
          <a:xfrm rot="16200000" flipH="1" flipV="1">
            <a:off x="7657307" y="1872456"/>
            <a:ext cx="1588" cy="701675"/>
          </a:xfrm>
          <a:prstGeom prst="curvedConnector3">
            <a:avLst>
              <a:gd name="adj1" fmla="val -329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3" name="Text Box 34"/>
          <p:cNvSpPr txBox="1">
            <a:spLocks noChangeArrowheads="1"/>
          </p:cNvSpPr>
          <p:nvPr/>
        </p:nvSpPr>
        <p:spPr bwMode="auto">
          <a:xfrm>
            <a:off x="7848600" y="1524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84" name="Line 35"/>
          <p:cNvSpPr>
            <a:spLocks noChangeShapeType="1"/>
          </p:cNvSpPr>
          <p:nvPr/>
        </p:nvSpPr>
        <p:spPr bwMode="auto">
          <a:xfrm flipH="1">
            <a:off x="5791200" y="2667000"/>
            <a:ext cx="1447800" cy="11430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5" name="Text Box 36"/>
          <p:cNvSpPr txBox="1">
            <a:spLocks noChangeArrowheads="1"/>
          </p:cNvSpPr>
          <p:nvPr/>
        </p:nvSpPr>
        <p:spPr bwMode="auto">
          <a:xfrm>
            <a:off x="6248400" y="28194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cxnSp>
        <p:nvCxnSpPr>
          <p:cNvPr id="86" name="AutoShape 37"/>
          <p:cNvCxnSpPr>
            <a:cxnSpLocks noChangeShapeType="1"/>
            <a:stCxn id="79" idx="6"/>
            <a:endCxn id="75" idx="4"/>
          </p:cNvCxnSpPr>
          <p:nvPr/>
        </p:nvCxnSpPr>
        <p:spPr bwMode="auto">
          <a:xfrm flipV="1">
            <a:off x="6019800" y="2743200"/>
            <a:ext cx="1638300" cy="12954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 Box 38"/>
          <p:cNvSpPr txBox="1">
            <a:spLocks noChangeArrowheads="1"/>
          </p:cNvSpPr>
          <p:nvPr/>
        </p:nvSpPr>
        <p:spPr bwMode="auto">
          <a:xfrm>
            <a:off x="6705600" y="3352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cxnSp>
        <p:nvCxnSpPr>
          <p:cNvPr id="88" name="AutoShape 39"/>
          <p:cNvCxnSpPr>
            <a:cxnSpLocks noChangeShapeType="1"/>
            <a:stCxn id="79" idx="1"/>
            <a:endCxn id="74" idx="3"/>
          </p:cNvCxnSpPr>
          <p:nvPr/>
        </p:nvCxnSpPr>
        <p:spPr bwMode="auto">
          <a:xfrm rot="16200000">
            <a:off x="4589463" y="3238500"/>
            <a:ext cx="1168400" cy="0"/>
          </a:xfrm>
          <a:prstGeom prst="straightConnector1">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9" name="Text Box 40"/>
          <p:cNvSpPr txBox="1">
            <a:spLocks noChangeArrowheads="1"/>
          </p:cNvSpPr>
          <p:nvPr/>
        </p:nvSpPr>
        <p:spPr bwMode="auto">
          <a:xfrm>
            <a:off x="4800600"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90" name="Oval 41"/>
          <p:cNvSpPr>
            <a:spLocks noChangeArrowheads="1"/>
          </p:cNvSpPr>
          <p:nvPr/>
        </p:nvSpPr>
        <p:spPr bwMode="auto">
          <a:xfrm>
            <a:off x="7162800"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[B,D]</a:t>
            </a:r>
          </a:p>
        </p:txBody>
      </p:sp>
      <p:sp>
        <p:nvSpPr>
          <p:cNvPr id="91" name="Line 42"/>
          <p:cNvSpPr>
            <a:spLocks noChangeShapeType="1"/>
          </p:cNvSpPr>
          <p:nvPr/>
        </p:nvSpPr>
        <p:spPr bwMode="auto">
          <a:xfrm flipV="1">
            <a:off x="7696200" y="2743200"/>
            <a:ext cx="7620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92" name="Text Box 43"/>
          <p:cNvSpPr txBox="1">
            <a:spLocks noChangeArrowheads="1"/>
          </p:cNvSpPr>
          <p:nvPr/>
        </p:nvSpPr>
        <p:spPr bwMode="auto">
          <a:xfrm>
            <a:off x="7696200" y="3124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cxnSp>
        <p:nvCxnSpPr>
          <p:cNvPr id="93" name="AutoShape 44"/>
          <p:cNvCxnSpPr>
            <a:cxnSpLocks noChangeShapeType="1"/>
            <a:stCxn id="90" idx="3"/>
            <a:endCxn id="74" idx="2"/>
          </p:cNvCxnSpPr>
          <p:nvPr/>
        </p:nvCxnSpPr>
        <p:spPr bwMode="auto">
          <a:xfrm rot="16200000" flipV="1">
            <a:off x="5260182" y="2207418"/>
            <a:ext cx="1816100" cy="2278063"/>
          </a:xfrm>
          <a:prstGeom prst="curvedConnector4">
            <a:avLst>
              <a:gd name="adj1" fmla="val -17481"/>
              <a:gd name="adj2" fmla="val 13149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4" name="Text Box 45"/>
          <p:cNvSpPr txBox="1">
            <a:spLocks noChangeArrowheads="1"/>
          </p:cNvSpPr>
          <p:nvPr/>
        </p:nvSpPr>
        <p:spPr bwMode="auto">
          <a:xfrm>
            <a:off x="4343400" y="4038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95" name="Oval 46"/>
          <p:cNvSpPr>
            <a:spLocks noChangeArrowheads="1"/>
          </p:cNvSpPr>
          <p:nvPr/>
        </p:nvSpPr>
        <p:spPr bwMode="auto">
          <a:xfrm>
            <a:off x="4953000" y="3657600"/>
            <a:ext cx="1143000" cy="7620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0195266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45983" y="444664"/>
            <a:ext cx="735846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Equivalence of RE’s and Finite Automata</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need to show that for every RE, there is a finite automaton that accepts the same language.</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Pick the most powerful automaton type: the </a:t>
            </a:r>
            <a:r>
              <a:rPr lang="en-US" altLang="zh-CN" sz="2400" kern="0" dirty="0" err="1">
                <a:solidFill>
                  <a:srgbClr val="000000"/>
                </a:solidFill>
                <a:latin typeface="Lucida Sans Unicode" charset="0"/>
                <a:ea typeface="宋体"/>
              </a:rPr>
              <a:t>ε</a:t>
            </a:r>
            <a:r>
              <a:rPr lang="en-US" altLang="zh-CN" sz="2400" kern="0" dirty="0">
                <a:solidFill>
                  <a:srgbClr val="000000"/>
                </a:solidFill>
                <a:latin typeface="Tahoma"/>
                <a:ea typeface="宋体"/>
              </a:rPr>
              <a:t>-NFA.</a:t>
            </a:r>
            <a:endParaRPr lang="en-US" altLang="zh-CN" sz="2400" kern="0" dirty="0">
              <a:solidFill>
                <a:srgbClr val="000000"/>
              </a:solidFill>
              <a:latin typeface="Tahoma"/>
              <a:ea typeface="宋体"/>
              <a:cs typeface="Tahoma" panose="020B0604030504040204" pitchFamily="34" charset="0"/>
            </a:endParaRP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And we need to show that for every finite automaton, there is a RE defining its language.</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Pick the most restrictive type: the DFA.</a:t>
            </a:r>
            <a:endParaRPr lang="en-US" altLang="zh-CN" sz="24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a:t>
            </a:fld>
            <a:r>
              <a:rPr lang="en-US" altLang="zh-CN"/>
              <a:t>/100</a:t>
            </a:r>
            <a:endParaRPr lang="en-US" altLang="zh-CN" dirty="0"/>
          </a:p>
        </p:txBody>
      </p:sp>
    </p:spTree>
    <p:extLst>
      <p:ext uri="{BB962C8B-B14F-4D97-AF65-F5344CB8AC3E}">
        <p14:creationId xmlns:p14="http://schemas.microsoft.com/office/powerpoint/2010/main" val="19562390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90424" y="444664"/>
            <a:ext cx="608988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Use of Closure Property</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proved </a:t>
            </a:r>
            <a:r>
              <a:rPr lang="en-US" altLang="zh-CN" sz="2800" kern="0" dirty="0">
                <a:solidFill>
                  <a:srgbClr val="0000FF"/>
                </a:solidFill>
                <a:latin typeface="Tahoma"/>
                <a:ea typeface="宋体"/>
              </a:rPr>
              <a:t>L</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 = {0</a:t>
            </a:r>
            <a:r>
              <a:rPr lang="en-US" altLang="zh-CN" sz="2800" kern="0" baseline="30000" dirty="0">
                <a:solidFill>
                  <a:srgbClr val="0000FF"/>
                </a:solidFill>
                <a:latin typeface="Tahoma"/>
                <a:ea typeface="宋体"/>
              </a:rPr>
              <a:t>n</a:t>
            </a:r>
            <a:r>
              <a:rPr lang="en-US" altLang="zh-CN" sz="2800" kern="0" dirty="0">
                <a:solidFill>
                  <a:srgbClr val="0000FF"/>
                </a:solidFill>
                <a:latin typeface="Tahoma"/>
                <a:ea typeface="宋体"/>
              </a:rPr>
              <a:t>1</a:t>
            </a:r>
            <a:r>
              <a:rPr lang="en-US" altLang="zh-CN" sz="2800" kern="0" baseline="30000" dirty="0">
                <a:solidFill>
                  <a:srgbClr val="0000FF"/>
                </a:solidFill>
                <a:latin typeface="Tahoma"/>
                <a:ea typeface="宋体"/>
              </a:rPr>
              <a:t>n</a:t>
            </a:r>
            <a:r>
              <a:rPr lang="en-US" altLang="zh-CN" sz="2800" kern="0" dirty="0">
                <a:solidFill>
                  <a:srgbClr val="0000FF"/>
                </a:solidFill>
                <a:latin typeface="Tahoma"/>
                <a:ea typeface="宋体"/>
              </a:rPr>
              <a:t> | n &gt; 0} </a:t>
            </a:r>
            <a:r>
              <a:rPr lang="en-US" altLang="zh-CN" sz="2800" kern="0" dirty="0">
                <a:solidFill>
                  <a:srgbClr val="000000"/>
                </a:solidFill>
                <a:latin typeface="Tahoma"/>
                <a:ea typeface="宋体"/>
              </a:rPr>
              <a:t>is not a regular language.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a:t>
            </a:r>
            <a:r>
              <a:rPr lang="en-US" altLang="zh-CN" sz="2800" kern="0" baseline="-25000" dirty="0">
                <a:solidFill>
                  <a:srgbClr val="0000FF"/>
                </a:solidFill>
                <a:latin typeface="Tahoma"/>
                <a:ea typeface="宋体"/>
              </a:rPr>
              <a:t>2</a:t>
            </a:r>
            <a:r>
              <a:rPr lang="en-US" altLang="zh-CN" sz="2800" kern="0" dirty="0">
                <a:solidFill>
                  <a:srgbClr val="000000"/>
                </a:solidFill>
                <a:latin typeface="Tahoma"/>
                <a:ea typeface="宋体"/>
              </a:rPr>
              <a:t> = the set of strings with an equal number of 0’s and 1’s is not either, but that fact is trickier to prove.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Regular languages are closed under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L</a:t>
            </a:r>
            <a:r>
              <a:rPr lang="en-US" altLang="zh-CN" sz="2800" kern="0" baseline="-25000" dirty="0">
                <a:solidFill>
                  <a:srgbClr val="0000FF"/>
                </a:solidFill>
                <a:latin typeface="Tahoma"/>
                <a:ea typeface="宋体"/>
              </a:rPr>
              <a:t>2</a:t>
            </a:r>
            <a:r>
              <a:rPr lang="en-US" altLang="zh-CN" sz="2800" kern="0" dirty="0">
                <a:solidFill>
                  <a:srgbClr val="000000"/>
                </a:solidFill>
                <a:latin typeface="Tahoma"/>
                <a:ea typeface="宋体"/>
              </a:rPr>
              <a:t> were regular, then </a:t>
            </a:r>
            <a:r>
              <a:rPr lang="en-US" altLang="zh-CN" sz="2800" kern="0" dirty="0">
                <a:solidFill>
                  <a:srgbClr val="0000FF"/>
                </a:solidFill>
                <a:latin typeface="Tahoma"/>
                <a:ea typeface="宋体"/>
              </a:rPr>
              <a:t>L</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L(0*1*) = L</a:t>
            </a:r>
            <a:r>
              <a:rPr lang="en-US" altLang="zh-CN" sz="2800" kern="0" baseline="-25000" dirty="0">
                <a:solidFill>
                  <a:srgbClr val="0000FF"/>
                </a:solidFill>
                <a:latin typeface="Tahoma"/>
                <a:ea typeface="宋体"/>
              </a:rPr>
              <a:t>1</a:t>
            </a:r>
            <a:r>
              <a:rPr lang="en-US" altLang="zh-CN" sz="2800" kern="0" dirty="0">
                <a:solidFill>
                  <a:srgbClr val="000000"/>
                </a:solidFill>
                <a:latin typeface="Tahoma"/>
                <a:ea typeface="宋体"/>
              </a:rPr>
              <a:t> would be, but it is not.</a:t>
            </a:r>
          </a:p>
        </p:txBody>
      </p:sp>
    </p:spTree>
    <p:extLst>
      <p:ext uri="{BB962C8B-B14F-4D97-AF65-F5344CB8AC3E}">
        <p14:creationId xmlns:p14="http://schemas.microsoft.com/office/powerpoint/2010/main" val="28387469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46545" y="444664"/>
            <a:ext cx="457765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Under Difference</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111</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are regular languages, then so is       </a:t>
            </a:r>
            <a:r>
              <a:rPr lang="en-US" altLang="zh-CN" sz="2800" i="1" kern="0" dirty="0">
                <a:solidFill>
                  <a:srgbClr val="0000FF"/>
                </a:solidFill>
                <a:latin typeface="Tahoma"/>
                <a:ea typeface="宋体"/>
              </a:rPr>
              <a:t>L – M</a:t>
            </a:r>
            <a:r>
              <a:rPr lang="en-US" altLang="zh-CN" sz="2800" kern="0" dirty="0">
                <a:solidFill>
                  <a:srgbClr val="000000"/>
                </a:solidFill>
                <a:latin typeface="Tahoma"/>
                <a:ea typeface="宋体"/>
              </a:rPr>
              <a:t>  = strings in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but not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Proof</a:t>
            </a:r>
            <a:r>
              <a:rPr lang="en-US" altLang="zh-CN" sz="2800" kern="0" dirty="0">
                <a:solidFill>
                  <a:srgbClr val="000000"/>
                </a:solidFill>
                <a:latin typeface="Tahoma"/>
                <a:ea typeface="宋体"/>
              </a:rPr>
              <a:t>: Let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 be DFA’s whose languages are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respectively.</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Construct </a:t>
            </a:r>
            <a:r>
              <a:rPr lang="en-US" altLang="zh-CN" sz="2800" kern="0" dirty="0">
                <a:solidFill>
                  <a:srgbClr val="0000FF"/>
                </a:solidFill>
                <a:latin typeface="Tahoma"/>
                <a:ea typeface="宋体"/>
              </a:rPr>
              <a:t>C</a:t>
            </a:r>
            <a:r>
              <a:rPr lang="en-US" altLang="zh-CN" sz="2800" kern="0" dirty="0">
                <a:solidFill>
                  <a:srgbClr val="000000"/>
                </a:solidFill>
                <a:latin typeface="Tahoma"/>
                <a:ea typeface="宋体"/>
              </a:rPr>
              <a:t>, the product automaton of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Final states of </a:t>
            </a:r>
            <a:r>
              <a:rPr lang="en-US" altLang="zh-CN" sz="2800" kern="0" dirty="0">
                <a:solidFill>
                  <a:srgbClr val="0000FF"/>
                </a:solidFill>
                <a:latin typeface="Tahoma"/>
                <a:ea typeface="宋体"/>
              </a:rPr>
              <a:t>C</a:t>
            </a:r>
            <a:r>
              <a:rPr lang="en-US" altLang="zh-CN" sz="2800" kern="0" dirty="0">
                <a:solidFill>
                  <a:srgbClr val="000000"/>
                </a:solidFill>
                <a:latin typeface="Tahoma"/>
                <a:ea typeface="宋体"/>
              </a:rPr>
              <a:t> are the pairs whose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-state is final but whose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-state is not.</a:t>
            </a:r>
          </a:p>
        </p:txBody>
      </p:sp>
    </p:spTree>
    <p:extLst>
      <p:ext uri="{BB962C8B-B14F-4D97-AF65-F5344CB8AC3E}">
        <p14:creationId xmlns:p14="http://schemas.microsoft.com/office/powerpoint/2010/main" val="78755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59632" y="444664"/>
            <a:ext cx="671245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Product DFA for Difference</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112</a:t>
            </a:fld>
            <a:r>
              <a:rPr lang="en-US" altLang="zh-CN"/>
              <a:t>/100</a:t>
            </a:r>
            <a:endParaRPr lang="en-US" altLang="zh-CN" dirty="0"/>
          </a:p>
        </p:txBody>
      </p:sp>
      <p:sp>
        <p:nvSpPr>
          <p:cNvPr id="52" name="Oval 3"/>
          <p:cNvSpPr>
            <a:spLocks noChangeArrowheads="1"/>
          </p:cNvSpPr>
          <p:nvPr/>
        </p:nvSpPr>
        <p:spPr bwMode="auto">
          <a:xfrm>
            <a:off x="1356792"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53" name="Oval 4"/>
          <p:cNvSpPr>
            <a:spLocks noChangeArrowheads="1"/>
          </p:cNvSpPr>
          <p:nvPr/>
        </p:nvSpPr>
        <p:spPr bwMode="auto">
          <a:xfrm>
            <a:off x="1356792"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C</a:t>
            </a:r>
          </a:p>
        </p:txBody>
      </p:sp>
      <p:sp>
        <p:nvSpPr>
          <p:cNvPr id="54" name="Oval 5"/>
          <p:cNvSpPr>
            <a:spLocks noChangeArrowheads="1"/>
          </p:cNvSpPr>
          <p:nvPr/>
        </p:nvSpPr>
        <p:spPr bwMode="auto">
          <a:xfrm>
            <a:off x="2804592"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t>
            </a:r>
          </a:p>
        </p:txBody>
      </p:sp>
      <p:sp>
        <p:nvSpPr>
          <p:cNvPr id="55" name="Oval 6"/>
          <p:cNvSpPr>
            <a:spLocks noChangeArrowheads="1"/>
          </p:cNvSpPr>
          <p:nvPr/>
        </p:nvSpPr>
        <p:spPr bwMode="auto">
          <a:xfrm>
            <a:off x="2804592"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D</a:t>
            </a:r>
          </a:p>
        </p:txBody>
      </p:sp>
      <p:sp>
        <p:nvSpPr>
          <p:cNvPr id="56" name="Oval 7"/>
          <p:cNvSpPr>
            <a:spLocks noChangeArrowheads="1"/>
          </p:cNvSpPr>
          <p:nvPr/>
        </p:nvSpPr>
        <p:spPr bwMode="auto">
          <a:xfrm>
            <a:off x="1280592" y="43434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7" name="Oval 8"/>
          <p:cNvSpPr>
            <a:spLocks noChangeArrowheads="1"/>
          </p:cNvSpPr>
          <p:nvPr/>
        </p:nvSpPr>
        <p:spPr bwMode="auto">
          <a:xfrm>
            <a:off x="2728392" y="21336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8" name="Line 9"/>
          <p:cNvSpPr>
            <a:spLocks noChangeShapeType="1"/>
          </p:cNvSpPr>
          <p:nvPr/>
        </p:nvSpPr>
        <p:spPr bwMode="auto">
          <a:xfrm>
            <a:off x="1813992" y="24384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59" name="AutoShape 10"/>
          <p:cNvCxnSpPr>
            <a:cxnSpLocks noChangeShapeType="1"/>
          </p:cNvCxnSpPr>
          <p:nvPr/>
        </p:nvCxnSpPr>
        <p:spPr bwMode="auto">
          <a:xfrm rot="16200000" flipH="1" flipV="1">
            <a:off x="1594123" y="21248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0" name="AutoShape 11"/>
          <p:cNvCxnSpPr>
            <a:cxnSpLocks noChangeShapeType="1"/>
            <a:stCxn id="57" idx="3"/>
            <a:endCxn id="52" idx="5"/>
          </p:cNvCxnSpPr>
          <p:nvPr/>
        </p:nvCxnSpPr>
        <p:spPr bwMode="auto">
          <a:xfrm rot="16200000" flipV="1">
            <a:off x="2255317" y="2092325"/>
            <a:ext cx="53975" cy="1069975"/>
          </a:xfrm>
          <a:prstGeom prst="curvedConnector3">
            <a:avLst>
              <a:gd name="adj1" fmla="val -588236"/>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 name="Text Box 12"/>
          <p:cNvSpPr txBox="1">
            <a:spLocks noChangeArrowheads="1"/>
          </p:cNvSpPr>
          <p:nvPr/>
        </p:nvSpPr>
        <p:spPr bwMode="auto">
          <a:xfrm>
            <a:off x="1128192" y="1600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62" name="Text Box 13"/>
          <p:cNvSpPr txBox="1">
            <a:spLocks noChangeArrowheads="1"/>
          </p:cNvSpPr>
          <p:nvPr/>
        </p:nvSpPr>
        <p:spPr bwMode="auto">
          <a:xfrm>
            <a:off x="2118792"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63" name="Text Box 14"/>
          <p:cNvSpPr txBox="1">
            <a:spLocks noChangeArrowheads="1"/>
          </p:cNvSpPr>
          <p:nvPr/>
        </p:nvSpPr>
        <p:spPr bwMode="auto">
          <a:xfrm>
            <a:off x="1966392" y="2895600"/>
            <a:ext cx="69802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0, 1</a:t>
            </a:r>
          </a:p>
        </p:txBody>
      </p:sp>
      <p:sp>
        <p:nvSpPr>
          <p:cNvPr id="64" name="Line 15"/>
          <p:cNvSpPr>
            <a:spLocks noChangeShapeType="1"/>
          </p:cNvSpPr>
          <p:nvPr/>
        </p:nvSpPr>
        <p:spPr bwMode="auto">
          <a:xfrm>
            <a:off x="975792" y="24384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65" name="Line 16"/>
          <p:cNvSpPr>
            <a:spLocks noChangeShapeType="1"/>
          </p:cNvSpPr>
          <p:nvPr/>
        </p:nvSpPr>
        <p:spPr bwMode="auto">
          <a:xfrm>
            <a:off x="899592" y="46482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66" name="AutoShape 17"/>
          <p:cNvCxnSpPr>
            <a:cxnSpLocks noChangeShapeType="1"/>
          </p:cNvCxnSpPr>
          <p:nvPr/>
        </p:nvCxnSpPr>
        <p:spPr bwMode="auto">
          <a:xfrm rot="16200000" flipH="1" flipV="1">
            <a:off x="1594123" y="42584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7" name="Line 18"/>
          <p:cNvSpPr>
            <a:spLocks noChangeShapeType="1"/>
          </p:cNvSpPr>
          <p:nvPr/>
        </p:nvSpPr>
        <p:spPr bwMode="auto">
          <a:xfrm>
            <a:off x="1890192" y="46482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68" name="AutoShape 19"/>
          <p:cNvCxnSpPr>
            <a:cxnSpLocks noChangeShapeType="1"/>
          </p:cNvCxnSpPr>
          <p:nvPr/>
        </p:nvCxnSpPr>
        <p:spPr bwMode="auto">
          <a:xfrm rot="16200000" flipH="1" flipV="1">
            <a:off x="3041923" y="43346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AutoShape 20"/>
          <p:cNvCxnSpPr>
            <a:cxnSpLocks noChangeShapeType="1"/>
            <a:stCxn id="55" idx="3"/>
            <a:endCxn id="56" idx="4"/>
          </p:cNvCxnSpPr>
          <p:nvPr/>
        </p:nvCxnSpPr>
        <p:spPr bwMode="auto">
          <a:xfrm rot="5400000">
            <a:off x="2156892" y="4238625"/>
            <a:ext cx="142875" cy="1285875"/>
          </a:xfrm>
          <a:prstGeom prst="curvedConnector3">
            <a:avLst>
              <a:gd name="adj1" fmla="val 26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0" name="Text Box 21"/>
          <p:cNvSpPr txBox="1">
            <a:spLocks noChangeArrowheads="1"/>
          </p:cNvSpPr>
          <p:nvPr/>
        </p:nvSpPr>
        <p:spPr bwMode="auto">
          <a:xfrm>
            <a:off x="1128192" y="3733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71" name="Text Box 22"/>
          <p:cNvSpPr txBox="1">
            <a:spLocks noChangeArrowheads="1"/>
          </p:cNvSpPr>
          <p:nvPr/>
        </p:nvSpPr>
        <p:spPr bwMode="auto">
          <a:xfrm>
            <a:off x="2042592" y="5181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72" name="Text Box 23"/>
          <p:cNvSpPr txBox="1">
            <a:spLocks noChangeArrowheads="1"/>
          </p:cNvSpPr>
          <p:nvPr/>
        </p:nvSpPr>
        <p:spPr bwMode="auto">
          <a:xfrm>
            <a:off x="2118792" y="4191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73" name="Text Box 24"/>
          <p:cNvSpPr txBox="1">
            <a:spLocks noChangeArrowheads="1"/>
          </p:cNvSpPr>
          <p:nvPr/>
        </p:nvSpPr>
        <p:spPr bwMode="auto">
          <a:xfrm>
            <a:off x="3185592" y="3886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74" name="Oval 25"/>
          <p:cNvSpPr>
            <a:spLocks noChangeArrowheads="1"/>
          </p:cNvSpPr>
          <p:nvPr/>
        </p:nvSpPr>
        <p:spPr bwMode="auto">
          <a:xfrm>
            <a:off x="4785792"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[A,C]</a:t>
            </a:r>
          </a:p>
        </p:txBody>
      </p:sp>
      <p:sp>
        <p:nvSpPr>
          <p:cNvPr id="75" name="Oval 26"/>
          <p:cNvSpPr>
            <a:spLocks noChangeArrowheads="1"/>
          </p:cNvSpPr>
          <p:nvPr/>
        </p:nvSpPr>
        <p:spPr bwMode="auto">
          <a:xfrm>
            <a:off x="6919392"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[A,D]</a:t>
            </a:r>
          </a:p>
        </p:txBody>
      </p:sp>
      <p:sp>
        <p:nvSpPr>
          <p:cNvPr id="76" name="Line 27"/>
          <p:cNvSpPr>
            <a:spLocks noChangeShapeType="1"/>
          </p:cNvSpPr>
          <p:nvPr/>
        </p:nvSpPr>
        <p:spPr bwMode="auto">
          <a:xfrm>
            <a:off x="4099992" y="2362200"/>
            <a:ext cx="685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7" name="Line 28"/>
          <p:cNvSpPr>
            <a:spLocks noChangeShapeType="1"/>
          </p:cNvSpPr>
          <p:nvPr/>
        </p:nvSpPr>
        <p:spPr bwMode="auto">
          <a:xfrm>
            <a:off x="5776392" y="2438400"/>
            <a:ext cx="1143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8" name="Text Box 29"/>
          <p:cNvSpPr txBox="1">
            <a:spLocks noChangeArrowheads="1"/>
          </p:cNvSpPr>
          <p:nvPr/>
        </p:nvSpPr>
        <p:spPr bwMode="auto">
          <a:xfrm>
            <a:off x="6157392"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79" name="Oval 30"/>
          <p:cNvSpPr>
            <a:spLocks noChangeArrowheads="1"/>
          </p:cNvSpPr>
          <p:nvPr/>
        </p:nvSpPr>
        <p:spPr bwMode="auto">
          <a:xfrm>
            <a:off x="4785792"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[B,C]</a:t>
            </a:r>
          </a:p>
        </p:txBody>
      </p:sp>
      <p:sp>
        <p:nvSpPr>
          <p:cNvPr id="80" name="Line 31"/>
          <p:cNvSpPr>
            <a:spLocks noChangeShapeType="1"/>
          </p:cNvSpPr>
          <p:nvPr/>
        </p:nvSpPr>
        <p:spPr bwMode="auto">
          <a:xfrm>
            <a:off x="5242992" y="2743200"/>
            <a:ext cx="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1" name="Text Box 32"/>
          <p:cNvSpPr txBox="1">
            <a:spLocks noChangeArrowheads="1"/>
          </p:cNvSpPr>
          <p:nvPr/>
        </p:nvSpPr>
        <p:spPr bwMode="auto">
          <a:xfrm>
            <a:off x="5242992"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cxnSp>
        <p:nvCxnSpPr>
          <p:cNvPr id="82" name="AutoShape 33"/>
          <p:cNvCxnSpPr>
            <a:cxnSpLocks noChangeShapeType="1"/>
            <a:stCxn id="75" idx="7"/>
            <a:endCxn id="75" idx="1"/>
          </p:cNvCxnSpPr>
          <p:nvPr/>
        </p:nvCxnSpPr>
        <p:spPr bwMode="auto">
          <a:xfrm rot="16200000" flipH="1" flipV="1">
            <a:off x="7413899" y="1872456"/>
            <a:ext cx="1588" cy="701675"/>
          </a:xfrm>
          <a:prstGeom prst="curvedConnector3">
            <a:avLst>
              <a:gd name="adj1" fmla="val -329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3" name="Text Box 34"/>
          <p:cNvSpPr txBox="1">
            <a:spLocks noChangeArrowheads="1"/>
          </p:cNvSpPr>
          <p:nvPr/>
        </p:nvSpPr>
        <p:spPr bwMode="auto">
          <a:xfrm>
            <a:off x="7605192" y="1524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84" name="Line 35"/>
          <p:cNvSpPr>
            <a:spLocks noChangeShapeType="1"/>
          </p:cNvSpPr>
          <p:nvPr/>
        </p:nvSpPr>
        <p:spPr bwMode="auto">
          <a:xfrm flipH="1">
            <a:off x="5547792" y="2667000"/>
            <a:ext cx="1447800" cy="11430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5" name="Text Box 36"/>
          <p:cNvSpPr txBox="1">
            <a:spLocks noChangeArrowheads="1"/>
          </p:cNvSpPr>
          <p:nvPr/>
        </p:nvSpPr>
        <p:spPr bwMode="auto">
          <a:xfrm>
            <a:off x="6004992" y="28194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cxnSp>
        <p:nvCxnSpPr>
          <p:cNvPr id="86" name="AutoShape 37"/>
          <p:cNvCxnSpPr>
            <a:cxnSpLocks noChangeShapeType="1"/>
            <a:stCxn id="79" idx="6"/>
            <a:endCxn id="75" idx="4"/>
          </p:cNvCxnSpPr>
          <p:nvPr/>
        </p:nvCxnSpPr>
        <p:spPr bwMode="auto">
          <a:xfrm flipV="1">
            <a:off x="5776392" y="2743200"/>
            <a:ext cx="1638300" cy="12954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 Box 38"/>
          <p:cNvSpPr txBox="1">
            <a:spLocks noChangeArrowheads="1"/>
          </p:cNvSpPr>
          <p:nvPr/>
        </p:nvSpPr>
        <p:spPr bwMode="auto">
          <a:xfrm>
            <a:off x="6462192" y="3352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cxnSp>
        <p:nvCxnSpPr>
          <p:cNvPr id="88" name="AutoShape 39"/>
          <p:cNvCxnSpPr>
            <a:cxnSpLocks noChangeShapeType="1"/>
            <a:stCxn id="79" idx="1"/>
            <a:endCxn id="74" idx="3"/>
          </p:cNvCxnSpPr>
          <p:nvPr/>
        </p:nvCxnSpPr>
        <p:spPr bwMode="auto">
          <a:xfrm rot="16200000">
            <a:off x="4346055" y="3238500"/>
            <a:ext cx="1168400" cy="0"/>
          </a:xfrm>
          <a:prstGeom prst="straightConnector1">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9" name="Text Box 40"/>
          <p:cNvSpPr txBox="1">
            <a:spLocks noChangeArrowheads="1"/>
          </p:cNvSpPr>
          <p:nvPr/>
        </p:nvSpPr>
        <p:spPr bwMode="auto">
          <a:xfrm>
            <a:off x="4557192"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90" name="Oval 41"/>
          <p:cNvSpPr>
            <a:spLocks noChangeArrowheads="1"/>
          </p:cNvSpPr>
          <p:nvPr/>
        </p:nvSpPr>
        <p:spPr bwMode="auto">
          <a:xfrm>
            <a:off x="6919392"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[B,D]</a:t>
            </a:r>
          </a:p>
        </p:txBody>
      </p:sp>
      <p:sp>
        <p:nvSpPr>
          <p:cNvPr id="91" name="Line 42"/>
          <p:cNvSpPr>
            <a:spLocks noChangeShapeType="1"/>
          </p:cNvSpPr>
          <p:nvPr/>
        </p:nvSpPr>
        <p:spPr bwMode="auto">
          <a:xfrm flipV="1">
            <a:off x="7452792" y="2743200"/>
            <a:ext cx="7620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92" name="Text Box 43"/>
          <p:cNvSpPr txBox="1">
            <a:spLocks noChangeArrowheads="1"/>
          </p:cNvSpPr>
          <p:nvPr/>
        </p:nvSpPr>
        <p:spPr bwMode="auto">
          <a:xfrm>
            <a:off x="7452792" y="3124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cxnSp>
        <p:nvCxnSpPr>
          <p:cNvPr id="93" name="AutoShape 44"/>
          <p:cNvCxnSpPr>
            <a:cxnSpLocks noChangeShapeType="1"/>
            <a:stCxn id="90" idx="3"/>
            <a:endCxn id="74" idx="2"/>
          </p:cNvCxnSpPr>
          <p:nvPr/>
        </p:nvCxnSpPr>
        <p:spPr bwMode="auto">
          <a:xfrm rot="16200000" flipV="1">
            <a:off x="5016774" y="2207418"/>
            <a:ext cx="1816100" cy="2278063"/>
          </a:xfrm>
          <a:prstGeom prst="curvedConnector4">
            <a:avLst>
              <a:gd name="adj1" fmla="val -17481"/>
              <a:gd name="adj2" fmla="val 13149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4" name="Text Box 45"/>
          <p:cNvSpPr txBox="1">
            <a:spLocks noChangeArrowheads="1"/>
          </p:cNvSpPr>
          <p:nvPr/>
        </p:nvSpPr>
        <p:spPr bwMode="auto">
          <a:xfrm>
            <a:off x="4099992" y="4038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95" name="Oval 46"/>
          <p:cNvSpPr>
            <a:spLocks noChangeArrowheads="1"/>
          </p:cNvSpPr>
          <p:nvPr/>
        </p:nvSpPr>
        <p:spPr bwMode="auto">
          <a:xfrm>
            <a:off x="6843192" y="3657600"/>
            <a:ext cx="1143000" cy="7620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99100544"/>
      </p:ext>
    </p:extLst>
  </p:cSld>
  <p:clrMapOvr>
    <a:masterClrMapping/>
  </p:clrMapOvr>
  <p:transition>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81201" y="444664"/>
            <a:ext cx="590834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Under Complementation</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 </a:t>
            </a:r>
            <a:r>
              <a:rPr lang="en-US" altLang="zh-CN" sz="2800" i="1" kern="0" dirty="0">
                <a:solidFill>
                  <a:srgbClr val="FF0000"/>
                </a:solidFill>
                <a:latin typeface="Tahoma"/>
                <a:ea typeface="宋体"/>
              </a:rPr>
              <a:t>complement</a:t>
            </a:r>
            <a:r>
              <a:rPr lang="en-US" altLang="zh-CN" sz="2800" kern="0" dirty="0">
                <a:solidFill>
                  <a:srgbClr val="000000"/>
                </a:solidFill>
                <a:latin typeface="Tahoma"/>
                <a:ea typeface="宋体"/>
              </a:rPr>
              <a:t>  of a language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(with respect to an alphabet </a:t>
            </a:r>
            <a:r>
              <a:rPr lang="en-US" altLang="zh-CN" sz="2800" kern="0" dirty="0" err="1">
                <a:solidFill>
                  <a:srgbClr val="0000FF"/>
                </a:solidFill>
                <a:latin typeface="Tahoma"/>
                <a:ea typeface="宋体"/>
              </a:rPr>
              <a:t>Σ</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such that </a:t>
            </a:r>
            <a:r>
              <a:rPr lang="en-US" altLang="zh-CN" sz="2800" kern="0" dirty="0" err="1">
                <a:solidFill>
                  <a:srgbClr val="0000FF"/>
                </a:solidFill>
                <a:latin typeface="Tahoma"/>
                <a:ea typeface="宋体"/>
              </a:rPr>
              <a:t>Σ</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contains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is      </a:t>
            </a:r>
            <a:r>
              <a:rPr lang="en-US" altLang="zh-CN" sz="2800" kern="0" dirty="0" err="1">
                <a:solidFill>
                  <a:srgbClr val="0000FF"/>
                </a:solidFill>
                <a:latin typeface="Tahoma"/>
                <a:ea typeface="宋体"/>
              </a:rPr>
              <a:t>Σ</a:t>
            </a:r>
            <a:r>
              <a:rPr lang="en-US" altLang="zh-CN" sz="2800" kern="0" dirty="0">
                <a:solidFill>
                  <a:srgbClr val="0000FF"/>
                </a:solidFill>
                <a:latin typeface="Tahoma"/>
                <a:ea typeface="宋体"/>
              </a:rPr>
              <a:t>* – L</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Since </a:t>
            </a:r>
            <a:r>
              <a:rPr lang="en-US" altLang="zh-CN" sz="2800" kern="0" dirty="0" err="1">
                <a:solidFill>
                  <a:srgbClr val="0000FF"/>
                </a:solidFill>
                <a:latin typeface="Tahoma"/>
                <a:ea typeface="宋体"/>
              </a:rPr>
              <a:t>Σ</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is surely regular, the complement of a regular language is always regular.</a:t>
            </a:r>
          </a:p>
        </p:txBody>
      </p:sp>
    </p:spTree>
    <p:extLst>
      <p:ext uri="{BB962C8B-B14F-4D97-AF65-F5344CB8AC3E}">
        <p14:creationId xmlns:p14="http://schemas.microsoft.com/office/powerpoint/2010/main" val="31621497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90720" y="444664"/>
            <a:ext cx="428931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Under Reversal</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114</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Recall example of a DFA that accepted the binary strings that, as integers were divisible by 23.</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said that the language of binary strings whose reversal was divisible by 23 was also regular, but the DFA construction was tricky.</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Here</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the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tricky</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construction.</a:t>
            </a:r>
          </a:p>
        </p:txBody>
      </p:sp>
    </p:spTree>
    <p:extLst>
      <p:ext uri="{BB962C8B-B14F-4D97-AF65-F5344CB8AC3E}">
        <p14:creationId xmlns:p14="http://schemas.microsoft.com/office/powerpoint/2010/main" val="19164243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46288" y="444664"/>
            <a:ext cx="517818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Under Reversal – (2)</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Given language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L</a:t>
            </a:r>
            <a:r>
              <a:rPr lang="en-US" altLang="zh-CN" sz="2800" kern="0" baseline="30000" dirty="0">
                <a:solidFill>
                  <a:srgbClr val="0000FF"/>
                </a:solidFill>
                <a:latin typeface="Tahoma"/>
                <a:ea typeface="宋体"/>
              </a:rPr>
              <a:t>R</a:t>
            </a:r>
            <a:r>
              <a:rPr lang="en-US" altLang="zh-CN" sz="2800" kern="0" dirty="0">
                <a:solidFill>
                  <a:srgbClr val="000000"/>
                </a:solidFill>
                <a:latin typeface="Tahoma"/>
                <a:ea typeface="宋体"/>
              </a:rPr>
              <a:t> is the set of strings whose reversal is in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L = {0, 01, 100}</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L</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 = {0, 10, 001}</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Proof</a:t>
            </a:r>
            <a:r>
              <a:rPr lang="en-US" altLang="zh-CN" sz="2800" kern="0" dirty="0">
                <a:solidFill>
                  <a:srgbClr val="000000"/>
                </a:solidFill>
                <a:latin typeface="Tahoma"/>
                <a:ea typeface="宋体"/>
              </a:rPr>
              <a:t>: Let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 be a regular expression for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We show how to reverse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 to provide a regular expression </a:t>
            </a:r>
            <a:r>
              <a:rPr lang="en-US" altLang="zh-CN" sz="2800" kern="0" dirty="0">
                <a:solidFill>
                  <a:srgbClr val="0000FF"/>
                </a:solidFill>
                <a:latin typeface="Tahoma"/>
                <a:ea typeface="宋体"/>
              </a:rPr>
              <a:t>E</a:t>
            </a:r>
            <a:r>
              <a:rPr lang="en-US" altLang="zh-CN" sz="2800" kern="0" baseline="30000" dirty="0">
                <a:solidFill>
                  <a:srgbClr val="0000FF"/>
                </a:solidFill>
                <a:latin typeface="Tahoma"/>
                <a:ea typeface="宋体"/>
              </a:rPr>
              <a:t>R</a:t>
            </a:r>
            <a:r>
              <a:rPr lang="en-US" altLang="zh-CN" sz="2800" kern="0" dirty="0">
                <a:solidFill>
                  <a:srgbClr val="000000"/>
                </a:solidFill>
                <a:latin typeface="Tahoma"/>
                <a:ea typeface="宋体"/>
              </a:rPr>
              <a:t> for </a:t>
            </a:r>
            <a:r>
              <a:rPr lang="en-US" altLang="zh-CN" sz="2800" kern="0" dirty="0">
                <a:solidFill>
                  <a:srgbClr val="0000FF"/>
                </a:solidFill>
                <a:latin typeface="Tahoma"/>
                <a:ea typeface="宋体"/>
              </a:rPr>
              <a:t>L</a:t>
            </a:r>
            <a:r>
              <a:rPr lang="en-US" altLang="zh-CN" sz="2800" kern="0" baseline="30000" dirty="0">
                <a:solidFill>
                  <a:srgbClr val="0000FF"/>
                </a:solidFill>
                <a:latin typeface="Tahoma"/>
                <a:ea typeface="宋体"/>
              </a:rPr>
              <a:t>R</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8203180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81311" y="444664"/>
            <a:ext cx="590814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Reversal of a Regular Expression</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a:t>
            </a:r>
            <a:r>
              <a:rPr lang="en-US" altLang="zh-CN" sz="2800" kern="0" dirty="0">
                <a:solidFill>
                  <a:srgbClr val="000000"/>
                </a:solidFill>
                <a:latin typeface="Tahoma"/>
                <a:ea typeface="宋体"/>
              </a:rPr>
              <a:t>: If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 is a symbol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t>
            </a:r>
            <a:r>
              <a:rPr lang="en-US" altLang="zh-CN" sz="2800" kern="0" dirty="0" err="1">
                <a:solidFill>
                  <a:srgbClr val="0000FF"/>
                </a:solidFill>
                <a:latin typeface="Tahoma"/>
                <a:ea typeface="宋体"/>
              </a:rPr>
              <a:t>ε</a:t>
            </a:r>
            <a:r>
              <a:rPr lang="en-US" altLang="zh-CN" sz="2800" kern="0" dirty="0">
                <a:solidFill>
                  <a:srgbClr val="000000"/>
                </a:solidFill>
                <a:latin typeface="Tahoma"/>
                <a:ea typeface="宋体"/>
              </a:rPr>
              <a:t>, or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then </a:t>
            </a:r>
            <a:r>
              <a:rPr lang="en-US" altLang="zh-CN" sz="2800" kern="0" dirty="0">
                <a:solidFill>
                  <a:srgbClr val="0000FF"/>
                </a:solidFill>
                <a:latin typeface="Tahoma"/>
                <a:ea typeface="宋体"/>
              </a:rPr>
              <a:t>E</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 = E</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Induction</a:t>
            </a:r>
            <a:r>
              <a:rPr lang="en-US" altLang="zh-CN" sz="2800" kern="0" dirty="0">
                <a:latin typeface="Tahoma"/>
                <a:ea typeface="宋体"/>
              </a:rPr>
              <a:t>: If </a:t>
            </a:r>
            <a:r>
              <a:rPr lang="en-US" altLang="zh-CN" sz="2800" kern="0" dirty="0">
                <a:solidFill>
                  <a:srgbClr val="0000FF"/>
                </a:solidFill>
                <a:latin typeface="Tahoma"/>
                <a:ea typeface="宋体"/>
              </a:rPr>
              <a:t>E</a:t>
            </a:r>
            <a:r>
              <a:rPr lang="en-US" altLang="zh-CN" sz="2800" kern="0" dirty="0">
                <a:latin typeface="Tahoma"/>
                <a:ea typeface="宋体"/>
              </a:rPr>
              <a:t> is</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F+G</a:t>
            </a:r>
            <a:r>
              <a:rPr lang="en-US" altLang="zh-CN" sz="2800" kern="0" dirty="0">
                <a:latin typeface="Tahoma"/>
                <a:ea typeface="宋体"/>
              </a:rPr>
              <a:t>, then </a:t>
            </a:r>
            <a:r>
              <a:rPr lang="en-US" altLang="zh-CN" sz="2800" kern="0" dirty="0">
                <a:solidFill>
                  <a:srgbClr val="0000FF"/>
                </a:solidFill>
                <a:latin typeface="Tahoma"/>
                <a:ea typeface="宋体"/>
              </a:rPr>
              <a:t>E</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 = F</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 + G</a:t>
            </a:r>
            <a:r>
              <a:rPr lang="en-US" altLang="zh-CN" sz="2800" kern="0" baseline="30000" dirty="0">
                <a:solidFill>
                  <a:srgbClr val="0000FF"/>
                </a:solidFill>
                <a:latin typeface="Tahoma"/>
                <a:ea typeface="宋体"/>
              </a:rPr>
              <a:t>R</a:t>
            </a:r>
            <a:r>
              <a:rPr lang="en-US" altLang="zh-CN" sz="2800" kern="0" dirty="0">
                <a:latin typeface="Tahoma"/>
                <a:ea typeface="宋体"/>
              </a:rPr>
              <a:t>.</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FG</a:t>
            </a:r>
            <a:r>
              <a:rPr lang="en-US" altLang="zh-CN" sz="2800" kern="0" dirty="0">
                <a:latin typeface="Tahoma"/>
                <a:ea typeface="宋体"/>
              </a:rPr>
              <a:t>, then </a:t>
            </a:r>
            <a:r>
              <a:rPr lang="en-US" altLang="zh-CN" sz="2800" kern="0" dirty="0">
                <a:solidFill>
                  <a:srgbClr val="0000FF"/>
                </a:solidFill>
                <a:latin typeface="Tahoma"/>
                <a:ea typeface="宋体"/>
              </a:rPr>
              <a:t>E</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 = G</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F</a:t>
            </a:r>
            <a:r>
              <a:rPr lang="en-US" altLang="zh-CN" sz="2800" kern="0" baseline="30000" dirty="0">
                <a:solidFill>
                  <a:srgbClr val="0000FF"/>
                </a:solidFill>
                <a:latin typeface="Tahoma"/>
                <a:ea typeface="宋体"/>
              </a:rPr>
              <a:t>R</a:t>
            </a:r>
            <a:r>
              <a:rPr lang="en-US" altLang="zh-CN" sz="2800" kern="0" dirty="0">
                <a:latin typeface="Tahoma"/>
                <a:ea typeface="宋体"/>
              </a:rPr>
              <a:t> </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F*</a:t>
            </a:r>
            <a:r>
              <a:rPr lang="en-US" altLang="zh-CN" sz="2800" kern="0" dirty="0">
                <a:latin typeface="Tahoma"/>
                <a:ea typeface="宋体"/>
              </a:rPr>
              <a:t>, then </a:t>
            </a:r>
            <a:r>
              <a:rPr lang="en-US" altLang="zh-CN" sz="2800" kern="0" dirty="0">
                <a:solidFill>
                  <a:srgbClr val="0000FF"/>
                </a:solidFill>
                <a:latin typeface="Tahoma"/>
                <a:ea typeface="宋体"/>
              </a:rPr>
              <a:t>E</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 = (F</a:t>
            </a:r>
            <a:r>
              <a:rPr lang="en-US" altLang="zh-CN" sz="2800" kern="0" baseline="30000" dirty="0">
                <a:solidFill>
                  <a:srgbClr val="0000FF"/>
                </a:solidFill>
                <a:latin typeface="Tahoma"/>
                <a:ea typeface="宋体"/>
              </a:rPr>
              <a:t>R</a:t>
            </a:r>
            <a:r>
              <a:rPr lang="en-US" altLang="zh-CN" sz="2800" kern="0" dirty="0">
                <a:solidFill>
                  <a:srgbClr val="0000FF"/>
                </a:solidFill>
                <a:latin typeface="Tahoma"/>
                <a:ea typeface="宋体"/>
              </a:rPr>
              <a:t>)*</a:t>
            </a:r>
            <a:r>
              <a:rPr lang="en-US" altLang="zh-CN" sz="2800" kern="0" dirty="0">
                <a:latin typeface="Tahoma"/>
                <a:ea typeface="宋体"/>
              </a:rPr>
              <a:t>.</a:t>
            </a:r>
          </a:p>
        </p:txBody>
      </p:sp>
    </p:spTree>
    <p:extLst>
      <p:ext uri="{BB962C8B-B14F-4D97-AF65-F5344CB8AC3E}">
        <p14:creationId xmlns:p14="http://schemas.microsoft.com/office/powerpoint/2010/main" val="9628094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21124" y="444664"/>
            <a:ext cx="482852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Reversal of a RE</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Let E = </a:t>
            </a:r>
            <a:r>
              <a:rPr lang="en-US" altLang="zh-CN" sz="2800" b="1" kern="0" dirty="0">
                <a:solidFill>
                  <a:srgbClr val="000000"/>
                </a:solidFill>
                <a:latin typeface="Tahoma"/>
                <a:ea typeface="宋体"/>
              </a:rPr>
              <a:t>01</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10</a:t>
            </a:r>
            <a:r>
              <a:rPr lang="en-US" altLang="zh-CN" sz="2800" kern="0" dirty="0">
                <a:solidFill>
                  <a:srgbClr val="000000"/>
                </a:solidFill>
                <a:latin typeface="Tahoma"/>
                <a:ea typeface="宋体"/>
              </a:rPr>
              <a:t>*.</a:t>
            </a:r>
          </a:p>
          <a:p>
            <a:pPr marL="514350" lvl="0" indent="-51435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E</a:t>
            </a:r>
            <a:r>
              <a:rPr lang="en-US" altLang="zh-CN" sz="2800" kern="0" baseline="30000" dirty="0">
                <a:solidFill>
                  <a:srgbClr val="000000"/>
                </a:solidFill>
                <a:latin typeface="Tahoma"/>
                <a:ea typeface="宋体"/>
              </a:rPr>
              <a:t>R</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01</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10</a:t>
            </a:r>
            <a:r>
              <a:rPr lang="en-US" altLang="zh-CN" sz="2800" kern="0" dirty="0">
                <a:solidFill>
                  <a:srgbClr val="000000"/>
                </a:solidFill>
                <a:latin typeface="Tahoma"/>
                <a:ea typeface="宋体"/>
              </a:rPr>
              <a:t>*)</a:t>
            </a:r>
            <a:r>
              <a:rPr lang="en-US" altLang="zh-CN" sz="2800" kern="0" baseline="30000" dirty="0">
                <a:solidFill>
                  <a:srgbClr val="000000"/>
                </a:solidFill>
                <a:latin typeface="Tahoma"/>
                <a:ea typeface="宋体"/>
              </a:rPr>
              <a:t>R</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01</a:t>
            </a:r>
            <a:r>
              <a:rPr lang="en-US" altLang="zh-CN" sz="2800" kern="0" dirty="0">
                <a:solidFill>
                  <a:srgbClr val="000000"/>
                </a:solidFill>
                <a:latin typeface="Tahoma"/>
                <a:ea typeface="宋体"/>
              </a:rPr>
              <a:t>*)</a:t>
            </a:r>
            <a:r>
              <a:rPr lang="en-US" altLang="zh-CN" sz="2800" kern="0" baseline="30000" dirty="0">
                <a:solidFill>
                  <a:srgbClr val="000000"/>
                </a:solidFill>
                <a:latin typeface="Tahoma"/>
                <a:ea typeface="宋体"/>
              </a:rPr>
              <a:t>R</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10</a:t>
            </a:r>
            <a:r>
              <a:rPr lang="en-US" altLang="zh-CN" sz="2800" kern="0" dirty="0">
                <a:solidFill>
                  <a:srgbClr val="000000"/>
                </a:solidFill>
                <a:latin typeface="Tahoma"/>
                <a:ea typeface="宋体"/>
              </a:rPr>
              <a:t>*)</a:t>
            </a:r>
            <a:r>
              <a:rPr lang="en-US" altLang="zh-CN" sz="2800" kern="0" baseline="30000" dirty="0">
                <a:solidFill>
                  <a:srgbClr val="000000"/>
                </a:solidFill>
                <a:latin typeface="Tahoma"/>
                <a:ea typeface="宋体"/>
              </a:rPr>
              <a:t>R</a:t>
            </a:r>
            <a:endParaRPr lang="en-US" altLang="zh-CN" sz="2800" kern="0" dirty="0">
              <a:solidFill>
                <a:srgbClr val="000000"/>
              </a:solidFill>
              <a:latin typeface="Tahoma"/>
              <a:ea typeface="宋体"/>
            </a:endParaRPr>
          </a:p>
          <a:p>
            <a:pPr marL="514350" lvl="0" indent="-51435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 (</a:t>
            </a:r>
            <a:r>
              <a:rPr lang="en-US" altLang="zh-CN" sz="2800" b="1" kern="0" dirty="0">
                <a:solidFill>
                  <a:srgbClr val="000000"/>
                </a:solidFill>
                <a:latin typeface="Tahoma"/>
                <a:ea typeface="宋体"/>
              </a:rPr>
              <a:t>1</a:t>
            </a:r>
            <a:r>
              <a:rPr lang="en-US" altLang="zh-CN" sz="2800" kern="0" dirty="0">
                <a:solidFill>
                  <a:srgbClr val="000000"/>
                </a:solidFill>
                <a:latin typeface="Tahoma"/>
                <a:ea typeface="宋体"/>
              </a:rPr>
              <a:t>*)</a:t>
            </a:r>
            <a:r>
              <a:rPr lang="en-US" altLang="zh-CN" sz="2800" kern="0" baseline="30000" dirty="0">
                <a:solidFill>
                  <a:srgbClr val="000000"/>
                </a:solidFill>
                <a:latin typeface="Tahoma"/>
                <a:ea typeface="宋体"/>
              </a:rPr>
              <a:t>R</a:t>
            </a:r>
            <a:r>
              <a:rPr lang="en-US" altLang="zh-CN" sz="2800" b="1" kern="0" dirty="0">
                <a:solidFill>
                  <a:srgbClr val="000000"/>
                </a:solidFill>
                <a:latin typeface="Tahoma"/>
                <a:ea typeface="宋体"/>
              </a:rPr>
              <a:t>0</a:t>
            </a:r>
            <a:r>
              <a:rPr lang="en-US" altLang="zh-CN" sz="2800" kern="0" baseline="30000" dirty="0">
                <a:solidFill>
                  <a:srgbClr val="000000"/>
                </a:solidFill>
                <a:latin typeface="Tahoma"/>
                <a:ea typeface="宋体"/>
              </a:rPr>
              <a:t>R</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0</a:t>
            </a:r>
            <a:r>
              <a:rPr lang="en-US" altLang="zh-CN" sz="2800" kern="0" dirty="0">
                <a:solidFill>
                  <a:srgbClr val="000000"/>
                </a:solidFill>
                <a:latin typeface="Tahoma"/>
                <a:ea typeface="宋体"/>
              </a:rPr>
              <a:t>*)</a:t>
            </a:r>
            <a:r>
              <a:rPr lang="en-US" altLang="zh-CN" sz="2800" kern="0" baseline="30000" dirty="0">
                <a:solidFill>
                  <a:srgbClr val="000000"/>
                </a:solidFill>
                <a:latin typeface="Tahoma"/>
                <a:ea typeface="宋体"/>
              </a:rPr>
              <a:t>R</a:t>
            </a:r>
            <a:r>
              <a:rPr lang="en-US" altLang="zh-CN" sz="2800" b="1" kern="0" dirty="0">
                <a:solidFill>
                  <a:srgbClr val="000000"/>
                </a:solidFill>
                <a:latin typeface="Tahoma"/>
                <a:ea typeface="宋体"/>
              </a:rPr>
              <a:t>1</a:t>
            </a:r>
            <a:r>
              <a:rPr lang="en-US" altLang="zh-CN" sz="2800" kern="0" baseline="30000" dirty="0">
                <a:solidFill>
                  <a:srgbClr val="000000"/>
                </a:solidFill>
                <a:latin typeface="Tahoma"/>
                <a:ea typeface="宋体"/>
              </a:rPr>
              <a:t>R</a:t>
            </a:r>
          </a:p>
          <a:p>
            <a:pPr marL="514350" lvl="0" indent="-51435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 (</a:t>
            </a:r>
            <a:r>
              <a:rPr lang="en-US" altLang="zh-CN" sz="2800" b="1" kern="0" dirty="0">
                <a:solidFill>
                  <a:srgbClr val="000000"/>
                </a:solidFill>
                <a:latin typeface="Tahoma"/>
                <a:ea typeface="宋体"/>
              </a:rPr>
              <a:t>1</a:t>
            </a:r>
            <a:r>
              <a:rPr lang="en-US" altLang="zh-CN" sz="2800" kern="0" baseline="30000" dirty="0">
                <a:solidFill>
                  <a:srgbClr val="000000"/>
                </a:solidFill>
                <a:latin typeface="Tahoma"/>
                <a:ea typeface="宋体"/>
              </a:rPr>
              <a:t>R</a:t>
            </a:r>
            <a:r>
              <a:rPr lang="en-US" altLang="zh-CN" sz="2800" kern="0" dirty="0">
                <a:solidFill>
                  <a:srgbClr val="000000"/>
                </a:solidFill>
                <a:latin typeface="Tahoma"/>
                <a:ea typeface="宋体"/>
              </a:rPr>
              <a:t>)*</a:t>
            </a:r>
            <a:r>
              <a:rPr lang="en-US" altLang="zh-CN" sz="2800" b="1" kern="0" dirty="0">
                <a:solidFill>
                  <a:srgbClr val="000000"/>
                </a:solidFill>
                <a:latin typeface="Tahoma"/>
                <a:ea typeface="宋体"/>
              </a:rPr>
              <a:t>0</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0</a:t>
            </a:r>
            <a:r>
              <a:rPr lang="en-US" altLang="zh-CN" sz="2800" kern="0" baseline="30000" dirty="0">
                <a:solidFill>
                  <a:srgbClr val="000000"/>
                </a:solidFill>
                <a:latin typeface="Tahoma"/>
                <a:ea typeface="宋体"/>
              </a:rPr>
              <a:t>R</a:t>
            </a:r>
            <a:r>
              <a:rPr lang="en-US" altLang="zh-CN" sz="2800" kern="0" dirty="0">
                <a:solidFill>
                  <a:srgbClr val="000000"/>
                </a:solidFill>
                <a:latin typeface="Tahoma"/>
                <a:ea typeface="宋体"/>
              </a:rPr>
              <a:t>)*</a:t>
            </a:r>
            <a:r>
              <a:rPr lang="en-US" altLang="zh-CN" sz="2800" b="1" kern="0" dirty="0">
                <a:solidFill>
                  <a:srgbClr val="000000"/>
                </a:solidFill>
                <a:latin typeface="Tahoma"/>
                <a:ea typeface="宋体"/>
              </a:rPr>
              <a:t>1</a:t>
            </a:r>
          </a:p>
          <a:p>
            <a:pPr marL="514350" lvl="0" indent="-51435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 </a:t>
            </a:r>
            <a:r>
              <a:rPr lang="en-US" altLang="zh-CN" sz="2800" b="1" kern="0" dirty="0">
                <a:solidFill>
                  <a:srgbClr val="000000"/>
                </a:solidFill>
                <a:latin typeface="Tahoma"/>
                <a:ea typeface="宋体"/>
              </a:rPr>
              <a:t>1</a:t>
            </a:r>
            <a:r>
              <a:rPr lang="en-US" altLang="zh-CN" sz="2800" kern="0" dirty="0">
                <a:solidFill>
                  <a:srgbClr val="000000"/>
                </a:solidFill>
                <a:latin typeface="Tahoma"/>
                <a:ea typeface="宋体"/>
              </a:rPr>
              <a:t>*</a:t>
            </a:r>
            <a:r>
              <a:rPr lang="en-US" altLang="zh-CN" sz="2800" b="1" kern="0" dirty="0">
                <a:solidFill>
                  <a:srgbClr val="000000"/>
                </a:solidFill>
                <a:latin typeface="Tahoma"/>
                <a:ea typeface="宋体"/>
              </a:rPr>
              <a:t>0</a:t>
            </a:r>
            <a:r>
              <a:rPr lang="en-US" altLang="zh-CN" sz="2800" kern="0" dirty="0">
                <a:solidFill>
                  <a:srgbClr val="000000"/>
                </a:solidFill>
                <a:latin typeface="Tahoma"/>
                <a:ea typeface="宋体"/>
              </a:rPr>
              <a:t> + </a:t>
            </a:r>
            <a:r>
              <a:rPr lang="en-US" altLang="zh-CN" sz="2800" b="1" kern="0" dirty="0">
                <a:solidFill>
                  <a:srgbClr val="000000"/>
                </a:solidFill>
                <a:latin typeface="Tahoma"/>
                <a:ea typeface="宋体"/>
              </a:rPr>
              <a:t>0</a:t>
            </a:r>
            <a:r>
              <a:rPr lang="en-US" altLang="zh-CN" sz="2800" kern="0" dirty="0">
                <a:solidFill>
                  <a:srgbClr val="000000"/>
                </a:solidFill>
                <a:latin typeface="Tahoma"/>
                <a:ea typeface="宋体"/>
              </a:rPr>
              <a:t>*</a:t>
            </a:r>
            <a:r>
              <a:rPr lang="en-US" altLang="zh-CN" sz="2800" b="1" kern="0" dirty="0">
                <a:solidFill>
                  <a:srgbClr val="000000"/>
                </a:solidFill>
                <a:latin typeface="Tahoma"/>
                <a:ea typeface="宋体"/>
              </a:rPr>
              <a:t>1</a:t>
            </a:r>
            <a:r>
              <a:rPr lang="en-US" altLang="zh-CN" sz="2800" kern="0" dirty="0">
                <a:solidFill>
                  <a:srgbClr val="000000"/>
                </a:solidFill>
                <a:latin typeface="Tahoma"/>
                <a:ea typeface="宋体"/>
              </a:rPr>
              <a:t>.</a:t>
            </a:r>
            <a:endParaRPr lang="en-US" altLang="zh-CN" sz="2800" kern="0" baseline="30000" dirty="0">
              <a:solidFill>
                <a:srgbClr val="000000"/>
              </a:solidFill>
              <a:latin typeface="Tahoma"/>
              <a:ea typeface="宋体"/>
            </a:endParaRPr>
          </a:p>
        </p:txBody>
      </p:sp>
    </p:spTree>
    <p:extLst>
      <p:ext uri="{BB962C8B-B14F-4D97-AF65-F5344CB8AC3E}">
        <p14:creationId xmlns:p14="http://schemas.microsoft.com/office/powerpoint/2010/main" val="12353074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855477" y="444664"/>
            <a:ext cx="29598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Homomorphism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A </a:t>
            </a:r>
            <a:r>
              <a:rPr lang="en-US" altLang="zh-CN" sz="2800" i="1" kern="0" dirty="0">
                <a:solidFill>
                  <a:srgbClr val="FF0066"/>
                </a:solidFill>
                <a:latin typeface="Tahoma"/>
                <a:ea typeface="宋体"/>
              </a:rPr>
              <a:t>homomorphism  </a:t>
            </a:r>
            <a:r>
              <a:rPr lang="en-US" altLang="zh-CN" sz="2800" kern="0" dirty="0">
                <a:solidFill>
                  <a:srgbClr val="000000"/>
                </a:solidFill>
                <a:latin typeface="Tahoma"/>
                <a:ea typeface="宋体"/>
              </a:rPr>
              <a:t>on an alphabet is a function that gives a string for each symbol in that alphabet.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h(0) = </a:t>
            </a:r>
            <a:r>
              <a:rPr lang="en-US" altLang="zh-CN" sz="2800" kern="0" dirty="0" err="1">
                <a:solidFill>
                  <a:srgbClr val="000000"/>
                </a:solidFill>
                <a:latin typeface="Tahoma"/>
                <a:ea typeface="宋体"/>
              </a:rPr>
              <a:t>ab</a:t>
            </a:r>
            <a:r>
              <a:rPr lang="en-US" altLang="zh-CN" sz="2800" kern="0" dirty="0">
                <a:solidFill>
                  <a:srgbClr val="000000"/>
                </a:solidFill>
                <a:latin typeface="Tahoma"/>
                <a:ea typeface="宋体"/>
              </a:rPr>
              <a:t>; h(1) =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Extend to strings by h(a</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a:t>
            </a:r>
            <a:r>
              <a:rPr lang="en-US" altLang="zh-CN" sz="2800" kern="0" baseline="-25000" dirty="0">
                <a:solidFill>
                  <a:srgbClr val="000000"/>
                </a:solidFill>
                <a:latin typeface="Tahoma"/>
                <a:ea typeface="宋体"/>
              </a:rPr>
              <a:t>n</a:t>
            </a:r>
            <a:r>
              <a:rPr lang="en-US" altLang="zh-CN" sz="2800" kern="0" dirty="0">
                <a:solidFill>
                  <a:srgbClr val="000000"/>
                </a:solidFill>
                <a:latin typeface="Tahoma"/>
                <a:ea typeface="宋体"/>
              </a:rPr>
              <a:t>) = h(a</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)…h(a</a:t>
            </a:r>
            <a:r>
              <a:rPr lang="en-US" altLang="zh-CN" sz="2800" kern="0" baseline="-25000" dirty="0">
                <a:solidFill>
                  <a:srgbClr val="000000"/>
                </a:solidFill>
                <a:latin typeface="Tahoma"/>
                <a:ea typeface="宋体"/>
              </a:rPr>
              <a:t>n</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h(01010) = </a:t>
            </a:r>
            <a:r>
              <a:rPr lang="en-US" altLang="zh-CN" sz="2800" kern="0" dirty="0" err="1">
                <a:solidFill>
                  <a:srgbClr val="000000"/>
                </a:solidFill>
                <a:latin typeface="Tahoma"/>
                <a:ea typeface="宋体"/>
              </a:rPr>
              <a:t>ababab</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34476179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51940" y="444664"/>
            <a:ext cx="556690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under Homomorphism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119</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is a regular language, and </a:t>
            </a:r>
            <a:r>
              <a:rPr lang="en-US" altLang="zh-CN" sz="2800" kern="0" dirty="0">
                <a:solidFill>
                  <a:srgbClr val="0000FF"/>
                </a:solidFill>
                <a:latin typeface="Tahoma"/>
                <a:ea typeface="宋体"/>
              </a:rPr>
              <a:t>h</a:t>
            </a:r>
            <a:r>
              <a:rPr lang="en-US" altLang="zh-CN" sz="2800" kern="0" dirty="0">
                <a:solidFill>
                  <a:srgbClr val="000000"/>
                </a:solidFill>
                <a:latin typeface="Tahoma"/>
                <a:ea typeface="宋体"/>
              </a:rPr>
              <a:t> is a homomorphism on its alphabet, then </a:t>
            </a:r>
            <a:r>
              <a:rPr lang="en-US" altLang="zh-CN" sz="2800" kern="0" dirty="0">
                <a:solidFill>
                  <a:srgbClr val="FF0066"/>
                </a:solidFill>
                <a:latin typeface="Tahoma"/>
                <a:ea typeface="宋体"/>
              </a:rPr>
              <a:t>h(L)</a:t>
            </a:r>
            <a:r>
              <a:rPr lang="en-US" altLang="zh-CN" sz="2800" kern="0" dirty="0">
                <a:solidFill>
                  <a:srgbClr val="000000"/>
                </a:solidFill>
                <a:latin typeface="Tahoma"/>
                <a:ea typeface="宋体"/>
              </a:rPr>
              <a:t> = </a:t>
            </a:r>
            <a:r>
              <a:rPr lang="en-US" altLang="zh-CN" sz="2800" kern="0" dirty="0">
                <a:solidFill>
                  <a:srgbClr val="0000FF"/>
                </a:solidFill>
                <a:latin typeface="Tahoma"/>
                <a:ea typeface="宋体"/>
              </a:rPr>
              <a:t>{h(w) | w is in L} </a:t>
            </a:r>
            <a:r>
              <a:rPr lang="en-US" altLang="zh-CN" sz="2800" kern="0" dirty="0">
                <a:solidFill>
                  <a:srgbClr val="000000"/>
                </a:solidFill>
                <a:latin typeface="Tahoma"/>
                <a:ea typeface="宋体"/>
              </a:rPr>
              <a:t>is also a regular language.</a:t>
            </a:r>
          </a:p>
          <a:p>
            <a:pPr marL="457200" lvl="0" indent="-457200" eaLnBrk="0" hangingPunct="0">
              <a:spcBef>
                <a:spcPct val="20000"/>
              </a:spcBef>
              <a:buClr>
                <a:srgbClr val="3366FF"/>
              </a:buClr>
              <a:buSzPct val="70000"/>
              <a:buFont typeface="Wingdings" charset="2"/>
              <a:buChar char="u"/>
            </a:pPr>
            <a:r>
              <a:rPr lang="en-US" altLang="zh-CN" sz="2800" kern="0" dirty="0">
                <a:solidFill>
                  <a:srgbClr val="DA0058"/>
                </a:solidFill>
                <a:latin typeface="Tahoma"/>
                <a:ea typeface="宋体"/>
              </a:rPr>
              <a:t>Proof</a:t>
            </a:r>
            <a:r>
              <a:rPr lang="en-US" altLang="zh-CN" sz="2800" kern="0" dirty="0">
                <a:solidFill>
                  <a:srgbClr val="000000"/>
                </a:solidFill>
                <a:latin typeface="Tahoma"/>
                <a:ea typeface="宋体"/>
              </a:rPr>
              <a:t>: Let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 be a regular expression for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Apply </a:t>
            </a:r>
            <a:r>
              <a:rPr lang="en-US" altLang="zh-CN" sz="2800" kern="0" dirty="0">
                <a:solidFill>
                  <a:srgbClr val="0000FF"/>
                </a:solidFill>
                <a:latin typeface="Tahoma"/>
                <a:ea typeface="宋体"/>
              </a:rPr>
              <a:t>h</a:t>
            </a:r>
            <a:r>
              <a:rPr lang="en-US" altLang="zh-CN" sz="2800" kern="0" dirty="0">
                <a:solidFill>
                  <a:srgbClr val="000000"/>
                </a:solidFill>
                <a:latin typeface="Tahoma"/>
                <a:ea typeface="宋体"/>
              </a:rPr>
              <a:t> to each symbol in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Language of resulting </a:t>
            </a:r>
            <a:r>
              <a:rPr lang="en-US" altLang="zh-CN" sz="2800" kern="0" dirty="0">
                <a:solidFill>
                  <a:srgbClr val="0000FF"/>
                </a:solidFill>
                <a:latin typeface="Tahoma"/>
                <a:ea typeface="宋体"/>
              </a:rPr>
              <a:t>RE</a:t>
            </a:r>
            <a:r>
              <a:rPr lang="en-US" altLang="zh-CN" sz="2800" kern="0" dirty="0">
                <a:solidFill>
                  <a:srgbClr val="000000"/>
                </a:solidFill>
                <a:latin typeface="Tahoma"/>
                <a:ea typeface="宋体"/>
              </a:rPr>
              <a:t> is </a:t>
            </a:r>
            <a:r>
              <a:rPr lang="en-US" altLang="zh-CN" sz="2800" kern="0" dirty="0">
                <a:solidFill>
                  <a:srgbClr val="0000FF"/>
                </a:solidFill>
                <a:latin typeface="Tahoma"/>
                <a:ea typeface="宋体"/>
              </a:rPr>
              <a:t>h(L)</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39316209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78322" y="444664"/>
            <a:ext cx="529379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Converting a RE to an </a:t>
            </a:r>
            <a:r>
              <a:rPr lang="en-US" altLang="zh-CN" sz="3200" b="1" kern="0" dirty="0" err="1">
                <a:solidFill>
                  <a:srgbClr val="FF0000"/>
                </a:solidFill>
                <a:latin typeface="Times New Roman"/>
                <a:ea typeface="宋体"/>
                <a:cs typeface="Times New Roman"/>
              </a:rPr>
              <a:t>ε</a:t>
            </a:r>
            <a:r>
              <a:rPr lang="en-US" altLang="zh-CN" sz="3200" b="1" kern="0" dirty="0">
                <a:solidFill>
                  <a:srgbClr val="FF0000"/>
                </a:solidFill>
                <a:latin typeface="Times New Roman"/>
                <a:ea typeface="宋体"/>
                <a:cs typeface="Times New Roman"/>
              </a:rPr>
              <a:t>-NFA</a:t>
            </a:r>
            <a:r>
              <a:rPr lang="en-US" altLang="zh-CN" sz="3200" b="1" dirty="0">
                <a:solidFill>
                  <a:srgbClr val="FF0000"/>
                </a:solidFill>
                <a:latin typeface="Times New Roman"/>
                <a:ea typeface="华文新魏" pitchFamily="2" charset="-122"/>
                <a:cs typeface="Times New Roman"/>
              </a:rPr>
              <a:t> </a:t>
            </a:r>
            <a:endParaRPr lang="zh-CN" altLang="en-US" sz="3200" b="1" dirty="0">
              <a:solidFill>
                <a:srgbClr val="FF0000"/>
              </a:solidFill>
              <a:latin typeface="Times New Roman"/>
              <a:ea typeface="华文新魏" pitchFamily="2" charset="-122"/>
              <a:cs typeface="Times New Roman"/>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Proof is an induction on the number of operators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concatenation</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in the RE.</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always construct an automaton of a special form (next slide).</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a:t>
            </a:fld>
            <a:r>
              <a:rPr lang="en-US" altLang="zh-CN"/>
              <a:t>/100</a:t>
            </a:r>
            <a:endParaRPr lang="en-US" altLang="zh-CN" dirty="0"/>
          </a:p>
        </p:txBody>
      </p:sp>
    </p:spTree>
    <p:extLst>
      <p:ext uri="{BB962C8B-B14F-4D97-AF65-F5344CB8AC3E}">
        <p14:creationId xmlns:p14="http://schemas.microsoft.com/office/powerpoint/2010/main" val="5134175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13923" y="444664"/>
            <a:ext cx="735646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Closure under Homomorphism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Let </a:t>
            </a:r>
            <a:r>
              <a:rPr lang="en-US" altLang="zh-CN" sz="2800" kern="0" dirty="0">
                <a:solidFill>
                  <a:srgbClr val="0000FF"/>
                </a:solidFill>
                <a:latin typeface="Tahoma"/>
                <a:ea typeface="宋体"/>
              </a:rPr>
              <a:t>h(0) = </a:t>
            </a:r>
            <a:r>
              <a:rPr lang="en-US" altLang="zh-CN" sz="2800" kern="0" dirty="0" err="1">
                <a:solidFill>
                  <a:srgbClr val="0000FF"/>
                </a:solidFill>
                <a:latin typeface="Tahoma"/>
                <a:ea typeface="宋体"/>
              </a:rPr>
              <a:t>ab</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h(1) = </a:t>
            </a:r>
            <a:r>
              <a:rPr lang="en-US" altLang="zh-CN" sz="2800" kern="0" dirty="0" err="1">
                <a:solidFill>
                  <a:srgbClr val="0000FF"/>
                </a:solidFill>
                <a:latin typeface="Lucida Sans Unicode" charset="0"/>
                <a:ea typeface="宋体"/>
              </a:rPr>
              <a:t>ε</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Let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be the language of regular expression    </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 + </a:t>
            </a:r>
            <a:r>
              <a:rPr lang="en-US" altLang="zh-CN" sz="2800" b="1" kern="0" dirty="0">
                <a:solidFill>
                  <a:srgbClr val="0000FF"/>
                </a:solidFill>
                <a:latin typeface="Tahoma"/>
                <a:ea typeface="宋体"/>
              </a:rPr>
              <a:t>10</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Then </a:t>
            </a:r>
            <a:r>
              <a:rPr lang="en-US" altLang="zh-CN" sz="2800" kern="0" dirty="0">
                <a:solidFill>
                  <a:srgbClr val="0000FF"/>
                </a:solidFill>
                <a:latin typeface="Tahoma"/>
                <a:ea typeface="宋体"/>
              </a:rPr>
              <a:t>h(L)</a:t>
            </a:r>
            <a:r>
              <a:rPr lang="en-US" altLang="zh-CN" sz="2800" kern="0" dirty="0">
                <a:solidFill>
                  <a:srgbClr val="000000"/>
                </a:solidFill>
                <a:latin typeface="Tahoma"/>
                <a:ea typeface="宋体"/>
              </a:rPr>
              <a:t> is the language of regular expression </a:t>
            </a:r>
            <a:r>
              <a:rPr lang="en-US" altLang="zh-CN" sz="2800" b="1" kern="0" dirty="0" err="1">
                <a:solidFill>
                  <a:srgbClr val="0000FF"/>
                </a:solidFill>
                <a:latin typeface="Tahoma"/>
                <a:ea typeface="宋体"/>
              </a:rPr>
              <a:t>ab</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a:t>
            </a:r>
            <a:r>
              <a:rPr lang="en-US" altLang="zh-CN" sz="2800" b="1" kern="0" dirty="0" err="1">
                <a:solidFill>
                  <a:srgbClr val="0000FF"/>
                </a:solidFill>
                <a:latin typeface="Tahoma"/>
                <a:ea typeface="宋体"/>
              </a:rPr>
              <a:t>ab</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p:txBody>
      </p:sp>
      <p:grpSp>
        <p:nvGrpSpPr>
          <p:cNvPr id="11" name="Group 7"/>
          <p:cNvGrpSpPr>
            <a:grpSpLocks/>
          </p:cNvGrpSpPr>
          <p:nvPr/>
        </p:nvGrpSpPr>
        <p:grpSpPr bwMode="auto">
          <a:xfrm>
            <a:off x="2154733" y="3645024"/>
            <a:ext cx="3281363" cy="1657350"/>
            <a:chOff x="2928" y="2928"/>
            <a:chExt cx="2067" cy="1044"/>
          </a:xfrm>
        </p:grpSpPr>
        <p:sp>
          <p:nvSpPr>
            <p:cNvPr id="12" name="Text Box 4"/>
            <p:cNvSpPr txBox="1">
              <a:spLocks noChangeArrowheads="1"/>
            </p:cNvSpPr>
            <p:nvPr/>
          </p:nvSpPr>
          <p:spPr bwMode="auto">
            <a:xfrm>
              <a:off x="2928" y="3216"/>
              <a:ext cx="2067"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3366FF"/>
                  </a:solidFill>
                  <a:effectLst/>
                  <a:uLnTx/>
                  <a:uFillTx/>
                </a:rPr>
                <a:t>Note</a:t>
              </a:r>
              <a:r>
                <a:rPr kumimoji="0" lang="en-US" altLang="zh-CN" sz="2400" b="0" i="0" u="none" strike="noStrike" kern="0" cap="none" spc="0" normalizeH="0" baseline="0" noProof="0" dirty="0">
                  <a:ln>
                    <a:noFill/>
                  </a:ln>
                  <a:solidFill>
                    <a:sysClr val="windowText" lastClr="000000"/>
                  </a:solidFill>
                  <a:effectLst/>
                  <a:uLnTx/>
                  <a:uFillTx/>
                </a:rPr>
                <a:t>: use parentheses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to enforce the proper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grouping.</a:t>
              </a:r>
            </a:p>
          </p:txBody>
        </p:sp>
        <p:sp>
          <p:nvSpPr>
            <p:cNvPr id="13" name="Line 5"/>
            <p:cNvSpPr>
              <a:spLocks noChangeShapeType="1"/>
            </p:cNvSpPr>
            <p:nvPr/>
          </p:nvSpPr>
          <p:spPr bwMode="auto">
            <a:xfrm flipH="1" flipV="1">
              <a:off x="3072" y="2928"/>
              <a:ext cx="9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14" name="Line 6"/>
            <p:cNvSpPr>
              <a:spLocks noChangeShapeType="1"/>
            </p:cNvSpPr>
            <p:nvPr/>
          </p:nvSpPr>
          <p:spPr bwMode="auto">
            <a:xfrm flipV="1">
              <a:off x="3312" y="2928"/>
              <a:ext cx="9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6909329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978830" y="444664"/>
            <a:ext cx="382664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 Continued</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121</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b="1" kern="0" dirty="0" err="1">
                <a:solidFill>
                  <a:srgbClr val="000000"/>
                </a:solidFill>
                <a:latin typeface="Tahoma"/>
                <a:ea typeface="宋体"/>
              </a:rPr>
              <a:t>ab</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a:t>
            </a:r>
            <a:r>
              <a:rPr lang="en-US" altLang="zh-CN" sz="2800" b="1" kern="0" dirty="0" err="1">
                <a:solidFill>
                  <a:srgbClr val="000000"/>
                </a:solidFill>
                <a:latin typeface="Tahoma"/>
                <a:ea typeface="宋体"/>
              </a:rPr>
              <a:t>ab</a:t>
            </a:r>
            <a:r>
              <a:rPr lang="en-US" altLang="zh-CN" sz="2800" kern="0" dirty="0">
                <a:solidFill>
                  <a:srgbClr val="000000"/>
                </a:solidFill>
                <a:latin typeface="Tahoma"/>
                <a:ea typeface="宋体"/>
              </a:rPr>
              <a:t>)* can be simplified.</a:t>
            </a:r>
          </a:p>
          <a:p>
            <a:pPr marL="457200" lvl="0" indent="-457200" eaLnBrk="0" hangingPunct="0">
              <a:spcBef>
                <a:spcPct val="20000"/>
              </a:spcBef>
              <a:buClr>
                <a:srgbClr val="3366FF"/>
              </a:buClr>
              <a:buSzPct val="70000"/>
              <a:buFont typeface="Wingdings" charset="2"/>
              <a:buChar char="u"/>
            </a:pP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so </a:t>
            </a:r>
            <a:r>
              <a:rPr lang="en-US" altLang="zh-CN" sz="2800" b="1" kern="0" dirty="0" err="1">
                <a:solidFill>
                  <a:srgbClr val="000000"/>
                </a:solidFill>
                <a:latin typeface="Tahoma"/>
                <a:ea typeface="宋体"/>
              </a:rPr>
              <a:t>ab</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 </a:t>
            </a:r>
            <a:r>
              <a:rPr lang="en-US" altLang="zh-CN" sz="2800" b="1" kern="0" dirty="0" err="1">
                <a:solidFill>
                  <a:srgbClr val="000000"/>
                </a:solidFill>
                <a:latin typeface="Tahoma"/>
                <a:ea typeface="宋体"/>
              </a:rPr>
              <a:t>ab</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is the identity under concatenation.</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That is, </a:t>
            </a:r>
            <a:r>
              <a:rPr lang="en-US" altLang="zh-CN" sz="2400" kern="0" dirty="0" err="1">
                <a:solidFill>
                  <a:srgbClr val="000000"/>
                </a:solidFill>
                <a:latin typeface="Lucida Sans Unicode" charset="0"/>
                <a:ea typeface="宋体"/>
              </a:rPr>
              <a:t>ε</a:t>
            </a:r>
            <a:r>
              <a:rPr lang="en-US" altLang="zh-CN" sz="2400" kern="0" dirty="0" err="1">
                <a:solidFill>
                  <a:srgbClr val="000000"/>
                </a:solidFill>
                <a:latin typeface="Tahoma"/>
                <a:ea typeface="宋体"/>
              </a:rPr>
              <a:t>E</a:t>
            </a:r>
            <a:r>
              <a:rPr lang="en-US" altLang="zh-CN" sz="2400" kern="0" dirty="0">
                <a:solidFill>
                  <a:srgbClr val="000000"/>
                </a:solidFill>
                <a:latin typeface="Tahoma"/>
                <a:ea typeface="宋体"/>
              </a:rPr>
              <a:t> = </a:t>
            </a:r>
            <a:r>
              <a:rPr lang="en-US" altLang="zh-CN" sz="2400" kern="0" dirty="0" err="1">
                <a:solidFill>
                  <a:srgbClr val="000000"/>
                </a:solidFill>
                <a:latin typeface="Tahoma"/>
                <a:ea typeface="宋体"/>
              </a:rPr>
              <a:t>E</a:t>
            </a:r>
            <a:r>
              <a:rPr lang="en-US" altLang="zh-CN" sz="2400" kern="0" dirty="0" err="1">
                <a:solidFill>
                  <a:srgbClr val="000000"/>
                </a:solidFill>
                <a:latin typeface="Lucida Sans Unicode" charset="0"/>
                <a:ea typeface="宋体"/>
              </a:rPr>
              <a:t>ε</a:t>
            </a:r>
            <a:r>
              <a:rPr lang="en-US" altLang="zh-CN" sz="2400" kern="0" dirty="0">
                <a:solidFill>
                  <a:srgbClr val="000000"/>
                </a:solidFill>
                <a:latin typeface="Tahoma"/>
                <a:ea typeface="宋体"/>
              </a:rPr>
              <a:t> = E for any RE </a:t>
            </a:r>
            <a:r>
              <a:rPr lang="en-US" altLang="zh-CN" sz="2400" i="1" kern="0" dirty="0">
                <a:solidFill>
                  <a:srgbClr val="000000"/>
                </a:solidFill>
                <a:latin typeface="Tahoma"/>
                <a:ea typeface="宋体"/>
              </a:rPr>
              <a:t>E</a:t>
            </a:r>
            <a:r>
              <a:rPr lang="en-US" altLang="zh-CN" sz="24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Thus, </a:t>
            </a:r>
            <a:r>
              <a:rPr lang="en-US" altLang="zh-CN" sz="2800" b="1" kern="0" dirty="0" err="1">
                <a:solidFill>
                  <a:srgbClr val="000000"/>
                </a:solidFill>
                <a:latin typeface="Tahoma"/>
                <a:ea typeface="宋体"/>
              </a:rPr>
              <a:t>ab</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a:t>
            </a:r>
            <a:r>
              <a:rPr lang="en-US" altLang="zh-CN" sz="2800" b="1" kern="0" dirty="0" err="1">
                <a:solidFill>
                  <a:srgbClr val="000000"/>
                </a:solidFill>
                <a:latin typeface="Tahoma"/>
                <a:ea typeface="宋体"/>
              </a:rPr>
              <a:t>ab</a:t>
            </a:r>
            <a:r>
              <a:rPr lang="en-US" altLang="zh-CN" sz="2800" kern="0" dirty="0">
                <a:solidFill>
                  <a:srgbClr val="000000"/>
                </a:solidFill>
                <a:latin typeface="Tahoma"/>
                <a:ea typeface="宋体"/>
              </a:rPr>
              <a:t>)* = </a:t>
            </a:r>
            <a:r>
              <a:rPr lang="en-US" altLang="zh-CN" sz="2800" b="1" kern="0" dirty="0" err="1">
                <a:solidFill>
                  <a:srgbClr val="000000"/>
                </a:solidFill>
                <a:latin typeface="Tahoma"/>
                <a:ea typeface="宋体"/>
              </a:rPr>
              <a:t>ab</a:t>
            </a:r>
            <a:r>
              <a:rPr lang="en-US" altLang="zh-CN" sz="2800" kern="0" dirty="0">
                <a:solidFill>
                  <a:srgbClr val="000000"/>
                </a:solidFill>
                <a:latin typeface="Tahoma"/>
                <a:ea typeface="宋体"/>
              </a:rPr>
              <a:t> + (</a:t>
            </a:r>
            <a:r>
              <a:rPr lang="en-US" altLang="zh-CN" sz="2800" b="1" kern="0" dirty="0" err="1">
                <a:solidFill>
                  <a:srgbClr val="000000"/>
                </a:solidFill>
                <a:latin typeface="Tahoma"/>
                <a:ea typeface="宋体"/>
              </a:rPr>
              <a:t>ab</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Finally, L(</a:t>
            </a:r>
            <a:r>
              <a:rPr lang="en-US" altLang="zh-CN" sz="2800" b="1" kern="0" dirty="0" err="1">
                <a:solidFill>
                  <a:srgbClr val="000000"/>
                </a:solidFill>
                <a:latin typeface="Tahoma"/>
                <a:ea typeface="宋体"/>
              </a:rPr>
              <a:t>ab</a:t>
            </a:r>
            <a:r>
              <a:rPr lang="en-US" altLang="zh-CN" sz="2800" kern="0" dirty="0">
                <a:solidFill>
                  <a:srgbClr val="000000"/>
                </a:solidFill>
                <a:latin typeface="Tahoma"/>
                <a:ea typeface="宋体"/>
              </a:rPr>
              <a:t>) is contained in L((</a:t>
            </a:r>
            <a:r>
              <a:rPr lang="en-US" altLang="zh-CN" sz="2800" b="1" kern="0" dirty="0" err="1">
                <a:solidFill>
                  <a:srgbClr val="000000"/>
                </a:solidFill>
                <a:latin typeface="Tahoma"/>
                <a:ea typeface="宋体"/>
              </a:rPr>
              <a:t>ab</a:t>
            </a:r>
            <a:r>
              <a:rPr lang="en-US" altLang="zh-CN" sz="2800" kern="0" dirty="0">
                <a:solidFill>
                  <a:srgbClr val="000000"/>
                </a:solidFill>
                <a:latin typeface="Tahoma"/>
                <a:ea typeface="宋体"/>
              </a:rPr>
              <a:t>)*), so a RE for h(L) is (</a:t>
            </a:r>
            <a:r>
              <a:rPr lang="en-US" altLang="zh-CN" sz="2800" b="1" kern="0" dirty="0" err="1">
                <a:solidFill>
                  <a:srgbClr val="000000"/>
                </a:solidFill>
                <a:latin typeface="Tahoma"/>
                <a:ea typeface="宋体"/>
              </a:rPr>
              <a:t>ab</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8796272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06834" y="444664"/>
            <a:ext cx="452135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Inverse Homomorphism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122</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Let </a:t>
            </a:r>
            <a:r>
              <a:rPr lang="en-US" altLang="zh-CN" sz="2800" kern="0" dirty="0">
                <a:solidFill>
                  <a:srgbClr val="0000FF"/>
                </a:solidFill>
                <a:latin typeface="Tahoma"/>
                <a:ea typeface="宋体"/>
              </a:rPr>
              <a:t>h</a:t>
            </a:r>
            <a:r>
              <a:rPr lang="en-US" altLang="zh-CN" sz="2800" kern="0" dirty="0">
                <a:solidFill>
                  <a:srgbClr val="000000"/>
                </a:solidFill>
                <a:latin typeface="Tahoma"/>
                <a:ea typeface="宋体"/>
              </a:rPr>
              <a:t> be a homomorphism and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 language whose alphabet is the output language of </a:t>
            </a:r>
            <a:r>
              <a:rPr lang="en-US" altLang="zh-CN" sz="2800" kern="0" dirty="0">
                <a:solidFill>
                  <a:srgbClr val="0000FF"/>
                </a:solidFill>
                <a:latin typeface="Tahoma"/>
                <a:ea typeface="宋体"/>
              </a:rPr>
              <a:t>h</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FF0066"/>
                </a:solidFill>
                <a:latin typeface="Tahoma"/>
                <a:ea typeface="宋体"/>
              </a:rPr>
              <a:t>h</a:t>
            </a:r>
            <a:r>
              <a:rPr lang="en-US" altLang="zh-CN" sz="2800" kern="0" baseline="30000" dirty="0">
                <a:solidFill>
                  <a:srgbClr val="FF0066"/>
                </a:solidFill>
                <a:latin typeface="Tahoma"/>
                <a:ea typeface="宋体"/>
              </a:rPr>
              <a:t>-1</a:t>
            </a:r>
            <a:r>
              <a:rPr lang="en-US" altLang="zh-CN" sz="2800" kern="0" dirty="0">
                <a:solidFill>
                  <a:srgbClr val="FF0066"/>
                </a:solidFill>
                <a:latin typeface="Tahoma"/>
                <a:ea typeface="宋体"/>
              </a:rPr>
              <a:t>(L)</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 {w | h(w) is in L}</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30860073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85433" y="444664"/>
            <a:ext cx="631090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Inverse Homomorphism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Let </a:t>
            </a:r>
            <a:r>
              <a:rPr lang="en-US" altLang="zh-CN" sz="2800" kern="0" dirty="0">
                <a:solidFill>
                  <a:srgbClr val="0000FF"/>
                </a:solidFill>
                <a:latin typeface="Tahoma"/>
                <a:ea typeface="宋体"/>
              </a:rPr>
              <a:t>h(0) = </a:t>
            </a:r>
            <a:r>
              <a:rPr lang="en-US" altLang="zh-CN" sz="2800" kern="0" dirty="0" err="1">
                <a:solidFill>
                  <a:srgbClr val="0000FF"/>
                </a:solidFill>
                <a:latin typeface="Tahoma"/>
                <a:ea typeface="宋体"/>
              </a:rPr>
              <a:t>ab</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h(1) = </a:t>
            </a:r>
            <a:r>
              <a:rPr lang="en-US" altLang="zh-CN" sz="2800" kern="0" dirty="0" err="1">
                <a:solidFill>
                  <a:srgbClr val="0000FF"/>
                </a:solidFill>
                <a:latin typeface="Lucida Sans Unicode" charset="0"/>
                <a:ea typeface="宋体"/>
              </a:rPr>
              <a:t>ε</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Let </a:t>
            </a:r>
            <a:r>
              <a:rPr lang="en-US" altLang="zh-CN" sz="2800" kern="0" dirty="0">
                <a:solidFill>
                  <a:srgbClr val="0000FF"/>
                </a:solidFill>
                <a:latin typeface="Tahoma"/>
                <a:ea typeface="宋体"/>
              </a:rPr>
              <a:t>L = {</a:t>
            </a:r>
            <a:r>
              <a:rPr lang="en-US" altLang="zh-CN" sz="2800" kern="0" dirty="0" err="1">
                <a:solidFill>
                  <a:srgbClr val="0000FF"/>
                </a:solidFill>
                <a:latin typeface="Tahoma"/>
                <a:ea typeface="宋体"/>
              </a:rPr>
              <a:t>abab</a:t>
            </a:r>
            <a:r>
              <a:rPr lang="en-US" altLang="zh-CN" sz="2800" kern="0" dirty="0">
                <a:solidFill>
                  <a:srgbClr val="0000FF"/>
                </a:solidFill>
                <a:latin typeface="Tahoma"/>
                <a:ea typeface="宋体"/>
              </a:rPr>
              <a:t>, baba}</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h</a:t>
            </a:r>
            <a:r>
              <a:rPr lang="en-US" altLang="zh-CN" sz="2800" kern="0" baseline="30000" dirty="0">
                <a:solidFill>
                  <a:srgbClr val="0000FF"/>
                </a:solidFill>
                <a:latin typeface="Tahoma"/>
                <a:ea typeface="宋体"/>
              </a:rPr>
              <a:t>-1</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 the language with two </a:t>
            </a:r>
            <a:r>
              <a:rPr lang="en-US" altLang="zh-CN" sz="2800" kern="0" dirty="0">
                <a:solidFill>
                  <a:srgbClr val="0000FF"/>
                </a:solidFill>
                <a:latin typeface="Tahoma"/>
                <a:ea typeface="宋体"/>
              </a:rPr>
              <a:t>0</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s and any number of </a:t>
            </a:r>
            <a:r>
              <a:rPr lang="en-US" altLang="zh-CN" sz="2800" kern="0" dirty="0">
                <a:solidFill>
                  <a:srgbClr val="0000FF"/>
                </a:solidFill>
                <a:latin typeface="Tahoma"/>
                <a:ea typeface="宋体"/>
              </a:rPr>
              <a:t>1</a:t>
            </a:r>
            <a:r>
              <a:rPr lang="en-US" altLang="zh-CN" sz="2800" kern="0" dirty="0">
                <a:solidFill>
                  <a:srgbClr val="0000FF"/>
                </a:solidFill>
                <a:latin typeface="Arial"/>
                <a:ea typeface="宋体"/>
              </a:rPr>
              <a:t>’</a:t>
            </a:r>
            <a:r>
              <a:rPr lang="en-US" altLang="zh-CN" sz="2800" kern="0" dirty="0">
                <a:solidFill>
                  <a:srgbClr val="0000FF"/>
                </a:solidFill>
                <a:latin typeface="Tahoma"/>
                <a:ea typeface="宋体"/>
              </a:rPr>
              <a:t>s = L(</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7150321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14016" y="444664"/>
            <a:ext cx="767846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a:t>
            </a:r>
            <a:r>
              <a:rPr lang="en-US" altLang="zh-CN" sz="3200" b="1" dirty="0">
                <a:solidFill>
                  <a:srgbClr val="0000FF"/>
                </a:solidFill>
                <a:latin typeface="Times New Roman"/>
                <a:ea typeface="华文新魏" pitchFamily="2" charset="-122"/>
                <a:cs typeface="Times New Roman"/>
              </a:rPr>
              <a:t>Proof</a:t>
            </a:r>
            <a:r>
              <a:rPr lang="en-US" altLang="zh-CN" sz="3200" b="1" dirty="0">
                <a:solidFill>
                  <a:srgbClr val="FF0000"/>
                </a:solidFill>
                <a:latin typeface="Times New Roman"/>
                <a:ea typeface="华文新魏" pitchFamily="2" charset="-122"/>
                <a:cs typeface="Times New Roman"/>
              </a:rPr>
              <a:t> for Inverse Homomorphism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124</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3200" kern="0" dirty="0">
                <a:solidFill>
                  <a:srgbClr val="000000"/>
                </a:solidFill>
                <a:latin typeface="Tahoma"/>
                <a:ea typeface="宋体"/>
              </a:rPr>
              <a:t>Start with a DFA </a:t>
            </a:r>
            <a:r>
              <a:rPr lang="en-US" altLang="zh-CN" sz="3200" kern="0" dirty="0">
                <a:solidFill>
                  <a:srgbClr val="0000FF"/>
                </a:solidFill>
                <a:latin typeface="Tahoma"/>
                <a:ea typeface="宋体"/>
              </a:rPr>
              <a:t>A</a:t>
            </a:r>
            <a:r>
              <a:rPr lang="en-US" altLang="zh-CN" sz="3200" kern="0" dirty="0">
                <a:solidFill>
                  <a:srgbClr val="000000"/>
                </a:solidFill>
                <a:latin typeface="Tahoma"/>
                <a:ea typeface="宋体"/>
              </a:rPr>
              <a:t> for </a:t>
            </a:r>
            <a:r>
              <a:rPr lang="en-US" altLang="zh-CN" sz="3200" kern="0" dirty="0">
                <a:solidFill>
                  <a:srgbClr val="0000FF"/>
                </a:solidFill>
                <a:latin typeface="Tahoma"/>
                <a:ea typeface="宋体"/>
              </a:rPr>
              <a:t>L</a:t>
            </a:r>
            <a:r>
              <a:rPr lang="en-US" altLang="zh-CN" sz="32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3200" kern="0" dirty="0">
                <a:solidFill>
                  <a:srgbClr val="000000"/>
                </a:solidFill>
                <a:latin typeface="Tahoma"/>
                <a:ea typeface="宋体"/>
              </a:rPr>
              <a:t>Construct a DFA </a:t>
            </a:r>
            <a:r>
              <a:rPr lang="en-US" altLang="zh-CN" sz="3200" kern="0" dirty="0">
                <a:solidFill>
                  <a:srgbClr val="0000FF"/>
                </a:solidFill>
                <a:latin typeface="Tahoma"/>
                <a:ea typeface="宋体"/>
              </a:rPr>
              <a:t>B</a:t>
            </a:r>
            <a:r>
              <a:rPr lang="en-US" altLang="zh-CN" sz="3200" kern="0" dirty="0">
                <a:solidFill>
                  <a:srgbClr val="000000"/>
                </a:solidFill>
                <a:latin typeface="Tahoma"/>
                <a:ea typeface="宋体"/>
              </a:rPr>
              <a:t>  for </a:t>
            </a:r>
            <a:r>
              <a:rPr lang="en-US" altLang="zh-CN" sz="3200" kern="0" dirty="0">
                <a:solidFill>
                  <a:srgbClr val="0000FF"/>
                </a:solidFill>
                <a:latin typeface="Tahoma"/>
                <a:ea typeface="宋体"/>
              </a:rPr>
              <a:t>h</a:t>
            </a:r>
            <a:r>
              <a:rPr lang="en-US" altLang="zh-CN" sz="3200" kern="0" baseline="30000" dirty="0">
                <a:solidFill>
                  <a:srgbClr val="0000FF"/>
                </a:solidFill>
                <a:latin typeface="Tahoma"/>
                <a:ea typeface="宋体"/>
              </a:rPr>
              <a:t>-1</a:t>
            </a:r>
            <a:r>
              <a:rPr lang="en-US" altLang="zh-CN" sz="3200" kern="0" dirty="0">
                <a:solidFill>
                  <a:srgbClr val="0000FF"/>
                </a:solidFill>
                <a:latin typeface="Tahoma"/>
                <a:ea typeface="宋体"/>
              </a:rPr>
              <a:t>(L)</a:t>
            </a:r>
            <a:r>
              <a:rPr lang="en-US" altLang="zh-CN" sz="3200" kern="0" dirty="0">
                <a:solidFill>
                  <a:srgbClr val="000000"/>
                </a:solidFill>
                <a:latin typeface="Tahoma"/>
                <a:ea typeface="宋体"/>
              </a:rPr>
              <a:t> with:</a:t>
            </a:r>
          </a:p>
          <a:p>
            <a:pPr marL="914400" lvl="1" indent="-457200" eaLnBrk="0" hangingPunct="0">
              <a:spcBef>
                <a:spcPct val="20000"/>
              </a:spcBef>
              <a:buClr>
                <a:srgbClr val="3366FF"/>
              </a:buClr>
              <a:buSzPct val="70000"/>
              <a:buFont typeface="Wingdings" charset="2"/>
              <a:buChar char="Ø"/>
            </a:pPr>
            <a:r>
              <a:rPr lang="en-US" altLang="zh-CN" sz="2800" kern="0" dirty="0">
                <a:solidFill>
                  <a:srgbClr val="000000"/>
                </a:solidFill>
                <a:latin typeface="Tahoma"/>
                <a:ea typeface="宋体"/>
              </a:rPr>
              <a:t>The same set of states.</a:t>
            </a:r>
          </a:p>
          <a:p>
            <a:pPr marL="914400" lvl="1" indent="-457200" eaLnBrk="0" hangingPunct="0">
              <a:spcBef>
                <a:spcPct val="20000"/>
              </a:spcBef>
              <a:buClr>
                <a:srgbClr val="3366FF"/>
              </a:buClr>
              <a:buSzPct val="70000"/>
              <a:buFont typeface="Wingdings" charset="2"/>
              <a:buChar char="Ø"/>
            </a:pPr>
            <a:r>
              <a:rPr lang="en-US" altLang="zh-CN" sz="2800" kern="0" dirty="0">
                <a:solidFill>
                  <a:srgbClr val="000000"/>
                </a:solidFill>
                <a:latin typeface="Tahoma"/>
                <a:ea typeface="宋体"/>
              </a:rPr>
              <a:t>The same start state.</a:t>
            </a:r>
          </a:p>
          <a:p>
            <a:pPr marL="914400" lvl="1" indent="-457200" eaLnBrk="0" hangingPunct="0">
              <a:spcBef>
                <a:spcPct val="20000"/>
              </a:spcBef>
              <a:buClr>
                <a:srgbClr val="3366FF"/>
              </a:buClr>
              <a:buSzPct val="70000"/>
              <a:buFont typeface="Wingdings" charset="2"/>
              <a:buChar char="Ø"/>
            </a:pPr>
            <a:r>
              <a:rPr lang="en-US" altLang="zh-CN" sz="2800" kern="0" dirty="0">
                <a:solidFill>
                  <a:srgbClr val="000000"/>
                </a:solidFill>
                <a:latin typeface="Tahoma"/>
                <a:ea typeface="宋体"/>
              </a:rPr>
              <a:t>The same final states.</a:t>
            </a:r>
          </a:p>
          <a:p>
            <a:pPr marL="914400" lvl="1" indent="-457200" eaLnBrk="0" hangingPunct="0">
              <a:spcBef>
                <a:spcPct val="20000"/>
              </a:spcBef>
              <a:buClr>
                <a:srgbClr val="3366FF"/>
              </a:buClr>
              <a:buSzPct val="70000"/>
              <a:buFont typeface="Wingdings" charset="2"/>
              <a:buChar char="Ø"/>
            </a:pPr>
            <a:r>
              <a:rPr lang="en-US" altLang="zh-CN" sz="2800" kern="0" dirty="0">
                <a:solidFill>
                  <a:srgbClr val="000000"/>
                </a:solidFill>
                <a:latin typeface="Tahoma"/>
                <a:ea typeface="宋体"/>
              </a:rPr>
              <a:t>Input alphabet = the symbols to which homomorphism </a:t>
            </a:r>
            <a:r>
              <a:rPr lang="en-US" altLang="zh-CN" sz="2800" kern="0" dirty="0">
                <a:solidFill>
                  <a:srgbClr val="0000FF"/>
                </a:solidFill>
                <a:latin typeface="Tahoma"/>
                <a:ea typeface="宋体"/>
              </a:rPr>
              <a:t>h</a:t>
            </a:r>
            <a:r>
              <a:rPr lang="en-US" altLang="zh-CN" sz="2800" kern="0" dirty="0">
                <a:solidFill>
                  <a:srgbClr val="000000"/>
                </a:solidFill>
                <a:latin typeface="Tahoma"/>
                <a:ea typeface="宋体"/>
              </a:rPr>
              <a:t> applies.</a:t>
            </a:r>
          </a:p>
        </p:txBody>
      </p:sp>
    </p:spTree>
    <p:extLst>
      <p:ext uri="{BB962C8B-B14F-4D97-AF65-F5344CB8AC3E}">
        <p14:creationId xmlns:p14="http://schemas.microsoft.com/office/powerpoint/2010/main" val="27415785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4078979" y="444664"/>
            <a:ext cx="19485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Proof</a:t>
            </a:r>
            <a:r>
              <a:rPr lang="en-US" altLang="zh-CN" sz="3200" b="1" dirty="0">
                <a:solidFill>
                  <a:srgbClr val="FF0000"/>
                </a:solidFill>
                <a:latin typeface="Times New Roman"/>
                <a:ea typeface="华文新魏" pitchFamily="2" charset="-122"/>
                <a:cs typeface="Times New Roman"/>
              </a:rPr>
              <a:t> – (2)</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The transitions for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 are computed by applying </a:t>
            </a:r>
            <a:r>
              <a:rPr lang="en-US" altLang="zh-CN" sz="2800" kern="0" dirty="0">
                <a:solidFill>
                  <a:srgbClr val="0000FF"/>
                </a:solidFill>
                <a:latin typeface="Tahoma"/>
                <a:ea typeface="宋体"/>
              </a:rPr>
              <a:t>h</a:t>
            </a:r>
            <a:r>
              <a:rPr lang="en-US" altLang="zh-CN" sz="2800" kern="0" dirty="0">
                <a:solidFill>
                  <a:srgbClr val="000000"/>
                </a:solidFill>
                <a:latin typeface="Tahoma"/>
                <a:ea typeface="宋体"/>
              </a:rPr>
              <a:t> to an input symbol </a:t>
            </a:r>
            <a:r>
              <a:rPr lang="en-US" altLang="zh-CN" sz="2800" i="1" kern="0" dirty="0">
                <a:solidFill>
                  <a:srgbClr val="0000FF"/>
                </a:solidFill>
                <a:latin typeface="Tahoma"/>
                <a:ea typeface="宋体"/>
              </a:rPr>
              <a:t>a</a:t>
            </a:r>
            <a:r>
              <a:rPr lang="en-US" altLang="zh-CN" sz="2800" kern="0" dirty="0">
                <a:solidFill>
                  <a:srgbClr val="000000"/>
                </a:solidFill>
                <a:latin typeface="Tahoma"/>
                <a:ea typeface="宋体"/>
              </a:rPr>
              <a:t>  and seeing where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would go on sequence of input symbols </a:t>
            </a:r>
            <a:r>
              <a:rPr lang="en-US" altLang="zh-CN" sz="2800" kern="0" dirty="0">
                <a:solidFill>
                  <a:srgbClr val="0000FF"/>
                </a:solidFill>
                <a:latin typeface="Tahoma"/>
                <a:ea typeface="宋体"/>
              </a:rPr>
              <a:t>h(a)</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Formally, </a:t>
            </a:r>
            <a:r>
              <a:rPr lang="en-US" altLang="zh-CN" sz="2800" kern="0" dirty="0" err="1">
                <a:solidFill>
                  <a:srgbClr val="0000FF"/>
                </a:solidFill>
                <a:latin typeface="Lucida Sans Unicode" charset="0"/>
                <a:ea typeface="宋体"/>
              </a:rPr>
              <a:t>δ</a:t>
            </a:r>
            <a:r>
              <a:rPr lang="en-US" altLang="zh-CN" sz="2800" kern="0" baseline="-25000" dirty="0" err="1">
                <a:solidFill>
                  <a:srgbClr val="0000FF"/>
                </a:solidFill>
                <a:latin typeface="Tahoma"/>
                <a:ea typeface="宋体"/>
              </a:rPr>
              <a:t>B</a:t>
            </a:r>
            <a:r>
              <a:rPr lang="en-US" altLang="zh-CN" sz="2800" kern="0" dirty="0">
                <a:solidFill>
                  <a:srgbClr val="0000FF"/>
                </a:solidFill>
                <a:latin typeface="Tahoma"/>
                <a:ea typeface="宋体"/>
              </a:rPr>
              <a:t>(q, a) = </a:t>
            </a:r>
            <a:r>
              <a:rPr lang="en-US" altLang="zh-CN" sz="2800" kern="0" dirty="0" err="1">
                <a:solidFill>
                  <a:srgbClr val="0000FF"/>
                </a:solidFill>
                <a:latin typeface="Lucida Sans Unicode" charset="0"/>
                <a:ea typeface="宋体"/>
              </a:rPr>
              <a:t>δ</a:t>
            </a:r>
            <a:r>
              <a:rPr lang="en-US" altLang="zh-CN" sz="2800" kern="0" baseline="-25000" dirty="0" err="1">
                <a:solidFill>
                  <a:srgbClr val="0000FF"/>
                </a:solidFill>
                <a:latin typeface="Tahoma"/>
                <a:ea typeface="宋体"/>
              </a:rPr>
              <a:t>A</a:t>
            </a:r>
            <a:r>
              <a:rPr lang="en-US" altLang="zh-CN" sz="2800" kern="0" dirty="0">
                <a:solidFill>
                  <a:srgbClr val="0000FF"/>
                </a:solidFill>
                <a:latin typeface="Tahoma"/>
                <a:ea typeface="宋体"/>
              </a:rPr>
              <a:t>(q, h(a))</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39679265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04325" y="444664"/>
            <a:ext cx="7497851" cy="474509"/>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2800" b="1" dirty="0">
                <a:solidFill>
                  <a:srgbClr val="0000FF"/>
                </a:solidFill>
                <a:latin typeface="Times New Roman"/>
                <a:ea typeface="华文新魏" pitchFamily="2" charset="-122"/>
                <a:cs typeface="Times New Roman"/>
              </a:rPr>
              <a:t>Example:</a:t>
            </a:r>
            <a:r>
              <a:rPr lang="en-US" altLang="zh-CN" sz="2800" b="1" dirty="0">
                <a:solidFill>
                  <a:srgbClr val="FF0000"/>
                </a:solidFill>
                <a:latin typeface="Times New Roman"/>
                <a:ea typeface="华文新魏" pitchFamily="2" charset="-122"/>
                <a:cs typeface="Times New Roman"/>
              </a:rPr>
              <a:t> Inverse Homomorphism Construction</a:t>
            </a:r>
            <a:endParaRPr lang="zh-CN" altLang="en-US" sz="28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126</a:t>
            </a:fld>
            <a:r>
              <a:rPr lang="en-US" altLang="zh-CN"/>
              <a:t>/100</a:t>
            </a:r>
            <a:endParaRPr lang="en-US" altLang="zh-CN" dirty="0"/>
          </a:p>
        </p:txBody>
      </p:sp>
      <p:sp>
        <p:nvSpPr>
          <p:cNvPr id="49" name="Oval 3"/>
          <p:cNvSpPr>
            <a:spLocks noChangeArrowheads="1"/>
          </p:cNvSpPr>
          <p:nvPr/>
        </p:nvSpPr>
        <p:spPr bwMode="auto">
          <a:xfrm>
            <a:off x="852736" y="2916867"/>
            <a:ext cx="457200" cy="457200"/>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50" name="Oval 5"/>
          <p:cNvSpPr>
            <a:spLocks noChangeArrowheads="1"/>
          </p:cNvSpPr>
          <p:nvPr/>
        </p:nvSpPr>
        <p:spPr bwMode="auto">
          <a:xfrm>
            <a:off x="2300536" y="3907467"/>
            <a:ext cx="457200" cy="457200"/>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C</a:t>
            </a:r>
          </a:p>
        </p:txBody>
      </p:sp>
      <p:sp>
        <p:nvSpPr>
          <p:cNvPr id="51" name="Oval 6"/>
          <p:cNvSpPr>
            <a:spLocks noChangeArrowheads="1"/>
          </p:cNvSpPr>
          <p:nvPr/>
        </p:nvSpPr>
        <p:spPr bwMode="auto">
          <a:xfrm>
            <a:off x="2300536" y="2078667"/>
            <a:ext cx="457200" cy="457200"/>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t>
            </a:r>
          </a:p>
        </p:txBody>
      </p:sp>
      <p:sp>
        <p:nvSpPr>
          <p:cNvPr id="52" name="Oval 9"/>
          <p:cNvSpPr>
            <a:spLocks noChangeArrowheads="1"/>
          </p:cNvSpPr>
          <p:nvPr/>
        </p:nvSpPr>
        <p:spPr bwMode="auto">
          <a:xfrm>
            <a:off x="5881936" y="3831267"/>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3" name="Oval 10"/>
          <p:cNvSpPr>
            <a:spLocks noChangeArrowheads="1"/>
          </p:cNvSpPr>
          <p:nvPr/>
        </p:nvSpPr>
        <p:spPr bwMode="auto">
          <a:xfrm>
            <a:off x="2224336" y="3831267"/>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4" name="Line 11"/>
          <p:cNvSpPr>
            <a:spLocks noChangeShapeType="1"/>
          </p:cNvSpPr>
          <p:nvPr/>
        </p:nvSpPr>
        <p:spPr bwMode="auto">
          <a:xfrm flipV="1">
            <a:off x="1233736" y="2383467"/>
            <a:ext cx="1066800" cy="609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5" name="Line 13"/>
          <p:cNvSpPr>
            <a:spLocks noChangeShapeType="1"/>
          </p:cNvSpPr>
          <p:nvPr/>
        </p:nvSpPr>
        <p:spPr bwMode="auto">
          <a:xfrm>
            <a:off x="1233736" y="3297867"/>
            <a:ext cx="1066800" cy="6858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6" name="Line 15"/>
          <p:cNvSpPr>
            <a:spLocks noChangeShapeType="1"/>
          </p:cNvSpPr>
          <p:nvPr/>
        </p:nvSpPr>
        <p:spPr bwMode="auto">
          <a:xfrm>
            <a:off x="2529136" y="2535867"/>
            <a:ext cx="0" cy="12954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57" name="AutoShape 19"/>
          <p:cNvCxnSpPr>
            <a:cxnSpLocks noChangeShapeType="1"/>
            <a:stCxn id="53" idx="6"/>
            <a:endCxn id="51" idx="6"/>
          </p:cNvCxnSpPr>
          <p:nvPr/>
        </p:nvCxnSpPr>
        <p:spPr bwMode="auto">
          <a:xfrm flipH="1" flipV="1">
            <a:off x="2757736" y="2307267"/>
            <a:ext cx="76200" cy="1828800"/>
          </a:xfrm>
          <a:prstGeom prst="curvedConnector3">
            <a:avLst>
              <a:gd name="adj1" fmla="val -3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8" name="AutoShape 20"/>
          <p:cNvCxnSpPr>
            <a:cxnSpLocks noChangeShapeType="1"/>
            <a:stCxn id="51" idx="0"/>
            <a:endCxn id="49" idx="0"/>
          </p:cNvCxnSpPr>
          <p:nvPr/>
        </p:nvCxnSpPr>
        <p:spPr bwMode="auto">
          <a:xfrm rot="16200000" flipH="1" flipV="1">
            <a:off x="1386136" y="1773867"/>
            <a:ext cx="838200" cy="1447800"/>
          </a:xfrm>
          <a:prstGeom prst="curvedConnector3">
            <a:avLst>
              <a:gd name="adj1" fmla="val -27273"/>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9" name="AutoShape 21"/>
          <p:cNvCxnSpPr>
            <a:cxnSpLocks noChangeShapeType="1"/>
            <a:stCxn id="53" idx="3"/>
            <a:endCxn id="49" idx="4"/>
          </p:cNvCxnSpPr>
          <p:nvPr/>
        </p:nvCxnSpPr>
        <p:spPr bwMode="auto">
          <a:xfrm rot="16200000" flipV="1">
            <a:off x="1208336" y="3247067"/>
            <a:ext cx="977900" cy="1231900"/>
          </a:xfrm>
          <a:prstGeom prst="curvedConnector3">
            <a:avLst>
              <a:gd name="adj1" fmla="val -32468"/>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0" name="Text Box 22"/>
          <p:cNvSpPr txBox="1">
            <a:spLocks noChangeArrowheads="1"/>
          </p:cNvSpPr>
          <p:nvPr/>
        </p:nvSpPr>
        <p:spPr bwMode="auto">
          <a:xfrm>
            <a:off x="1065461" y="1578605"/>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61" name="Text Box 23"/>
          <p:cNvSpPr txBox="1">
            <a:spLocks noChangeArrowheads="1"/>
          </p:cNvSpPr>
          <p:nvPr/>
        </p:nvSpPr>
        <p:spPr bwMode="auto">
          <a:xfrm>
            <a:off x="1690936" y="2612067"/>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62" name="Text Box 24"/>
          <p:cNvSpPr txBox="1">
            <a:spLocks noChangeArrowheads="1"/>
          </p:cNvSpPr>
          <p:nvPr/>
        </p:nvSpPr>
        <p:spPr bwMode="auto">
          <a:xfrm>
            <a:off x="1005136" y="4136067"/>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63" name="Text Box 25"/>
          <p:cNvSpPr txBox="1">
            <a:spLocks noChangeArrowheads="1"/>
          </p:cNvSpPr>
          <p:nvPr/>
        </p:nvSpPr>
        <p:spPr bwMode="auto">
          <a:xfrm>
            <a:off x="2224336" y="2916867"/>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t>
            </a:r>
          </a:p>
        </p:txBody>
      </p:sp>
      <p:sp>
        <p:nvSpPr>
          <p:cNvPr id="64" name="Text Box 26"/>
          <p:cNvSpPr txBox="1">
            <a:spLocks noChangeArrowheads="1"/>
          </p:cNvSpPr>
          <p:nvPr/>
        </p:nvSpPr>
        <p:spPr bwMode="auto">
          <a:xfrm>
            <a:off x="3138736" y="2993067"/>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t>
            </a:r>
          </a:p>
        </p:txBody>
      </p:sp>
      <p:sp>
        <p:nvSpPr>
          <p:cNvPr id="65" name="Text Box 27"/>
          <p:cNvSpPr txBox="1">
            <a:spLocks noChangeArrowheads="1"/>
          </p:cNvSpPr>
          <p:nvPr/>
        </p:nvSpPr>
        <p:spPr bwMode="auto">
          <a:xfrm>
            <a:off x="1462336" y="3526467"/>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t>
            </a:r>
          </a:p>
        </p:txBody>
      </p:sp>
      <p:sp>
        <p:nvSpPr>
          <p:cNvPr id="66" name="Line 28"/>
          <p:cNvSpPr>
            <a:spLocks noChangeShapeType="1"/>
          </p:cNvSpPr>
          <p:nvPr/>
        </p:nvSpPr>
        <p:spPr bwMode="auto">
          <a:xfrm>
            <a:off x="395536" y="3145467"/>
            <a:ext cx="4572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nvGrpSpPr>
          <p:cNvPr id="67" name="Group 42"/>
          <p:cNvGrpSpPr>
            <a:grpSpLocks/>
          </p:cNvGrpSpPr>
          <p:nvPr/>
        </p:nvGrpSpPr>
        <p:grpSpPr bwMode="auto">
          <a:xfrm>
            <a:off x="4053136" y="2078667"/>
            <a:ext cx="2362200" cy="2286000"/>
            <a:chOff x="2832" y="1728"/>
            <a:chExt cx="1488" cy="1440"/>
          </a:xfrm>
        </p:grpSpPr>
        <p:sp>
          <p:nvSpPr>
            <p:cNvPr id="68" name="Oval 4"/>
            <p:cNvSpPr>
              <a:spLocks noChangeArrowheads="1"/>
            </p:cNvSpPr>
            <p:nvPr/>
          </p:nvSpPr>
          <p:spPr bwMode="auto">
            <a:xfrm>
              <a:off x="4032" y="2880"/>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C</a:t>
              </a:r>
            </a:p>
          </p:txBody>
        </p:sp>
        <p:sp>
          <p:nvSpPr>
            <p:cNvPr id="69" name="Oval 7"/>
            <p:cNvSpPr>
              <a:spLocks noChangeArrowheads="1"/>
            </p:cNvSpPr>
            <p:nvPr/>
          </p:nvSpPr>
          <p:spPr bwMode="auto">
            <a:xfrm>
              <a:off x="4032" y="1728"/>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t>
              </a:r>
            </a:p>
          </p:txBody>
        </p:sp>
        <p:sp>
          <p:nvSpPr>
            <p:cNvPr id="70" name="Oval 8"/>
            <p:cNvSpPr>
              <a:spLocks noChangeArrowheads="1"/>
            </p:cNvSpPr>
            <p:nvPr/>
          </p:nvSpPr>
          <p:spPr bwMode="auto">
            <a:xfrm>
              <a:off x="3120" y="225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71" name="Line 29"/>
            <p:cNvSpPr>
              <a:spLocks noChangeShapeType="1"/>
            </p:cNvSpPr>
            <p:nvPr/>
          </p:nvSpPr>
          <p:spPr bwMode="auto">
            <a:xfrm>
              <a:off x="2832" y="2400"/>
              <a:ext cx="288"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
        <p:nvSpPr>
          <p:cNvPr id="72" name="Text Box 30"/>
          <p:cNvSpPr txBox="1">
            <a:spLocks noChangeArrowheads="1"/>
          </p:cNvSpPr>
          <p:nvPr/>
        </p:nvSpPr>
        <p:spPr bwMode="auto">
          <a:xfrm>
            <a:off x="1157536" y="4974267"/>
            <a:ext cx="142509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h(0) = 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h(1) = </a:t>
            </a:r>
            <a:r>
              <a:rPr kumimoji="0" lang="en-US" altLang="zh-CN" sz="2400" b="0" i="0" u="none" strike="noStrike" kern="0" cap="none" spc="0" normalizeH="0" baseline="0" noProof="0">
                <a:ln>
                  <a:noFill/>
                </a:ln>
                <a:solidFill>
                  <a:sysClr val="windowText" lastClr="000000"/>
                </a:solidFill>
                <a:effectLst/>
                <a:uLnTx/>
                <a:uFillTx/>
                <a:latin typeface="Lucida Sans Unicode" charset="0"/>
              </a:rPr>
              <a:t>ε</a:t>
            </a:r>
          </a:p>
        </p:txBody>
      </p:sp>
      <p:grpSp>
        <p:nvGrpSpPr>
          <p:cNvPr id="73" name="Group 46"/>
          <p:cNvGrpSpPr>
            <a:grpSpLocks/>
          </p:cNvGrpSpPr>
          <p:nvPr/>
        </p:nvGrpSpPr>
        <p:grpSpPr bwMode="auto">
          <a:xfrm>
            <a:off x="4281737" y="1469067"/>
            <a:ext cx="3835401" cy="3509963"/>
            <a:chOff x="2976" y="1344"/>
            <a:chExt cx="2416" cy="2211"/>
          </a:xfrm>
        </p:grpSpPr>
        <p:grpSp>
          <p:nvGrpSpPr>
            <p:cNvPr id="74" name="Group 44"/>
            <p:cNvGrpSpPr>
              <a:grpSpLocks/>
            </p:cNvGrpSpPr>
            <p:nvPr/>
          </p:nvGrpSpPr>
          <p:grpSpPr bwMode="auto">
            <a:xfrm>
              <a:off x="2976" y="1344"/>
              <a:ext cx="1504" cy="2211"/>
              <a:chOff x="2992" y="1344"/>
              <a:chExt cx="1504" cy="2211"/>
            </a:xfrm>
          </p:grpSpPr>
          <p:cxnSp>
            <p:nvCxnSpPr>
              <p:cNvPr id="76" name="AutoShape 31"/>
              <p:cNvCxnSpPr>
                <a:cxnSpLocks noChangeShapeType="1"/>
              </p:cNvCxnSpPr>
              <p:nvPr/>
            </p:nvCxnSpPr>
            <p:spPr bwMode="auto">
              <a:xfrm rot="16200000" flipH="1" flipV="1">
                <a:off x="3293" y="2203"/>
                <a:ext cx="1" cy="204"/>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7" name="Text Box 32"/>
              <p:cNvSpPr txBox="1">
                <a:spLocks noChangeArrowheads="1"/>
              </p:cNvSpPr>
              <p:nvPr/>
            </p:nvSpPr>
            <p:spPr bwMode="auto">
              <a:xfrm>
                <a:off x="2992" y="1824"/>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cxnSp>
            <p:nvCxnSpPr>
              <p:cNvPr id="78" name="AutoShape 33"/>
              <p:cNvCxnSpPr>
                <a:cxnSpLocks noChangeShapeType="1"/>
              </p:cNvCxnSpPr>
              <p:nvPr/>
            </p:nvCxnSpPr>
            <p:spPr bwMode="auto">
              <a:xfrm rot="16200000" flipH="1" flipV="1">
                <a:off x="4181" y="1675"/>
                <a:ext cx="1" cy="204"/>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9" name="AutoShape 34"/>
              <p:cNvCxnSpPr>
                <a:cxnSpLocks noChangeShapeType="1"/>
              </p:cNvCxnSpPr>
              <p:nvPr/>
            </p:nvCxnSpPr>
            <p:spPr bwMode="auto">
              <a:xfrm rot="5400000">
                <a:off x="4167" y="3033"/>
                <a:ext cx="1" cy="272"/>
              </a:xfrm>
              <a:prstGeom prst="curvedConnector3">
                <a:avLst>
                  <a:gd name="adj1" fmla="val 4099999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0" name="Text Box 36"/>
              <p:cNvSpPr txBox="1">
                <a:spLocks noChangeArrowheads="1"/>
              </p:cNvSpPr>
              <p:nvPr/>
            </p:nvSpPr>
            <p:spPr bwMode="auto">
              <a:xfrm>
                <a:off x="4272" y="3264"/>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81" name="Text Box 37"/>
              <p:cNvSpPr txBox="1">
                <a:spLocks noChangeArrowheads="1"/>
              </p:cNvSpPr>
              <p:nvPr/>
            </p:nvSpPr>
            <p:spPr bwMode="auto">
              <a:xfrm>
                <a:off x="3896" y="1344"/>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grpSp>
        <p:sp>
          <p:nvSpPr>
            <p:cNvPr id="75" name="Text Box 45"/>
            <p:cNvSpPr txBox="1">
              <a:spLocks noChangeArrowheads="1"/>
            </p:cNvSpPr>
            <p:nvPr/>
          </p:nvSpPr>
          <p:spPr bwMode="auto">
            <a:xfrm>
              <a:off x="4608" y="1344"/>
              <a:ext cx="784"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Since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h(1) = </a:t>
              </a:r>
              <a:r>
                <a:rPr kumimoji="0" lang="en-US" altLang="zh-CN" sz="2400" b="0" i="0" u="none" strike="noStrike" kern="0" cap="none" spc="0" normalizeH="0" baseline="0" noProof="0">
                  <a:ln>
                    <a:noFill/>
                  </a:ln>
                  <a:solidFill>
                    <a:sysClr val="windowText" lastClr="000000"/>
                  </a:solidFill>
                  <a:effectLst/>
                  <a:uLnTx/>
                  <a:uFillTx/>
                  <a:latin typeface="Lucida Sans Unicode" charset="0"/>
                </a:rPr>
                <a:t>ε</a:t>
              </a:r>
            </a:p>
          </p:txBody>
        </p:sp>
      </p:grpSp>
      <p:grpSp>
        <p:nvGrpSpPr>
          <p:cNvPr id="82" name="Group 49"/>
          <p:cNvGrpSpPr>
            <a:grpSpLocks/>
          </p:cNvGrpSpPr>
          <p:nvPr/>
        </p:nvGrpSpPr>
        <p:grpSpPr bwMode="auto">
          <a:xfrm>
            <a:off x="4891337" y="2502531"/>
            <a:ext cx="3559176" cy="2443163"/>
            <a:chOff x="3360" y="1995"/>
            <a:chExt cx="2242" cy="1539"/>
          </a:xfrm>
        </p:grpSpPr>
        <p:grpSp>
          <p:nvGrpSpPr>
            <p:cNvPr id="83" name="Group 47"/>
            <p:cNvGrpSpPr>
              <a:grpSpLocks/>
            </p:cNvGrpSpPr>
            <p:nvPr/>
          </p:nvGrpSpPr>
          <p:grpSpPr bwMode="auto">
            <a:xfrm>
              <a:off x="3360" y="1995"/>
              <a:ext cx="1340" cy="1539"/>
              <a:chOff x="3360" y="2016"/>
              <a:chExt cx="1340" cy="1539"/>
            </a:xfrm>
          </p:grpSpPr>
          <p:sp>
            <p:nvSpPr>
              <p:cNvPr id="85" name="Line 14"/>
              <p:cNvSpPr>
                <a:spLocks noChangeShapeType="1"/>
              </p:cNvSpPr>
              <p:nvPr/>
            </p:nvSpPr>
            <p:spPr bwMode="auto">
              <a:xfrm>
                <a:off x="3360" y="2496"/>
                <a:ext cx="672" cy="43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6" name="Line 16"/>
              <p:cNvSpPr>
                <a:spLocks noChangeShapeType="1"/>
              </p:cNvSpPr>
              <p:nvPr/>
            </p:nvSpPr>
            <p:spPr bwMode="auto">
              <a:xfrm>
                <a:off x="4176" y="2016"/>
                <a:ext cx="0" cy="81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7" name="Text Box 39"/>
              <p:cNvSpPr txBox="1">
                <a:spLocks noChangeArrowheads="1"/>
              </p:cNvSpPr>
              <p:nvPr/>
            </p:nvSpPr>
            <p:spPr bwMode="auto">
              <a:xfrm>
                <a:off x="3456" y="2640"/>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88" name="Text Box 41"/>
              <p:cNvSpPr txBox="1">
                <a:spLocks noChangeArrowheads="1"/>
              </p:cNvSpPr>
              <p:nvPr/>
            </p:nvSpPr>
            <p:spPr bwMode="auto">
              <a:xfrm>
                <a:off x="4176" y="2208"/>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89" name="Text Box 43"/>
              <p:cNvSpPr txBox="1">
                <a:spLocks noChangeArrowheads="1"/>
              </p:cNvSpPr>
              <p:nvPr/>
            </p:nvSpPr>
            <p:spPr bwMode="auto">
              <a:xfrm>
                <a:off x="4368" y="3264"/>
                <a:ext cx="33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 0</a:t>
                </a:r>
              </a:p>
            </p:txBody>
          </p:sp>
        </p:grpSp>
        <p:sp>
          <p:nvSpPr>
            <p:cNvPr id="84" name="Text Box 48"/>
            <p:cNvSpPr txBox="1">
              <a:spLocks noChangeArrowheads="1"/>
            </p:cNvSpPr>
            <p:nvPr/>
          </p:nvSpPr>
          <p:spPr bwMode="auto">
            <a:xfrm>
              <a:off x="4704" y="2688"/>
              <a:ext cx="898"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Since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h(0) = ab</a:t>
              </a:r>
            </a:p>
          </p:txBody>
        </p:sp>
      </p:grpSp>
    </p:spTree>
    <p:extLst>
      <p:ext uri="{BB962C8B-B14F-4D97-AF65-F5344CB8AC3E}">
        <p14:creationId xmlns:p14="http://schemas.microsoft.com/office/powerpoint/2010/main" val="21965637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81028" y="444664"/>
            <a:ext cx="574444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Proof</a:t>
            </a:r>
            <a:r>
              <a:rPr lang="en-US" altLang="zh-CN" sz="3200" b="1" dirty="0">
                <a:solidFill>
                  <a:srgbClr val="FF0000"/>
                </a:solidFill>
                <a:latin typeface="Times New Roman"/>
                <a:ea typeface="华文新魏" pitchFamily="2" charset="-122"/>
                <a:cs typeface="Times New Roman"/>
              </a:rPr>
              <a:t> – Inverse Homomorphism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An induction on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(omitted) shows that     </a:t>
            </a:r>
            <a:r>
              <a:rPr lang="en-US" altLang="zh-CN" sz="2800" kern="0" dirty="0" err="1">
                <a:solidFill>
                  <a:srgbClr val="0000FF"/>
                </a:solidFill>
                <a:latin typeface="Lucida Sans Unicode" charset="0"/>
                <a:ea typeface="宋体"/>
              </a:rPr>
              <a:t>δ</a:t>
            </a:r>
            <a:r>
              <a:rPr lang="en-US" altLang="zh-CN" sz="2800" kern="0" baseline="-25000" dirty="0" err="1">
                <a:solidFill>
                  <a:srgbClr val="0000FF"/>
                </a:solidFill>
                <a:latin typeface="Tahoma"/>
                <a:ea typeface="宋体"/>
              </a:rPr>
              <a:t>B</a:t>
            </a:r>
            <a:r>
              <a:rPr lang="en-US" altLang="zh-CN" sz="2800" kern="0" dirty="0">
                <a:solidFill>
                  <a:srgbClr val="0000FF"/>
                </a:solidFill>
                <a:latin typeface="Tahoma"/>
                <a:ea typeface="宋体"/>
              </a:rPr>
              <a:t>(q</a:t>
            </a:r>
            <a:r>
              <a:rPr lang="en-US" altLang="zh-CN" sz="2800" kern="0" baseline="-25000" dirty="0">
                <a:solidFill>
                  <a:srgbClr val="0000FF"/>
                </a:solidFill>
                <a:latin typeface="Tahoma"/>
                <a:ea typeface="宋体"/>
              </a:rPr>
              <a:t>0</a:t>
            </a:r>
            <a:r>
              <a:rPr lang="en-US" altLang="zh-CN" sz="2800" kern="0" dirty="0">
                <a:solidFill>
                  <a:srgbClr val="0000FF"/>
                </a:solidFill>
                <a:latin typeface="Tahoma"/>
                <a:ea typeface="宋体"/>
              </a:rPr>
              <a:t>, w) = </a:t>
            </a:r>
            <a:r>
              <a:rPr lang="en-US" altLang="zh-CN" sz="2800" kern="0" dirty="0" err="1">
                <a:solidFill>
                  <a:srgbClr val="0000FF"/>
                </a:solidFill>
                <a:latin typeface="Lucida Sans Unicode" charset="0"/>
                <a:ea typeface="宋体"/>
              </a:rPr>
              <a:t>δ</a:t>
            </a:r>
            <a:r>
              <a:rPr lang="en-US" altLang="zh-CN" sz="2800" kern="0" baseline="-25000" dirty="0" err="1">
                <a:solidFill>
                  <a:srgbClr val="0000FF"/>
                </a:solidFill>
                <a:latin typeface="Tahoma"/>
                <a:ea typeface="宋体"/>
              </a:rPr>
              <a:t>A</a:t>
            </a:r>
            <a:r>
              <a:rPr lang="en-US" altLang="zh-CN" sz="2800" kern="0" dirty="0">
                <a:solidFill>
                  <a:srgbClr val="0000FF"/>
                </a:solidFill>
                <a:latin typeface="Tahoma"/>
                <a:ea typeface="宋体"/>
              </a:rPr>
              <a:t>(q</a:t>
            </a:r>
            <a:r>
              <a:rPr lang="en-US" altLang="zh-CN" sz="2800" kern="0" baseline="-25000" dirty="0">
                <a:solidFill>
                  <a:srgbClr val="0000FF"/>
                </a:solidFill>
                <a:latin typeface="Tahoma"/>
                <a:ea typeface="宋体"/>
              </a:rPr>
              <a:t>0</a:t>
            </a:r>
            <a:r>
              <a:rPr lang="en-US" altLang="zh-CN" sz="2800" kern="0" dirty="0">
                <a:solidFill>
                  <a:srgbClr val="0000FF"/>
                </a:solidFill>
                <a:latin typeface="Tahoma"/>
                <a:ea typeface="宋体"/>
              </a:rPr>
              <a:t>, h(w))</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Thus, </a:t>
            </a:r>
            <a:r>
              <a:rPr lang="en-US" altLang="zh-CN" sz="2800" kern="0" dirty="0">
                <a:solidFill>
                  <a:srgbClr val="0000FF"/>
                </a:solidFill>
                <a:latin typeface="Tahoma"/>
                <a:ea typeface="宋体"/>
              </a:rPr>
              <a:t>B</a:t>
            </a:r>
            <a:r>
              <a:rPr lang="en-US" altLang="zh-CN" sz="2800" kern="0" dirty="0">
                <a:solidFill>
                  <a:srgbClr val="000000"/>
                </a:solidFill>
                <a:latin typeface="Tahoma"/>
                <a:ea typeface="宋体"/>
              </a:rPr>
              <a:t> accepts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if and only if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accepts </a:t>
            </a:r>
            <a:r>
              <a:rPr lang="en-US" altLang="zh-CN" sz="2800" kern="0" dirty="0">
                <a:solidFill>
                  <a:srgbClr val="0000FF"/>
                </a:solidFill>
                <a:latin typeface="Tahoma"/>
                <a:ea typeface="宋体"/>
              </a:rPr>
              <a:t>h(w)</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32354606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25498" y="428604"/>
            <a:ext cx="31950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You Are Welcome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2483768" y="2780928"/>
            <a:ext cx="4752528" cy="576411"/>
          </a:xfrm>
          <a:prstGeom prst="rect">
            <a:avLst/>
          </a:prstGeom>
          <a:noFill/>
          <a:ln w="9525">
            <a:noFill/>
            <a:miter lim="800000"/>
            <a:headEnd/>
            <a:tailEnd/>
          </a:ln>
        </p:spPr>
        <p:txBody>
          <a:bodyPr/>
          <a:lstStyle/>
          <a:p>
            <a:pPr eaLnBrk="0" hangingPunct="0">
              <a:spcBef>
                <a:spcPct val="20000"/>
              </a:spcBef>
              <a:buClr>
                <a:srgbClr val="1073E0"/>
              </a:buClr>
              <a:buSzPct val="70000"/>
              <a:defRPr/>
            </a:pPr>
            <a:r>
              <a:rPr lang="en-US" altLang="zh-CN" sz="4000" dirty="0">
                <a:solidFill>
                  <a:srgbClr val="0000FF"/>
                </a:solidFill>
                <a:latin typeface="Arial"/>
                <a:ea typeface="方正姚体" pitchFamily="2" charset="-122"/>
                <a:cs typeface="Arial"/>
              </a:rPr>
              <a:t>Any Question?</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128</a:t>
            </a:fld>
            <a:r>
              <a:rPr lang="en-US" altLang="zh-CN"/>
              <a:t>/100</a:t>
            </a:r>
            <a:endParaRPr lang="en-US" altLang="zh-CN" dirty="0"/>
          </a:p>
        </p:txBody>
      </p:sp>
    </p:spTree>
    <p:extLst>
      <p:ext uri="{BB962C8B-B14F-4D97-AF65-F5344CB8AC3E}">
        <p14:creationId xmlns:p14="http://schemas.microsoft.com/office/powerpoint/2010/main" val="1457133362"/>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75656" y="444664"/>
            <a:ext cx="503771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Form of </a:t>
            </a:r>
            <a:r>
              <a:rPr lang="en-US" altLang="zh-CN" sz="3200" b="1" kern="0" dirty="0" err="1">
                <a:solidFill>
                  <a:srgbClr val="FF0000"/>
                </a:solidFill>
                <a:latin typeface="Times New Roman"/>
                <a:ea typeface="宋体"/>
                <a:cs typeface="Times New Roman"/>
              </a:rPr>
              <a:t>ε</a:t>
            </a:r>
            <a:r>
              <a:rPr lang="en-US" altLang="zh-CN" sz="3200" b="1" kern="0" dirty="0">
                <a:solidFill>
                  <a:srgbClr val="FF0000"/>
                </a:solidFill>
                <a:latin typeface="Times New Roman"/>
                <a:ea typeface="宋体"/>
                <a:cs typeface="Times New Roman"/>
              </a:rPr>
              <a:t>-NFA Constructed</a:t>
            </a:r>
            <a:r>
              <a:rPr lang="en-US" altLang="zh-CN" sz="3200" b="1" dirty="0">
                <a:solidFill>
                  <a:srgbClr val="FF0000"/>
                </a:solidFill>
                <a:latin typeface="Times New Roman"/>
                <a:ea typeface="华文新魏" pitchFamily="2" charset="-122"/>
                <a:cs typeface="Times New Roman"/>
              </a:rPr>
              <a:t> </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13</a:t>
            </a:fld>
            <a:r>
              <a:rPr lang="en-US" altLang="zh-CN"/>
              <a:t>/100</a:t>
            </a:r>
            <a:endParaRPr lang="en-US" altLang="zh-CN" dirty="0"/>
          </a:p>
        </p:txBody>
      </p:sp>
      <p:sp>
        <p:nvSpPr>
          <p:cNvPr id="18" name="Oval 3"/>
          <p:cNvSpPr>
            <a:spLocks noChangeArrowheads="1"/>
          </p:cNvSpPr>
          <p:nvPr/>
        </p:nvSpPr>
        <p:spPr bwMode="auto">
          <a:xfrm>
            <a:off x="2206699" y="2534816"/>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19" name="Oval 4"/>
          <p:cNvSpPr>
            <a:spLocks noChangeArrowheads="1"/>
          </p:cNvSpPr>
          <p:nvPr/>
        </p:nvSpPr>
        <p:spPr bwMode="auto">
          <a:xfrm>
            <a:off x="5940499" y="2534816"/>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20" name="Line 5"/>
          <p:cNvSpPr>
            <a:spLocks noChangeShapeType="1"/>
          </p:cNvSpPr>
          <p:nvPr/>
        </p:nvSpPr>
        <p:spPr bwMode="auto">
          <a:xfrm>
            <a:off x="1673299" y="2763416"/>
            <a:ext cx="533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21" name="Line 6"/>
          <p:cNvSpPr>
            <a:spLocks noChangeShapeType="1"/>
          </p:cNvSpPr>
          <p:nvPr/>
        </p:nvSpPr>
        <p:spPr bwMode="auto">
          <a:xfrm>
            <a:off x="6397699" y="2763416"/>
            <a:ext cx="533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22" name="Oval 7"/>
          <p:cNvSpPr>
            <a:spLocks noChangeArrowheads="1"/>
          </p:cNvSpPr>
          <p:nvPr/>
        </p:nvSpPr>
        <p:spPr bwMode="auto">
          <a:xfrm>
            <a:off x="2816299" y="1772816"/>
            <a:ext cx="2971800" cy="1981200"/>
          </a:xfrm>
          <a:prstGeom prst="ellipse">
            <a:avLst/>
          </a:prstGeom>
          <a:solidFill>
            <a:srgbClr val="FFFF00">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No arcs from outside,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no arcs leaving</a:t>
            </a:r>
          </a:p>
        </p:txBody>
      </p:sp>
      <p:sp>
        <p:nvSpPr>
          <p:cNvPr id="23" name="Line 8"/>
          <p:cNvSpPr>
            <a:spLocks noChangeShapeType="1"/>
          </p:cNvSpPr>
          <p:nvPr/>
        </p:nvSpPr>
        <p:spPr bwMode="auto">
          <a:xfrm>
            <a:off x="2587699" y="2915816"/>
            <a:ext cx="533400" cy="1524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24" name="Line 9"/>
          <p:cNvSpPr>
            <a:spLocks noChangeShapeType="1"/>
          </p:cNvSpPr>
          <p:nvPr/>
        </p:nvSpPr>
        <p:spPr bwMode="auto">
          <a:xfrm flipV="1">
            <a:off x="2587699" y="2382416"/>
            <a:ext cx="914400" cy="228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25" name="Line 10"/>
          <p:cNvSpPr>
            <a:spLocks noChangeShapeType="1"/>
          </p:cNvSpPr>
          <p:nvPr/>
        </p:nvSpPr>
        <p:spPr bwMode="auto">
          <a:xfrm>
            <a:off x="4873699" y="2230016"/>
            <a:ext cx="1143000" cy="4572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26" name="Line 11"/>
          <p:cNvSpPr>
            <a:spLocks noChangeShapeType="1"/>
          </p:cNvSpPr>
          <p:nvPr/>
        </p:nvSpPr>
        <p:spPr bwMode="auto">
          <a:xfrm flipV="1">
            <a:off x="5026099" y="2915816"/>
            <a:ext cx="990600" cy="4572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0" normalizeH="0" baseline="0" noProof="0">
              <a:ln>
                <a:noFill/>
              </a:ln>
              <a:solidFill>
                <a:sysClr val="windowText" lastClr="000000"/>
              </a:solidFill>
              <a:effectLst/>
              <a:uLnTx/>
              <a:uFillTx/>
            </a:endParaRPr>
          </a:p>
        </p:txBody>
      </p:sp>
      <p:sp>
        <p:nvSpPr>
          <p:cNvPr id="27" name="Text Box 12"/>
          <p:cNvSpPr txBox="1">
            <a:spLocks noChangeArrowheads="1"/>
          </p:cNvSpPr>
          <p:nvPr/>
        </p:nvSpPr>
        <p:spPr bwMode="auto">
          <a:xfrm>
            <a:off x="606499" y="2839616"/>
            <a:ext cx="1891088" cy="144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Start state: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Only state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with 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predecessors</a:t>
            </a:r>
          </a:p>
        </p:txBody>
      </p:sp>
      <p:sp>
        <p:nvSpPr>
          <p:cNvPr id="28" name="Text Box 13"/>
          <p:cNvSpPr txBox="1">
            <a:spLocks noChangeArrowheads="1"/>
          </p:cNvSpPr>
          <p:nvPr/>
        </p:nvSpPr>
        <p:spPr bwMode="auto">
          <a:xfrm>
            <a:off x="6458024" y="2872954"/>
            <a:ext cx="2141669" cy="144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0" i="0" u="none" strike="noStrike" kern="0" cap="none" spc="0" normalizeH="0" baseline="0" noProof="0">
                <a:ln>
                  <a:noFill/>
                </a:ln>
                <a:solidFill>
                  <a:sysClr val="windowText" lastClr="000000"/>
                </a:solidFill>
                <a:effectLst/>
                <a:uLnTx/>
                <a:uFillTx/>
                <a:latin typeface="Arial"/>
              </a:rPr>
              <a:t>“</a:t>
            </a:r>
            <a:r>
              <a:rPr kumimoji="0" lang="en-US" altLang="zh-CN" sz="2200" b="0" i="0" u="none" strike="noStrike" kern="0" cap="none" spc="0" normalizeH="0" baseline="0" noProof="0">
                <a:ln>
                  <a:noFill/>
                </a:ln>
                <a:solidFill>
                  <a:sysClr val="windowText" lastClr="000000"/>
                </a:solidFill>
                <a:effectLst/>
                <a:uLnTx/>
                <a:uFillTx/>
              </a:rPr>
              <a:t>Final</a:t>
            </a:r>
            <a:r>
              <a:rPr kumimoji="0" lang="zh-CN" altLang="en-US" sz="2200" b="0" i="0" u="none" strike="noStrike" kern="0" cap="none" spc="0" normalizeH="0" baseline="0" noProof="0">
                <a:ln>
                  <a:noFill/>
                </a:ln>
                <a:solidFill>
                  <a:sysClr val="windowText" lastClr="000000"/>
                </a:solidFill>
                <a:effectLst/>
                <a:uLnTx/>
                <a:uFillTx/>
                <a:latin typeface="Arial"/>
              </a:rPr>
              <a:t>”</a:t>
            </a:r>
            <a:r>
              <a:rPr kumimoji="0" lang="en-US" altLang="zh-CN" sz="2200" b="0" i="0" u="none" strike="noStrike" kern="0" cap="none" spc="0" normalizeH="0" baseline="0" noProof="0">
                <a:ln>
                  <a:noFill/>
                </a:ln>
                <a:solidFill>
                  <a:sysClr val="windowText" lastClr="000000"/>
                </a:solidFill>
                <a:effectLst/>
                <a:uLnTx/>
                <a:uFillTx/>
              </a:rPr>
              <a:t> state: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Only state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with 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rPr>
              <a:t>successors</a:t>
            </a:r>
          </a:p>
        </p:txBody>
      </p:sp>
    </p:spTree>
    <p:extLst>
      <p:ext uri="{BB962C8B-B14F-4D97-AF65-F5344CB8AC3E}">
        <p14:creationId xmlns:p14="http://schemas.microsoft.com/office/powerpoint/2010/main" val="111817059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87592" y="444664"/>
            <a:ext cx="361385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RE to </a:t>
            </a:r>
            <a:r>
              <a:rPr lang="en-US" altLang="zh-CN" sz="3200" b="1" kern="0" dirty="0" err="1">
                <a:solidFill>
                  <a:srgbClr val="FF0000"/>
                </a:solidFill>
                <a:latin typeface="Times New Roman"/>
                <a:ea typeface="宋体"/>
                <a:cs typeface="Times New Roman"/>
              </a:rPr>
              <a:t>ε</a:t>
            </a:r>
            <a:r>
              <a:rPr lang="en-US" altLang="zh-CN" sz="3200" b="1" kern="0" dirty="0">
                <a:solidFill>
                  <a:srgbClr val="FF0000"/>
                </a:solidFill>
                <a:latin typeface="Times New Roman"/>
                <a:ea typeface="宋体"/>
                <a:cs typeface="Times New Roman"/>
              </a:rPr>
              <a:t>-NFA : </a:t>
            </a:r>
            <a:r>
              <a:rPr lang="en-US" altLang="zh-CN" sz="3200" b="1" kern="0" dirty="0">
                <a:solidFill>
                  <a:srgbClr val="0000FF"/>
                </a:solidFill>
                <a:latin typeface="Times New Roman"/>
                <a:ea typeface="宋体"/>
                <a:cs typeface="Times New Roman"/>
              </a:rPr>
              <a:t>Basis</a:t>
            </a:r>
            <a:r>
              <a:rPr lang="en-US" altLang="zh-CN" sz="3200" b="1" dirty="0">
                <a:solidFill>
                  <a:srgbClr val="0000FF"/>
                </a:solidFill>
                <a:latin typeface="Times New Roman"/>
                <a:ea typeface="华文新魏" pitchFamily="2" charset="-122"/>
                <a:cs typeface="Times New Roman"/>
              </a:rPr>
              <a:t> </a:t>
            </a:r>
            <a:endParaRPr lang="zh-CN" altLang="en-US" sz="3200" b="1" dirty="0">
              <a:solidFill>
                <a:srgbClr val="0000FF"/>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14</a:t>
            </a:fld>
            <a:r>
              <a:rPr lang="en-US" altLang="zh-CN"/>
              <a:t>/100</a:t>
            </a:r>
            <a:endParaRPr lang="en-US" altLang="zh-CN" dirty="0"/>
          </a:p>
        </p:txBody>
      </p:sp>
      <p:sp>
        <p:nvSpPr>
          <p:cNvPr id="17"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3200" kern="0" dirty="0">
                <a:solidFill>
                  <a:srgbClr val="000000"/>
                </a:solidFill>
                <a:latin typeface="Tahoma"/>
                <a:ea typeface="宋体"/>
              </a:rPr>
              <a:t>Symbol </a:t>
            </a:r>
            <a:r>
              <a:rPr lang="en-US" altLang="zh-CN" sz="3200" kern="0" dirty="0">
                <a:solidFill>
                  <a:srgbClr val="0000FF"/>
                </a:solidFill>
                <a:latin typeface="Tahoma"/>
                <a:ea typeface="宋体"/>
              </a:rPr>
              <a:t>a</a:t>
            </a:r>
            <a:r>
              <a:rPr lang="en-US" altLang="zh-CN" sz="32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endParaRPr lang="en-US" altLang="zh-CN" sz="3200" kern="0" dirty="0">
              <a:solidFill>
                <a:srgbClr val="000000"/>
              </a:solidFill>
              <a:latin typeface="Tahoma"/>
              <a:ea typeface="宋体"/>
              <a:cs typeface="Tahoma" panose="020B0604030504040204" pitchFamily="34" charset="0"/>
            </a:endParaRPr>
          </a:p>
          <a:p>
            <a:pPr marL="514350" indent="-514350" eaLnBrk="0" hangingPunct="0">
              <a:spcBef>
                <a:spcPct val="20000"/>
              </a:spcBef>
              <a:buClr>
                <a:srgbClr val="1073E0"/>
              </a:buClr>
              <a:buSzPct val="70000"/>
              <a:buFont typeface="Wingdings" panose="05000000000000000000" pitchFamily="2" charset="2"/>
              <a:buChar char="u"/>
              <a:defRPr/>
            </a:pP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cs typeface="Tahoma"/>
              </a:rPr>
              <a:t>:</a:t>
            </a:r>
          </a:p>
          <a:p>
            <a:pPr marL="514350" indent="-514350" eaLnBrk="0" hangingPunct="0">
              <a:spcBef>
                <a:spcPct val="20000"/>
              </a:spcBef>
              <a:buClr>
                <a:srgbClr val="1073E0"/>
              </a:buClr>
              <a:buSzPct val="70000"/>
              <a:buFont typeface="Wingdings" panose="05000000000000000000" pitchFamily="2" charset="2"/>
              <a:buChar char="u"/>
              <a:defRPr/>
            </a:pPr>
            <a:endParaRPr lang="en-US" altLang="zh-CN" sz="3200" kern="0" dirty="0">
              <a:solidFill>
                <a:srgbClr val="000000"/>
              </a:solidFill>
              <a:latin typeface="Lucida Sans Unicode" charset="0"/>
              <a:ea typeface="宋体"/>
              <a:cs typeface="Tahoma" panose="020B0604030504040204" pitchFamily="34" charset="0"/>
            </a:endParaRPr>
          </a:p>
          <a:p>
            <a:pPr marL="514350" indent="-514350" eaLnBrk="0" hangingPunct="0">
              <a:spcBef>
                <a:spcPct val="20000"/>
              </a:spcBef>
              <a:buClr>
                <a:srgbClr val="1073E0"/>
              </a:buClr>
              <a:buSzPct val="70000"/>
              <a:buFont typeface="Wingdings" panose="05000000000000000000" pitchFamily="2" charset="2"/>
              <a:buChar char="u"/>
              <a:defRPr/>
            </a:pPr>
            <a:r>
              <a:rPr lang="en-US" altLang="zh-CN" sz="2400" kern="0" dirty="0">
                <a:solidFill>
                  <a:srgbClr val="000000"/>
                </a:solidFill>
                <a:latin typeface="Lucida Sans Unicode" charset="0"/>
                <a:ea typeface="宋体"/>
              </a:rPr>
              <a:t>∅</a:t>
            </a:r>
            <a:r>
              <a:rPr lang="en-US" altLang="zh-CN" sz="2400" kern="0" dirty="0">
                <a:solidFill>
                  <a:srgbClr val="000000"/>
                </a:solidFill>
                <a:latin typeface="Tahoma"/>
                <a:ea typeface="宋体"/>
                <a:cs typeface="Tahoma"/>
              </a:rPr>
              <a:t>:</a:t>
            </a:r>
            <a:endParaRPr lang="en-US" altLang="zh-CN" sz="2800" dirty="0">
              <a:solidFill>
                <a:srgbClr val="0000FF"/>
              </a:solidFill>
              <a:latin typeface="Tahoma"/>
              <a:ea typeface="Tahoma" panose="020B0604030504040204" pitchFamily="34" charset="0"/>
              <a:cs typeface="Tahoma"/>
            </a:endParaRPr>
          </a:p>
        </p:txBody>
      </p:sp>
      <p:grpSp>
        <p:nvGrpSpPr>
          <p:cNvPr id="29" name="Group 8"/>
          <p:cNvGrpSpPr>
            <a:grpSpLocks/>
          </p:cNvGrpSpPr>
          <p:nvPr/>
        </p:nvGrpSpPr>
        <p:grpSpPr bwMode="auto">
          <a:xfrm>
            <a:off x="3446512" y="1101080"/>
            <a:ext cx="2133600" cy="762000"/>
            <a:chOff x="3168" y="1248"/>
            <a:chExt cx="1344" cy="480"/>
          </a:xfrm>
        </p:grpSpPr>
        <p:sp>
          <p:nvSpPr>
            <p:cNvPr id="30" name="Oval 4"/>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 name="Oval 5"/>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2" name="Line 6"/>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3" name="Text Box 7"/>
            <p:cNvSpPr txBox="1">
              <a:spLocks noChangeArrowheads="1"/>
            </p:cNvSpPr>
            <p:nvPr/>
          </p:nvSpPr>
          <p:spPr bwMode="auto">
            <a:xfrm>
              <a:off x="3648" y="1248"/>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400" dirty="0"/>
                <a:t>a</a:t>
              </a:r>
            </a:p>
          </p:txBody>
        </p:sp>
      </p:grpSp>
      <p:grpSp>
        <p:nvGrpSpPr>
          <p:cNvPr id="34" name="Group 24"/>
          <p:cNvGrpSpPr>
            <a:grpSpLocks/>
          </p:cNvGrpSpPr>
          <p:nvPr/>
        </p:nvGrpSpPr>
        <p:grpSpPr bwMode="auto">
          <a:xfrm>
            <a:off x="3446512" y="3645843"/>
            <a:ext cx="2133600" cy="503237"/>
            <a:chOff x="3168" y="2755"/>
            <a:chExt cx="1344" cy="317"/>
          </a:xfrm>
        </p:grpSpPr>
        <p:sp>
          <p:nvSpPr>
            <p:cNvPr id="35" name="Oval 10"/>
            <p:cNvSpPr>
              <a:spLocks noChangeArrowheads="1"/>
            </p:cNvSpPr>
            <p:nvPr/>
          </p:nvSpPr>
          <p:spPr bwMode="auto">
            <a:xfrm>
              <a:off x="3168" y="2755"/>
              <a:ext cx="288" cy="288"/>
            </a:xfrm>
            <a:prstGeom prst="ellipse">
              <a:avLst/>
            </a:prstGeom>
            <a:solidFill>
              <a:srgbClr val="FF99CC">
                <a:alpha val="50000"/>
              </a:srgb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 name="Oval 11"/>
            <p:cNvSpPr>
              <a:spLocks noChangeArrowheads="1"/>
            </p:cNvSpPr>
            <p:nvPr/>
          </p:nvSpPr>
          <p:spPr bwMode="auto">
            <a:xfrm>
              <a:off x="4224" y="2784"/>
              <a:ext cx="288" cy="288"/>
            </a:xfrm>
            <a:prstGeom prst="ellipse">
              <a:avLst/>
            </a:prstGeom>
            <a:solidFill>
              <a:srgbClr val="FF99CC">
                <a:alpha val="50000"/>
              </a:srgb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7" name="Group 19"/>
          <p:cNvGrpSpPr>
            <a:grpSpLocks/>
          </p:cNvGrpSpPr>
          <p:nvPr/>
        </p:nvGrpSpPr>
        <p:grpSpPr bwMode="auto">
          <a:xfrm>
            <a:off x="3446512" y="2167880"/>
            <a:ext cx="2133600" cy="808038"/>
            <a:chOff x="3168" y="1219"/>
            <a:chExt cx="1344" cy="509"/>
          </a:xfrm>
        </p:grpSpPr>
        <p:sp>
          <p:nvSpPr>
            <p:cNvPr id="38" name="Oval 20"/>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 name="Oval 21"/>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 name="Line 22"/>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1" name="Text Box 23"/>
            <p:cNvSpPr txBox="1">
              <a:spLocks noChangeArrowheads="1"/>
            </p:cNvSpPr>
            <p:nvPr/>
          </p:nvSpPr>
          <p:spPr bwMode="auto">
            <a:xfrm>
              <a:off x="3648" y="1219"/>
              <a:ext cx="21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400" dirty="0" err="1">
                  <a:latin typeface="Lucida Sans Unicode" charset="0"/>
                </a:rPr>
                <a:t>ε</a:t>
              </a:r>
              <a:endParaRPr lang="en-US" altLang="zh-CN" sz="2400" dirty="0">
                <a:latin typeface="Lucida Sans Unicode" charset="0"/>
              </a:endParaRPr>
            </a:p>
          </p:txBody>
        </p:sp>
      </p:grpSp>
    </p:spTree>
    <p:extLst>
      <p:ext uri="{BB962C8B-B14F-4D97-AF65-F5344CB8AC3E}">
        <p14:creationId xmlns:p14="http://schemas.microsoft.com/office/powerpoint/2010/main" val="18269621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22029" y="444664"/>
            <a:ext cx="620229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RE to </a:t>
            </a:r>
            <a:r>
              <a:rPr lang="en-US" altLang="zh-CN" sz="3200" b="1" kern="0" dirty="0" err="1">
                <a:solidFill>
                  <a:srgbClr val="FF0000"/>
                </a:solidFill>
                <a:latin typeface="Times New Roman"/>
                <a:ea typeface="宋体"/>
                <a:cs typeface="Times New Roman"/>
              </a:rPr>
              <a:t>ε</a:t>
            </a:r>
            <a:r>
              <a:rPr lang="en-US" altLang="zh-CN" sz="3200" b="1" kern="0" dirty="0">
                <a:solidFill>
                  <a:srgbClr val="FF0000"/>
                </a:solidFill>
                <a:latin typeface="Times New Roman"/>
                <a:ea typeface="宋体"/>
                <a:cs typeface="Times New Roman"/>
              </a:rPr>
              <a:t>-NFA : </a:t>
            </a:r>
            <a:r>
              <a:rPr lang="en-US" altLang="zh-CN" sz="3200" b="1" kern="0" dirty="0">
                <a:solidFill>
                  <a:srgbClr val="0000FF"/>
                </a:solidFill>
                <a:latin typeface="Times New Roman"/>
                <a:ea typeface="宋体"/>
                <a:cs typeface="Times New Roman"/>
              </a:rPr>
              <a:t>Induction 1 </a:t>
            </a:r>
            <a:r>
              <a:rPr lang="en-US" altLang="zh-CN" sz="3200" b="1" dirty="0">
                <a:solidFill>
                  <a:srgbClr val="0000FF"/>
                </a:solidFill>
                <a:latin typeface="Times New Roman"/>
                <a:cs typeface="Times New Roman"/>
              </a:rPr>
              <a:t>– </a:t>
            </a:r>
            <a:r>
              <a:rPr lang="en-US" altLang="zh-CN" sz="3200" b="1" dirty="0">
                <a:solidFill>
                  <a:srgbClr val="000000"/>
                </a:solidFill>
                <a:latin typeface="Times New Roman"/>
                <a:cs typeface="Times New Roman"/>
              </a:rPr>
              <a:t>Union</a:t>
            </a:r>
            <a:r>
              <a:rPr lang="en-US" altLang="zh-CN" sz="3200" b="1" kern="0" dirty="0">
                <a:solidFill>
                  <a:srgbClr val="000000"/>
                </a:solidFill>
                <a:latin typeface="Times New Roman"/>
                <a:ea typeface="宋体"/>
                <a:cs typeface="Times New Roman"/>
              </a:rPr>
              <a:t> </a:t>
            </a:r>
            <a:endParaRPr lang="zh-CN" altLang="en-US" sz="3200" b="1" dirty="0">
              <a:solidFill>
                <a:srgbClr val="00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15</a:t>
            </a:fld>
            <a:r>
              <a:rPr lang="en-US" altLang="zh-CN"/>
              <a:t>/100</a:t>
            </a:r>
            <a:endParaRPr lang="en-US" altLang="zh-CN" dirty="0"/>
          </a:p>
        </p:txBody>
      </p:sp>
      <p:grpSp>
        <p:nvGrpSpPr>
          <p:cNvPr id="56" name="Group 6"/>
          <p:cNvGrpSpPr>
            <a:grpSpLocks/>
          </p:cNvGrpSpPr>
          <p:nvPr/>
        </p:nvGrpSpPr>
        <p:grpSpPr bwMode="auto">
          <a:xfrm>
            <a:off x="2895600" y="1777008"/>
            <a:ext cx="2971800" cy="1371600"/>
            <a:chOff x="1824" y="1488"/>
            <a:chExt cx="1872" cy="864"/>
          </a:xfrm>
        </p:grpSpPr>
        <p:sp>
          <p:nvSpPr>
            <p:cNvPr id="57" name="Oval 3"/>
            <p:cNvSpPr>
              <a:spLocks noChangeArrowheads="1"/>
            </p:cNvSpPr>
            <p:nvPr/>
          </p:nvSpPr>
          <p:spPr bwMode="auto">
            <a:xfrm>
              <a:off x="1824" y="1488"/>
              <a:ext cx="1872" cy="864"/>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r>
                <a:rPr kumimoji="0" lang="en-US" altLang="zh-CN" sz="2400" b="0" i="0" u="none" strike="noStrike" kern="0" cap="none" spc="0" normalizeH="0" baseline="-25000" noProof="0">
                  <a:ln>
                    <a:noFill/>
                  </a:ln>
                  <a:solidFill>
                    <a:sysClr val="windowText" lastClr="000000"/>
                  </a:solidFill>
                  <a:effectLst/>
                  <a:uLnTx/>
                  <a:uFillTx/>
                </a:rPr>
                <a:t>1</a:t>
              </a:r>
            </a:p>
          </p:txBody>
        </p:sp>
        <p:sp>
          <p:nvSpPr>
            <p:cNvPr id="58" name="Oval 4"/>
            <p:cNvSpPr>
              <a:spLocks noChangeArrowheads="1"/>
            </p:cNvSpPr>
            <p:nvPr/>
          </p:nvSpPr>
          <p:spPr bwMode="auto">
            <a:xfrm>
              <a:off x="331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9" name="Oval 5"/>
            <p:cNvSpPr>
              <a:spLocks noChangeArrowheads="1"/>
            </p:cNvSpPr>
            <p:nvPr/>
          </p:nvSpPr>
          <p:spPr bwMode="auto">
            <a:xfrm>
              <a:off x="187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60" name="Group 7"/>
          <p:cNvGrpSpPr>
            <a:grpSpLocks/>
          </p:cNvGrpSpPr>
          <p:nvPr/>
        </p:nvGrpSpPr>
        <p:grpSpPr bwMode="auto">
          <a:xfrm>
            <a:off x="2895600" y="3605808"/>
            <a:ext cx="2971800" cy="1371600"/>
            <a:chOff x="1824" y="1488"/>
            <a:chExt cx="1872" cy="864"/>
          </a:xfrm>
        </p:grpSpPr>
        <p:sp>
          <p:nvSpPr>
            <p:cNvPr id="61" name="Oval 8"/>
            <p:cNvSpPr>
              <a:spLocks noChangeArrowheads="1"/>
            </p:cNvSpPr>
            <p:nvPr/>
          </p:nvSpPr>
          <p:spPr bwMode="auto">
            <a:xfrm>
              <a:off x="1824" y="1488"/>
              <a:ext cx="1872" cy="864"/>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r>
                <a:rPr kumimoji="0" lang="en-US" altLang="zh-CN" sz="2400" b="0" i="0" u="none" strike="noStrike" kern="0" cap="none" spc="0" normalizeH="0" baseline="-25000" noProof="0">
                  <a:ln>
                    <a:noFill/>
                  </a:ln>
                  <a:solidFill>
                    <a:sysClr val="windowText" lastClr="000000"/>
                  </a:solidFill>
                  <a:effectLst/>
                  <a:uLnTx/>
                  <a:uFillTx/>
                </a:rPr>
                <a:t>2</a:t>
              </a:r>
            </a:p>
          </p:txBody>
        </p:sp>
        <p:sp>
          <p:nvSpPr>
            <p:cNvPr id="62" name="Oval 9"/>
            <p:cNvSpPr>
              <a:spLocks noChangeArrowheads="1"/>
            </p:cNvSpPr>
            <p:nvPr/>
          </p:nvSpPr>
          <p:spPr bwMode="auto">
            <a:xfrm>
              <a:off x="331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63" name="Oval 10"/>
            <p:cNvSpPr>
              <a:spLocks noChangeArrowheads="1"/>
            </p:cNvSpPr>
            <p:nvPr/>
          </p:nvSpPr>
          <p:spPr bwMode="auto">
            <a:xfrm>
              <a:off x="187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64" name="Group 20"/>
          <p:cNvGrpSpPr>
            <a:grpSpLocks/>
          </p:cNvGrpSpPr>
          <p:nvPr/>
        </p:nvGrpSpPr>
        <p:grpSpPr bwMode="auto">
          <a:xfrm>
            <a:off x="1311275" y="1700808"/>
            <a:ext cx="6096000" cy="3967163"/>
            <a:chOff x="826" y="1440"/>
            <a:chExt cx="3840" cy="2499"/>
          </a:xfrm>
        </p:grpSpPr>
        <p:sp>
          <p:nvSpPr>
            <p:cNvPr id="65" name="Oval 18"/>
            <p:cNvSpPr>
              <a:spLocks noChangeArrowheads="1"/>
            </p:cNvSpPr>
            <p:nvPr/>
          </p:nvSpPr>
          <p:spPr bwMode="auto">
            <a:xfrm>
              <a:off x="826" y="1440"/>
              <a:ext cx="3840" cy="2112"/>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66" name="Text Box 19"/>
            <p:cNvSpPr txBox="1">
              <a:spLocks noChangeArrowheads="1"/>
            </p:cNvSpPr>
            <p:nvPr/>
          </p:nvSpPr>
          <p:spPr bwMode="auto">
            <a:xfrm>
              <a:off x="2208" y="3648"/>
              <a:ext cx="1120"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r>
                <a:rPr kumimoji="0" lang="en-US" altLang="zh-CN" sz="2400" b="0" i="0" u="none" strike="noStrike" kern="0" cap="none" spc="0" normalizeH="0" baseline="-25000" noProof="0">
                  <a:ln>
                    <a:noFill/>
                  </a:ln>
                  <a:solidFill>
                    <a:sysClr val="windowText" lastClr="000000"/>
                  </a:solidFill>
                  <a:effectLst/>
                  <a:uLnTx/>
                  <a:uFillTx/>
                </a:rPr>
                <a:t>1</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0" i="0" u="none" strike="noStrike" kern="0" cap="none" spc="0" normalizeH="0" baseline="0" noProof="0">
                  <a:ln>
                    <a:noFill/>
                  </a:ln>
                  <a:solidFill>
                    <a:sysClr val="windowText" lastClr="000000"/>
                  </a:solidFill>
                  <a:effectLst/>
                  <a:uLnTx/>
                  <a:uFillTx/>
                  <a:sym typeface="Symbol" charset="0"/>
                </a:rPr>
                <a:t></a:t>
              </a:r>
              <a:r>
                <a:rPr kumimoji="0" lang="en-US" altLang="zh-CN" sz="2400" b="0" i="0" u="none" strike="noStrike" kern="0" cap="none" spc="0" normalizeH="0" baseline="0" noProof="0">
                  <a:ln>
                    <a:noFill/>
                  </a:ln>
                  <a:solidFill>
                    <a:sysClr val="windowText" lastClr="000000"/>
                  </a:solidFill>
                  <a:effectLst/>
                  <a:uLnTx/>
                  <a:uFillTx/>
                </a:rPr>
                <a:t> E</a:t>
              </a:r>
              <a:r>
                <a:rPr kumimoji="0" lang="en-US" altLang="zh-CN" sz="2400" b="0" i="0" u="none" strike="noStrike" kern="0" cap="none" spc="0" normalizeH="0" baseline="-25000" noProof="0">
                  <a:ln>
                    <a:noFill/>
                  </a:ln>
                  <a:solidFill>
                    <a:sysClr val="windowText" lastClr="000000"/>
                  </a:solidFill>
                  <a:effectLst/>
                  <a:uLnTx/>
                  <a:uFillTx/>
                </a:rPr>
                <a:t>2</a:t>
              </a:r>
            </a:p>
          </p:txBody>
        </p:sp>
      </p:grpSp>
      <p:grpSp>
        <p:nvGrpSpPr>
          <p:cNvPr id="67" name="Group 25"/>
          <p:cNvGrpSpPr>
            <a:grpSpLocks/>
          </p:cNvGrpSpPr>
          <p:nvPr/>
        </p:nvGrpSpPr>
        <p:grpSpPr bwMode="auto">
          <a:xfrm>
            <a:off x="1447800" y="2462808"/>
            <a:ext cx="5867400" cy="1828800"/>
            <a:chOff x="912" y="1920"/>
            <a:chExt cx="3696" cy="1152"/>
          </a:xfrm>
        </p:grpSpPr>
        <p:grpSp>
          <p:nvGrpSpPr>
            <p:cNvPr id="68" name="Group 17"/>
            <p:cNvGrpSpPr>
              <a:grpSpLocks/>
            </p:cNvGrpSpPr>
            <p:nvPr/>
          </p:nvGrpSpPr>
          <p:grpSpPr bwMode="auto">
            <a:xfrm>
              <a:off x="912" y="1920"/>
              <a:ext cx="3696" cy="1104"/>
              <a:chOff x="912" y="1920"/>
              <a:chExt cx="3696" cy="1104"/>
            </a:xfrm>
          </p:grpSpPr>
          <p:sp>
            <p:nvSpPr>
              <p:cNvPr id="73" name="Oval 11"/>
              <p:cNvSpPr>
                <a:spLocks noChangeArrowheads="1"/>
              </p:cNvSpPr>
              <p:nvPr/>
            </p:nvSpPr>
            <p:spPr bwMode="auto">
              <a:xfrm>
                <a:off x="912" y="2352"/>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4" name="Oval 12"/>
              <p:cNvSpPr>
                <a:spLocks noChangeArrowheads="1"/>
              </p:cNvSpPr>
              <p:nvPr/>
            </p:nvSpPr>
            <p:spPr bwMode="auto">
              <a:xfrm>
                <a:off x="4320" y="2400"/>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5" name="Line 13"/>
              <p:cNvSpPr>
                <a:spLocks noChangeShapeType="1"/>
              </p:cNvSpPr>
              <p:nvPr/>
            </p:nvSpPr>
            <p:spPr bwMode="auto">
              <a:xfrm flipV="1">
                <a:off x="1152" y="1920"/>
                <a:ext cx="720"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6" name="Line 14"/>
              <p:cNvSpPr>
                <a:spLocks noChangeShapeType="1"/>
              </p:cNvSpPr>
              <p:nvPr/>
            </p:nvSpPr>
            <p:spPr bwMode="auto">
              <a:xfrm>
                <a:off x="1152" y="2592"/>
                <a:ext cx="720" cy="43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7" name="Line 15"/>
              <p:cNvSpPr>
                <a:spLocks noChangeShapeType="1"/>
              </p:cNvSpPr>
              <p:nvPr/>
            </p:nvSpPr>
            <p:spPr bwMode="auto">
              <a:xfrm>
                <a:off x="3600" y="1920"/>
                <a:ext cx="768" cy="52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8" name="Line 16"/>
              <p:cNvSpPr>
                <a:spLocks noChangeShapeType="1"/>
              </p:cNvSpPr>
              <p:nvPr/>
            </p:nvSpPr>
            <p:spPr bwMode="auto">
              <a:xfrm flipV="1">
                <a:off x="3600" y="2640"/>
                <a:ext cx="768" cy="38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
          <p:nvSpPr>
            <p:cNvPr id="69" name="Text Box 21"/>
            <p:cNvSpPr txBox="1">
              <a:spLocks noChangeArrowheads="1"/>
            </p:cNvSpPr>
            <p:nvPr/>
          </p:nvSpPr>
          <p:spPr bwMode="auto">
            <a:xfrm>
              <a:off x="1344" y="1920"/>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sp>
          <p:nvSpPr>
            <p:cNvPr id="70" name="Text Box 22"/>
            <p:cNvSpPr txBox="1">
              <a:spLocks noChangeArrowheads="1"/>
            </p:cNvSpPr>
            <p:nvPr/>
          </p:nvSpPr>
          <p:spPr bwMode="auto">
            <a:xfrm>
              <a:off x="1344" y="2784"/>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sp>
          <p:nvSpPr>
            <p:cNvPr id="71" name="Text Box 23"/>
            <p:cNvSpPr txBox="1">
              <a:spLocks noChangeArrowheads="1"/>
            </p:cNvSpPr>
            <p:nvPr/>
          </p:nvSpPr>
          <p:spPr bwMode="auto">
            <a:xfrm>
              <a:off x="3936" y="2784"/>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sp>
          <p:nvSpPr>
            <p:cNvPr id="72" name="Text Box 24"/>
            <p:cNvSpPr txBox="1">
              <a:spLocks noChangeArrowheads="1"/>
            </p:cNvSpPr>
            <p:nvPr/>
          </p:nvSpPr>
          <p:spPr bwMode="auto">
            <a:xfrm>
              <a:off x="3936" y="1920"/>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grpSp>
    </p:spTree>
    <p:extLst>
      <p:ext uri="{BB962C8B-B14F-4D97-AF65-F5344CB8AC3E}">
        <p14:creationId xmlns:p14="http://schemas.microsoft.com/office/powerpoint/2010/main" val="11519283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136798" y="444664"/>
            <a:ext cx="768367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RE to </a:t>
            </a:r>
            <a:r>
              <a:rPr lang="en-US" altLang="zh-CN" sz="3200" b="1" kern="0" dirty="0" err="1">
                <a:solidFill>
                  <a:srgbClr val="FF0000"/>
                </a:solidFill>
                <a:latin typeface="Times New Roman"/>
                <a:ea typeface="宋体"/>
                <a:cs typeface="Times New Roman"/>
              </a:rPr>
              <a:t>ε</a:t>
            </a:r>
            <a:r>
              <a:rPr lang="en-US" altLang="zh-CN" sz="3200" b="1" kern="0" dirty="0">
                <a:solidFill>
                  <a:srgbClr val="FF0000"/>
                </a:solidFill>
                <a:latin typeface="Times New Roman"/>
                <a:ea typeface="宋体"/>
                <a:cs typeface="Times New Roman"/>
              </a:rPr>
              <a:t>-NFA : </a:t>
            </a:r>
            <a:r>
              <a:rPr lang="en-US" altLang="zh-CN" sz="3200" b="1" kern="0" dirty="0">
                <a:solidFill>
                  <a:srgbClr val="0000FF"/>
                </a:solidFill>
                <a:latin typeface="Times New Roman"/>
                <a:ea typeface="宋体"/>
                <a:cs typeface="Times New Roman"/>
              </a:rPr>
              <a:t>Induction 2 </a:t>
            </a:r>
            <a:r>
              <a:rPr lang="en-US" altLang="zh-CN" sz="3200" b="1" dirty="0">
                <a:solidFill>
                  <a:srgbClr val="0000FF"/>
                </a:solidFill>
                <a:latin typeface="Times New Roman"/>
                <a:cs typeface="Times New Roman"/>
              </a:rPr>
              <a:t>– </a:t>
            </a:r>
            <a:r>
              <a:rPr lang="en-US" altLang="zh-CN" sz="3200" b="1" dirty="0">
                <a:solidFill>
                  <a:srgbClr val="000000"/>
                </a:solidFill>
                <a:latin typeface="Times New Roman"/>
                <a:cs typeface="Times New Roman"/>
              </a:rPr>
              <a:t>Concatenation</a:t>
            </a:r>
            <a:r>
              <a:rPr lang="en-US" altLang="zh-CN" sz="3200" b="1" kern="0" dirty="0">
                <a:solidFill>
                  <a:srgbClr val="000000"/>
                </a:solidFill>
                <a:latin typeface="Times New Roman"/>
                <a:ea typeface="宋体"/>
                <a:cs typeface="Times New Roman"/>
              </a:rPr>
              <a:t> </a:t>
            </a:r>
            <a:endParaRPr lang="zh-CN" altLang="en-US" sz="3200" b="1" dirty="0">
              <a:solidFill>
                <a:srgbClr val="00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16</a:t>
            </a:fld>
            <a:r>
              <a:rPr lang="en-US" altLang="zh-CN"/>
              <a:t>/100</a:t>
            </a:r>
            <a:endParaRPr lang="en-US" altLang="zh-CN" dirty="0"/>
          </a:p>
        </p:txBody>
      </p:sp>
      <p:grpSp>
        <p:nvGrpSpPr>
          <p:cNvPr id="43" name="Group 3"/>
          <p:cNvGrpSpPr>
            <a:grpSpLocks/>
          </p:cNvGrpSpPr>
          <p:nvPr/>
        </p:nvGrpSpPr>
        <p:grpSpPr bwMode="auto">
          <a:xfrm>
            <a:off x="914400" y="2971800"/>
            <a:ext cx="2971800" cy="1371600"/>
            <a:chOff x="1824" y="1488"/>
            <a:chExt cx="1872" cy="864"/>
          </a:xfrm>
        </p:grpSpPr>
        <p:sp>
          <p:nvSpPr>
            <p:cNvPr id="44" name="Oval 4"/>
            <p:cNvSpPr>
              <a:spLocks noChangeArrowheads="1"/>
            </p:cNvSpPr>
            <p:nvPr/>
          </p:nvSpPr>
          <p:spPr bwMode="auto">
            <a:xfrm>
              <a:off x="1824" y="1488"/>
              <a:ext cx="1872" cy="864"/>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r>
                <a:rPr kumimoji="0" lang="en-US" altLang="zh-CN" sz="2400" b="0" i="0" u="none" strike="noStrike" kern="0" cap="none" spc="0" normalizeH="0" baseline="-25000" noProof="0">
                  <a:ln>
                    <a:noFill/>
                  </a:ln>
                  <a:solidFill>
                    <a:sysClr val="windowText" lastClr="000000"/>
                  </a:solidFill>
                  <a:effectLst/>
                  <a:uLnTx/>
                  <a:uFillTx/>
                </a:rPr>
                <a:t>1</a:t>
              </a:r>
            </a:p>
          </p:txBody>
        </p:sp>
        <p:sp>
          <p:nvSpPr>
            <p:cNvPr id="45" name="Oval 5"/>
            <p:cNvSpPr>
              <a:spLocks noChangeArrowheads="1"/>
            </p:cNvSpPr>
            <p:nvPr/>
          </p:nvSpPr>
          <p:spPr bwMode="auto">
            <a:xfrm>
              <a:off x="331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6" name="Oval 6"/>
            <p:cNvSpPr>
              <a:spLocks noChangeArrowheads="1"/>
            </p:cNvSpPr>
            <p:nvPr/>
          </p:nvSpPr>
          <p:spPr bwMode="auto">
            <a:xfrm>
              <a:off x="187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47" name="Group 7"/>
          <p:cNvGrpSpPr>
            <a:grpSpLocks/>
          </p:cNvGrpSpPr>
          <p:nvPr/>
        </p:nvGrpSpPr>
        <p:grpSpPr bwMode="auto">
          <a:xfrm>
            <a:off x="5486400" y="2971800"/>
            <a:ext cx="2971800" cy="1371600"/>
            <a:chOff x="1824" y="1488"/>
            <a:chExt cx="1872" cy="864"/>
          </a:xfrm>
        </p:grpSpPr>
        <p:sp>
          <p:nvSpPr>
            <p:cNvPr id="48" name="Oval 8"/>
            <p:cNvSpPr>
              <a:spLocks noChangeArrowheads="1"/>
            </p:cNvSpPr>
            <p:nvPr/>
          </p:nvSpPr>
          <p:spPr bwMode="auto">
            <a:xfrm>
              <a:off x="1824" y="1488"/>
              <a:ext cx="1872" cy="864"/>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r>
                <a:rPr kumimoji="0" lang="en-US" altLang="zh-CN" sz="2400" b="0" i="0" u="none" strike="noStrike" kern="0" cap="none" spc="0" normalizeH="0" baseline="-25000" noProof="0">
                  <a:ln>
                    <a:noFill/>
                  </a:ln>
                  <a:solidFill>
                    <a:sysClr val="windowText" lastClr="000000"/>
                  </a:solidFill>
                  <a:effectLst/>
                  <a:uLnTx/>
                  <a:uFillTx/>
                </a:rPr>
                <a:t>2</a:t>
              </a:r>
            </a:p>
          </p:txBody>
        </p:sp>
        <p:sp>
          <p:nvSpPr>
            <p:cNvPr id="49" name="Oval 9"/>
            <p:cNvSpPr>
              <a:spLocks noChangeArrowheads="1"/>
            </p:cNvSpPr>
            <p:nvPr/>
          </p:nvSpPr>
          <p:spPr bwMode="auto">
            <a:xfrm>
              <a:off x="331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0" name="Oval 10"/>
            <p:cNvSpPr>
              <a:spLocks noChangeArrowheads="1"/>
            </p:cNvSpPr>
            <p:nvPr/>
          </p:nvSpPr>
          <p:spPr bwMode="auto">
            <a:xfrm>
              <a:off x="1872" y="177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51" name="Group 23"/>
          <p:cNvGrpSpPr>
            <a:grpSpLocks/>
          </p:cNvGrpSpPr>
          <p:nvPr/>
        </p:nvGrpSpPr>
        <p:grpSpPr bwMode="auto">
          <a:xfrm>
            <a:off x="609600" y="2514600"/>
            <a:ext cx="8153400" cy="3052763"/>
            <a:chOff x="384" y="1584"/>
            <a:chExt cx="5136" cy="1923"/>
          </a:xfrm>
        </p:grpSpPr>
        <p:sp>
          <p:nvSpPr>
            <p:cNvPr id="52" name="Oval 19"/>
            <p:cNvSpPr>
              <a:spLocks noChangeArrowheads="1"/>
            </p:cNvSpPr>
            <p:nvPr/>
          </p:nvSpPr>
          <p:spPr bwMode="auto">
            <a:xfrm>
              <a:off x="384" y="1584"/>
              <a:ext cx="5136" cy="144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3" name="Text Box 20"/>
            <p:cNvSpPr txBox="1">
              <a:spLocks noChangeArrowheads="1"/>
            </p:cNvSpPr>
            <p:nvPr/>
          </p:nvSpPr>
          <p:spPr bwMode="auto">
            <a:xfrm>
              <a:off x="2352" y="3216"/>
              <a:ext cx="86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r>
                <a:rPr kumimoji="0" lang="en-US" altLang="zh-CN" sz="2400" b="0" i="0" u="none" strike="noStrike" kern="0" cap="none" spc="0" normalizeH="0" baseline="-25000" noProof="0">
                  <a:ln>
                    <a:noFill/>
                  </a:ln>
                  <a:solidFill>
                    <a:sysClr val="windowText" lastClr="000000"/>
                  </a:solidFill>
                  <a:effectLst/>
                  <a:uLnTx/>
                  <a:uFillTx/>
                </a:rPr>
                <a:t>1</a:t>
              </a:r>
              <a:r>
                <a:rPr kumimoji="0" lang="en-US" altLang="zh-CN" sz="2400" b="0" i="0" u="none" strike="noStrike" kern="0" cap="none" spc="0" normalizeH="0" baseline="0" noProof="0">
                  <a:ln>
                    <a:noFill/>
                  </a:ln>
                  <a:solidFill>
                    <a:sysClr val="windowText" lastClr="000000"/>
                  </a:solidFill>
                  <a:effectLst/>
                  <a:uLnTx/>
                  <a:uFillTx/>
                </a:rPr>
                <a:t>E</a:t>
              </a:r>
              <a:r>
                <a:rPr kumimoji="0" lang="en-US" altLang="zh-CN" sz="2400" b="0" i="0" u="none" strike="noStrike" kern="0" cap="none" spc="0" normalizeH="0" baseline="-25000" noProof="0">
                  <a:ln>
                    <a:noFill/>
                  </a:ln>
                  <a:solidFill>
                    <a:sysClr val="windowText" lastClr="000000"/>
                  </a:solidFill>
                  <a:effectLst/>
                  <a:uLnTx/>
                  <a:uFillTx/>
                </a:rPr>
                <a:t>2</a:t>
              </a:r>
            </a:p>
          </p:txBody>
        </p:sp>
      </p:grpSp>
      <p:grpSp>
        <p:nvGrpSpPr>
          <p:cNvPr id="54" name="Group 26"/>
          <p:cNvGrpSpPr>
            <a:grpSpLocks/>
          </p:cNvGrpSpPr>
          <p:nvPr/>
        </p:nvGrpSpPr>
        <p:grpSpPr bwMode="auto">
          <a:xfrm>
            <a:off x="3733800" y="3200400"/>
            <a:ext cx="1828800" cy="457200"/>
            <a:chOff x="2352" y="2016"/>
            <a:chExt cx="1152" cy="288"/>
          </a:xfrm>
        </p:grpSpPr>
        <p:sp>
          <p:nvSpPr>
            <p:cNvPr id="55" name="Line 21"/>
            <p:cNvSpPr>
              <a:spLocks noChangeShapeType="1"/>
            </p:cNvSpPr>
            <p:nvPr/>
          </p:nvSpPr>
          <p:spPr bwMode="auto">
            <a:xfrm>
              <a:off x="2352" y="2304"/>
              <a:ext cx="115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79" name="Text Box 24"/>
            <p:cNvSpPr txBox="1">
              <a:spLocks noChangeArrowheads="1"/>
            </p:cNvSpPr>
            <p:nvPr/>
          </p:nvSpPr>
          <p:spPr bwMode="auto">
            <a:xfrm>
              <a:off x="2832" y="2016"/>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grpSp>
    </p:spTree>
    <p:extLst>
      <p:ext uri="{BB962C8B-B14F-4D97-AF65-F5344CB8AC3E}">
        <p14:creationId xmlns:p14="http://schemas.microsoft.com/office/powerpoint/2010/main" val="22960013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33316" y="444664"/>
            <a:ext cx="64906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RE to </a:t>
            </a:r>
            <a:r>
              <a:rPr lang="en-US" altLang="zh-CN" sz="3200" b="1" kern="0" dirty="0" err="1">
                <a:solidFill>
                  <a:srgbClr val="FF0000"/>
                </a:solidFill>
                <a:latin typeface="Times New Roman"/>
                <a:ea typeface="宋体"/>
                <a:cs typeface="Times New Roman"/>
              </a:rPr>
              <a:t>ε</a:t>
            </a:r>
            <a:r>
              <a:rPr lang="en-US" altLang="zh-CN" sz="3200" b="1" kern="0" dirty="0">
                <a:solidFill>
                  <a:srgbClr val="FF0000"/>
                </a:solidFill>
                <a:latin typeface="Times New Roman"/>
                <a:ea typeface="宋体"/>
                <a:cs typeface="Times New Roman"/>
              </a:rPr>
              <a:t>-NFA : </a:t>
            </a:r>
            <a:r>
              <a:rPr lang="en-US" altLang="zh-CN" sz="3200" b="1" kern="0" dirty="0">
                <a:solidFill>
                  <a:srgbClr val="0000FF"/>
                </a:solidFill>
                <a:latin typeface="Times New Roman"/>
                <a:ea typeface="宋体"/>
                <a:cs typeface="Times New Roman"/>
              </a:rPr>
              <a:t>Induction 3 </a:t>
            </a:r>
            <a:r>
              <a:rPr lang="en-US" altLang="zh-CN" sz="3200" b="1" dirty="0">
                <a:solidFill>
                  <a:srgbClr val="0000FF"/>
                </a:solidFill>
                <a:latin typeface="Times New Roman"/>
                <a:cs typeface="Times New Roman"/>
              </a:rPr>
              <a:t>– </a:t>
            </a:r>
            <a:r>
              <a:rPr lang="en-US" altLang="zh-CN" sz="3200" b="1" dirty="0">
                <a:latin typeface="Times New Roman"/>
                <a:cs typeface="Times New Roman"/>
              </a:rPr>
              <a:t>Closure</a:t>
            </a:r>
            <a:r>
              <a:rPr lang="en-US" altLang="zh-CN" sz="3200" b="1" kern="0" dirty="0">
                <a:latin typeface="Times New Roman"/>
                <a:ea typeface="宋体"/>
                <a:cs typeface="Times New Roman"/>
              </a:rPr>
              <a:t> </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17</a:t>
            </a:fld>
            <a:r>
              <a:rPr lang="en-US" altLang="zh-CN"/>
              <a:t>/100</a:t>
            </a:r>
            <a:endParaRPr lang="en-US" altLang="zh-CN" dirty="0"/>
          </a:p>
        </p:txBody>
      </p:sp>
      <p:grpSp>
        <p:nvGrpSpPr>
          <p:cNvPr id="38" name="Group 22"/>
          <p:cNvGrpSpPr>
            <a:grpSpLocks/>
          </p:cNvGrpSpPr>
          <p:nvPr/>
        </p:nvGrpSpPr>
        <p:grpSpPr bwMode="auto">
          <a:xfrm>
            <a:off x="2667000" y="2743200"/>
            <a:ext cx="2971800" cy="1371600"/>
            <a:chOff x="1680" y="1728"/>
            <a:chExt cx="1872" cy="864"/>
          </a:xfrm>
        </p:grpSpPr>
        <p:sp>
          <p:nvSpPr>
            <p:cNvPr id="39" name="Oval 4"/>
            <p:cNvSpPr>
              <a:spLocks noChangeArrowheads="1"/>
            </p:cNvSpPr>
            <p:nvPr/>
          </p:nvSpPr>
          <p:spPr bwMode="auto">
            <a:xfrm>
              <a:off x="1680" y="1728"/>
              <a:ext cx="1872" cy="864"/>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endParaRPr kumimoji="0" lang="en-US" altLang="zh-CN" sz="2400" b="0" i="0" u="none" strike="noStrike" kern="0" cap="none" spc="0" normalizeH="0" baseline="-25000" noProof="0">
                <a:ln>
                  <a:noFill/>
                </a:ln>
                <a:solidFill>
                  <a:sysClr val="windowText" lastClr="000000"/>
                </a:solidFill>
                <a:effectLst/>
                <a:uLnTx/>
                <a:uFillTx/>
              </a:endParaRPr>
            </a:p>
          </p:txBody>
        </p:sp>
        <p:sp>
          <p:nvSpPr>
            <p:cNvPr id="40" name="Oval 5"/>
            <p:cNvSpPr>
              <a:spLocks noChangeArrowheads="1"/>
            </p:cNvSpPr>
            <p:nvPr/>
          </p:nvSpPr>
          <p:spPr bwMode="auto">
            <a:xfrm>
              <a:off x="3168" y="201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1" name="Oval 6"/>
            <p:cNvSpPr>
              <a:spLocks noChangeArrowheads="1"/>
            </p:cNvSpPr>
            <p:nvPr/>
          </p:nvSpPr>
          <p:spPr bwMode="auto">
            <a:xfrm>
              <a:off x="1728" y="201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42" name="Group 27"/>
          <p:cNvGrpSpPr>
            <a:grpSpLocks/>
          </p:cNvGrpSpPr>
          <p:nvPr/>
        </p:nvGrpSpPr>
        <p:grpSpPr bwMode="auto">
          <a:xfrm>
            <a:off x="609600" y="1676400"/>
            <a:ext cx="7086600" cy="4343400"/>
            <a:chOff x="384" y="1056"/>
            <a:chExt cx="4464" cy="2736"/>
          </a:xfrm>
        </p:grpSpPr>
        <p:sp>
          <p:nvSpPr>
            <p:cNvPr id="56" name="Oval 12"/>
            <p:cNvSpPr>
              <a:spLocks noChangeArrowheads="1"/>
            </p:cNvSpPr>
            <p:nvPr/>
          </p:nvSpPr>
          <p:spPr bwMode="auto">
            <a:xfrm>
              <a:off x="384" y="1056"/>
              <a:ext cx="4464" cy="216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7" name="Text Box 13"/>
            <p:cNvSpPr txBox="1">
              <a:spLocks noChangeArrowheads="1"/>
            </p:cNvSpPr>
            <p:nvPr/>
          </p:nvSpPr>
          <p:spPr bwMode="auto">
            <a:xfrm>
              <a:off x="2256" y="3504"/>
              <a:ext cx="66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For E*</a:t>
              </a:r>
              <a:endParaRPr kumimoji="0" lang="en-US" altLang="zh-CN" sz="2400" b="0" i="0" u="none" strike="noStrike" kern="0" cap="none" spc="0" normalizeH="0" baseline="-25000" noProof="0">
                <a:ln>
                  <a:noFill/>
                </a:ln>
                <a:solidFill>
                  <a:sysClr val="windowText" lastClr="000000"/>
                </a:solidFill>
                <a:effectLst/>
                <a:uLnTx/>
                <a:uFillTx/>
              </a:endParaRPr>
            </a:p>
          </p:txBody>
        </p:sp>
      </p:grpSp>
      <p:grpSp>
        <p:nvGrpSpPr>
          <p:cNvPr id="58" name="Group 26"/>
          <p:cNvGrpSpPr>
            <a:grpSpLocks/>
          </p:cNvGrpSpPr>
          <p:nvPr/>
        </p:nvGrpSpPr>
        <p:grpSpPr bwMode="auto">
          <a:xfrm>
            <a:off x="990600" y="1752600"/>
            <a:ext cx="6096000" cy="3276600"/>
            <a:chOff x="624" y="1104"/>
            <a:chExt cx="3840" cy="2064"/>
          </a:xfrm>
        </p:grpSpPr>
        <p:sp>
          <p:nvSpPr>
            <p:cNvPr id="59" name="Oval 9"/>
            <p:cNvSpPr>
              <a:spLocks noChangeArrowheads="1"/>
            </p:cNvSpPr>
            <p:nvPr/>
          </p:nvSpPr>
          <p:spPr bwMode="auto">
            <a:xfrm>
              <a:off x="4176" y="201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60" name="Oval 10"/>
            <p:cNvSpPr>
              <a:spLocks noChangeArrowheads="1"/>
            </p:cNvSpPr>
            <p:nvPr/>
          </p:nvSpPr>
          <p:spPr bwMode="auto">
            <a:xfrm>
              <a:off x="624" y="2016"/>
              <a:ext cx="288"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61" name="Line 15"/>
            <p:cNvSpPr>
              <a:spLocks noChangeShapeType="1"/>
            </p:cNvSpPr>
            <p:nvPr/>
          </p:nvSpPr>
          <p:spPr bwMode="auto">
            <a:xfrm>
              <a:off x="912" y="2160"/>
              <a:ext cx="768"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62" name="Line 16"/>
            <p:cNvSpPr>
              <a:spLocks noChangeShapeType="1"/>
            </p:cNvSpPr>
            <p:nvPr/>
          </p:nvSpPr>
          <p:spPr bwMode="auto">
            <a:xfrm>
              <a:off x="3456" y="2160"/>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63" name="AutoShape 18"/>
            <p:cNvCxnSpPr>
              <a:cxnSpLocks noChangeShapeType="1"/>
            </p:cNvCxnSpPr>
            <p:nvPr/>
          </p:nvCxnSpPr>
          <p:spPr bwMode="auto">
            <a:xfrm rot="16200000" flipH="1" flipV="1">
              <a:off x="2543" y="1297"/>
              <a:ext cx="1" cy="1440"/>
            </a:xfrm>
            <a:prstGeom prst="curvedConnector3">
              <a:avLst>
                <a:gd name="adj1" fmla="val -639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4" name="AutoShape 19"/>
            <p:cNvCxnSpPr>
              <a:cxnSpLocks noChangeShapeType="1"/>
            </p:cNvCxnSpPr>
            <p:nvPr/>
          </p:nvCxnSpPr>
          <p:spPr bwMode="auto">
            <a:xfrm rot="16200000" flipH="1">
              <a:off x="2543" y="529"/>
              <a:ext cx="1" cy="3552"/>
            </a:xfrm>
            <a:prstGeom prst="curvedConnector3">
              <a:avLst>
                <a:gd name="adj1" fmla="val 5489999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 Box 20"/>
            <p:cNvSpPr txBox="1">
              <a:spLocks noChangeArrowheads="1"/>
            </p:cNvSpPr>
            <p:nvPr/>
          </p:nvSpPr>
          <p:spPr bwMode="auto">
            <a:xfrm>
              <a:off x="2496" y="1104"/>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sp>
          <p:nvSpPr>
            <p:cNvPr id="66" name="Text Box 21"/>
            <p:cNvSpPr txBox="1">
              <a:spLocks noChangeArrowheads="1"/>
            </p:cNvSpPr>
            <p:nvPr/>
          </p:nvSpPr>
          <p:spPr bwMode="auto">
            <a:xfrm>
              <a:off x="2544" y="2880"/>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sp>
          <p:nvSpPr>
            <p:cNvPr id="67" name="Text Box 24"/>
            <p:cNvSpPr txBox="1">
              <a:spLocks noChangeArrowheads="1"/>
            </p:cNvSpPr>
            <p:nvPr/>
          </p:nvSpPr>
          <p:spPr bwMode="auto">
            <a:xfrm>
              <a:off x="3696" y="1872"/>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sp>
          <p:nvSpPr>
            <p:cNvPr id="68" name="Text Box 25"/>
            <p:cNvSpPr txBox="1">
              <a:spLocks noChangeArrowheads="1"/>
            </p:cNvSpPr>
            <p:nvPr/>
          </p:nvSpPr>
          <p:spPr bwMode="auto">
            <a:xfrm>
              <a:off x="1152" y="1872"/>
              <a:ext cx="21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Lucida Sans Unicode" charset="0"/>
                </a:rPr>
                <a:t>ε</a:t>
              </a:r>
            </a:p>
          </p:txBody>
        </p:sp>
      </p:grpSp>
    </p:spTree>
    <p:extLst>
      <p:ext uri="{BB962C8B-B14F-4D97-AF65-F5344CB8AC3E}">
        <p14:creationId xmlns:p14="http://schemas.microsoft.com/office/powerpoint/2010/main" val="17800682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51720" y="444664"/>
            <a:ext cx="199461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DFA to RE</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18</a:t>
            </a:fld>
            <a:r>
              <a:rPr lang="en-US" altLang="zh-CN"/>
              <a:t>/100</a:t>
            </a:r>
            <a:endParaRPr lang="en-US" altLang="zh-CN" dirty="0"/>
          </a:p>
        </p:txBody>
      </p:sp>
      <p:sp>
        <p:nvSpPr>
          <p:cNvPr id="24"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 strange sort of induction.</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States of the DFA are named </a:t>
            </a:r>
            <a:r>
              <a:rPr lang="en-US" altLang="zh-CN" sz="2800" kern="0" dirty="0">
                <a:solidFill>
                  <a:srgbClr val="0000FF"/>
                </a:solidFill>
                <a:latin typeface="Tahoma"/>
                <a:ea typeface="宋体"/>
              </a:rPr>
              <a:t>1,2,…,n</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Induction is on </a:t>
            </a:r>
            <a:r>
              <a:rPr lang="en-US" altLang="zh-CN" sz="2800" kern="0" dirty="0">
                <a:solidFill>
                  <a:srgbClr val="DA0058"/>
                </a:solidFill>
                <a:latin typeface="Tahoma"/>
                <a:ea typeface="宋体"/>
              </a:rPr>
              <a:t>k</a:t>
            </a:r>
            <a:r>
              <a:rPr lang="en-US" altLang="zh-CN" sz="2800" kern="0" dirty="0">
                <a:solidFill>
                  <a:srgbClr val="000000"/>
                </a:solidFill>
                <a:latin typeface="Tahoma"/>
                <a:ea typeface="宋体"/>
              </a:rPr>
              <a:t>, the </a:t>
            </a:r>
            <a:r>
              <a:rPr lang="en-US" altLang="zh-CN" sz="2800" kern="0" dirty="0">
                <a:solidFill>
                  <a:srgbClr val="DA0058"/>
                </a:solidFill>
                <a:latin typeface="Tahoma"/>
                <a:ea typeface="宋体"/>
              </a:rPr>
              <a:t>maximum state number </a:t>
            </a:r>
            <a:r>
              <a:rPr lang="en-US" altLang="zh-CN" sz="2800" kern="0" dirty="0">
                <a:solidFill>
                  <a:srgbClr val="000000"/>
                </a:solidFill>
                <a:latin typeface="Tahoma"/>
                <a:ea typeface="宋体"/>
              </a:rPr>
              <a:t>we are allowed to traverse along a path.</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88881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67113" y="444664"/>
            <a:ext cx="136383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K-Path</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19</a:t>
            </a:fld>
            <a:r>
              <a:rPr lang="en-US" altLang="zh-CN"/>
              <a:t>/100</a:t>
            </a:r>
            <a:endParaRPr lang="en-US" altLang="zh-CN" dirty="0"/>
          </a:p>
        </p:txBody>
      </p:sp>
      <p:sp>
        <p:nvSpPr>
          <p:cNvPr id="24"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 </a:t>
            </a:r>
            <a:r>
              <a:rPr lang="en-US" altLang="zh-CN" sz="2800" kern="0" dirty="0">
                <a:solidFill>
                  <a:srgbClr val="0000FF"/>
                </a:solidFill>
                <a:latin typeface="Tahoma"/>
                <a:ea typeface="宋体"/>
              </a:rPr>
              <a:t>k-path</a:t>
            </a:r>
            <a:r>
              <a:rPr lang="en-US" altLang="zh-CN" sz="2800" kern="0" dirty="0">
                <a:solidFill>
                  <a:srgbClr val="000000"/>
                </a:solidFill>
                <a:latin typeface="Tahoma"/>
                <a:ea typeface="宋体"/>
              </a:rPr>
              <a:t> is a path through the graph of the DFA that goes </a:t>
            </a:r>
            <a:r>
              <a:rPr lang="en-US" altLang="zh-CN" sz="2800" kern="0" dirty="0">
                <a:solidFill>
                  <a:srgbClr val="DA0058"/>
                </a:solidFill>
                <a:latin typeface="Tahoma"/>
                <a:ea typeface="宋体"/>
              </a:rPr>
              <a:t>through </a:t>
            </a:r>
            <a:r>
              <a:rPr lang="en-US" altLang="zh-CN" sz="2800" kern="0">
                <a:solidFill>
                  <a:srgbClr val="000000"/>
                </a:solidFill>
                <a:latin typeface="Tahoma"/>
                <a:ea typeface="宋体"/>
              </a:rPr>
              <a:t>no intermediate state </a:t>
            </a:r>
            <a:r>
              <a:rPr lang="en-US" altLang="zh-CN" sz="2800" kern="0" dirty="0">
                <a:solidFill>
                  <a:srgbClr val="000000"/>
                </a:solidFill>
                <a:latin typeface="Tahoma"/>
                <a:ea typeface="宋体"/>
              </a:rPr>
              <a:t>numbered higher than </a:t>
            </a:r>
            <a:r>
              <a:rPr lang="en-US" altLang="zh-CN" sz="2800" kern="0" dirty="0">
                <a:solidFill>
                  <a:srgbClr val="0000FF"/>
                </a:solidFill>
                <a:latin typeface="Tahoma"/>
                <a:ea typeface="宋体"/>
              </a:rPr>
              <a:t>k</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Endpoints are not restricted; they can be any state.</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n-paths </a:t>
            </a:r>
            <a:r>
              <a:rPr lang="en-US" altLang="zh-CN" sz="2800" kern="0" dirty="0">
                <a:solidFill>
                  <a:srgbClr val="000000"/>
                </a:solidFill>
                <a:latin typeface="Tahoma"/>
                <a:ea typeface="宋体"/>
              </a:rPr>
              <a:t>are unrestricted.</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 is the union of RE</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s for the </a:t>
            </a:r>
            <a:r>
              <a:rPr lang="en-US" altLang="zh-CN" sz="2800" kern="0" dirty="0">
                <a:solidFill>
                  <a:srgbClr val="0000FF"/>
                </a:solidFill>
                <a:latin typeface="Tahoma"/>
                <a:ea typeface="宋体"/>
              </a:rPr>
              <a:t>n-paths </a:t>
            </a:r>
            <a:r>
              <a:rPr lang="en-US" altLang="zh-CN" sz="2800" kern="0" dirty="0">
                <a:solidFill>
                  <a:srgbClr val="000000"/>
                </a:solidFill>
                <a:latin typeface="Tahoma"/>
                <a:ea typeface="宋体"/>
              </a:rPr>
              <a:t>from the start state to each final state.</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54476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Applications of 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Decision Properties of Regular Languages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Closure Properties of Regular Languages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a:t>
            </a:fld>
            <a:r>
              <a:rPr lang="en-US" altLang="zh-CN"/>
              <a:t>/100</a:t>
            </a:r>
            <a:endParaRPr lang="en-US" altLang="zh-CN"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67113" y="444664"/>
            <a:ext cx="136383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K-Path</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20</a:t>
            </a:fld>
            <a:r>
              <a:rPr lang="en-US" altLang="zh-CN"/>
              <a:t>/100</a:t>
            </a:r>
            <a:endParaRPr lang="en-US" altLang="zh-CN" dirty="0"/>
          </a:p>
        </p:txBody>
      </p:sp>
      <p:grpSp>
        <p:nvGrpSpPr>
          <p:cNvPr id="28" name="Group 18"/>
          <p:cNvGrpSpPr>
            <a:grpSpLocks/>
          </p:cNvGrpSpPr>
          <p:nvPr/>
        </p:nvGrpSpPr>
        <p:grpSpPr bwMode="auto">
          <a:xfrm>
            <a:off x="1371600" y="1268760"/>
            <a:ext cx="2133600" cy="2286000"/>
            <a:chOff x="864" y="1104"/>
            <a:chExt cx="1344" cy="1440"/>
          </a:xfrm>
        </p:grpSpPr>
        <p:sp>
          <p:nvSpPr>
            <p:cNvPr id="29" name="Oval 3"/>
            <p:cNvSpPr>
              <a:spLocks noChangeArrowheads="1"/>
            </p:cNvSpPr>
            <p:nvPr/>
          </p:nvSpPr>
          <p:spPr bwMode="auto">
            <a:xfrm>
              <a:off x="864" y="153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30" name="Oval 4"/>
            <p:cNvSpPr>
              <a:spLocks noChangeArrowheads="1"/>
            </p:cNvSpPr>
            <p:nvPr/>
          </p:nvSpPr>
          <p:spPr bwMode="auto">
            <a:xfrm>
              <a:off x="1344" y="225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3</a:t>
              </a:r>
            </a:p>
          </p:txBody>
        </p:sp>
        <p:sp>
          <p:nvSpPr>
            <p:cNvPr id="31" name="Oval 5"/>
            <p:cNvSpPr>
              <a:spLocks noChangeArrowheads="1"/>
            </p:cNvSpPr>
            <p:nvPr/>
          </p:nvSpPr>
          <p:spPr bwMode="auto">
            <a:xfrm>
              <a:off x="1920" y="153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2</a:t>
              </a:r>
            </a:p>
          </p:txBody>
        </p:sp>
        <p:sp>
          <p:nvSpPr>
            <p:cNvPr id="32" name="Line 6"/>
            <p:cNvSpPr>
              <a:spLocks noChangeShapeType="1"/>
            </p:cNvSpPr>
            <p:nvPr/>
          </p:nvSpPr>
          <p:spPr bwMode="auto">
            <a:xfrm>
              <a:off x="1158" y="1653"/>
              <a:ext cx="768"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3" name="Line 7"/>
            <p:cNvSpPr>
              <a:spLocks noChangeShapeType="1"/>
            </p:cNvSpPr>
            <p:nvPr/>
          </p:nvSpPr>
          <p:spPr bwMode="auto">
            <a:xfrm flipH="1">
              <a:off x="1590" y="1797"/>
              <a:ext cx="432"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4" name="Line 8"/>
            <p:cNvSpPr>
              <a:spLocks noChangeShapeType="1"/>
            </p:cNvSpPr>
            <p:nvPr/>
          </p:nvSpPr>
          <p:spPr bwMode="auto">
            <a:xfrm flipH="1" flipV="1">
              <a:off x="1062" y="1797"/>
              <a:ext cx="336"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35" name="AutoShape 9"/>
            <p:cNvCxnSpPr>
              <a:cxnSpLocks noChangeShapeType="1"/>
            </p:cNvCxnSpPr>
            <p:nvPr/>
          </p:nvCxnSpPr>
          <p:spPr bwMode="auto">
            <a:xfrm rot="16200000" flipH="1" flipV="1">
              <a:off x="1535" y="982"/>
              <a:ext cx="1" cy="1056"/>
            </a:xfrm>
            <a:prstGeom prst="curvedConnector3">
              <a:avLst>
                <a:gd name="adj1" fmla="val -144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6" name="AutoShape 10"/>
            <p:cNvCxnSpPr>
              <a:cxnSpLocks noChangeShapeType="1"/>
            </p:cNvCxnSpPr>
            <p:nvPr/>
          </p:nvCxnSpPr>
          <p:spPr bwMode="auto">
            <a:xfrm rot="16200000" flipH="1">
              <a:off x="822" y="1839"/>
              <a:ext cx="618" cy="438"/>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AutoShape 11"/>
            <p:cNvCxnSpPr>
              <a:cxnSpLocks noChangeShapeType="1"/>
            </p:cNvCxnSpPr>
            <p:nvPr/>
          </p:nvCxnSpPr>
          <p:spPr bwMode="auto">
            <a:xfrm flipV="1">
              <a:off x="1632" y="1755"/>
              <a:ext cx="534" cy="618"/>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8" name="Text Box 12"/>
            <p:cNvSpPr txBox="1">
              <a:spLocks noChangeArrowheads="1"/>
            </p:cNvSpPr>
            <p:nvPr/>
          </p:nvSpPr>
          <p:spPr bwMode="auto">
            <a:xfrm>
              <a:off x="1392" y="1680"/>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39" name="Text Box 13"/>
            <p:cNvSpPr txBox="1">
              <a:spLocks noChangeArrowheads="1"/>
            </p:cNvSpPr>
            <p:nvPr/>
          </p:nvSpPr>
          <p:spPr bwMode="auto">
            <a:xfrm>
              <a:off x="1584" y="1872"/>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40" name="Text Box 14"/>
            <p:cNvSpPr txBox="1">
              <a:spLocks noChangeArrowheads="1"/>
            </p:cNvSpPr>
            <p:nvPr/>
          </p:nvSpPr>
          <p:spPr bwMode="auto">
            <a:xfrm>
              <a:off x="1200" y="1872"/>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41" name="Text Box 15"/>
            <p:cNvSpPr txBox="1">
              <a:spLocks noChangeArrowheads="1"/>
            </p:cNvSpPr>
            <p:nvPr/>
          </p:nvSpPr>
          <p:spPr bwMode="auto">
            <a:xfrm>
              <a:off x="1440" y="1104"/>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42" name="Text Box 16"/>
            <p:cNvSpPr txBox="1">
              <a:spLocks noChangeArrowheads="1"/>
            </p:cNvSpPr>
            <p:nvPr/>
          </p:nvSpPr>
          <p:spPr bwMode="auto">
            <a:xfrm>
              <a:off x="864" y="2112"/>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43" name="Text Box 17"/>
            <p:cNvSpPr txBox="1">
              <a:spLocks noChangeArrowheads="1"/>
            </p:cNvSpPr>
            <p:nvPr/>
          </p:nvSpPr>
          <p:spPr bwMode="auto">
            <a:xfrm>
              <a:off x="1968" y="2091"/>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grpSp>
      <p:sp>
        <p:nvSpPr>
          <p:cNvPr id="44" name="Text Box 19"/>
          <p:cNvSpPr txBox="1">
            <a:spLocks noChangeArrowheads="1"/>
          </p:cNvSpPr>
          <p:nvPr/>
        </p:nvSpPr>
        <p:spPr bwMode="auto">
          <a:xfrm>
            <a:off x="4708525" y="1683098"/>
            <a:ext cx="285336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FF"/>
                </a:solidFill>
                <a:effectLst/>
                <a:uLnTx/>
                <a:uFillTx/>
              </a:rPr>
              <a:t>0-paths </a:t>
            </a:r>
            <a:r>
              <a:rPr kumimoji="0" lang="en-US" altLang="zh-CN" sz="2400" b="0" i="0" u="none" strike="noStrike" kern="0" cap="none" spc="0" normalizeH="0" baseline="0" noProof="0" dirty="0">
                <a:ln>
                  <a:noFill/>
                </a:ln>
                <a:solidFill>
                  <a:sysClr val="windowText" lastClr="000000"/>
                </a:solidFill>
                <a:effectLst/>
                <a:uLnTx/>
                <a:uFillTx/>
              </a:rPr>
              <a:t>from </a:t>
            </a:r>
            <a:r>
              <a:rPr kumimoji="0" lang="en-US" altLang="zh-CN" sz="2400" b="0" i="0" u="none" strike="noStrike" kern="0" cap="none" spc="0" normalizeH="0" baseline="0" noProof="0" dirty="0">
                <a:ln>
                  <a:noFill/>
                </a:ln>
                <a:solidFill>
                  <a:srgbClr val="0000FF"/>
                </a:solidFill>
                <a:effectLst/>
                <a:uLnTx/>
                <a:uFillTx/>
              </a:rPr>
              <a:t>2</a:t>
            </a:r>
            <a:r>
              <a:rPr kumimoji="0" lang="en-US" altLang="zh-CN" sz="2400" b="0" i="0" u="none" strike="noStrike" kern="0" cap="none" spc="0" normalizeH="0" baseline="0" noProof="0" dirty="0">
                <a:ln>
                  <a:noFill/>
                </a:ln>
                <a:solidFill>
                  <a:sysClr val="windowText" lastClr="000000"/>
                </a:solidFill>
                <a:effectLst/>
                <a:uLnTx/>
                <a:uFillTx/>
              </a:rPr>
              <a:t> to </a:t>
            </a:r>
            <a:r>
              <a:rPr kumimoji="0" lang="en-US" altLang="zh-CN" sz="2400" b="0" i="0" u="none" strike="noStrike" kern="0" cap="none" spc="0" normalizeH="0" baseline="0" noProof="0" dirty="0">
                <a:ln>
                  <a:noFill/>
                </a:ln>
                <a:solidFill>
                  <a:srgbClr val="0000FF"/>
                </a:solidFill>
                <a:effectLst/>
                <a:uLnTx/>
                <a:uFillTx/>
              </a:rPr>
              <a:t>3</a:t>
            </a:r>
            <a:r>
              <a:rPr kumimoji="0" lang="en-US" altLang="zh-CN" sz="2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RE for labels = </a:t>
            </a:r>
            <a:r>
              <a:rPr kumimoji="0" lang="en-US" altLang="zh-CN" sz="2400" b="1" i="0" u="none" strike="noStrike" kern="0" cap="none" spc="0" normalizeH="0" baseline="0" noProof="0" dirty="0">
                <a:ln>
                  <a:noFill/>
                </a:ln>
                <a:solidFill>
                  <a:srgbClr val="0000FF"/>
                </a:solidFill>
                <a:effectLst/>
                <a:uLnTx/>
                <a:uFillTx/>
              </a:rPr>
              <a:t>0</a:t>
            </a:r>
            <a:r>
              <a:rPr kumimoji="0" lang="en-US" altLang="zh-CN" sz="2400" b="0" i="0" u="none" strike="noStrike" kern="0" cap="none" spc="0" normalizeH="0" baseline="0" noProof="0" dirty="0">
                <a:ln>
                  <a:noFill/>
                </a:ln>
                <a:solidFill>
                  <a:sysClr val="windowText" lastClr="000000"/>
                </a:solidFill>
                <a:effectLst/>
                <a:uLnTx/>
                <a:uFillTx/>
              </a:rPr>
              <a:t>.</a:t>
            </a:r>
          </a:p>
        </p:txBody>
      </p:sp>
      <p:sp>
        <p:nvSpPr>
          <p:cNvPr id="45" name="Text Box 20"/>
          <p:cNvSpPr txBox="1">
            <a:spLocks noChangeArrowheads="1"/>
          </p:cNvSpPr>
          <p:nvPr/>
        </p:nvSpPr>
        <p:spPr bwMode="auto">
          <a:xfrm>
            <a:off x="4648200" y="2792760"/>
            <a:ext cx="3076082"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FF"/>
                </a:solidFill>
                <a:effectLst/>
                <a:uLnTx/>
                <a:uFillTx/>
              </a:rPr>
              <a:t>1-paths</a:t>
            </a:r>
            <a:r>
              <a:rPr kumimoji="0" lang="en-US" altLang="zh-CN" sz="2400" b="0" i="0" u="none" strike="noStrike" kern="0" cap="none" spc="0" normalizeH="0" baseline="0" noProof="0" dirty="0">
                <a:ln>
                  <a:noFill/>
                </a:ln>
                <a:solidFill>
                  <a:sysClr val="windowText" lastClr="000000"/>
                </a:solidFill>
                <a:effectLst/>
                <a:uLnTx/>
                <a:uFillTx/>
              </a:rPr>
              <a:t> from </a:t>
            </a:r>
            <a:r>
              <a:rPr kumimoji="0" lang="en-US" altLang="zh-CN" sz="2400" b="0" i="0" u="none" strike="noStrike" kern="0" cap="none" spc="0" normalizeH="0" baseline="0" noProof="0" dirty="0">
                <a:ln>
                  <a:noFill/>
                </a:ln>
                <a:solidFill>
                  <a:srgbClr val="0000FF"/>
                </a:solidFill>
                <a:effectLst/>
                <a:uLnTx/>
                <a:uFillTx/>
              </a:rPr>
              <a:t>2</a:t>
            </a:r>
            <a:r>
              <a:rPr kumimoji="0" lang="en-US" altLang="zh-CN" sz="2400" b="0" i="0" u="none" strike="noStrike" kern="0" cap="none" spc="0" normalizeH="0" baseline="0" noProof="0" dirty="0">
                <a:ln>
                  <a:noFill/>
                </a:ln>
                <a:solidFill>
                  <a:sysClr val="windowText" lastClr="000000"/>
                </a:solidFill>
                <a:effectLst/>
                <a:uLnTx/>
                <a:uFillTx/>
              </a:rPr>
              <a:t> to </a:t>
            </a:r>
            <a:r>
              <a:rPr kumimoji="0" lang="en-US" altLang="zh-CN" sz="2400" b="0" i="0" u="none" strike="noStrike" kern="0" cap="none" spc="0" normalizeH="0" baseline="0" noProof="0" dirty="0">
                <a:ln>
                  <a:noFill/>
                </a:ln>
                <a:solidFill>
                  <a:srgbClr val="0000FF"/>
                </a:solidFill>
                <a:effectLst/>
                <a:uLnTx/>
                <a:uFillTx/>
              </a:rPr>
              <a:t>3</a:t>
            </a:r>
            <a:r>
              <a:rPr kumimoji="0" lang="en-US" altLang="zh-CN" sz="2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RE for labels = </a:t>
            </a:r>
            <a:r>
              <a:rPr kumimoji="0" lang="en-US" altLang="zh-CN" sz="2400" b="1" i="0" u="none" strike="noStrike" kern="0" cap="none" spc="0" normalizeH="0" baseline="0" noProof="0" dirty="0">
                <a:ln>
                  <a:noFill/>
                </a:ln>
                <a:solidFill>
                  <a:srgbClr val="0000FF"/>
                </a:solidFill>
                <a:effectLst/>
                <a:uLnTx/>
                <a:uFillTx/>
              </a:rPr>
              <a:t>0</a:t>
            </a:r>
            <a:r>
              <a:rPr kumimoji="0" lang="en-US" altLang="zh-CN" sz="2400" b="0" i="0" u="none" strike="noStrike" kern="0" cap="none" spc="0" normalizeH="0" baseline="0" noProof="0" dirty="0">
                <a:ln>
                  <a:noFill/>
                </a:ln>
                <a:solidFill>
                  <a:srgbClr val="0000FF"/>
                </a:solidFill>
                <a:effectLst/>
                <a:uLnTx/>
                <a:uFillTx/>
              </a:rPr>
              <a:t>+</a:t>
            </a:r>
            <a:r>
              <a:rPr kumimoji="0" lang="en-US" altLang="zh-CN" sz="2400" b="1" i="0" u="none" strike="noStrike" kern="0" cap="none" spc="0" normalizeH="0" baseline="0" noProof="0" dirty="0">
                <a:ln>
                  <a:noFill/>
                </a:ln>
                <a:solidFill>
                  <a:srgbClr val="0000FF"/>
                </a:solidFill>
                <a:effectLst/>
                <a:uLnTx/>
                <a:uFillTx/>
              </a:rPr>
              <a:t>11</a:t>
            </a:r>
            <a:r>
              <a:rPr kumimoji="0" lang="en-US" altLang="zh-CN" sz="2400" b="0" i="0" u="none" strike="noStrike" kern="0" cap="none" spc="0" normalizeH="0" baseline="0" noProof="0" dirty="0">
                <a:ln>
                  <a:noFill/>
                </a:ln>
                <a:solidFill>
                  <a:sysClr val="windowText" lastClr="000000"/>
                </a:solidFill>
                <a:effectLst/>
                <a:uLnTx/>
                <a:uFillTx/>
              </a:rPr>
              <a:t>.</a:t>
            </a:r>
          </a:p>
        </p:txBody>
      </p:sp>
      <p:sp>
        <p:nvSpPr>
          <p:cNvPr id="46" name="Text Box 21"/>
          <p:cNvSpPr txBox="1">
            <a:spLocks noChangeArrowheads="1"/>
          </p:cNvSpPr>
          <p:nvPr/>
        </p:nvSpPr>
        <p:spPr bwMode="auto">
          <a:xfrm>
            <a:off x="4724400" y="3859560"/>
            <a:ext cx="2853365"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FF"/>
                </a:solidFill>
                <a:effectLst/>
                <a:uLnTx/>
                <a:uFillTx/>
              </a:rPr>
              <a:t>2-paths </a:t>
            </a:r>
            <a:r>
              <a:rPr kumimoji="0" lang="en-US" altLang="zh-CN" sz="2400" b="0" i="0" u="none" strike="noStrike" kern="0" cap="none" spc="0" normalizeH="0" baseline="0" noProof="0" dirty="0">
                <a:ln>
                  <a:noFill/>
                </a:ln>
                <a:solidFill>
                  <a:sysClr val="windowText" lastClr="000000"/>
                </a:solidFill>
                <a:effectLst/>
                <a:uLnTx/>
                <a:uFillTx/>
              </a:rPr>
              <a:t>from </a:t>
            </a:r>
            <a:r>
              <a:rPr kumimoji="0" lang="en-US" altLang="zh-CN" sz="2400" b="0" i="0" u="none" strike="noStrike" kern="0" cap="none" spc="0" normalizeH="0" baseline="0" noProof="0" dirty="0">
                <a:ln>
                  <a:noFill/>
                </a:ln>
                <a:solidFill>
                  <a:srgbClr val="0000FF"/>
                </a:solidFill>
                <a:effectLst/>
                <a:uLnTx/>
                <a:uFillTx/>
              </a:rPr>
              <a:t>2</a:t>
            </a:r>
            <a:r>
              <a:rPr kumimoji="0" lang="en-US" altLang="zh-CN" sz="2400" b="0" i="0" u="none" strike="noStrike" kern="0" cap="none" spc="0" normalizeH="0" baseline="0" noProof="0" dirty="0">
                <a:ln>
                  <a:noFill/>
                </a:ln>
                <a:solidFill>
                  <a:sysClr val="windowText" lastClr="000000"/>
                </a:solidFill>
                <a:effectLst/>
                <a:uLnTx/>
                <a:uFillTx/>
              </a:rPr>
              <a:t> to </a:t>
            </a:r>
            <a:r>
              <a:rPr kumimoji="0" lang="en-US" altLang="zh-CN" sz="2400" b="0" i="0" u="none" strike="noStrike" kern="0" cap="none" spc="0" normalizeH="0" baseline="0" noProof="0" dirty="0">
                <a:ln>
                  <a:noFill/>
                </a:ln>
                <a:solidFill>
                  <a:srgbClr val="0000FF"/>
                </a:solidFill>
                <a:effectLst/>
                <a:uLnTx/>
                <a:uFillTx/>
              </a:rPr>
              <a:t>3</a:t>
            </a:r>
            <a:r>
              <a:rPr kumimoji="0" lang="en-US" altLang="zh-CN" sz="2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RE for labels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FF"/>
                </a:solidFill>
                <a:effectLst/>
                <a:uLnTx/>
                <a:uFillTx/>
              </a:rPr>
              <a:t>(</a:t>
            </a:r>
            <a:r>
              <a:rPr kumimoji="0" lang="en-US" altLang="zh-CN" sz="2400" b="1" i="0" u="none" strike="noStrike" kern="0" cap="none" spc="0" normalizeH="0" baseline="0" noProof="0" dirty="0">
                <a:ln>
                  <a:noFill/>
                </a:ln>
                <a:solidFill>
                  <a:srgbClr val="0000FF"/>
                </a:solidFill>
                <a:effectLst/>
                <a:uLnTx/>
                <a:uFillTx/>
              </a:rPr>
              <a:t>10</a:t>
            </a:r>
            <a:r>
              <a:rPr kumimoji="0" lang="en-US" altLang="zh-CN" sz="2400" b="0" i="0" u="none" strike="noStrike" kern="0" cap="none" spc="0" normalizeH="0" baseline="0" noProof="0" dirty="0">
                <a:ln>
                  <a:noFill/>
                </a:ln>
                <a:solidFill>
                  <a:srgbClr val="0000FF"/>
                </a:solidFill>
                <a:effectLst/>
                <a:uLnTx/>
                <a:uFillTx/>
              </a:rPr>
              <a:t>)*</a:t>
            </a:r>
            <a:r>
              <a:rPr kumimoji="0" lang="en-US" altLang="zh-CN" sz="2400" b="1" i="0" u="none" strike="noStrike" kern="0" cap="none" spc="0" normalizeH="0" baseline="0" noProof="0" dirty="0">
                <a:ln>
                  <a:noFill/>
                </a:ln>
                <a:solidFill>
                  <a:srgbClr val="0000FF"/>
                </a:solidFill>
                <a:effectLst/>
                <a:uLnTx/>
                <a:uFillTx/>
              </a:rPr>
              <a:t>0</a:t>
            </a:r>
            <a:r>
              <a:rPr kumimoji="0" lang="en-US" altLang="zh-CN" sz="2400" b="0" i="0" u="none" strike="noStrike" kern="0" cap="none" spc="0" normalizeH="0" baseline="0" noProof="0" dirty="0">
                <a:ln>
                  <a:noFill/>
                </a:ln>
                <a:solidFill>
                  <a:srgbClr val="0000FF"/>
                </a:solidFill>
                <a:effectLst/>
                <a:uLnTx/>
                <a:uFillTx/>
              </a:rPr>
              <a:t>+</a:t>
            </a:r>
            <a:r>
              <a:rPr kumimoji="0" lang="en-US" altLang="zh-CN" sz="2400" b="1" i="0" u="none" strike="noStrike" kern="0" cap="none" spc="0" normalizeH="0" baseline="0" noProof="0" dirty="0">
                <a:ln>
                  <a:noFill/>
                </a:ln>
                <a:solidFill>
                  <a:srgbClr val="0000FF"/>
                </a:solidFill>
                <a:effectLst/>
                <a:uLnTx/>
                <a:uFillTx/>
              </a:rPr>
              <a:t>1</a:t>
            </a:r>
            <a:r>
              <a:rPr kumimoji="0" lang="en-US" altLang="zh-CN" sz="2400" b="0" i="0" u="none" strike="noStrike" kern="0" cap="none" spc="0" normalizeH="0" baseline="0" noProof="0" dirty="0">
                <a:ln>
                  <a:noFill/>
                </a:ln>
                <a:solidFill>
                  <a:srgbClr val="0000FF"/>
                </a:solidFill>
                <a:effectLst/>
                <a:uLnTx/>
                <a:uFillTx/>
              </a:rPr>
              <a:t>(</a:t>
            </a:r>
            <a:r>
              <a:rPr kumimoji="0" lang="en-US" altLang="zh-CN" sz="2400" b="1" i="0" u="none" strike="noStrike" kern="0" cap="none" spc="0" normalizeH="0" baseline="0" noProof="0" dirty="0">
                <a:ln>
                  <a:noFill/>
                </a:ln>
                <a:solidFill>
                  <a:srgbClr val="0000FF"/>
                </a:solidFill>
                <a:effectLst/>
                <a:uLnTx/>
                <a:uFillTx/>
              </a:rPr>
              <a:t>01</a:t>
            </a:r>
            <a:r>
              <a:rPr kumimoji="0" lang="en-US" altLang="zh-CN" sz="2400" b="0" i="0" u="none" strike="noStrike" kern="0" cap="none" spc="0" normalizeH="0" baseline="0" noProof="0" dirty="0">
                <a:ln>
                  <a:noFill/>
                </a:ln>
                <a:solidFill>
                  <a:srgbClr val="0000FF"/>
                </a:solidFill>
                <a:effectLst/>
                <a:uLnTx/>
                <a:uFillTx/>
              </a:rPr>
              <a:t>)*</a:t>
            </a:r>
            <a:r>
              <a:rPr kumimoji="0" lang="en-US" altLang="zh-CN" sz="2400" b="1" i="0" u="none" strike="noStrike" kern="0" cap="none" spc="0" normalizeH="0" baseline="0" noProof="0" dirty="0">
                <a:ln>
                  <a:noFill/>
                </a:ln>
                <a:solidFill>
                  <a:srgbClr val="0000FF"/>
                </a:solidFill>
                <a:effectLst/>
                <a:uLnTx/>
                <a:uFillTx/>
              </a:rPr>
              <a:t>1</a:t>
            </a:r>
          </a:p>
        </p:txBody>
      </p:sp>
      <p:sp>
        <p:nvSpPr>
          <p:cNvPr id="47" name="Text Box 22"/>
          <p:cNvSpPr txBox="1">
            <a:spLocks noChangeArrowheads="1"/>
          </p:cNvSpPr>
          <p:nvPr/>
        </p:nvSpPr>
        <p:spPr bwMode="auto">
          <a:xfrm>
            <a:off x="4724400" y="5307360"/>
            <a:ext cx="285336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FF"/>
                </a:solidFill>
                <a:effectLst/>
                <a:uLnTx/>
                <a:uFillTx/>
              </a:rPr>
              <a:t>3-paths </a:t>
            </a:r>
            <a:r>
              <a:rPr kumimoji="0" lang="en-US" altLang="zh-CN" sz="2400" b="0" i="0" u="none" strike="noStrike" kern="0" cap="none" spc="0" normalizeH="0" baseline="0" noProof="0" dirty="0">
                <a:ln>
                  <a:noFill/>
                </a:ln>
                <a:solidFill>
                  <a:sysClr val="windowText" lastClr="000000"/>
                </a:solidFill>
                <a:effectLst/>
                <a:uLnTx/>
                <a:uFillTx/>
              </a:rPr>
              <a:t>from </a:t>
            </a:r>
            <a:r>
              <a:rPr kumimoji="0" lang="en-US" altLang="zh-CN" sz="2400" b="0" i="0" u="none" strike="noStrike" kern="0" cap="none" spc="0" normalizeH="0" baseline="0" noProof="0" dirty="0">
                <a:ln>
                  <a:noFill/>
                </a:ln>
                <a:solidFill>
                  <a:srgbClr val="0000FF"/>
                </a:solidFill>
                <a:effectLst/>
                <a:uLnTx/>
                <a:uFillTx/>
              </a:rPr>
              <a:t>2</a:t>
            </a:r>
            <a:r>
              <a:rPr kumimoji="0" lang="en-US" altLang="zh-CN" sz="2400" b="0" i="0" u="none" strike="noStrike" kern="0" cap="none" spc="0" normalizeH="0" baseline="0" noProof="0" dirty="0">
                <a:ln>
                  <a:noFill/>
                </a:ln>
                <a:solidFill>
                  <a:sysClr val="windowText" lastClr="000000"/>
                </a:solidFill>
                <a:effectLst/>
                <a:uLnTx/>
                <a:uFillTx/>
              </a:rPr>
              <a:t> to </a:t>
            </a:r>
            <a:r>
              <a:rPr kumimoji="0" lang="en-US" altLang="zh-CN" sz="2400" b="0" i="0" u="none" strike="noStrike" kern="0" cap="none" spc="0" normalizeH="0" baseline="0" noProof="0" dirty="0">
                <a:ln>
                  <a:noFill/>
                </a:ln>
                <a:solidFill>
                  <a:srgbClr val="0000FF"/>
                </a:solidFill>
                <a:effectLst/>
                <a:uLnTx/>
                <a:uFillTx/>
              </a:rPr>
              <a:t>3</a:t>
            </a:r>
            <a:r>
              <a:rPr kumimoji="0" lang="en-US" altLang="zh-CN" sz="2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RE for labels = ??</a:t>
            </a:r>
          </a:p>
        </p:txBody>
      </p:sp>
    </p:spTree>
    <p:extLst>
      <p:ext uri="{BB962C8B-B14F-4D97-AF65-F5344CB8AC3E}">
        <p14:creationId xmlns:p14="http://schemas.microsoft.com/office/powerpoint/2010/main" val="1344663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autoUpdateAnimBg="0"/>
      <p:bldP spid="46" grpId="0" autoUpdateAnimBg="0"/>
      <p:bldP spid="4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51720" y="444664"/>
            <a:ext cx="199461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DFA to RE</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21</a:t>
            </a:fld>
            <a:r>
              <a:rPr lang="en-US" altLang="zh-CN"/>
              <a:t>/100</a:t>
            </a:r>
            <a:endParaRPr lang="en-US" altLang="zh-CN" dirty="0"/>
          </a:p>
        </p:txBody>
      </p:sp>
      <p:sp>
        <p:nvSpPr>
          <p:cNvPr id="24"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k = 0</a:t>
            </a:r>
            <a:r>
              <a:rPr lang="en-US" altLang="zh-CN" sz="2800" kern="0" dirty="0">
                <a:solidFill>
                  <a:srgbClr val="000000"/>
                </a:solidFill>
                <a:latin typeface="Tahoma"/>
                <a:ea typeface="宋体"/>
              </a:rPr>
              <a:t>; only arcs or a node by itself.</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Induction</a:t>
            </a:r>
            <a:r>
              <a:rPr lang="en-US" altLang="zh-CN" sz="2800" kern="0" dirty="0">
                <a:solidFill>
                  <a:srgbClr val="000000"/>
                </a:solidFill>
                <a:latin typeface="Tahoma"/>
                <a:ea typeface="宋体"/>
              </a:rPr>
              <a:t>: construct RE</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s for paths allowed to pass through state </a:t>
            </a:r>
            <a:r>
              <a:rPr lang="en-US" altLang="zh-CN" sz="2800" kern="0" dirty="0">
                <a:solidFill>
                  <a:srgbClr val="0000FF"/>
                </a:solidFill>
                <a:latin typeface="Tahoma"/>
                <a:ea typeface="宋体"/>
              </a:rPr>
              <a:t>k</a:t>
            </a:r>
            <a:r>
              <a:rPr lang="en-US" altLang="zh-CN" sz="2800" kern="0" dirty="0">
                <a:solidFill>
                  <a:srgbClr val="000000"/>
                </a:solidFill>
                <a:latin typeface="Tahoma"/>
                <a:ea typeface="宋体"/>
              </a:rPr>
              <a:t> from paths allowed only up to </a:t>
            </a:r>
            <a:r>
              <a:rPr lang="en-US" altLang="zh-CN" sz="2800" kern="0" dirty="0">
                <a:solidFill>
                  <a:srgbClr val="0000FF"/>
                </a:solidFill>
                <a:latin typeface="Tahoma"/>
                <a:ea typeface="宋体"/>
              </a:rPr>
              <a:t>k−1</a:t>
            </a:r>
            <a:r>
              <a:rPr lang="en-US" altLang="zh-CN" sz="2800" kern="0" dirty="0">
                <a:solidFill>
                  <a:srgbClr val="000000"/>
                </a:solidFill>
                <a:latin typeface="Tahoma"/>
                <a:ea typeface="宋体"/>
              </a:rPr>
              <a:t>.</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54050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55008" y="444664"/>
            <a:ext cx="317703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K-Path Induction</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22</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Let </a:t>
            </a:r>
            <a:r>
              <a:rPr lang="en-US" altLang="zh-CN" sz="2800" kern="0" dirty="0" err="1">
                <a:solidFill>
                  <a:srgbClr val="0000FF"/>
                </a:solidFill>
                <a:latin typeface="Tahoma"/>
                <a:ea typeface="宋体"/>
              </a:rPr>
              <a:t>R</a:t>
            </a:r>
            <a:r>
              <a:rPr lang="en-US" altLang="zh-CN" sz="2800" kern="0" baseline="-25000" dirty="0" err="1">
                <a:solidFill>
                  <a:srgbClr val="0000FF"/>
                </a:solidFill>
                <a:latin typeface="Tahoma"/>
                <a:ea typeface="宋体"/>
              </a:rPr>
              <a:t>ij</a:t>
            </a:r>
            <a:r>
              <a:rPr lang="en-US" altLang="zh-CN" sz="2800" kern="0" baseline="30000" dirty="0" err="1">
                <a:solidFill>
                  <a:srgbClr val="0000FF"/>
                </a:solidFill>
                <a:latin typeface="Tahoma"/>
                <a:ea typeface="宋体"/>
              </a:rPr>
              <a:t>k</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be the regular expression for the set of labels of </a:t>
            </a:r>
            <a:r>
              <a:rPr lang="en-US" altLang="zh-CN" sz="2800" kern="0" dirty="0">
                <a:solidFill>
                  <a:srgbClr val="0000FF"/>
                </a:solidFill>
                <a:latin typeface="Tahoma"/>
                <a:ea typeface="宋体"/>
              </a:rPr>
              <a:t>k-paths</a:t>
            </a:r>
            <a:r>
              <a:rPr lang="en-US" altLang="zh-CN" sz="2800" kern="0" dirty="0">
                <a:solidFill>
                  <a:srgbClr val="000000"/>
                </a:solidFill>
                <a:latin typeface="Tahoma"/>
                <a:ea typeface="宋体"/>
              </a:rPr>
              <a:t> from state </a:t>
            </a:r>
            <a:r>
              <a:rPr lang="en-US" altLang="zh-CN" sz="2800" kern="0" dirty="0" err="1">
                <a:solidFill>
                  <a:srgbClr val="0000FF"/>
                </a:solidFill>
                <a:latin typeface="Tahoma"/>
                <a:ea typeface="宋体"/>
              </a:rPr>
              <a:t>i</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to state </a:t>
            </a:r>
            <a:r>
              <a:rPr lang="en-US" altLang="zh-CN" sz="2800" kern="0" dirty="0">
                <a:solidFill>
                  <a:srgbClr val="0000FF"/>
                </a:solidFill>
                <a:latin typeface="Tahoma"/>
                <a:ea typeface="宋体"/>
              </a:rPr>
              <a:t>j</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k=0</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ij</a:t>
            </a:r>
            <a:r>
              <a:rPr lang="en-US" altLang="zh-CN" sz="2800" kern="0" baseline="30000" dirty="0">
                <a:solidFill>
                  <a:srgbClr val="0000FF"/>
                </a:solidFill>
                <a:latin typeface="Tahoma"/>
                <a:ea typeface="宋体"/>
              </a:rPr>
              <a:t>0</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 sum of labels of arc from </a:t>
            </a:r>
            <a:r>
              <a:rPr lang="en-US" altLang="zh-CN" sz="2800" kern="0" dirty="0" err="1">
                <a:solidFill>
                  <a:srgbClr val="0000FF"/>
                </a:solidFill>
                <a:latin typeface="Tahoma"/>
                <a:ea typeface="宋体"/>
              </a:rPr>
              <a:t>i</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to </a:t>
            </a:r>
            <a:r>
              <a:rPr lang="en-US" altLang="zh-CN" sz="2800" kern="0" dirty="0">
                <a:solidFill>
                  <a:srgbClr val="0000FF"/>
                </a:solidFill>
                <a:latin typeface="Tahoma"/>
                <a:ea typeface="宋体"/>
              </a:rPr>
              <a:t>j</a:t>
            </a:r>
            <a:r>
              <a:rPr lang="en-US" altLang="zh-CN" sz="2800" kern="0" dirty="0">
                <a:solidFill>
                  <a:srgbClr val="000000"/>
                </a:solidFill>
                <a:latin typeface="Tahoma"/>
                <a:ea typeface="宋体"/>
              </a:rPr>
              <a:t>.</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0000FF"/>
                </a:solidFill>
                <a:latin typeface="Lucida Sans Unicode" charset="0"/>
                <a:ea typeface="宋体"/>
              </a:rPr>
              <a:t>∅</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if no such arc.</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But add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if </a:t>
            </a:r>
            <a:r>
              <a:rPr lang="en-US" altLang="zh-CN" sz="2800" kern="0" dirty="0" err="1">
                <a:solidFill>
                  <a:srgbClr val="0000FF"/>
                </a:solidFill>
                <a:latin typeface="Tahoma"/>
                <a:ea typeface="宋体"/>
              </a:rPr>
              <a:t>i</a:t>
            </a:r>
            <a:r>
              <a:rPr lang="en-US" altLang="zh-CN" sz="2800" kern="0" dirty="0">
                <a:solidFill>
                  <a:srgbClr val="0000FF"/>
                </a:solidFill>
                <a:latin typeface="Tahoma"/>
                <a:ea typeface="宋体"/>
              </a:rPr>
              <a:t>=j</a:t>
            </a:r>
            <a:r>
              <a:rPr lang="en-US" altLang="zh-CN" sz="2800" kern="0" dirty="0">
                <a:solidFill>
                  <a:srgbClr val="000000"/>
                </a:solidFill>
                <a:latin typeface="Tahoma"/>
                <a:ea typeface="宋体"/>
              </a:rPr>
              <a:t>.</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22677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48973" y="444664"/>
            <a:ext cx="278910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Basis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23</a:t>
            </a:fld>
            <a:r>
              <a:rPr lang="en-US" altLang="zh-CN"/>
              <a:t>/100</a:t>
            </a:r>
            <a:endParaRPr lang="en-US" altLang="zh-CN" dirty="0"/>
          </a:p>
        </p:txBody>
      </p:sp>
      <p:sp>
        <p:nvSpPr>
          <p:cNvPr id="28" name="Rectangle 3"/>
          <p:cNvSpPr txBox="1">
            <a:spLocks noChangeArrowheads="1"/>
          </p:cNvSpPr>
          <p:nvPr/>
        </p:nvSpPr>
        <p:spPr bwMode="auto">
          <a:xfrm>
            <a:off x="685800" y="1728192"/>
            <a:ext cx="7772400" cy="3429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Char char="u"/>
              <a:tabLst/>
              <a:defRPr/>
            </a:pP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R</a:t>
            </a:r>
            <a:r>
              <a:rPr kumimoji="0" lang="en-US" altLang="zh-CN" sz="2400" b="0" i="0" u="none" strike="noStrike" kern="0" cap="none" spc="0" normalizeH="0" baseline="-25000" noProof="0" dirty="0">
                <a:ln>
                  <a:noFill/>
                </a:ln>
                <a:solidFill>
                  <a:srgbClr val="000000"/>
                </a:solidFill>
                <a:effectLst/>
                <a:uLnTx/>
                <a:uFillTx/>
                <a:latin typeface="Tahoma"/>
                <a:ea typeface="宋体"/>
                <a:cs typeface="+mn-cs"/>
              </a:rPr>
              <a:t>12</a:t>
            </a:r>
            <a:r>
              <a:rPr kumimoji="0" lang="en-US" altLang="zh-CN" sz="2400" b="0" i="0" u="none" strike="noStrike" kern="0" cap="none" spc="0" normalizeH="0" baseline="30000" noProof="0" dirty="0">
                <a:ln>
                  <a:noFill/>
                </a:ln>
                <a:solidFill>
                  <a:srgbClr val="000000"/>
                </a:solidFill>
                <a:effectLst/>
                <a:uLnTx/>
                <a:uFillTx/>
                <a:latin typeface="Tahoma"/>
                <a:ea typeface="宋体"/>
                <a:cs typeface="+mn-cs"/>
              </a:rPr>
              <a:t>0</a:t>
            </a: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 = </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0</a:t>
            </a: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Char char="u"/>
              <a:tabLst/>
              <a:defRPr/>
            </a:pP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R</a:t>
            </a:r>
            <a:r>
              <a:rPr kumimoji="0" lang="en-US" altLang="zh-CN" sz="2400" b="0" i="0" u="none" strike="noStrike" kern="0" cap="none" spc="0" normalizeH="0" baseline="-25000" noProof="0" dirty="0">
                <a:ln>
                  <a:noFill/>
                </a:ln>
                <a:solidFill>
                  <a:srgbClr val="000000"/>
                </a:solidFill>
                <a:effectLst/>
                <a:uLnTx/>
                <a:uFillTx/>
                <a:latin typeface="Tahoma"/>
                <a:ea typeface="宋体"/>
                <a:cs typeface="+mn-cs"/>
              </a:rPr>
              <a:t>11</a:t>
            </a:r>
            <a:r>
              <a:rPr kumimoji="0" lang="en-US" altLang="zh-CN" sz="2400" b="0" i="0" u="none" strike="noStrike" kern="0" cap="none" spc="0" normalizeH="0" baseline="30000" noProof="0" dirty="0">
                <a:ln>
                  <a:noFill/>
                </a:ln>
                <a:solidFill>
                  <a:srgbClr val="000000"/>
                </a:solidFill>
                <a:effectLst/>
                <a:uLnTx/>
                <a:uFillTx/>
                <a:latin typeface="Tahoma"/>
                <a:ea typeface="宋体"/>
                <a:cs typeface="+mn-cs"/>
              </a:rPr>
              <a:t>0</a:t>
            </a: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 = </a:t>
            </a:r>
            <a:r>
              <a:rPr kumimoji="0" lang="en-US" altLang="zh-CN" sz="2400" b="0" i="0" u="none" strike="noStrike" kern="0" cap="none" spc="0" normalizeH="0" baseline="0" noProof="0" dirty="0">
                <a:ln>
                  <a:noFill/>
                </a:ln>
                <a:solidFill>
                  <a:srgbClr val="000000"/>
                </a:solidFill>
                <a:effectLst/>
                <a:uLnTx/>
                <a:uFillTx/>
                <a:latin typeface="Lucida Sans Unicode" charset="0"/>
                <a:ea typeface="宋体"/>
                <a:cs typeface="+mn-cs"/>
              </a:rPr>
              <a:t>∅</a:t>
            </a: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 + </a:t>
            </a:r>
            <a:r>
              <a:rPr kumimoji="0" lang="en-US" altLang="zh-CN" sz="2400" b="0" i="0" u="none" strike="noStrike" kern="0" cap="none" spc="0" normalizeH="0" baseline="0" noProof="0" dirty="0" err="1">
                <a:ln>
                  <a:noFill/>
                </a:ln>
                <a:solidFill>
                  <a:srgbClr val="000000"/>
                </a:solidFill>
                <a:effectLst/>
                <a:uLnTx/>
                <a:uFillTx/>
                <a:latin typeface="Lucida Sans Unicode" charset="0"/>
                <a:ea typeface="宋体"/>
                <a:cs typeface="+mn-cs"/>
              </a:rPr>
              <a:t>ε</a:t>
            </a: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 = </a:t>
            </a:r>
            <a:r>
              <a:rPr kumimoji="0" lang="en-US" altLang="zh-CN" sz="2400" b="0" i="0" u="none" strike="noStrike" kern="0" cap="none" spc="0" normalizeH="0" baseline="0" noProof="0" dirty="0" err="1">
                <a:ln>
                  <a:noFill/>
                </a:ln>
                <a:solidFill>
                  <a:srgbClr val="000000"/>
                </a:solidFill>
                <a:effectLst/>
                <a:uLnTx/>
                <a:uFillTx/>
                <a:latin typeface="Lucida Sans Unicode" charset="0"/>
                <a:ea typeface="宋体"/>
                <a:cs typeface="+mn-cs"/>
              </a:rPr>
              <a:t>ε</a:t>
            </a:r>
            <a:r>
              <a:rPr kumimoji="0" lang="en-US" altLang="zh-CN" sz="2400" b="0" i="0" u="none" strike="noStrike" kern="0" cap="none" spc="0" normalizeH="0" baseline="0" noProof="0" dirty="0">
                <a:ln>
                  <a:noFill/>
                </a:ln>
                <a:solidFill>
                  <a:srgbClr val="000000"/>
                </a:solidFill>
                <a:effectLst/>
                <a:uLnTx/>
                <a:uFillTx/>
                <a:latin typeface="Tahoma"/>
                <a:ea typeface="宋体"/>
                <a:cs typeface="+mn-cs"/>
              </a:rPr>
              <a:t>.</a:t>
            </a:r>
          </a:p>
        </p:txBody>
      </p:sp>
      <p:grpSp>
        <p:nvGrpSpPr>
          <p:cNvPr id="29" name="Group 4"/>
          <p:cNvGrpSpPr>
            <a:grpSpLocks/>
          </p:cNvGrpSpPr>
          <p:nvPr/>
        </p:nvGrpSpPr>
        <p:grpSpPr bwMode="auto">
          <a:xfrm>
            <a:off x="6324600" y="873968"/>
            <a:ext cx="2133600" cy="2286000"/>
            <a:chOff x="864" y="1104"/>
            <a:chExt cx="1344" cy="1440"/>
          </a:xfrm>
        </p:grpSpPr>
        <p:sp>
          <p:nvSpPr>
            <p:cNvPr id="30" name="Oval 5"/>
            <p:cNvSpPr>
              <a:spLocks noChangeArrowheads="1"/>
            </p:cNvSpPr>
            <p:nvPr/>
          </p:nvSpPr>
          <p:spPr bwMode="auto">
            <a:xfrm>
              <a:off x="864" y="153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31" name="Oval 6"/>
            <p:cNvSpPr>
              <a:spLocks noChangeArrowheads="1"/>
            </p:cNvSpPr>
            <p:nvPr/>
          </p:nvSpPr>
          <p:spPr bwMode="auto">
            <a:xfrm>
              <a:off x="1344" y="225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3</a:t>
              </a:r>
            </a:p>
          </p:txBody>
        </p:sp>
        <p:sp>
          <p:nvSpPr>
            <p:cNvPr id="32" name="Oval 7"/>
            <p:cNvSpPr>
              <a:spLocks noChangeArrowheads="1"/>
            </p:cNvSpPr>
            <p:nvPr/>
          </p:nvSpPr>
          <p:spPr bwMode="auto">
            <a:xfrm>
              <a:off x="1920" y="153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2</a:t>
              </a:r>
            </a:p>
          </p:txBody>
        </p:sp>
        <p:sp>
          <p:nvSpPr>
            <p:cNvPr id="33" name="Line 8"/>
            <p:cNvSpPr>
              <a:spLocks noChangeShapeType="1"/>
            </p:cNvSpPr>
            <p:nvPr/>
          </p:nvSpPr>
          <p:spPr bwMode="auto">
            <a:xfrm>
              <a:off x="1158" y="1653"/>
              <a:ext cx="768"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4" name="Line 9"/>
            <p:cNvSpPr>
              <a:spLocks noChangeShapeType="1"/>
            </p:cNvSpPr>
            <p:nvPr/>
          </p:nvSpPr>
          <p:spPr bwMode="auto">
            <a:xfrm flipH="1">
              <a:off x="1590" y="1797"/>
              <a:ext cx="432"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5" name="Line 10"/>
            <p:cNvSpPr>
              <a:spLocks noChangeShapeType="1"/>
            </p:cNvSpPr>
            <p:nvPr/>
          </p:nvSpPr>
          <p:spPr bwMode="auto">
            <a:xfrm flipH="1" flipV="1">
              <a:off x="1062" y="1797"/>
              <a:ext cx="336"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cxnSp>
          <p:nvCxnSpPr>
            <p:cNvPr id="36" name="AutoShape 11"/>
            <p:cNvCxnSpPr>
              <a:cxnSpLocks noChangeShapeType="1"/>
            </p:cNvCxnSpPr>
            <p:nvPr/>
          </p:nvCxnSpPr>
          <p:spPr bwMode="auto">
            <a:xfrm rot="16200000" flipH="1" flipV="1">
              <a:off x="1535" y="982"/>
              <a:ext cx="1" cy="1056"/>
            </a:xfrm>
            <a:prstGeom prst="curvedConnector3">
              <a:avLst>
                <a:gd name="adj1" fmla="val -144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AutoShape 12"/>
            <p:cNvCxnSpPr>
              <a:cxnSpLocks noChangeShapeType="1"/>
            </p:cNvCxnSpPr>
            <p:nvPr/>
          </p:nvCxnSpPr>
          <p:spPr bwMode="auto">
            <a:xfrm rot="16200000" flipH="1">
              <a:off x="822" y="1839"/>
              <a:ext cx="618" cy="438"/>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AutoShape 13"/>
            <p:cNvCxnSpPr>
              <a:cxnSpLocks noChangeShapeType="1"/>
            </p:cNvCxnSpPr>
            <p:nvPr/>
          </p:nvCxnSpPr>
          <p:spPr bwMode="auto">
            <a:xfrm flipV="1">
              <a:off x="1632" y="1755"/>
              <a:ext cx="534" cy="618"/>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 Box 14"/>
            <p:cNvSpPr txBox="1">
              <a:spLocks noChangeArrowheads="1"/>
            </p:cNvSpPr>
            <p:nvPr/>
          </p:nvSpPr>
          <p:spPr bwMode="auto">
            <a:xfrm>
              <a:off x="1392" y="1680"/>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40" name="Text Box 15"/>
            <p:cNvSpPr txBox="1">
              <a:spLocks noChangeArrowheads="1"/>
            </p:cNvSpPr>
            <p:nvPr/>
          </p:nvSpPr>
          <p:spPr bwMode="auto">
            <a:xfrm>
              <a:off x="1584" y="1872"/>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41" name="Text Box 16"/>
            <p:cNvSpPr txBox="1">
              <a:spLocks noChangeArrowheads="1"/>
            </p:cNvSpPr>
            <p:nvPr/>
          </p:nvSpPr>
          <p:spPr bwMode="auto">
            <a:xfrm>
              <a:off x="1200" y="1872"/>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0</a:t>
              </a:r>
            </a:p>
          </p:txBody>
        </p:sp>
        <p:sp>
          <p:nvSpPr>
            <p:cNvPr id="42" name="Text Box 17"/>
            <p:cNvSpPr txBox="1">
              <a:spLocks noChangeArrowheads="1"/>
            </p:cNvSpPr>
            <p:nvPr/>
          </p:nvSpPr>
          <p:spPr bwMode="auto">
            <a:xfrm>
              <a:off x="1440" y="1104"/>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43" name="Text Box 18"/>
            <p:cNvSpPr txBox="1">
              <a:spLocks noChangeArrowheads="1"/>
            </p:cNvSpPr>
            <p:nvPr/>
          </p:nvSpPr>
          <p:spPr bwMode="auto">
            <a:xfrm>
              <a:off x="864" y="2112"/>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sp>
          <p:nvSpPr>
            <p:cNvPr id="44" name="Text Box 19"/>
            <p:cNvSpPr txBox="1">
              <a:spLocks noChangeArrowheads="1"/>
            </p:cNvSpPr>
            <p:nvPr/>
          </p:nvSpPr>
          <p:spPr bwMode="auto">
            <a:xfrm>
              <a:off x="1968" y="2091"/>
              <a:ext cx="22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1</a:t>
              </a:r>
            </a:p>
          </p:txBody>
        </p:sp>
      </p:grpSp>
      <p:grpSp>
        <p:nvGrpSpPr>
          <p:cNvPr id="45" name="Group 22"/>
          <p:cNvGrpSpPr>
            <a:grpSpLocks/>
          </p:cNvGrpSpPr>
          <p:nvPr/>
        </p:nvGrpSpPr>
        <p:grpSpPr bwMode="auto">
          <a:xfrm>
            <a:off x="2123728" y="2780928"/>
            <a:ext cx="3024188" cy="1538287"/>
            <a:chOff x="1776" y="2379"/>
            <a:chExt cx="1905" cy="969"/>
          </a:xfrm>
        </p:grpSpPr>
        <p:sp>
          <p:nvSpPr>
            <p:cNvPr id="46" name="Text Box 20"/>
            <p:cNvSpPr txBox="1">
              <a:spLocks noChangeArrowheads="1"/>
            </p:cNvSpPr>
            <p:nvPr/>
          </p:nvSpPr>
          <p:spPr bwMode="auto">
            <a:xfrm>
              <a:off x="1776" y="2592"/>
              <a:ext cx="1905"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Notice algebraic law:</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latin typeface="Lucida Sans Unicode" charset="0"/>
                </a:rPr>
                <a:t>∅</a:t>
              </a:r>
              <a:r>
                <a:rPr kumimoji="0" lang="en-US" altLang="zh-CN" sz="2400" b="0" i="0" u="none" strike="noStrike" kern="0" cap="none" spc="0" normalizeH="0" baseline="0" noProof="0">
                  <a:ln>
                    <a:noFill/>
                  </a:ln>
                  <a:solidFill>
                    <a:sysClr val="windowText" lastClr="000000"/>
                  </a:solidFill>
                  <a:effectLst/>
                  <a:uLnTx/>
                  <a:uFillTx/>
                </a:rPr>
                <a:t> plus anything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that thing.</a:t>
              </a:r>
            </a:p>
          </p:txBody>
        </p:sp>
        <p:sp>
          <p:nvSpPr>
            <p:cNvPr id="47" name="Line 21"/>
            <p:cNvSpPr>
              <a:spLocks noChangeShapeType="1"/>
            </p:cNvSpPr>
            <p:nvPr/>
          </p:nvSpPr>
          <p:spPr bwMode="auto">
            <a:xfrm flipH="1" flipV="1">
              <a:off x="2016" y="2379"/>
              <a:ext cx="48"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1359634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0554" y="444664"/>
            <a:ext cx="421357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K-Path: </a:t>
            </a:r>
            <a:r>
              <a:rPr lang="en-US" altLang="zh-CN" sz="3200" b="1" dirty="0">
                <a:solidFill>
                  <a:srgbClr val="0000FF"/>
                </a:solidFill>
                <a:latin typeface="Times New Roman"/>
                <a:ea typeface="华文新魏" pitchFamily="2" charset="-122"/>
                <a:cs typeface="Times New Roman"/>
              </a:rPr>
              <a:t>Inductive Case</a:t>
            </a:r>
            <a:endParaRPr lang="zh-CN" altLang="en-US" sz="3200" b="1" dirty="0">
              <a:solidFill>
                <a:srgbClr val="0000FF"/>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24</a:t>
            </a:fld>
            <a:r>
              <a:rPr lang="en-US" altLang="zh-CN"/>
              <a:t>/100</a:t>
            </a:r>
            <a:endParaRPr lang="en-US" altLang="zh-CN" dirty="0"/>
          </a:p>
        </p:txBody>
      </p:sp>
      <p:sp>
        <p:nvSpPr>
          <p:cNvPr id="59" name="Rectangle 3"/>
          <p:cNvSpPr txBox="1">
            <a:spLocks noChangeArrowheads="1"/>
          </p:cNvSpPr>
          <p:nvPr/>
        </p:nvSpPr>
        <p:spPr bwMode="auto">
          <a:xfrm>
            <a:off x="685800" y="1340768"/>
            <a:ext cx="77724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Char char="u"/>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A </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k-path </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from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i</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to </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j</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 either:</a:t>
            </a:r>
          </a:p>
          <a:p>
            <a:pPr marL="990600" marR="0" lvl="1" indent="-5334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2800" b="0" i="0" u="none" strike="noStrike" kern="0" cap="none" spc="0" normalizeH="0" baseline="0" noProof="0" dirty="0">
                <a:ln>
                  <a:noFill/>
                </a:ln>
                <a:solidFill>
                  <a:srgbClr val="000000"/>
                </a:solidFill>
                <a:effectLst/>
                <a:uLnTx/>
                <a:uFillTx/>
                <a:latin typeface="Tahoma"/>
                <a:ea typeface="宋体"/>
              </a:rPr>
              <a:t>Never goes through state </a:t>
            </a:r>
            <a:r>
              <a:rPr kumimoji="0" lang="en-US" altLang="zh-CN" sz="2800" b="0" i="0" u="none" strike="noStrike" kern="0" cap="none" spc="0" normalizeH="0" baseline="0" noProof="0" dirty="0">
                <a:ln>
                  <a:noFill/>
                </a:ln>
                <a:solidFill>
                  <a:srgbClr val="0000FF"/>
                </a:solidFill>
                <a:effectLst/>
                <a:uLnTx/>
                <a:uFillTx/>
                <a:latin typeface="Tahoma"/>
                <a:ea typeface="宋体"/>
              </a:rPr>
              <a:t>k</a:t>
            </a:r>
            <a:r>
              <a:rPr kumimoji="0" lang="en-US" altLang="zh-CN" sz="2800" b="0" i="0" u="none" strike="noStrike" kern="0" cap="none" spc="0" normalizeH="0" baseline="0" noProof="0" dirty="0">
                <a:ln>
                  <a:noFill/>
                </a:ln>
                <a:solidFill>
                  <a:srgbClr val="000000"/>
                </a:solidFill>
                <a:effectLst/>
                <a:uLnTx/>
                <a:uFillTx/>
                <a:latin typeface="Tahoma"/>
                <a:ea typeface="宋体"/>
              </a:rPr>
              <a:t>, or</a:t>
            </a:r>
          </a:p>
          <a:p>
            <a:pPr marL="990600" marR="0" lvl="1" indent="-5334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2800" b="0" i="0" u="none" strike="noStrike" kern="0" cap="none" spc="0" normalizeH="0" baseline="0" noProof="0" dirty="0">
                <a:ln>
                  <a:noFill/>
                </a:ln>
                <a:solidFill>
                  <a:srgbClr val="000000"/>
                </a:solidFill>
                <a:effectLst/>
                <a:uLnTx/>
                <a:uFillTx/>
                <a:latin typeface="Tahoma"/>
                <a:ea typeface="宋体"/>
              </a:rPr>
              <a:t>Goes through </a:t>
            </a:r>
            <a:r>
              <a:rPr kumimoji="0" lang="en-US" altLang="zh-CN" sz="2800" b="0" i="0" u="none" strike="noStrike" kern="0" cap="none" spc="0" normalizeH="0" baseline="0" noProof="0" dirty="0">
                <a:ln>
                  <a:noFill/>
                </a:ln>
                <a:solidFill>
                  <a:srgbClr val="0000FF"/>
                </a:solidFill>
                <a:effectLst/>
                <a:uLnTx/>
                <a:uFillTx/>
                <a:latin typeface="Tahoma"/>
                <a:ea typeface="宋体"/>
              </a:rPr>
              <a:t>k</a:t>
            </a:r>
            <a:r>
              <a:rPr kumimoji="0" lang="en-US" altLang="zh-CN" sz="2800" b="0" i="0" u="none" strike="noStrike" kern="0" cap="none" spc="0" normalizeH="0" baseline="0" noProof="0" dirty="0">
                <a:ln>
                  <a:noFill/>
                </a:ln>
                <a:solidFill>
                  <a:srgbClr val="000000"/>
                </a:solidFill>
                <a:effectLst/>
                <a:uLnTx/>
                <a:uFillTx/>
                <a:latin typeface="Tahoma"/>
                <a:ea typeface="宋体"/>
              </a:rPr>
              <a:t> one or more times.</a:t>
            </a:r>
          </a:p>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R</a:t>
            </a:r>
            <a:r>
              <a:rPr kumimoji="0" lang="en-US" altLang="zh-CN" sz="3200" b="0" i="0" u="none" strike="noStrike" kern="0" cap="none" spc="0" normalizeH="0" baseline="-25000" noProof="0" dirty="0" err="1">
                <a:ln>
                  <a:noFill/>
                </a:ln>
                <a:solidFill>
                  <a:srgbClr val="0000FF"/>
                </a:solidFill>
                <a:effectLst/>
                <a:uLnTx/>
                <a:uFillTx/>
                <a:latin typeface="Tahoma"/>
                <a:ea typeface="宋体"/>
                <a:cs typeface="+mn-cs"/>
              </a:rPr>
              <a:t>ij</a:t>
            </a:r>
            <a:r>
              <a:rPr kumimoji="0" lang="en-US" altLang="zh-CN" sz="3200" b="0" i="0" u="none" strike="noStrike" kern="0" cap="none" spc="0" normalizeH="0" baseline="30000" noProof="0" dirty="0" err="1">
                <a:ln>
                  <a:noFill/>
                </a:ln>
                <a:solidFill>
                  <a:srgbClr val="0000FF"/>
                </a:solidFill>
                <a:effectLst/>
                <a:uLnTx/>
                <a:uFillTx/>
                <a:latin typeface="Tahoma"/>
                <a:ea typeface="宋体"/>
                <a:cs typeface="+mn-cs"/>
              </a:rPr>
              <a:t>k</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R</a:t>
            </a:r>
            <a:r>
              <a:rPr kumimoji="0" lang="en-US" altLang="zh-CN" sz="3200" b="0" i="0" u="none" strike="noStrike" kern="0" cap="none" spc="0" normalizeH="0" baseline="-25000" noProof="0" dirty="0">
                <a:ln>
                  <a:noFill/>
                </a:ln>
                <a:solidFill>
                  <a:srgbClr val="0000FF"/>
                </a:solidFill>
                <a:effectLst/>
                <a:uLnTx/>
                <a:uFillTx/>
                <a:latin typeface="Tahoma"/>
                <a:ea typeface="宋体"/>
                <a:cs typeface="+mn-cs"/>
              </a:rPr>
              <a:t>ij</a:t>
            </a:r>
            <a:r>
              <a:rPr kumimoji="0" lang="en-US" altLang="zh-CN" sz="3200" b="0" i="0" u="none" strike="noStrike" kern="0" cap="none" spc="0" normalizeH="0" baseline="30000" noProof="0" dirty="0">
                <a:ln>
                  <a:noFill/>
                </a:ln>
                <a:solidFill>
                  <a:srgbClr val="0000FF"/>
                </a:solidFill>
                <a:effectLst/>
                <a:uLnTx/>
                <a:uFillTx/>
                <a:latin typeface="Tahoma"/>
                <a:ea typeface="宋体"/>
                <a:cs typeface="+mn-cs"/>
              </a:rPr>
              <a:t>k-1</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R</a:t>
            </a:r>
            <a:r>
              <a:rPr kumimoji="0" lang="en-US" altLang="zh-CN" sz="3200" b="0" i="0" u="none" strike="noStrike" kern="0" cap="none" spc="0" normalizeH="0" baseline="-25000" noProof="0" dirty="0">
                <a:ln>
                  <a:noFill/>
                </a:ln>
                <a:solidFill>
                  <a:srgbClr val="0000FF"/>
                </a:solidFill>
                <a:effectLst/>
                <a:uLnTx/>
                <a:uFillTx/>
                <a:latin typeface="Tahoma"/>
                <a:ea typeface="宋体"/>
                <a:cs typeface="+mn-cs"/>
              </a:rPr>
              <a:t>ik</a:t>
            </a:r>
            <a:r>
              <a:rPr kumimoji="0" lang="en-US" altLang="zh-CN" sz="3200" b="0" i="0" u="none" strike="noStrike" kern="0" cap="none" spc="0" normalizeH="0" baseline="30000" noProof="0" dirty="0">
                <a:ln>
                  <a:noFill/>
                </a:ln>
                <a:solidFill>
                  <a:srgbClr val="0000FF"/>
                </a:solidFill>
                <a:effectLst/>
                <a:uLnTx/>
                <a:uFillTx/>
                <a:latin typeface="Tahoma"/>
                <a:ea typeface="宋体"/>
                <a:cs typeface="+mn-cs"/>
              </a:rPr>
              <a:t>k-1</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(R</a:t>
            </a:r>
            <a:r>
              <a:rPr kumimoji="0" lang="en-US" altLang="zh-CN" sz="3200" b="0" i="0" u="none" strike="noStrike" kern="0" cap="none" spc="0" normalizeH="0" baseline="-25000" noProof="0" dirty="0">
                <a:ln>
                  <a:noFill/>
                </a:ln>
                <a:solidFill>
                  <a:srgbClr val="0000FF"/>
                </a:solidFill>
                <a:effectLst/>
                <a:uLnTx/>
                <a:uFillTx/>
                <a:latin typeface="Tahoma"/>
                <a:ea typeface="宋体"/>
                <a:cs typeface="+mn-cs"/>
              </a:rPr>
              <a:t>kk</a:t>
            </a:r>
            <a:r>
              <a:rPr kumimoji="0" lang="en-US" altLang="zh-CN" sz="3200" b="0" i="0" u="none" strike="noStrike" kern="0" cap="none" spc="0" normalizeH="0" baseline="30000" noProof="0" dirty="0">
                <a:ln>
                  <a:noFill/>
                </a:ln>
                <a:solidFill>
                  <a:srgbClr val="0000FF"/>
                </a:solidFill>
                <a:effectLst/>
                <a:uLnTx/>
                <a:uFillTx/>
                <a:latin typeface="Tahoma"/>
                <a:ea typeface="宋体"/>
                <a:cs typeface="+mn-cs"/>
              </a:rPr>
              <a:t>k-1</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R</a:t>
            </a:r>
            <a:r>
              <a:rPr kumimoji="0" lang="en-US" altLang="zh-CN" sz="3200" b="0" i="0" u="none" strike="noStrike" kern="0" cap="none" spc="0" normalizeH="0" baseline="-25000" noProof="0" dirty="0">
                <a:ln>
                  <a:noFill/>
                </a:ln>
                <a:solidFill>
                  <a:srgbClr val="0000FF"/>
                </a:solidFill>
                <a:effectLst/>
                <a:uLnTx/>
                <a:uFillTx/>
                <a:latin typeface="Tahoma"/>
                <a:ea typeface="宋体"/>
                <a:cs typeface="+mn-cs"/>
              </a:rPr>
              <a:t>kj</a:t>
            </a:r>
            <a:r>
              <a:rPr kumimoji="0" lang="en-US" altLang="zh-CN" sz="3200" b="0" i="0" u="none" strike="noStrike" kern="0" cap="none" spc="0" normalizeH="0" baseline="30000" noProof="0" dirty="0">
                <a:ln>
                  <a:noFill/>
                </a:ln>
                <a:solidFill>
                  <a:srgbClr val="0000FF"/>
                </a:solidFill>
                <a:effectLst/>
                <a:uLnTx/>
                <a:uFillTx/>
                <a:latin typeface="Tahoma"/>
                <a:ea typeface="宋体"/>
                <a:cs typeface="+mn-cs"/>
              </a:rPr>
              <a:t>k-1</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a:t>
            </a:r>
          </a:p>
        </p:txBody>
      </p:sp>
      <p:grpSp>
        <p:nvGrpSpPr>
          <p:cNvPr id="60" name="Group 6"/>
          <p:cNvGrpSpPr>
            <a:grpSpLocks/>
          </p:cNvGrpSpPr>
          <p:nvPr/>
        </p:nvGrpSpPr>
        <p:grpSpPr bwMode="auto">
          <a:xfrm>
            <a:off x="685800" y="3550568"/>
            <a:ext cx="1403351" cy="1393825"/>
            <a:chOff x="432" y="2640"/>
            <a:chExt cx="884" cy="878"/>
          </a:xfrm>
        </p:grpSpPr>
        <p:sp>
          <p:nvSpPr>
            <p:cNvPr id="61" name="Text Box 4"/>
            <p:cNvSpPr txBox="1">
              <a:spLocks noChangeArrowheads="1"/>
            </p:cNvSpPr>
            <p:nvPr/>
          </p:nvSpPr>
          <p:spPr bwMode="auto">
            <a:xfrm>
              <a:off x="432" y="3072"/>
              <a:ext cx="884"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sysClr val="windowText" lastClr="000000"/>
                  </a:solidFill>
                  <a:effectLst/>
                  <a:uLnTx/>
                  <a:uFillTx/>
                </a:rPr>
                <a:t>Doesn</a:t>
              </a:r>
              <a:r>
                <a:rPr lang="en-US" altLang="zh-CN" sz="2000" kern="0" dirty="0">
                  <a:solidFill>
                    <a:sysClr val="windowText" lastClr="000000"/>
                  </a:solidFill>
                  <a:latin typeface="Arial"/>
                </a:rPr>
                <a:t>’</a:t>
              </a:r>
              <a:r>
                <a:rPr kumimoji="0" lang="en-US" altLang="zh-CN" sz="2000" b="0" i="0" u="none" strike="noStrike" kern="0" cap="none" spc="0" normalizeH="0" baseline="0" noProof="0" dirty="0">
                  <a:ln>
                    <a:noFill/>
                  </a:ln>
                  <a:solidFill>
                    <a:sysClr val="windowText" lastClr="000000"/>
                  </a:solidFill>
                  <a:effectLst/>
                  <a:uLnTx/>
                  <a:uFillTx/>
                </a:rPr>
                <a:t>t go</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through </a:t>
              </a:r>
              <a:r>
                <a:rPr kumimoji="0" lang="en-US" altLang="zh-CN" sz="2000" b="0" i="0" u="none" strike="noStrike" kern="0" cap="none" spc="0" normalizeH="0" baseline="0" noProof="0" dirty="0">
                  <a:ln>
                    <a:noFill/>
                  </a:ln>
                  <a:solidFill>
                    <a:srgbClr val="0000FF"/>
                  </a:solidFill>
                  <a:effectLst/>
                  <a:uLnTx/>
                  <a:uFillTx/>
                </a:rPr>
                <a:t>k</a:t>
              </a:r>
            </a:p>
          </p:txBody>
        </p:sp>
        <p:sp>
          <p:nvSpPr>
            <p:cNvPr id="62" name="Line 5"/>
            <p:cNvSpPr>
              <a:spLocks noChangeShapeType="1"/>
            </p:cNvSpPr>
            <p:nvPr/>
          </p:nvSpPr>
          <p:spPr bwMode="auto">
            <a:xfrm flipV="1">
              <a:off x="1104" y="2640"/>
              <a:ext cx="144" cy="38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63" name="Group 11"/>
          <p:cNvGrpSpPr>
            <a:grpSpLocks/>
          </p:cNvGrpSpPr>
          <p:nvPr/>
        </p:nvGrpSpPr>
        <p:grpSpPr bwMode="auto">
          <a:xfrm>
            <a:off x="2438400" y="3550568"/>
            <a:ext cx="1381125" cy="1320800"/>
            <a:chOff x="1536" y="2640"/>
            <a:chExt cx="870" cy="832"/>
          </a:xfrm>
        </p:grpSpPr>
        <p:sp>
          <p:nvSpPr>
            <p:cNvPr id="64" name="Text Box 7"/>
            <p:cNvSpPr txBox="1">
              <a:spLocks noChangeArrowheads="1"/>
            </p:cNvSpPr>
            <p:nvPr/>
          </p:nvSpPr>
          <p:spPr bwMode="auto">
            <a:xfrm>
              <a:off x="1536" y="2832"/>
              <a:ext cx="870"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Goes from</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srgbClr val="0000FF"/>
                  </a:solidFill>
                  <a:effectLst/>
                  <a:uLnTx/>
                  <a:uFillTx/>
                </a:rPr>
                <a:t>i</a:t>
              </a:r>
              <a:r>
                <a:rPr kumimoji="0" lang="en-US" altLang="zh-CN" sz="2000" b="0" i="0" u="none" strike="noStrike" kern="0" cap="none" spc="0" normalizeH="0" baseline="0" noProof="0" dirty="0">
                  <a:ln>
                    <a:noFill/>
                  </a:ln>
                  <a:solidFill>
                    <a:sysClr val="windowText" lastClr="000000"/>
                  </a:solidFill>
                  <a:effectLst/>
                  <a:uLnTx/>
                  <a:uFillTx/>
                </a:rPr>
                <a:t> to </a:t>
              </a:r>
              <a:r>
                <a:rPr kumimoji="0" lang="en-US" altLang="zh-CN" sz="2000" b="0" i="0" u="none" strike="noStrike" kern="0" cap="none" spc="0" normalizeH="0" baseline="0" noProof="0" dirty="0">
                  <a:ln>
                    <a:noFill/>
                  </a:ln>
                  <a:solidFill>
                    <a:srgbClr val="0000FF"/>
                  </a:solidFill>
                  <a:effectLst/>
                  <a:uLnTx/>
                  <a:uFillTx/>
                </a:rPr>
                <a:t>k</a:t>
              </a:r>
              <a:r>
                <a:rPr kumimoji="0" lang="en-US" altLang="zh-CN" sz="2000" b="0" i="0" u="none" strike="noStrike" kern="0" cap="none" spc="0" normalizeH="0" baseline="0" noProof="0" dirty="0">
                  <a:ln>
                    <a:noFill/>
                  </a:ln>
                  <a:solidFill>
                    <a:sysClr val="windowText" lastClr="000000"/>
                  </a:solidFill>
                  <a:effectLst/>
                  <a:uLnTx/>
                  <a:uFillTx/>
                </a:rPr>
                <a:t> the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first time</a:t>
              </a:r>
            </a:p>
          </p:txBody>
        </p:sp>
        <p:sp>
          <p:nvSpPr>
            <p:cNvPr id="65" name="Line 10"/>
            <p:cNvSpPr>
              <a:spLocks noChangeShapeType="1"/>
            </p:cNvSpPr>
            <p:nvPr/>
          </p:nvSpPr>
          <p:spPr bwMode="auto">
            <a:xfrm flipV="1">
              <a:off x="2064" y="2640"/>
              <a:ext cx="48"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66" name="Group 13"/>
          <p:cNvGrpSpPr>
            <a:grpSpLocks/>
          </p:cNvGrpSpPr>
          <p:nvPr/>
        </p:nvGrpSpPr>
        <p:grpSpPr bwMode="auto">
          <a:xfrm>
            <a:off x="3962400" y="3550568"/>
            <a:ext cx="1452563" cy="1930400"/>
            <a:chOff x="2496" y="2640"/>
            <a:chExt cx="915" cy="1216"/>
          </a:xfrm>
        </p:grpSpPr>
        <p:sp>
          <p:nvSpPr>
            <p:cNvPr id="67" name="Text Box 8"/>
            <p:cNvSpPr txBox="1">
              <a:spLocks noChangeArrowheads="1"/>
            </p:cNvSpPr>
            <p:nvPr/>
          </p:nvSpPr>
          <p:spPr bwMode="auto">
            <a:xfrm>
              <a:off x="2496" y="3216"/>
              <a:ext cx="915"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Zero 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more times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from </a:t>
              </a:r>
              <a:r>
                <a:rPr kumimoji="0" lang="en-US" altLang="zh-CN" sz="2000" b="0" i="0" u="none" strike="noStrike" kern="0" cap="none" spc="0" normalizeH="0" baseline="0" noProof="0" dirty="0">
                  <a:ln>
                    <a:noFill/>
                  </a:ln>
                  <a:solidFill>
                    <a:srgbClr val="0000FF"/>
                  </a:solidFill>
                  <a:effectLst/>
                  <a:uLnTx/>
                  <a:uFillTx/>
                </a:rPr>
                <a:t>k</a:t>
              </a:r>
              <a:r>
                <a:rPr kumimoji="0" lang="en-US" altLang="zh-CN" sz="2000" b="0" i="0" u="none" strike="noStrike" kern="0" cap="none" spc="0" normalizeH="0" baseline="0" noProof="0" dirty="0">
                  <a:ln>
                    <a:noFill/>
                  </a:ln>
                  <a:solidFill>
                    <a:sysClr val="windowText" lastClr="000000"/>
                  </a:solidFill>
                  <a:effectLst/>
                  <a:uLnTx/>
                  <a:uFillTx/>
                </a:rPr>
                <a:t> to </a:t>
              </a:r>
              <a:r>
                <a:rPr kumimoji="0" lang="en-US" altLang="zh-CN" sz="2000" b="0" i="0" u="none" strike="noStrike" kern="0" cap="none" spc="0" normalizeH="0" baseline="0" noProof="0" dirty="0">
                  <a:ln>
                    <a:noFill/>
                  </a:ln>
                  <a:solidFill>
                    <a:srgbClr val="0000FF"/>
                  </a:solidFill>
                  <a:effectLst/>
                  <a:uLnTx/>
                  <a:uFillTx/>
                </a:rPr>
                <a:t>k</a:t>
              </a:r>
            </a:p>
          </p:txBody>
        </p:sp>
        <p:sp>
          <p:nvSpPr>
            <p:cNvPr id="68" name="Line 12"/>
            <p:cNvSpPr>
              <a:spLocks noChangeShapeType="1"/>
            </p:cNvSpPr>
            <p:nvPr/>
          </p:nvSpPr>
          <p:spPr bwMode="auto">
            <a:xfrm flipV="1">
              <a:off x="2976" y="2640"/>
              <a:ext cx="0" cy="52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69" name="Group 15"/>
          <p:cNvGrpSpPr>
            <a:grpSpLocks/>
          </p:cNvGrpSpPr>
          <p:nvPr/>
        </p:nvGrpSpPr>
        <p:grpSpPr bwMode="auto">
          <a:xfrm>
            <a:off x="5791202" y="3550568"/>
            <a:ext cx="1423988" cy="1165225"/>
            <a:chOff x="3648" y="2640"/>
            <a:chExt cx="897" cy="734"/>
          </a:xfrm>
        </p:grpSpPr>
        <p:sp>
          <p:nvSpPr>
            <p:cNvPr id="70" name="Text Box 9"/>
            <p:cNvSpPr txBox="1">
              <a:spLocks noChangeArrowheads="1"/>
            </p:cNvSpPr>
            <p:nvPr/>
          </p:nvSpPr>
          <p:spPr bwMode="auto">
            <a:xfrm>
              <a:off x="3648" y="2928"/>
              <a:ext cx="897"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Then, from</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FF"/>
                  </a:solidFill>
                  <a:effectLst/>
                  <a:uLnTx/>
                  <a:uFillTx/>
                </a:rPr>
                <a:t>k</a:t>
              </a:r>
              <a:r>
                <a:rPr kumimoji="0" lang="en-US" altLang="zh-CN" sz="2000" b="0" i="0" u="none" strike="noStrike" kern="0" cap="none" spc="0" normalizeH="0" baseline="0" noProof="0" dirty="0">
                  <a:ln>
                    <a:noFill/>
                  </a:ln>
                  <a:solidFill>
                    <a:sysClr val="windowText" lastClr="000000"/>
                  </a:solidFill>
                  <a:effectLst/>
                  <a:uLnTx/>
                  <a:uFillTx/>
                </a:rPr>
                <a:t> to </a:t>
              </a:r>
              <a:r>
                <a:rPr kumimoji="0" lang="en-US" altLang="zh-CN" sz="2000" b="0" i="0" u="none" strike="noStrike" kern="0" cap="none" spc="0" normalizeH="0" baseline="0" noProof="0" dirty="0">
                  <a:ln>
                    <a:noFill/>
                  </a:ln>
                  <a:solidFill>
                    <a:srgbClr val="0000FF"/>
                  </a:solidFill>
                  <a:effectLst/>
                  <a:uLnTx/>
                  <a:uFillTx/>
                </a:rPr>
                <a:t>j</a:t>
              </a:r>
            </a:p>
          </p:txBody>
        </p:sp>
        <p:sp>
          <p:nvSpPr>
            <p:cNvPr id="71" name="Line 14"/>
            <p:cNvSpPr>
              <a:spLocks noChangeShapeType="1"/>
            </p:cNvSpPr>
            <p:nvPr/>
          </p:nvSpPr>
          <p:spPr bwMode="auto">
            <a:xfrm flipH="1" flipV="1">
              <a:off x="3888" y="2640"/>
              <a:ext cx="192"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3543578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03648" y="444664"/>
            <a:ext cx="432858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Illustration of </a:t>
            </a:r>
            <a:r>
              <a:rPr lang="en-US" altLang="zh-CN" sz="3200" b="1" dirty="0">
                <a:solidFill>
                  <a:srgbClr val="0000FF"/>
                </a:solidFill>
                <a:latin typeface="Times New Roman"/>
                <a:ea typeface="华文新魏" pitchFamily="2" charset="-122"/>
                <a:cs typeface="Times New Roman"/>
              </a:rPr>
              <a:t>Induction</a:t>
            </a:r>
            <a:endParaRPr lang="zh-CN" altLang="en-US" sz="3200" b="1" dirty="0">
              <a:solidFill>
                <a:srgbClr val="0000FF"/>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25</a:t>
            </a:fld>
            <a:r>
              <a:rPr lang="en-US" altLang="zh-CN"/>
              <a:t>/100</a:t>
            </a:r>
            <a:endParaRPr lang="en-US" altLang="zh-CN" dirty="0"/>
          </a:p>
        </p:txBody>
      </p:sp>
      <p:sp>
        <p:nvSpPr>
          <p:cNvPr id="39" name="Rectangle 3"/>
          <p:cNvSpPr>
            <a:spLocks noChangeArrowheads="1"/>
          </p:cNvSpPr>
          <p:nvPr/>
        </p:nvSpPr>
        <p:spPr bwMode="auto">
          <a:xfrm>
            <a:off x="1149152" y="3402360"/>
            <a:ext cx="5562600" cy="2286000"/>
          </a:xfrm>
          <a:prstGeom prst="rect">
            <a:avLst/>
          </a:prstGeom>
          <a:solidFill>
            <a:srgbClr val="CC99FF">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States &lt; k</a:t>
            </a:r>
          </a:p>
        </p:txBody>
      </p:sp>
      <p:sp>
        <p:nvSpPr>
          <p:cNvPr id="40" name="Oval 4"/>
          <p:cNvSpPr>
            <a:spLocks noChangeArrowheads="1"/>
          </p:cNvSpPr>
          <p:nvPr/>
        </p:nvSpPr>
        <p:spPr bwMode="auto">
          <a:xfrm>
            <a:off x="3739952" y="2792760"/>
            <a:ext cx="457200" cy="4572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k</a:t>
            </a:r>
          </a:p>
        </p:txBody>
      </p:sp>
      <p:sp>
        <p:nvSpPr>
          <p:cNvPr id="41" name="Oval 5"/>
          <p:cNvSpPr>
            <a:spLocks noChangeArrowheads="1"/>
          </p:cNvSpPr>
          <p:nvPr/>
        </p:nvSpPr>
        <p:spPr bwMode="auto">
          <a:xfrm>
            <a:off x="539552" y="1954560"/>
            <a:ext cx="457200" cy="4572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i</a:t>
            </a:r>
          </a:p>
        </p:txBody>
      </p:sp>
      <p:sp>
        <p:nvSpPr>
          <p:cNvPr id="42" name="Oval 6"/>
          <p:cNvSpPr>
            <a:spLocks noChangeArrowheads="1"/>
          </p:cNvSpPr>
          <p:nvPr/>
        </p:nvSpPr>
        <p:spPr bwMode="auto">
          <a:xfrm>
            <a:off x="6940352" y="2335560"/>
            <a:ext cx="457200" cy="4572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j</a:t>
            </a:r>
          </a:p>
        </p:txBody>
      </p:sp>
      <p:sp>
        <p:nvSpPr>
          <p:cNvPr id="43" name="Freeform 14"/>
          <p:cNvSpPr>
            <a:spLocks/>
          </p:cNvSpPr>
          <p:nvPr/>
        </p:nvSpPr>
        <p:spPr bwMode="auto">
          <a:xfrm>
            <a:off x="844352" y="2411760"/>
            <a:ext cx="6172200" cy="3048000"/>
          </a:xfrm>
          <a:custGeom>
            <a:avLst/>
            <a:gdLst>
              <a:gd name="T0" fmla="*/ 0 w 3888"/>
              <a:gd name="T1" fmla="*/ 0 h 1920"/>
              <a:gd name="T2" fmla="*/ 384 w 3888"/>
              <a:gd name="T3" fmla="*/ 1104 h 1920"/>
              <a:gd name="T4" fmla="*/ 1536 w 3888"/>
              <a:gd name="T5" fmla="*/ 1824 h 1920"/>
              <a:gd name="T6" fmla="*/ 2688 w 3888"/>
              <a:gd name="T7" fmla="*/ 1680 h 1920"/>
              <a:gd name="T8" fmla="*/ 3456 w 3888"/>
              <a:gd name="T9" fmla="*/ 912 h 1920"/>
              <a:gd name="T10" fmla="*/ 3888 w 3888"/>
              <a:gd name="T11" fmla="*/ 192 h 1920"/>
            </a:gdLst>
            <a:ahLst/>
            <a:cxnLst>
              <a:cxn ang="0">
                <a:pos x="T0" y="T1"/>
              </a:cxn>
              <a:cxn ang="0">
                <a:pos x="T2" y="T3"/>
              </a:cxn>
              <a:cxn ang="0">
                <a:pos x="T4" y="T5"/>
              </a:cxn>
              <a:cxn ang="0">
                <a:pos x="T6" y="T7"/>
              </a:cxn>
              <a:cxn ang="0">
                <a:pos x="T8" y="T9"/>
              </a:cxn>
              <a:cxn ang="0">
                <a:pos x="T10" y="T11"/>
              </a:cxn>
            </a:cxnLst>
            <a:rect l="0" t="0" r="r" b="b"/>
            <a:pathLst>
              <a:path w="3888" h="1920">
                <a:moveTo>
                  <a:pt x="0" y="0"/>
                </a:moveTo>
                <a:cubicBezTo>
                  <a:pt x="64" y="400"/>
                  <a:pt x="128" y="800"/>
                  <a:pt x="384" y="1104"/>
                </a:cubicBezTo>
                <a:cubicBezTo>
                  <a:pt x="640" y="1408"/>
                  <a:pt x="1152" y="1728"/>
                  <a:pt x="1536" y="1824"/>
                </a:cubicBezTo>
                <a:cubicBezTo>
                  <a:pt x="1920" y="1920"/>
                  <a:pt x="2368" y="1832"/>
                  <a:pt x="2688" y="1680"/>
                </a:cubicBezTo>
                <a:cubicBezTo>
                  <a:pt x="3008" y="1528"/>
                  <a:pt x="3256" y="1160"/>
                  <a:pt x="3456" y="912"/>
                </a:cubicBezTo>
                <a:cubicBezTo>
                  <a:pt x="3656" y="664"/>
                  <a:pt x="3772" y="428"/>
                  <a:pt x="3888" y="192"/>
                </a:cubicBez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4" name="Freeform 17"/>
          <p:cNvSpPr>
            <a:spLocks/>
          </p:cNvSpPr>
          <p:nvPr/>
        </p:nvSpPr>
        <p:spPr bwMode="auto">
          <a:xfrm>
            <a:off x="920552" y="2335560"/>
            <a:ext cx="2819400" cy="1993900"/>
          </a:xfrm>
          <a:custGeom>
            <a:avLst/>
            <a:gdLst>
              <a:gd name="T0" fmla="*/ 0 w 1776"/>
              <a:gd name="T1" fmla="*/ 0 h 1256"/>
              <a:gd name="T2" fmla="*/ 384 w 1776"/>
              <a:gd name="T3" fmla="*/ 912 h 1256"/>
              <a:gd name="T4" fmla="*/ 960 w 1776"/>
              <a:gd name="T5" fmla="*/ 1248 h 1256"/>
              <a:gd name="T6" fmla="*/ 1440 w 1776"/>
              <a:gd name="T7" fmla="*/ 960 h 1256"/>
              <a:gd name="T8" fmla="*/ 1776 w 1776"/>
              <a:gd name="T9" fmla="*/ 480 h 1256"/>
            </a:gdLst>
            <a:ahLst/>
            <a:cxnLst>
              <a:cxn ang="0">
                <a:pos x="T0" y="T1"/>
              </a:cxn>
              <a:cxn ang="0">
                <a:pos x="T2" y="T3"/>
              </a:cxn>
              <a:cxn ang="0">
                <a:pos x="T4" y="T5"/>
              </a:cxn>
              <a:cxn ang="0">
                <a:pos x="T6" y="T7"/>
              </a:cxn>
              <a:cxn ang="0">
                <a:pos x="T8" y="T9"/>
              </a:cxn>
            </a:cxnLst>
            <a:rect l="0" t="0" r="r" b="b"/>
            <a:pathLst>
              <a:path w="1776" h="1256">
                <a:moveTo>
                  <a:pt x="0" y="0"/>
                </a:moveTo>
                <a:cubicBezTo>
                  <a:pt x="112" y="352"/>
                  <a:pt x="224" y="704"/>
                  <a:pt x="384" y="912"/>
                </a:cubicBezTo>
                <a:cubicBezTo>
                  <a:pt x="544" y="1120"/>
                  <a:pt x="784" y="1240"/>
                  <a:pt x="960" y="1248"/>
                </a:cubicBezTo>
                <a:cubicBezTo>
                  <a:pt x="1136" y="1256"/>
                  <a:pt x="1304" y="1088"/>
                  <a:pt x="1440" y="960"/>
                </a:cubicBezTo>
                <a:cubicBezTo>
                  <a:pt x="1576" y="832"/>
                  <a:pt x="1676" y="656"/>
                  <a:pt x="1776" y="480"/>
                </a:cubicBez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5" name="Freeform 18"/>
          <p:cNvSpPr>
            <a:spLocks/>
          </p:cNvSpPr>
          <p:nvPr/>
        </p:nvSpPr>
        <p:spPr bwMode="auto">
          <a:xfrm>
            <a:off x="3409752" y="3173760"/>
            <a:ext cx="876300" cy="1282700"/>
          </a:xfrm>
          <a:custGeom>
            <a:avLst/>
            <a:gdLst>
              <a:gd name="T0" fmla="*/ 256 w 552"/>
              <a:gd name="T1" fmla="*/ 0 h 808"/>
              <a:gd name="T2" fmla="*/ 16 w 552"/>
              <a:gd name="T3" fmla="*/ 480 h 808"/>
              <a:gd name="T4" fmla="*/ 160 w 552"/>
              <a:gd name="T5" fmla="*/ 720 h 808"/>
              <a:gd name="T6" fmla="*/ 448 w 552"/>
              <a:gd name="T7" fmla="*/ 768 h 808"/>
              <a:gd name="T8" fmla="*/ 544 w 552"/>
              <a:gd name="T9" fmla="*/ 480 h 808"/>
              <a:gd name="T10" fmla="*/ 400 w 552"/>
              <a:gd name="T11" fmla="*/ 48 h 808"/>
            </a:gdLst>
            <a:ahLst/>
            <a:cxnLst>
              <a:cxn ang="0">
                <a:pos x="T0" y="T1"/>
              </a:cxn>
              <a:cxn ang="0">
                <a:pos x="T2" y="T3"/>
              </a:cxn>
              <a:cxn ang="0">
                <a:pos x="T4" y="T5"/>
              </a:cxn>
              <a:cxn ang="0">
                <a:pos x="T6" y="T7"/>
              </a:cxn>
              <a:cxn ang="0">
                <a:pos x="T8" y="T9"/>
              </a:cxn>
              <a:cxn ang="0">
                <a:pos x="T10" y="T11"/>
              </a:cxn>
            </a:cxnLst>
            <a:rect l="0" t="0" r="r" b="b"/>
            <a:pathLst>
              <a:path w="552" h="808">
                <a:moveTo>
                  <a:pt x="256" y="0"/>
                </a:moveTo>
                <a:cubicBezTo>
                  <a:pt x="144" y="180"/>
                  <a:pt x="32" y="360"/>
                  <a:pt x="16" y="480"/>
                </a:cubicBezTo>
                <a:cubicBezTo>
                  <a:pt x="0" y="600"/>
                  <a:pt x="88" y="672"/>
                  <a:pt x="160" y="720"/>
                </a:cubicBezTo>
                <a:cubicBezTo>
                  <a:pt x="232" y="768"/>
                  <a:pt x="384" y="808"/>
                  <a:pt x="448" y="768"/>
                </a:cubicBezTo>
                <a:cubicBezTo>
                  <a:pt x="512" y="728"/>
                  <a:pt x="552" y="600"/>
                  <a:pt x="544" y="480"/>
                </a:cubicBezTo>
                <a:cubicBezTo>
                  <a:pt x="536" y="360"/>
                  <a:pt x="468" y="204"/>
                  <a:pt x="400" y="48"/>
                </a:cubicBez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6" name="Freeform 19"/>
          <p:cNvSpPr>
            <a:spLocks/>
          </p:cNvSpPr>
          <p:nvPr/>
        </p:nvSpPr>
        <p:spPr bwMode="auto">
          <a:xfrm>
            <a:off x="4120952" y="2640360"/>
            <a:ext cx="2819400" cy="1727200"/>
          </a:xfrm>
          <a:custGeom>
            <a:avLst/>
            <a:gdLst>
              <a:gd name="T0" fmla="*/ 0 w 1776"/>
              <a:gd name="T1" fmla="*/ 336 h 1088"/>
              <a:gd name="T2" fmla="*/ 240 w 1776"/>
              <a:gd name="T3" fmla="*/ 672 h 1088"/>
              <a:gd name="T4" fmla="*/ 720 w 1776"/>
              <a:gd name="T5" fmla="*/ 1056 h 1088"/>
              <a:gd name="T6" fmla="*/ 1104 w 1776"/>
              <a:gd name="T7" fmla="*/ 864 h 1088"/>
              <a:gd name="T8" fmla="*/ 1776 w 1776"/>
              <a:gd name="T9" fmla="*/ 0 h 1088"/>
            </a:gdLst>
            <a:ahLst/>
            <a:cxnLst>
              <a:cxn ang="0">
                <a:pos x="T0" y="T1"/>
              </a:cxn>
              <a:cxn ang="0">
                <a:pos x="T2" y="T3"/>
              </a:cxn>
              <a:cxn ang="0">
                <a:pos x="T4" y="T5"/>
              </a:cxn>
              <a:cxn ang="0">
                <a:pos x="T6" y="T7"/>
              </a:cxn>
              <a:cxn ang="0">
                <a:pos x="T8" y="T9"/>
              </a:cxn>
            </a:cxnLst>
            <a:rect l="0" t="0" r="r" b="b"/>
            <a:pathLst>
              <a:path w="1776" h="1088">
                <a:moveTo>
                  <a:pt x="0" y="336"/>
                </a:moveTo>
                <a:cubicBezTo>
                  <a:pt x="60" y="444"/>
                  <a:pt x="120" y="552"/>
                  <a:pt x="240" y="672"/>
                </a:cubicBezTo>
                <a:cubicBezTo>
                  <a:pt x="360" y="792"/>
                  <a:pt x="576" y="1024"/>
                  <a:pt x="720" y="1056"/>
                </a:cubicBezTo>
                <a:cubicBezTo>
                  <a:pt x="864" y="1088"/>
                  <a:pt x="928" y="1040"/>
                  <a:pt x="1104" y="864"/>
                </a:cubicBezTo>
                <a:cubicBezTo>
                  <a:pt x="1280" y="688"/>
                  <a:pt x="1528" y="344"/>
                  <a:pt x="1776" y="0"/>
                </a:cubicBez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nvGrpSpPr>
          <p:cNvPr id="47" name="Group 28"/>
          <p:cNvGrpSpPr>
            <a:grpSpLocks/>
          </p:cNvGrpSpPr>
          <p:nvPr/>
        </p:nvGrpSpPr>
        <p:grpSpPr bwMode="auto">
          <a:xfrm>
            <a:off x="1453952" y="1649760"/>
            <a:ext cx="2324100" cy="2709863"/>
            <a:chOff x="1056" y="1296"/>
            <a:chExt cx="1464" cy="1707"/>
          </a:xfrm>
        </p:grpSpPr>
        <p:sp>
          <p:nvSpPr>
            <p:cNvPr id="48" name="Text Box 20"/>
            <p:cNvSpPr txBox="1">
              <a:spLocks noChangeArrowheads="1"/>
            </p:cNvSpPr>
            <p:nvPr/>
          </p:nvSpPr>
          <p:spPr bwMode="auto">
            <a:xfrm>
              <a:off x="1056" y="1296"/>
              <a:ext cx="1464"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Paths not going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through k</a:t>
              </a:r>
            </a:p>
          </p:txBody>
        </p:sp>
        <p:sp>
          <p:nvSpPr>
            <p:cNvPr id="49" name="Line 21"/>
            <p:cNvSpPr>
              <a:spLocks noChangeShapeType="1"/>
            </p:cNvSpPr>
            <p:nvPr/>
          </p:nvSpPr>
          <p:spPr bwMode="auto">
            <a:xfrm flipH="1">
              <a:off x="1152" y="1851"/>
              <a:ext cx="192" cy="115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50" name="Group 31"/>
          <p:cNvGrpSpPr>
            <a:grpSpLocks/>
          </p:cNvGrpSpPr>
          <p:nvPr/>
        </p:nvGrpSpPr>
        <p:grpSpPr bwMode="auto">
          <a:xfrm>
            <a:off x="5949752" y="3902421"/>
            <a:ext cx="2670175" cy="863599"/>
            <a:chOff x="3888" y="2715"/>
            <a:chExt cx="1682" cy="544"/>
          </a:xfrm>
        </p:grpSpPr>
        <p:sp>
          <p:nvSpPr>
            <p:cNvPr id="51" name="Text Box 24"/>
            <p:cNvSpPr txBox="1">
              <a:spLocks noChangeArrowheads="1"/>
            </p:cNvSpPr>
            <p:nvPr/>
          </p:nvSpPr>
          <p:spPr bwMode="auto">
            <a:xfrm>
              <a:off x="4848" y="2736"/>
              <a:ext cx="722"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From 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to j</a:t>
              </a:r>
            </a:p>
          </p:txBody>
        </p:sp>
        <p:sp>
          <p:nvSpPr>
            <p:cNvPr id="52" name="Line 25"/>
            <p:cNvSpPr>
              <a:spLocks noChangeShapeType="1"/>
            </p:cNvSpPr>
            <p:nvPr/>
          </p:nvSpPr>
          <p:spPr bwMode="auto">
            <a:xfrm flipH="1" flipV="1">
              <a:off x="3888" y="2715"/>
              <a:ext cx="912" cy="19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53" name="Group 30"/>
          <p:cNvGrpSpPr>
            <a:grpSpLocks/>
          </p:cNvGrpSpPr>
          <p:nvPr/>
        </p:nvGrpSpPr>
        <p:grpSpPr bwMode="auto">
          <a:xfrm>
            <a:off x="4273352" y="2030760"/>
            <a:ext cx="2354263" cy="2133600"/>
            <a:chOff x="2832" y="1536"/>
            <a:chExt cx="1483" cy="1344"/>
          </a:xfrm>
        </p:grpSpPr>
        <p:sp>
          <p:nvSpPr>
            <p:cNvPr id="54" name="Text Box 23"/>
            <p:cNvSpPr txBox="1">
              <a:spLocks noChangeArrowheads="1"/>
            </p:cNvSpPr>
            <p:nvPr/>
          </p:nvSpPr>
          <p:spPr bwMode="auto">
            <a:xfrm>
              <a:off x="3024" y="1536"/>
              <a:ext cx="1291"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From k to 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Several times</a:t>
              </a:r>
            </a:p>
          </p:txBody>
        </p:sp>
        <p:sp>
          <p:nvSpPr>
            <p:cNvPr id="55" name="Line 26"/>
            <p:cNvSpPr>
              <a:spLocks noChangeShapeType="1"/>
            </p:cNvSpPr>
            <p:nvPr/>
          </p:nvSpPr>
          <p:spPr bwMode="auto">
            <a:xfrm flipH="1">
              <a:off x="2832" y="2064"/>
              <a:ext cx="576" cy="816"/>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56" name="Group 29"/>
          <p:cNvGrpSpPr>
            <a:grpSpLocks/>
          </p:cNvGrpSpPr>
          <p:nvPr/>
        </p:nvGrpSpPr>
        <p:grpSpPr bwMode="auto">
          <a:xfrm>
            <a:off x="2596952" y="1268760"/>
            <a:ext cx="2689225" cy="3014663"/>
            <a:chOff x="1776" y="1008"/>
            <a:chExt cx="1694" cy="1899"/>
          </a:xfrm>
        </p:grpSpPr>
        <p:sp>
          <p:nvSpPr>
            <p:cNvPr id="57" name="Text Box 22"/>
            <p:cNvSpPr txBox="1">
              <a:spLocks noChangeArrowheads="1"/>
            </p:cNvSpPr>
            <p:nvPr/>
          </p:nvSpPr>
          <p:spPr bwMode="auto">
            <a:xfrm>
              <a:off x="2592" y="1008"/>
              <a:ext cx="87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Path to k</a:t>
              </a:r>
            </a:p>
          </p:txBody>
        </p:sp>
        <p:sp>
          <p:nvSpPr>
            <p:cNvPr id="58" name="Line 27"/>
            <p:cNvSpPr>
              <a:spLocks noChangeShapeType="1"/>
            </p:cNvSpPr>
            <p:nvPr/>
          </p:nvSpPr>
          <p:spPr bwMode="auto">
            <a:xfrm flipH="1">
              <a:off x="1776" y="1275"/>
              <a:ext cx="1008" cy="163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3471278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04927" y="444664"/>
            <a:ext cx="187719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Final Step</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 RE with the same language as the DFA is the sum (union) of </a:t>
            </a: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ij</a:t>
            </a:r>
            <a:r>
              <a:rPr lang="en-US" altLang="zh-CN" sz="2800" kern="0" baseline="30000" dirty="0">
                <a:solidFill>
                  <a:srgbClr val="0000FF"/>
                </a:solidFill>
                <a:latin typeface="Tahoma"/>
                <a:ea typeface="宋体"/>
              </a:rPr>
              <a:t>n</a:t>
            </a:r>
            <a:r>
              <a:rPr lang="en-US" altLang="zh-CN" sz="2800" kern="0" dirty="0">
                <a:solidFill>
                  <a:srgbClr val="000000"/>
                </a:solidFill>
                <a:latin typeface="Tahoma"/>
                <a:ea typeface="宋体"/>
              </a:rPr>
              <a:t>, where:</a:t>
            </a:r>
          </a:p>
          <a:p>
            <a:pPr marL="990600" lvl="1" indent="-533400" eaLnBrk="0" hangingPunct="0">
              <a:spcBef>
                <a:spcPct val="20000"/>
              </a:spcBef>
              <a:buClr>
                <a:srgbClr val="CC00CC"/>
              </a:buClr>
              <a:buFont typeface="Monotype Sorts" charset="0"/>
              <a:buAutoNum type="arabicPeriod"/>
            </a:pPr>
            <a:r>
              <a:rPr lang="en-US" altLang="zh-CN" sz="2400" kern="0" dirty="0">
                <a:solidFill>
                  <a:srgbClr val="0000FF"/>
                </a:solidFill>
                <a:latin typeface="Tahoma"/>
                <a:ea typeface="宋体"/>
              </a:rPr>
              <a:t>n</a:t>
            </a:r>
            <a:r>
              <a:rPr lang="en-US" altLang="zh-CN" sz="2400" kern="0" dirty="0">
                <a:solidFill>
                  <a:srgbClr val="000000"/>
                </a:solidFill>
                <a:latin typeface="Tahoma"/>
                <a:ea typeface="宋体"/>
              </a:rPr>
              <a:t> is the number of states; i.e., paths are unconstrained.</a:t>
            </a:r>
          </a:p>
          <a:p>
            <a:pPr marL="990600" lvl="1" indent="-533400" eaLnBrk="0" hangingPunct="0">
              <a:spcBef>
                <a:spcPct val="20000"/>
              </a:spcBef>
              <a:buClr>
                <a:srgbClr val="CC00CC"/>
              </a:buClr>
              <a:buFont typeface="Monotype Sorts" charset="0"/>
              <a:buAutoNum type="arabicPeriod"/>
            </a:pPr>
            <a:r>
              <a:rPr lang="en-US" altLang="zh-CN" sz="2400" kern="0" dirty="0" err="1">
                <a:solidFill>
                  <a:srgbClr val="0000FF"/>
                </a:solidFill>
                <a:latin typeface="Tahoma"/>
                <a:ea typeface="宋体"/>
              </a:rPr>
              <a:t>i</a:t>
            </a:r>
            <a:r>
              <a:rPr lang="en-US" altLang="zh-CN" sz="2400" kern="0" dirty="0">
                <a:solidFill>
                  <a:srgbClr val="0000FF"/>
                </a:solidFill>
                <a:latin typeface="Tahoma"/>
                <a:ea typeface="宋体"/>
              </a:rPr>
              <a:t> </a:t>
            </a:r>
            <a:r>
              <a:rPr lang="en-US" altLang="zh-CN" sz="2400" kern="0" dirty="0">
                <a:solidFill>
                  <a:srgbClr val="000000"/>
                </a:solidFill>
                <a:latin typeface="Tahoma"/>
                <a:ea typeface="宋体"/>
              </a:rPr>
              <a:t>is the start state.</a:t>
            </a:r>
          </a:p>
          <a:p>
            <a:pPr marL="990600" lvl="1" indent="-533400" eaLnBrk="0" hangingPunct="0">
              <a:spcBef>
                <a:spcPct val="20000"/>
              </a:spcBef>
              <a:buClr>
                <a:srgbClr val="CC00CC"/>
              </a:buClr>
              <a:buFont typeface="Monotype Sorts" charset="0"/>
              <a:buAutoNum type="arabicPeriod"/>
            </a:pPr>
            <a:r>
              <a:rPr lang="en-US" altLang="zh-CN" sz="2400" kern="0" dirty="0">
                <a:solidFill>
                  <a:srgbClr val="0000FF"/>
                </a:solidFill>
                <a:latin typeface="Tahoma"/>
                <a:ea typeface="宋体"/>
              </a:rPr>
              <a:t>j</a:t>
            </a:r>
            <a:r>
              <a:rPr lang="en-US" altLang="zh-CN" sz="2400" kern="0" dirty="0">
                <a:solidFill>
                  <a:srgbClr val="000000"/>
                </a:solidFill>
                <a:latin typeface="Tahoma"/>
                <a:ea typeface="宋体"/>
              </a:rPr>
              <a:t> is one of the final states</a:t>
            </a:r>
            <a:endParaRPr lang="en-US" altLang="zh-CN" sz="24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79940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24750" y="444664"/>
            <a:ext cx="163754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27</a:t>
            </a:fld>
            <a:r>
              <a:rPr lang="en-US" altLang="zh-CN"/>
              <a:t>/100</a:t>
            </a:r>
            <a:endParaRPr lang="en-US" altLang="zh-CN" dirty="0"/>
          </a:p>
        </p:txBody>
      </p:sp>
      <p:sp>
        <p:nvSpPr>
          <p:cNvPr id="24" name="Rectangle 5"/>
          <p:cNvSpPr>
            <a:spLocks noChangeArrowheads="1"/>
          </p:cNvSpPr>
          <p:nvPr/>
        </p:nvSpPr>
        <p:spPr bwMode="auto">
          <a:xfrm>
            <a:off x="323528" y="3572669"/>
            <a:ext cx="8496175" cy="2592635"/>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23</a:t>
            </a:r>
            <a:r>
              <a:rPr lang="en-US" altLang="zh-CN" sz="2800" kern="0" baseline="30000" dirty="0">
                <a:solidFill>
                  <a:srgbClr val="0000FF"/>
                </a:solidFill>
                <a:latin typeface="Tahoma"/>
                <a:ea typeface="宋体"/>
              </a:rPr>
              <a:t>3</a:t>
            </a:r>
            <a:r>
              <a:rPr lang="en-US" altLang="zh-CN" sz="2800" kern="0" dirty="0">
                <a:solidFill>
                  <a:srgbClr val="0000FF"/>
                </a:solidFill>
                <a:latin typeface="Tahoma"/>
                <a:ea typeface="宋体"/>
              </a:rPr>
              <a:t> = R</a:t>
            </a:r>
            <a:r>
              <a:rPr lang="en-US" altLang="zh-CN" sz="2800" kern="0" baseline="-25000" dirty="0">
                <a:solidFill>
                  <a:srgbClr val="0000FF"/>
                </a:solidFill>
                <a:latin typeface="Tahoma"/>
                <a:ea typeface="宋体"/>
              </a:rPr>
              <a:t>23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 + R</a:t>
            </a:r>
            <a:r>
              <a:rPr lang="en-US" altLang="zh-CN" sz="2800" kern="0" baseline="-25000" dirty="0">
                <a:solidFill>
                  <a:srgbClr val="0000FF"/>
                </a:solidFill>
                <a:latin typeface="Tahoma"/>
                <a:ea typeface="宋体"/>
              </a:rPr>
              <a:t>23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33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33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 = R</a:t>
            </a:r>
            <a:r>
              <a:rPr lang="en-US" altLang="zh-CN" sz="2800" kern="0" baseline="-25000" dirty="0">
                <a:solidFill>
                  <a:srgbClr val="0000FF"/>
                </a:solidFill>
                <a:latin typeface="Tahoma"/>
                <a:ea typeface="宋体"/>
              </a:rPr>
              <a:t>23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33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23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 = (</a:t>
            </a:r>
            <a:r>
              <a:rPr lang="en-US" altLang="zh-CN" sz="2800" b="1" kern="0" dirty="0">
                <a:solidFill>
                  <a:srgbClr val="0000FF"/>
                </a:solidFill>
                <a:latin typeface="Tahoma"/>
                <a:ea typeface="宋体"/>
              </a:rPr>
              <a:t>10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33</a:t>
            </a:r>
            <a:r>
              <a:rPr lang="en-US" altLang="zh-CN" sz="2800" kern="0" baseline="30000" dirty="0">
                <a:solidFill>
                  <a:srgbClr val="0000FF"/>
                </a:solidFill>
                <a:latin typeface="Tahoma"/>
                <a:ea typeface="宋体"/>
              </a:rPr>
              <a:t>2</a:t>
            </a:r>
            <a:r>
              <a:rPr lang="en-US" altLang="zh-CN" sz="2800" kern="0" dirty="0">
                <a:solidFill>
                  <a:srgbClr val="0000FF"/>
                </a:solidFill>
                <a:latin typeface="Tahoma"/>
                <a:ea typeface="宋体"/>
              </a:rPr>
              <a:t> =</a:t>
            </a:r>
            <a:r>
              <a:rPr lang="en-US" altLang="zh-CN" sz="2800" b="1" kern="0" dirty="0">
                <a:solidFill>
                  <a:srgbClr val="0000FF"/>
                </a:solidFill>
                <a:latin typeface="Tahoma"/>
                <a:ea typeface="宋体"/>
              </a:rPr>
              <a:t> </a:t>
            </a:r>
            <a:r>
              <a:rPr lang="en-US" altLang="zh-CN" sz="2800" kern="0" dirty="0" err="1">
                <a:solidFill>
                  <a:srgbClr val="0000FF"/>
                </a:solidFill>
                <a:latin typeface="Lucida Sans Unicode" charset="0"/>
                <a:ea typeface="宋体"/>
              </a:rPr>
              <a:t>ε</a:t>
            </a:r>
            <a:r>
              <a:rPr lang="en-US" altLang="zh-CN" sz="2800" b="1" kern="0" dirty="0">
                <a:solidFill>
                  <a:srgbClr val="0000FF"/>
                </a:solidFill>
                <a:latin typeface="Tahoma"/>
                <a:ea typeface="宋体"/>
              </a:rPr>
              <a:t> </a:t>
            </a:r>
            <a:r>
              <a:rPr lang="en-US" altLang="zh-CN" sz="2800" kern="0" dirty="0">
                <a:solidFill>
                  <a:srgbClr val="0000FF"/>
                </a:solidFill>
                <a:latin typeface="Tahoma"/>
                <a:ea typeface="宋体"/>
              </a:rPr>
              <a:t>+ </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00</a:t>
            </a:r>
            <a:r>
              <a:rPr lang="en-US" altLang="zh-CN" sz="2800" kern="0" dirty="0">
                <a:solidFill>
                  <a:srgbClr val="0000FF"/>
                </a:solidFill>
                <a:latin typeface="Tahoma"/>
                <a:ea typeface="宋体"/>
              </a:rPr>
              <a:t>) + </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11</a:t>
            </a:r>
            <a:r>
              <a:rPr lang="en-US" altLang="zh-CN" sz="2800" kern="0" dirty="0">
                <a:solidFill>
                  <a:srgbClr val="0000FF"/>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R</a:t>
            </a:r>
            <a:r>
              <a:rPr lang="en-US" altLang="zh-CN" sz="2800" kern="0" baseline="-25000" dirty="0">
                <a:solidFill>
                  <a:srgbClr val="0000FF"/>
                </a:solidFill>
                <a:latin typeface="Tahoma"/>
                <a:ea typeface="宋体"/>
              </a:rPr>
              <a:t>23</a:t>
            </a:r>
            <a:r>
              <a:rPr lang="en-US" altLang="zh-CN" sz="2800" kern="0" baseline="30000" dirty="0">
                <a:solidFill>
                  <a:srgbClr val="0000FF"/>
                </a:solidFill>
                <a:latin typeface="Tahoma"/>
                <a:ea typeface="宋体"/>
              </a:rPr>
              <a:t>3</a:t>
            </a:r>
            <a:r>
              <a:rPr lang="en-US" altLang="zh-CN" sz="2800" kern="0" dirty="0">
                <a:solidFill>
                  <a:srgbClr val="0000FF"/>
                </a:solidFill>
                <a:latin typeface="Tahoma"/>
                <a:ea typeface="宋体"/>
              </a:rPr>
              <a:t> = [(</a:t>
            </a:r>
            <a:r>
              <a:rPr lang="en-US" altLang="zh-CN" sz="2800" b="1" kern="0" dirty="0">
                <a:solidFill>
                  <a:srgbClr val="0000FF"/>
                </a:solidFill>
                <a:latin typeface="Tahoma"/>
                <a:ea typeface="宋体"/>
              </a:rPr>
              <a:t>10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 </a:t>
            </a:r>
            <a:r>
              <a:rPr lang="en-US" altLang="zh-CN" sz="2800" kern="0" dirty="0">
                <a:solidFill>
                  <a:srgbClr val="0000FF"/>
                </a:solidFill>
                <a:latin typeface="Tahoma"/>
                <a:ea typeface="宋体"/>
              </a:rPr>
              <a:t>[</a:t>
            </a:r>
            <a:r>
              <a:rPr lang="en-US" altLang="zh-CN" sz="2800" kern="0" dirty="0" err="1">
                <a:solidFill>
                  <a:srgbClr val="0000FF"/>
                </a:solidFill>
                <a:latin typeface="Lucida Sans Unicode" charset="0"/>
                <a:ea typeface="宋体"/>
              </a:rPr>
              <a:t>ε</a:t>
            </a:r>
            <a:r>
              <a:rPr lang="en-US" altLang="zh-CN" sz="2800" b="1" kern="0" dirty="0">
                <a:solidFill>
                  <a:srgbClr val="0000FF"/>
                </a:solidFill>
                <a:latin typeface="Tahoma"/>
                <a:ea typeface="宋体"/>
              </a:rPr>
              <a:t> </a:t>
            </a:r>
            <a:r>
              <a:rPr lang="en-US" altLang="zh-CN" sz="2800" kern="0" dirty="0">
                <a:solidFill>
                  <a:srgbClr val="0000FF"/>
                </a:solidFill>
                <a:latin typeface="Tahoma"/>
                <a:ea typeface="宋体"/>
              </a:rPr>
              <a:t>+ (</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00</a:t>
            </a:r>
            <a:r>
              <a:rPr lang="en-US" altLang="zh-CN" sz="2800" kern="0" dirty="0">
                <a:solidFill>
                  <a:srgbClr val="0000FF"/>
                </a:solidFill>
                <a:latin typeface="Tahoma"/>
                <a:ea typeface="宋体"/>
              </a:rPr>
              <a:t>) + </a:t>
            </a:r>
            <a:r>
              <a:rPr lang="en-US" altLang="zh-CN" sz="2800" b="1" kern="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0</a:t>
            </a:r>
            <a:r>
              <a:rPr lang="en-US" altLang="zh-CN" sz="2800" kern="0" dirty="0">
                <a:solidFill>
                  <a:srgbClr val="0000FF"/>
                </a:solidFill>
                <a:latin typeface="Tahoma"/>
                <a:ea typeface="宋体"/>
              </a:rPr>
              <a:t>+</a:t>
            </a:r>
            <a:r>
              <a:rPr lang="en-US" altLang="zh-CN" sz="2800" b="1" kern="0" dirty="0">
                <a:solidFill>
                  <a:srgbClr val="0000FF"/>
                </a:solidFill>
                <a:latin typeface="Tahoma"/>
                <a:ea typeface="宋体"/>
              </a:rPr>
              <a:t>11</a:t>
            </a:r>
            <a:r>
              <a:rPr lang="en-US" altLang="zh-CN" sz="2800" kern="0" dirty="0">
                <a:solidFill>
                  <a:srgbClr val="0000FF"/>
                </a:solidFill>
                <a:latin typeface="Tahoma"/>
                <a:ea typeface="宋体"/>
              </a:rPr>
              <a:t>))]*</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grpSp>
        <p:nvGrpSpPr>
          <p:cNvPr id="26" name="Group 4"/>
          <p:cNvGrpSpPr>
            <a:grpSpLocks/>
          </p:cNvGrpSpPr>
          <p:nvPr/>
        </p:nvGrpSpPr>
        <p:grpSpPr bwMode="auto">
          <a:xfrm>
            <a:off x="5940152" y="1070992"/>
            <a:ext cx="2133600" cy="2286000"/>
            <a:chOff x="864" y="1104"/>
            <a:chExt cx="1344" cy="1440"/>
          </a:xfrm>
        </p:grpSpPr>
        <p:sp>
          <p:nvSpPr>
            <p:cNvPr id="27" name="Oval 5"/>
            <p:cNvSpPr>
              <a:spLocks noChangeArrowheads="1"/>
            </p:cNvSpPr>
            <p:nvPr/>
          </p:nvSpPr>
          <p:spPr bwMode="auto">
            <a:xfrm>
              <a:off x="864" y="153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1</a:t>
              </a:r>
            </a:p>
          </p:txBody>
        </p:sp>
        <p:sp>
          <p:nvSpPr>
            <p:cNvPr id="28" name="Oval 6"/>
            <p:cNvSpPr>
              <a:spLocks noChangeArrowheads="1"/>
            </p:cNvSpPr>
            <p:nvPr/>
          </p:nvSpPr>
          <p:spPr bwMode="auto">
            <a:xfrm>
              <a:off x="1344" y="225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3</a:t>
              </a:r>
            </a:p>
          </p:txBody>
        </p:sp>
        <p:sp>
          <p:nvSpPr>
            <p:cNvPr id="29" name="Oval 7"/>
            <p:cNvSpPr>
              <a:spLocks noChangeArrowheads="1"/>
            </p:cNvSpPr>
            <p:nvPr/>
          </p:nvSpPr>
          <p:spPr bwMode="auto">
            <a:xfrm>
              <a:off x="1920" y="1536"/>
              <a:ext cx="288" cy="288"/>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2</a:t>
              </a:r>
            </a:p>
          </p:txBody>
        </p:sp>
        <p:sp>
          <p:nvSpPr>
            <p:cNvPr id="30" name="Line 8"/>
            <p:cNvSpPr>
              <a:spLocks noChangeShapeType="1"/>
            </p:cNvSpPr>
            <p:nvPr/>
          </p:nvSpPr>
          <p:spPr bwMode="auto">
            <a:xfrm>
              <a:off x="1158" y="1653"/>
              <a:ext cx="768"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1" name="Line 9"/>
            <p:cNvSpPr>
              <a:spLocks noChangeShapeType="1"/>
            </p:cNvSpPr>
            <p:nvPr/>
          </p:nvSpPr>
          <p:spPr bwMode="auto">
            <a:xfrm flipH="1">
              <a:off x="1590" y="1797"/>
              <a:ext cx="432"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2" name="Line 10"/>
            <p:cNvSpPr>
              <a:spLocks noChangeShapeType="1"/>
            </p:cNvSpPr>
            <p:nvPr/>
          </p:nvSpPr>
          <p:spPr bwMode="auto">
            <a:xfrm flipH="1" flipV="1">
              <a:off x="1062" y="1797"/>
              <a:ext cx="336"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cxnSp>
          <p:nvCxnSpPr>
            <p:cNvPr id="33" name="AutoShape 11"/>
            <p:cNvCxnSpPr>
              <a:cxnSpLocks noChangeShapeType="1"/>
            </p:cNvCxnSpPr>
            <p:nvPr/>
          </p:nvCxnSpPr>
          <p:spPr bwMode="auto">
            <a:xfrm rot="16200000" flipH="1" flipV="1">
              <a:off x="1535" y="982"/>
              <a:ext cx="1" cy="1056"/>
            </a:xfrm>
            <a:prstGeom prst="curvedConnector3">
              <a:avLst>
                <a:gd name="adj1" fmla="val -144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2"/>
            <p:cNvCxnSpPr>
              <a:cxnSpLocks noChangeShapeType="1"/>
            </p:cNvCxnSpPr>
            <p:nvPr/>
          </p:nvCxnSpPr>
          <p:spPr bwMode="auto">
            <a:xfrm rot="16200000" flipH="1">
              <a:off x="822" y="1839"/>
              <a:ext cx="618" cy="438"/>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AutoShape 13"/>
            <p:cNvCxnSpPr>
              <a:cxnSpLocks noChangeShapeType="1"/>
            </p:cNvCxnSpPr>
            <p:nvPr/>
          </p:nvCxnSpPr>
          <p:spPr bwMode="auto">
            <a:xfrm flipV="1">
              <a:off x="1632" y="1755"/>
              <a:ext cx="534" cy="618"/>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6" name="Text Box 14"/>
            <p:cNvSpPr txBox="1">
              <a:spLocks noChangeArrowheads="1"/>
            </p:cNvSpPr>
            <p:nvPr/>
          </p:nvSpPr>
          <p:spPr bwMode="auto">
            <a:xfrm>
              <a:off x="1392" y="1680"/>
              <a:ext cx="20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0</a:t>
              </a:r>
            </a:p>
          </p:txBody>
        </p:sp>
        <p:sp>
          <p:nvSpPr>
            <p:cNvPr id="37" name="Text Box 15"/>
            <p:cNvSpPr txBox="1">
              <a:spLocks noChangeArrowheads="1"/>
            </p:cNvSpPr>
            <p:nvPr/>
          </p:nvSpPr>
          <p:spPr bwMode="auto">
            <a:xfrm>
              <a:off x="1584" y="1872"/>
              <a:ext cx="20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0</a:t>
              </a:r>
            </a:p>
          </p:txBody>
        </p:sp>
        <p:sp>
          <p:nvSpPr>
            <p:cNvPr id="38" name="Text Box 16"/>
            <p:cNvSpPr txBox="1">
              <a:spLocks noChangeArrowheads="1"/>
            </p:cNvSpPr>
            <p:nvPr/>
          </p:nvSpPr>
          <p:spPr bwMode="auto">
            <a:xfrm>
              <a:off x="1200" y="1872"/>
              <a:ext cx="20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0</a:t>
              </a:r>
            </a:p>
          </p:txBody>
        </p:sp>
        <p:sp>
          <p:nvSpPr>
            <p:cNvPr id="39" name="Text Box 17"/>
            <p:cNvSpPr txBox="1">
              <a:spLocks noChangeArrowheads="1"/>
            </p:cNvSpPr>
            <p:nvPr/>
          </p:nvSpPr>
          <p:spPr bwMode="auto">
            <a:xfrm>
              <a:off x="1440" y="1104"/>
              <a:ext cx="20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1</a:t>
              </a:r>
            </a:p>
          </p:txBody>
        </p:sp>
        <p:sp>
          <p:nvSpPr>
            <p:cNvPr id="40" name="Text Box 18"/>
            <p:cNvSpPr txBox="1">
              <a:spLocks noChangeArrowheads="1"/>
            </p:cNvSpPr>
            <p:nvPr/>
          </p:nvSpPr>
          <p:spPr bwMode="auto">
            <a:xfrm>
              <a:off x="864" y="2112"/>
              <a:ext cx="20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1</a:t>
              </a:r>
            </a:p>
          </p:txBody>
        </p:sp>
        <p:sp>
          <p:nvSpPr>
            <p:cNvPr id="41" name="Text Box 19"/>
            <p:cNvSpPr txBox="1">
              <a:spLocks noChangeArrowheads="1"/>
            </p:cNvSpPr>
            <p:nvPr/>
          </p:nvSpPr>
          <p:spPr bwMode="auto">
            <a:xfrm>
              <a:off x="1968" y="2091"/>
              <a:ext cx="20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1</a:t>
              </a:r>
            </a:p>
          </p:txBody>
        </p:sp>
      </p:grpSp>
      <p:sp>
        <p:nvSpPr>
          <p:cNvPr id="42" name="Line 23"/>
          <p:cNvSpPr>
            <a:spLocks noChangeShapeType="1"/>
          </p:cNvSpPr>
          <p:nvPr/>
        </p:nvSpPr>
        <p:spPr bwMode="auto">
          <a:xfrm flipH="1">
            <a:off x="8073752" y="1451992"/>
            <a:ext cx="304800" cy="3810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43" name="Text Box 24"/>
          <p:cNvSpPr txBox="1">
            <a:spLocks noChangeArrowheads="1"/>
          </p:cNvSpPr>
          <p:nvPr/>
        </p:nvSpPr>
        <p:spPr bwMode="auto">
          <a:xfrm>
            <a:off x="7932465" y="842392"/>
            <a:ext cx="72630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Start</a:t>
            </a:r>
          </a:p>
        </p:txBody>
      </p:sp>
    </p:spTree>
    <p:extLst>
      <p:ext uri="{BB962C8B-B14F-4D97-AF65-F5344CB8AC3E}">
        <p14:creationId xmlns:p14="http://schemas.microsoft.com/office/powerpoint/2010/main" val="15137839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33582" y="444664"/>
            <a:ext cx="181988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Summary</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Each of the three types of automata (</a:t>
            </a:r>
            <a:r>
              <a:rPr lang="en-US" altLang="zh-CN" sz="2800" kern="0" dirty="0">
                <a:solidFill>
                  <a:srgbClr val="DA0058"/>
                </a:solidFill>
                <a:latin typeface="Tahoma"/>
                <a:ea typeface="宋体"/>
              </a:rPr>
              <a:t>DFA</a:t>
            </a:r>
            <a:r>
              <a:rPr lang="en-US" altLang="zh-CN" sz="2800" kern="0" dirty="0">
                <a:solidFill>
                  <a:srgbClr val="000000"/>
                </a:solidFill>
                <a:latin typeface="Tahoma"/>
                <a:ea typeface="宋体"/>
              </a:rPr>
              <a:t>, </a:t>
            </a:r>
            <a:r>
              <a:rPr lang="en-US" altLang="zh-CN" sz="2800" kern="0" dirty="0">
                <a:solidFill>
                  <a:srgbClr val="DA0058"/>
                </a:solidFill>
                <a:latin typeface="Tahoma"/>
                <a:ea typeface="宋体"/>
              </a:rPr>
              <a:t>NFA</a:t>
            </a:r>
            <a:r>
              <a:rPr lang="en-US" altLang="zh-CN" sz="2800" kern="0" dirty="0">
                <a:solidFill>
                  <a:srgbClr val="000000"/>
                </a:solidFill>
                <a:latin typeface="Tahoma"/>
                <a:ea typeface="宋体"/>
              </a:rPr>
              <a:t>, </a:t>
            </a:r>
            <a:r>
              <a:rPr lang="en-US" altLang="zh-CN" sz="2800" kern="0" dirty="0" err="1">
                <a:solidFill>
                  <a:srgbClr val="DA0058"/>
                </a:solidFill>
                <a:latin typeface="Lucida Sans Unicode" charset="0"/>
                <a:ea typeface="宋体"/>
              </a:rPr>
              <a:t>ε</a:t>
            </a:r>
            <a:r>
              <a:rPr lang="en-US" altLang="zh-CN" sz="2800" kern="0" dirty="0">
                <a:solidFill>
                  <a:srgbClr val="DA0058"/>
                </a:solidFill>
                <a:latin typeface="Tahoma"/>
                <a:ea typeface="宋体"/>
              </a:rPr>
              <a:t>-NFA</a:t>
            </a:r>
            <a:r>
              <a:rPr lang="en-US" altLang="zh-CN" sz="2800" kern="0" dirty="0">
                <a:solidFill>
                  <a:srgbClr val="000000"/>
                </a:solidFill>
                <a:latin typeface="Tahoma"/>
                <a:ea typeface="宋体"/>
              </a:rPr>
              <a:t>) we discussed, and regular expressions as well, define exactly the same set of languages: the regular languages.</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94885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8115" y="444664"/>
            <a:ext cx="440713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a:solidFill>
                  <a:srgbClr val="FF0000"/>
                </a:solidFill>
                <a:latin typeface="Times New Roman"/>
                <a:ea typeface="华文新魏" pitchFamily="2" charset="-122"/>
                <a:cs typeface="Times New Roman"/>
              </a:rPr>
              <a:t>Algebraic Laws </a:t>
            </a:r>
            <a:r>
              <a:rPr lang="en-US" altLang="zh-CN" sz="3200" b="1" dirty="0">
                <a:solidFill>
                  <a:srgbClr val="FF0000"/>
                </a:solidFill>
                <a:latin typeface="Times New Roman"/>
                <a:ea typeface="华文新魏" pitchFamily="2" charset="-122"/>
                <a:cs typeface="Times New Roman"/>
              </a:rPr>
              <a:t>for RE’s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29</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Union</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concatenation</a:t>
            </a:r>
            <a:r>
              <a:rPr lang="en-US" altLang="zh-CN" sz="2800" kern="0" dirty="0">
                <a:solidFill>
                  <a:srgbClr val="000000"/>
                </a:solidFill>
                <a:latin typeface="Tahoma"/>
                <a:ea typeface="宋体"/>
              </a:rPr>
              <a:t> behave sort of like addition and multiplication.</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is commutative and associative; </a:t>
            </a:r>
            <a:r>
              <a:rPr lang="en-US" altLang="zh-CN" sz="2800" kern="0" dirty="0">
                <a:solidFill>
                  <a:srgbClr val="0000FF"/>
                </a:solidFill>
                <a:latin typeface="Tahoma"/>
                <a:ea typeface="宋体"/>
              </a:rPr>
              <a:t>concatenation</a:t>
            </a:r>
            <a:r>
              <a:rPr lang="en-US" altLang="zh-CN" sz="2800" kern="0" dirty="0">
                <a:solidFill>
                  <a:srgbClr val="000000"/>
                </a:solidFill>
                <a:latin typeface="Tahoma"/>
                <a:ea typeface="宋体"/>
              </a:rPr>
              <a:t> is associative.</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Concatenation</a:t>
            </a:r>
            <a:r>
              <a:rPr lang="en-US" altLang="zh-CN" sz="2800" kern="0" dirty="0">
                <a:solidFill>
                  <a:srgbClr val="000000"/>
                </a:solidFill>
                <a:latin typeface="Tahoma"/>
                <a:ea typeface="宋体"/>
              </a:rPr>
              <a:t> distributes over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CC3300"/>
                </a:solidFill>
                <a:latin typeface="Tahoma"/>
                <a:ea typeface="宋体"/>
              </a:rPr>
              <a:t>Exception</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Concatenation</a:t>
            </a:r>
            <a:r>
              <a:rPr lang="en-US" altLang="zh-CN" sz="2800" kern="0" dirty="0">
                <a:solidFill>
                  <a:srgbClr val="000000"/>
                </a:solidFill>
                <a:latin typeface="Tahoma"/>
                <a:ea typeface="宋体"/>
              </a:rPr>
              <a:t> is not commutative.</a:t>
            </a:r>
          </a:p>
        </p:txBody>
      </p:sp>
    </p:spTree>
    <p:extLst>
      <p:ext uri="{BB962C8B-B14F-4D97-AF65-F5344CB8AC3E}">
        <p14:creationId xmlns:p14="http://schemas.microsoft.com/office/powerpoint/2010/main" val="11437011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61846" y="417558"/>
            <a:ext cx="343150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Introduction to RE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i="1" kern="0" dirty="0">
                <a:solidFill>
                  <a:srgbClr val="FF0066"/>
                </a:solidFill>
                <a:latin typeface="Tahoma"/>
                <a:ea typeface="宋体"/>
              </a:rPr>
              <a:t>Regular expressions</a:t>
            </a:r>
            <a:r>
              <a:rPr lang="en-US" altLang="zh-CN" sz="2800" kern="0" dirty="0">
                <a:solidFill>
                  <a:srgbClr val="000000"/>
                </a:solidFill>
                <a:latin typeface="Tahoma"/>
                <a:ea typeface="宋体"/>
              </a:rPr>
              <a:t>  describe languages by an algebra.</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They describe exactly the regular languages.</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 is a regular expression, then </a:t>
            </a:r>
            <a:r>
              <a:rPr lang="en-US" altLang="zh-CN" sz="2800" kern="0" dirty="0">
                <a:solidFill>
                  <a:srgbClr val="0000FF"/>
                </a:solidFill>
                <a:latin typeface="Tahoma"/>
                <a:ea typeface="宋体"/>
              </a:rPr>
              <a:t>L(E)</a:t>
            </a:r>
            <a:r>
              <a:rPr lang="en-US" altLang="zh-CN" sz="2800" kern="0" dirty="0">
                <a:solidFill>
                  <a:srgbClr val="000000"/>
                </a:solidFill>
                <a:latin typeface="Tahoma"/>
                <a:ea typeface="宋体"/>
              </a:rPr>
              <a:t> is the language it defines.</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ll describe RE</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s and their languages recursively.</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a:t>
            </a:fld>
            <a:r>
              <a:rPr lang="en-US" altLang="zh-CN"/>
              <a:t>/100</a:t>
            </a:r>
            <a:endParaRPr lang="en-US" altLang="zh-CN" dirty="0"/>
          </a:p>
        </p:txBody>
      </p:sp>
    </p:spTree>
    <p:extLst>
      <p:ext uri="{BB962C8B-B14F-4D97-AF65-F5344CB8AC3E}">
        <p14:creationId xmlns:p14="http://schemas.microsoft.com/office/powerpoint/2010/main" val="1986798103"/>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5348" y="444664"/>
            <a:ext cx="478484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Identities and Annihilators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400" kern="0" dirty="0">
                <a:solidFill>
                  <a:srgbClr val="0000FF"/>
                </a:solidFill>
                <a:latin typeface="Lucida Sans Unicode" charset="0"/>
                <a:ea typeface="宋体"/>
              </a:rPr>
              <a:t>∅</a:t>
            </a:r>
            <a:r>
              <a:rPr lang="en-US" altLang="zh-CN" sz="2400" kern="0" dirty="0">
                <a:solidFill>
                  <a:srgbClr val="000000"/>
                </a:solidFill>
                <a:latin typeface="Lucida Sans Unicode" charset="0"/>
                <a:ea typeface="宋体"/>
              </a:rPr>
              <a:t> </a:t>
            </a:r>
            <a:r>
              <a:rPr lang="en-US" altLang="zh-CN" sz="2800" kern="0" dirty="0">
                <a:solidFill>
                  <a:srgbClr val="000000"/>
                </a:solidFill>
                <a:latin typeface="Tahoma"/>
                <a:ea typeface="宋体"/>
              </a:rPr>
              <a:t>is the </a:t>
            </a:r>
            <a:r>
              <a:rPr lang="en-US" altLang="zh-CN" sz="2800" kern="0" dirty="0">
                <a:solidFill>
                  <a:srgbClr val="DA0058"/>
                </a:solidFill>
                <a:latin typeface="Tahoma"/>
                <a:ea typeface="宋体"/>
              </a:rPr>
              <a:t>identity</a:t>
            </a:r>
            <a:r>
              <a:rPr lang="en-US" altLang="zh-CN" sz="2800" kern="0" dirty="0">
                <a:solidFill>
                  <a:srgbClr val="000000"/>
                </a:solidFill>
                <a:latin typeface="Tahoma"/>
                <a:ea typeface="宋体"/>
              </a:rPr>
              <a:t> for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a:p>
            <a:pPr marL="971550" lvl="1" indent="-514350" eaLnBrk="0" hangingPunct="0">
              <a:spcBef>
                <a:spcPct val="20000"/>
              </a:spcBef>
              <a:buClr>
                <a:srgbClr val="1073E0"/>
              </a:buClr>
              <a:buSzPct val="70000"/>
              <a:buFont typeface="Wingdings" charset="2"/>
              <a:buChar char="Ø"/>
              <a:defRPr/>
            </a:pPr>
            <a:r>
              <a:rPr lang="en-US" altLang="zh-CN" sz="2800" dirty="0">
                <a:solidFill>
                  <a:srgbClr val="0000FF"/>
                </a:solidFill>
              </a:rPr>
              <a:t>R + </a:t>
            </a:r>
            <a:r>
              <a:rPr lang="en-US" altLang="zh-CN" sz="2400" dirty="0">
                <a:solidFill>
                  <a:srgbClr val="0000FF"/>
                </a:solidFill>
                <a:latin typeface="Lucida Sans Unicode" charset="0"/>
              </a:rPr>
              <a:t>∅</a:t>
            </a:r>
            <a:r>
              <a:rPr lang="en-US" altLang="zh-CN" sz="2400" dirty="0">
                <a:solidFill>
                  <a:srgbClr val="0000FF"/>
                </a:solidFill>
              </a:rPr>
              <a:t> </a:t>
            </a:r>
            <a:r>
              <a:rPr lang="en-US" altLang="zh-CN" sz="2800" dirty="0">
                <a:solidFill>
                  <a:srgbClr val="0000FF"/>
                </a:solidFill>
              </a:rPr>
              <a:t>= R</a:t>
            </a:r>
            <a:r>
              <a:rPr lang="en-US" altLang="zh-CN" sz="2800" dirty="0"/>
              <a:t>.</a:t>
            </a:r>
          </a:p>
          <a:p>
            <a:pPr marL="457200" indent="-457200" eaLnBrk="0" hangingPunct="0">
              <a:spcBef>
                <a:spcPct val="20000"/>
              </a:spcBef>
              <a:buClr>
                <a:srgbClr val="1073E0"/>
              </a:buClr>
              <a:buSzPct val="70000"/>
              <a:buFont typeface="Wingdings" charset="2"/>
              <a:buChar char="u"/>
              <a:defRPr/>
            </a:pP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Lucida Sans Unicode" charset="0"/>
                <a:ea typeface="宋体"/>
              </a:rPr>
              <a:t> </a:t>
            </a:r>
            <a:r>
              <a:rPr lang="en-US" altLang="zh-CN" sz="2800" kern="0" dirty="0">
                <a:solidFill>
                  <a:srgbClr val="000000"/>
                </a:solidFill>
                <a:latin typeface="Tahoma"/>
                <a:ea typeface="宋体"/>
              </a:rPr>
              <a:t>is the </a:t>
            </a:r>
            <a:r>
              <a:rPr lang="en-US" altLang="zh-CN" sz="2800" kern="0" dirty="0">
                <a:solidFill>
                  <a:srgbClr val="DA0058"/>
                </a:solidFill>
                <a:latin typeface="Tahoma"/>
                <a:ea typeface="宋体"/>
              </a:rPr>
              <a:t>identity</a:t>
            </a:r>
            <a:r>
              <a:rPr lang="en-US" altLang="zh-CN" sz="2800" kern="0" dirty="0">
                <a:solidFill>
                  <a:srgbClr val="000000"/>
                </a:solidFill>
                <a:latin typeface="Tahoma"/>
                <a:ea typeface="宋体"/>
              </a:rPr>
              <a:t> for </a:t>
            </a:r>
            <a:r>
              <a:rPr lang="en-US" altLang="zh-CN" sz="2800" kern="0" dirty="0">
                <a:solidFill>
                  <a:srgbClr val="0000FF"/>
                </a:solidFill>
                <a:latin typeface="Tahoma"/>
                <a:ea typeface="宋体"/>
              </a:rPr>
              <a:t>concatenation</a:t>
            </a:r>
            <a:r>
              <a:rPr lang="en-US" altLang="zh-CN" sz="2800" kern="0" dirty="0">
                <a:solidFill>
                  <a:srgbClr val="000000"/>
                </a:solidFill>
                <a:latin typeface="Tahoma"/>
                <a:ea typeface="宋体"/>
              </a:rPr>
              <a:t>.</a:t>
            </a:r>
            <a:endParaRPr lang="en-US" altLang="zh-CN" sz="2800" dirty="0"/>
          </a:p>
          <a:p>
            <a:pPr marL="971550" lvl="1" indent="-514350" eaLnBrk="0" hangingPunct="0">
              <a:spcBef>
                <a:spcPct val="20000"/>
              </a:spcBef>
              <a:buClr>
                <a:srgbClr val="1073E0"/>
              </a:buClr>
              <a:buSzPct val="70000"/>
              <a:buFont typeface="Wingdings" charset="2"/>
              <a:buChar char="Ø"/>
              <a:defRPr/>
            </a:pPr>
            <a:r>
              <a:rPr lang="en-US" altLang="zh-CN" sz="2800" kern="0" dirty="0" err="1">
                <a:solidFill>
                  <a:srgbClr val="0000FF"/>
                </a:solidFill>
                <a:latin typeface="Lucida Sans Unicode" charset="0"/>
                <a:ea typeface="宋体"/>
              </a:rPr>
              <a:t>ε</a:t>
            </a:r>
            <a:r>
              <a:rPr lang="en-US" altLang="zh-CN" sz="2800" kern="0" dirty="0" err="1">
                <a:solidFill>
                  <a:srgbClr val="0000FF"/>
                </a:solidFill>
                <a:latin typeface="Tahoma"/>
                <a:ea typeface="宋体"/>
              </a:rPr>
              <a:t>R</a:t>
            </a:r>
            <a:r>
              <a:rPr lang="en-US" altLang="zh-CN" sz="2800" kern="0" dirty="0">
                <a:solidFill>
                  <a:srgbClr val="0000FF"/>
                </a:solidFill>
                <a:latin typeface="Tahoma"/>
                <a:ea typeface="宋体"/>
              </a:rPr>
              <a:t> = </a:t>
            </a:r>
            <a:r>
              <a:rPr lang="en-US" altLang="zh-CN" sz="2800" kern="0" dirty="0" err="1">
                <a:solidFill>
                  <a:srgbClr val="0000FF"/>
                </a:solidFill>
                <a:latin typeface="Tahoma"/>
                <a:ea typeface="宋体"/>
              </a:rPr>
              <a:t>R</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 R</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charset="2"/>
              <a:buChar char="u"/>
              <a:defRPr/>
            </a:pPr>
            <a:r>
              <a:rPr lang="en-US" altLang="zh-CN" sz="2400" kern="0" dirty="0">
                <a:solidFill>
                  <a:srgbClr val="0000FF"/>
                </a:solidFill>
                <a:latin typeface="Lucida Sans Unicode" charset="0"/>
                <a:ea typeface="宋体"/>
              </a:rPr>
              <a:t>∅</a:t>
            </a:r>
            <a:r>
              <a:rPr lang="en-US" altLang="zh-CN" sz="2400" kern="0" dirty="0">
                <a:solidFill>
                  <a:srgbClr val="0000FF"/>
                </a:solidFill>
                <a:latin typeface="Tahoma"/>
                <a:ea typeface="宋体"/>
              </a:rPr>
              <a:t> </a:t>
            </a:r>
            <a:r>
              <a:rPr lang="en-US" altLang="zh-CN" sz="2800" kern="0" dirty="0">
                <a:solidFill>
                  <a:srgbClr val="000000"/>
                </a:solidFill>
                <a:latin typeface="Tahoma"/>
                <a:ea typeface="宋体"/>
              </a:rPr>
              <a:t>is the </a:t>
            </a:r>
            <a:r>
              <a:rPr lang="en-US" altLang="zh-CN" sz="2800" kern="0" dirty="0">
                <a:solidFill>
                  <a:srgbClr val="DA0058"/>
                </a:solidFill>
                <a:latin typeface="Tahoma"/>
                <a:ea typeface="宋体"/>
              </a:rPr>
              <a:t>annihilator</a:t>
            </a:r>
            <a:r>
              <a:rPr lang="en-US" altLang="zh-CN" sz="2800" kern="0" dirty="0">
                <a:solidFill>
                  <a:srgbClr val="000000"/>
                </a:solidFill>
                <a:latin typeface="Tahoma"/>
                <a:ea typeface="宋体"/>
              </a:rPr>
              <a:t> for </a:t>
            </a:r>
            <a:r>
              <a:rPr lang="en-US" altLang="zh-CN" sz="2800" kern="0" dirty="0">
                <a:solidFill>
                  <a:srgbClr val="0000FF"/>
                </a:solidFill>
                <a:latin typeface="Tahoma"/>
                <a:ea typeface="宋体"/>
              </a:rPr>
              <a:t>concatenation</a:t>
            </a:r>
            <a:r>
              <a:rPr lang="en-US" altLang="zh-CN" sz="2800" kern="0" dirty="0">
                <a:solidFill>
                  <a:srgbClr val="000000"/>
                </a:solidFill>
                <a:latin typeface="Tahoma"/>
                <a:ea typeface="宋体"/>
              </a:rPr>
              <a:t>.</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FF"/>
                </a:solidFill>
                <a:latin typeface="Lucida Sans Unicode" charset="0"/>
                <a:ea typeface="宋体"/>
              </a:rPr>
              <a:t>∅</a:t>
            </a:r>
            <a:r>
              <a:rPr lang="en-US" altLang="zh-CN" sz="2800" kern="0" dirty="0">
                <a:solidFill>
                  <a:srgbClr val="0000FF"/>
                </a:solidFill>
                <a:latin typeface="Tahoma"/>
                <a:ea typeface="宋体"/>
              </a:rPr>
              <a:t>R = R</a:t>
            </a:r>
            <a:r>
              <a:rPr lang="en-US" altLang="zh-CN" sz="2400" kern="0" dirty="0">
                <a:solidFill>
                  <a:srgbClr val="0000FF"/>
                </a:solidFill>
                <a:latin typeface="Lucida Sans Unicode" charset="0"/>
                <a:ea typeface="宋体"/>
              </a:rPr>
              <a:t>∅</a:t>
            </a:r>
            <a:r>
              <a:rPr lang="en-US" altLang="zh-CN" sz="2400" kern="0" dirty="0">
                <a:solidFill>
                  <a:srgbClr val="0000FF"/>
                </a:solidFill>
                <a:latin typeface="Tahoma"/>
                <a:ea typeface="宋体"/>
              </a:rPr>
              <a:t> </a:t>
            </a:r>
            <a:r>
              <a:rPr lang="en-US" altLang="zh-CN" sz="2800" kern="0" dirty="0">
                <a:solidFill>
                  <a:srgbClr val="0000FF"/>
                </a:solidFill>
                <a:latin typeface="Tahoma"/>
                <a:ea typeface="宋体"/>
              </a:rPr>
              <a:t>= </a:t>
            </a:r>
            <a:r>
              <a:rPr lang="en-US" altLang="zh-CN" sz="2400" kern="0" dirty="0">
                <a:solidFill>
                  <a:srgbClr val="0000FF"/>
                </a:solidFill>
                <a:latin typeface="Lucida Sans Unicode" charset="0"/>
                <a:ea typeface="宋体"/>
              </a:rPr>
              <a:t>∅</a:t>
            </a:r>
            <a:r>
              <a:rPr lang="en-US" altLang="zh-CN" sz="2800" kern="0" dirty="0">
                <a:solidFill>
                  <a:srgbClr val="000000"/>
                </a:solidFill>
                <a:latin typeface="Tahoma"/>
                <a:ea typeface="宋体"/>
              </a:rPr>
              <a:t>.</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93404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Applications of 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Decision Properties of Regular Languages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Closure Properties of Regular Languages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31</a:t>
            </a:fld>
            <a:r>
              <a:rPr lang="en-US" altLang="zh-CN"/>
              <a:t>/100</a:t>
            </a:r>
            <a:endParaRPr lang="en-US" altLang="zh-CN" dirty="0"/>
          </a:p>
        </p:txBody>
      </p:sp>
    </p:spTree>
    <p:extLst>
      <p:ext uri="{BB962C8B-B14F-4D97-AF65-F5344CB8AC3E}">
        <p14:creationId xmlns:p14="http://schemas.microsoft.com/office/powerpoint/2010/main" val="3827003718"/>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75264" y="444664"/>
            <a:ext cx="33365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Some Applications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32</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RE’s appear in many systems, often private software that needs a simple language to describe sequences of events.</a:t>
            </a:r>
          </a:p>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We’ll use </a:t>
            </a:r>
            <a:r>
              <a:rPr lang="en-US" altLang="zh-CN" sz="2800" kern="0" dirty="0" err="1">
                <a:solidFill>
                  <a:srgbClr val="000000"/>
                </a:solidFill>
                <a:latin typeface="Tahoma"/>
                <a:ea typeface="宋体"/>
              </a:rPr>
              <a:t>Junglee</a:t>
            </a:r>
            <a:r>
              <a:rPr lang="en-US" altLang="zh-CN" sz="2800" kern="0" dirty="0">
                <a:solidFill>
                  <a:srgbClr val="000000"/>
                </a:solidFill>
                <a:latin typeface="Tahoma"/>
                <a:ea typeface="宋体"/>
              </a:rPr>
              <a:t> as an example, then talk about text processing and lexical analysis.</a:t>
            </a:r>
          </a:p>
        </p:txBody>
      </p:sp>
    </p:spTree>
    <p:extLst>
      <p:ext uri="{BB962C8B-B14F-4D97-AF65-F5344CB8AC3E}">
        <p14:creationId xmlns:p14="http://schemas.microsoft.com/office/powerpoint/2010/main" val="10697270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27349" y="444664"/>
            <a:ext cx="143236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err="1">
                <a:solidFill>
                  <a:srgbClr val="FF0000"/>
                </a:solidFill>
                <a:latin typeface="Times New Roman"/>
                <a:ea typeface="华文新魏" pitchFamily="2" charset="-122"/>
                <a:cs typeface="Times New Roman"/>
              </a:rPr>
              <a:t>Junglee</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Started in the mid-90’s by three students, </a:t>
            </a:r>
            <a:r>
              <a:rPr lang="en-US" altLang="zh-CN" sz="2800" kern="0" dirty="0" err="1">
                <a:solidFill>
                  <a:srgbClr val="000000"/>
                </a:solidFill>
                <a:latin typeface="Tahoma"/>
                <a:ea typeface="宋体"/>
              </a:rPr>
              <a:t>Ashish</a:t>
            </a:r>
            <a:r>
              <a:rPr lang="en-US" altLang="zh-CN" sz="2800" kern="0" dirty="0">
                <a:solidFill>
                  <a:srgbClr val="000000"/>
                </a:solidFill>
                <a:latin typeface="Tahoma"/>
                <a:ea typeface="宋体"/>
              </a:rPr>
              <a:t> Gupta, </a:t>
            </a:r>
            <a:r>
              <a:rPr lang="en-US" altLang="zh-CN" sz="2800" kern="0" dirty="0" err="1">
                <a:solidFill>
                  <a:srgbClr val="000000"/>
                </a:solidFill>
                <a:latin typeface="Tahoma"/>
                <a:ea typeface="宋体"/>
              </a:rPr>
              <a:t>Anand</a:t>
            </a:r>
            <a:r>
              <a:rPr lang="en-US" altLang="zh-CN" sz="2800" kern="0" dirty="0">
                <a:solidFill>
                  <a:srgbClr val="000000"/>
                </a:solidFill>
                <a:latin typeface="Tahoma"/>
                <a:ea typeface="宋体"/>
              </a:rPr>
              <a:t> </a:t>
            </a:r>
            <a:r>
              <a:rPr lang="en-US" altLang="zh-CN" sz="2800" kern="0" dirty="0" err="1">
                <a:solidFill>
                  <a:srgbClr val="000000"/>
                </a:solidFill>
                <a:latin typeface="Tahoma"/>
                <a:ea typeface="宋体"/>
              </a:rPr>
              <a:t>Rajaraman</a:t>
            </a:r>
            <a:r>
              <a:rPr lang="en-US" altLang="zh-CN" sz="2800" kern="0" dirty="0">
                <a:solidFill>
                  <a:srgbClr val="000000"/>
                </a:solidFill>
                <a:latin typeface="Tahoma"/>
                <a:ea typeface="宋体"/>
              </a:rPr>
              <a:t>, and </a:t>
            </a:r>
            <a:r>
              <a:rPr lang="en-US" altLang="zh-CN" sz="2800" kern="0" dirty="0" err="1">
                <a:solidFill>
                  <a:srgbClr val="000000"/>
                </a:solidFill>
                <a:latin typeface="Tahoma"/>
                <a:ea typeface="宋体"/>
              </a:rPr>
              <a:t>Venky</a:t>
            </a:r>
            <a:r>
              <a:rPr lang="en-US" altLang="zh-CN" sz="2800" kern="0" dirty="0">
                <a:solidFill>
                  <a:srgbClr val="000000"/>
                </a:solidFill>
                <a:latin typeface="Tahoma"/>
                <a:ea typeface="宋体"/>
              </a:rPr>
              <a:t> </a:t>
            </a:r>
            <a:r>
              <a:rPr lang="en-US" altLang="zh-CN" sz="2800" kern="0" dirty="0" err="1">
                <a:solidFill>
                  <a:srgbClr val="000000"/>
                </a:solidFill>
                <a:latin typeface="Tahoma"/>
                <a:ea typeface="宋体"/>
              </a:rPr>
              <a:t>Harinarayan</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Goal was to integrate information from Web pages.</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Bought by Amazon when Yahoo! hired them to build a comparison shopper for books.</a:t>
            </a:r>
          </a:p>
        </p:txBody>
      </p:sp>
    </p:spTree>
    <p:extLst>
      <p:ext uri="{BB962C8B-B14F-4D97-AF65-F5344CB8AC3E}">
        <p14:creationId xmlns:p14="http://schemas.microsoft.com/office/powerpoint/2010/main" val="36429152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99653" y="444664"/>
            <a:ext cx="388776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Integrating Want Ads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34</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err="1">
                <a:solidFill>
                  <a:srgbClr val="000000"/>
                </a:solidFill>
                <a:latin typeface="Tahoma"/>
                <a:ea typeface="宋体"/>
              </a:rPr>
              <a:t>Junglee</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first contract was to integrate on-line want ads into a </a:t>
            </a:r>
            <a:r>
              <a:rPr lang="en-US" altLang="zh-CN" sz="2800" kern="0" dirty="0" err="1">
                <a:solidFill>
                  <a:srgbClr val="000000"/>
                </a:solidFill>
                <a:latin typeface="Tahoma"/>
                <a:ea typeface="宋体"/>
              </a:rPr>
              <a:t>queryable</a:t>
            </a:r>
            <a:r>
              <a:rPr lang="en-US" altLang="zh-CN" sz="2800" kern="0" dirty="0">
                <a:solidFill>
                  <a:srgbClr val="000000"/>
                </a:solidFill>
                <a:latin typeface="Tahoma"/>
                <a:ea typeface="宋体"/>
              </a:rPr>
              <a:t> table.</a:t>
            </a:r>
          </a:p>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Each company organized its employment pages differently.</a:t>
            </a:r>
          </a:p>
          <a:p>
            <a:pPr marL="971550" lvl="2" indent="-514350" eaLnBrk="0" hangingPunct="0">
              <a:spcBef>
                <a:spcPct val="20000"/>
              </a:spcBef>
              <a:buClr>
                <a:srgbClr val="1073E0"/>
              </a:buClr>
              <a:buSzPct val="70000"/>
              <a:buFont typeface="Wingdings" charset="2"/>
              <a:buChar char="Ø"/>
              <a:defRPr/>
            </a:pPr>
            <a:r>
              <a:rPr lang="en-US" altLang="zh-CN" sz="2800" kern="0" dirty="0">
                <a:solidFill>
                  <a:srgbClr val="DA0058"/>
                </a:solidFill>
                <a:latin typeface="Tahoma"/>
                <a:ea typeface="宋体"/>
              </a:rPr>
              <a:t>Worse</a:t>
            </a:r>
            <a:r>
              <a:rPr lang="en-US" altLang="zh-CN" sz="2800" kern="0" dirty="0">
                <a:solidFill>
                  <a:srgbClr val="000000"/>
                </a:solidFill>
                <a:latin typeface="Tahoma"/>
                <a:ea typeface="宋体"/>
              </a:rPr>
              <a:t>: the organization typically changed weekly.</a:t>
            </a:r>
          </a:p>
        </p:txBody>
      </p:sp>
    </p:spTree>
    <p:extLst>
      <p:ext uri="{BB962C8B-B14F-4D97-AF65-F5344CB8AC3E}">
        <p14:creationId xmlns:p14="http://schemas.microsoft.com/office/powerpoint/2010/main" val="27680869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05630" y="444664"/>
            <a:ext cx="327581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err="1">
                <a:solidFill>
                  <a:srgbClr val="FF0000"/>
                </a:solidFill>
                <a:latin typeface="Times New Roman"/>
                <a:ea typeface="华文新魏" pitchFamily="2" charset="-122"/>
                <a:cs typeface="Times New Roman"/>
              </a:rPr>
              <a:t>Junglee’s</a:t>
            </a:r>
            <a:r>
              <a:rPr lang="en-US" altLang="zh-CN" sz="3200" b="1" dirty="0">
                <a:solidFill>
                  <a:srgbClr val="FF0000"/>
                </a:solidFill>
                <a:latin typeface="Times New Roman"/>
                <a:ea typeface="华文新魏" pitchFamily="2" charset="-122"/>
                <a:cs typeface="Times New Roman"/>
              </a:rPr>
              <a:t> Solution</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They developed a regular-expression language for navigating within a page and among pages.</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Input symbols were:</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Letters, for forming words like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salary</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HTML tags, for following structure of page.</a:t>
            </a:r>
          </a:p>
          <a:p>
            <a:pPr marL="971550" lvl="1" indent="-514350" eaLnBrk="0" hangingPunct="0">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Links, to jump between pages.</a:t>
            </a:r>
          </a:p>
        </p:txBody>
      </p:sp>
    </p:spTree>
    <p:extLst>
      <p:ext uri="{BB962C8B-B14F-4D97-AF65-F5344CB8AC3E}">
        <p14:creationId xmlns:p14="http://schemas.microsoft.com/office/powerpoint/2010/main" val="4711344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02800" y="444664"/>
            <a:ext cx="419333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err="1">
                <a:solidFill>
                  <a:srgbClr val="FF0000"/>
                </a:solidFill>
                <a:latin typeface="Times New Roman"/>
                <a:ea typeface="华文新魏" pitchFamily="2" charset="-122"/>
                <a:cs typeface="Times New Roman"/>
              </a:rPr>
              <a:t>Junglee’s</a:t>
            </a:r>
            <a:r>
              <a:rPr lang="en-US" altLang="zh-CN" sz="3200" b="1" dirty="0">
                <a:solidFill>
                  <a:srgbClr val="FF0000"/>
                </a:solidFill>
                <a:latin typeface="Times New Roman"/>
                <a:ea typeface="华文新魏" pitchFamily="2" charset="-122"/>
                <a:cs typeface="Times New Roman"/>
              </a:rPr>
              <a:t> Solution − (2)</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Engineers could then write RE’s to describe how to find key information at a Web site.</a:t>
            </a:r>
          </a:p>
          <a:p>
            <a:pPr marL="971550" lvl="2" indent="-514350" eaLnBrk="0" hangingPunct="0">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E.g., position title, salary, requirements,…</a:t>
            </a:r>
          </a:p>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Because they had a little language, they could incorporate new sites quickly, and they could modify their strategy when the site changed.</a:t>
            </a:r>
          </a:p>
        </p:txBody>
      </p:sp>
    </p:spTree>
    <p:extLst>
      <p:ext uri="{BB962C8B-B14F-4D97-AF65-F5344CB8AC3E}">
        <p14:creationId xmlns:p14="http://schemas.microsoft.com/office/powerpoint/2010/main" val="26639577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83518" y="444664"/>
            <a:ext cx="580876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RE-Based Software Architecture</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err="1">
                <a:solidFill>
                  <a:srgbClr val="000000"/>
                </a:solidFill>
                <a:latin typeface="Tahoma"/>
                <a:ea typeface="宋体"/>
              </a:rPr>
              <a:t>Junglee</a:t>
            </a:r>
            <a:r>
              <a:rPr lang="en-US" altLang="zh-CN" sz="2800" kern="0" dirty="0">
                <a:solidFill>
                  <a:srgbClr val="000000"/>
                </a:solidFill>
                <a:latin typeface="Tahoma"/>
                <a:ea typeface="宋体"/>
              </a:rPr>
              <a:t> used a common form of architecture:</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Use RE’s plus actions (arbitrary code) as your input language.</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Compile into a DFA or simulated NFA.</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Each accepting state is associated with an action, which is executed when that state is entered.</a:t>
            </a:r>
          </a:p>
        </p:txBody>
      </p:sp>
    </p:spTree>
    <p:extLst>
      <p:ext uri="{BB962C8B-B14F-4D97-AF65-F5344CB8AC3E}">
        <p14:creationId xmlns:p14="http://schemas.microsoft.com/office/powerpoint/2010/main" val="8003553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69133" y="444664"/>
            <a:ext cx="483754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UNIX Regular Expressions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UNIX, from the beginning, used regular expressions in many places, including the </a:t>
            </a:r>
            <a:r>
              <a:rPr lang="zh-CN" altLang="en-US" sz="2800" kern="0" dirty="0">
                <a:solidFill>
                  <a:srgbClr val="000000"/>
                </a:solidFill>
                <a:latin typeface="Tahoma"/>
                <a:ea typeface="宋体"/>
              </a:rPr>
              <a:t>“</a:t>
            </a:r>
            <a:r>
              <a:rPr lang="en-US" altLang="zh-CN" sz="2800" kern="0" dirty="0" err="1">
                <a:solidFill>
                  <a:srgbClr val="000000"/>
                </a:solidFill>
                <a:latin typeface="Tahoma"/>
                <a:ea typeface="宋体"/>
              </a:rPr>
              <a:t>grep</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command.</a:t>
            </a:r>
          </a:p>
          <a:p>
            <a:pPr marL="971550" lvl="2" indent="-514350" eaLnBrk="0" hangingPunct="0">
              <a:spcBef>
                <a:spcPct val="20000"/>
              </a:spcBef>
              <a:buClr>
                <a:srgbClr val="1073E0"/>
              </a:buClr>
              <a:buSzPct val="70000"/>
              <a:buFont typeface="Wingdings" charset="2"/>
              <a:buChar char="Ø"/>
              <a:defRPr/>
            </a:pPr>
            <a:r>
              <a:rPr lang="en-US" altLang="zh-CN" sz="2400" kern="0" dirty="0" err="1">
                <a:solidFill>
                  <a:srgbClr val="000000"/>
                </a:solidFill>
                <a:latin typeface="Tahoma"/>
                <a:ea typeface="宋体"/>
              </a:rPr>
              <a:t>Grep</a:t>
            </a:r>
            <a:r>
              <a:rPr lang="en-US" altLang="zh-CN" sz="2400" kern="0" dirty="0">
                <a:solidFill>
                  <a:srgbClr val="000000"/>
                </a:solidFill>
                <a:latin typeface="Tahoma"/>
                <a:ea typeface="宋体"/>
              </a:rPr>
              <a:t> = </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Global (search for a) Regular Expression and Print.</a:t>
            </a:r>
            <a:r>
              <a:rPr lang="zh-CN" altLang="en-US" sz="2400" kern="0" dirty="0">
                <a:solidFill>
                  <a:srgbClr val="000000"/>
                </a:solidFill>
                <a:latin typeface="Tahoma"/>
                <a:ea typeface="宋体"/>
              </a:rPr>
              <a:t>”</a:t>
            </a:r>
            <a:endParaRPr lang="en-US" altLang="zh-CN" sz="2400" kern="0" dirty="0">
              <a:solidFill>
                <a:srgbClr val="000000"/>
              </a:solidFill>
              <a:latin typeface="Tahoma"/>
              <a:ea typeface="宋体"/>
            </a:endParaRPr>
          </a:p>
          <a:p>
            <a:pPr marL="514350" lvl="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Most UNIX commands use an extended RE notation that still defines only regular languages.</a:t>
            </a:r>
          </a:p>
        </p:txBody>
      </p:sp>
    </p:spTree>
    <p:extLst>
      <p:ext uri="{BB962C8B-B14F-4D97-AF65-F5344CB8AC3E}">
        <p14:creationId xmlns:p14="http://schemas.microsoft.com/office/powerpoint/2010/main" val="12076321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68545" y="444664"/>
            <a:ext cx="343872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UNIX RE Notation</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39</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[a</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a</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…a</a:t>
            </a:r>
            <a:r>
              <a:rPr lang="en-US" altLang="zh-CN" sz="2800" kern="0" baseline="-25000" dirty="0">
                <a:solidFill>
                  <a:srgbClr val="0000FF"/>
                </a:solidFill>
                <a:latin typeface="Tahoma"/>
                <a:ea typeface="宋体"/>
              </a:rPr>
              <a:t>n</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shorthand for </a:t>
            </a:r>
            <a:r>
              <a:rPr lang="en-US" altLang="zh-CN" sz="2800" kern="0" dirty="0">
                <a:solidFill>
                  <a:srgbClr val="0000FF"/>
                </a:solidFill>
                <a:latin typeface="Tahoma"/>
                <a:ea typeface="宋体"/>
              </a:rPr>
              <a:t>a</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+a</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+…+a</a:t>
            </a:r>
            <a:r>
              <a:rPr lang="en-US" altLang="zh-CN" sz="2800" kern="0" baseline="-25000" dirty="0">
                <a:solidFill>
                  <a:srgbClr val="0000FF"/>
                </a:solidFill>
                <a:latin typeface="Tahoma"/>
                <a:ea typeface="宋体"/>
              </a:rPr>
              <a:t>n</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charset="2"/>
              <a:buChar char="u"/>
              <a:defRPr/>
            </a:pPr>
            <a:r>
              <a:rPr lang="en-US" altLang="zh-CN" sz="2800" i="1" kern="0" dirty="0">
                <a:solidFill>
                  <a:srgbClr val="DA0058"/>
                </a:solidFill>
                <a:latin typeface="Tahoma"/>
                <a:ea typeface="宋体"/>
              </a:rPr>
              <a:t>Ranges</a:t>
            </a:r>
            <a:r>
              <a:rPr lang="en-US" altLang="zh-CN" sz="2800" kern="0" dirty="0">
                <a:solidFill>
                  <a:srgbClr val="000000"/>
                </a:solidFill>
                <a:latin typeface="Tahoma"/>
                <a:ea typeface="宋体"/>
              </a:rPr>
              <a:t>  indicated by first-dash-last and brackets.</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Order is ASCII.</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0000FF"/>
                </a:solidFill>
                <a:latin typeface="Tahoma"/>
                <a:ea typeface="宋体"/>
              </a:rPr>
              <a:t>Examples</a:t>
            </a:r>
            <a:r>
              <a:rPr lang="en-US" altLang="zh-CN" sz="2400" kern="0" dirty="0">
                <a:solidFill>
                  <a:srgbClr val="000000"/>
                </a:solidFill>
                <a:latin typeface="Tahoma"/>
                <a:ea typeface="宋体"/>
              </a:rPr>
              <a:t>: </a:t>
            </a:r>
            <a:r>
              <a:rPr lang="en-US" altLang="zh-CN" sz="2400" kern="0" dirty="0">
                <a:solidFill>
                  <a:srgbClr val="0000FF"/>
                </a:solidFill>
                <a:latin typeface="Tahoma"/>
                <a:ea typeface="宋体"/>
              </a:rPr>
              <a:t>[a-z]</a:t>
            </a:r>
            <a:r>
              <a:rPr lang="en-US" altLang="zh-CN" sz="2400" kern="0" dirty="0">
                <a:solidFill>
                  <a:srgbClr val="000000"/>
                </a:solidFill>
                <a:latin typeface="Tahoma"/>
                <a:ea typeface="宋体"/>
              </a:rPr>
              <a:t> = </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any lower-case letter,</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 </a:t>
            </a:r>
            <a:r>
              <a:rPr lang="en-US" altLang="zh-CN" sz="2400" kern="0" dirty="0">
                <a:solidFill>
                  <a:srgbClr val="0000FF"/>
                </a:solidFill>
                <a:latin typeface="Tahoma"/>
                <a:ea typeface="宋体"/>
              </a:rPr>
              <a:t>[a-</a:t>
            </a:r>
            <a:r>
              <a:rPr lang="en-US" altLang="zh-CN" sz="2400" kern="0" dirty="0" err="1">
                <a:solidFill>
                  <a:srgbClr val="0000FF"/>
                </a:solidFill>
                <a:latin typeface="Tahoma"/>
                <a:ea typeface="宋体"/>
              </a:rPr>
              <a:t>zA</a:t>
            </a:r>
            <a:r>
              <a:rPr lang="en-US" altLang="zh-CN" sz="2400" kern="0" dirty="0">
                <a:solidFill>
                  <a:srgbClr val="0000FF"/>
                </a:solidFill>
                <a:latin typeface="Tahoma"/>
                <a:ea typeface="宋体"/>
              </a:rPr>
              <a:t>-Z]</a:t>
            </a:r>
            <a:r>
              <a:rPr lang="en-US" altLang="zh-CN" sz="2400" kern="0" dirty="0">
                <a:solidFill>
                  <a:srgbClr val="000000"/>
                </a:solidFill>
                <a:latin typeface="Tahoma"/>
                <a:ea typeface="宋体"/>
              </a:rPr>
              <a:t> = </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any letter.</a:t>
            </a:r>
            <a:r>
              <a:rPr lang="zh-CN" altLang="en-US" sz="2400" kern="0" dirty="0">
                <a:solidFill>
                  <a:srgbClr val="000000"/>
                </a:solidFill>
                <a:latin typeface="Tahoma"/>
                <a:ea typeface="宋体"/>
              </a:rPr>
              <a:t>”</a:t>
            </a:r>
            <a:endParaRPr lang="en-US" altLang="zh-CN" sz="2400" kern="0" dirty="0">
              <a:solidFill>
                <a:srgbClr val="000000"/>
              </a:solidFill>
              <a:latin typeface="Tahoma"/>
              <a:ea typeface="宋体"/>
            </a:endParaRP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Dot</a:t>
            </a:r>
            <a:r>
              <a:rPr lang="en-US" altLang="zh-CN" sz="2800" kern="0" dirty="0">
                <a:solidFill>
                  <a:srgbClr val="000000"/>
                </a:solidFill>
                <a:latin typeface="Tahoma"/>
                <a:ea typeface="宋体"/>
              </a:rPr>
              <a:t> =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any character.</a:t>
            </a:r>
            <a:r>
              <a:rPr lang="zh-CN" altLang="en-US" sz="2800" kern="0" dirty="0">
                <a:solidFill>
                  <a:srgbClr val="000000"/>
                </a:solidFill>
                <a:latin typeface="Tahoma"/>
                <a:ea typeface="宋体"/>
              </a:rPr>
              <a:t>”</a:t>
            </a:r>
          </a:p>
        </p:txBody>
      </p:sp>
    </p:spTree>
    <p:extLst>
      <p:ext uri="{BB962C8B-B14F-4D97-AF65-F5344CB8AC3E}">
        <p14:creationId xmlns:p14="http://schemas.microsoft.com/office/powerpoint/2010/main" val="24573292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87974" y="417558"/>
            <a:ext cx="457925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Operations on Languages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a:t>
            </a:r>
            <a:r>
              <a:rPr lang="en-US" altLang="zh-CN" sz="2800" kern="0" dirty="0">
                <a:solidFill>
                  <a:srgbClr val="000000"/>
                </a:solidFill>
                <a:latin typeface="Tahoma" charset="0"/>
                <a:ea typeface="Tahoma" charset="0"/>
                <a:cs typeface="Tahoma" charset="0"/>
              </a:rPr>
              <a:t>’</a:t>
            </a:r>
            <a:r>
              <a:rPr lang="en-US" altLang="zh-CN" sz="2800" kern="0" dirty="0">
                <a:solidFill>
                  <a:srgbClr val="000000"/>
                </a:solidFill>
                <a:latin typeface="Tahoma"/>
                <a:ea typeface="宋体"/>
              </a:rPr>
              <a:t>s </a:t>
            </a:r>
            <a:r>
              <a:rPr lang="en-US" altLang="zh-CN" sz="2800" kern="0" dirty="0">
                <a:solidFill>
                  <a:srgbClr val="000000"/>
                </a:solidFill>
                <a:latin typeface="Tahoma" charset="0"/>
                <a:ea typeface="Tahoma" charset="0"/>
                <a:cs typeface="Tahoma" charset="0"/>
              </a:rPr>
              <a:t>use</a:t>
            </a:r>
            <a:r>
              <a:rPr lang="en-US" altLang="zh-CN" sz="2800" kern="0" dirty="0">
                <a:solidFill>
                  <a:srgbClr val="000000"/>
                </a:solidFill>
                <a:latin typeface="Tahoma"/>
                <a:ea typeface="宋体"/>
              </a:rPr>
              <a:t> three operations: </a:t>
            </a:r>
            <a:r>
              <a:rPr lang="en-US" altLang="zh-CN" sz="2800" kern="0" dirty="0">
                <a:solidFill>
                  <a:srgbClr val="DA0058"/>
                </a:solidFill>
                <a:latin typeface="Tahoma"/>
                <a:ea typeface="宋体"/>
              </a:rPr>
              <a:t>union</a:t>
            </a:r>
            <a:r>
              <a:rPr lang="en-US" altLang="zh-CN" sz="2800" kern="0" dirty="0">
                <a:solidFill>
                  <a:srgbClr val="000000"/>
                </a:solidFill>
                <a:latin typeface="Tahoma"/>
                <a:ea typeface="宋体"/>
              </a:rPr>
              <a:t>, </a:t>
            </a:r>
            <a:r>
              <a:rPr lang="en-US" altLang="zh-CN" sz="2800" kern="0" dirty="0">
                <a:solidFill>
                  <a:srgbClr val="DA0058"/>
                </a:solidFill>
                <a:latin typeface="Tahoma"/>
                <a:ea typeface="宋体"/>
              </a:rPr>
              <a:t>concatenation</a:t>
            </a:r>
            <a:r>
              <a:rPr lang="en-US" altLang="zh-CN" sz="2800" kern="0" dirty="0">
                <a:solidFill>
                  <a:srgbClr val="000000"/>
                </a:solidFill>
                <a:latin typeface="Tahoma"/>
                <a:ea typeface="宋体"/>
              </a:rPr>
              <a:t>, and </a:t>
            </a:r>
            <a:r>
              <a:rPr lang="en-US" altLang="zh-CN" sz="2800" kern="0" dirty="0" err="1">
                <a:solidFill>
                  <a:srgbClr val="DA0058"/>
                </a:solidFill>
                <a:latin typeface="Tahoma"/>
                <a:ea typeface="宋体"/>
              </a:rPr>
              <a:t>Kleene</a:t>
            </a:r>
            <a:r>
              <a:rPr lang="en-US" altLang="zh-CN" sz="2800" kern="0" dirty="0">
                <a:solidFill>
                  <a:srgbClr val="DA0058"/>
                </a:solidFill>
                <a:latin typeface="Tahoma"/>
                <a:ea typeface="宋体"/>
              </a:rPr>
              <a:t> </a:t>
            </a:r>
            <a:r>
              <a:rPr lang="en-US" altLang="zh-CN" sz="2800" kern="0" dirty="0">
                <a:solidFill>
                  <a:srgbClr val="000000"/>
                </a:solidFill>
                <a:latin typeface="Tahoma"/>
                <a:ea typeface="宋体"/>
              </a:rPr>
              <a:t>star.</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 union of languages is the usual thing, since languages are sets.</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p>
          <a:p>
            <a:pPr eaLnBrk="0" hangingPunct="0">
              <a:spcBef>
                <a:spcPct val="20000"/>
              </a:spcBef>
              <a:buClr>
                <a:srgbClr val="1073E0"/>
              </a:buClr>
              <a:buSzPct val="70000"/>
              <a:defRPr/>
            </a:pP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{01,111,10}</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{00, 01} = {01,111,10,00}</a:t>
            </a:r>
            <a:r>
              <a:rPr lang="en-US" altLang="zh-CN" sz="2800" kern="0" dirty="0">
                <a:solidFill>
                  <a:srgbClr val="000000"/>
                </a:solidFill>
                <a:latin typeface="Tahoma"/>
                <a:ea typeface="宋体"/>
              </a:rPr>
              <a:t>.</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a:t>
            </a:fld>
            <a:r>
              <a:rPr lang="en-US" altLang="zh-CN"/>
              <a:t>/100</a:t>
            </a:r>
            <a:endParaRPr lang="en-US" altLang="zh-CN" dirty="0"/>
          </a:p>
        </p:txBody>
      </p:sp>
    </p:spTree>
    <p:extLst>
      <p:ext uri="{BB962C8B-B14F-4D97-AF65-F5344CB8AC3E}">
        <p14:creationId xmlns:p14="http://schemas.microsoft.com/office/powerpoint/2010/main" val="22746285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61082" y="444664"/>
            <a:ext cx="425364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UNIX RE Notation −(2)</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is used for union instead of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But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has a meaning: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one or more of.</a:t>
            </a:r>
            <a:r>
              <a:rPr lang="zh-CN" altLang="en-US" sz="2800" kern="0" dirty="0">
                <a:solidFill>
                  <a:srgbClr val="000000"/>
                </a:solidFill>
                <a:latin typeface="Tahoma"/>
                <a:ea typeface="宋体"/>
              </a:rPr>
              <a:t>”</a:t>
            </a:r>
            <a:endParaRPr lang="en-US" altLang="zh-CN" sz="2800" kern="0" dirty="0">
              <a:solidFill>
                <a:srgbClr val="000000"/>
              </a:solidFill>
              <a:latin typeface="Tahoma"/>
              <a:ea typeface="宋体"/>
            </a:endParaRP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E+ = EE*</a:t>
            </a:r>
            <a:r>
              <a:rPr lang="en-US" altLang="zh-CN" sz="2800" kern="0" dirty="0">
                <a:solidFill>
                  <a:srgbClr val="000000"/>
                </a:solidFill>
                <a:latin typeface="Tahoma"/>
                <a:ea typeface="宋体"/>
              </a:rPr>
              <a:t>.</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[a-z]+</a:t>
            </a:r>
            <a:r>
              <a:rPr lang="en-US" altLang="zh-CN" sz="2800" kern="0" dirty="0">
                <a:solidFill>
                  <a:srgbClr val="000000"/>
                </a:solidFill>
                <a:latin typeface="Tahoma"/>
                <a:ea typeface="宋体"/>
              </a:rPr>
              <a:t> =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one or more lower-case letters.</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zero or one of.</a:t>
            </a:r>
            <a:r>
              <a:rPr lang="zh-CN" altLang="en-US" sz="2800" kern="0" dirty="0">
                <a:solidFill>
                  <a:srgbClr val="000000"/>
                </a:solidFill>
                <a:latin typeface="Tahoma"/>
                <a:ea typeface="宋体"/>
              </a:rPr>
              <a:t>”</a:t>
            </a:r>
            <a:endParaRPr lang="en-US" altLang="zh-CN" sz="2800" kern="0" dirty="0">
              <a:solidFill>
                <a:srgbClr val="000000"/>
              </a:solidFill>
              <a:latin typeface="Tahoma"/>
              <a:ea typeface="宋体"/>
            </a:endParaRP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E? = E + </a:t>
            </a:r>
            <a:r>
              <a:rPr lang="en-US" altLang="zh-CN" sz="2800" kern="0" dirty="0" err="1">
                <a:solidFill>
                  <a:srgbClr val="0000FF"/>
                </a:solidFill>
                <a:latin typeface="Tahoma"/>
                <a:ea typeface="宋体"/>
              </a:rPr>
              <a:t>ε</a:t>
            </a:r>
            <a:r>
              <a:rPr lang="en-US" altLang="zh-CN" sz="2800" kern="0" dirty="0">
                <a:solidFill>
                  <a:srgbClr val="000000"/>
                </a:solidFill>
                <a:latin typeface="Tahoma"/>
                <a:ea typeface="宋体"/>
              </a:rPr>
              <a:t>.</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ab</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an optional a  or b.</a:t>
            </a:r>
            <a:r>
              <a:rPr lang="zh-CN" altLang="en-US" sz="2800" kern="0" dirty="0">
                <a:solidFill>
                  <a:srgbClr val="000000"/>
                </a:solidFill>
                <a:latin typeface="Tahoma"/>
                <a:ea typeface="宋体"/>
              </a:rPr>
              <a:t>”</a:t>
            </a:r>
          </a:p>
        </p:txBody>
      </p:sp>
    </p:spTree>
    <p:extLst>
      <p:ext uri="{BB962C8B-B14F-4D97-AF65-F5344CB8AC3E}">
        <p14:creationId xmlns:p14="http://schemas.microsoft.com/office/powerpoint/2010/main" val="11935084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91070" y="444664"/>
            <a:ext cx="459368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Text Processing</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41</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Remember our DFA for recognizing strings that end in </a:t>
            </a:r>
            <a:r>
              <a:rPr lang="zh-CN" altLang="en-US" sz="2800" kern="0" dirty="0">
                <a:solidFill>
                  <a:srgbClr val="000000"/>
                </a:solidFill>
                <a:latin typeface="Tahoma"/>
                <a:ea typeface="宋体"/>
              </a:rPr>
              <a:t>“</a:t>
            </a:r>
            <a:r>
              <a:rPr lang="en-US" altLang="zh-CN" sz="2800" kern="0" dirty="0" err="1">
                <a:solidFill>
                  <a:srgbClr val="000000"/>
                </a:solidFill>
                <a:latin typeface="Tahoma"/>
                <a:ea typeface="宋体"/>
              </a:rPr>
              <a:t>ing</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It was rather tricky.</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But the RE for such strings is easy: .*</a:t>
            </a:r>
            <a:r>
              <a:rPr lang="en-US" altLang="zh-CN" sz="2800" kern="0" dirty="0" err="1">
                <a:solidFill>
                  <a:srgbClr val="000000"/>
                </a:solidFill>
                <a:latin typeface="Tahoma"/>
                <a:ea typeface="宋体"/>
              </a:rPr>
              <a:t>ing</a:t>
            </a:r>
            <a:r>
              <a:rPr lang="en-US" altLang="zh-CN" sz="2800" kern="0" dirty="0">
                <a:solidFill>
                  <a:srgbClr val="000000"/>
                </a:solidFill>
                <a:latin typeface="Tahoma"/>
                <a:ea typeface="宋体"/>
              </a:rPr>
              <a:t> where the dot is the UNIX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any</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Even an NFA is easy (next slide).</a:t>
            </a:r>
          </a:p>
        </p:txBody>
      </p:sp>
    </p:spTree>
    <p:extLst>
      <p:ext uri="{BB962C8B-B14F-4D97-AF65-F5344CB8AC3E}">
        <p14:creationId xmlns:p14="http://schemas.microsoft.com/office/powerpoint/2010/main" val="2694279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90736" y="444664"/>
            <a:ext cx="399436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NFA for “Ends in </a:t>
            </a:r>
            <a:r>
              <a:rPr lang="en-US" altLang="zh-CN" sz="3200" b="1" i="1" dirty="0" err="1">
                <a:solidFill>
                  <a:srgbClr val="FF0000"/>
                </a:solidFill>
                <a:latin typeface="Times New Roman"/>
                <a:ea typeface="华文新魏" pitchFamily="2" charset="-122"/>
                <a:cs typeface="Times New Roman"/>
              </a:rPr>
              <a:t>ing</a:t>
            </a:r>
            <a:r>
              <a:rPr lang="en-US" altLang="zh-CN" sz="3200" b="1" dirty="0">
                <a:solidFill>
                  <a:srgbClr val="FF0000"/>
                </a:solidFill>
                <a:latin typeface="Times New Roman"/>
                <a:ea typeface="华文新魏" pitchFamily="2" charset="-122"/>
                <a:cs typeface="Times New Roman"/>
              </a:rPr>
              <a:t>”</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42</a:t>
            </a:fld>
            <a:r>
              <a:rPr lang="en-US" altLang="zh-CN"/>
              <a:t>/100</a:t>
            </a:r>
            <a:endParaRPr lang="en-US" altLang="zh-CN" dirty="0"/>
          </a:p>
        </p:txBody>
      </p:sp>
      <p:sp>
        <p:nvSpPr>
          <p:cNvPr id="22" name="Oval 3"/>
          <p:cNvSpPr>
            <a:spLocks noChangeArrowheads="1"/>
          </p:cNvSpPr>
          <p:nvPr/>
        </p:nvSpPr>
        <p:spPr bwMode="auto">
          <a:xfrm>
            <a:off x="3002955" y="3229942"/>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3" name="Oval 4"/>
          <p:cNvSpPr>
            <a:spLocks noChangeArrowheads="1"/>
          </p:cNvSpPr>
          <p:nvPr/>
        </p:nvSpPr>
        <p:spPr bwMode="auto">
          <a:xfrm>
            <a:off x="4222155" y="3229942"/>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5" name="Oval 5"/>
          <p:cNvSpPr>
            <a:spLocks noChangeArrowheads="1"/>
          </p:cNvSpPr>
          <p:nvPr/>
        </p:nvSpPr>
        <p:spPr bwMode="auto">
          <a:xfrm>
            <a:off x="5441355" y="3229942"/>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6" name="Oval 6"/>
          <p:cNvSpPr>
            <a:spLocks noChangeArrowheads="1"/>
          </p:cNvSpPr>
          <p:nvPr/>
        </p:nvSpPr>
        <p:spPr bwMode="auto">
          <a:xfrm>
            <a:off x="6736755" y="3229942"/>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7" name="Oval 7"/>
          <p:cNvSpPr>
            <a:spLocks noChangeArrowheads="1"/>
          </p:cNvSpPr>
          <p:nvPr/>
        </p:nvSpPr>
        <p:spPr bwMode="auto">
          <a:xfrm>
            <a:off x="6660555" y="3153742"/>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8" name="Line 8"/>
          <p:cNvSpPr>
            <a:spLocks noChangeShapeType="1"/>
          </p:cNvSpPr>
          <p:nvPr/>
        </p:nvSpPr>
        <p:spPr bwMode="auto">
          <a:xfrm>
            <a:off x="2393355" y="3458542"/>
            <a:ext cx="6096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9" name="Line 9"/>
          <p:cNvSpPr>
            <a:spLocks noChangeShapeType="1"/>
          </p:cNvSpPr>
          <p:nvPr/>
        </p:nvSpPr>
        <p:spPr bwMode="auto">
          <a:xfrm>
            <a:off x="3460155" y="3458542"/>
            <a:ext cx="762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0" name="Line 10"/>
          <p:cNvSpPr>
            <a:spLocks noChangeShapeType="1"/>
          </p:cNvSpPr>
          <p:nvPr/>
        </p:nvSpPr>
        <p:spPr bwMode="auto">
          <a:xfrm>
            <a:off x="4679355" y="3458542"/>
            <a:ext cx="762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1" name="Line 11"/>
          <p:cNvSpPr>
            <a:spLocks noChangeShapeType="1"/>
          </p:cNvSpPr>
          <p:nvPr/>
        </p:nvSpPr>
        <p:spPr bwMode="auto">
          <a:xfrm>
            <a:off x="5898555" y="3458542"/>
            <a:ext cx="762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32" name="Text Box 12"/>
          <p:cNvSpPr txBox="1">
            <a:spLocks noChangeArrowheads="1"/>
          </p:cNvSpPr>
          <p:nvPr/>
        </p:nvSpPr>
        <p:spPr bwMode="auto">
          <a:xfrm>
            <a:off x="1691680" y="3034680"/>
            <a:ext cx="83869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Start</a:t>
            </a:r>
          </a:p>
        </p:txBody>
      </p:sp>
      <p:cxnSp>
        <p:nvCxnSpPr>
          <p:cNvPr id="33" name="AutoShape 13"/>
          <p:cNvCxnSpPr>
            <a:cxnSpLocks noChangeShapeType="1"/>
            <a:stCxn id="22" idx="7"/>
            <a:endCxn id="22" idx="1"/>
          </p:cNvCxnSpPr>
          <p:nvPr/>
        </p:nvCxnSpPr>
        <p:spPr bwMode="auto">
          <a:xfrm rot="16200000" flipH="1" flipV="1">
            <a:off x="3230761" y="3135486"/>
            <a:ext cx="1588" cy="323850"/>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Text Box 14"/>
          <p:cNvSpPr txBox="1">
            <a:spLocks noChangeArrowheads="1"/>
          </p:cNvSpPr>
          <p:nvPr/>
        </p:nvSpPr>
        <p:spPr bwMode="auto">
          <a:xfrm>
            <a:off x="2910880" y="2348880"/>
            <a:ext cx="6808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any</a:t>
            </a:r>
          </a:p>
        </p:txBody>
      </p:sp>
      <p:sp>
        <p:nvSpPr>
          <p:cNvPr id="35" name="Text Box 15"/>
          <p:cNvSpPr txBox="1">
            <a:spLocks noChangeArrowheads="1"/>
          </p:cNvSpPr>
          <p:nvPr/>
        </p:nvSpPr>
        <p:spPr bwMode="auto">
          <a:xfrm>
            <a:off x="3672880" y="3415680"/>
            <a:ext cx="25304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i</a:t>
            </a:r>
          </a:p>
        </p:txBody>
      </p:sp>
      <p:sp>
        <p:nvSpPr>
          <p:cNvPr id="36" name="Text Box 16"/>
          <p:cNvSpPr txBox="1">
            <a:spLocks noChangeArrowheads="1"/>
          </p:cNvSpPr>
          <p:nvPr/>
        </p:nvSpPr>
        <p:spPr bwMode="auto">
          <a:xfrm>
            <a:off x="4815880" y="341568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n</a:t>
            </a:r>
          </a:p>
        </p:txBody>
      </p:sp>
      <p:sp>
        <p:nvSpPr>
          <p:cNvPr id="37" name="Text Box 17"/>
          <p:cNvSpPr txBox="1">
            <a:spLocks noChangeArrowheads="1"/>
          </p:cNvSpPr>
          <p:nvPr/>
        </p:nvSpPr>
        <p:spPr bwMode="auto">
          <a:xfrm>
            <a:off x="6035080" y="341568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g</a:t>
            </a:r>
          </a:p>
        </p:txBody>
      </p:sp>
    </p:spTree>
    <p:extLst>
      <p:ext uri="{BB962C8B-B14F-4D97-AF65-F5344CB8AC3E}">
        <p14:creationId xmlns:p14="http://schemas.microsoft.com/office/powerpoint/2010/main" val="1262844252"/>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24937" y="444664"/>
            <a:ext cx="292596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Lexical Analysis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 first thing a compiler does is break a program into </a:t>
            </a:r>
            <a:r>
              <a:rPr lang="en-US" altLang="zh-CN" sz="2800" i="1" kern="0" dirty="0">
                <a:solidFill>
                  <a:srgbClr val="DA0058"/>
                </a:solidFill>
                <a:latin typeface="Tahoma"/>
                <a:ea typeface="宋体"/>
              </a:rPr>
              <a:t>tokens</a:t>
            </a:r>
            <a:r>
              <a:rPr lang="en-US" altLang="zh-CN" sz="2800" kern="0" dirty="0">
                <a:solidFill>
                  <a:srgbClr val="000000"/>
                </a:solidFill>
                <a:latin typeface="Tahoma"/>
                <a:ea typeface="宋体"/>
              </a:rPr>
              <a:t>  = substrings that together represent a unit.</a:t>
            </a:r>
          </a:p>
          <a:p>
            <a:pPr marL="971550" lvl="3"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DA0058"/>
                </a:solidFill>
                <a:latin typeface="Tahoma"/>
                <a:ea typeface="宋体"/>
              </a:rPr>
              <a:t>Examples</a:t>
            </a:r>
            <a:r>
              <a:rPr lang="en-US" altLang="zh-CN" sz="2800" kern="0" dirty="0">
                <a:solidFill>
                  <a:srgbClr val="000000"/>
                </a:solidFill>
                <a:latin typeface="Tahoma"/>
                <a:ea typeface="宋体"/>
              </a:rPr>
              <a:t>: identifiers, reserved words like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if</a:t>
            </a:r>
            <a:r>
              <a:rPr lang="en-US" altLang="zh-CN" sz="2800" kern="0" dirty="0">
                <a:solidFill>
                  <a:srgbClr val="000000"/>
                </a:solidFill>
                <a:latin typeface="Tahoma"/>
                <a:ea typeface="宋体"/>
              </a:rPr>
              <a: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meaningful single characters like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or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a:t>
            </a:r>
            <a:r>
              <a:rPr lang="en-US" altLang="zh-CN" sz="2800" kern="0" dirty="0" err="1">
                <a:solidFill>
                  <a:srgbClr val="000000"/>
                </a:solidFill>
                <a:latin typeface="Tahoma"/>
                <a:ea typeface="宋体"/>
              </a:rPr>
              <a:t>multicharacter</a:t>
            </a:r>
            <a:r>
              <a:rPr lang="en-US" altLang="zh-CN" sz="2800" kern="0" dirty="0">
                <a:solidFill>
                  <a:srgbClr val="000000"/>
                </a:solidFill>
                <a:latin typeface="Tahoma"/>
                <a:ea typeface="宋体"/>
              </a:rPr>
              <a:t> operators like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&lt;=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6957706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66178" y="444664"/>
            <a:ext cx="384348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Lexical Analysis − (2)</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44</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Using a tool like </a:t>
            </a:r>
            <a:r>
              <a:rPr lang="en-US" altLang="zh-CN" sz="2800" kern="0" dirty="0" err="1">
                <a:solidFill>
                  <a:srgbClr val="000000"/>
                </a:solidFill>
                <a:latin typeface="Tahoma"/>
                <a:ea typeface="宋体"/>
              </a:rPr>
              <a:t>Lex</a:t>
            </a:r>
            <a:r>
              <a:rPr lang="en-US" altLang="zh-CN" sz="2800" kern="0" dirty="0">
                <a:solidFill>
                  <a:srgbClr val="000000"/>
                </a:solidFill>
                <a:latin typeface="Tahoma"/>
                <a:ea typeface="宋体"/>
              </a:rPr>
              <a:t> or Flex, one can write a regular expression for each different kind of token.</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in UNIX notation, identifiers are something like </a:t>
            </a:r>
            <a:r>
              <a:rPr lang="en-US" altLang="zh-CN" sz="2800" kern="0" dirty="0">
                <a:solidFill>
                  <a:srgbClr val="0000FF"/>
                </a:solidFill>
                <a:latin typeface="Tahoma"/>
                <a:ea typeface="宋体"/>
              </a:rPr>
              <a:t>[A-</a:t>
            </a:r>
            <a:r>
              <a:rPr lang="en-US" altLang="zh-CN" sz="2800" kern="0" dirty="0" err="1">
                <a:solidFill>
                  <a:srgbClr val="0000FF"/>
                </a:solidFill>
                <a:latin typeface="Tahoma"/>
                <a:ea typeface="宋体"/>
              </a:rPr>
              <a:t>Za</a:t>
            </a:r>
            <a:r>
              <a:rPr lang="en-US" altLang="zh-CN" sz="2800" kern="0" dirty="0">
                <a:solidFill>
                  <a:srgbClr val="0000FF"/>
                </a:solidFill>
                <a:latin typeface="Tahoma"/>
                <a:ea typeface="宋体"/>
              </a:rPr>
              <a:t>-z][A-Za-z0-9]*</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Each RE has an associated action.</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return a code for the token found.</a:t>
            </a:r>
          </a:p>
        </p:txBody>
      </p:sp>
    </p:spTree>
    <p:extLst>
      <p:ext uri="{BB962C8B-B14F-4D97-AF65-F5344CB8AC3E}">
        <p14:creationId xmlns:p14="http://schemas.microsoft.com/office/powerpoint/2010/main" val="23719213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80698" y="444664"/>
            <a:ext cx="521444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Tricks for Combining Tokens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There are some ambiguities that need to be resolved as we convert RE</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to a DFA.</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Examples</a:t>
            </a:r>
            <a:r>
              <a:rPr lang="en-US" altLang="zh-CN" sz="2800" kern="0" dirty="0">
                <a:solidFill>
                  <a:srgbClr val="000000"/>
                </a:solidFill>
                <a:latin typeface="Tahoma"/>
                <a:ea typeface="宋体"/>
              </a:rPr>
              <a:t>:</a:t>
            </a:r>
          </a:p>
          <a:p>
            <a:pPr marL="990600" lvl="1" indent="-533400" eaLnBrk="0" hangingPunct="0">
              <a:spcBef>
                <a:spcPct val="20000"/>
              </a:spcBef>
              <a:buClr>
                <a:srgbClr val="CC00CC"/>
              </a:buClr>
              <a:buFont typeface="Monotype Sorts" charset="0"/>
              <a:buAutoNum type="arabicPeriod"/>
            </a:pPr>
            <a:r>
              <a:rPr lang="zh-CN" altLang="en-US" sz="2800" kern="0" dirty="0">
                <a:solidFill>
                  <a:srgbClr val="000000"/>
                </a:solidFill>
                <a:latin typeface="Arial"/>
                <a:ea typeface="宋体"/>
              </a:rPr>
              <a:t>“</a:t>
            </a:r>
            <a:r>
              <a:rPr lang="en-US" altLang="zh-CN" sz="2800" kern="0" dirty="0">
                <a:solidFill>
                  <a:srgbClr val="0000FF"/>
                </a:solidFill>
                <a:latin typeface="Tahoma"/>
                <a:ea typeface="宋体"/>
              </a:rPr>
              <a:t>if</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 looks like an identifier, but it is a reserved word.</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FF"/>
                </a:solidFill>
                <a:latin typeface="Tahoma"/>
                <a:ea typeface="宋体"/>
              </a:rPr>
              <a:t>&lt;</a:t>
            </a:r>
            <a:r>
              <a:rPr lang="en-US" altLang="zh-CN" sz="2800" kern="0" dirty="0">
                <a:solidFill>
                  <a:srgbClr val="000000"/>
                </a:solidFill>
                <a:latin typeface="Tahoma"/>
                <a:ea typeface="宋体"/>
              </a:rPr>
              <a:t> might be a comparison operator, but if followed by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then the token is </a:t>
            </a:r>
            <a:r>
              <a:rPr lang="en-US" altLang="zh-CN" sz="2800" kern="0" dirty="0">
                <a:solidFill>
                  <a:srgbClr val="0000FF"/>
                </a:solidFill>
                <a:latin typeface="Tahoma"/>
                <a:ea typeface="宋体"/>
              </a:rPr>
              <a:t>&lt;=</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30685302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130802" y="444664"/>
            <a:ext cx="211424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Tricks − (2)</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Convert the RE for each token to an  </a:t>
            </a:r>
            <a:r>
              <a:rPr lang="en-US" altLang="zh-CN" sz="2800" kern="0" dirty="0" err="1">
                <a:solidFill>
                  <a:srgbClr val="0000FF"/>
                </a:solidFill>
                <a:latin typeface="Tahoma"/>
                <a:ea typeface="宋体"/>
              </a:rPr>
              <a:t>ε</a:t>
            </a:r>
            <a:r>
              <a:rPr lang="en-US" altLang="zh-CN" sz="2800" kern="0" dirty="0">
                <a:solidFill>
                  <a:srgbClr val="0000FF"/>
                </a:solidFill>
                <a:latin typeface="Tahoma"/>
                <a:ea typeface="宋体"/>
              </a:rPr>
              <a:t>–NFA</a:t>
            </a:r>
            <a:r>
              <a:rPr lang="en-US" altLang="zh-CN" sz="2800" kern="0" dirty="0">
                <a:solidFill>
                  <a:srgbClr val="000000"/>
                </a:solidFill>
                <a:latin typeface="Tahoma"/>
                <a:ea typeface="宋体"/>
              </a:rPr>
              <a:t>.</a:t>
            </a:r>
          </a:p>
          <a:p>
            <a:pPr marL="971550" lvl="2"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Each has its own final state.</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Combine these all by introducing a new start state with </a:t>
            </a:r>
            <a:r>
              <a:rPr lang="en-US" altLang="zh-CN" sz="2800" kern="0" dirty="0" err="1">
                <a:solidFill>
                  <a:srgbClr val="0000FF"/>
                </a:solidFill>
                <a:latin typeface="Tahoma"/>
                <a:ea typeface="宋体"/>
              </a:rPr>
              <a:t>ε</a:t>
            </a:r>
            <a:r>
              <a:rPr lang="en-US" altLang="zh-CN" sz="2800" kern="0" dirty="0">
                <a:solidFill>
                  <a:srgbClr val="0000FF"/>
                </a:solidFill>
                <a:latin typeface="Tahoma"/>
                <a:ea typeface="宋体"/>
              </a:rPr>
              <a:t>-transitions </a:t>
            </a:r>
            <a:r>
              <a:rPr lang="en-US" altLang="zh-CN" sz="2800" kern="0" dirty="0">
                <a:solidFill>
                  <a:srgbClr val="000000"/>
                </a:solidFill>
                <a:latin typeface="Tahoma"/>
                <a:ea typeface="宋体"/>
              </a:rPr>
              <a:t>to the start states of each </a:t>
            </a:r>
            <a:r>
              <a:rPr lang="en-US" altLang="zh-CN" sz="2800" kern="0" dirty="0" err="1">
                <a:solidFill>
                  <a:srgbClr val="0000FF"/>
                </a:solidFill>
                <a:latin typeface="Tahoma"/>
                <a:ea typeface="宋体"/>
              </a:rPr>
              <a:t>ε</a:t>
            </a:r>
            <a:r>
              <a:rPr lang="en-US" altLang="zh-CN" sz="2800" kern="0" dirty="0">
                <a:solidFill>
                  <a:srgbClr val="0000FF"/>
                </a:solidFill>
                <a:latin typeface="Tahoma"/>
                <a:ea typeface="宋体"/>
              </a:rPr>
              <a:t>–NFA</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Then convert to a </a:t>
            </a:r>
            <a:r>
              <a:rPr lang="en-US" altLang="zh-CN" sz="2800" kern="0" dirty="0">
                <a:solidFill>
                  <a:srgbClr val="0000FF"/>
                </a:solidFill>
                <a:latin typeface="Tahoma"/>
                <a:ea typeface="宋体"/>
              </a:rPr>
              <a:t>DFA</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6130676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130802" y="444664"/>
            <a:ext cx="211424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Tricks − (3)</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 DFA state has several final states among its members, give them priority.</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Give all reserved words priority over identifiers, so if the DFA arrives at a state that contains final states for the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if</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a:t>
            </a:r>
            <a:r>
              <a:rPr lang="en-US" altLang="zh-CN" sz="2800" kern="0" dirty="0" err="1">
                <a:solidFill>
                  <a:srgbClr val="0000FF"/>
                </a:solidFill>
                <a:latin typeface="Tahoma"/>
                <a:ea typeface="宋体"/>
              </a:rPr>
              <a:t>ε</a:t>
            </a:r>
            <a:r>
              <a:rPr lang="en-US" altLang="zh-CN" sz="2800" kern="0" dirty="0">
                <a:solidFill>
                  <a:srgbClr val="0000FF"/>
                </a:solidFill>
                <a:latin typeface="Tahoma"/>
                <a:ea typeface="宋体"/>
              </a:rPr>
              <a:t>–NFA </a:t>
            </a:r>
            <a:r>
              <a:rPr lang="en-US" altLang="zh-CN" sz="2800" kern="0" dirty="0">
                <a:solidFill>
                  <a:srgbClr val="000000"/>
                </a:solidFill>
                <a:latin typeface="Tahoma"/>
                <a:ea typeface="宋体"/>
              </a:rPr>
              <a:t>as well as for the identifier </a:t>
            </a:r>
            <a:r>
              <a:rPr lang="en-US" altLang="zh-CN" sz="2800" kern="0" dirty="0" err="1">
                <a:solidFill>
                  <a:srgbClr val="0000FF"/>
                </a:solidFill>
                <a:latin typeface="Tahoma"/>
                <a:ea typeface="宋体"/>
              </a:rPr>
              <a:t>ε</a:t>
            </a:r>
            <a:r>
              <a:rPr lang="en-US" altLang="zh-CN" sz="2800" kern="0" dirty="0">
                <a:solidFill>
                  <a:srgbClr val="0000FF"/>
                </a:solidFill>
                <a:latin typeface="Tahoma"/>
                <a:ea typeface="宋体"/>
              </a:rPr>
              <a:t>–NFA</a:t>
            </a:r>
            <a:r>
              <a:rPr lang="en-US" altLang="zh-CN" sz="2800" kern="0" dirty="0">
                <a:solidFill>
                  <a:srgbClr val="000000"/>
                </a:solidFill>
                <a:latin typeface="Tahoma"/>
                <a:ea typeface="宋体"/>
              </a:rPr>
              <a:t>, if declares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if</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not identifier.</a:t>
            </a:r>
          </a:p>
        </p:txBody>
      </p:sp>
    </p:spTree>
    <p:extLst>
      <p:ext uri="{BB962C8B-B14F-4D97-AF65-F5344CB8AC3E}">
        <p14:creationId xmlns:p14="http://schemas.microsoft.com/office/powerpoint/2010/main" val="17260559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130802" y="444664"/>
            <a:ext cx="211424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Tricks − (4)</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a bit more complicated, because the DFA has to have an additional power.</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It must be able to read an input symbol and then, when it accepts, put that symbol back on the input to be read later.</a:t>
            </a:r>
          </a:p>
        </p:txBody>
      </p:sp>
    </p:spTree>
    <p:extLst>
      <p:ext uri="{BB962C8B-B14F-4D97-AF65-F5344CB8AC3E}">
        <p14:creationId xmlns:p14="http://schemas.microsoft.com/office/powerpoint/2010/main" val="27241605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19473" y="444664"/>
            <a:ext cx="353690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Put-Back</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49</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Suppose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&lt;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is the first input symbol.</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Read the next input symbol.</a:t>
            </a:r>
          </a:p>
          <a:p>
            <a:pPr marL="971550" lvl="1"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If it is </a:t>
            </a:r>
            <a:r>
              <a:rPr lang="zh-CN" altLang="en-US" sz="2400" kern="0" dirty="0">
                <a:solidFill>
                  <a:srgbClr val="000000"/>
                </a:solidFill>
                <a:latin typeface="Tahoma"/>
                <a:ea typeface="宋体"/>
              </a:rPr>
              <a:t>“</a:t>
            </a:r>
            <a:r>
              <a:rPr lang="en-US" altLang="zh-CN" sz="2400" kern="0" dirty="0">
                <a:solidFill>
                  <a:srgbClr val="0000FF"/>
                </a:solidFill>
                <a:latin typeface="Tahoma"/>
                <a:ea typeface="宋体"/>
              </a:rPr>
              <a:t>=</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 accept and declare the token is </a:t>
            </a:r>
            <a:r>
              <a:rPr lang="en-US" altLang="zh-CN" sz="2400" kern="0" dirty="0">
                <a:solidFill>
                  <a:srgbClr val="0000FF"/>
                </a:solidFill>
                <a:latin typeface="Tahoma"/>
                <a:ea typeface="宋体"/>
              </a:rPr>
              <a:t>&lt;=</a:t>
            </a:r>
            <a:r>
              <a:rPr lang="en-US" altLang="zh-CN" sz="2400" kern="0" dirty="0">
                <a:solidFill>
                  <a:srgbClr val="000000"/>
                </a:solidFill>
                <a:latin typeface="Tahoma"/>
                <a:ea typeface="宋体"/>
              </a:rPr>
              <a:t>.</a:t>
            </a:r>
          </a:p>
          <a:p>
            <a:pPr marL="971550" lvl="1"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If it is anything else, put it back and declare the token is </a:t>
            </a:r>
            <a:r>
              <a:rPr lang="en-US" altLang="zh-CN" sz="2400" kern="0" dirty="0">
                <a:solidFill>
                  <a:srgbClr val="0000FF"/>
                </a:solidFill>
                <a:latin typeface="Tahoma"/>
                <a:ea typeface="宋体"/>
              </a:rPr>
              <a:t>&lt;</a:t>
            </a:r>
            <a:r>
              <a:rPr lang="en-US" altLang="zh-CN" sz="2400" kern="0" dirty="0">
                <a:solidFill>
                  <a:srgbClr val="000000"/>
                </a:solidFill>
                <a:latin typeface="Tahoma"/>
                <a:ea typeface="宋体"/>
              </a:rPr>
              <a:t>.</a:t>
            </a:r>
          </a:p>
        </p:txBody>
      </p:sp>
    </p:spTree>
    <p:extLst>
      <p:ext uri="{BB962C8B-B14F-4D97-AF65-F5344CB8AC3E}">
        <p14:creationId xmlns:p14="http://schemas.microsoft.com/office/powerpoint/2010/main" val="36416892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57291" y="417558"/>
            <a:ext cx="264062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Concatenation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 </a:t>
            </a:r>
            <a:r>
              <a:rPr lang="en-US" altLang="zh-CN" sz="2800" i="1" kern="0" dirty="0">
                <a:solidFill>
                  <a:srgbClr val="FF0066"/>
                </a:solidFill>
                <a:latin typeface="Tahoma"/>
                <a:ea typeface="宋体"/>
              </a:rPr>
              <a:t>concatenation</a:t>
            </a:r>
            <a:r>
              <a:rPr lang="en-US" altLang="zh-CN" sz="2800" kern="0" dirty="0">
                <a:solidFill>
                  <a:srgbClr val="000000"/>
                </a:solidFill>
                <a:latin typeface="Tahoma"/>
                <a:ea typeface="宋体"/>
              </a:rPr>
              <a:t>  of languages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is denoted </a:t>
            </a:r>
            <a:r>
              <a:rPr lang="en-US" altLang="zh-CN" sz="2800" kern="0" dirty="0">
                <a:solidFill>
                  <a:srgbClr val="0000FF"/>
                </a:solidFill>
                <a:latin typeface="Tahoma"/>
                <a:ea typeface="宋体"/>
              </a:rPr>
              <a:t>LM</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It contains every string </a:t>
            </a:r>
            <a:r>
              <a:rPr lang="en-US" altLang="zh-CN" sz="2800" kern="0" dirty="0" err="1">
                <a:solidFill>
                  <a:srgbClr val="0000FF"/>
                </a:solidFill>
                <a:latin typeface="Tahoma"/>
                <a:ea typeface="宋体"/>
              </a:rPr>
              <a:t>wx</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such that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is in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x</a:t>
            </a:r>
            <a:r>
              <a:rPr lang="en-US" altLang="zh-CN" sz="2800" kern="0" dirty="0">
                <a:solidFill>
                  <a:srgbClr val="000000"/>
                </a:solidFill>
                <a:latin typeface="Tahoma"/>
                <a:ea typeface="宋体"/>
              </a:rPr>
              <a:t> is in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{01,111,10}{00, 01} =    {0100, 0101, 11100, 11101, 1000, 1001}</a:t>
            </a:r>
            <a:r>
              <a:rPr lang="en-US" altLang="zh-CN" sz="2800" kern="0" dirty="0">
                <a:solidFill>
                  <a:srgbClr val="000000"/>
                </a:solidFill>
                <a:latin typeface="Tahoma"/>
                <a:ea typeface="宋体"/>
              </a:rPr>
              <a:t>.</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a:t>
            </a:fld>
            <a:r>
              <a:rPr lang="en-US" altLang="zh-CN"/>
              <a:t>/100</a:t>
            </a:r>
            <a:endParaRPr lang="en-US" altLang="zh-CN" dirty="0"/>
          </a:p>
        </p:txBody>
      </p:sp>
    </p:spTree>
    <p:extLst>
      <p:ext uri="{BB962C8B-B14F-4D97-AF65-F5344CB8AC3E}">
        <p14:creationId xmlns:p14="http://schemas.microsoft.com/office/powerpoint/2010/main" val="24660266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70032" y="444664"/>
            <a:ext cx="44357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Put-Back − (2)</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Suppose </a:t>
            </a:r>
            <a:r>
              <a:rPr lang="zh-CN" altLang="en-US" sz="2800" kern="0" dirty="0">
                <a:solidFill>
                  <a:srgbClr val="000000"/>
                </a:solidFill>
                <a:latin typeface="Tahoma"/>
                <a:ea typeface="宋体"/>
              </a:rPr>
              <a:t>“</a:t>
            </a:r>
            <a:r>
              <a:rPr lang="en-US" altLang="zh-CN" sz="2800" kern="0" dirty="0">
                <a:solidFill>
                  <a:srgbClr val="0000FF"/>
                </a:solidFill>
                <a:latin typeface="Tahoma"/>
                <a:ea typeface="宋体"/>
              </a:rPr>
              <a:t>if</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has been read from the input.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Read the next input symbol.</a:t>
            </a:r>
          </a:p>
          <a:p>
            <a:pPr marL="971550" lvl="2"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If it is a letter or digit, continue processing.</a:t>
            </a:r>
          </a:p>
          <a:p>
            <a:pPr marL="1428750" lvl="4" indent="-514350" eaLnBrk="0" hangingPunct="0">
              <a:lnSpc>
                <a:spcPct val="90000"/>
              </a:lnSpc>
              <a:spcBef>
                <a:spcPct val="20000"/>
              </a:spcBef>
              <a:buClr>
                <a:srgbClr val="1073E0"/>
              </a:buClr>
              <a:buSzPct val="70000"/>
              <a:buFont typeface="Wingdings" charset="2"/>
              <a:buChar char="²"/>
              <a:defRPr/>
            </a:pPr>
            <a:r>
              <a:rPr lang="en-US" altLang="zh-CN" sz="2000" kern="0" dirty="0">
                <a:solidFill>
                  <a:srgbClr val="000000"/>
                </a:solidFill>
                <a:latin typeface="Tahoma"/>
                <a:ea typeface="宋体"/>
              </a:rPr>
              <a:t>You did not have reserved word </a:t>
            </a:r>
            <a:r>
              <a:rPr lang="zh-CN" altLang="en-US" sz="2000" kern="0" dirty="0">
                <a:solidFill>
                  <a:srgbClr val="000000"/>
                </a:solidFill>
                <a:latin typeface="Tahoma"/>
                <a:ea typeface="宋体"/>
              </a:rPr>
              <a:t>“</a:t>
            </a:r>
            <a:r>
              <a:rPr lang="en-US" altLang="zh-CN" sz="2000" kern="0" dirty="0">
                <a:solidFill>
                  <a:srgbClr val="0000FF"/>
                </a:solidFill>
                <a:latin typeface="Tahoma"/>
                <a:ea typeface="宋体"/>
              </a:rPr>
              <a:t>if</a:t>
            </a:r>
            <a:r>
              <a:rPr lang="zh-CN" altLang="en-US" sz="2000" kern="0" dirty="0">
                <a:solidFill>
                  <a:srgbClr val="000000"/>
                </a:solidFill>
                <a:latin typeface="Tahoma"/>
                <a:ea typeface="宋体"/>
              </a:rPr>
              <a:t>”</a:t>
            </a:r>
            <a:r>
              <a:rPr lang="en-US" altLang="zh-CN" sz="2000" kern="0" dirty="0">
                <a:solidFill>
                  <a:srgbClr val="000000"/>
                </a:solidFill>
                <a:latin typeface="Tahoma"/>
                <a:ea typeface="宋体"/>
              </a:rPr>
              <a:t>; you are working on an identifier.</a:t>
            </a:r>
          </a:p>
          <a:p>
            <a:pPr marL="971550" lvl="2"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Otherwise, put it back and declare the token is </a:t>
            </a:r>
            <a:r>
              <a:rPr lang="zh-CN" altLang="en-US" sz="2400" kern="0" dirty="0">
                <a:solidFill>
                  <a:srgbClr val="000000"/>
                </a:solidFill>
                <a:latin typeface="Tahoma"/>
                <a:ea typeface="宋体"/>
              </a:rPr>
              <a:t>“</a:t>
            </a:r>
            <a:r>
              <a:rPr lang="en-US" altLang="zh-CN" sz="2400" kern="0" dirty="0">
                <a:solidFill>
                  <a:srgbClr val="0000FF"/>
                </a:solidFill>
                <a:latin typeface="Tahoma"/>
                <a:ea typeface="宋体"/>
              </a:rPr>
              <a:t>if</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a:t>
            </a:r>
          </a:p>
        </p:txBody>
      </p:sp>
    </p:spTree>
    <p:extLst>
      <p:ext uri="{BB962C8B-B14F-4D97-AF65-F5344CB8AC3E}">
        <p14:creationId xmlns:p14="http://schemas.microsoft.com/office/powerpoint/2010/main" val="6288820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Applications of Regular Expressions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Decision Properties of Regular Languages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Closure Properties of Regular Languages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51</a:t>
            </a:fld>
            <a:r>
              <a:rPr lang="en-US" altLang="zh-CN"/>
              <a:t>/100</a:t>
            </a:r>
            <a:endParaRPr lang="en-US" altLang="zh-CN" dirty="0"/>
          </a:p>
        </p:txBody>
      </p:sp>
    </p:spTree>
    <p:extLst>
      <p:ext uri="{BB962C8B-B14F-4D97-AF65-F5344CB8AC3E}">
        <p14:creationId xmlns:p14="http://schemas.microsoft.com/office/powerpoint/2010/main" val="2964534368"/>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06785" y="444664"/>
            <a:ext cx="556230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Properties of Language Classes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52</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 </a:t>
            </a:r>
            <a:r>
              <a:rPr lang="en-US" altLang="zh-CN" sz="2800" i="1" kern="0" dirty="0">
                <a:solidFill>
                  <a:srgbClr val="DA0058"/>
                </a:solidFill>
                <a:latin typeface="Tahoma"/>
                <a:ea typeface="宋体"/>
              </a:rPr>
              <a:t>language class</a:t>
            </a:r>
            <a:r>
              <a:rPr lang="en-US" altLang="zh-CN" sz="2800" kern="0" dirty="0">
                <a:solidFill>
                  <a:srgbClr val="000000"/>
                </a:solidFill>
                <a:latin typeface="Tahoma"/>
                <a:ea typeface="宋体"/>
              </a:rPr>
              <a:t>  is a set of languages.</a:t>
            </a:r>
          </a:p>
          <a:p>
            <a:pPr marL="971550" lvl="1"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FF"/>
                </a:solidFill>
                <a:latin typeface="Tahoma"/>
                <a:ea typeface="宋体"/>
              </a:rPr>
              <a:t>Example</a:t>
            </a:r>
            <a:r>
              <a:rPr lang="en-US" altLang="zh-CN" sz="2400" kern="0" dirty="0">
                <a:solidFill>
                  <a:srgbClr val="000000"/>
                </a:solidFill>
                <a:latin typeface="Tahoma"/>
                <a:ea typeface="宋体"/>
              </a:rPr>
              <a:t>: the regular languages.</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Language classes have two important kinds of properties:</a:t>
            </a:r>
          </a:p>
          <a:p>
            <a:pPr marL="990600" lvl="1" indent="-533400" eaLnBrk="0" hangingPunct="0">
              <a:spcBef>
                <a:spcPct val="20000"/>
              </a:spcBef>
              <a:buClr>
                <a:srgbClr val="CC00CC"/>
              </a:buClr>
              <a:buFont typeface="Monotype Sorts" charset="0"/>
              <a:buAutoNum type="arabicPeriod"/>
            </a:pPr>
            <a:r>
              <a:rPr lang="en-US" altLang="zh-CN" sz="2400" kern="0" dirty="0">
                <a:solidFill>
                  <a:srgbClr val="000000"/>
                </a:solidFill>
                <a:latin typeface="Tahoma"/>
                <a:ea typeface="宋体"/>
              </a:rPr>
              <a:t>Decision properties.</a:t>
            </a:r>
          </a:p>
          <a:p>
            <a:pPr marL="990600" lvl="1" indent="-533400" eaLnBrk="0" hangingPunct="0">
              <a:spcBef>
                <a:spcPct val="20000"/>
              </a:spcBef>
              <a:buClr>
                <a:srgbClr val="CC00CC"/>
              </a:buClr>
              <a:buFont typeface="Monotype Sorts" charset="0"/>
              <a:buAutoNum type="arabicPeriod"/>
            </a:pPr>
            <a:r>
              <a:rPr lang="en-US" altLang="zh-CN" sz="2400" kern="0" dirty="0">
                <a:solidFill>
                  <a:srgbClr val="000000"/>
                </a:solidFill>
                <a:latin typeface="Tahoma"/>
                <a:ea typeface="宋体"/>
              </a:rPr>
              <a:t>Closure properties.</a:t>
            </a:r>
          </a:p>
        </p:txBody>
      </p:sp>
    </p:spTree>
    <p:extLst>
      <p:ext uri="{BB962C8B-B14F-4D97-AF65-F5344CB8AC3E}">
        <p14:creationId xmlns:p14="http://schemas.microsoft.com/office/powerpoint/2010/main" val="40327103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05046" y="444664"/>
            <a:ext cx="336578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Closure Properties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 </a:t>
            </a:r>
            <a:r>
              <a:rPr lang="en-US" altLang="zh-CN" sz="2800" i="1" kern="0" dirty="0">
                <a:solidFill>
                  <a:srgbClr val="DA0058"/>
                </a:solidFill>
                <a:latin typeface="Tahoma"/>
                <a:ea typeface="宋体"/>
              </a:rPr>
              <a:t>closure property  </a:t>
            </a:r>
            <a:r>
              <a:rPr lang="en-US" altLang="zh-CN" sz="2800" kern="0" dirty="0">
                <a:solidFill>
                  <a:srgbClr val="000000"/>
                </a:solidFill>
                <a:latin typeface="Tahoma"/>
                <a:ea typeface="宋体"/>
              </a:rPr>
              <a:t>of a language class says that given languages in the class, an operation (e.g., union) produces another language in the same class.</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the regular languages are obviously closed under union, concatenation, and (</a:t>
            </a:r>
            <a:r>
              <a:rPr lang="en-US" altLang="zh-CN" sz="2800" kern="0" dirty="0" err="1">
                <a:solidFill>
                  <a:srgbClr val="000000"/>
                </a:solidFill>
                <a:latin typeface="Tahoma"/>
                <a:ea typeface="宋体"/>
              </a:rPr>
              <a:t>Kleene</a:t>
            </a:r>
            <a:r>
              <a:rPr lang="en-US" altLang="zh-CN" sz="2800" kern="0" dirty="0">
                <a:solidFill>
                  <a:srgbClr val="000000"/>
                </a:solidFill>
                <a:latin typeface="Tahoma"/>
                <a:ea typeface="宋体"/>
              </a:rPr>
              <a:t>) closure.</a:t>
            </a:r>
          </a:p>
          <a:p>
            <a:pPr marL="971550" lvl="2"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Use the RE representation of languages.</a:t>
            </a:r>
          </a:p>
        </p:txBody>
      </p:sp>
    </p:spTree>
    <p:extLst>
      <p:ext uri="{BB962C8B-B14F-4D97-AF65-F5344CB8AC3E}">
        <p14:creationId xmlns:p14="http://schemas.microsoft.com/office/powerpoint/2010/main" val="5421858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94647" y="444664"/>
            <a:ext cx="518659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Representation of Languages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54</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Representations can be formal or informal.</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(formal): represent a language by a RE or FA defining it.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(informal): a logical or prose statement about its strings:</a:t>
            </a:r>
          </a:p>
          <a:p>
            <a:pPr marL="971550" lvl="1"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{0</a:t>
            </a:r>
            <a:r>
              <a:rPr lang="en-US" altLang="zh-CN" sz="2800" kern="0" baseline="30000" dirty="0">
                <a:solidFill>
                  <a:srgbClr val="0000FF"/>
                </a:solidFill>
                <a:latin typeface="Tahoma"/>
                <a:ea typeface="宋体"/>
              </a:rPr>
              <a:t>n</a:t>
            </a:r>
            <a:r>
              <a:rPr lang="en-US" altLang="zh-CN" sz="2800" kern="0" dirty="0">
                <a:solidFill>
                  <a:srgbClr val="0000FF"/>
                </a:solidFill>
                <a:latin typeface="Tahoma"/>
                <a:ea typeface="宋体"/>
              </a:rPr>
              <a:t>1</a:t>
            </a:r>
            <a:r>
              <a:rPr lang="en-US" altLang="zh-CN" sz="2800" kern="0" baseline="30000" dirty="0">
                <a:solidFill>
                  <a:srgbClr val="0000FF"/>
                </a:solidFill>
                <a:latin typeface="Tahoma"/>
                <a:ea typeface="宋体"/>
              </a:rPr>
              <a:t>n</a:t>
            </a:r>
            <a:r>
              <a:rPr lang="en-US" altLang="zh-CN" sz="2800" kern="0" dirty="0">
                <a:solidFill>
                  <a:srgbClr val="0000FF"/>
                </a:solidFill>
                <a:latin typeface="Tahoma"/>
                <a:ea typeface="宋体"/>
              </a:rPr>
              <a:t> | n is a nonnegative integer}</a:t>
            </a:r>
          </a:p>
          <a:p>
            <a:pPr marL="971550" lvl="1" indent="-514350" eaLnBrk="0" hangingPunct="0">
              <a:lnSpc>
                <a:spcPct val="90000"/>
              </a:lnSpc>
              <a:spcBef>
                <a:spcPct val="20000"/>
              </a:spcBef>
              <a:buClr>
                <a:srgbClr val="1073E0"/>
              </a:buClr>
              <a:buSzPct val="70000"/>
              <a:buFont typeface="Wingdings" panose="05000000000000000000" pitchFamily="2" charset="2"/>
              <a:buChar char="u"/>
              <a:defRPr/>
            </a:pP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The set of strings consisting of some number of </a:t>
            </a:r>
            <a:r>
              <a:rPr lang="en-US" altLang="zh-CN" sz="2800" kern="0" dirty="0">
                <a:solidFill>
                  <a:srgbClr val="0000FF"/>
                </a:solidFill>
                <a:latin typeface="Tahoma"/>
                <a:ea typeface="宋体"/>
              </a:rPr>
              <a:t>0</a:t>
            </a:r>
            <a:r>
              <a:rPr lang="zh-CN" altLang="en-US" sz="2800" kern="0" dirty="0">
                <a:solidFill>
                  <a:srgbClr val="0000FF"/>
                </a:solidFill>
                <a:latin typeface="Tahoma"/>
                <a:ea typeface="宋体"/>
              </a:rPr>
              <a:t>’</a:t>
            </a:r>
            <a:r>
              <a:rPr lang="en-US" altLang="zh-CN" sz="2800" kern="0" dirty="0">
                <a:solidFill>
                  <a:srgbClr val="0000FF"/>
                </a:solidFill>
                <a:latin typeface="Tahoma"/>
                <a:ea typeface="宋体"/>
              </a:rPr>
              <a:t>s </a:t>
            </a:r>
            <a:r>
              <a:rPr lang="en-US" altLang="zh-CN" sz="2800" kern="0" dirty="0">
                <a:solidFill>
                  <a:srgbClr val="000000"/>
                </a:solidFill>
                <a:latin typeface="Tahoma"/>
                <a:ea typeface="宋体"/>
              </a:rPr>
              <a:t>followed by the same number of </a:t>
            </a:r>
            <a:r>
              <a:rPr lang="en-US" altLang="zh-CN" sz="2800" kern="0" dirty="0">
                <a:solidFill>
                  <a:srgbClr val="0000FF"/>
                </a:solidFill>
                <a:latin typeface="Tahoma"/>
                <a:ea typeface="宋体"/>
              </a:rPr>
              <a:t>1</a:t>
            </a:r>
            <a:r>
              <a:rPr lang="zh-CN" altLang="en-US" sz="2800" kern="0" dirty="0">
                <a:solidFill>
                  <a:srgbClr val="0000FF"/>
                </a:solidFill>
                <a:latin typeface="Tahoma"/>
                <a:ea typeface="宋体"/>
              </a:rPr>
              <a:t>’</a:t>
            </a:r>
            <a:r>
              <a:rPr lang="en-US" altLang="zh-CN" sz="2800" kern="0" dirty="0">
                <a:solidFill>
                  <a:srgbClr val="0000FF"/>
                </a:solidFill>
                <a:latin typeface="Tahoma"/>
                <a:ea typeface="宋体"/>
              </a:rPr>
              <a:t>s</a:t>
            </a:r>
            <a:r>
              <a:rPr lang="en-US" altLang="zh-CN" sz="2800" kern="0" dirty="0">
                <a:solidFill>
                  <a:srgbClr val="000000"/>
                </a:solidFill>
                <a:latin typeface="Tahoma"/>
                <a:ea typeface="宋体"/>
              </a:rPr>
              <a:t>.</a:t>
            </a:r>
            <a:r>
              <a:rPr lang="zh-CN" altLang="en-US" sz="2800" kern="0" dirty="0">
                <a:solidFill>
                  <a:srgbClr val="000000"/>
                </a:solidFill>
                <a:latin typeface="Tahoma"/>
                <a:ea typeface="宋体"/>
              </a:rPr>
              <a:t>”</a:t>
            </a:r>
          </a:p>
        </p:txBody>
      </p:sp>
    </p:spTree>
    <p:extLst>
      <p:ext uri="{BB962C8B-B14F-4D97-AF65-F5344CB8AC3E}">
        <p14:creationId xmlns:p14="http://schemas.microsoft.com/office/powerpoint/2010/main" val="42811116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44344" y="444664"/>
            <a:ext cx="348721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Decision Properties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 </a:t>
            </a:r>
            <a:r>
              <a:rPr lang="en-US" altLang="zh-CN" sz="2800" i="1" kern="0" dirty="0">
                <a:solidFill>
                  <a:srgbClr val="DA0058"/>
                </a:solidFill>
                <a:latin typeface="Tahoma"/>
                <a:ea typeface="宋体"/>
              </a:rPr>
              <a:t>decision property  </a:t>
            </a:r>
            <a:r>
              <a:rPr lang="en-US" altLang="zh-CN" sz="2800" kern="0" dirty="0">
                <a:solidFill>
                  <a:srgbClr val="000000"/>
                </a:solidFill>
                <a:latin typeface="Tahoma"/>
                <a:ea typeface="宋体"/>
              </a:rPr>
              <a:t>for a class of languages is an algorithm that takes a formal description of a language (e.g., a DFA) and tells whether or not some property holds.</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Is language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empty?</a:t>
            </a:r>
          </a:p>
        </p:txBody>
      </p:sp>
    </p:spTree>
    <p:extLst>
      <p:ext uri="{BB962C8B-B14F-4D97-AF65-F5344CB8AC3E}">
        <p14:creationId xmlns:p14="http://schemas.microsoft.com/office/powerpoint/2010/main" val="9829105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71159" y="444664"/>
            <a:ext cx="443358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Why Decision Properties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Think about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representing protocols.</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Does the protocol terminate?</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Is the language finite?</a:t>
            </a:r>
            <a:r>
              <a:rPr lang="zh-CN" altLang="en-US" sz="2800" kern="0" dirty="0">
                <a:solidFill>
                  <a:srgbClr val="000000"/>
                </a:solidFill>
                <a:latin typeface="Tahoma"/>
                <a:ea typeface="宋体"/>
              </a:rPr>
              <a:t>”</a:t>
            </a:r>
            <a:endParaRPr lang="en-US" altLang="zh-CN" sz="2800" kern="0" dirty="0">
              <a:solidFill>
                <a:srgbClr val="000000"/>
              </a:solidFill>
              <a:latin typeface="Tahoma"/>
              <a:ea typeface="宋体"/>
            </a:endParaRP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Can the protocol fail?</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Is the language nonempty?</a:t>
            </a:r>
            <a:r>
              <a:rPr lang="zh-CN" altLang="en-US" sz="2800" kern="0" dirty="0">
                <a:solidFill>
                  <a:srgbClr val="000000"/>
                </a:solidFill>
                <a:latin typeface="Tahoma"/>
                <a:ea typeface="宋体"/>
              </a:rPr>
              <a:t>”</a:t>
            </a:r>
            <a:endParaRPr lang="en-US" altLang="zh-CN" sz="2800" kern="0" dirty="0">
              <a:solidFill>
                <a:srgbClr val="000000"/>
              </a:solidFill>
              <a:latin typeface="Tahoma"/>
              <a:ea typeface="宋体"/>
            </a:endParaRPr>
          </a:p>
          <a:p>
            <a:pPr marL="971550" lvl="1"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Make the final state be the </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error</a:t>
            </a:r>
            <a:r>
              <a:rPr lang="zh-CN" altLang="en-US" sz="2400" kern="0" dirty="0">
                <a:solidFill>
                  <a:srgbClr val="000000"/>
                </a:solidFill>
                <a:latin typeface="Tahoma"/>
                <a:ea typeface="宋体"/>
              </a:rPr>
              <a:t>”</a:t>
            </a:r>
            <a:r>
              <a:rPr lang="en-US" altLang="zh-CN" sz="2400" kern="0" dirty="0">
                <a:solidFill>
                  <a:srgbClr val="000000"/>
                </a:solidFill>
                <a:latin typeface="Tahoma"/>
                <a:ea typeface="宋体"/>
              </a:rPr>
              <a:t> state.</a:t>
            </a:r>
          </a:p>
        </p:txBody>
      </p:sp>
    </p:spTree>
    <p:extLst>
      <p:ext uri="{BB962C8B-B14F-4D97-AF65-F5344CB8AC3E}">
        <p14:creationId xmlns:p14="http://schemas.microsoft.com/office/powerpoint/2010/main" val="33770553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2401" y="444664"/>
            <a:ext cx="535110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Why Decision Properties − (2)</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might want a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smallest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representation for a language, e.g., a minimum-state DFA or a shortest RE.</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you can’t decide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Are these two languages the same?</a:t>
            </a:r>
            <a:r>
              <a:rPr lang="zh-CN" altLang="en-US" sz="2800" kern="0" dirty="0">
                <a:solidFill>
                  <a:srgbClr val="000000"/>
                </a:solidFill>
                <a:latin typeface="Tahoma"/>
                <a:ea typeface="宋体"/>
              </a:rPr>
              <a:t>”</a:t>
            </a:r>
            <a:endParaRPr lang="en-US" altLang="zh-CN" sz="2800" kern="0" dirty="0">
              <a:solidFill>
                <a:srgbClr val="000000"/>
              </a:solidFill>
              <a:latin typeface="Tahoma"/>
              <a:ea typeface="宋体"/>
            </a:endParaRPr>
          </a:p>
          <a:p>
            <a:pPr marL="971550" lvl="2"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I.e., do two DFA’s define the same language?</a:t>
            </a:r>
          </a:p>
          <a:p>
            <a:pPr marL="342900" lvl="0" indent="-342900" eaLnBrk="0" hangingPunct="0">
              <a:spcBef>
                <a:spcPct val="20000"/>
              </a:spcBef>
              <a:buClr>
                <a:srgbClr val="CC00CC"/>
              </a:buClr>
            </a:pPr>
            <a:r>
              <a:rPr lang="en-US" altLang="zh-CN" sz="3200" kern="0" dirty="0">
                <a:solidFill>
                  <a:srgbClr val="000000"/>
                </a:solidFill>
                <a:latin typeface="Tahoma"/>
                <a:ea typeface="宋体"/>
              </a:rPr>
              <a:t>	</a:t>
            </a:r>
            <a:r>
              <a:rPr lang="en-US" altLang="zh-CN" sz="2800" kern="0" dirty="0">
                <a:solidFill>
                  <a:srgbClr val="000000"/>
                </a:solidFill>
                <a:latin typeface="Tahoma"/>
                <a:ea typeface="宋体"/>
              </a:rPr>
              <a:t>You can</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t find a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smallest.</a:t>
            </a:r>
            <a:r>
              <a:rPr lang="zh-CN" altLang="en-US" sz="2800" kern="0" dirty="0">
                <a:solidFill>
                  <a:srgbClr val="000000"/>
                </a:solidFill>
                <a:latin typeface="Arial"/>
                <a:ea typeface="宋体"/>
              </a:rPr>
              <a:t>”</a:t>
            </a:r>
            <a:endParaRPr lang="zh-CN" altLang="en-US" sz="2800" kern="0" dirty="0">
              <a:solidFill>
                <a:srgbClr val="000000"/>
              </a:solidFill>
              <a:latin typeface="Tahoma"/>
              <a:ea typeface="宋体"/>
            </a:endParaRPr>
          </a:p>
        </p:txBody>
      </p:sp>
    </p:spTree>
    <p:extLst>
      <p:ext uri="{BB962C8B-B14F-4D97-AF65-F5344CB8AC3E}">
        <p14:creationId xmlns:p14="http://schemas.microsoft.com/office/powerpoint/2010/main" val="29916060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34310" y="444664"/>
            <a:ext cx="470729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The Membership Problem</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Our first decision property for regular languages is the question: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is string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in regular language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a:t>
            </a:r>
            <a:r>
              <a:rPr lang="zh-CN" altLang="en-US" sz="2800" kern="0" dirty="0">
                <a:solidFill>
                  <a:srgbClr val="000000"/>
                </a:solidFill>
                <a:latin typeface="Tahoma"/>
                <a:ea typeface="宋体"/>
              </a:rPr>
              <a:t>”</a:t>
            </a:r>
            <a:endParaRPr lang="en-US" altLang="zh-CN" sz="2800" kern="0" dirty="0">
              <a:solidFill>
                <a:srgbClr val="000000"/>
              </a:solidFill>
              <a:latin typeface="Tahoma"/>
              <a:ea typeface="宋体"/>
            </a:endParaRP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Assume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is represented by a DFA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Simulate the action of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on the sequence of input symbols forming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0426450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54005" y="444664"/>
            <a:ext cx="546792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Testing Membership</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59</a:t>
            </a:fld>
            <a:r>
              <a:rPr lang="en-US" altLang="zh-CN"/>
              <a:t>/100</a:t>
            </a:r>
            <a:endParaRPr lang="en-US" altLang="zh-CN" dirty="0"/>
          </a:p>
        </p:txBody>
      </p:sp>
      <p:grpSp>
        <p:nvGrpSpPr>
          <p:cNvPr id="36" name="Group 3"/>
          <p:cNvGrpSpPr>
            <a:grpSpLocks/>
          </p:cNvGrpSpPr>
          <p:nvPr/>
        </p:nvGrpSpPr>
        <p:grpSpPr bwMode="auto">
          <a:xfrm>
            <a:off x="1676400" y="3077046"/>
            <a:ext cx="5387975" cy="2090738"/>
            <a:chOff x="624" y="1563"/>
            <a:chExt cx="3394" cy="1317"/>
          </a:xfrm>
        </p:grpSpPr>
        <p:sp>
          <p:nvSpPr>
            <p:cNvPr id="37" name="Text Box 4"/>
            <p:cNvSpPr txBox="1">
              <a:spLocks noChangeArrowheads="1"/>
            </p:cNvSpPr>
            <p:nvPr/>
          </p:nvSpPr>
          <p:spPr bwMode="auto">
            <a:xfrm>
              <a:off x="624" y="2592"/>
              <a:ext cx="5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Start</a:t>
              </a:r>
            </a:p>
          </p:txBody>
        </p:sp>
        <p:grpSp>
          <p:nvGrpSpPr>
            <p:cNvPr id="38" name="Group 5"/>
            <p:cNvGrpSpPr>
              <a:grpSpLocks/>
            </p:cNvGrpSpPr>
            <p:nvPr/>
          </p:nvGrpSpPr>
          <p:grpSpPr bwMode="auto">
            <a:xfrm>
              <a:off x="960" y="1563"/>
              <a:ext cx="3058" cy="1317"/>
              <a:chOff x="960" y="1563"/>
              <a:chExt cx="3058" cy="1317"/>
            </a:xfrm>
          </p:grpSpPr>
          <p:sp>
            <p:nvSpPr>
              <p:cNvPr id="39" name="Text Box 6"/>
              <p:cNvSpPr txBox="1">
                <a:spLocks noChangeArrowheads="1"/>
              </p:cNvSpPr>
              <p:nvPr/>
            </p:nvSpPr>
            <p:spPr bwMode="auto">
              <a:xfrm>
                <a:off x="1824"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40" name="Text Box 7"/>
              <p:cNvSpPr txBox="1">
                <a:spLocks noChangeArrowheads="1"/>
              </p:cNvSpPr>
              <p:nvPr/>
            </p:nvSpPr>
            <p:spPr bwMode="auto">
              <a:xfrm>
                <a:off x="1872" y="2592"/>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grpSp>
            <p:nvGrpSpPr>
              <p:cNvPr id="41" name="Group 8"/>
              <p:cNvGrpSpPr>
                <a:grpSpLocks/>
              </p:cNvGrpSpPr>
              <p:nvPr/>
            </p:nvGrpSpPr>
            <p:grpSpPr bwMode="auto">
              <a:xfrm>
                <a:off x="960" y="1563"/>
                <a:ext cx="3058" cy="1056"/>
                <a:chOff x="960" y="1584"/>
                <a:chExt cx="3058" cy="1056"/>
              </a:xfrm>
            </p:grpSpPr>
            <p:cxnSp>
              <p:nvCxnSpPr>
                <p:cNvPr id="42" name="AutoShape 9"/>
                <p:cNvCxnSpPr>
                  <a:cxnSpLocks noChangeShapeType="1"/>
                </p:cNvCxnSpPr>
                <p:nvPr/>
              </p:nvCxnSpPr>
              <p:spPr bwMode="auto">
                <a:xfrm rot="16200000" flipH="1" flipV="1">
                  <a:off x="1431" y="1977"/>
                  <a:ext cx="1" cy="272"/>
                </a:xfrm>
                <a:prstGeom prst="curvedConnector3">
                  <a:avLst>
                    <a:gd name="adj1" fmla="val -427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43" name="Group 10"/>
                <p:cNvGrpSpPr>
                  <a:grpSpLocks/>
                </p:cNvGrpSpPr>
                <p:nvPr/>
              </p:nvGrpSpPr>
              <p:grpSpPr bwMode="auto">
                <a:xfrm>
                  <a:off x="960" y="1584"/>
                  <a:ext cx="3058" cy="1056"/>
                  <a:chOff x="974" y="1584"/>
                  <a:chExt cx="3058" cy="1056"/>
                </a:xfrm>
              </p:grpSpPr>
              <p:sp>
                <p:nvSpPr>
                  <p:cNvPr id="44" name="Oval 11"/>
                  <p:cNvSpPr>
                    <a:spLocks noChangeArrowheads="1"/>
                  </p:cNvSpPr>
                  <p:nvPr/>
                </p:nvSpPr>
                <p:spPr bwMode="auto">
                  <a:xfrm>
                    <a:off x="1310"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a:t>
                    </a:r>
                  </a:p>
                </p:txBody>
              </p:sp>
              <p:sp>
                <p:nvSpPr>
                  <p:cNvPr id="45" name="Oval 12"/>
                  <p:cNvSpPr>
                    <a:spLocks noChangeArrowheads="1"/>
                  </p:cNvSpPr>
                  <p:nvPr/>
                </p:nvSpPr>
                <p:spPr bwMode="auto">
                  <a:xfrm>
                    <a:off x="3462"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a:t>
                    </a:r>
                  </a:p>
                </p:txBody>
              </p:sp>
              <p:sp>
                <p:nvSpPr>
                  <p:cNvPr id="46" name="Oval 13"/>
                  <p:cNvSpPr>
                    <a:spLocks noChangeArrowheads="1"/>
                  </p:cNvSpPr>
                  <p:nvPr/>
                </p:nvSpPr>
                <p:spPr bwMode="auto">
                  <a:xfrm>
                    <a:off x="2406"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B</a:t>
                    </a:r>
                  </a:p>
                </p:txBody>
              </p:sp>
              <p:sp>
                <p:nvSpPr>
                  <p:cNvPr id="47" name="Oval 14"/>
                  <p:cNvSpPr>
                    <a:spLocks noChangeArrowheads="1"/>
                  </p:cNvSpPr>
                  <p:nvPr/>
                </p:nvSpPr>
                <p:spPr bwMode="auto">
                  <a:xfrm>
                    <a:off x="1262"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Oval 15"/>
                  <p:cNvSpPr>
                    <a:spLocks noChangeArrowheads="1"/>
                  </p:cNvSpPr>
                  <p:nvPr/>
                </p:nvSpPr>
                <p:spPr bwMode="auto">
                  <a:xfrm>
                    <a:off x="2358"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Line 16"/>
                  <p:cNvSpPr>
                    <a:spLocks noChangeShapeType="1"/>
                  </p:cNvSpPr>
                  <p:nvPr/>
                </p:nvSpPr>
                <p:spPr bwMode="auto">
                  <a:xfrm flipV="1">
                    <a:off x="974" y="2352"/>
                    <a:ext cx="33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Line 17"/>
                  <p:cNvSpPr>
                    <a:spLocks noChangeShapeType="1"/>
                  </p:cNvSpPr>
                  <p:nvPr/>
                </p:nvSpPr>
                <p:spPr bwMode="auto">
                  <a:xfrm>
                    <a:off x="1638"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Line 18"/>
                  <p:cNvSpPr>
                    <a:spLocks noChangeShapeType="1"/>
                  </p:cNvSpPr>
                  <p:nvPr/>
                </p:nvSpPr>
                <p:spPr bwMode="auto">
                  <a:xfrm>
                    <a:off x="2742"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Text Box 19"/>
                  <p:cNvSpPr txBox="1">
                    <a:spLocks noChangeArrowheads="1"/>
                  </p:cNvSpPr>
                  <p:nvPr/>
                </p:nvSpPr>
                <p:spPr bwMode="auto">
                  <a:xfrm>
                    <a:off x="2976"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53" name="Text Box 20"/>
                  <p:cNvSpPr txBox="1">
                    <a:spLocks noChangeArrowheads="1"/>
                  </p:cNvSpPr>
                  <p:nvPr/>
                </p:nvSpPr>
                <p:spPr bwMode="auto">
                  <a:xfrm>
                    <a:off x="1536" y="1584"/>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cxnSp>
                <p:nvCxnSpPr>
                  <p:cNvPr id="54" name="AutoShape 21"/>
                  <p:cNvCxnSpPr>
                    <a:cxnSpLocks noChangeShapeType="1"/>
                    <a:stCxn id="48" idx="3"/>
                    <a:endCxn id="47" idx="5"/>
                  </p:cNvCxnSpPr>
                  <p:nvPr/>
                </p:nvCxnSpPr>
                <p:spPr bwMode="auto">
                  <a:xfrm rot="5400000">
                    <a:off x="2001" y="1981"/>
                    <a:ext cx="1" cy="824"/>
                  </a:xfrm>
                  <a:prstGeom prst="curvedConnector3">
                    <a:avLst>
                      <a:gd name="adj1" fmla="val 200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Text Box 22"/>
                  <p:cNvSpPr txBox="1">
                    <a:spLocks noChangeArrowheads="1"/>
                  </p:cNvSpPr>
                  <p:nvPr/>
                </p:nvSpPr>
                <p:spPr bwMode="auto">
                  <a:xfrm>
                    <a:off x="3648"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0,1</a:t>
                    </a:r>
                  </a:p>
                </p:txBody>
              </p:sp>
              <p:cxnSp>
                <p:nvCxnSpPr>
                  <p:cNvPr id="56" name="AutoShape 23"/>
                  <p:cNvCxnSpPr>
                    <a:cxnSpLocks noChangeShapeType="1"/>
                    <a:stCxn id="45" idx="7"/>
                    <a:endCxn id="45" idx="1"/>
                  </p:cNvCxnSpPr>
                  <p:nvPr/>
                </p:nvCxnSpPr>
                <p:spPr bwMode="auto">
                  <a:xfrm rot="16200000" flipH="1" flipV="1">
                    <a:off x="3605" y="2053"/>
                    <a:ext cx="1" cy="204"/>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grpSp>
      </p:grpSp>
      <p:sp>
        <p:nvSpPr>
          <p:cNvPr id="57" name="Text Box 24"/>
          <p:cNvSpPr txBox="1">
            <a:spLocks noChangeArrowheads="1"/>
          </p:cNvSpPr>
          <p:nvPr/>
        </p:nvSpPr>
        <p:spPr bwMode="auto">
          <a:xfrm>
            <a:off x="2727325" y="1484784"/>
            <a:ext cx="1781858" cy="584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rPr>
              <a:t>0 1 0 1 1</a:t>
            </a:r>
          </a:p>
        </p:txBody>
      </p:sp>
      <p:grpSp>
        <p:nvGrpSpPr>
          <p:cNvPr id="58" name="Group 27"/>
          <p:cNvGrpSpPr>
            <a:grpSpLocks/>
          </p:cNvGrpSpPr>
          <p:nvPr/>
        </p:nvGrpSpPr>
        <p:grpSpPr bwMode="auto">
          <a:xfrm>
            <a:off x="2362200" y="1934046"/>
            <a:ext cx="1157288" cy="1185863"/>
            <a:chOff x="1238" y="1536"/>
            <a:chExt cx="729" cy="747"/>
          </a:xfrm>
        </p:grpSpPr>
        <p:sp>
          <p:nvSpPr>
            <p:cNvPr id="59" name="Text Box 25"/>
            <p:cNvSpPr txBox="1">
              <a:spLocks noChangeArrowheads="1"/>
            </p:cNvSpPr>
            <p:nvPr/>
          </p:nvSpPr>
          <p:spPr bwMode="auto">
            <a:xfrm>
              <a:off x="1238" y="1749"/>
              <a:ext cx="729"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symbol</a:t>
              </a:r>
            </a:p>
          </p:txBody>
        </p:sp>
        <p:sp>
          <p:nvSpPr>
            <p:cNvPr id="60" name="Line 26"/>
            <p:cNvSpPr>
              <a:spLocks noChangeShapeType="1"/>
            </p:cNvSpPr>
            <p:nvPr/>
          </p:nvSpPr>
          <p:spPr bwMode="auto">
            <a:xfrm flipV="1">
              <a:off x="1584" y="1536"/>
              <a:ext cx="0" cy="19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61" name="Group 30"/>
          <p:cNvGrpSpPr>
            <a:grpSpLocks/>
          </p:cNvGrpSpPr>
          <p:nvPr/>
        </p:nvGrpSpPr>
        <p:grpSpPr bwMode="auto">
          <a:xfrm>
            <a:off x="2438400" y="4448646"/>
            <a:ext cx="1212850" cy="1719263"/>
            <a:chOff x="1574" y="3120"/>
            <a:chExt cx="764" cy="1083"/>
          </a:xfrm>
        </p:grpSpPr>
        <p:sp>
          <p:nvSpPr>
            <p:cNvPr id="62" name="Text Box 28"/>
            <p:cNvSpPr txBox="1">
              <a:spLocks noChangeArrowheads="1"/>
            </p:cNvSpPr>
            <p:nvPr/>
          </p:nvSpPr>
          <p:spPr bwMode="auto">
            <a:xfrm>
              <a:off x="1574" y="3669"/>
              <a:ext cx="764"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Current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state</a:t>
              </a:r>
            </a:p>
          </p:txBody>
        </p:sp>
        <p:sp>
          <p:nvSpPr>
            <p:cNvPr id="63" name="Line 29"/>
            <p:cNvSpPr>
              <a:spLocks noChangeShapeType="1"/>
            </p:cNvSpPr>
            <p:nvPr/>
          </p:nvSpPr>
          <p:spPr bwMode="auto">
            <a:xfrm flipV="1">
              <a:off x="1920" y="3120"/>
              <a:ext cx="0"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9837586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801651" y="417558"/>
            <a:ext cx="215191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err="1">
                <a:solidFill>
                  <a:srgbClr val="F31A03"/>
                </a:solidFill>
                <a:latin typeface="Times New Roman" pitchFamily="18" charset="0"/>
                <a:ea typeface="华文新魏" pitchFamily="2" charset="-122"/>
              </a:rPr>
              <a:t>Kleene</a:t>
            </a:r>
            <a:r>
              <a:rPr lang="en-US" altLang="zh-CN" sz="3200" b="1" dirty="0">
                <a:solidFill>
                  <a:srgbClr val="F31A03"/>
                </a:solidFill>
                <a:latin typeface="Times New Roman" pitchFamily="18" charset="0"/>
                <a:ea typeface="华文新魏" pitchFamily="2" charset="-122"/>
              </a:rPr>
              <a:t> Star</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is a language, then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the </a:t>
            </a:r>
            <a:r>
              <a:rPr lang="en-US" altLang="zh-CN" sz="2800" i="1" kern="0" dirty="0" err="1">
                <a:solidFill>
                  <a:srgbClr val="FF0066"/>
                </a:solidFill>
                <a:latin typeface="Tahoma"/>
                <a:ea typeface="宋体"/>
              </a:rPr>
              <a:t>Kleene</a:t>
            </a:r>
            <a:r>
              <a:rPr lang="en-US" altLang="zh-CN" sz="2800" i="1" kern="0" dirty="0">
                <a:solidFill>
                  <a:srgbClr val="FF0066"/>
                </a:solidFill>
                <a:latin typeface="Tahoma"/>
                <a:ea typeface="宋体"/>
              </a:rPr>
              <a:t> star</a:t>
            </a:r>
            <a:r>
              <a:rPr lang="en-US" altLang="zh-CN" sz="2800" kern="0" dirty="0">
                <a:solidFill>
                  <a:srgbClr val="000000"/>
                </a:solidFill>
                <a:latin typeface="Tahoma"/>
                <a:ea typeface="宋体"/>
              </a:rPr>
              <a:t>  or just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star,</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 is the set of strings formed by concatenating zero or more strings from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in any order.</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 =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L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LL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LLL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{0,10}* =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0, 10, 00, 010, 100, 1010,…}</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a:t>
            </a:fld>
            <a:r>
              <a:rPr lang="en-US" altLang="zh-CN"/>
              <a:t>/100</a:t>
            </a:r>
            <a:endParaRPr lang="en-US" altLang="zh-CN" dirty="0"/>
          </a:p>
        </p:txBody>
      </p:sp>
    </p:spTree>
    <p:extLst>
      <p:ext uri="{BB962C8B-B14F-4D97-AF65-F5344CB8AC3E}">
        <p14:creationId xmlns:p14="http://schemas.microsoft.com/office/powerpoint/2010/main" val="42792904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54005" y="444664"/>
            <a:ext cx="546792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Testing Membership</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60</a:t>
            </a:fld>
            <a:r>
              <a:rPr lang="en-US" altLang="zh-CN"/>
              <a:t>/100</a:t>
            </a:r>
            <a:endParaRPr lang="en-US" altLang="zh-CN" dirty="0"/>
          </a:p>
        </p:txBody>
      </p:sp>
      <p:grpSp>
        <p:nvGrpSpPr>
          <p:cNvPr id="90" name="Group 3"/>
          <p:cNvGrpSpPr>
            <a:grpSpLocks/>
          </p:cNvGrpSpPr>
          <p:nvPr/>
        </p:nvGrpSpPr>
        <p:grpSpPr bwMode="auto">
          <a:xfrm>
            <a:off x="1676400" y="3077046"/>
            <a:ext cx="5387975" cy="2090738"/>
            <a:chOff x="624" y="1563"/>
            <a:chExt cx="3394" cy="1317"/>
          </a:xfrm>
        </p:grpSpPr>
        <p:sp>
          <p:nvSpPr>
            <p:cNvPr id="91" name="Text Box 4"/>
            <p:cNvSpPr txBox="1">
              <a:spLocks noChangeArrowheads="1"/>
            </p:cNvSpPr>
            <p:nvPr/>
          </p:nvSpPr>
          <p:spPr bwMode="auto">
            <a:xfrm>
              <a:off x="624" y="2592"/>
              <a:ext cx="5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Start</a:t>
              </a:r>
            </a:p>
          </p:txBody>
        </p:sp>
        <p:grpSp>
          <p:nvGrpSpPr>
            <p:cNvPr id="92" name="Group 5"/>
            <p:cNvGrpSpPr>
              <a:grpSpLocks/>
            </p:cNvGrpSpPr>
            <p:nvPr/>
          </p:nvGrpSpPr>
          <p:grpSpPr bwMode="auto">
            <a:xfrm>
              <a:off x="960" y="1563"/>
              <a:ext cx="3058" cy="1317"/>
              <a:chOff x="960" y="1563"/>
              <a:chExt cx="3058" cy="1317"/>
            </a:xfrm>
          </p:grpSpPr>
          <p:sp>
            <p:nvSpPr>
              <p:cNvPr id="93" name="Text Box 6"/>
              <p:cNvSpPr txBox="1">
                <a:spLocks noChangeArrowheads="1"/>
              </p:cNvSpPr>
              <p:nvPr/>
            </p:nvSpPr>
            <p:spPr bwMode="auto">
              <a:xfrm>
                <a:off x="1824"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94" name="Text Box 7"/>
              <p:cNvSpPr txBox="1">
                <a:spLocks noChangeArrowheads="1"/>
              </p:cNvSpPr>
              <p:nvPr/>
            </p:nvSpPr>
            <p:spPr bwMode="auto">
              <a:xfrm>
                <a:off x="1872" y="2592"/>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grpSp>
            <p:nvGrpSpPr>
              <p:cNvPr id="95" name="Group 8"/>
              <p:cNvGrpSpPr>
                <a:grpSpLocks/>
              </p:cNvGrpSpPr>
              <p:nvPr/>
            </p:nvGrpSpPr>
            <p:grpSpPr bwMode="auto">
              <a:xfrm>
                <a:off x="960" y="1563"/>
                <a:ext cx="3058" cy="1056"/>
                <a:chOff x="960" y="1584"/>
                <a:chExt cx="3058" cy="1056"/>
              </a:xfrm>
            </p:grpSpPr>
            <p:cxnSp>
              <p:nvCxnSpPr>
                <p:cNvPr id="96" name="AutoShape 9"/>
                <p:cNvCxnSpPr>
                  <a:cxnSpLocks noChangeShapeType="1"/>
                </p:cNvCxnSpPr>
                <p:nvPr/>
              </p:nvCxnSpPr>
              <p:spPr bwMode="auto">
                <a:xfrm rot="16200000" flipH="1" flipV="1">
                  <a:off x="1431" y="1977"/>
                  <a:ext cx="1" cy="272"/>
                </a:xfrm>
                <a:prstGeom prst="curvedConnector3">
                  <a:avLst>
                    <a:gd name="adj1" fmla="val -427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97" name="Group 10"/>
                <p:cNvGrpSpPr>
                  <a:grpSpLocks/>
                </p:cNvGrpSpPr>
                <p:nvPr/>
              </p:nvGrpSpPr>
              <p:grpSpPr bwMode="auto">
                <a:xfrm>
                  <a:off x="960" y="1584"/>
                  <a:ext cx="3058" cy="1056"/>
                  <a:chOff x="974" y="1584"/>
                  <a:chExt cx="3058" cy="1056"/>
                </a:xfrm>
              </p:grpSpPr>
              <p:sp>
                <p:nvSpPr>
                  <p:cNvPr id="98" name="Oval 11"/>
                  <p:cNvSpPr>
                    <a:spLocks noChangeArrowheads="1"/>
                  </p:cNvSpPr>
                  <p:nvPr/>
                </p:nvSpPr>
                <p:spPr bwMode="auto">
                  <a:xfrm>
                    <a:off x="1310"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a:t>
                    </a:r>
                  </a:p>
                </p:txBody>
              </p:sp>
              <p:sp>
                <p:nvSpPr>
                  <p:cNvPr id="99" name="Oval 12"/>
                  <p:cNvSpPr>
                    <a:spLocks noChangeArrowheads="1"/>
                  </p:cNvSpPr>
                  <p:nvPr/>
                </p:nvSpPr>
                <p:spPr bwMode="auto">
                  <a:xfrm>
                    <a:off x="3462"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a:t>
                    </a:r>
                  </a:p>
                </p:txBody>
              </p:sp>
              <p:sp>
                <p:nvSpPr>
                  <p:cNvPr id="100" name="Oval 13"/>
                  <p:cNvSpPr>
                    <a:spLocks noChangeArrowheads="1"/>
                  </p:cNvSpPr>
                  <p:nvPr/>
                </p:nvSpPr>
                <p:spPr bwMode="auto">
                  <a:xfrm>
                    <a:off x="2406"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B</a:t>
                    </a:r>
                  </a:p>
                </p:txBody>
              </p:sp>
              <p:sp>
                <p:nvSpPr>
                  <p:cNvPr id="101" name="Oval 14"/>
                  <p:cNvSpPr>
                    <a:spLocks noChangeArrowheads="1"/>
                  </p:cNvSpPr>
                  <p:nvPr/>
                </p:nvSpPr>
                <p:spPr bwMode="auto">
                  <a:xfrm>
                    <a:off x="1262"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Oval 15"/>
                  <p:cNvSpPr>
                    <a:spLocks noChangeArrowheads="1"/>
                  </p:cNvSpPr>
                  <p:nvPr/>
                </p:nvSpPr>
                <p:spPr bwMode="auto">
                  <a:xfrm>
                    <a:off x="2358"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Line 16"/>
                  <p:cNvSpPr>
                    <a:spLocks noChangeShapeType="1"/>
                  </p:cNvSpPr>
                  <p:nvPr/>
                </p:nvSpPr>
                <p:spPr bwMode="auto">
                  <a:xfrm flipV="1">
                    <a:off x="974" y="2352"/>
                    <a:ext cx="33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Line 17"/>
                  <p:cNvSpPr>
                    <a:spLocks noChangeShapeType="1"/>
                  </p:cNvSpPr>
                  <p:nvPr/>
                </p:nvSpPr>
                <p:spPr bwMode="auto">
                  <a:xfrm>
                    <a:off x="1638"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Line 18"/>
                  <p:cNvSpPr>
                    <a:spLocks noChangeShapeType="1"/>
                  </p:cNvSpPr>
                  <p:nvPr/>
                </p:nvSpPr>
                <p:spPr bwMode="auto">
                  <a:xfrm>
                    <a:off x="2742"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Text Box 19"/>
                  <p:cNvSpPr txBox="1">
                    <a:spLocks noChangeArrowheads="1"/>
                  </p:cNvSpPr>
                  <p:nvPr/>
                </p:nvSpPr>
                <p:spPr bwMode="auto">
                  <a:xfrm>
                    <a:off x="2976"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107" name="Text Box 20"/>
                  <p:cNvSpPr txBox="1">
                    <a:spLocks noChangeArrowheads="1"/>
                  </p:cNvSpPr>
                  <p:nvPr/>
                </p:nvSpPr>
                <p:spPr bwMode="auto">
                  <a:xfrm>
                    <a:off x="1536" y="1584"/>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cxnSp>
                <p:nvCxnSpPr>
                  <p:cNvPr id="108" name="AutoShape 21"/>
                  <p:cNvCxnSpPr>
                    <a:cxnSpLocks noChangeShapeType="1"/>
                    <a:stCxn id="102" idx="3"/>
                    <a:endCxn id="101" idx="5"/>
                  </p:cNvCxnSpPr>
                  <p:nvPr/>
                </p:nvCxnSpPr>
                <p:spPr bwMode="auto">
                  <a:xfrm rot="5400000">
                    <a:off x="2001" y="1981"/>
                    <a:ext cx="1" cy="824"/>
                  </a:xfrm>
                  <a:prstGeom prst="curvedConnector3">
                    <a:avLst>
                      <a:gd name="adj1" fmla="val 200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9" name="Text Box 22"/>
                  <p:cNvSpPr txBox="1">
                    <a:spLocks noChangeArrowheads="1"/>
                  </p:cNvSpPr>
                  <p:nvPr/>
                </p:nvSpPr>
                <p:spPr bwMode="auto">
                  <a:xfrm>
                    <a:off x="3648"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0,1</a:t>
                    </a:r>
                  </a:p>
                </p:txBody>
              </p:sp>
              <p:cxnSp>
                <p:nvCxnSpPr>
                  <p:cNvPr id="110" name="AutoShape 23"/>
                  <p:cNvCxnSpPr>
                    <a:cxnSpLocks noChangeShapeType="1"/>
                    <a:stCxn id="99" idx="7"/>
                    <a:endCxn id="99" idx="1"/>
                  </p:cNvCxnSpPr>
                  <p:nvPr/>
                </p:nvCxnSpPr>
                <p:spPr bwMode="auto">
                  <a:xfrm rot="16200000" flipH="1" flipV="1">
                    <a:off x="3605" y="2053"/>
                    <a:ext cx="1" cy="204"/>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grpSp>
      </p:grpSp>
      <p:sp>
        <p:nvSpPr>
          <p:cNvPr id="111" name="Text Box 24"/>
          <p:cNvSpPr txBox="1">
            <a:spLocks noChangeArrowheads="1"/>
          </p:cNvSpPr>
          <p:nvPr/>
        </p:nvSpPr>
        <p:spPr bwMode="auto">
          <a:xfrm>
            <a:off x="2727325" y="1484784"/>
            <a:ext cx="1803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rPr>
              <a:t>0 1 0 1 1</a:t>
            </a:r>
          </a:p>
        </p:txBody>
      </p:sp>
      <p:grpSp>
        <p:nvGrpSpPr>
          <p:cNvPr id="112" name="Group 25"/>
          <p:cNvGrpSpPr>
            <a:grpSpLocks/>
          </p:cNvGrpSpPr>
          <p:nvPr/>
        </p:nvGrpSpPr>
        <p:grpSpPr bwMode="auto">
          <a:xfrm>
            <a:off x="2743200" y="1934046"/>
            <a:ext cx="1157288" cy="1185863"/>
            <a:chOff x="1238" y="1536"/>
            <a:chExt cx="729" cy="747"/>
          </a:xfrm>
        </p:grpSpPr>
        <p:sp>
          <p:nvSpPr>
            <p:cNvPr id="113" name="Text Box 26"/>
            <p:cNvSpPr txBox="1">
              <a:spLocks noChangeArrowheads="1"/>
            </p:cNvSpPr>
            <p:nvPr/>
          </p:nvSpPr>
          <p:spPr bwMode="auto">
            <a:xfrm>
              <a:off x="1238" y="1749"/>
              <a:ext cx="729"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symbol</a:t>
              </a:r>
            </a:p>
          </p:txBody>
        </p:sp>
        <p:sp>
          <p:nvSpPr>
            <p:cNvPr id="114" name="Line 27"/>
            <p:cNvSpPr>
              <a:spLocks noChangeShapeType="1"/>
            </p:cNvSpPr>
            <p:nvPr/>
          </p:nvSpPr>
          <p:spPr bwMode="auto">
            <a:xfrm flipV="1">
              <a:off x="1584" y="1536"/>
              <a:ext cx="0" cy="19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15" name="Group 28"/>
          <p:cNvGrpSpPr>
            <a:grpSpLocks/>
          </p:cNvGrpSpPr>
          <p:nvPr/>
        </p:nvGrpSpPr>
        <p:grpSpPr bwMode="auto">
          <a:xfrm>
            <a:off x="2438400" y="4448646"/>
            <a:ext cx="1212850" cy="1719263"/>
            <a:chOff x="1574" y="3120"/>
            <a:chExt cx="764" cy="1083"/>
          </a:xfrm>
        </p:grpSpPr>
        <p:sp>
          <p:nvSpPr>
            <p:cNvPr id="116" name="Text Box 29"/>
            <p:cNvSpPr txBox="1">
              <a:spLocks noChangeArrowheads="1"/>
            </p:cNvSpPr>
            <p:nvPr/>
          </p:nvSpPr>
          <p:spPr bwMode="auto">
            <a:xfrm>
              <a:off x="1574" y="3669"/>
              <a:ext cx="764"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Current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state</a:t>
              </a:r>
            </a:p>
          </p:txBody>
        </p:sp>
        <p:sp>
          <p:nvSpPr>
            <p:cNvPr id="117" name="Line 30"/>
            <p:cNvSpPr>
              <a:spLocks noChangeShapeType="1"/>
            </p:cNvSpPr>
            <p:nvPr/>
          </p:nvSpPr>
          <p:spPr bwMode="auto">
            <a:xfrm flipV="1">
              <a:off x="1920" y="3120"/>
              <a:ext cx="0"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612189293"/>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54005" y="444664"/>
            <a:ext cx="546792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Testing Membership</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61</a:t>
            </a:fld>
            <a:r>
              <a:rPr lang="en-US" altLang="zh-CN"/>
              <a:t>/100</a:t>
            </a:r>
            <a:endParaRPr lang="en-US" altLang="zh-CN" dirty="0"/>
          </a:p>
        </p:txBody>
      </p:sp>
      <p:grpSp>
        <p:nvGrpSpPr>
          <p:cNvPr id="62" name="Group 3"/>
          <p:cNvGrpSpPr>
            <a:grpSpLocks/>
          </p:cNvGrpSpPr>
          <p:nvPr/>
        </p:nvGrpSpPr>
        <p:grpSpPr bwMode="auto">
          <a:xfrm>
            <a:off x="1676400" y="3074441"/>
            <a:ext cx="5387975" cy="2090738"/>
            <a:chOff x="624" y="1563"/>
            <a:chExt cx="3394" cy="1317"/>
          </a:xfrm>
        </p:grpSpPr>
        <p:sp>
          <p:nvSpPr>
            <p:cNvPr id="63" name="Text Box 4"/>
            <p:cNvSpPr txBox="1">
              <a:spLocks noChangeArrowheads="1"/>
            </p:cNvSpPr>
            <p:nvPr/>
          </p:nvSpPr>
          <p:spPr bwMode="auto">
            <a:xfrm>
              <a:off x="624" y="2592"/>
              <a:ext cx="5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Start</a:t>
              </a:r>
            </a:p>
          </p:txBody>
        </p:sp>
        <p:grpSp>
          <p:nvGrpSpPr>
            <p:cNvPr id="64" name="Group 5"/>
            <p:cNvGrpSpPr>
              <a:grpSpLocks/>
            </p:cNvGrpSpPr>
            <p:nvPr/>
          </p:nvGrpSpPr>
          <p:grpSpPr bwMode="auto">
            <a:xfrm>
              <a:off x="960" y="1563"/>
              <a:ext cx="3058" cy="1317"/>
              <a:chOff x="960" y="1563"/>
              <a:chExt cx="3058" cy="1317"/>
            </a:xfrm>
          </p:grpSpPr>
          <p:sp>
            <p:nvSpPr>
              <p:cNvPr id="65" name="Text Box 6"/>
              <p:cNvSpPr txBox="1">
                <a:spLocks noChangeArrowheads="1"/>
              </p:cNvSpPr>
              <p:nvPr/>
            </p:nvSpPr>
            <p:spPr bwMode="auto">
              <a:xfrm>
                <a:off x="1824"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66" name="Text Box 7"/>
              <p:cNvSpPr txBox="1">
                <a:spLocks noChangeArrowheads="1"/>
              </p:cNvSpPr>
              <p:nvPr/>
            </p:nvSpPr>
            <p:spPr bwMode="auto">
              <a:xfrm>
                <a:off x="1872" y="2592"/>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grpSp>
            <p:nvGrpSpPr>
              <p:cNvPr id="67" name="Group 8"/>
              <p:cNvGrpSpPr>
                <a:grpSpLocks/>
              </p:cNvGrpSpPr>
              <p:nvPr/>
            </p:nvGrpSpPr>
            <p:grpSpPr bwMode="auto">
              <a:xfrm>
                <a:off x="960" y="1563"/>
                <a:ext cx="3058" cy="1056"/>
                <a:chOff x="960" y="1584"/>
                <a:chExt cx="3058" cy="1056"/>
              </a:xfrm>
            </p:grpSpPr>
            <p:cxnSp>
              <p:nvCxnSpPr>
                <p:cNvPr id="68" name="AutoShape 9"/>
                <p:cNvCxnSpPr>
                  <a:cxnSpLocks noChangeShapeType="1"/>
                </p:cNvCxnSpPr>
                <p:nvPr/>
              </p:nvCxnSpPr>
              <p:spPr bwMode="auto">
                <a:xfrm rot="16200000" flipH="1" flipV="1">
                  <a:off x="1431" y="1977"/>
                  <a:ext cx="1" cy="272"/>
                </a:xfrm>
                <a:prstGeom prst="curvedConnector3">
                  <a:avLst>
                    <a:gd name="adj1" fmla="val -427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9" name="Group 10"/>
                <p:cNvGrpSpPr>
                  <a:grpSpLocks/>
                </p:cNvGrpSpPr>
                <p:nvPr/>
              </p:nvGrpSpPr>
              <p:grpSpPr bwMode="auto">
                <a:xfrm>
                  <a:off x="960" y="1584"/>
                  <a:ext cx="3058" cy="1056"/>
                  <a:chOff x="974" y="1584"/>
                  <a:chExt cx="3058" cy="1056"/>
                </a:xfrm>
              </p:grpSpPr>
              <p:sp>
                <p:nvSpPr>
                  <p:cNvPr id="70" name="Oval 11"/>
                  <p:cNvSpPr>
                    <a:spLocks noChangeArrowheads="1"/>
                  </p:cNvSpPr>
                  <p:nvPr/>
                </p:nvSpPr>
                <p:spPr bwMode="auto">
                  <a:xfrm>
                    <a:off x="1310"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a:t>
                    </a:r>
                  </a:p>
                </p:txBody>
              </p:sp>
              <p:sp>
                <p:nvSpPr>
                  <p:cNvPr id="71" name="Oval 12"/>
                  <p:cNvSpPr>
                    <a:spLocks noChangeArrowheads="1"/>
                  </p:cNvSpPr>
                  <p:nvPr/>
                </p:nvSpPr>
                <p:spPr bwMode="auto">
                  <a:xfrm>
                    <a:off x="3462"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a:t>
                    </a:r>
                  </a:p>
                </p:txBody>
              </p:sp>
              <p:sp>
                <p:nvSpPr>
                  <p:cNvPr id="72" name="Oval 13"/>
                  <p:cNvSpPr>
                    <a:spLocks noChangeArrowheads="1"/>
                  </p:cNvSpPr>
                  <p:nvPr/>
                </p:nvSpPr>
                <p:spPr bwMode="auto">
                  <a:xfrm>
                    <a:off x="2406"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B</a:t>
                    </a:r>
                  </a:p>
                </p:txBody>
              </p:sp>
              <p:sp>
                <p:nvSpPr>
                  <p:cNvPr id="73" name="Oval 14"/>
                  <p:cNvSpPr>
                    <a:spLocks noChangeArrowheads="1"/>
                  </p:cNvSpPr>
                  <p:nvPr/>
                </p:nvSpPr>
                <p:spPr bwMode="auto">
                  <a:xfrm>
                    <a:off x="1262"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Oval 15"/>
                  <p:cNvSpPr>
                    <a:spLocks noChangeArrowheads="1"/>
                  </p:cNvSpPr>
                  <p:nvPr/>
                </p:nvSpPr>
                <p:spPr bwMode="auto">
                  <a:xfrm>
                    <a:off x="2358"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Line 16"/>
                  <p:cNvSpPr>
                    <a:spLocks noChangeShapeType="1"/>
                  </p:cNvSpPr>
                  <p:nvPr/>
                </p:nvSpPr>
                <p:spPr bwMode="auto">
                  <a:xfrm flipV="1">
                    <a:off x="974" y="2352"/>
                    <a:ext cx="33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Line 17"/>
                  <p:cNvSpPr>
                    <a:spLocks noChangeShapeType="1"/>
                  </p:cNvSpPr>
                  <p:nvPr/>
                </p:nvSpPr>
                <p:spPr bwMode="auto">
                  <a:xfrm>
                    <a:off x="1638"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Line 18"/>
                  <p:cNvSpPr>
                    <a:spLocks noChangeShapeType="1"/>
                  </p:cNvSpPr>
                  <p:nvPr/>
                </p:nvSpPr>
                <p:spPr bwMode="auto">
                  <a:xfrm>
                    <a:off x="2742"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Text Box 19"/>
                  <p:cNvSpPr txBox="1">
                    <a:spLocks noChangeArrowheads="1"/>
                  </p:cNvSpPr>
                  <p:nvPr/>
                </p:nvSpPr>
                <p:spPr bwMode="auto">
                  <a:xfrm>
                    <a:off x="2976"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79" name="Text Box 20"/>
                  <p:cNvSpPr txBox="1">
                    <a:spLocks noChangeArrowheads="1"/>
                  </p:cNvSpPr>
                  <p:nvPr/>
                </p:nvSpPr>
                <p:spPr bwMode="auto">
                  <a:xfrm>
                    <a:off x="1536" y="1584"/>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cxnSp>
                <p:nvCxnSpPr>
                  <p:cNvPr id="80" name="AutoShape 21"/>
                  <p:cNvCxnSpPr>
                    <a:cxnSpLocks noChangeShapeType="1"/>
                    <a:stCxn id="74" idx="3"/>
                    <a:endCxn id="73" idx="5"/>
                  </p:cNvCxnSpPr>
                  <p:nvPr/>
                </p:nvCxnSpPr>
                <p:spPr bwMode="auto">
                  <a:xfrm rot="5400000">
                    <a:off x="2001" y="1981"/>
                    <a:ext cx="1" cy="824"/>
                  </a:xfrm>
                  <a:prstGeom prst="curvedConnector3">
                    <a:avLst>
                      <a:gd name="adj1" fmla="val 200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1" name="Text Box 22"/>
                  <p:cNvSpPr txBox="1">
                    <a:spLocks noChangeArrowheads="1"/>
                  </p:cNvSpPr>
                  <p:nvPr/>
                </p:nvSpPr>
                <p:spPr bwMode="auto">
                  <a:xfrm>
                    <a:off x="3648"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0,1</a:t>
                    </a:r>
                  </a:p>
                </p:txBody>
              </p:sp>
              <p:cxnSp>
                <p:nvCxnSpPr>
                  <p:cNvPr id="82" name="AutoShape 23"/>
                  <p:cNvCxnSpPr>
                    <a:cxnSpLocks noChangeShapeType="1"/>
                    <a:stCxn id="71" idx="7"/>
                    <a:endCxn id="71" idx="1"/>
                  </p:cNvCxnSpPr>
                  <p:nvPr/>
                </p:nvCxnSpPr>
                <p:spPr bwMode="auto">
                  <a:xfrm rot="16200000" flipH="1" flipV="1">
                    <a:off x="3605" y="2053"/>
                    <a:ext cx="1" cy="204"/>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grpSp>
      </p:grpSp>
      <p:sp>
        <p:nvSpPr>
          <p:cNvPr id="83" name="Text Box 24"/>
          <p:cNvSpPr txBox="1">
            <a:spLocks noChangeArrowheads="1"/>
          </p:cNvSpPr>
          <p:nvPr/>
        </p:nvSpPr>
        <p:spPr bwMode="auto">
          <a:xfrm>
            <a:off x="2727325" y="1482179"/>
            <a:ext cx="1803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ysClr val="windowText" lastClr="000000"/>
                </a:solidFill>
                <a:effectLst/>
                <a:uLnTx/>
                <a:uFillTx/>
              </a:rPr>
              <a:t>0 1 0 1 1</a:t>
            </a:r>
          </a:p>
        </p:txBody>
      </p:sp>
      <p:grpSp>
        <p:nvGrpSpPr>
          <p:cNvPr id="84" name="Group 25"/>
          <p:cNvGrpSpPr>
            <a:grpSpLocks/>
          </p:cNvGrpSpPr>
          <p:nvPr/>
        </p:nvGrpSpPr>
        <p:grpSpPr bwMode="auto">
          <a:xfrm>
            <a:off x="3048000" y="1931441"/>
            <a:ext cx="1157288" cy="1185863"/>
            <a:chOff x="1238" y="1536"/>
            <a:chExt cx="729" cy="747"/>
          </a:xfrm>
        </p:grpSpPr>
        <p:sp>
          <p:nvSpPr>
            <p:cNvPr id="85" name="Text Box 26"/>
            <p:cNvSpPr txBox="1">
              <a:spLocks noChangeArrowheads="1"/>
            </p:cNvSpPr>
            <p:nvPr/>
          </p:nvSpPr>
          <p:spPr bwMode="auto">
            <a:xfrm>
              <a:off x="1238" y="1749"/>
              <a:ext cx="729"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symbol</a:t>
              </a:r>
            </a:p>
          </p:txBody>
        </p:sp>
        <p:sp>
          <p:nvSpPr>
            <p:cNvPr id="86" name="Line 27"/>
            <p:cNvSpPr>
              <a:spLocks noChangeShapeType="1"/>
            </p:cNvSpPr>
            <p:nvPr/>
          </p:nvSpPr>
          <p:spPr bwMode="auto">
            <a:xfrm flipV="1">
              <a:off x="1584" y="1536"/>
              <a:ext cx="0" cy="19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7" name="Group 28"/>
          <p:cNvGrpSpPr>
            <a:grpSpLocks/>
          </p:cNvGrpSpPr>
          <p:nvPr/>
        </p:nvGrpSpPr>
        <p:grpSpPr bwMode="auto">
          <a:xfrm>
            <a:off x="4191000" y="4446041"/>
            <a:ext cx="1212850" cy="1719263"/>
            <a:chOff x="1574" y="3120"/>
            <a:chExt cx="764" cy="1083"/>
          </a:xfrm>
        </p:grpSpPr>
        <p:sp>
          <p:nvSpPr>
            <p:cNvPr id="88" name="Text Box 29"/>
            <p:cNvSpPr txBox="1">
              <a:spLocks noChangeArrowheads="1"/>
            </p:cNvSpPr>
            <p:nvPr/>
          </p:nvSpPr>
          <p:spPr bwMode="auto">
            <a:xfrm>
              <a:off x="1574" y="3669"/>
              <a:ext cx="764"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Current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state</a:t>
              </a:r>
            </a:p>
          </p:txBody>
        </p:sp>
        <p:sp>
          <p:nvSpPr>
            <p:cNvPr id="89" name="Line 30"/>
            <p:cNvSpPr>
              <a:spLocks noChangeShapeType="1"/>
            </p:cNvSpPr>
            <p:nvPr/>
          </p:nvSpPr>
          <p:spPr bwMode="auto">
            <a:xfrm flipV="1">
              <a:off x="1920" y="3120"/>
              <a:ext cx="0"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05801110"/>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54005" y="444664"/>
            <a:ext cx="546792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Testing Membership</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62</a:t>
            </a:fld>
            <a:r>
              <a:rPr lang="en-US" altLang="zh-CN"/>
              <a:t>/100</a:t>
            </a:r>
            <a:endParaRPr lang="en-US" altLang="zh-CN" dirty="0"/>
          </a:p>
        </p:txBody>
      </p:sp>
      <p:grpSp>
        <p:nvGrpSpPr>
          <p:cNvPr id="90" name="Group 3"/>
          <p:cNvGrpSpPr>
            <a:grpSpLocks/>
          </p:cNvGrpSpPr>
          <p:nvPr/>
        </p:nvGrpSpPr>
        <p:grpSpPr bwMode="auto">
          <a:xfrm>
            <a:off x="1676400" y="3077046"/>
            <a:ext cx="5387975" cy="2090738"/>
            <a:chOff x="624" y="1563"/>
            <a:chExt cx="3394" cy="1317"/>
          </a:xfrm>
        </p:grpSpPr>
        <p:sp>
          <p:nvSpPr>
            <p:cNvPr id="91" name="Text Box 4"/>
            <p:cNvSpPr txBox="1">
              <a:spLocks noChangeArrowheads="1"/>
            </p:cNvSpPr>
            <p:nvPr/>
          </p:nvSpPr>
          <p:spPr bwMode="auto">
            <a:xfrm>
              <a:off x="624" y="2592"/>
              <a:ext cx="5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Start</a:t>
              </a:r>
            </a:p>
          </p:txBody>
        </p:sp>
        <p:grpSp>
          <p:nvGrpSpPr>
            <p:cNvPr id="92" name="Group 5"/>
            <p:cNvGrpSpPr>
              <a:grpSpLocks/>
            </p:cNvGrpSpPr>
            <p:nvPr/>
          </p:nvGrpSpPr>
          <p:grpSpPr bwMode="auto">
            <a:xfrm>
              <a:off x="960" y="1563"/>
              <a:ext cx="3058" cy="1317"/>
              <a:chOff x="960" y="1563"/>
              <a:chExt cx="3058" cy="1317"/>
            </a:xfrm>
          </p:grpSpPr>
          <p:sp>
            <p:nvSpPr>
              <p:cNvPr id="93" name="Text Box 6"/>
              <p:cNvSpPr txBox="1">
                <a:spLocks noChangeArrowheads="1"/>
              </p:cNvSpPr>
              <p:nvPr/>
            </p:nvSpPr>
            <p:spPr bwMode="auto">
              <a:xfrm>
                <a:off x="1824"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94" name="Text Box 7"/>
              <p:cNvSpPr txBox="1">
                <a:spLocks noChangeArrowheads="1"/>
              </p:cNvSpPr>
              <p:nvPr/>
            </p:nvSpPr>
            <p:spPr bwMode="auto">
              <a:xfrm>
                <a:off x="1872" y="2592"/>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grpSp>
            <p:nvGrpSpPr>
              <p:cNvPr id="95" name="Group 8"/>
              <p:cNvGrpSpPr>
                <a:grpSpLocks/>
              </p:cNvGrpSpPr>
              <p:nvPr/>
            </p:nvGrpSpPr>
            <p:grpSpPr bwMode="auto">
              <a:xfrm>
                <a:off x="960" y="1563"/>
                <a:ext cx="3058" cy="1056"/>
                <a:chOff x="960" y="1584"/>
                <a:chExt cx="3058" cy="1056"/>
              </a:xfrm>
            </p:grpSpPr>
            <p:cxnSp>
              <p:nvCxnSpPr>
                <p:cNvPr id="96" name="AutoShape 9"/>
                <p:cNvCxnSpPr>
                  <a:cxnSpLocks noChangeShapeType="1"/>
                </p:cNvCxnSpPr>
                <p:nvPr/>
              </p:nvCxnSpPr>
              <p:spPr bwMode="auto">
                <a:xfrm rot="16200000" flipH="1" flipV="1">
                  <a:off x="1431" y="1977"/>
                  <a:ext cx="1" cy="272"/>
                </a:xfrm>
                <a:prstGeom prst="curvedConnector3">
                  <a:avLst>
                    <a:gd name="adj1" fmla="val -427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97" name="Group 10"/>
                <p:cNvGrpSpPr>
                  <a:grpSpLocks/>
                </p:cNvGrpSpPr>
                <p:nvPr/>
              </p:nvGrpSpPr>
              <p:grpSpPr bwMode="auto">
                <a:xfrm>
                  <a:off x="960" y="1584"/>
                  <a:ext cx="3058" cy="1056"/>
                  <a:chOff x="974" y="1584"/>
                  <a:chExt cx="3058" cy="1056"/>
                </a:xfrm>
              </p:grpSpPr>
              <p:sp>
                <p:nvSpPr>
                  <p:cNvPr id="98" name="Oval 11"/>
                  <p:cNvSpPr>
                    <a:spLocks noChangeArrowheads="1"/>
                  </p:cNvSpPr>
                  <p:nvPr/>
                </p:nvSpPr>
                <p:spPr bwMode="auto">
                  <a:xfrm>
                    <a:off x="1310"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a:t>
                    </a:r>
                  </a:p>
                </p:txBody>
              </p:sp>
              <p:sp>
                <p:nvSpPr>
                  <p:cNvPr id="99" name="Oval 12"/>
                  <p:cNvSpPr>
                    <a:spLocks noChangeArrowheads="1"/>
                  </p:cNvSpPr>
                  <p:nvPr/>
                </p:nvSpPr>
                <p:spPr bwMode="auto">
                  <a:xfrm>
                    <a:off x="3462"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a:t>
                    </a:r>
                  </a:p>
                </p:txBody>
              </p:sp>
              <p:sp>
                <p:nvSpPr>
                  <p:cNvPr id="100" name="Oval 13"/>
                  <p:cNvSpPr>
                    <a:spLocks noChangeArrowheads="1"/>
                  </p:cNvSpPr>
                  <p:nvPr/>
                </p:nvSpPr>
                <p:spPr bwMode="auto">
                  <a:xfrm>
                    <a:off x="2406"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B</a:t>
                    </a:r>
                  </a:p>
                </p:txBody>
              </p:sp>
              <p:sp>
                <p:nvSpPr>
                  <p:cNvPr id="101" name="Oval 14"/>
                  <p:cNvSpPr>
                    <a:spLocks noChangeArrowheads="1"/>
                  </p:cNvSpPr>
                  <p:nvPr/>
                </p:nvSpPr>
                <p:spPr bwMode="auto">
                  <a:xfrm>
                    <a:off x="1262"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Oval 15"/>
                  <p:cNvSpPr>
                    <a:spLocks noChangeArrowheads="1"/>
                  </p:cNvSpPr>
                  <p:nvPr/>
                </p:nvSpPr>
                <p:spPr bwMode="auto">
                  <a:xfrm>
                    <a:off x="2358"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Line 16"/>
                  <p:cNvSpPr>
                    <a:spLocks noChangeShapeType="1"/>
                  </p:cNvSpPr>
                  <p:nvPr/>
                </p:nvSpPr>
                <p:spPr bwMode="auto">
                  <a:xfrm flipV="1">
                    <a:off x="974" y="2352"/>
                    <a:ext cx="33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Line 17"/>
                  <p:cNvSpPr>
                    <a:spLocks noChangeShapeType="1"/>
                  </p:cNvSpPr>
                  <p:nvPr/>
                </p:nvSpPr>
                <p:spPr bwMode="auto">
                  <a:xfrm>
                    <a:off x="1638"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Line 18"/>
                  <p:cNvSpPr>
                    <a:spLocks noChangeShapeType="1"/>
                  </p:cNvSpPr>
                  <p:nvPr/>
                </p:nvSpPr>
                <p:spPr bwMode="auto">
                  <a:xfrm>
                    <a:off x="2742"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Text Box 19"/>
                  <p:cNvSpPr txBox="1">
                    <a:spLocks noChangeArrowheads="1"/>
                  </p:cNvSpPr>
                  <p:nvPr/>
                </p:nvSpPr>
                <p:spPr bwMode="auto">
                  <a:xfrm>
                    <a:off x="2976"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107" name="Text Box 20"/>
                  <p:cNvSpPr txBox="1">
                    <a:spLocks noChangeArrowheads="1"/>
                  </p:cNvSpPr>
                  <p:nvPr/>
                </p:nvSpPr>
                <p:spPr bwMode="auto">
                  <a:xfrm>
                    <a:off x="1536" y="1584"/>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cxnSp>
                <p:nvCxnSpPr>
                  <p:cNvPr id="108" name="AutoShape 21"/>
                  <p:cNvCxnSpPr>
                    <a:cxnSpLocks noChangeShapeType="1"/>
                    <a:stCxn id="102" idx="3"/>
                    <a:endCxn id="101" idx="5"/>
                  </p:cNvCxnSpPr>
                  <p:nvPr/>
                </p:nvCxnSpPr>
                <p:spPr bwMode="auto">
                  <a:xfrm rot="5400000">
                    <a:off x="2001" y="1981"/>
                    <a:ext cx="1" cy="824"/>
                  </a:xfrm>
                  <a:prstGeom prst="curvedConnector3">
                    <a:avLst>
                      <a:gd name="adj1" fmla="val 200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9" name="Text Box 22"/>
                  <p:cNvSpPr txBox="1">
                    <a:spLocks noChangeArrowheads="1"/>
                  </p:cNvSpPr>
                  <p:nvPr/>
                </p:nvSpPr>
                <p:spPr bwMode="auto">
                  <a:xfrm>
                    <a:off x="3648"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0,1</a:t>
                    </a:r>
                  </a:p>
                </p:txBody>
              </p:sp>
              <p:cxnSp>
                <p:nvCxnSpPr>
                  <p:cNvPr id="110" name="AutoShape 23"/>
                  <p:cNvCxnSpPr>
                    <a:cxnSpLocks noChangeShapeType="1"/>
                    <a:stCxn id="99" idx="7"/>
                    <a:endCxn id="99" idx="1"/>
                  </p:cNvCxnSpPr>
                  <p:nvPr/>
                </p:nvCxnSpPr>
                <p:spPr bwMode="auto">
                  <a:xfrm rot="16200000" flipH="1" flipV="1">
                    <a:off x="3605" y="2053"/>
                    <a:ext cx="1" cy="204"/>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grpSp>
      </p:grpSp>
      <p:sp>
        <p:nvSpPr>
          <p:cNvPr id="111" name="Text Box 24"/>
          <p:cNvSpPr txBox="1">
            <a:spLocks noChangeArrowheads="1"/>
          </p:cNvSpPr>
          <p:nvPr/>
        </p:nvSpPr>
        <p:spPr bwMode="auto">
          <a:xfrm>
            <a:off x="2727325" y="1484784"/>
            <a:ext cx="1803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ysClr val="windowText" lastClr="000000"/>
                </a:solidFill>
                <a:effectLst/>
                <a:uLnTx/>
                <a:uFillTx/>
              </a:rPr>
              <a:t>0 1 0 1 1</a:t>
            </a:r>
          </a:p>
        </p:txBody>
      </p:sp>
      <p:grpSp>
        <p:nvGrpSpPr>
          <p:cNvPr id="112" name="Group 25"/>
          <p:cNvGrpSpPr>
            <a:grpSpLocks/>
          </p:cNvGrpSpPr>
          <p:nvPr/>
        </p:nvGrpSpPr>
        <p:grpSpPr bwMode="auto">
          <a:xfrm>
            <a:off x="3429000" y="1934046"/>
            <a:ext cx="1157288" cy="1185863"/>
            <a:chOff x="1238" y="1536"/>
            <a:chExt cx="729" cy="747"/>
          </a:xfrm>
        </p:grpSpPr>
        <p:sp>
          <p:nvSpPr>
            <p:cNvPr id="113" name="Text Box 26"/>
            <p:cNvSpPr txBox="1">
              <a:spLocks noChangeArrowheads="1"/>
            </p:cNvSpPr>
            <p:nvPr/>
          </p:nvSpPr>
          <p:spPr bwMode="auto">
            <a:xfrm>
              <a:off x="1238" y="1749"/>
              <a:ext cx="729"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symbol</a:t>
              </a:r>
            </a:p>
          </p:txBody>
        </p:sp>
        <p:sp>
          <p:nvSpPr>
            <p:cNvPr id="114" name="Line 27"/>
            <p:cNvSpPr>
              <a:spLocks noChangeShapeType="1"/>
            </p:cNvSpPr>
            <p:nvPr/>
          </p:nvSpPr>
          <p:spPr bwMode="auto">
            <a:xfrm flipV="1">
              <a:off x="1584" y="1536"/>
              <a:ext cx="0" cy="19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15" name="Group 28"/>
          <p:cNvGrpSpPr>
            <a:grpSpLocks/>
          </p:cNvGrpSpPr>
          <p:nvPr/>
        </p:nvGrpSpPr>
        <p:grpSpPr bwMode="auto">
          <a:xfrm>
            <a:off x="2438400" y="4448646"/>
            <a:ext cx="1212850" cy="1719263"/>
            <a:chOff x="1574" y="3120"/>
            <a:chExt cx="764" cy="1083"/>
          </a:xfrm>
        </p:grpSpPr>
        <p:sp>
          <p:nvSpPr>
            <p:cNvPr id="116" name="Text Box 29"/>
            <p:cNvSpPr txBox="1">
              <a:spLocks noChangeArrowheads="1"/>
            </p:cNvSpPr>
            <p:nvPr/>
          </p:nvSpPr>
          <p:spPr bwMode="auto">
            <a:xfrm>
              <a:off x="1574" y="3669"/>
              <a:ext cx="764"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Current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state</a:t>
              </a:r>
            </a:p>
          </p:txBody>
        </p:sp>
        <p:sp>
          <p:nvSpPr>
            <p:cNvPr id="117" name="Line 30"/>
            <p:cNvSpPr>
              <a:spLocks noChangeShapeType="1"/>
            </p:cNvSpPr>
            <p:nvPr/>
          </p:nvSpPr>
          <p:spPr bwMode="auto">
            <a:xfrm flipV="1">
              <a:off x="1920" y="3120"/>
              <a:ext cx="0"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588539384"/>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54005" y="444664"/>
            <a:ext cx="546792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Testing Membership</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63</a:t>
            </a:fld>
            <a:r>
              <a:rPr lang="en-US" altLang="zh-CN"/>
              <a:t>/100</a:t>
            </a:r>
            <a:endParaRPr lang="en-US" altLang="zh-CN" dirty="0"/>
          </a:p>
        </p:txBody>
      </p:sp>
      <p:grpSp>
        <p:nvGrpSpPr>
          <p:cNvPr id="62" name="Group 3"/>
          <p:cNvGrpSpPr>
            <a:grpSpLocks/>
          </p:cNvGrpSpPr>
          <p:nvPr/>
        </p:nvGrpSpPr>
        <p:grpSpPr bwMode="auto">
          <a:xfrm>
            <a:off x="1676400" y="3074441"/>
            <a:ext cx="5387975" cy="2090738"/>
            <a:chOff x="624" y="1563"/>
            <a:chExt cx="3394" cy="1317"/>
          </a:xfrm>
        </p:grpSpPr>
        <p:sp>
          <p:nvSpPr>
            <p:cNvPr id="63" name="Text Box 4"/>
            <p:cNvSpPr txBox="1">
              <a:spLocks noChangeArrowheads="1"/>
            </p:cNvSpPr>
            <p:nvPr/>
          </p:nvSpPr>
          <p:spPr bwMode="auto">
            <a:xfrm>
              <a:off x="624" y="2592"/>
              <a:ext cx="5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Start</a:t>
              </a:r>
            </a:p>
          </p:txBody>
        </p:sp>
        <p:grpSp>
          <p:nvGrpSpPr>
            <p:cNvPr id="64" name="Group 5"/>
            <p:cNvGrpSpPr>
              <a:grpSpLocks/>
            </p:cNvGrpSpPr>
            <p:nvPr/>
          </p:nvGrpSpPr>
          <p:grpSpPr bwMode="auto">
            <a:xfrm>
              <a:off x="960" y="1563"/>
              <a:ext cx="3058" cy="1317"/>
              <a:chOff x="960" y="1563"/>
              <a:chExt cx="3058" cy="1317"/>
            </a:xfrm>
          </p:grpSpPr>
          <p:sp>
            <p:nvSpPr>
              <p:cNvPr id="65" name="Text Box 6"/>
              <p:cNvSpPr txBox="1">
                <a:spLocks noChangeArrowheads="1"/>
              </p:cNvSpPr>
              <p:nvPr/>
            </p:nvSpPr>
            <p:spPr bwMode="auto">
              <a:xfrm>
                <a:off x="1824"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66" name="Text Box 7"/>
              <p:cNvSpPr txBox="1">
                <a:spLocks noChangeArrowheads="1"/>
              </p:cNvSpPr>
              <p:nvPr/>
            </p:nvSpPr>
            <p:spPr bwMode="auto">
              <a:xfrm>
                <a:off x="1872" y="2592"/>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grpSp>
            <p:nvGrpSpPr>
              <p:cNvPr id="67" name="Group 8"/>
              <p:cNvGrpSpPr>
                <a:grpSpLocks/>
              </p:cNvGrpSpPr>
              <p:nvPr/>
            </p:nvGrpSpPr>
            <p:grpSpPr bwMode="auto">
              <a:xfrm>
                <a:off x="960" y="1563"/>
                <a:ext cx="3058" cy="1056"/>
                <a:chOff x="960" y="1584"/>
                <a:chExt cx="3058" cy="1056"/>
              </a:xfrm>
            </p:grpSpPr>
            <p:cxnSp>
              <p:nvCxnSpPr>
                <p:cNvPr id="68" name="AutoShape 9"/>
                <p:cNvCxnSpPr>
                  <a:cxnSpLocks noChangeShapeType="1"/>
                </p:cNvCxnSpPr>
                <p:nvPr/>
              </p:nvCxnSpPr>
              <p:spPr bwMode="auto">
                <a:xfrm rot="16200000" flipH="1" flipV="1">
                  <a:off x="1431" y="1977"/>
                  <a:ext cx="1" cy="272"/>
                </a:xfrm>
                <a:prstGeom prst="curvedConnector3">
                  <a:avLst>
                    <a:gd name="adj1" fmla="val -427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9" name="Group 10"/>
                <p:cNvGrpSpPr>
                  <a:grpSpLocks/>
                </p:cNvGrpSpPr>
                <p:nvPr/>
              </p:nvGrpSpPr>
              <p:grpSpPr bwMode="auto">
                <a:xfrm>
                  <a:off x="960" y="1584"/>
                  <a:ext cx="3058" cy="1056"/>
                  <a:chOff x="974" y="1584"/>
                  <a:chExt cx="3058" cy="1056"/>
                </a:xfrm>
              </p:grpSpPr>
              <p:sp>
                <p:nvSpPr>
                  <p:cNvPr id="70" name="Oval 11"/>
                  <p:cNvSpPr>
                    <a:spLocks noChangeArrowheads="1"/>
                  </p:cNvSpPr>
                  <p:nvPr/>
                </p:nvSpPr>
                <p:spPr bwMode="auto">
                  <a:xfrm>
                    <a:off x="1310"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a:t>
                    </a:r>
                  </a:p>
                </p:txBody>
              </p:sp>
              <p:sp>
                <p:nvSpPr>
                  <p:cNvPr id="71" name="Oval 12"/>
                  <p:cNvSpPr>
                    <a:spLocks noChangeArrowheads="1"/>
                  </p:cNvSpPr>
                  <p:nvPr/>
                </p:nvSpPr>
                <p:spPr bwMode="auto">
                  <a:xfrm>
                    <a:off x="3462"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a:t>
                    </a:r>
                  </a:p>
                </p:txBody>
              </p:sp>
              <p:sp>
                <p:nvSpPr>
                  <p:cNvPr id="72" name="Oval 13"/>
                  <p:cNvSpPr>
                    <a:spLocks noChangeArrowheads="1"/>
                  </p:cNvSpPr>
                  <p:nvPr/>
                </p:nvSpPr>
                <p:spPr bwMode="auto">
                  <a:xfrm>
                    <a:off x="2406"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B</a:t>
                    </a:r>
                  </a:p>
                </p:txBody>
              </p:sp>
              <p:sp>
                <p:nvSpPr>
                  <p:cNvPr id="73" name="Oval 14"/>
                  <p:cNvSpPr>
                    <a:spLocks noChangeArrowheads="1"/>
                  </p:cNvSpPr>
                  <p:nvPr/>
                </p:nvSpPr>
                <p:spPr bwMode="auto">
                  <a:xfrm>
                    <a:off x="1262"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Oval 15"/>
                  <p:cNvSpPr>
                    <a:spLocks noChangeArrowheads="1"/>
                  </p:cNvSpPr>
                  <p:nvPr/>
                </p:nvSpPr>
                <p:spPr bwMode="auto">
                  <a:xfrm>
                    <a:off x="2358"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Line 16"/>
                  <p:cNvSpPr>
                    <a:spLocks noChangeShapeType="1"/>
                  </p:cNvSpPr>
                  <p:nvPr/>
                </p:nvSpPr>
                <p:spPr bwMode="auto">
                  <a:xfrm flipV="1">
                    <a:off x="974" y="2352"/>
                    <a:ext cx="33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Line 17"/>
                  <p:cNvSpPr>
                    <a:spLocks noChangeShapeType="1"/>
                  </p:cNvSpPr>
                  <p:nvPr/>
                </p:nvSpPr>
                <p:spPr bwMode="auto">
                  <a:xfrm>
                    <a:off x="1638"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Line 18"/>
                  <p:cNvSpPr>
                    <a:spLocks noChangeShapeType="1"/>
                  </p:cNvSpPr>
                  <p:nvPr/>
                </p:nvSpPr>
                <p:spPr bwMode="auto">
                  <a:xfrm>
                    <a:off x="2742"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Text Box 19"/>
                  <p:cNvSpPr txBox="1">
                    <a:spLocks noChangeArrowheads="1"/>
                  </p:cNvSpPr>
                  <p:nvPr/>
                </p:nvSpPr>
                <p:spPr bwMode="auto">
                  <a:xfrm>
                    <a:off x="2976"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79" name="Text Box 20"/>
                  <p:cNvSpPr txBox="1">
                    <a:spLocks noChangeArrowheads="1"/>
                  </p:cNvSpPr>
                  <p:nvPr/>
                </p:nvSpPr>
                <p:spPr bwMode="auto">
                  <a:xfrm>
                    <a:off x="1536" y="1584"/>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cxnSp>
                <p:nvCxnSpPr>
                  <p:cNvPr id="80" name="AutoShape 21"/>
                  <p:cNvCxnSpPr>
                    <a:cxnSpLocks noChangeShapeType="1"/>
                    <a:stCxn id="74" idx="3"/>
                    <a:endCxn id="73" idx="5"/>
                  </p:cNvCxnSpPr>
                  <p:nvPr/>
                </p:nvCxnSpPr>
                <p:spPr bwMode="auto">
                  <a:xfrm rot="5400000">
                    <a:off x="2001" y="1981"/>
                    <a:ext cx="1" cy="824"/>
                  </a:xfrm>
                  <a:prstGeom prst="curvedConnector3">
                    <a:avLst>
                      <a:gd name="adj1" fmla="val 200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1" name="Text Box 22"/>
                  <p:cNvSpPr txBox="1">
                    <a:spLocks noChangeArrowheads="1"/>
                  </p:cNvSpPr>
                  <p:nvPr/>
                </p:nvSpPr>
                <p:spPr bwMode="auto">
                  <a:xfrm>
                    <a:off x="3648"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0,1</a:t>
                    </a:r>
                  </a:p>
                </p:txBody>
              </p:sp>
              <p:cxnSp>
                <p:nvCxnSpPr>
                  <p:cNvPr id="82" name="AutoShape 23"/>
                  <p:cNvCxnSpPr>
                    <a:cxnSpLocks noChangeShapeType="1"/>
                    <a:stCxn id="71" idx="7"/>
                    <a:endCxn id="71" idx="1"/>
                  </p:cNvCxnSpPr>
                  <p:nvPr/>
                </p:nvCxnSpPr>
                <p:spPr bwMode="auto">
                  <a:xfrm rot="16200000" flipH="1" flipV="1">
                    <a:off x="3605" y="2053"/>
                    <a:ext cx="1" cy="204"/>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grpSp>
      </p:grpSp>
      <p:sp>
        <p:nvSpPr>
          <p:cNvPr id="83" name="Text Box 24"/>
          <p:cNvSpPr txBox="1">
            <a:spLocks noChangeArrowheads="1"/>
          </p:cNvSpPr>
          <p:nvPr/>
        </p:nvSpPr>
        <p:spPr bwMode="auto">
          <a:xfrm>
            <a:off x="2727325" y="1482179"/>
            <a:ext cx="1803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ysClr val="windowText" lastClr="000000"/>
                </a:solidFill>
                <a:effectLst/>
                <a:uLnTx/>
                <a:uFillTx/>
              </a:rPr>
              <a:t>0 1 0 1 1</a:t>
            </a:r>
          </a:p>
        </p:txBody>
      </p:sp>
      <p:grpSp>
        <p:nvGrpSpPr>
          <p:cNvPr id="84" name="Group 25"/>
          <p:cNvGrpSpPr>
            <a:grpSpLocks/>
          </p:cNvGrpSpPr>
          <p:nvPr/>
        </p:nvGrpSpPr>
        <p:grpSpPr bwMode="auto">
          <a:xfrm>
            <a:off x="3733800" y="1931441"/>
            <a:ext cx="1157288" cy="1185863"/>
            <a:chOff x="1238" y="1536"/>
            <a:chExt cx="729" cy="747"/>
          </a:xfrm>
        </p:grpSpPr>
        <p:sp>
          <p:nvSpPr>
            <p:cNvPr id="85" name="Text Box 26"/>
            <p:cNvSpPr txBox="1">
              <a:spLocks noChangeArrowheads="1"/>
            </p:cNvSpPr>
            <p:nvPr/>
          </p:nvSpPr>
          <p:spPr bwMode="auto">
            <a:xfrm>
              <a:off x="1238" y="1749"/>
              <a:ext cx="729"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symbol</a:t>
              </a:r>
            </a:p>
          </p:txBody>
        </p:sp>
        <p:sp>
          <p:nvSpPr>
            <p:cNvPr id="86" name="Line 27"/>
            <p:cNvSpPr>
              <a:spLocks noChangeShapeType="1"/>
            </p:cNvSpPr>
            <p:nvPr/>
          </p:nvSpPr>
          <p:spPr bwMode="auto">
            <a:xfrm flipV="1">
              <a:off x="1584" y="1536"/>
              <a:ext cx="0" cy="19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7" name="Group 28"/>
          <p:cNvGrpSpPr>
            <a:grpSpLocks/>
          </p:cNvGrpSpPr>
          <p:nvPr/>
        </p:nvGrpSpPr>
        <p:grpSpPr bwMode="auto">
          <a:xfrm>
            <a:off x="4191000" y="4446041"/>
            <a:ext cx="1212850" cy="1719263"/>
            <a:chOff x="1574" y="3120"/>
            <a:chExt cx="764" cy="1083"/>
          </a:xfrm>
        </p:grpSpPr>
        <p:sp>
          <p:nvSpPr>
            <p:cNvPr id="88" name="Text Box 29"/>
            <p:cNvSpPr txBox="1">
              <a:spLocks noChangeArrowheads="1"/>
            </p:cNvSpPr>
            <p:nvPr/>
          </p:nvSpPr>
          <p:spPr bwMode="auto">
            <a:xfrm>
              <a:off x="1574" y="3669"/>
              <a:ext cx="764"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Current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state</a:t>
              </a:r>
            </a:p>
          </p:txBody>
        </p:sp>
        <p:sp>
          <p:nvSpPr>
            <p:cNvPr id="89" name="Line 30"/>
            <p:cNvSpPr>
              <a:spLocks noChangeShapeType="1"/>
            </p:cNvSpPr>
            <p:nvPr/>
          </p:nvSpPr>
          <p:spPr bwMode="auto">
            <a:xfrm flipV="1">
              <a:off x="1920" y="3120"/>
              <a:ext cx="0"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450656784"/>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54005" y="444664"/>
            <a:ext cx="546792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Testing Membership</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64</a:t>
            </a:fld>
            <a:r>
              <a:rPr lang="en-US" altLang="zh-CN"/>
              <a:t>/100</a:t>
            </a:r>
            <a:endParaRPr lang="en-US" altLang="zh-CN" dirty="0"/>
          </a:p>
        </p:txBody>
      </p:sp>
      <p:grpSp>
        <p:nvGrpSpPr>
          <p:cNvPr id="90" name="Group 3"/>
          <p:cNvGrpSpPr>
            <a:grpSpLocks/>
          </p:cNvGrpSpPr>
          <p:nvPr/>
        </p:nvGrpSpPr>
        <p:grpSpPr bwMode="auto">
          <a:xfrm>
            <a:off x="1676400" y="3077046"/>
            <a:ext cx="5387975" cy="2090738"/>
            <a:chOff x="624" y="1563"/>
            <a:chExt cx="3394" cy="1317"/>
          </a:xfrm>
        </p:grpSpPr>
        <p:sp>
          <p:nvSpPr>
            <p:cNvPr id="91" name="Text Box 4"/>
            <p:cNvSpPr txBox="1">
              <a:spLocks noChangeArrowheads="1"/>
            </p:cNvSpPr>
            <p:nvPr/>
          </p:nvSpPr>
          <p:spPr bwMode="auto">
            <a:xfrm>
              <a:off x="624" y="2592"/>
              <a:ext cx="5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Start</a:t>
              </a:r>
            </a:p>
          </p:txBody>
        </p:sp>
        <p:grpSp>
          <p:nvGrpSpPr>
            <p:cNvPr id="92" name="Group 5"/>
            <p:cNvGrpSpPr>
              <a:grpSpLocks/>
            </p:cNvGrpSpPr>
            <p:nvPr/>
          </p:nvGrpSpPr>
          <p:grpSpPr bwMode="auto">
            <a:xfrm>
              <a:off x="960" y="1563"/>
              <a:ext cx="3058" cy="1317"/>
              <a:chOff x="960" y="1563"/>
              <a:chExt cx="3058" cy="1317"/>
            </a:xfrm>
          </p:grpSpPr>
          <p:sp>
            <p:nvSpPr>
              <p:cNvPr id="93" name="Text Box 6"/>
              <p:cNvSpPr txBox="1">
                <a:spLocks noChangeArrowheads="1"/>
              </p:cNvSpPr>
              <p:nvPr/>
            </p:nvSpPr>
            <p:spPr bwMode="auto">
              <a:xfrm>
                <a:off x="1824"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94" name="Text Box 7"/>
              <p:cNvSpPr txBox="1">
                <a:spLocks noChangeArrowheads="1"/>
              </p:cNvSpPr>
              <p:nvPr/>
            </p:nvSpPr>
            <p:spPr bwMode="auto">
              <a:xfrm>
                <a:off x="1872" y="2592"/>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grpSp>
            <p:nvGrpSpPr>
              <p:cNvPr id="95" name="Group 8"/>
              <p:cNvGrpSpPr>
                <a:grpSpLocks/>
              </p:cNvGrpSpPr>
              <p:nvPr/>
            </p:nvGrpSpPr>
            <p:grpSpPr bwMode="auto">
              <a:xfrm>
                <a:off x="960" y="1563"/>
                <a:ext cx="3058" cy="1056"/>
                <a:chOff x="960" y="1584"/>
                <a:chExt cx="3058" cy="1056"/>
              </a:xfrm>
            </p:grpSpPr>
            <p:cxnSp>
              <p:nvCxnSpPr>
                <p:cNvPr id="96" name="AutoShape 9"/>
                <p:cNvCxnSpPr>
                  <a:cxnSpLocks noChangeShapeType="1"/>
                </p:cNvCxnSpPr>
                <p:nvPr/>
              </p:nvCxnSpPr>
              <p:spPr bwMode="auto">
                <a:xfrm rot="16200000" flipH="1" flipV="1">
                  <a:off x="1431" y="1977"/>
                  <a:ext cx="1" cy="272"/>
                </a:xfrm>
                <a:prstGeom prst="curvedConnector3">
                  <a:avLst>
                    <a:gd name="adj1" fmla="val -427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97" name="Group 10"/>
                <p:cNvGrpSpPr>
                  <a:grpSpLocks/>
                </p:cNvGrpSpPr>
                <p:nvPr/>
              </p:nvGrpSpPr>
              <p:grpSpPr bwMode="auto">
                <a:xfrm>
                  <a:off x="960" y="1584"/>
                  <a:ext cx="3058" cy="1056"/>
                  <a:chOff x="974" y="1584"/>
                  <a:chExt cx="3058" cy="1056"/>
                </a:xfrm>
              </p:grpSpPr>
              <p:sp>
                <p:nvSpPr>
                  <p:cNvPr id="98" name="Oval 11"/>
                  <p:cNvSpPr>
                    <a:spLocks noChangeArrowheads="1"/>
                  </p:cNvSpPr>
                  <p:nvPr/>
                </p:nvSpPr>
                <p:spPr bwMode="auto">
                  <a:xfrm>
                    <a:off x="1310"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a:t>
                    </a:r>
                  </a:p>
                </p:txBody>
              </p:sp>
              <p:sp>
                <p:nvSpPr>
                  <p:cNvPr id="99" name="Oval 12"/>
                  <p:cNvSpPr>
                    <a:spLocks noChangeArrowheads="1"/>
                  </p:cNvSpPr>
                  <p:nvPr/>
                </p:nvSpPr>
                <p:spPr bwMode="auto">
                  <a:xfrm>
                    <a:off x="3462"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a:t>
                    </a:r>
                  </a:p>
                </p:txBody>
              </p:sp>
              <p:sp>
                <p:nvSpPr>
                  <p:cNvPr id="100" name="Oval 13"/>
                  <p:cNvSpPr>
                    <a:spLocks noChangeArrowheads="1"/>
                  </p:cNvSpPr>
                  <p:nvPr/>
                </p:nvSpPr>
                <p:spPr bwMode="auto">
                  <a:xfrm>
                    <a:off x="2406" y="2112"/>
                    <a:ext cx="288" cy="288"/>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B</a:t>
                    </a:r>
                  </a:p>
                </p:txBody>
              </p:sp>
              <p:sp>
                <p:nvSpPr>
                  <p:cNvPr id="101" name="Oval 14"/>
                  <p:cNvSpPr>
                    <a:spLocks noChangeArrowheads="1"/>
                  </p:cNvSpPr>
                  <p:nvPr/>
                </p:nvSpPr>
                <p:spPr bwMode="auto">
                  <a:xfrm>
                    <a:off x="1262"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Oval 15"/>
                  <p:cNvSpPr>
                    <a:spLocks noChangeArrowheads="1"/>
                  </p:cNvSpPr>
                  <p:nvPr/>
                </p:nvSpPr>
                <p:spPr bwMode="auto">
                  <a:xfrm>
                    <a:off x="2358" y="2064"/>
                    <a:ext cx="384" cy="3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Line 16"/>
                  <p:cNvSpPr>
                    <a:spLocks noChangeShapeType="1"/>
                  </p:cNvSpPr>
                  <p:nvPr/>
                </p:nvSpPr>
                <p:spPr bwMode="auto">
                  <a:xfrm flipV="1">
                    <a:off x="974" y="2352"/>
                    <a:ext cx="336"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Line 17"/>
                  <p:cNvSpPr>
                    <a:spLocks noChangeShapeType="1"/>
                  </p:cNvSpPr>
                  <p:nvPr/>
                </p:nvSpPr>
                <p:spPr bwMode="auto">
                  <a:xfrm>
                    <a:off x="1638"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Line 18"/>
                  <p:cNvSpPr>
                    <a:spLocks noChangeShapeType="1"/>
                  </p:cNvSpPr>
                  <p:nvPr/>
                </p:nvSpPr>
                <p:spPr bwMode="auto">
                  <a:xfrm>
                    <a:off x="2742" y="2256"/>
                    <a:ext cx="72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Text Box 19"/>
                  <p:cNvSpPr txBox="1">
                    <a:spLocks noChangeArrowheads="1"/>
                  </p:cNvSpPr>
                  <p:nvPr/>
                </p:nvSpPr>
                <p:spPr bwMode="auto">
                  <a:xfrm>
                    <a:off x="2976" y="1968"/>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1</a:t>
                    </a:r>
                  </a:p>
                </p:txBody>
              </p:sp>
              <p:sp>
                <p:nvSpPr>
                  <p:cNvPr id="107" name="Text Box 20"/>
                  <p:cNvSpPr txBox="1">
                    <a:spLocks noChangeArrowheads="1"/>
                  </p:cNvSpPr>
                  <p:nvPr/>
                </p:nvSpPr>
                <p:spPr bwMode="auto">
                  <a:xfrm>
                    <a:off x="1536" y="1584"/>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a:t>
                    </a:r>
                  </a:p>
                </p:txBody>
              </p:sp>
              <p:cxnSp>
                <p:nvCxnSpPr>
                  <p:cNvPr id="108" name="AutoShape 21"/>
                  <p:cNvCxnSpPr>
                    <a:cxnSpLocks noChangeShapeType="1"/>
                    <a:stCxn id="102" idx="3"/>
                    <a:endCxn id="101" idx="5"/>
                  </p:cNvCxnSpPr>
                  <p:nvPr/>
                </p:nvCxnSpPr>
                <p:spPr bwMode="auto">
                  <a:xfrm rot="5400000">
                    <a:off x="2001" y="1981"/>
                    <a:ext cx="1" cy="824"/>
                  </a:xfrm>
                  <a:prstGeom prst="curvedConnector3">
                    <a:avLst>
                      <a:gd name="adj1" fmla="val 200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9" name="Text Box 22"/>
                  <p:cNvSpPr txBox="1">
                    <a:spLocks noChangeArrowheads="1"/>
                  </p:cNvSpPr>
                  <p:nvPr/>
                </p:nvSpPr>
                <p:spPr bwMode="auto">
                  <a:xfrm>
                    <a:off x="3648"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0,1</a:t>
                    </a:r>
                  </a:p>
                </p:txBody>
              </p:sp>
              <p:cxnSp>
                <p:nvCxnSpPr>
                  <p:cNvPr id="110" name="AutoShape 23"/>
                  <p:cNvCxnSpPr>
                    <a:cxnSpLocks noChangeShapeType="1"/>
                    <a:stCxn id="99" idx="7"/>
                    <a:endCxn id="99" idx="1"/>
                  </p:cNvCxnSpPr>
                  <p:nvPr/>
                </p:nvCxnSpPr>
                <p:spPr bwMode="auto">
                  <a:xfrm rot="16200000" flipH="1" flipV="1">
                    <a:off x="3605" y="2053"/>
                    <a:ext cx="1" cy="204"/>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grpSp>
      </p:grpSp>
      <p:sp>
        <p:nvSpPr>
          <p:cNvPr id="111" name="Text Box 24"/>
          <p:cNvSpPr txBox="1">
            <a:spLocks noChangeArrowheads="1"/>
          </p:cNvSpPr>
          <p:nvPr/>
        </p:nvSpPr>
        <p:spPr bwMode="auto">
          <a:xfrm>
            <a:off x="2727325" y="1484784"/>
            <a:ext cx="1803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ysClr val="windowText" lastClr="000000"/>
                </a:solidFill>
                <a:effectLst/>
                <a:uLnTx/>
                <a:uFillTx/>
              </a:rPr>
              <a:t>0 1 0 1 1</a:t>
            </a:r>
          </a:p>
        </p:txBody>
      </p:sp>
      <p:grpSp>
        <p:nvGrpSpPr>
          <p:cNvPr id="112" name="Group 25"/>
          <p:cNvGrpSpPr>
            <a:grpSpLocks/>
          </p:cNvGrpSpPr>
          <p:nvPr/>
        </p:nvGrpSpPr>
        <p:grpSpPr bwMode="auto">
          <a:xfrm>
            <a:off x="4038600" y="1934046"/>
            <a:ext cx="1157288" cy="1185863"/>
            <a:chOff x="1238" y="1536"/>
            <a:chExt cx="729" cy="747"/>
          </a:xfrm>
        </p:grpSpPr>
        <p:sp>
          <p:nvSpPr>
            <p:cNvPr id="113" name="Text Box 26"/>
            <p:cNvSpPr txBox="1">
              <a:spLocks noChangeArrowheads="1"/>
            </p:cNvSpPr>
            <p:nvPr/>
          </p:nvSpPr>
          <p:spPr bwMode="auto">
            <a:xfrm>
              <a:off x="1238" y="1749"/>
              <a:ext cx="729"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symbol</a:t>
              </a:r>
            </a:p>
          </p:txBody>
        </p:sp>
        <p:sp>
          <p:nvSpPr>
            <p:cNvPr id="114" name="Line 27"/>
            <p:cNvSpPr>
              <a:spLocks noChangeShapeType="1"/>
            </p:cNvSpPr>
            <p:nvPr/>
          </p:nvSpPr>
          <p:spPr bwMode="auto">
            <a:xfrm flipV="1">
              <a:off x="1584" y="1536"/>
              <a:ext cx="0" cy="192"/>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15" name="Group 28"/>
          <p:cNvGrpSpPr>
            <a:grpSpLocks/>
          </p:cNvGrpSpPr>
          <p:nvPr/>
        </p:nvGrpSpPr>
        <p:grpSpPr bwMode="auto">
          <a:xfrm>
            <a:off x="5791200" y="4372446"/>
            <a:ext cx="1212850" cy="1719263"/>
            <a:chOff x="1574" y="3120"/>
            <a:chExt cx="764" cy="1083"/>
          </a:xfrm>
        </p:grpSpPr>
        <p:sp>
          <p:nvSpPr>
            <p:cNvPr id="116" name="Text Box 29"/>
            <p:cNvSpPr txBox="1">
              <a:spLocks noChangeArrowheads="1"/>
            </p:cNvSpPr>
            <p:nvPr/>
          </p:nvSpPr>
          <p:spPr bwMode="auto">
            <a:xfrm>
              <a:off x="1574" y="3669"/>
              <a:ext cx="764" cy="534"/>
            </a:xfrm>
            <a:prstGeom prst="rect">
              <a:avLst/>
            </a:prstGeom>
            <a:noFill/>
            <a:ln w="25400">
              <a:solidFill>
                <a:srgbClr val="FF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Current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state</a:t>
              </a:r>
            </a:p>
          </p:txBody>
        </p:sp>
        <p:sp>
          <p:nvSpPr>
            <p:cNvPr id="117" name="Line 30"/>
            <p:cNvSpPr>
              <a:spLocks noChangeShapeType="1"/>
            </p:cNvSpPr>
            <p:nvPr/>
          </p:nvSpPr>
          <p:spPr bwMode="auto">
            <a:xfrm flipV="1">
              <a:off x="1920" y="3120"/>
              <a:ext cx="0" cy="528"/>
            </a:xfrm>
            <a:prstGeom prst="line">
              <a:avLst/>
            </a:prstGeom>
            <a:noFill/>
            <a:ln w="25400">
              <a:solidFill>
                <a:srgbClr val="FF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247906853"/>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87908" y="506219"/>
            <a:ext cx="6856500" cy="474509"/>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2800" b="1" dirty="0">
                <a:solidFill>
                  <a:srgbClr val="FF0000"/>
                </a:solidFill>
                <a:latin typeface="Times New Roman"/>
                <a:ea typeface="华文新魏" pitchFamily="2" charset="-122"/>
                <a:cs typeface="Times New Roman"/>
              </a:rPr>
              <a:t>What if We Have the Wrong Representation</a:t>
            </a:r>
            <a:endParaRPr lang="zh-CN" altLang="en-US" sz="28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There is a circle of conversions from one form to another</a:t>
            </a:r>
          </a:p>
        </p:txBody>
      </p:sp>
      <p:sp>
        <p:nvSpPr>
          <p:cNvPr id="15" name="Rectangle 4"/>
          <p:cNvSpPr>
            <a:spLocks noChangeArrowheads="1"/>
          </p:cNvSpPr>
          <p:nvPr/>
        </p:nvSpPr>
        <p:spPr bwMode="auto">
          <a:xfrm>
            <a:off x="3810000" y="2564904"/>
            <a:ext cx="1066800" cy="6096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RE</a:t>
            </a:r>
          </a:p>
        </p:txBody>
      </p:sp>
      <p:sp>
        <p:nvSpPr>
          <p:cNvPr id="16" name="Rectangle 5"/>
          <p:cNvSpPr>
            <a:spLocks noChangeArrowheads="1"/>
          </p:cNvSpPr>
          <p:nvPr/>
        </p:nvSpPr>
        <p:spPr bwMode="auto">
          <a:xfrm>
            <a:off x="5105400" y="3631704"/>
            <a:ext cx="990600" cy="6096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DFA</a:t>
            </a:r>
          </a:p>
        </p:txBody>
      </p:sp>
      <p:sp>
        <p:nvSpPr>
          <p:cNvPr id="17" name="Rectangle 6"/>
          <p:cNvSpPr>
            <a:spLocks noChangeArrowheads="1"/>
          </p:cNvSpPr>
          <p:nvPr/>
        </p:nvSpPr>
        <p:spPr bwMode="auto">
          <a:xfrm>
            <a:off x="3810000" y="4698504"/>
            <a:ext cx="1066800" cy="6096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NFA</a:t>
            </a:r>
          </a:p>
        </p:txBody>
      </p:sp>
      <p:sp>
        <p:nvSpPr>
          <p:cNvPr id="18" name="Rectangle 7"/>
          <p:cNvSpPr>
            <a:spLocks noChangeArrowheads="1"/>
          </p:cNvSpPr>
          <p:nvPr/>
        </p:nvSpPr>
        <p:spPr bwMode="auto">
          <a:xfrm>
            <a:off x="2590800" y="3631704"/>
            <a:ext cx="990600" cy="6096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latin typeface="Lucida Sans Unicode" charset="0"/>
              </a:rPr>
              <a:t>ε</a:t>
            </a:r>
            <a:r>
              <a:rPr kumimoji="0" lang="en-US" altLang="zh-CN" sz="1800" b="0" i="0" u="none" strike="noStrike" kern="0" cap="none" spc="0" normalizeH="0" baseline="0" noProof="0">
                <a:ln>
                  <a:noFill/>
                </a:ln>
                <a:solidFill>
                  <a:sysClr val="windowText" lastClr="000000"/>
                </a:solidFill>
                <a:effectLst/>
                <a:uLnTx/>
                <a:uFillTx/>
              </a:rPr>
              <a:t>-NFA</a:t>
            </a:r>
          </a:p>
        </p:txBody>
      </p:sp>
      <p:cxnSp>
        <p:nvCxnSpPr>
          <p:cNvPr id="19" name="AutoShape 8"/>
          <p:cNvCxnSpPr>
            <a:cxnSpLocks noChangeShapeType="1"/>
            <a:stCxn id="16" idx="0"/>
            <a:endCxn id="15" idx="3"/>
          </p:cNvCxnSpPr>
          <p:nvPr/>
        </p:nvCxnSpPr>
        <p:spPr bwMode="auto">
          <a:xfrm rot="5400000" flipH="1">
            <a:off x="4857750" y="2888754"/>
            <a:ext cx="762000" cy="7239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9"/>
          <p:cNvCxnSpPr>
            <a:cxnSpLocks noChangeShapeType="1"/>
            <a:stCxn id="15" idx="1"/>
            <a:endCxn id="18" idx="0"/>
          </p:cNvCxnSpPr>
          <p:nvPr/>
        </p:nvCxnSpPr>
        <p:spPr bwMode="auto">
          <a:xfrm rot="10800000" flipV="1">
            <a:off x="3086100" y="2869704"/>
            <a:ext cx="723900" cy="7620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0"/>
          <p:cNvCxnSpPr>
            <a:cxnSpLocks noChangeShapeType="1"/>
            <a:stCxn id="18" idx="2"/>
            <a:endCxn id="17" idx="1"/>
          </p:cNvCxnSpPr>
          <p:nvPr/>
        </p:nvCxnSpPr>
        <p:spPr bwMode="auto">
          <a:xfrm rot="16200000" flipH="1">
            <a:off x="3067050" y="4260354"/>
            <a:ext cx="762000" cy="7239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1"/>
          <p:cNvCxnSpPr>
            <a:cxnSpLocks noChangeShapeType="1"/>
            <a:stCxn id="17" idx="3"/>
            <a:endCxn id="16" idx="2"/>
          </p:cNvCxnSpPr>
          <p:nvPr/>
        </p:nvCxnSpPr>
        <p:spPr bwMode="auto">
          <a:xfrm flipV="1">
            <a:off x="4876800" y="4241304"/>
            <a:ext cx="723900" cy="7620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147554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39197" y="444664"/>
            <a:ext cx="42975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The Emptiness Problem</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Given a regular language, does the language contain any string at all?</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Assume representation is DFA.</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Compute the set of states reachable from the start state.</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least one final state is reachable, then yes, else no.</a:t>
            </a:r>
          </a:p>
        </p:txBody>
      </p:sp>
    </p:spTree>
    <p:extLst>
      <p:ext uri="{BB962C8B-B14F-4D97-AF65-F5344CB8AC3E}">
        <p14:creationId xmlns:p14="http://schemas.microsoft.com/office/powerpoint/2010/main" val="25547078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36608" y="444664"/>
            <a:ext cx="450271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The Infiniteness Problem</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Is a given regular language infinite?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Start with a DFA for the language.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Key idea</a:t>
            </a:r>
            <a:r>
              <a:rPr lang="en-US" altLang="zh-CN" sz="2800" kern="0" dirty="0">
                <a:solidFill>
                  <a:srgbClr val="000000"/>
                </a:solidFill>
                <a:latin typeface="Tahoma"/>
                <a:ea typeface="宋体"/>
              </a:rPr>
              <a:t>: if the DFA has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states, and the language contains any string of length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or more, then the language is infinite.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Otherwise, the language is surely finite.</a:t>
            </a:r>
          </a:p>
          <a:p>
            <a:pPr marL="971550" lvl="1"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000000"/>
                </a:solidFill>
                <a:latin typeface="Tahoma"/>
                <a:ea typeface="宋体"/>
              </a:rPr>
              <a:t>Limited to strings of length </a:t>
            </a:r>
            <a:r>
              <a:rPr lang="en-US" altLang="zh-CN" sz="2400" kern="0" dirty="0">
                <a:solidFill>
                  <a:srgbClr val="0000FF"/>
                </a:solidFill>
                <a:latin typeface="Tahoma"/>
                <a:ea typeface="宋体"/>
              </a:rPr>
              <a:t>n</a:t>
            </a:r>
            <a:r>
              <a:rPr lang="en-US" altLang="zh-CN" sz="2400" kern="0" dirty="0">
                <a:solidFill>
                  <a:srgbClr val="000000"/>
                </a:solidFill>
                <a:latin typeface="Tahoma"/>
                <a:ea typeface="宋体"/>
              </a:rPr>
              <a:t>  or less. </a:t>
            </a:r>
          </a:p>
        </p:txBody>
      </p:sp>
    </p:spTree>
    <p:extLst>
      <p:ext uri="{BB962C8B-B14F-4D97-AF65-F5344CB8AC3E}">
        <p14:creationId xmlns:p14="http://schemas.microsoft.com/office/powerpoint/2010/main" val="10172636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92439" y="444664"/>
            <a:ext cx="319105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Proof of </a:t>
            </a:r>
            <a:r>
              <a:rPr lang="en-US" altLang="zh-CN" sz="3200" b="1" dirty="0">
                <a:solidFill>
                  <a:srgbClr val="0000FF"/>
                </a:solidFill>
                <a:latin typeface="Times New Roman"/>
                <a:ea typeface="华文新魏" pitchFamily="2" charset="-122"/>
                <a:cs typeface="Times New Roman"/>
              </a:rPr>
              <a:t>Key Idea</a:t>
            </a:r>
            <a:endParaRPr lang="zh-CN" altLang="en-US" sz="3200" b="1" dirty="0">
              <a:solidFill>
                <a:srgbClr val="0000FF"/>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an </a:t>
            </a:r>
            <a:r>
              <a:rPr lang="en-US" altLang="zh-CN" sz="2800" kern="0" dirty="0">
                <a:solidFill>
                  <a:srgbClr val="0000FF"/>
                </a:solidFill>
                <a:latin typeface="Tahoma"/>
                <a:ea typeface="宋体"/>
              </a:rPr>
              <a:t>n-state </a:t>
            </a:r>
            <a:r>
              <a:rPr lang="en-US" altLang="zh-CN" sz="2800" kern="0" dirty="0">
                <a:solidFill>
                  <a:srgbClr val="000000"/>
                </a:solidFill>
                <a:latin typeface="Tahoma"/>
                <a:ea typeface="宋体"/>
              </a:rPr>
              <a:t>DFA accepts a string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of length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or more, then there must be a state that appears twice on the path labeled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from the start state to a final state.</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Because there are at least </a:t>
            </a:r>
            <a:r>
              <a:rPr lang="en-US" altLang="zh-CN" sz="2800" kern="0" dirty="0">
                <a:solidFill>
                  <a:srgbClr val="0000FF"/>
                </a:solidFill>
                <a:latin typeface="Tahoma"/>
                <a:ea typeface="宋体"/>
              </a:rPr>
              <a:t>n+1</a:t>
            </a:r>
            <a:r>
              <a:rPr lang="en-US" altLang="zh-CN" sz="2800" kern="0" dirty="0">
                <a:solidFill>
                  <a:srgbClr val="000000"/>
                </a:solidFill>
                <a:latin typeface="Tahoma"/>
                <a:ea typeface="宋体"/>
              </a:rPr>
              <a:t> states along the path.</a:t>
            </a:r>
          </a:p>
        </p:txBody>
      </p:sp>
    </p:spTree>
    <p:extLst>
      <p:ext uri="{BB962C8B-B14F-4D97-AF65-F5344CB8AC3E}">
        <p14:creationId xmlns:p14="http://schemas.microsoft.com/office/powerpoint/2010/main" val="26665198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199377" y="444664"/>
            <a:ext cx="197718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Proof − (2)</a:t>
            </a:r>
            <a:endParaRPr lang="zh-CN" altLang="en-US" sz="3200" b="1" dirty="0">
              <a:solidFill>
                <a:srgbClr val="0000FF"/>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69</a:t>
            </a:fld>
            <a:r>
              <a:rPr lang="en-US" altLang="zh-CN"/>
              <a:t>/100</a:t>
            </a:r>
            <a:endParaRPr lang="en-US" altLang="zh-CN" dirty="0"/>
          </a:p>
        </p:txBody>
      </p:sp>
      <p:sp>
        <p:nvSpPr>
          <p:cNvPr id="21" name="Text Box 13"/>
          <p:cNvSpPr txBox="1">
            <a:spLocks noChangeArrowheads="1"/>
          </p:cNvSpPr>
          <p:nvPr/>
        </p:nvSpPr>
        <p:spPr bwMode="auto">
          <a:xfrm>
            <a:off x="2895600" y="1735220"/>
            <a:ext cx="12620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FF"/>
                </a:solidFill>
                <a:effectLst/>
                <a:uLnTx/>
                <a:uFillTx/>
                <a:latin typeface="Tahoma"/>
                <a:cs typeface="Tahoma"/>
              </a:rPr>
              <a:t>w = xyz</a:t>
            </a:r>
          </a:p>
        </p:txBody>
      </p:sp>
      <p:sp>
        <p:nvSpPr>
          <p:cNvPr id="22" name="Oval 3"/>
          <p:cNvSpPr>
            <a:spLocks noChangeArrowheads="1"/>
          </p:cNvSpPr>
          <p:nvPr/>
        </p:nvSpPr>
        <p:spPr bwMode="auto">
          <a:xfrm>
            <a:off x="1295400" y="3030620"/>
            <a:ext cx="457200" cy="457200"/>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Tahoma"/>
              <a:cs typeface="Tahoma"/>
            </a:endParaRPr>
          </a:p>
        </p:txBody>
      </p:sp>
      <p:sp>
        <p:nvSpPr>
          <p:cNvPr id="23" name="Oval 5"/>
          <p:cNvSpPr>
            <a:spLocks noChangeArrowheads="1"/>
          </p:cNvSpPr>
          <p:nvPr/>
        </p:nvSpPr>
        <p:spPr bwMode="auto">
          <a:xfrm>
            <a:off x="3505200" y="3030620"/>
            <a:ext cx="457200" cy="457200"/>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latin typeface="Tahoma"/>
                <a:cs typeface="Tahoma"/>
              </a:rPr>
              <a:t>q</a:t>
            </a:r>
          </a:p>
        </p:txBody>
      </p:sp>
      <p:sp>
        <p:nvSpPr>
          <p:cNvPr id="25" name="Oval 6"/>
          <p:cNvSpPr>
            <a:spLocks noChangeArrowheads="1"/>
          </p:cNvSpPr>
          <p:nvPr/>
        </p:nvSpPr>
        <p:spPr bwMode="auto">
          <a:xfrm>
            <a:off x="5791200" y="3030620"/>
            <a:ext cx="381000" cy="381000"/>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Tahoma"/>
              <a:cs typeface="Tahoma"/>
            </a:endParaRPr>
          </a:p>
        </p:txBody>
      </p:sp>
      <p:sp>
        <p:nvSpPr>
          <p:cNvPr id="26" name="Oval 7"/>
          <p:cNvSpPr>
            <a:spLocks noChangeArrowheads="1"/>
          </p:cNvSpPr>
          <p:nvPr/>
        </p:nvSpPr>
        <p:spPr bwMode="auto">
          <a:xfrm>
            <a:off x="5715000" y="2954420"/>
            <a:ext cx="533400" cy="5334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Tahoma"/>
              <a:cs typeface="Tahoma"/>
            </a:endParaRPr>
          </a:p>
        </p:txBody>
      </p:sp>
      <p:sp>
        <p:nvSpPr>
          <p:cNvPr id="27" name="Line 8"/>
          <p:cNvSpPr>
            <a:spLocks noChangeShapeType="1"/>
          </p:cNvSpPr>
          <p:nvPr/>
        </p:nvSpPr>
        <p:spPr bwMode="auto">
          <a:xfrm>
            <a:off x="1752600" y="3259220"/>
            <a:ext cx="17526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Tahoma"/>
              <a:cs typeface="Tahoma"/>
            </a:endParaRPr>
          </a:p>
        </p:txBody>
      </p:sp>
      <p:sp>
        <p:nvSpPr>
          <p:cNvPr id="28" name="Line 9"/>
          <p:cNvSpPr>
            <a:spLocks noChangeShapeType="1"/>
          </p:cNvSpPr>
          <p:nvPr/>
        </p:nvSpPr>
        <p:spPr bwMode="auto">
          <a:xfrm>
            <a:off x="3962400" y="3259220"/>
            <a:ext cx="17526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Tahoma"/>
              <a:cs typeface="Tahoma"/>
            </a:endParaRPr>
          </a:p>
        </p:txBody>
      </p:sp>
      <p:sp>
        <p:nvSpPr>
          <p:cNvPr id="29" name="Text Box 10"/>
          <p:cNvSpPr txBox="1">
            <a:spLocks noChangeArrowheads="1"/>
          </p:cNvSpPr>
          <p:nvPr/>
        </p:nvSpPr>
        <p:spPr bwMode="auto">
          <a:xfrm>
            <a:off x="2346325" y="2759158"/>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latin typeface="Tahoma"/>
                <a:cs typeface="Tahoma"/>
              </a:rPr>
              <a:t>x</a:t>
            </a:r>
          </a:p>
        </p:txBody>
      </p:sp>
      <p:sp>
        <p:nvSpPr>
          <p:cNvPr id="30" name="Text Box 11"/>
          <p:cNvSpPr txBox="1">
            <a:spLocks noChangeArrowheads="1"/>
          </p:cNvSpPr>
          <p:nvPr/>
        </p:nvSpPr>
        <p:spPr bwMode="auto">
          <a:xfrm>
            <a:off x="3276600" y="2421020"/>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latin typeface="Tahoma"/>
                <a:cs typeface="Tahoma"/>
              </a:rPr>
              <a:t>y</a:t>
            </a:r>
          </a:p>
        </p:txBody>
      </p:sp>
      <p:sp>
        <p:nvSpPr>
          <p:cNvPr id="31" name="Text Box 12"/>
          <p:cNvSpPr txBox="1">
            <a:spLocks noChangeArrowheads="1"/>
          </p:cNvSpPr>
          <p:nvPr/>
        </p:nvSpPr>
        <p:spPr bwMode="auto">
          <a:xfrm>
            <a:off x="4572000" y="2802020"/>
            <a:ext cx="32142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latin typeface="Tahoma"/>
                <a:cs typeface="Tahoma"/>
              </a:rPr>
              <a:t>z</a:t>
            </a:r>
          </a:p>
        </p:txBody>
      </p:sp>
      <p:cxnSp>
        <p:nvCxnSpPr>
          <p:cNvPr id="32" name="AutoShape 14"/>
          <p:cNvCxnSpPr>
            <a:cxnSpLocks noChangeShapeType="1"/>
            <a:stCxn id="23" idx="7"/>
            <a:endCxn id="23" idx="1"/>
          </p:cNvCxnSpPr>
          <p:nvPr/>
        </p:nvCxnSpPr>
        <p:spPr bwMode="auto">
          <a:xfrm rot="16200000" flipH="1" flipV="1">
            <a:off x="3733006" y="2936164"/>
            <a:ext cx="1588" cy="323850"/>
          </a:xfrm>
          <a:prstGeom prst="curvedConnector3">
            <a:avLst>
              <a:gd name="adj1" fmla="val -1860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Text Box 15"/>
          <p:cNvSpPr txBox="1">
            <a:spLocks noChangeArrowheads="1"/>
          </p:cNvSpPr>
          <p:nvPr/>
        </p:nvSpPr>
        <p:spPr bwMode="auto">
          <a:xfrm>
            <a:off x="2193925" y="3902158"/>
            <a:ext cx="56261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Then </a:t>
            </a:r>
            <a:r>
              <a:rPr kumimoji="0" lang="en-US" altLang="zh-CN" sz="2400" b="0" i="0" u="none" strike="noStrike" kern="0" cap="none" spc="0" normalizeH="0" baseline="0" noProof="0" dirty="0" err="1">
                <a:ln>
                  <a:noFill/>
                </a:ln>
                <a:solidFill>
                  <a:srgbClr val="0000FF"/>
                </a:solidFill>
                <a:effectLst/>
                <a:uLnTx/>
                <a:uFillTx/>
                <a:latin typeface="Tahoma"/>
                <a:cs typeface="Tahoma"/>
              </a:rPr>
              <a:t>xy</a:t>
            </a:r>
            <a:r>
              <a:rPr kumimoji="0" lang="en-US" altLang="zh-CN" sz="2400" b="0" i="0" u="none" strike="noStrike" kern="0" cap="none" spc="0" normalizeH="0" baseline="30000" noProof="0" dirty="0" err="1">
                <a:ln>
                  <a:noFill/>
                </a:ln>
                <a:solidFill>
                  <a:srgbClr val="0000FF"/>
                </a:solidFill>
                <a:effectLst/>
                <a:uLnTx/>
                <a:uFillTx/>
                <a:latin typeface="Tahoma"/>
                <a:cs typeface="Tahoma"/>
              </a:rPr>
              <a:t>i</a:t>
            </a:r>
            <a:r>
              <a:rPr kumimoji="0" lang="en-US" altLang="zh-CN" sz="2400" b="0" i="0" u="none" strike="noStrike" kern="0" cap="none" spc="0" normalizeH="0" baseline="0" noProof="0" dirty="0" err="1">
                <a:ln>
                  <a:noFill/>
                </a:ln>
                <a:solidFill>
                  <a:srgbClr val="0000FF"/>
                </a:solidFill>
                <a:effectLst/>
                <a:uLnTx/>
                <a:uFillTx/>
                <a:latin typeface="Tahoma"/>
                <a:cs typeface="Tahoma"/>
              </a:rPr>
              <a:t>z</a:t>
            </a: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 is in the language for all </a:t>
            </a:r>
            <a:r>
              <a:rPr kumimoji="0" lang="en-US" altLang="zh-CN" sz="2400" b="0" i="0" u="none" strike="noStrike" kern="0" cap="none" spc="0" normalizeH="0" baseline="0" noProof="0" dirty="0" err="1">
                <a:ln>
                  <a:noFill/>
                </a:ln>
                <a:solidFill>
                  <a:srgbClr val="0000FF"/>
                </a:solidFill>
                <a:effectLst/>
                <a:uLnTx/>
                <a:uFillTx/>
                <a:latin typeface="Tahoma"/>
                <a:cs typeface="Tahoma"/>
              </a:rPr>
              <a:t>i</a:t>
            </a:r>
            <a:r>
              <a:rPr kumimoji="0" lang="en-US" altLang="zh-CN" sz="2400" b="0" i="0" u="none" strike="noStrike" kern="0" cap="none" spc="0" normalizeH="0" baseline="0" noProof="0" dirty="0">
                <a:ln>
                  <a:noFill/>
                </a:ln>
                <a:solidFill>
                  <a:srgbClr val="0000FF"/>
                </a:solidFill>
                <a:effectLst/>
                <a:uLnTx/>
                <a:uFillTx/>
                <a:latin typeface="Tahoma"/>
                <a:cs typeface="Tahoma"/>
              </a:rPr>
              <a:t> </a:t>
            </a:r>
            <a:r>
              <a:rPr kumimoji="0" lang="en-US" altLang="zh-CN" sz="2400" b="0" i="0" u="sng" strike="noStrike" kern="0" cap="none" spc="0" normalizeH="0" baseline="0" noProof="0" dirty="0">
                <a:ln>
                  <a:noFill/>
                </a:ln>
                <a:solidFill>
                  <a:srgbClr val="0000FF"/>
                </a:solidFill>
                <a:effectLst/>
                <a:uLnTx/>
                <a:uFillTx/>
                <a:latin typeface="Tahoma"/>
                <a:cs typeface="Tahoma"/>
              </a:rPr>
              <a:t>&gt;</a:t>
            </a:r>
            <a:r>
              <a:rPr kumimoji="0" lang="en-US" altLang="zh-CN" sz="2400" b="0" i="0" u="none" strike="noStrike" kern="0" cap="none" spc="0" normalizeH="0" baseline="0" noProof="0" dirty="0">
                <a:ln>
                  <a:noFill/>
                </a:ln>
                <a:solidFill>
                  <a:srgbClr val="0000FF"/>
                </a:solidFill>
                <a:effectLst/>
                <a:uLnTx/>
                <a:uFillTx/>
                <a:latin typeface="Tahoma"/>
                <a:cs typeface="Tahoma"/>
              </a:rPr>
              <a:t> 0</a:t>
            </a: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a:t>
            </a:r>
          </a:p>
        </p:txBody>
      </p:sp>
      <p:sp>
        <p:nvSpPr>
          <p:cNvPr id="34" name="Text Box 16"/>
          <p:cNvSpPr txBox="1">
            <a:spLocks noChangeArrowheads="1"/>
          </p:cNvSpPr>
          <p:nvPr/>
        </p:nvSpPr>
        <p:spPr bwMode="auto">
          <a:xfrm>
            <a:off x="2743200" y="4707020"/>
            <a:ext cx="481213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Since </a:t>
            </a:r>
            <a:r>
              <a:rPr kumimoji="0" lang="en-US" altLang="zh-CN" sz="2400" b="0" i="0" u="none" strike="noStrike" kern="0" cap="none" spc="0" normalizeH="0" baseline="0" noProof="0" dirty="0">
                <a:ln>
                  <a:noFill/>
                </a:ln>
                <a:solidFill>
                  <a:srgbClr val="0000FF"/>
                </a:solidFill>
                <a:effectLst/>
                <a:uLnTx/>
                <a:uFillTx/>
                <a:latin typeface="Tahoma"/>
                <a:cs typeface="Tahoma"/>
              </a:rPr>
              <a:t>y</a:t>
            </a: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 is not </a:t>
            </a:r>
            <a:r>
              <a:rPr kumimoji="0" lang="en-US" altLang="zh-CN" sz="2400" b="0" i="0" u="none" strike="noStrike" kern="0" cap="none" spc="0" normalizeH="0" baseline="0" noProof="0" dirty="0" err="1">
                <a:ln>
                  <a:noFill/>
                </a:ln>
                <a:solidFill>
                  <a:srgbClr val="0000FF"/>
                </a:solidFill>
                <a:effectLst/>
                <a:uLnTx/>
                <a:uFillTx/>
                <a:latin typeface="Tahoma"/>
                <a:cs typeface="Tahoma"/>
              </a:rPr>
              <a:t>ε</a:t>
            </a: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 we see an infinite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number of strings in </a:t>
            </a:r>
            <a:r>
              <a:rPr kumimoji="0" lang="en-US" altLang="zh-CN" sz="2400" b="0" i="0" u="none" strike="noStrike" kern="0" cap="none" spc="0" normalizeH="0" baseline="0" noProof="0" dirty="0">
                <a:ln>
                  <a:noFill/>
                </a:ln>
                <a:solidFill>
                  <a:srgbClr val="0000FF"/>
                </a:solidFill>
                <a:effectLst/>
                <a:uLnTx/>
                <a:uFillTx/>
                <a:latin typeface="Tahoma"/>
                <a:cs typeface="Tahoma"/>
              </a:rPr>
              <a:t>L</a:t>
            </a:r>
            <a:r>
              <a:rPr kumimoji="0" lang="en-US" altLang="zh-CN" sz="2400" b="0" i="0" u="none" strike="noStrike" kern="0" cap="none" spc="0" normalizeH="0" baseline="0" noProof="0" dirty="0">
                <a:ln>
                  <a:noFill/>
                </a:ln>
                <a:solidFill>
                  <a:sysClr val="windowText" lastClr="000000"/>
                </a:solidFill>
                <a:effectLst/>
                <a:uLnTx/>
                <a:uFillTx/>
                <a:latin typeface="Tahoma"/>
                <a:cs typeface="Tahoma"/>
              </a:rPr>
              <a:t>.</a:t>
            </a:r>
          </a:p>
        </p:txBody>
      </p:sp>
    </p:spTree>
    <p:extLst>
      <p:ext uri="{BB962C8B-B14F-4D97-AF65-F5344CB8AC3E}">
        <p14:creationId xmlns:p14="http://schemas.microsoft.com/office/powerpoint/2010/main" val="4084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97700" y="417558"/>
            <a:ext cx="29598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Definition of RE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 1</a:t>
            </a:r>
            <a:r>
              <a:rPr lang="en-US" altLang="zh-CN" sz="2800" kern="0" dirty="0">
                <a:solidFill>
                  <a:srgbClr val="000000"/>
                </a:solidFill>
                <a:latin typeface="Tahoma"/>
                <a:ea typeface="宋体"/>
              </a:rPr>
              <a:t>: If </a:t>
            </a:r>
            <a:r>
              <a:rPr lang="en-US" altLang="zh-CN" sz="2800" i="1" kern="0" dirty="0">
                <a:solidFill>
                  <a:srgbClr val="0000FF"/>
                </a:solidFill>
                <a:latin typeface="Tahoma"/>
                <a:ea typeface="宋体"/>
              </a:rPr>
              <a:t>a</a:t>
            </a:r>
            <a:r>
              <a:rPr lang="en-US" altLang="zh-CN" sz="2800" kern="0" dirty="0">
                <a:solidFill>
                  <a:srgbClr val="000000"/>
                </a:solidFill>
                <a:latin typeface="Tahoma"/>
                <a:ea typeface="宋体"/>
              </a:rPr>
              <a:t>  is any symbol, then </a:t>
            </a:r>
            <a:r>
              <a:rPr lang="en-US" altLang="zh-CN" sz="2800" b="1" kern="0" dirty="0">
                <a:solidFill>
                  <a:srgbClr val="0000FF"/>
                </a:solidFill>
                <a:latin typeface="Tahoma"/>
                <a:ea typeface="宋体"/>
              </a:rPr>
              <a:t>a</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a </a:t>
            </a:r>
            <a:r>
              <a:rPr lang="en-US" altLang="zh-CN" sz="2800" kern="0" dirty="0">
                <a:solidFill>
                  <a:srgbClr val="0000FF"/>
                </a:solidFill>
                <a:latin typeface="Tahoma"/>
                <a:ea typeface="宋体"/>
              </a:rPr>
              <a:t>RE</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L(</a:t>
            </a:r>
            <a:r>
              <a:rPr lang="en-US" altLang="zh-CN" sz="2800" b="1" kern="0" dirty="0">
                <a:solidFill>
                  <a:srgbClr val="0000FF"/>
                </a:solidFill>
                <a:latin typeface="Tahoma"/>
                <a:ea typeface="宋体"/>
              </a:rPr>
              <a:t>a</a:t>
            </a:r>
            <a:r>
              <a:rPr lang="en-US" altLang="zh-CN" sz="2800" kern="0" dirty="0">
                <a:solidFill>
                  <a:srgbClr val="0000FF"/>
                </a:solidFill>
                <a:latin typeface="Tahoma"/>
                <a:ea typeface="宋体"/>
              </a:rPr>
              <a:t>) = {a}</a:t>
            </a:r>
            <a:r>
              <a:rPr lang="en-US" altLang="zh-CN" sz="2800" kern="0" dirty="0">
                <a:solidFill>
                  <a:srgbClr val="000000"/>
                </a:solidFill>
                <a:latin typeface="Tahoma"/>
                <a:ea typeface="宋体"/>
              </a:rPr>
              <a:t>.</a:t>
            </a:r>
          </a:p>
          <a:p>
            <a:pPr marL="971550" lvl="1" indent="-514350" eaLnBrk="0" hangingPunct="0">
              <a:spcBef>
                <a:spcPct val="20000"/>
              </a:spcBef>
              <a:buClr>
                <a:srgbClr val="1073E0"/>
              </a:buClr>
              <a:buSzPct val="70000"/>
              <a:buFont typeface="Wingdings" charset="2"/>
              <a:buChar char="Ø"/>
              <a:defRPr/>
            </a:pPr>
            <a:r>
              <a:rPr lang="en-US" altLang="zh-CN" sz="2400" kern="0" dirty="0">
                <a:solidFill>
                  <a:srgbClr val="CC3300"/>
                </a:solidFill>
                <a:latin typeface="Tahoma"/>
                <a:ea typeface="宋体"/>
              </a:rPr>
              <a:t>Note</a:t>
            </a:r>
            <a:r>
              <a:rPr lang="en-US" altLang="zh-CN" sz="2400" kern="0" dirty="0">
                <a:solidFill>
                  <a:srgbClr val="000000"/>
                </a:solidFill>
                <a:latin typeface="Tahoma"/>
                <a:ea typeface="宋体"/>
              </a:rPr>
              <a:t>: </a:t>
            </a:r>
            <a:r>
              <a:rPr lang="en-US" altLang="zh-CN" sz="2400" kern="0" dirty="0">
                <a:solidFill>
                  <a:srgbClr val="0000FF"/>
                </a:solidFill>
                <a:latin typeface="Tahoma"/>
                <a:ea typeface="宋体"/>
              </a:rPr>
              <a:t>{a}</a:t>
            </a:r>
            <a:r>
              <a:rPr lang="en-US" altLang="zh-CN" sz="2400" kern="0" dirty="0">
                <a:solidFill>
                  <a:srgbClr val="000000"/>
                </a:solidFill>
                <a:latin typeface="Tahoma"/>
                <a:ea typeface="宋体"/>
              </a:rPr>
              <a:t> is the language containing one string, and that string is of length 1.</a:t>
            </a:r>
            <a:endParaRPr lang="en-US" altLang="zh-CN" sz="2400" kern="0" dirty="0">
              <a:solidFill>
                <a:srgbClr val="000000"/>
              </a:solidFill>
              <a:latin typeface="Tahoma"/>
              <a:ea typeface="宋体"/>
              <a:cs typeface="Tahoma" panose="020B0604030504040204" pitchFamily="34" charset="0"/>
            </a:endParaRP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 2</a:t>
            </a:r>
            <a:r>
              <a:rPr lang="en-US" altLang="zh-CN" sz="2800" kern="0" dirty="0">
                <a:solidFill>
                  <a:srgbClr val="000000"/>
                </a:solidFill>
                <a:latin typeface="Tahoma"/>
                <a:ea typeface="宋体"/>
              </a:rPr>
              <a:t>: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a RE, and </a:t>
            </a:r>
            <a:r>
              <a:rPr lang="en-US" altLang="zh-CN" sz="2800" kern="0" dirty="0">
                <a:solidFill>
                  <a:srgbClr val="0000FF"/>
                </a:solidFill>
                <a:latin typeface="Tahoma"/>
                <a:ea typeface="宋体"/>
              </a:rPr>
              <a:t>L(</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 =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 3</a:t>
            </a:r>
            <a:r>
              <a:rPr lang="en-US" altLang="zh-CN" sz="2800" kern="0" dirty="0">
                <a:solidFill>
                  <a:srgbClr val="000000"/>
                </a:solidFill>
                <a:latin typeface="Tahoma"/>
                <a:ea typeface="宋体"/>
              </a:rPr>
              <a:t>: </a:t>
            </a:r>
            <a:r>
              <a:rPr lang="en-US" altLang="zh-CN" sz="2800" kern="0" dirty="0">
                <a:solidFill>
                  <a:srgbClr val="0000FF"/>
                </a:solidFill>
                <a:latin typeface="Lucida Sans Unicode" charset="0"/>
                <a:ea typeface="宋体"/>
              </a:rPr>
              <a:t>∅</a:t>
            </a:r>
            <a:r>
              <a:rPr lang="en-US" altLang="zh-CN" sz="2800" kern="0" dirty="0">
                <a:solidFill>
                  <a:srgbClr val="000000"/>
                </a:solidFill>
                <a:latin typeface="Tahoma"/>
                <a:ea typeface="宋体"/>
              </a:rPr>
              <a:t> is a RE, and </a:t>
            </a:r>
            <a:r>
              <a:rPr lang="en-US" altLang="zh-CN" sz="2800" kern="0" dirty="0">
                <a:solidFill>
                  <a:srgbClr val="0000FF"/>
                </a:solidFill>
                <a:latin typeface="Tahoma"/>
                <a:ea typeface="宋体"/>
              </a:rPr>
              <a:t>L(</a:t>
            </a:r>
            <a:r>
              <a:rPr lang="en-US" altLang="zh-CN" sz="2800" kern="0" dirty="0">
                <a:solidFill>
                  <a:srgbClr val="0000FF"/>
                </a:solidFill>
                <a:latin typeface="Lucida Sans Unicode" charset="0"/>
                <a:ea typeface="宋体"/>
              </a:rPr>
              <a:t>∅</a:t>
            </a:r>
            <a:r>
              <a:rPr lang="en-US" altLang="zh-CN" sz="2800" kern="0" dirty="0">
                <a:solidFill>
                  <a:srgbClr val="0000FF"/>
                </a:solidFill>
                <a:latin typeface="Tahoma"/>
                <a:ea typeface="宋体"/>
              </a:rPr>
              <a:t>) = </a:t>
            </a:r>
            <a:r>
              <a:rPr lang="en-US" altLang="zh-CN" sz="2800" kern="0" dirty="0">
                <a:solidFill>
                  <a:srgbClr val="0000FF"/>
                </a:solidFill>
                <a:latin typeface="Lucida Sans Unicode" charset="0"/>
                <a:ea typeface="宋体"/>
              </a:rPr>
              <a:t>∅</a:t>
            </a:r>
            <a:r>
              <a:rPr lang="en-US" altLang="zh-CN" sz="2800" kern="0" dirty="0">
                <a:solidFill>
                  <a:srgbClr val="000000"/>
                </a:solidFill>
                <a:latin typeface="Tahoma"/>
                <a:ea typeface="宋体"/>
              </a:rPr>
              <a:t>.</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a:t>
            </a:fld>
            <a:r>
              <a:rPr lang="en-US" altLang="zh-CN"/>
              <a:t>/100</a:t>
            </a:r>
            <a:endParaRPr lang="en-US" altLang="zh-CN" dirty="0"/>
          </a:p>
        </p:txBody>
      </p:sp>
    </p:spTree>
    <p:extLst>
      <p:ext uri="{BB962C8B-B14F-4D97-AF65-F5344CB8AC3E}">
        <p14:creationId xmlns:p14="http://schemas.microsoft.com/office/powerpoint/2010/main" val="404705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86501" y="444664"/>
            <a:ext cx="440292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Infiniteness − Continued</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do not yet have an algorithm.</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There are an infinite number of strings of length </a:t>
            </a:r>
            <a:r>
              <a:rPr lang="en-US" altLang="zh-CN" sz="2800" kern="0" dirty="0">
                <a:solidFill>
                  <a:srgbClr val="0000FF"/>
                </a:solidFill>
                <a:latin typeface="Tahoma"/>
                <a:ea typeface="宋体"/>
              </a:rPr>
              <a:t>&gt; n</a:t>
            </a:r>
            <a:r>
              <a:rPr lang="en-US" altLang="zh-CN" sz="2800" kern="0" dirty="0">
                <a:solidFill>
                  <a:srgbClr val="000000"/>
                </a:solidFill>
                <a:latin typeface="Tahoma"/>
                <a:ea typeface="宋体"/>
              </a:rPr>
              <a:t>, and we can</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t test them all.</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Second key idea</a:t>
            </a:r>
            <a:r>
              <a:rPr lang="en-US" altLang="zh-CN" sz="2800" kern="0" dirty="0">
                <a:solidFill>
                  <a:srgbClr val="000000"/>
                </a:solidFill>
                <a:latin typeface="Tahoma"/>
                <a:ea typeface="宋体"/>
              </a:rPr>
              <a:t>: there is a string of length </a:t>
            </a:r>
            <a:r>
              <a:rPr lang="en-US" altLang="zh-CN" sz="2800" kern="0" dirty="0">
                <a:solidFill>
                  <a:srgbClr val="0000FF"/>
                </a:solidFill>
                <a:latin typeface="Tahoma"/>
                <a:ea typeface="宋体"/>
              </a:rPr>
              <a:t>&gt; n</a:t>
            </a:r>
            <a:r>
              <a:rPr lang="en-US" altLang="zh-CN" sz="2800" kern="0" dirty="0">
                <a:solidFill>
                  <a:srgbClr val="000000"/>
                </a:solidFill>
                <a:latin typeface="Tahoma"/>
                <a:ea typeface="宋体"/>
              </a:rPr>
              <a:t> (= number of states) in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if and only if there is a string of length between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2n−1</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16621573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12967" y="444664"/>
            <a:ext cx="455000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Proof of Second Key Idea</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71</a:t>
            </a:fld>
            <a:r>
              <a:rPr lang="en-US" altLang="zh-CN"/>
              <a:t>/100</a:t>
            </a:r>
            <a:endParaRPr lang="en-US" altLang="zh-CN" dirty="0"/>
          </a:p>
        </p:txBody>
      </p:sp>
      <p:sp>
        <p:nvSpPr>
          <p:cNvPr id="24" name="Rectangle 5"/>
          <p:cNvSpPr>
            <a:spLocks noChangeArrowheads="1"/>
          </p:cNvSpPr>
          <p:nvPr/>
        </p:nvSpPr>
        <p:spPr bwMode="auto">
          <a:xfrm>
            <a:off x="323528" y="1699915"/>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Remember:</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y</a:t>
            </a:r>
            <a:r>
              <a:rPr lang="en-US" altLang="zh-CN" sz="2800" kern="0" dirty="0">
                <a:solidFill>
                  <a:srgbClr val="000000"/>
                </a:solidFill>
                <a:latin typeface="Tahoma"/>
                <a:ea typeface="宋体"/>
              </a:rPr>
              <a:t> is the first cycle on the path.</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So </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xy</a:t>
            </a:r>
            <a:r>
              <a:rPr lang="en-US" altLang="zh-CN" sz="2800" kern="0" dirty="0">
                <a:solidFill>
                  <a:srgbClr val="0000FF"/>
                </a:solidFill>
                <a:latin typeface="Tahoma"/>
                <a:ea typeface="宋体"/>
              </a:rPr>
              <a:t>| &lt; n</a:t>
            </a:r>
            <a:r>
              <a:rPr lang="en-US" altLang="zh-CN" sz="2800" kern="0" dirty="0">
                <a:solidFill>
                  <a:srgbClr val="000000"/>
                </a:solidFill>
                <a:latin typeface="Tahoma"/>
                <a:ea typeface="宋体"/>
              </a:rPr>
              <a:t>; in particular, </a:t>
            </a:r>
            <a:r>
              <a:rPr lang="en-US" altLang="zh-CN" sz="2800" kern="0" dirty="0">
                <a:solidFill>
                  <a:srgbClr val="0000FF"/>
                </a:solidFill>
                <a:latin typeface="Tahoma"/>
                <a:ea typeface="宋体"/>
              </a:rPr>
              <a:t>1 &lt; |y| &lt; n</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is the shortest accepted string of length at least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then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cannot be as long as </a:t>
            </a:r>
            <a:r>
              <a:rPr lang="en-US" altLang="zh-CN" sz="2800" kern="0" dirty="0">
                <a:solidFill>
                  <a:srgbClr val="0000FF"/>
                </a:solidFill>
                <a:latin typeface="Tahoma"/>
                <a:ea typeface="宋体"/>
              </a:rPr>
              <a:t>2n</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Thus, if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is of length </a:t>
            </a:r>
            <a:r>
              <a:rPr lang="en-US" altLang="zh-CN" sz="2800" kern="0" dirty="0">
                <a:solidFill>
                  <a:srgbClr val="0000FF"/>
                </a:solidFill>
                <a:latin typeface="Tahoma"/>
                <a:ea typeface="宋体"/>
              </a:rPr>
              <a:t>2n</a:t>
            </a:r>
            <a:r>
              <a:rPr lang="en-US" altLang="zh-CN" sz="2800" kern="0" dirty="0">
                <a:solidFill>
                  <a:srgbClr val="000000"/>
                </a:solidFill>
                <a:latin typeface="Tahoma"/>
                <a:ea typeface="宋体"/>
              </a:rPr>
              <a:t> or more, there is a shorter string in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that is still of length at least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Keep shortening to reach </a:t>
            </a:r>
            <a:r>
              <a:rPr lang="en-US" altLang="zh-CN" sz="2800" kern="0" dirty="0">
                <a:solidFill>
                  <a:srgbClr val="0000FF"/>
                </a:solidFill>
                <a:latin typeface="Tahoma"/>
                <a:ea typeface="宋体"/>
              </a:rPr>
              <a:t>[n, 2n-1]</a:t>
            </a:r>
            <a:r>
              <a:rPr lang="en-US" altLang="zh-CN" sz="2800" kern="0" dirty="0">
                <a:solidFill>
                  <a:srgbClr val="000000"/>
                </a:solidFill>
                <a:latin typeface="Tahoma"/>
                <a:ea typeface="宋体"/>
              </a:rPr>
              <a:t>.</a:t>
            </a:r>
          </a:p>
        </p:txBody>
      </p:sp>
      <p:grpSp>
        <p:nvGrpSpPr>
          <p:cNvPr id="18" name="Group 4"/>
          <p:cNvGrpSpPr>
            <a:grpSpLocks/>
          </p:cNvGrpSpPr>
          <p:nvPr/>
        </p:nvGrpSpPr>
        <p:grpSpPr bwMode="auto">
          <a:xfrm>
            <a:off x="2987824" y="1340222"/>
            <a:ext cx="3429000" cy="762000"/>
            <a:chOff x="816" y="1968"/>
            <a:chExt cx="3120" cy="672"/>
          </a:xfrm>
        </p:grpSpPr>
        <p:sp>
          <p:nvSpPr>
            <p:cNvPr id="19" name="Oval 5"/>
            <p:cNvSpPr>
              <a:spLocks noChangeArrowheads="1"/>
            </p:cNvSpPr>
            <p:nvPr/>
          </p:nvSpPr>
          <p:spPr bwMode="auto">
            <a:xfrm>
              <a:off x="816" y="2352"/>
              <a:ext cx="287"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20" name="Oval 6"/>
            <p:cNvSpPr>
              <a:spLocks noChangeArrowheads="1"/>
            </p:cNvSpPr>
            <p:nvPr/>
          </p:nvSpPr>
          <p:spPr bwMode="auto">
            <a:xfrm>
              <a:off x="2208" y="2352"/>
              <a:ext cx="287" cy="288"/>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21" name="Oval 7"/>
            <p:cNvSpPr>
              <a:spLocks noChangeArrowheads="1"/>
            </p:cNvSpPr>
            <p:nvPr/>
          </p:nvSpPr>
          <p:spPr bwMode="auto">
            <a:xfrm>
              <a:off x="3649" y="2352"/>
              <a:ext cx="240" cy="241"/>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22" name="Oval 8"/>
            <p:cNvSpPr>
              <a:spLocks noChangeArrowheads="1"/>
            </p:cNvSpPr>
            <p:nvPr/>
          </p:nvSpPr>
          <p:spPr bwMode="auto">
            <a:xfrm>
              <a:off x="3599" y="2304"/>
              <a:ext cx="337" cy="336"/>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23" name="Line 9"/>
            <p:cNvSpPr>
              <a:spLocks noChangeShapeType="1"/>
            </p:cNvSpPr>
            <p:nvPr/>
          </p:nvSpPr>
          <p:spPr bwMode="auto">
            <a:xfrm>
              <a:off x="1103" y="2496"/>
              <a:ext cx="1105"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25" name="Line 10"/>
            <p:cNvSpPr>
              <a:spLocks noChangeShapeType="1"/>
            </p:cNvSpPr>
            <p:nvPr/>
          </p:nvSpPr>
          <p:spPr bwMode="auto">
            <a:xfrm>
              <a:off x="2496" y="2496"/>
              <a:ext cx="1104"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26" name="Text Box 11"/>
            <p:cNvSpPr txBox="1">
              <a:spLocks noChangeArrowheads="1"/>
            </p:cNvSpPr>
            <p:nvPr/>
          </p:nvSpPr>
          <p:spPr bwMode="auto">
            <a:xfrm>
              <a:off x="1462" y="2159"/>
              <a:ext cx="308"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x</a:t>
              </a:r>
            </a:p>
          </p:txBody>
        </p:sp>
        <p:sp>
          <p:nvSpPr>
            <p:cNvPr id="27" name="Text Box 12"/>
            <p:cNvSpPr txBox="1">
              <a:spLocks noChangeArrowheads="1"/>
            </p:cNvSpPr>
            <p:nvPr/>
          </p:nvSpPr>
          <p:spPr bwMode="auto">
            <a:xfrm>
              <a:off x="1995" y="1968"/>
              <a:ext cx="308"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y</a:t>
              </a:r>
            </a:p>
          </p:txBody>
        </p:sp>
        <p:sp>
          <p:nvSpPr>
            <p:cNvPr id="28" name="Text Box 13"/>
            <p:cNvSpPr txBox="1">
              <a:spLocks noChangeArrowheads="1"/>
            </p:cNvSpPr>
            <p:nvPr/>
          </p:nvSpPr>
          <p:spPr bwMode="auto">
            <a:xfrm>
              <a:off x="2858" y="2159"/>
              <a:ext cx="308"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z</a:t>
              </a:r>
            </a:p>
          </p:txBody>
        </p:sp>
        <p:cxnSp>
          <p:nvCxnSpPr>
            <p:cNvPr id="29" name="AutoShape 14"/>
            <p:cNvCxnSpPr>
              <a:cxnSpLocks noChangeShapeType="1"/>
              <a:stCxn id="20" idx="7"/>
              <a:endCxn id="20" idx="1"/>
            </p:cNvCxnSpPr>
            <p:nvPr/>
          </p:nvCxnSpPr>
          <p:spPr bwMode="auto">
            <a:xfrm rot="16200000" flipH="1" flipV="1">
              <a:off x="2351" y="2292"/>
              <a:ext cx="1" cy="204"/>
            </a:xfrm>
            <a:prstGeom prst="curvedConnector3">
              <a:avLst>
                <a:gd name="adj1" fmla="val -524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6774784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65288" y="444664"/>
            <a:ext cx="661908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Completion of Infiniteness Algorithm</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72</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Test for membership all strings of length between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2n-1</a:t>
            </a:r>
            <a:r>
              <a:rPr lang="en-US" altLang="zh-CN" sz="2800" kern="0" dirty="0">
                <a:solidFill>
                  <a:srgbClr val="000000"/>
                </a:solidFill>
                <a:latin typeface="Tahoma"/>
                <a:ea typeface="宋体"/>
              </a:rPr>
              <a:t>.</a:t>
            </a:r>
          </a:p>
          <a:p>
            <a:pPr marL="971550" lvl="2"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If any are accepted, then infinite, else finite.</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 terrible algorithm.</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Better</a:t>
            </a:r>
            <a:r>
              <a:rPr lang="en-US" altLang="zh-CN" sz="2800" kern="0" dirty="0">
                <a:solidFill>
                  <a:srgbClr val="000000"/>
                </a:solidFill>
                <a:latin typeface="Tahoma"/>
                <a:ea typeface="宋体"/>
              </a:rPr>
              <a:t>: find cycles between the start state and a final state.</a:t>
            </a:r>
          </a:p>
          <a:p>
            <a:pPr eaLnBrk="0" hangingPunct="0">
              <a:lnSpc>
                <a:spcPct val="90000"/>
              </a:lnSpc>
              <a:spcBef>
                <a:spcPct val="20000"/>
              </a:spcBef>
              <a:buClr>
                <a:srgbClr val="1073E0"/>
              </a:buClr>
              <a:buSzPct val="70000"/>
              <a:defRPr/>
            </a:pPr>
            <a:endParaRPr lang="en-US" altLang="zh-CN" sz="2800" kern="0" dirty="0">
              <a:solidFill>
                <a:srgbClr val="000000"/>
              </a:solidFill>
              <a:latin typeface="Tahoma"/>
              <a:ea typeface="宋体"/>
            </a:endParaRPr>
          </a:p>
        </p:txBody>
      </p:sp>
    </p:spTree>
    <p:extLst>
      <p:ext uri="{BB962C8B-B14F-4D97-AF65-F5344CB8AC3E}">
        <p14:creationId xmlns:p14="http://schemas.microsoft.com/office/powerpoint/2010/main" val="31293337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225864" y="444664"/>
            <a:ext cx="269793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Finding Cycles</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609600" lvl="0" indent="-609600" eaLnBrk="0" hangingPunct="0">
              <a:spcBef>
                <a:spcPct val="20000"/>
              </a:spcBef>
              <a:buClr>
                <a:srgbClr val="CC00CC"/>
              </a:buClr>
              <a:buFont typeface="Monotype Sorts" charset="0"/>
              <a:buAutoNum type="arabicPeriod"/>
              <a:defRPr/>
            </a:pPr>
            <a:r>
              <a:rPr lang="en-US" altLang="zh-CN" sz="2800" kern="0" dirty="0">
                <a:solidFill>
                  <a:srgbClr val="000000"/>
                </a:solidFill>
                <a:latin typeface="Tahoma"/>
                <a:ea typeface="宋体"/>
                <a:cs typeface="宋体" charset="0"/>
              </a:rPr>
              <a:t>Eliminate states not reachable from the start state.</a:t>
            </a:r>
          </a:p>
          <a:p>
            <a:pPr marL="609600" lvl="0" indent="-609600" eaLnBrk="0" hangingPunct="0">
              <a:spcBef>
                <a:spcPct val="20000"/>
              </a:spcBef>
              <a:buClr>
                <a:srgbClr val="CC00CC"/>
              </a:buClr>
              <a:buFont typeface="Monotype Sorts" charset="0"/>
              <a:buAutoNum type="arabicPeriod"/>
              <a:defRPr/>
            </a:pPr>
            <a:r>
              <a:rPr lang="en-US" altLang="zh-CN" sz="2800" kern="0" dirty="0">
                <a:solidFill>
                  <a:srgbClr val="000000"/>
                </a:solidFill>
                <a:latin typeface="Tahoma"/>
                <a:ea typeface="宋体"/>
                <a:cs typeface="宋体" charset="0"/>
              </a:rPr>
              <a:t>Eliminate states that do not reach a final state.</a:t>
            </a:r>
          </a:p>
          <a:p>
            <a:pPr marL="609600" lvl="0" indent="-609600" eaLnBrk="0" hangingPunct="0">
              <a:spcBef>
                <a:spcPct val="20000"/>
              </a:spcBef>
              <a:buClr>
                <a:srgbClr val="CC00CC"/>
              </a:buClr>
              <a:buFont typeface="Monotype Sorts" charset="0"/>
              <a:buAutoNum type="arabicPeriod"/>
              <a:defRPr/>
            </a:pPr>
            <a:r>
              <a:rPr lang="en-US" altLang="zh-CN" sz="2800" kern="0" dirty="0">
                <a:solidFill>
                  <a:srgbClr val="000000"/>
                </a:solidFill>
                <a:latin typeface="Tahoma"/>
                <a:ea typeface="宋体"/>
                <a:cs typeface="宋体" charset="0"/>
              </a:rPr>
              <a:t>Test if the remaining transition graph has any cycles.</a:t>
            </a:r>
          </a:p>
          <a:p>
            <a:pPr eaLnBrk="0" hangingPunct="0">
              <a:lnSpc>
                <a:spcPct val="90000"/>
              </a:lnSpc>
              <a:spcBef>
                <a:spcPct val="20000"/>
              </a:spcBef>
              <a:buClr>
                <a:srgbClr val="1073E0"/>
              </a:buClr>
              <a:buSzPct val="70000"/>
              <a:defRPr/>
            </a:pPr>
            <a:endParaRPr lang="en-US" altLang="zh-CN" sz="2400" kern="0" dirty="0">
              <a:solidFill>
                <a:srgbClr val="000000"/>
              </a:solidFill>
              <a:latin typeface="Tahoma"/>
              <a:ea typeface="宋体"/>
            </a:endParaRPr>
          </a:p>
        </p:txBody>
      </p:sp>
    </p:spTree>
    <p:extLst>
      <p:ext uri="{BB962C8B-B14F-4D97-AF65-F5344CB8AC3E}">
        <p14:creationId xmlns:p14="http://schemas.microsoft.com/office/powerpoint/2010/main" val="37682220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67105" y="444664"/>
            <a:ext cx="361545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Finding Cycles − (2)</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74</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But a simple, less efficient way to find cycles is to search forward from a given node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you can reach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then there is a cycle.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Do this starting at each node.</a:t>
            </a:r>
          </a:p>
        </p:txBody>
      </p:sp>
    </p:spTree>
    <p:extLst>
      <p:ext uri="{BB962C8B-B14F-4D97-AF65-F5344CB8AC3E}">
        <p14:creationId xmlns:p14="http://schemas.microsoft.com/office/powerpoint/2010/main" val="9935577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14021" y="444664"/>
            <a:ext cx="392162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The Pumping Lemma</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have, almost accidentally, proved a statement that is quite useful for showing certain languages are not regular.</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Called the </a:t>
            </a:r>
            <a:r>
              <a:rPr lang="en-US" altLang="zh-CN" sz="2800" i="1" kern="0" dirty="0">
                <a:solidFill>
                  <a:srgbClr val="DA0058"/>
                </a:solidFill>
                <a:latin typeface="Tahoma"/>
                <a:ea typeface="宋体"/>
              </a:rPr>
              <a:t>pumping lemma for regular languages</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5918593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22182" y="444664"/>
            <a:ext cx="610531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Statement of the Pumping Lemma</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76</a:t>
            </a:fld>
            <a:r>
              <a:rPr lang="en-US" altLang="zh-CN"/>
              <a:t>/100</a:t>
            </a:r>
            <a:endParaRPr lang="en-US" altLang="zh-CN" dirty="0"/>
          </a:p>
        </p:txBody>
      </p:sp>
      <p:sp>
        <p:nvSpPr>
          <p:cNvPr id="14" name="Rectangle 3"/>
          <p:cNvSpPr txBox="1">
            <a:spLocks noChangeArrowheads="1"/>
          </p:cNvSpPr>
          <p:nvPr/>
        </p:nvSpPr>
        <p:spPr bwMode="auto">
          <a:xfrm>
            <a:off x="587126" y="1439069"/>
            <a:ext cx="77724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lr>
                <a:srgbClr val="CC00CC"/>
              </a:buClr>
              <a:buFont typeface="Monotype Sorts" charset="0"/>
              <a:buChar char="w"/>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For every regular language </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L</a:t>
            </a:r>
          </a:p>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   There is an integer </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n</a:t>
            </a: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 such that</a:t>
            </a:r>
          </a:p>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      For every string </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w</a:t>
            </a: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 in </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L</a:t>
            </a: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 of length </a:t>
            </a:r>
            <a:r>
              <a:rPr kumimoji="0" lang="en-US" altLang="zh-CN" sz="3200" b="0" i="0" u="sng" strike="noStrike" kern="0" cap="none" spc="0" normalizeH="0" baseline="0" noProof="0" dirty="0">
                <a:ln>
                  <a:noFill/>
                </a:ln>
                <a:solidFill>
                  <a:srgbClr val="0000FF"/>
                </a:solidFill>
                <a:effectLst/>
                <a:uLnTx/>
                <a:uFillTx/>
                <a:latin typeface="Tahoma"/>
                <a:ea typeface="宋体"/>
                <a:cs typeface="宋体" charset="0"/>
              </a:rPr>
              <a:t>&gt;</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 n</a:t>
            </a:r>
          </a:p>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         We can write </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w = xyz </a:t>
            </a: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such that:</a:t>
            </a:r>
          </a:p>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a:t>
            </a:r>
            <a:r>
              <a:rPr kumimoji="0" lang="en-US" altLang="zh-CN" sz="3200" b="0" i="0" u="none" strike="noStrike" kern="0" cap="none" spc="0" normalizeH="0" baseline="0" noProof="0" dirty="0" err="1">
                <a:ln>
                  <a:noFill/>
                </a:ln>
                <a:solidFill>
                  <a:srgbClr val="0000FF"/>
                </a:solidFill>
                <a:effectLst/>
                <a:uLnTx/>
                <a:uFillTx/>
                <a:latin typeface="Tahoma"/>
                <a:ea typeface="宋体"/>
                <a:cs typeface="宋体" charset="0"/>
              </a:rPr>
              <a:t>xy</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 </a:t>
            </a:r>
            <a:r>
              <a:rPr kumimoji="0" lang="en-US" altLang="zh-CN" sz="3200" b="0" i="0" u="sng" strike="noStrike" kern="0" cap="none" spc="0" normalizeH="0" baseline="0" noProof="0" dirty="0">
                <a:ln>
                  <a:noFill/>
                </a:ln>
                <a:solidFill>
                  <a:srgbClr val="0000FF"/>
                </a:solidFill>
                <a:effectLst/>
                <a:uLnTx/>
                <a:uFillTx/>
                <a:latin typeface="Tahoma"/>
                <a:ea typeface="宋体"/>
                <a:cs typeface="宋体" charset="0"/>
              </a:rPr>
              <a:t>&lt;</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 n.</a:t>
            </a:r>
          </a:p>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|y| &gt; 0.</a:t>
            </a:r>
          </a:p>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3200" b="0" i="0" u="none" strike="noStrike" kern="0" cap="none" spc="0" normalizeH="0" baseline="0" noProof="0" dirty="0">
                <a:ln>
                  <a:noFill/>
                </a:ln>
                <a:effectLst/>
                <a:uLnTx/>
                <a:uFillTx/>
                <a:latin typeface="Tahoma"/>
                <a:ea typeface="宋体"/>
                <a:cs typeface="宋体" charset="0"/>
              </a:rPr>
              <a:t>For all </a:t>
            </a:r>
            <a:r>
              <a:rPr kumimoji="0" lang="en-US" altLang="zh-CN" sz="3200" b="0" i="0" u="none" strike="noStrike" kern="0" cap="none" spc="0" normalizeH="0" baseline="0" noProof="0" dirty="0" err="1">
                <a:ln>
                  <a:noFill/>
                </a:ln>
                <a:solidFill>
                  <a:srgbClr val="0000FF"/>
                </a:solidFill>
                <a:effectLst/>
                <a:uLnTx/>
                <a:uFillTx/>
                <a:latin typeface="Tahoma"/>
                <a:ea typeface="宋体"/>
                <a:cs typeface="宋体" charset="0"/>
              </a:rPr>
              <a:t>i</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 </a:t>
            </a:r>
            <a:r>
              <a:rPr kumimoji="0" lang="en-US" altLang="zh-CN" sz="3200" b="0" i="0" u="sng" strike="noStrike" kern="0" cap="none" spc="0" normalizeH="0" baseline="0" noProof="0" dirty="0">
                <a:ln>
                  <a:noFill/>
                </a:ln>
                <a:solidFill>
                  <a:srgbClr val="0000FF"/>
                </a:solidFill>
                <a:effectLst/>
                <a:uLnTx/>
                <a:uFillTx/>
                <a:latin typeface="Tahoma"/>
                <a:ea typeface="宋体"/>
                <a:cs typeface="宋体" charset="0"/>
              </a:rPr>
              <a:t>&gt;</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 0, </a:t>
            </a:r>
            <a:r>
              <a:rPr kumimoji="0" lang="en-US" altLang="zh-CN" sz="3200" b="0" i="0" u="none" strike="noStrike" kern="0" cap="none" spc="0" normalizeH="0" baseline="0" noProof="0" dirty="0" err="1">
                <a:ln>
                  <a:noFill/>
                </a:ln>
                <a:solidFill>
                  <a:srgbClr val="0000FF"/>
                </a:solidFill>
                <a:effectLst/>
                <a:uLnTx/>
                <a:uFillTx/>
                <a:latin typeface="Tahoma"/>
                <a:ea typeface="宋体"/>
                <a:cs typeface="宋体" charset="0"/>
              </a:rPr>
              <a:t>xy</a:t>
            </a:r>
            <a:r>
              <a:rPr kumimoji="0" lang="en-US" altLang="zh-CN" sz="3200" b="0" i="0" u="none" strike="noStrike" kern="0" cap="none" spc="0" normalizeH="0" baseline="30000" noProof="0" dirty="0" err="1">
                <a:ln>
                  <a:noFill/>
                </a:ln>
                <a:solidFill>
                  <a:srgbClr val="0000FF"/>
                </a:solidFill>
                <a:effectLst/>
                <a:uLnTx/>
                <a:uFillTx/>
                <a:latin typeface="Tahoma"/>
                <a:ea typeface="宋体"/>
                <a:cs typeface="宋体" charset="0"/>
              </a:rPr>
              <a:t>i</a:t>
            </a:r>
            <a:r>
              <a:rPr kumimoji="0" lang="en-US" altLang="zh-CN" sz="3200" b="0" i="0" u="none" strike="noStrike" kern="0" cap="none" spc="0" normalizeH="0" baseline="0" noProof="0" dirty="0" err="1">
                <a:ln>
                  <a:noFill/>
                </a:ln>
                <a:solidFill>
                  <a:srgbClr val="0000FF"/>
                </a:solidFill>
                <a:effectLst/>
                <a:uLnTx/>
                <a:uFillTx/>
                <a:latin typeface="Tahoma"/>
                <a:ea typeface="宋体"/>
                <a:cs typeface="宋体" charset="0"/>
              </a:rPr>
              <a:t>z</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 </a:t>
            </a: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is in </a:t>
            </a:r>
            <a:r>
              <a:rPr kumimoji="0" lang="en-US" altLang="zh-CN" sz="3200" b="0" i="0" u="none" strike="noStrike" kern="0" cap="none" spc="0" normalizeH="0" baseline="0" noProof="0" dirty="0">
                <a:ln>
                  <a:noFill/>
                </a:ln>
                <a:solidFill>
                  <a:srgbClr val="0000FF"/>
                </a:solidFill>
                <a:effectLst/>
                <a:uLnTx/>
                <a:uFillTx/>
                <a:latin typeface="Tahoma"/>
                <a:ea typeface="宋体"/>
                <a:cs typeface="宋体" charset="0"/>
              </a:rPr>
              <a:t>L</a:t>
            </a:r>
            <a:r>
              <a:rPr kumimoji="0" lang="en-US" altLang="zh-CN" sz="3200" b="0" i="0" u="none" strike="noStrike" kern="0" cap="none" spc="0" normalizeH="0" baseline="0" noProof="0" dirty="0">
                <a:ln>
                  <a:noFill/>
                </a:ln>
                <a:solidFill>
                  <a:srgbClr val="000000"/>
                </a:solidFill>
                <a:effectLst/>
                <a:uLnTx/>
                <a:uFillTx/>
                <a:latin typeface="Tahoma"/>
                <a:ea typeface="宋体"/>
                <a:cs typeface="宋体" charset="0"/>
              </a:rPr>
              <a:t>.</a:t>
            </a:r>
          </a:p>
        </p:txBody>
      </p:sp>
      <p:grpSp>
        <p:nvGrpSpPr>
          <p:cNvPr id="15" name="Group 6"/>
          <p:cNvGrpSpPr>
            <a:grpSpLocks/>
          </p:cNvGrpSpPr>
          <p:nvPr/>
        </p:nvGrpSpPr>
        <p:grpSpPr bwMode="auto">
          <a:xfrm>
            <a:off x="4870201" y="1124744"/>
            <a:ext cx="3903663" cy="1200150"/>
            <a:chOff x="3130" y="1029"/>
            <a:chExt cx="2459" cy="756"/>
          </a:xfrm>
        </p:grpSpPr>
        <p:sp>
          <p:nvSpPr>
            <p:cNvPr id="16" name="Text Box 4"/>
            <p:cNvSpPr txBox="1">
              <a:spLocks noChangeArrowheads="1"/>
            </p:cNvSpPr>
            <p:nvPr/>
          </p:nvSpPr>
          <p:spPr bwMode="auto">
            <a:xfrm>
              <a:off x="4560" y="1029"/>
              <a:ext cx="1029"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Number of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states of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DFA for L</a:t>
              </a:r>
            </a:p>
          </p:txBody>
        </p:sp>
        <p:sp>
          <p:nvSpPr>
            <p:cNvPr id="17" name="Line 5"/>
            <p:cNvSpPr>
              <a:spLocks noChangeShapeType="1"/>
            </p:cNvSpPr>
            <p:nvPr/>
          </p:nvSpPr>
          <p:spPr bwMode="auto">
            <a:xfrm flipH="1">
              <a:off x="3130" y="1392"/>
              <a:ext cx="1392" cy="33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grpSp>
      <p:grpSp>
        <p:nvGrpSpPr>
          <p:cNvPr id="18" name="Group 9"/>
          <p:cNvGrpSpPr>
            <a:grpSpLocks/>
          </p:cNvGrpSpPr>
          <p:nvPr/>
        </p:nvGrpSpPr>
        <p:grpSpPr bwMode="auto">
          <a:xfrm>
            <a:off x="5463926" y="3682206"/>
            <a:ext cx="2781300" cy="1690688"/>
            <a:chOff x="3408" y="2688"/>
            <a:chExt cx="1752" cy="1065"/>
          </a:xfrm>
        </p:grpSpPr>
        <p:sp>
          <p:nvSpPr>
            <p:cNvPr id="19" name="Text Box 7"/>
            <p:cNvSpPr txBox="1">
              <a:spLocks noChangeArrowheads="1"/>
            </p:cNvSpPr>
            <p:nvPr/>
          </p:nvSpPr>
          <p:spPr bwMode="auto">
            <a:xfrm>
              <a:off x="3792" y="2997"/>
              <a:ext cx="1368"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Labels along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first cycle 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cs typeface="+mn-cs"/>
                </a:rPr>
                <a:t>path labeled w</a:t>
              </a:r>
            </a:p>
          </p:txBody>
        </p:sp>
        <p:sp>
          <p:nvSpPr>
            <p:cNvPr id="20" name="Line 8"/>
            <p:cNvSpPr>
              <a:spLocks noChangeShapeType="1"/>
            </p:cNvSpPr>
            <p:nvPr/>
          </p:nvSpPr>
          <p:spPr bwMode="auto">
            <a:xfrm flipH="1" flipV="1">
              <a:off x="3408" y="2688"/>
              <a:ext cx="384" cy="33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grpSp>
    </p:spTree>
    <p:extLst>
      <p:ext uri="{BB962C8B-B14F-4D97-AF65-F5344CB8AC3E}">
        <p14:creationId xmlns:p14="http://schemas.microsoft.com/office/powerpoint/2010/main" val="42700679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21981" y="444664"/>
            <a:ext cx="610571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Use of Pumping Lemma</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77</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have claimed </a:t>
            </a:r>
            <a:r>
              <a:rPr lang="en-US" altLang="zh-CN" sz="2800" kern="0" dirty="0">
                <a:solidFill>
                  <a:srgbClr val="0000FF"/>
                </a:solidFill>
                <a:latin typeface="Tahoma"/>
                <a:ea typeface="宋体"/>
              </a:rPr>
              <a:t>{0</a:t>
            </a:r>
            <a:r>
              <a:rPr lang="en-US" altLang="zh-CN" sz="2800" kern="0" baseline="30000" dirty="0">
                <a:solidFill>
                  <a:srgbClr val="0000FF"/>
                </a:solidFill>
                <a:latin typeface="Tahoma"/>
                <a:ea typeface="宋体"/>
              </a:rPr>
              <a:t>k</a:t>
            </a:r>
            <a:r>
              <a:rPr lang="en-US" altLang="zh-CN" sz="2800" kern="0" dirty="0">
                <a:solidFill>
                  <a:srgbClr val="0000FF"/>
                </a:solidFill>
                <a:latin typeface="Tahoma"/>
                <a:ea typeface="宋体"/>
              </a:rPr>
              <a:t>1</a:t>
            </a:r>
            <a:r>
              <a:rPr lang="en-US" altLang="zh-CN" sz="2800" kern="0" baseline="30000" dirty="0">
                <a:solidFill>
                  <a:srgbClr val="0000FF"/>
                </a:solidFill>
                <a:latin typeface="Tahoma"/>
                <a:ea typeface="宋体"/>
              </a:rPr>
              <a:t>k</a:t>
            </a:r>
            <a:r>
              <a:rPr lang="en-US" altLang="zh-CN" sz="2800" kern="0" dirty="0">
                <a:solidFill>
                  <a:srgbClr val="0000FF"/>
                </a:solidFill>
                <a:latin typeface="Tahoma"/>
                <a:ea typeface="宋体"/>
              </a:rPr>
              <a:t> | k &gt; 1}</a:t>
            </a:r>
            <a:r>
              <a:rPr lang="en-US" altLang="zh-CN" sz="2800" kern="0" dirty="0">
                <a:solidFill>
                  <a:srgbClr val="000000"/>
                </a:solidFill>
                <a:latin typeface="Tahoma"/>
                <a:ea typeface="宋体"/>
              </a:rPr>
              <a:t> is not a regular language.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Suppose it were.  Then there would be an associated </a:t>
            </a:r>
            <a:r>
              <a:rPr lang="en-US" altLang="zh-CN" sz="2800" kern="0" dirty="0">
                <a:solidFill>
                  <a:srgbClr val="0000FF"/>
                </a:solidFill>
                <a:latin typeface="Tahoma"/>
                <a:ea typeface="宋体"/>
              </a:rPr>
              <a:t>n</a:t>
            </a:r>
            <a:r>
              <a:rPr lang="en-US" altLang="zh-CN" sz="2800" kern="0" dirty="0">
                <a:solidFill>
                  <a:srgbClr val="000000"/>
                </a:solidFill>
                <a:latin typeface="Tahoma"/>
                <a:ea typeface="宋体"/>
              </a:rPr>
              <a:t> for the pumping lemma.</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Let </a:t>
            </a:r>
            <a:r>
              <a:rPr lang="en-US" altLang="zh-CN" sz="2800" kern="0" dirty="0">
                <a:solidFill>
                  <a:srgbClr val="0000FF"/>
                </a:solidFill>
                <a:latin typeface="Tahoma"/>
                <a:ea typeface="宋体"/>
              </a:rPr>
              <a:t>w = 0</a:t>
            </a:r>
            <a:r>
              <a:rPr lang="en-US" altLang="zh-CN" sz="2800" kern="0" baseline="30000" dirty="0">
                <a:solidFill>
                  <a:srgbClr val="0000FF"/>
                </a:solidFill>
                <a:latin typeface="Tahoma"/>
                <a:ea typeface="宋体"/>
              </a:rPr>
              <a:t>n</a:t>
            </a:r>
            <a:r>
              <a:rPr lang="en-US" altLang="zh-CN" sz="2800" kern="0" dirty="0">
                <a:solidFill>
                  <a:srgbClr val="0000FF"/>
                </a:solidFill>
                <a:latin typeface="Tahoma"/>
                <a:ea typeface="宋体"/>
              </a:rPr>
              <a:t>1</a:t>
            </a:r>
            <a:r>
              <a:rPr lang="en-US" altLang="zh-CN" sz="2800" kern="0" baseline="30000" dirty="0">
                <a:solidFill>
                  <a:srgbClr val="0000FF"/>
                </a:solidFill>
                <a:latin typeface="Tahoma"/>
                <a:ea typeface="宋体"/>
              </a:rPr>
              <a:t>n</a:t>
            </a:r>
            <a:r>
              <a:rPr lang="en-US" altLang="zh-CN" sz="2800" kern="0" dirty="0">
                <a:solidFill>
                  <a:srgbClr val="000000"/>
                </a:solidFill>
                <a:latin typeface="Tahoma"/>
                <a:ea typeface="宋体"/>
              </a:rPr>
              <a:t>.  We can write </a:t>
            </a:r>
            <a:r>
              <a:rPr lang="en-US" altLang="zh-CN" sz="2800" kern="0" dirty="0">
                <a:solidFill>
                  <a:srgbClr val="0000FF"/>
                </a:solidFill>
                <a:latin typeface="Tahoma"/>
                <a:ea typeface="宋体"/>
              </a:rPr>
              <a:t>w = xyz</a:t>
            </a:r>
            <a:r>
              <a:rPr lang="en-US" altLang="zh-CN" sz="2800" kern="0" dirty="0">
                <a:solidFill>
                  <a:srgbClr val="000000"/>
                </a:solidFill>
                <a:latin typeface="Tahoma"/>
                <a:ea typeface="宋体"/>
              </a:rPr>
              <a:t>, where </a:t>
            </a:r>
            <a:r>
              <a:rPr lang="en-US" altLang="zh-CN" sz="2800" kern="0" dirty="0">
                <a:solidFill>
                  <a:srgbClr val="0000FF"/>
                </a:solidFill>
                <a:latin typeface="Tahoma"/>
                <a:ea typeface="宋体"/>
              </a:rPr>
              <a:t>x</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y</a:t>
            </a:r>
            <a:r>
              <a:rPr lang="en-US" altLang="zh-CN" sz="2800" kern="0" dirty="0">
                <a:solidFill>
                  <a:srgbClr val="000000"/>
                </a:solidFill>
                <a:latin typeface="Tahoma"/>
                <a:ea typeface="宋体"/>
              </a:rPr>
              <a:t> consist of </a:t>
            </a:r>
            <a:r>
              <a:rPr lang="en-US" altLang="zh-CN" sz="2800" kern="0" dirty="0">
                <a:solidFill>
                  <a:srgbClr val="0000FF"/>
                </a:solidFill>
                <a:latin typeface="Tahoma"/>
                <a:ea typeface="宋体"/>
              </a:rPr>
              <a:t>0</a:t>
            </a:r>
            <a:r>
              <a:rPr lang="zh-CN" altLang="en-US" sz="2800" kern="0" dirty="0">
                <a:solidFill>
                  <a:srgbClr val="0000FF"/>
                </a:solidFill>
                <a:latin typeface="Tahoma"/>
                <a:ea typeface="宋体"/>
              </a:rPr>
              <a:t>’</a:t>
            </a:r>
            <a:r>
              <a:rPr lang="en-US" altLang="zh-CN" sz="2800" kern="0" dirty="0">
                <a:solidFill>
                  <a:srgbClr val="0000FF"/>
                </a:solidFill>
                <a:latin typeface="Tahoma"/>
                <a:ea typeface="宋体"/>
              </a:rPr>
              <a:t>s</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y </a:t>
            </a:r>
            <a:r>
              <a:rPr lang="en-US" altLang="zh-CN" sz="2800" kern="0" dirty="0">
                <a:solidFill>
                  <a:srgbClr val="0000FF"/>
                </a:solidFill>
                <a:latin typeface="Tahoma"/>
                <a:ea typeface="宋体"/>
                <a:sym typeface="Symbol" charset="0"/>
              </a:rPr>
              <a:t> </a:t>
            </a:r>
            <a:r>
              <a:rPr lang="en-US" altLang="zh-CN" sz="2800" kern="0" dirty="0" err="1">
                <a:solidFill>
                  <a:srgbClr val="0000FF"/>
                </a:solidFill>
                <a:latin typeface="Tahoma"/>
                <a:ea typeface="宋体"/>
              </a:rPr>
              <a:t>ε</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But then </a:t>
            </a:r>
            <a:r>
              <a:rPr lang="en-US" altLang="zh-CN" sz="2800" kern="0" dirty="0" err="1">
                <a:solidFill>
                  <a:srgbClr val="0000FF"/>
                </a:solidFill>
                <a:latin typeface="Tahoma"/>
                <a:ea typeface="宋体"/>
              </a:rPr>
              <a:t>xyyz</a:t>
            </a:r>
            <a:r>
              <a:rPr lang="en-US" altLang="zh-CN" sz="2800" kern="0" dirty="0">
                <a:solidFill>
                  <a:srgbClr val="000000"/>
                </a:solidFill>
                <a:latin typeface="Tahoma"/>
                <a:ea typeface="宋体"/>
              </a:rPr>
              <a:t> would be in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this string has more </a:t>
            </a:r>
            <a:r>
              <a:rPr lang="en-US" altLang="zh-CN" sz="2800" kern="0" dirty="0">
                <a:solidFill>
                  <a:srgbClr val="0000FF"/>
                </a:solidFill>
                <a:latin typeface="Tahoma"/>
                <a:ea typeface="宋体"/>
              </a:rPr>
              <a:t>0</a:t>
            </a:r>
            <a:r>
              <a:rPr lang="zh-CN" altLang="en-US" sz="2800" kern="0" dirty="0">
                <a:solidFill>
                  <a:srgbClr val="0000FF"/>
                </a:solidFill>
                <a:latin typeface="Tahoma"/>
                <a:ea typeface="宋体"/>
              </a:rPr>
              <a:t>’</a:t>
            </a:r>
            <a:r>
              <a:rPr lang="en-US" altLang="zh-CN" sz="2800" kern="0" dirty="0">
                <a:solidFill>
                  <a:srgbClr val="0000FF"/>
                </a:solidFill>
                <a:latin typeface="Tahoma"/>
                <a:ea typeface="宋体"/>
              </a:rPr>
              <a:t>s</a:t>
            </a:r>
            <a:r>
              <a:rPr lang="en-US" altLang="zh-CN" sz="2800" kern="0" dirty="0">
                <a:solidFill>
                  <a:srgbClr val="000000"/>
                </a:solidFill>
                <a:latin typeface="Tahoma"/>
                <a:ea typeface="宋体"/>
              </a:rPr>
              <a:t> than </a:t>
            </a:r>
            <a:r>
              <a:rPr lang="en-US" altLang="zh-CN" sz="2800" kern="0" dirty="0">
                <a:solidFill>
                  <a:srgbClr val="0000FF"/>
                </a:solidFill>
                <a:latin typeface="Tahoma"/>
                <a:ea typeface="宋体"/>
              </a:rPr>
              <a:t>1</a:t>
            </a:r>
            <a:r>
              <a:rPr lang="zh-CN" altLang="en-US" sz="2800" kern="0" dirty="0">
                <a:solidFill>
                  <a:srgbClr val="0000FF"/>
                </a:solidFill>
                <a:latin typeface="Tahoma"/>
                <a:ea typeface="宋体"/>
              </a:rPr>
              <a:t>’</a:t>
            </a:r>
            <a:r>
              <a:rPr lang="en-US" altLang="zh-CN" sz="2800" kern="0" dirty="0">
                <a:solidFill>
                  <a:srgbClr val="0000FF"/>
                </a:solidFill>
                <a:latin typeface="Tahoma"/>
                <a:ea typeface="宋体"/>
              </a:rPr>
              <a:t>s</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9200741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65346" y="444664"/>
            <a:ext cx="561900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Decision Property</a:t>
            </a:r>
            <a:r>
              <a:rPr lang="en-US" altLang="zh-CN" sz="3200" b="1" dirty="0">
                <a:solidFill>
                  <a:srgbClr val="FF0000"/>
                </a:solidFill>
                <a:latin typeface="Times New Roman"/>
                <a:ea typeface="华文新魏" pitchFamily="2" charset="-122"/>
                <a:cs typeface="Times New Roman"/>
              </a:rPr>
              <a:t>: Equivalence</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Given regular languages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is </a:t>
            </a:r>
            <a:r>
              <a:rPr lang="en-US" altLang="zh-CN" sz="2800" kern="0" dirty="0">
                <a:solidFill>
                  <a:srgbClr val="0000FF"/>
                </a:solidFill>
                <a:latin typeface="Tahoma"/>
                <a:ea typeface="宋体"/>
              </a:rPr>
              <a:t>L = M</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Algorithm involves constructing the </a:t>
            </a:r>
            <a:r>
              <a:rPr lang="en-US" altLang="zh-CN" sz="2800" i="1" kern="0" dirty="0">
                <a:solidFill>
                  <a:srgbClr val="DA0058"/>
                </a:solidFill>
                <a:latin typeface="Tahoma"/>
                <a:ea typeface="宋体"/>
              </a:rPr>
              <a:t>product DFA</a:t>
            </a:r>
            <a:r>
              <a:rPr lang="en-US" altLang="zh-CN" sz="2800" kern="0" dirty="0">
                <a:solidFill>
                  <a:srgbClr val="000000"/>
                </a:solidFill>
                <a:latin typeface="Tahoma"/>
                <a:ea typeface="宋体"/>
              </a:rPr>
              <a:t>  from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for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Let these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have sets of states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 respectively.</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Product DFA has set of states </a:t>
            </a:r>
            <a:r>
              <a:rPr lang="en-US" altLang="zh-CN" sz="2800" kern="0" dirty="0">
                <a:solidFill>
                  <a:srgbClr val="0000FF"/>
                </a:solidFill>
                <a:latin typeface="Tahoma"/>
                <a:ea typeface="宋体"/>
              </a:rPr>
              <a:t>Q </a:t>
            </a:r>
            <a:r>
              <a:rPr lang="en-US" altLang="zh-CN" sz="2800" kern="0" dirty="0">
                <a:solidFill>
                  <a:srgbClr val="0000FF"/>
                </a:solidFill>
                <a:latin typeface="Tahoma"/>
                <a:ea typeface="宋体"/>
                <a:sym typeface="Symbol" charset="0"/>
              </a:rPr>
              <a:t>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a:t>
            </a:r>
          </a:p>
          <a:p>
            <a:pPr marL="971550" lvl="2"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I.e., pairs </a:t>
            </a:r>
            <a:r>
              <a:rPr lang="en-US" altLang="zh-CN" sz="2800" kern="0" dirty="0">
                <a:solidFill>
                  <a:srgbClr val="0000FF"/>
                </a:solidFill>
                <a:latin typeface="Tahoma"/>
                <a:ea typeface="宋体"/>
              </a:rPr>
              <a:t>[q, r]</a:t>
            </a:r>
            <a:r>
              <a:rPr lang="en-US" altLang="zh-CN" sz="2800" kern="0" dirty="0">
                <a:solidFill>
                  <a:srgbClr val="000000"/>
                </a:solidFill>
                <a:latin typeface="Tahoma"/>
                <a:ea typeface="宋体"/>
              </a:rPr>
              <a:t> with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in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 in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2294022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38730" y="444664"/>
            <a:ext cx="467223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Product DFA − Continued</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79</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Start state = [q</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r</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(the start states of the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for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Transitions: </a:t>
            </a:r>
            <a:r>
              <a:rPr lang="en-US" altLang="zh-CN" sz="2800" dirty="0" err="1">
                <a:solidFill>
                  <a:srgbClr val="0000FF"/>
                </a:solidFill>
                <a:latin typeface="Lucida Sans Unicode" charset="0"/>
              </a:rPr>
              <a:t>δ</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q,r</a:t>
            </a:r>
            <a:r>
              <a:rPr lang="en-US" altLang="zh-CN" sz="2800" kern="0" dirty="0">
                <a:solidFill>
                  <a:srgbClr val="0000FF"/>
                </a:solidFill>
                <a:latin typeface="Tahoma"/>
                <a:ea typeface="宋体"/>
              </a:rPr>
              <a:t>], a) = [</a:t>
            </a:r>
            <a:r>
              <a:rPr lang="en-US" altLang="zh-CN" sz="2800" dirty="0" err="1">
                <a:solidFill>
                  <a:srgbClr val="0000FF"/>
                </a:solidFill>
                <a:latin typeface="Lucida Sans Unicode" charset="0"/>
              </a:rPr>
              <a:t>δ</a:t>
            </a:r>
            <a:r>
              <a:rPr lang="en-US" altLang="zh-CN" sz="2800" kern="0" baseline="-25000" dirty="0" err="1">
                <a:solidFill>
                  <a:srgbClr val="0000FF"/>
                </a:solidFill>
                <a:latin typeface="Tahoma"/>
                <a:ea typeface="宋体"/>
              </a:rPr>
              <a:t>L</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q,a</a:t>
            </a:r>
            <a:r>
              <a:rPr lang="en-US" altLang="zh-CN" sz="2800" kern="0" dirty="0">
                <a:solidFill>
                  <a:srgbClr val="0000FF"/>
                </a:solidFill>
                <a:latin typeface="Tahoma"/>
                <a:ea typeface="宋体"/>
              </a:rPr>
              <a:t>), </a:t>
            </a:r>
            <a:r>
              <a:rPr lang="en-US" altLang="zh-CN" sz="2800" dirty="0" err="1">
                <a:solidFill>
                  <a:srgbClr val="0000FF"/>
                </a:solidFill>
                <a:latin typeface="Lucida Sans Unicode" charset="0"/>
              </a:rPr>
              <a:t>δ</a:t>
            </a:r>
            <a:r>
              <a:rPr lang="en-US" altLang="zh-CN" sz="2800" kern="0" baseline="-25000" dirty="0" err="1">
                <a:solidFill>
                  <a:srgbClr val="0000FF"/>
                </a:solidFill>
                <a:latin typeface="Tahoma"/>
                <a:ea typeface="宋体"/>
              </a:rPr>
              <a:t>M</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r,a</a:t>
            </a:r>
            <a:r>
              <a:rPr lang="en-US" altLang="zh-CN" sz="2800" kern="0" dirty="0">
                <a:solidFill>
                  <a:srgbClr val="0000FF"/>
                </a:solidFill>
                <a:latin typeface="Tahoma"/>
                <a:ea typeface="宋体"/>
              </a:rPr>
              <a:t>)]</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dirty="0" err="1">
                <a:solidFill>
                  <a:srgbClr val="0000FF"/>
                </a:solidFill>
                <a:latin typeface="Lucida Sans Unicode" charset="0"/>
              </a:rPr>
              <a:t>δ</a:t>
            </a:r>
            <a:r>
              <a:rPr lang="en-US" altLang="zh-CN" sz="2800" kern="0" baseline="-25000" dirty="0" err="1">
                <a:solidFill>
                  <a:srgbClr val="0000FF"/>
                </a:solidFill>
                <a:latin typeface="Tahoma"/>
                <a:ea typeface="宋体"/>
              </a:rPr>
              <a:t>L</a:t>
            </a:r>
            <a:r>
              <a:rPr lang="en-US" altLang="zh-CN" sz="2800" kern="0" dirty="0">
                <a:solidFill>
                  <a:srgbClr val="000000"/>
                </a:solidFill>
                <a:latin typeface="Tahoma"/>
                <a:ea typeface="宋体"/>
              </a:rPr>
              <a:t>, </a:t>
            </a:r>
            <a:r>
              <a:rPr lang="en-US" altLang="zh-CN" sz="2800" dirty="0" err="1">
                <a:solidFill>
                  <a:srgbClr val="0000FF"/>
                </a:solidFill>
                <a:latin typeface="Lucida Sans Unicode" charset="0"/>
              </a:rPr>
              <a:t>δ</a:t>
            </a:r>
            <a:r>
              <a:rPr lang="en-US" altLang="zh-CN" sz="2800" kern="0" baseline="-25000" dirty="0" err="1">
                <a:solidFill>
                  <a:srgbClr val="0000FF"/>
                </a:solidFill>
                <a:latin typeface="Tahoma"/>
                <a:ea typeface="宋体"/>
              </a:rPr>
              <a:t>M</a:t>
            </a:r>
            <a:r>
              <a:rPr lang="en-US" altLang="zh-CN" sz="2800" kern="0" dirty="0">
                <a:solidFill>
                  <a:srgbClr val="000000"/>
                </a:solidFill>
                <a:latin typeface="Tahoma"/>
                <a:ea typeface="宋体"/>
              </a:rPr>
              <a:t> are the transition functions for the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of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971550" lvl="1" indent="-514350" eaLnBrk="0" hangingPunct="0">
              <a:lnSpc>
                <a:spcPct val="90000"/>
              </a:lnSpc>
              <a:spcBef>
                <a:spcPct val="20000"/>
              </a:spcBef>
              <a:buClr>
                <a:srgbClr val="1073E0"/>
              </a:buClr>
              <a:buSzPct val="70000"/>
              <a:buFont typeface="Wingdings" charset="2"/>
              <a:buChar char="Ø"/>
              <a:defRPr/>
            </a:pPr>
            <a:r>
              <a:rPr lang="en-US" altLang="zh-CN" sz="2800" kern="0" dirty="0">
                <a:solidFill>
                  <a:srgbClr val="000000"/>
                </a:solidFill>
                <a:latin typeface="Tahoma"/>
                <a:ea typeface="宋体"/>
              </a:rPr>
              <a:t>That is, we simulate the two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in the two state components of the product DFA.</a:t>
            </a:r>
          </a:p>
        </p:txBody>
      </p:sp>
    </p:spTree>
    <p:extLst>
      <p:ext uri="{BB962C8B-B14F-4D97-AF65-F5344CB8AC3E}">
        <p14:creationId xmlns:p14="http://schemas.microsoft.com/office/powerpoint/2010/main" val="28878107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97700" y="417558"/>
            <a:ext cx="29598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Definition of RE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Induction 1</a:t>
            </a:r>
            <a:r>
              <a:rPr lang="en-US" altLang="zh-CN" sz="2800" kern="0" dirty="0">
                <a:solidFill>
                  <a:srgbClr val="000000"/>
                </a:solidFill>
                <a:latin typeface="Tahoma"/>
                <a:ea typeface="宋体"/>
              </a:rPr>
              <a:t>: If </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and </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are regular expressions, then </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2</a:t>
            </a:r>
            <a:r>
              <a:rPr lang="en-US" altLang="zh-CN" sz="2800" kern="0" dirty="0">
                <a:solidFill>
                  <a:srgbClr val="000000"/>
                </a:solidFill>
                <a:latin typeface="Tahoma"/>
                <a:ea typeface="宋体"/>
              </a:rPr>
              <a:t> is a regular expression, and </a:t>
            </a:r>
            <a:r>
              <a:rPr lang="en-US" altLang="zh-CN" sz="2800" kern="0" dirty="0">
                <a:solidFill>
                  <a:srgbClr val="0000FF"/>
                </a:solidFill>
                <a:latin typeface="Tahoma"/>
                <a:ea typeface="宋体"/>
              </a:rPr>
              <a:t>L(E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 = L(E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L(E</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Induction 2</a:t>
            </a:r>
            <a:r>
              <a:rPr lang="en-US" altLang="zh-CN" sz="2800" kern="0" dirty="0">
                <a:solidFill>
                  <a:srgbClr val="000000"/>
                </a:solidFill>
                <a:latin typeface="Tahoma"/>
                <a:ea typeface="宋体"/>
              </a:rPr>
              <a:t>: If </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and </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are regular expressions, then </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a regular expression, and </a:t>
            </a:r>
            <a:r>
              <a:rPr lang="en-US" altLang="zh-CN" sz="2800" kern="0" dirty="0">
                <a:solidFill>
                  <a:srgbClr val="0000FF"/>
                </a:solidFill>
                <a:latin typeface="Tahoma"/>
                <a:ea typeface="宋体"/>
              </a:rPr>
              <a:t>L(E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E</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 = L(E</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)L(E</a:t>
            </a:r>
            <a:r>
              <a:rPr lang="en-US" altLang="zh-CN" sz="2800" kern="0" baseline="-25000" dirty="0">
                <a:solidFill>
                  <a:srgbClr val="0000FF"/>
                </a:solidFill>
                <a:latin typeface="Tahoma"/>
                <a:ea typeface="宋体"/>
              </a:rPr>
              <a:t>2</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Induction 3</a:t>
            </a:r>
            <a:r>
              <a:rPr lang="en-US" altLang="zh-CN" sz="2800" kern="0" dirty="0">
                <a:solidFill>
                  <a:srgbClr val="000000"/>
                </a:solidFill>
                <a:latin typeface="Tahoma"/>
                <a:ea typeface="宋体"/>
              </a:rPr>
              <a:t>: If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 is a RE, then </a:t>
            </a:r>
            <a:r>
              <a:rPr lang="en-US" altLang="zh-CN" sz="2800" kern="0" dirty="0">
                <a:solidFill>
                  <a:srgbClr val="0000FF"/>
                </a:solidFill>
                <a:latin typeface="Tahoma"/>
                <a:ea typeface="宋体"/>
              </a:rPr>
              <a:t>E*</a:t>
            </a:r>
            <a:r>
              <a:rPr lang="en-US" altLang="zh-CN" sz="2800" kern="0" dirty="0">
                <a:solidFill>
                  <a:srgbClr val="000000"/>
                </a:solidFill>
                <a:latin typeface="Tahoma"/>
                <a:ea typeface="宋体"/>
              </a:rPr>
              <a:t> is a RE, </a:t>
            </a:r>
            <a:r>
              <a:rPr lang="en-US" altLang="zh-CN" sz="2800" kern="0" dirty="0">
                <a:solidFill>
                  <a:srgbClr val="0000FF"/>
                </a:solidFill>
                <a:latin typeface="Tahoma"/>
                <a:ea typeface="宋体"/>
              </a:rPr>
              <a:t>and L(E*) = (L(E))*</a:t>
            </a:r>
            <a:r>
              <a:rPr lang="en-US" altLang="zh-CN" sz="2800" kern="0" dirty="0">
                <a:solidFill>
                  <a:srgbClr val="000000"/>
                </a:solidFill>
                <a:latin typeface="Tahoma"/>
                <a:ea typeface="宋体"/>
              </a:rPr>
              <a:t>.</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a:t>
            </a:fld>
            <a:r>
              <a:rPr lang="en-US" altLang="zh-CN"/>
              <a:t>/100</a:t>
            </a:r>
            <a:endParaRPr lang="en-US" altLang="zh-CN" dirty="0"/>
          </a:p>
        </p:txBody>
      </p:sp>
    </p:spTree>
    <p:extLst>
      <p:ext uri="{BB962C8B-B14F-4D97-AF65-F5344CB8AC3E}">
        <p14:creationId xmlns:p14="http://schemas.microsoft.com/office/powerpoint/2010/main" val="13450513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75777" y="444664"/>
            <a:ext cx="419814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Product DFA</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80</a:t>
            </a:fld>
            <a:r>
              <a:rPr lang="en-US" altLang="zh-CN"/>
              <a:t>/100</a:t>
            </a:r>
            <a:endParaRPr lang="en-US" altLang="zh-CN" dirty="0"/>
          </a:p>
        </p:txBody>
      </p:sp>
      <p:sp>
        <p:nvSpPr>
          <p:cNvPr id="51" name="Oval 3"/>
          <p:cNvSpPr>
            <a:spLocks noChangeArrowheads="1"/>
          </p:cNvSpPr>
          <p:nvPr/>
        </p:nvSpPr>
        <p:spPr bwMode="auto">
          <a:xfrm>
            <a:off x="1600200"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p:txBody>
      </p:sp>
      <p:sp>
        <p:nvSpPr>
          <p:cNvPr id="52" name="Oval 4"/>
          <p:cNvSpPr>
            <a:spLocks noChangeArrowheads="1"/>
          </p:cNvSpPr>
          <p:nvPr/>
        </p:nvSpPr>
        <p:spPr bwMode="auto">
          <a:xfrm>
            <a:off x="1600200"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p:txBody>
      </p:sp>
      <p:sp>
        <p:nvSpPr>
          <p:cNvPr id="53" name="Oval 5"/>
          <p:cNvSpPr>
            <a:spLocks noChangeArrowheads="1"/>
          </p:cNvSpPr>
          <p:nvPr/>
        </p:nvSpPr>
        <p:spPr bwMode="auto">
          <a:xfrm>
            <a:off x="3048000"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p:txBody>
      </p:sp>
      <p:sp>
        <p:nvSpPr>
          <p:cNvPr id="54" name="Oval 6"/>
          <p:cNvSpPr>
            <a:spLocks noChangeArrowheads="1"/>
          </p:cNvSpPr>
          <p:nvPr/>
        </p:nvSpPr>
        <p:spPr bwMode="auto">
          <a:xfrm>
            <a:off x="3048000"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p:txBody>
      </p:sp>
      <p:sp>
        <p:nvSpPr>
          <p:cNvPr id="55" name="Oval 7"/>
          <p:cNvSpPr>
            <a:spLocks noChangeArrowheads="1"/>
          </p:cNvSpPr>
          <p:nvPr/>
        </p:nvSpPr>
        <p:spPr bwMode="auto">
          <a:xfrm>
            <a:off x="1524000" y="43434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6" name="Oval 8"/>
          <p:cNvSpPr>
            <a:spLocks noChangeArrowheads="1"/>
          </p:cNvSpPr>
          <p:nvPr/>
        </p:nvSpPr>
        <p:spPr bwMode="auto">
          <a:xfrm>
            <a:off x="2971800" y="21336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7" name="Line 9"/>
          <p:cNvSpPr>
            <a:spLocks noChangeShapeType="1"/>
          </p:cNvSpPr>
          <p:nvPr/>
        </p:nvSpPr>
        <p:spPr bwMode="auto">
          <a:xfrm>
            <a:off x="2057400" y="24384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58" name="AutoShape 10"/>
          <p:cNvCxnSpPr>
            <a:cxnSpLocks noChangeShapeType="1"/>
          </p:cNvCxnSpPr>
          <p:nvPr/>
        </p:nvCxnSpPr>
        <p:spPr bwMode="auto">
          <a:xfrm rot="16200000" flipH="1" flipV="1">
            <a:off x="1837531" y="21248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9" name="AutoShape 11"/>
          <p:cNvCxnSpPr>
            <a:cxnSpLocks noChangeShapeType="1"/>
            <a:stCxn id="56" idx="3"/>
            <a:endCxn id="51" idx="5"/>
          </p:cNvCxnSpPr>
          <p:nvPr/>
        </p:nvCxnSpPr>
        <p:spPr bwMode="auto">
          <a:xfrm rot="16200000" flipV="1">
            <a:off x="2498725" y="2092325"/>
            <a:ext cx="53975" cy="1069975"/>
          </a:xfrm>
          <a:prstGeom prst="curvedConnector3">
            <a:avLst>
              <a:gd name="adj1" fmla="val -588236"/>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0" name="Text Box 12"/>
          <p:cNvSpPr txBox="1">
            <a:spLocks noChangeArrowheads="1"/>
          </p:cNvSpPr>
          <p:nvPr/>
        </p:nvSpPr>
        <p:spPr bwMode="auto">
          <a:xfrm>
            <a:off x="1371600" y="1600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61" name="Text Box 13"/>
          <p:cNvSpPr txBox="1">
            <a:spLocks noChangeArrowheads="1"/>
          </p:cNvSpPr>
          <p:nvPr/>
        </p:nvSpPr>
        <p:spPr bwMode="auto">
          <a:xfrm>
            <a:off x="2362200"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62" name="Text Box 14"/>
          <p:cNvSpPr txBox="1">
            <a:spLocks noChangeArrowheads="1"/>
          </p:cNvSpPr>
          <p:nvPr/>
        </p:nvSpPr>
        <p:spPr bwMode="auto">
          <a:xfrm>
            <a:off x="2209800" y="2895600"/>
            <a:ext cx="7048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0, 1</a:t>
            </a:r>
          </a:p>
        </p:txBody>
      </p:sp>
      <p:sp>
        <p:nvSpPr>
          <p:cNvPr id="63" name="Line 15"/>
          <p:cNvSpPr>
            <a:spLocks noChangeShapeType="1"/>
          </p:cNvSpPr>
          <p:nvPr/>
        </p:nvSpPr>
        <p:spPr bwMode="auto">
          <a:xfrm>
            <a:off x="1219200" y="24384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64" name="Line 16"/>
          <p:cNvSpPr>
            <a:spLocks noChangeShapeType="1"/>
          </p:cNvSpPr>
          <p:nvPr/>
        </p:nvSpPr>
        <p:spPr bwMode="auto">
          <a:xfrm>
            <a:off x="1143000" y="46482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65" name="AutoShape 17"/>
          <p:cNvCxnSpPr>
            <a:cxnSpLocks noChangeShapeType="1"/>
          </p:cNvCxnSpPr>
          <p:nvPr/>
        </p:nvCxnSpPr>
        <p:spPr bwMode="auto">
          <a:xfrm rot="16200000" flipH="1" flipV="1">
            <a:off x="1837531" y="42584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Line 18"/>
          <p:cNvSpPr>
            <a:spLocks noChangeShapeType="1"/>
          </p:cNvSpPr>
          <p:nvPr/>
        </p:nvSpPr>
        <p:spPr bwMode="auto">
          <a:xfrm>
            <a:off x="2133600" y="46482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67" name="AutoShape 19"/>
          <p:cNvCxnSpPr>
            <a:cxnSpLocks noChangeShapeType="1"/>
          </p:cNvCxnSpPr>
          <p:nvPr/>
        </p:nvCxnSpPr>
        <p:spPr bwMode="auto">
          <a:xfrm rot="16200000" flipH="1" flipV="1">
            <a:off x="3285331" y="43346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20"/>
          <p:cNvCxnSpPr>
            <a:cxnSpLocks noChangeShapeType="1"/>
            <a:stCxn id="54" idx="3"/>
            <a:endCxn id="55" idx="4"/>
          </p:cNvCxnSpPr>
          <p:nvPr/>
        </p:nvCxnSpPr>
        <p:spPr bwMode="auto">
          <a:xfrm rot="5400000">
            <a:off x="2400300" y="4238625"/>
            <a:ext cx="142875" cy="1285875"/>
          </a:xfrm>
          <a:prstGeom prst="curvedConnector3">
            <a:avLst>
              <a:gd name="adj1" fmla="val 26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9" name="Text Box 21"/>
          <p:cNvSpPr txBox="1">
            <a:spLocks noChangeArrowheads="1"/>
          </p:cNvSpPr>
          <p:nvPr/>
        </p:nvSpPr>
        <p:spPr bwMode="auto">
          <a:xfrm>
            <a:off x="1371600" y="3733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70" name="Text Box 22"/>
          <p:cNvSpPr txBox="1">
            <a:spLocks noChangeArrowheads="1"/>
          </p:cNvSpPr>
          <p:nvPr/>
        </p:nvSpPr>
        <p:spPr bwMode="auto">
          <a:xfrm>
            <a:off x="2286000" y="5181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71" name="Text Box 23"/>
          <p:cNvSpPr txBox="1">
            <a:spLocks noChangeArrowheads="1"/>
          </p:cNvSpPr>
          <p:nvPr/>
        </p:nvSpPr>
        <p:spPr bwMode="auto">
          <a:xfrm>
            <a:off x="2362200" y="4191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72" name="Text Box 24"/>
          <p:cNvSpPr txBox="1">
            <a:spLocks noChangeArrowheads="1"/>
          </p:cNvSpPr>
          <p:nvPr/>
        </p:nvSpPr>
        <p:spPr bwMode="auto">
          <a:xfrm>
            <a:off x="3429000" y="3886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73" name="Oval 25"/>
          <p:cNvSpPr>
            <a:spLocks noChangeArrowheads="1"/>
          </p:cNvSpPr>
          <p:nvPr/>
        </p:nvSpPr>
        <p:spPr bwMode="auto">
          <a:xfrm>
            <a:off x="5029200"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[A,C]</a:t>
            </a:r>
          </a:p>
        </p:txBody>
      </p:sp>
      <p:sp>
        <p:nvSpPr>
          <p:cNvPr id="74" name="Oval 26"/>
          <p:cNvSpPr>
            <a:spLocks noChangeArrowheads="1"/>
          </p:cNvSpPr>
          <p:nvPr/>
        </p:nvSpPr>
        <p:spPr bwMode="auto">
          <a:xfrm>
            <a:off x="7162800"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[A,D]</a:t>
            </a:r>
          </a:p>
        </p:txBody>
      </p:sp>
      <p:sp>
        <p:nvSpPr>
          <p:cNvPr id="75" name="Line 27"/>
          <p:cNvSpPr>
            <a:spLocks noChangeShapeType="1"/>
          </p:cNvSpPr>
          <p:nvPr/>
        </p:nvSpPr>
        <p:spPr bwMode="auto">
          <a:xfrm>
            <a:off x="4343400" y="2362200"/>
            <a:ext cx="685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76" name="Line 28"/>
          <p:cNvSpPr>
            <a:spLocks noChangeShapeType="1"/>
          </p:cNvSpPr>
          <p:nvPr/>
        </p:nvSpPr>
        <p:spPr bwMode="auto">
          <a:xfrm>
            <a:off x="6019800" y="2438400"/>
            <a:ext cx="1143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77" name="Text Box 29"/>
          <p:cNvSpPr txBox="1">
            <a:spLocks noChangeArrowheads="1"/>
          </p:cNvSpPr>
          <p:nvPr/>
        </p:nvSpPr>
        <p:spPr bwMode="auto">
          <a:xfrm>
            <a:off x="6400800"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78" name="Oval 30"/>
          <p:cNvSpPr>
            <a:spLocks noChangeArrowheads="1"/>
          </p:cNvSpPr>
          <p:nvPr/>
        </p:nvSpPr>
        <p:spPr bwMode="auto">
          <a:xfrm>
            <a:off x="5029200"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[B,C]</a:t>
            </a:r>
          </a:p>
        </p:txBody>
      </p:sp>
      <p:sp>
        <p:nvSpPr>
          <p:cNvPr id="79" name="Line 31"/>
          <p:cNvSpPr>
            <a:spLocks noChangeShapeType="1"/>
          </p:cNvSpPr>
          <p:nvPr/>
        </p:nvSpPr>
        <p:spPr bwMode="auto">
          <a:xfrm>
            <a:off x="5486400" y="2743200"/>
            <a:ext cx="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0" name="Text Box 32"/>
          <p:cNvSpPr txBox="1">
            <a:spLocks noChangeArrowheads="1"/>
          </p:cNvSpPr>
          <p:nvPr/>
        </p:nvSpPr>
        <p:spPr bwMode="auto">
          <a:xfrm>
            <a:off x="5486400"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cxnSp>
        <p:nvCxnSpPr>
          <p:cNvPr id="81" name="AutoShape 33"/>
          <p:cNvCxnSpPr>
            <a:cxnSpLocks noChangeShapeType="1"/>
            <a:stCxn id="74" idx="7"/>
            <a:endCxn id="74" idx="1"/>
          </p:cNvCxnSpPr>
          <p:nvPr/>
        </p:nvCxnSpPr>
        <p:spPr bwMode="auto">
          <a:xfrm rot="16200000" flipH="1" flipV="1">
            <a:off x="7657307" y="1872456"/>
            <a:ext cx="1588" cy="701675"/>
          </a:xfrm>
          <a:prstGeom prst="curvedConnector3">
            <a:avLst>
              <a:gd name="adj1" fmla="val -329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2" name="Text Box 34"/>
          <p:cNvSpPr txBox="1">
            <a:spLocks noChangeArrowheads="1"/>
          </p:cNvSpPr>
          <p:nvPr/>
        </p:nvSpPr>
        <p:spPr bwMode="auto">
          <a:xfrm>
            <a:off x="7848600" y="1524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83" name="Line 35"/>
          <p:cNvSpPr>
            <a:spLocks noChangeShapeType="1"/>
          </p:cNvSpPr>
          <p:nvPr/>
        </p:nvSpPr>
        <p:spPr bwMode="auto">
          <a:xfrm flipH="1">
            <a:off x="5791200" y="2667000"/>
            <a:ext cx="1447800" cy="11430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4" name="Text Box 36"/>
          <p:cNvSpPr txBox="1">
            <a:spLocks noChangeArrowheads="1"/>
          </p:cNvSpPr>
          <p:nvPr/>
        </p:nvSpPr>
        <p:spPr bwMode="auto">
          <a:xfrm>
            <a:off x="6248400" y="28194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cxnSp>
        <p:nvCxnSpPr>
          <p:cNvPr id="85" name="AutoShape 37"/>
          <p:cNvCxnSpPr>
            <a:cxnSpLocks noChangeShapeType="1"/>
            <a:stCxn id="78" idx="6"/>
            <a:endCxn id="74" idx="4"/>
          </p:cNvCxnSpPr>
          <p:nvPr/>
        </p:nvCxnSpPr>
        <p:spPr bwMode="auto">
          <a:xfrm flipV="1">
            <a:off x="6019800" y="2743200"/>
            <a:ext cx="1638300" cy="12954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6" name="Text Box 38"/>
          <p:cNvSpPr txBox="1">
            <a:spLocks noChangeArrowheads="1"/>
          </p:cNvSpPr>
          <p:nvPr/>
        </p:nvSpPr>
        <p:spPr bwMode="auto">
          <a:xfrm>
            <a:off x="6705600" y="3352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cxnSp>
        <p:nvCxnSpPr>
          <p:cNvPr id="87" name="AutoShape 44"/>
          <p:cNvCxnSpPr>
            <a:cxnSpLocks noChangeShapeType="1"/>
            <a:stCxn id="78" idx="1"/>
            <a:endCxn id="73" idx="3"/>
          </p:cNvCxnSpPr>
          <p:nvPr/>
        </p:nvCxnSpPr>
        <p:spPr bwMode="auto">
          <a:xfrm rot="16200000">
            <a:off x="4589463" y="3238500"/>
            <a:ext cx="1168400" cy="0"/>
          </a:xfrm>
          <a:prstGeom prst="straightConnector1">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8" name="Text Box 45"/>
          <p:cNvSpPr txBox="1">
            <a:spLocks noChangeArrowheads="1"/>
          </p:cNvSpPr>
          <p:nvPr/>
        </p:nvSpPr>
        <p:spPr bwMode="auto">
          <a:xfrm>
            <a:off x="4800600"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89" name="Oval 46"/>
          <p:cNvSpPr>
            <a:spLocks noChangeArrowheads="1"/>
          </p:cNvSpPr>
          <p:nvPr/>
        </p:nvSpPr>
        <p:spPr bwMode="auto">
          <a:xfrm>
            <a:off x="7162800"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[B,D]</a:t>
            </a:r>
          </a:p>
        </p:txBody>
      </p:sp>
      <p:sp>
        <p:nvSpPr>
          <p:cNvPr id="90" name="Line 47"/>
          <p:cNvSpPr>
            <a:spLocks noChangeShapeType="1"/>
          </p:cNvSpPr>
          <p:nvPr/>
        </p:nvSpPr>
        <p:spPr bwMode="auto">
          <a:xfrm flipV="1">
            <a:off x="7696200" y="2743200"/>
            <a:ext cx="7620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1" name="Text Box 48"/>
          <p:cNvSpPr txBox="1">
            <a:spLocks noChangeArrowheads="1"/>
          </p:cNvSpPr>
          <p:nvPr/>
        </p:nvSpPr>
        <p:spPr bwMode="auto">
          <a:xfrm>
            <a:off x="7696200" y="3124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cxnSp>
        <p:nvCxnSpPr>
          <p:cNvPr id="92" name="AutoShape 50"/>
          <p:cNvCxnSpPr>
            <a:cxnSpLocks noChangeShapeType="1"/>
            <a:stCxn id="89" idx="3"/>
            <a:endCxn id="73" idx="2"/>
          </p:cNvCxnSpPr>
          <p:nvPr/>
        </p:nvCxnSpPr>
        <p:spPr bwMode="auto">
          <a:xfrm rot="16200000" flipV="1">
            <a:off x="5260182" y="2207418"/>
            <a:ext cx="1816100" cy="2278063"/>
          </a:xfrm>
          <a:prstGeom prst="curvedConnector4">
            <a:avLst>
              <a:gd name="adj1" fmla="val -17481"/>
              <a:gd name="adj2" fmla="val 13149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3" name="Text Box 51"/>
          <p:cNvSpPr txBox="1">
            <a:spLocks noChangeArrowheads="1"/>
          </p:cNvSpPr>
          <p:nvPr/>
        </p:nvSpPr>
        <p:spPr bwMode="auto">
          <a:xfrm>
            <a:off x="4343400" y="4038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Tree>
    <p:extLst>
      <p:ext uri="{BB962C8B-B14F-4D97-AF65-F5344CB8AC3E}">
        <p14:creationId xmlns:p14="http://schemas.microsoft.com/office/powerpoint/2010/main" val="1710312031"/>
      </p:ext>
    </p:extLst>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07839" y="444664"/>
            <a:ext cx="41340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Equivalence Algorithm</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81</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Make the final states of the </a:t>
            </a:r>
            <a:r>
              <a:rPr lang="en-US" altLang="zh-CN" sz="2800" kern="0" dirty="0">
                <a:solidFill>
                  <a:srgbClr val="DA0058"/>
                </a:solidFill>
                <a:latin typeface="Tahoma"/>
                <a:ea typeface="宋体"/>
              </a:rPr>
              <a:t>product DFA </a:t>
            </a:r>
            <a:r>
              <a:rPr lang="en-US" altLang="zh-CN" sz="2800" kern="0" dirty="0">
                <a:solidFill>
                  <a:srgbClr val="000000"/>
                </a:solidFill>
                <a:latin typeface="Tahoma"/>
                <a:ea typeface="宋体"/>
              </a:rPr>
              <a:t>be those states </a:t>
            </a:r>
            <a:r>
              <a:rPr lang="en-US" altLang="zh-CN" sz="2800" kern="0" dirty="0">
                <a:solidFill>
                  <a:srgbClr val="DA0058"/>
                </a:solidFill>
                <a:latin typeface="Tahoma"/>
                <a:ea typeface="宋体"/>
              </a:rPr>
              <a:t>[q, r]</a:t>
            </a:r>
            <a:r>
              <a:rPr lang="en-US" altLang="zh-CN" sz="2800" kern="0" dirty="0">
                <a:solidFill>
                  <a:srgbClr val="000000"/>
                </a:solidFill>
                <a:latin typeface="Tahoma"/>
                <a:ea typeface="宋体"/>
              </a:rPr>
              <a:t> such that exactly one of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 is a final state of its own DFA.</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Thus, the product accepts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a:t>
            </a:r>
            <a:r>
              <a:rPr lang="en-US" altLang="zh-CN" sz="2800" kern="0" dirty="0" err="1">
                <a:solidFill>
                  <a:srgbClr val="DA0058"/>
                </a:solidFill>
                <a:latin typeface="Tahoma"/>
                <a:ea typeface="宋体"/>
              </a:rPr>
              <a:t>iff</a:t>
            </a:r>
            <a:r>
              <a:rPr lang="en-US" altLang="zh-CN" sz="2800" kern="0" dirty="0">
                <a:solidFill>
                  <a:srgbClr val="DA0058"/>
                </a:solidFill>
                <a:latin typeface="Tahoma"/>
                <a:ea typeface="宋体"/>
              </a:rPr>
              <a:t>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is in exactly one of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FF"/>
                </a:solidFill>
                <a:latin typeface="Tahoma"/>
                <a:ea typeface="宋体"/>
              </a:rPr>
              <a:t>L = M </a:t>
            </a:r>
            <a:r>
              <a:rPr lang="en-US" altLang="zh-CN" sz="2800" kern="0" dirty="0">
                <a:solidFill>
                  <a:srgbClr val="000000"/>
                </a:solidFill>
                <a:latin typeface="Tahoma"/>
                <a:ea typeface="宋体"/>
              </a:rPr>
              <a:t>if and only if the product automaton</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language is empty.</a:t>
            </a:r>
          </a:p>
        </p:txBody>
      </p:sp>
    </p:spTree>
    <p:extLst>
      <p:ext uri="{BB962C8B-B14F-4D97-AF65-F5344CB8AC3E}">
        <p14:creationId xmlns:p14="http://schemas.microsoft.com/office/powerpoint/2010/main" val="16043186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64846" y="444664"/>
            <a:ext cx="402001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Equivalence</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82</a:t>
            </a:fld>
            <a:r>
              <a:rPr lang="en-US" altLang="zh-CN"/>
              <a:t>/100</a:t>
            </a:r>
            <a:endParaRPr lang="en-US" altLang="zh-CN" dirty="0"/>
          </a:p>
        </p:txBody>
      </p:sp>
      <p:sp>
        <p:nvSpPr>
          <p:cNvPr id="137" name="Oval 3"/>
          <p:cNvSpPr>
            <a:spLocks noChangeArrowheads="1"/>
          </p:cNvSpPr>
          <p:nvPr/>
        </p:nvSpPr>
        <p:spPr bwMode="auto">
          <a:xfrm>
            <a:off x="1600200"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p:txBody>
      </p:sp>
      <p:sp>
        <p:nvSpPr>
          <p:cNvPr id="138" name="Oval 4"/>
          <p:cNvSpPr>
            <a:spLocks noChangeArrowheads="1"/>
          </p:cNvSpPr>
          <p:nvPr/>
        </p:nvSpPr>
        <p:spPr bwMode="auto">
          <a:xfrm>
            <a:off x="1600200"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p:txBody>
      </p:sp>
      <p:sp>
        <p:nvSpPr>
          <p:cNvPr id="139" name="Oval 5"/>
          <p:cNvSpPr>
            <a:spLocks noChangeArrowheads="1"/>
          </p:cNvSpPr>
          <p:nvPr/>
        </p:nvSpPr>
        <p:spPr bwMode="auto">
          <a:xfrm>
            <a:off x="3048000" y="2209800"/>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p:txBody>
      </p:sp>
      <p:sp>
        <p:nvSpPr>
          <p:cNvPr id="140" name="Oval 6"/>
          <p:cNvSpPr>
            <a:spLocks noChangeArrowheads="1"/>
          </p:cNvSpPr>
          <p:nvPr/>
        </p:nvSpPr>
        <p:spPr bwMode="auto">
          <a:xfrm>
            <a:off x="3048000" y="4419600"/>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p:txBody>
      </p:sp>
      <p:sp>
        <p:nvSpPr>
          <p:cNvPr id="141" name="Oval 7"/>
          <p:cNvSpPr>
            <a:spLocks noChangeArrowheads="1"/>
          </p:cNvSpPr>
          <p:nvPr/>
        </p:nvSpPr>
        <p:spPr bwMode="auto">
          <a:xfrm>
            <a:off x="1524000" y="43434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42" name="Oval 8"/>
          <p:cNvSpPr>
            <a:spLocks noChangeArrowheads="1"/>
          </p:cNvSpPr>
          <p:nvPr/>
        </p:nvSpPr>
        <p:spPr bwMode="auto">
          <a:xfrm>
            <a:off x="2971800" y="2133600"/>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43" name="Line 9"/>
          <p:cNvSpPr>
            <a:spLocks noChangeShapeType="1"/>
          </p:cNvSpPr>
          <p:nvPr/>
        </p:nvSpPr>
        <p:spPr bwMode="auto">
          <a:xfrm>
            <a:off x="2057400" y="24384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144" name="AutoShape 10"/>
          <p:cNvCxnSpPr>
            <a:cxnSpLocks noChangeShapeType="1"/>
          </p:cNvCxnSpPr>
          <p:nvPr/>
        </p:nvCxnSpPr>
        <p:spPr bwMode="auto">
          <a:xfrm rot="16200000" flipH="1" flipV="1">
            <a:off x="1837531" y="21248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5" name="AutoShape 11"/>
          <p:cNvCxnSpPr>
            <a:cxnSpLocks noChangeShapeType="1"/>
            <a:stCxn id="142" idx="3"/>
            <a:endCxn id="137" idx="5"/>
          </p:cNvCxnSpPr>
          <p:nvPr/>
        </p:nvCxnSpPr>
        <p:spPr bwMode="auto">
          <a:xfrm rot="16200000" flipV="1">
            <a:off x="2498725" y="2092325"/>
            <a:ext cx="53975" cy="1069975"/>
          </a:xfrm>
          <a:prstGeom prst="curvedConnector3">
            <a:avLst>
              <a:gd name="adj1" fmla="val -588236"/>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6" name="Text Box 12"/>
          <p:cNvSpPr txBox="1">
            <a:spLocks noChangeArrowheads="1"/>
          </p:cNvSpPr>
          <p:nvPr/>
        </p:nvSpPr>
        <p:spPr bwMode="auto">
          <a:xfrm>
            <a:off x="1371600" y="1600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47" name="Text Box 13"/>
          <p:cNvSpPr txBox="1">
            <a:spLocks noChangeArrowheads="1"/>
          </p:cNvSpPr>
          <p:nvPr/>
        </p:nvSpPr>
        <p:spPr bwMode="auto">
          <a:xfrm>
            <a:off x="2362200"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48" name="Text Box 14"/>
          <p:cNvSpPr txBox="1">
            <a:spLocks noChangeArrowheads="1"/>
          </p:cNvSpPr>
          <p:nvPr/>
        </p:nvSpPr>
        <p:spPr bwMode="auto">
          <a:xfrm>
            <a:off x="2209800" y="2895600"/>
            <a:ext cx="7048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0, 1</a:t>
            </a:r>
          </a:p>
        </p:txBody>
      </p:sp>
      <p:sp>
        <p:nvSpPr>
          <p:cNvPr id="149" name="Line 15"/>
          <p:cNvSpPr>
            <a:spLocks noChangeShapeType="1"/>
          </p:cNvSpPr>
          <p:nvPr/>
        </p:nvSpPr>
        <p:spPr bwMode="auto">
          <a:xfrm>
            <a:off x="1219200" y="24384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50" name="Line 16"/>
          <p:cNvSpPr>
            <a:spLocks noChangeShapeType="1"/>
          </p:cNvSpPr>
          <p:nvPr/>
        </p:nvSpPr>
        <p:spPr bwMode="auto">
          <a:xfrm>
            <a:off x="1143000" y="4648200"/>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151" name="AutoShape 17"/>
          <p:cNvCxnSpPr>
            <a:cxnSpLocks noChangeShapeType="1"/>
          </p:cNvCxnSpPr>
          <p:nvPr/>
        </p:nvCxnSpPr>
        <p:spPr bwMode="auto">
          <a:xfrm rot="16200000" flipH="1" flipV="1">
            <a:off x="1837531" y="42584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2" name="Line 18"/>
          <p:cNvSpPr>
            <a:spLocks noChangeShapeType="1"/>
          </p:cNvSpPr>
          <p:nvPr/>
        </p:nvSpPr>
        <p:spPr bwMode="auto">
          <a:xfrm>
            <a:off x="2133600" y="4648200"/>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153" name="AutoShape 19"/>
          <p:cNvCxnSpPr>
            <a:cxnSpLocks noChangeShapeType="1"/>
          </p:cNvCxnSpPr>
          <p:nvPr/>
        </p:nvCxnSpPr>
        <p:spPr bwMode="auto">
          <a:xfrm rot="16200000" flipH="1" flipV="1">
            <a:off x="3285331" y="4334669"/>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4" name="AutoShape 20"/>
          <p:cNvCxnSpPr>
            <a:cxnSpLocks noChangeShapeType="1"/>
            <a:stCxn id="140" idx="3"/>
            <a:endCxn id="141" idx="4"/>
          </p:cNvCxnSpPr>
          <p:nvPr/>
        </p:nvCxnSpPr>
        <p:spPr bwMode="auto">
          <a:xfrm rot="5400000">
            <a:off x="2400300" y="4238625"/>
            <a:ext cx="142875" cy="1285875"/>
          </a:xfrm>
          <a:prstGeom prst="curvedConnector3">
            <a:avLst>
              <a:gd name="adj1" fmla="val 26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5" name="Text Box 21"/>
          <p:cNvSpPr txBox="1">
            <a:spLocks noChangeArrowheads="1"/>
          </p:cNvSpPr>
          <p:nvPr/>
        </p:nvSpPr>
        <p:spPr bwMode="auto">
          <a:xfrm>
            <a:off x="1371600" y="3733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56" name="Text Box 22"/>
          <p:cNvSpPr txBox="1">
            <a:spLocks noChangeArrowheads="1"/>
          </p:cNvSpPr>
          <p:nvPr/>
        </p:nvSpPr>
        <p:spPr bwMode="auto">
          <a:xfrm>
            <a:off x="2286000" y="5181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57" name="Text Box 23"/>
          <p:cNvSpPr txBox="1">
            <a:spLocks noChangeArrowheads="1"/>
          </p:cNvSpPr>
          <p:nvPr/>
        </p:nvSpPr>
        <p:spPr bwMode="auto">
          <a:xfrm>
            <a:off x="2362200" y="4191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58" name="Text Box 24"/>
          <p:cNvSpPr txBox="1">
            <a:spLocks noChangeArrowheads="1"/>
          </p:cNvSpPr>
          <p:nvPr/>
        </p:nvSpPr>
        <p:spPr bwMode="auto">
          <a:xfrm>
            <a:off x="3429000" y="3886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59" name="Oval 25"/>
          <p:cNvSpPr>
            <a:spLocks noChangeArrowheads="1"/>
          </p:cNvSpPr>
          <p:nvPr/>
        </p:nvSpPr>
        <p:spPr bwMode="auto">
          <a:xfrm>
            <a:off x="5029200"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[A,C]</a:t>
            </a:r>
          </a:p>
        </p:txBody>
      </p:sp>
      <p:sp>
        <p:nvSpPr>
          <p:cNvPr id="160" name="Oval 26"/>
          <p:cNvSpPr>
            <a:spLocks noChangeArrowheads="1"/>
          </p:cNvSpPr>
          <p:nvPr/>
        </p:nvSpPr>
        <p:spPr bwMode="auto">
          <a:xfrm>
            <a:off x="7162800" y="21336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[A,D]</a:t>
            </a:r>
          </a:p>
        </p:txBody>
      </p:sp>
      <p:sp>
        <p:nvSpPr>
          <p:cNvPr id="161" name="Line 27"/>
          <p:cNvSpPr>
            <a:spLocks noChangeShapeType="1"/>
          </p:cNvSpPr>
          <p:nvPr/>
        </p:nvSpPr>
        <p:spPr bwMode="auto">
          <a:xfrm>
            <a:off x="4343400" y="2362200"/>
            <a:ext cx="685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62" name="Line 28"/>
          <p:cNvSpPr>
            <a:spLocks noChangeShapeType="1"/>
          </p:cNvSpPr>
          <p:nvPr/>
        </p:nvSpPr>
        <p:spPr bwMode="auto">
          <a:xfrm>
            <a:off x="6019800" y="2438400"/>
            <a:ext cx="1143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63" name="Text Box 29"/>
          <p:cNvSpPr txBox="1">
            <a:spLocks noChangeArrowheads="1"/>
          </p:cNvSpPr>
          <p:nvPr/>
        </p:nvSpPr>
        <p:spPr bwMode="auto">
          <a:xfrm>
            <a:off x="6400800" y="1981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64" name="Oval 30"/>
          <p:cNvSpPr>
            <a:spLocks noChangeArrowheads="1"/>
          </p:cNvSpPr>
          <p:nvPr/>
        </p:nvSpPr>
        <p:spPr bwMode="auto">
          <a:xfrm>
            <a:off x="5029200"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[B,C]</a:t>
            </a:r>
          </a:p>
        </p:txBody>
      </p:sp>
      <p:sp>
        <p:nvSpPr>
          <p:cNvPr id="165" name="Line 31"/>
          <p:cNvSpPr>
            <a:spLocks noChangeShapeType="1"/>
          </p:cNvSpPr>
          <p:nvPr/>
        </p:nvSpPr>
        <p:spPr bwMode="auto">
          <a:xfrm>
            <a:off x="5486400" y="2743200"/>
            <a:ext cx="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66" name="Text Box 32"/>
          <p:cNvSpPr txBox="1">
            <a:spLocks noChangeArrowheads="1"/>
          </p:cNvSpPr>
          <p:nvPr/>
        </p:nvSpPr>
        <p:spPr bwMode="auto">
          <a:xfrm>
            <a:off x="5486400"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cxnSp>
        <p:nvCxnSpPr>
          <p:cNvPr id="167" name="AutoShape 33"/>
          <p:cNvCxnSpPr>
            <a:cxnSpLocks noChangeShapeType="1"/>
            <a:stCxn id="160" idx="7"/>
            <a:endCxn id="160" idx="1"/>
          </p:cNvCxnSpPr>
          <p:nvPr/>
        </p:nvCxnSpPr>
        <p:spPr bwMode="auto">
          <a:xfrm rot="16200000" flipH="1" flipV="1">
            <a:off x="7657307" y="1872456"/>
            <a:ext cx="1588" cy="701675"/>
          </a:xfrm>
          <a:prstGeom prst="curvedConnector3">
            <a:avLst>
              <a:gd name="adj1" fmla="val -329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8" name="Text Box 34"/>
          <p:cNvSpPr txBox="1">
            <a:spLocks noChangeArrowheads="1"/>
          </p:cNvSpPr>
          <p:nvPr/>
        </p:nvSpPr>
        <p:spPr bwMode="auto">
          <a:xfrm>
            <a:off x="7848600" y="15240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69" name="Line 35"/>
          <p:cNvSpPr>
            <a:spLocks noChangeShapeType="1"/>
          </p:cNvSpPr>
          <p:nvPr/>
        </p:nvSpPr>
        <p:spPr bwMode="auto">
          <a:xfrm flipH="1">
            <a:off x="5791200" y="2667000"/>
            <a:ext cx="1447800" cy="11430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70" name="Text Box 36"/>
          <p:cNvSpPr txBox="1">
            <a:spLocks noChangeArrowheads="1"/>
          </p:cNvSpPr>
          <p:nvPr/>
        </p:nvSpPr>
        <p:spPr bwMode="auto">
          <a:xfrm>
            <a:off x="6248400" y="28194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cxnSp>
        <p:nvCxnSpPr>
          <p:cNvPr id="171" name="AutoShape 37"/>
          <p:cNvCxnSpPr>
            <a:cxnSpLocks noChangeShapeType="1"/>
            <a:stCxn id="164" idx="6"/>
            <a:endCxn id="160" idx="4"/>
          </p:cNvCxnSpPr>
          <p:nvPr/>
        </p:nvCxnSpPr>
        <p:spPr bwMode="auto">
          <a:xfrm flipV="1">
            <a:off x="6019800" y="2743200"/>
            <a:ext cx="1638300" cy="12954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2" name="Text Box 38"/>
          <p:cNvSpPr txBox="1">
            <a:spLocks noChangeArrowheads="1"/>
          </p:cNvSpPr>
          <p:nvPr/>
        </p:nvSpPr>
        <p:spPr bwMode="auto">
          <a:xfrm>
            <a:off x="6705600" y="3352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cxnSp>
        <p:nvCxnSpPr>
          <p:cNvPr id="173" name="AutoShape 39"/>
          <p:cNvCxnSpPr>
            <a:cxnSpLocks noChangeShapeType="1"/>
            <a:stCxn id="164" idx="1"/>
            <a:endCxn id="159" idx="3"/>
          </p:cNvCxnSpPr>
          <p:nvPr/>
        </p:nvCxnSpPr>
        <p:spPr bwMode="auto">
          <a:xfrm rot="16200000">
            <a:off x="4589463" y="3238500"/>
            <a:ext cx="1168400" cy="0"/>
          </a:xfrm>
          <a:prstGeom prst="straightConnector1">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4" name="Text Box 40"/>
          <p:cNvSpPr txBox="1">
            <a:spLocks noChangeArrowheads="1"/>
          </p:cNvSpPr>
          <p:nvPr/>
        </p:nvSpPr>
        <p:spPr bwMode="auto">
          <a:xfrm>
            <a:off x="4800600" y="29718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75" name="Oval 41"/>
          <p:cNvSpPr>
            <a:spLocks noChangeArrowheads="1"/>
          </p:cNvSpPr>
          <p:nvPr/>
        </p:nvSpPr>
        <p:spPr bwMode="auto">
          <a:xfrm>
            <a:off x="7162800" y="3733800"/>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[B,D]</a:t>
            </a:r>
          </a:p>
        </p:txBody>
      </p:sp>
      <p:sp>
        <p:nvSpPr>
          <p:cNvPr id="176" name="Line 42"/>
          <p:cNvSpPr>
            <a:spLocks noChangeShapeType="1"/>
          </p:cNvSpPr>
          <p:nvPr/>
        </p:nvSpPr>
        <p:spPr bwMode="auto">
          <a:xfrm flipV="1">
            <a:off x="7696200" y="2743200"/>
            <a:ext cx="7620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77" name="Text Box 43"/>
          <p:cNvSpPr txBox="1">
            <a:spLocks noChangeArrowheads="1"/>
          </p:cNvSpPr>
          <p:nvPr/>
        </p:nvSpPr>
        <p:spPr bwMode="auto">
          <a:xfrm>
            <a:off x="7696200" y="31242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cxnSp>
        <p:nvCxnSpPr>
          <p:cNvPr id="178" name="AutoShape 44"/>
          <p:cNvCxnSpPr>
            <a:cxnSpLocks noChangeShapeType="1"/>
            <a:stCxn id="175" idx="3"/>
            <a:endCxn id="159" idx="2"/>
          </p:cNvCxnSpPr>
          <p:nvPr/>
        </p:nvCxnSpPr>
        <p:spPr bwMode="auto">
          <a:xfrm rot="16200000" flipV="1">
            <a:off x="5260182" y="2207418"/>
            <a:ext cx="1816100" cy="2278063"/>
          </a:xfrm>
          <a:prstGeom prst="curvedConnector4">
            <a:avLst>
              <a:gd name="adj1" fmla="val -17481"/>
              <a:gd name="adj2" fmla="val 13149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9" name="Text Box 45"/>
          <p:cNvSpPr txBox="1">
            <a:spLocks noChangeArrowheads="1"/>
          </p:cNvSpPr>
          <p:nvPr/>
        </p:nvSpPr>
        <p:spPr bwMode="auto">
          <a:xfrm>
            <a:off x="4343400" y="4038600"/>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80" name="Oval 46"/>
          <p:cNvSpPr>
            <a:spLocks noChangeArrowheads="1"/>
          </p:cNvSpPr>
          <p:nvPr/>
        </p:nvSpPr>
        <p:spPr bwMode="auto">
          <a:xfrm>
            <a:off x="4953000" y="2057400"/>
            <a:ext cx="1143000" cy="7620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81" name="Oval 47"/>
          <p:cNvSpPr>
            <a:spLocks noChangeArrowheads="1"/>
          </p:cNvSpPr>
          <p:nvPr/>
        </p:nvSpPr>
        <p:spPr bwMode="auto">
          <a:xfrm>
            <a:off x="7086600" y="3657600"/>
            <a:ext cx="1143000" cy="7620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Tree>
    <p:extLst>
      <p:ext uri="{BB962C8B-B14F-4D97-AF65-F5344CB8AC3E}">
        <p14:creationId xmlns:p14="http://schemas.microsoft.com/office/powerpoint/2010/main" val="3334927622"/>
      </p:ext>
    </p:extLst>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85606" y="444664"/>
            <a:ext cx="577850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Decision Property: Containment</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83</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Given regular languages </a:t>
            </a:r>
            <a:r>
              <a:rPr lang="en-US" altLang="zh-CN" sz="2800" kern="0" dirty="0">
                <a:solidFill>
                  <a:srgbClr val="0000FF"/>
                </a:solidFill>
                <a:latin typeface="Tahoma"/>
                <a:ea typeface="宋体"/>
              </a:rPr>
              <a:t>L</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 is </a:t>
            </a:r>
            <a:r>
              <a:rPr lang="en-US" altLang="zh-CN" sz="2800" kern="0" dirty="0">
                <a:solidFill>
                  <a:srgbClr val="0000FF"/>
                </a:solidFill>
                <a:latin typeface="Tahoma"/>
                <a:ea typeface="宋体"/>
              </a:rPr>
              <a:t>L </a:t>
            </a:r>
            <a:r>
              <a:rPr lang="en-US" altLang="zh-CN" sz="2800" kern="0" dirty="0">
                <a:solidFill>
                  <a:srgbClr val="0000FF"/>
                </a:solidFill>
                <a:latin typeface="Tahoma"/>
                <a:ea typeface="宋体"/>
                <a:sym typeface="Symbol" charset="0"/>
              </a:rPr>
              <a: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Algorithm also uses the product automaton.</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How do you define the final states </a:t>
            </a:r>
            <a:r>
              <a:rPr lang="en-US" altLang="zh-CN" sz="2800" kern="0" dirty="0">
                <a:solidFill>
                  <a:srgbClr val="0000FF"/>
                </a:solidFill>
                <a:latin typeface="Tahoma"/>
                <a:ea typeface="宋体"/>
              </a:rPr>
              <a:t>[q, r] </a:t>
            </a:r>
            <a:r>
              <a:rPr lang="en-US" altLang="zh-CN" sz="2800" kern="0" dirty="0">
                <a:solidFill>
                  <a:srgbClr val="000000"/>
                </a:solidFill>
                <a:latin typeface="Tahoma"/>
                <a:ea typeface="宋体"/>
              </a:rPr>
              <a:t>of the product so its language is empty </a:t>
            </a:r>
            <a:r>
              <a:rPr lang="en-US" altLang="zh-CN" sz="2800" kern="0" dirty="0" err="1">
                <a:solidFill>
                  <a:srgbClr val="000000"/>
                </a:solidFill>
                <a:latin typeface="Tahoma"/>
                <a:ea typeface="宋体"/>
              </a:rPr>
              <a:t>iff</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L </a:t>
            </a:r>
            <a:r>
              <a:rPr lang="en-US" altLang="zh-CN" sz="2800" kern="0" dirty="0">
                <a:solidFill>
                  <a:srgbClr val="0000FF"/>
                </a:solidFill>
                <a:latin typeface="Tahoma"/>
                <a:ea typeface="宋体"/>
                <a:sym typeface="Symbol" charset="0"/>
              </a:rPr>
              <a:t> </a:t>
            </a:r>
            <a:r>
              <a:rPr lang="en-US" altLang="zh-CN" sz="2800" kern="0" dirty="0">
                <a:solidFill>
                  <a:srgbClr val="0000FF"/>
                </a:solidFill>
                <a:latin typeface="Tahoma"/>
                <a:ea typeface="宋体"/>
              </a:rPr>
              <a:t>M</a:t>
            </a:r>
            <a:r>
              <a:rPr lang="en-US" altLang="zh-CN" sz="2800" kern="0" dirty="0">
                <a:solidFill>
                  <a:srgbClr val="000000"/>
                </a:solidFill>
                <a:latin typeface="Tahoma"/>
                <a:ea typeface="宋体"/>
              </a:rPr>
              <a:t>?</a:t>
            </a:r>
          </a:p>
        </p:txBody>
      </p:sp>
      <p:sp>
        <p:nvSpPr>
          <p:cNvPr id="8" name="Text Box 4"/>
          <p:cNvSpPr txBox="1">
            <a:spLocks noChangeArrowheads="1"/>
          </p:cNvSpPr>
          <p:nvPr/>
        </p:nvSpPr>
        <p:spPr bwMode="auto">
          <a:xfrm>
            <a:off x="1331640" y="3501008"/>
            <a:ext cx="427560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DA0058"/>
                </a:solidFill>
                <a:effectLst/>
                <a:uLnTx/>
                <a:uFillTx/>
                <a:cs typeface="+mn-cs"/>
              </a:rPr>
              <a:t>Answer</a:t>
            </a:r>
            <a:r>
              <a:rPr kumimoji="0" lang="en-US" altLang="zh-CN" sz="2800" b="0" i="0" u="none" strike="noStrike" kern="0" cap="none" spc="0" normalizeH="0" baseline="0" noProof="0" dirty="0">
                <a:ln>
                  <a:noFill/>
                </a:ln>
                <a:solidFill>
                  <a:sysClr val="windowText" lastClr="000000"/>
                </a:solidFill>
                <a:effectLst/>
                <a:uLnTx/>
                <a:uFillTx/>
                <a:cs typeface="+mn-cs"/>
              </a:rPr>
              <a:t>: </a:t>
            </a:r>
            <a:r>
              <a:rPr kumimoji="0" lang="en-US" altLang="zh-CN" sz="2800" b="0" i="0" u="none" strike="noStrike" kern="0" cap="none" spc="0" normalizeH="0" baseline="0" noProof="0" dirty="0">
                <a:ln>
                  <a:noFill/>
                </a:ln>
                <a:solidFill>
                  <a:srgbClr val="DA0058"/>
                </a:solidFill>
                <a:effectLst/>
                <a:uLnTx/>
                <a:uFillTx/>
                <a:cs typeface="+mn-cs"/>
              </a:rPr>
              <a:t>q</a:t>
            </a:r>
            <a:r>
              <a:rPr kumimoji="0" lang="en-US" altLang="zh-CN" sz="2800" b="0" i="0" u="none" strike="noStrike" kern="0" cap="none" spc="0" normalizeH="0" baseline="0" noProof="0" dirty="0">
                <a:ln>
                  <a:noFill/>
                </a:ln>
                <a:solidFill>
                  <a:sysClr val="windowText" lastClr="000000"/>
                </a:solidFill>
                <a:effectLst/>
                <a:uLnTx/>
                <a:uFillTx/>
                <a:cs typeface="+mn-cs"/>
              </a:rPr>
              <a:t> is final; </a:t>
            </a:r>
            <a:r>
              <a:rPr kumimoji="0" lang="en-US" altLang="zh-CN" sz="2800" b="0" i="0" u="none" strike="noStrike" kern="0" cap="none" spc="0" normalizeH="0" baseline="0" noProof="0" dirty="0">
                <a:ln>
                  <a:noFill/>
                </a:ln>
                <a:solidFill>
                  <a:srgbClr val="DA0058"/>
                </a:solidFill>
                <a:effectLst/>
                <a:uLnTx/>
                <a:uFillTx/>
                <a:cs typeface="+mn-cs"/>
              </a:rPr>
              <a:t>r</a:t>
            </a:r>
            <a:r>
              <a:rPr kumimoji="0" lang="en-US" altLang="zh-CN" sz="2800" b="0" i="0" u="none" strike="noStrike" kern="0" cap="none" spc="0" normalizeH="0" baseline="0" noProof="0" dirty="0">
                <a:ln>
                  <a:noFill/>
                </a:ln>
                <a:solidFill>
                  <a:sysClr val="windowText" lastClr="000000"/>
                </a:solidFill>
                <a:effectLst/>
                <a:uLnTx/>
                <a:uFillTx/>
                <a:cs typeface="+mn-cs"/>
              </a:rPr>
              <a:t> is not.</a:t>
            </a:r>
          </a:p>
        </p:txBody>
      </p:sp>
    </p:spTree>
    <p:extLst>
      <p:ext uri="{BB962C8B-B14F-4D97-AF65-F5344CB8AC3E}">
        <p14:creationId xmlns:p14="http://schemas.microsoft.com/office/powerpoint/2010/main" val="30869096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85099" y="444664"/>
            <a:ext cx="417951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a:ea typeface="华文新魏" pitchFamily="2" charset="-122"/>
                <a:cs typeface="Times New Roman"/>
              </a:rPr>
              <a:t>Example</a:t>
            </a:r>
            <a:r>
              <a:rPr lang="en-US" altLang="zh-CN" sz="3200" b="1" dirty="0">
                <a:solidFill>
                  <a:srgbClr val="FF0000"/>
                </a:solidFill>
                <a:latin typeface="Times New Roman"/>
                <a:ea typeface="华文新魏" pitchFamily="2" charset="-122"/>
                <a:cs typeface="Times New Roman"/>
              </a:rPr>
              <a:t>: Containment</a:t>
            </a:r>
            <a:endParaRPr lang="zh-CN" altLang="en-US" sz="3200" b="1" dirty="0">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84</a:t>
            </a:fld>
            <a:r>
              <a:rPr lang="en-US" altLang="zh-CN"/>
              <a:t>/100</a:t>
            </a:r>
            <a:endParaRPr lang="en-US" altLang="zh-CN" dirty="0"/>
          </a:p>
        </p:txBody>
      </p:sp>
      <p:sp>
        <p:nvSpPr>
          <p:cNvPr id="96" name="Oval 3"/>
          <p:cNvSpPr>
            <a:spLocks noChangeArrowheads="1"/>
          </p:cNvSpPr>
          <p:nvPr/>
        </p:nvSpPr>
        <p:spPr bwMode="auto">
          <a:xfrm>
            <a:off x="1428800" y="1937936"/>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p:txBody>
      </p:sp>
      <p:sp>
        <p:nvSpPr>
          <p:cNvPr id="97" name="Oval 4"/>
          <p:cNvSpPr>
            <a:spLocks noChangeArrowheads="1"/>
          </p:cNvSpPr>
          <p:nvPr/>
        </p:nvSpPr>
        <p:spPr bwMode="auto">
          <a:xfrm>
            <a:off x="1428800" y="4147736"/>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p:txBody>
      </p:sp>
      <p:sp>
        <p:nvSpPr>
          <p:cNvPr id="98" name="Oval 5"/>
          <p:cNvSpPr>
            <a:spLocks noChangeArrowheads="1"/>
          </p:cNvSpPr>
          <p:nvPr/>
        </p:nvSpPr>
        <p:spPr bwMode="auto">
          <a:xfrm>
            <a:off x="2876600" y="1937936"/>
            <a:ext cx="457200" cy="457200"/>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p:txBody>
      </p:sp>
      <p:sp>
        <p:nvSpPr>
          <p:cNvPr id="99" name="Oval 6"/>
          <p:cNvSpPr>
            <a:spLocks noChangeArrowheads="1"/>
          </p:cNvSpPr>
          <p:nvPr/>
        </p:nvSpPr>
        <p:spPr bwMode="auto">
          <a:xfrm>
            <a:off x="2876600" y="4147736"/>
            <a:ext cx="457200" cy="457200"/>
          </a:xfrm>
          <a:prstGeom prst="ellipse">
            <a:avLst/>
          </a:prstGeom>
          <a:solidFill>
            <a:srgbClr val="CC99FF">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p:txBody>
      </p:sp>
      <p:sp>
        <p:nvSpPr>
          <p:cNvPr id="100" name="Oval 7"/>
          <p:cNvSpPr>
            <a:spLocks noChangeArrowheads="1"/>
          </p:cNvSpPr>
          <p:nvPr/>
        </p:nvSpPr>
        <p:spPr bwMode="auto">
          <a:xfrm>
            <a:off x="1352600" y="4071536"/>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01" name="Oval 8"/>
          <p:cNvSpPr>
            <a:spLocks noChangeArrowheads="1"/>
          </p:cNvSpPr>
          <p:nvPr/>
        </p:nvSpPr>
        <p:spPr bwMode="auto">
          <a:xfrm>
            <a:off x="2800400" y="1861736"/>
            <a:ext cx="609600" cy="6096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02" name="Line 9"/>
          <p:cNvSpPr>
            <a:spLocks noChangeShapeType="1"/>
          </p:cNvSpPr>
          <p:nvPr/>
        </p:nvSpPr>
        <p:spPr bwMode="auto">
          <a:xfrm>
            <a:off x="1886000" y="2166536"/>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103" name="AutoShape 10"/>
          <p:cNvCxnSpPr>
            <a:cxnSpLocks noChangeShapeType="1"/>
          </p:cNvCxnSpPr>
          <p:nvPr/>
        </p:nvCxnSpPr>
        <p:spPr bwMode="auto">
          <a:xfrm rot="16200000" flipH="1" flipV="1">
            <a:off x="1666131" y="1853005"/>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1"/>
          <p:cNvCxnSpPr>
            <a:cxnSpLocks noChangeShapeType="1"/>
            <a:stCxn id="101" idx="3"/>
            <a:endCxn id="96" idx="5"/>
          </p:cNvCxnSpPr>
          <p:nvPr/>
        </p:nvCxnSpPr>
        <p:spPr bwMode="auto">
          <a:xfrm rot="16200000" flipV="1">
            <a:off x="2327325" y="1820461"/>
            <a:ext cx="53975" cy="1069975"/>
          </a:xfrm>
          <a:prstGeom prst="curvedConnector3">
            <a:avLst>
              <a:gd name="adj1" fmla="val -588236"/>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5" name="Text Box 12"/>
          <p:cNvSpPr txBox="1">
            <a:spLocks noChangeArrowheads="1"/>
          </p:cNvSpPr>
          <p:nvPr/>
        </p:nvSpPr>
        <p:spPr bwMode="auto">
          <a:xfrm>
            <a:off x="1200200" y="13283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06" name="Text Box 13"/>
          <p:cNvSpPr txBox="1">
            <a:spLocks noChangeArrowheads="1"/>
          </p:cNvSpPr>
          <p:nvPr/>
        </p:nvSpPr>
        <p:spPr bwMode="auto">
          <a:xfrm>
            <a:off x="2190800" y="17093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07" name="Text Box 14"/>
          <p:cNvSpPr txBox="1">
            <a:spLocks noChangeArrowheads="1"/>
          </p:cNvSpPr>
          <p:nvPr/>
        </p:nvSpPr>
        <p:spPr bwMode="auto">
          <a:xfrm>
            <a:off x="2038400" y="2623736"/>
            <a:ext cx="7048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0, 1</a:t>
            </a:r>
          </a:p>
        </p:txBody>
      </p:sp>
      <p:sp>
        <p:nvSpPr>
          <p:cNvPr id="108" name="Line 15"/>
          <p:cNvSpPr>
            <a:spLocks noChangeShapeType="1"/>
          </p:cNvSpPr>
          <p:nvPr/>
        </p:nvSpPr>
        <p:spPr bwMode="auto">
          <a:xfrm>
            <a:off x="1047800" y="2166536"/>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09" name="Line 16"/>
          <p:cNvSpPr>
            <a:spLocks noChangeShapeType="1"/>
          </p:cNvSpPr>
          <p:nvPr/>
        </p:nvSpPr>
        <p:spPr bwMode="auto">
          <a:xfrm>
            <a:off x="971600" y="4376336"/>
            <a:ext cx="381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110" name="AutoShape 17"/>
          <p:cNvCxnSpPr>
            <a:cxnSpLocks noChangeShapeType="1"/>
          </p:cNvCxnSpPr>
          <p:nvPr/>
        </p:nvCxnSpPr>
        <p:spPr bwMode="auto">
          <a:xfrm rot="16200000" flipH="1" flipV="1">
            <a:off x="1666131" y="3986605"/>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1" name="Line 18"/>
          <p:cNvSpPr>
            <a:spLocks noChangeShapeType="1"/>
          </p:cNvSpPr>
          <p:nvPr/>
        </p:nvSpPr>
        <p:spPr bwMode="auto">
          <a:xfrm>
            <a:off x="1962200" y="4376336"/>
            <a:ext cx="9144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cxnSp>
        <p:nvCxnSpPr>
          <p:cNvPr id="112" name="AutoShape 19"/>
          <p:cNvCxnSpPr>
            <a:cxnSpLocks noChangeShapeType="1"/>
          </p:cNvCxnSpPr>
          <p:nvPr/>
        </p:nvCxnSpPr>
        <p:spPr bwMode="auto">
          <a:xfrm rot="16200000" flipH="1" flipV="1">
            <a:off x="3113931" y="4062805"/>
            <a:ext cx="1588" cy="323850"/>
          </a:xfrm>
          <a:prstGeom prst="curvedConnector3">
            <a:avLst>
              <a:gd name="adj1" fmla="val -372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3" name="AutoShape 20"/>
          <p:cNvCxnSpPr>
            <a:cxnSpLocks noChangeShapeType="1"/>
            <a:stCxn id="99" idx="3"/>
            <a:endCxn id="100" idx="4"/>
          </p:cNvCxnSpPr>
          <p:nvPr/>
        </p:nvCxnSpPr>
        <p:spPr bwMode="auto">
          <a:xfrm rot="5400000">
            <a:off x="2228900" y="3966761"/>
            <a:ext cx="142875" cy="1285875"/>
          </a:xfrm>
          <a:prstGeom prst="curvedConnector3">
            <a:avLst>
              <a:gd name="adj1" fmla="val 260000"/>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4" name="Text Box 21"/>
          <p:cNvSpPr txBox="1">
            <a:spLocks noChangeArrowheads="1"/>
          </p:cNvSpPr>
          <p:nvPr/>
        </p:nvSpPr>
        <p:spPr bwMode="auto">
          <a:xfrm>
            <a:off x="1200200" y="34619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15" name="Text Box 22"/>
          <p:cNvSpPr txBox="1">
            <a:spLocks noChangeArrowheads="1"/>
          </p:cNvSpPr>
          <p:nvPr/>
        </p:nvSpPr>
        <p:spPr bwMode="auto">
          <a:xfrm>
            <a:off x="2114600" y="49097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16" name="Text Box 23"/>
          <p:cNvSpPr txBox="1">
            <a:spLocks noChangeArrowheads="1"/>
          </p:cNvSpPr>
          <p:nvPr/>
        </p:nvSpPr>
        <p:spPr bwMode="auto">
          <a:xfrm>
            <a:off x="2190800" y="39191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17" name="Text Box 24"/>
          <p:cNvSpPr txBox="1">
            <a:spLocks noChangeArrowheads="1"/>
          </p:cNvSpPr>
          <p:nvPr/>
        </p:nvSpPr>
        <p:spPr bwMode="auto">
          <a:xfrm>
            <a:off x="3257600" y="36143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18" name="Oval 25"/>
          <p:cNvSpPr>
            <a:spLocks noChangeArrowheads="1"/>
          </p:cNvSpPr>
          <p:nvPr/>
        </p:nvSpPr>
        <p:spPr bwMode="auto">
          <a:xfrm>
            <a:off x="4857800" y="1861736"/>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[A,C]</a:t>
            </a:r>
          </a:p>
        </p:txBody>
      </p:sp>
      <p:sp>
        <p:nvSpPr>
          <p:cNvPr id="119" name="Oval 26"/>
          <p:cNvSpPr>
            <a:spLocks noChangeArrowheads="1"/>
          </p:cNvSpPr>
          <p:nvPr/>
        </p:nvSpPr>
        <p:spPr bwMode="auto">
          <a:xfrm>
            <a:off x="6991400" y="1861736"/>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[A,D]</a:t>
            </a:r>
          </a:p>
        </p:txBody>
      </p:sp>
      <p:sp>
        <p:nvSpPr>
          <p:cNvPr id="120" name="Line 27"/>
          <p:cNvSpPr>
            <a:spLocks noChangeShapeType="1"/>
          </p:cNvSpPr>
          <p:nvPr/>
        </p:nvSpPr>
        <p:spPr bwMode="auto">
          <a:xfrm>
            <a:off x="4172000" y="2090336"/>
            <a:ext cx="685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21" name="Line 28"/>
          <p:cNvSpPr>
            <a:spLocks noChangeShapeType="1"/>
          </p:cNvSpPr>
          <p:nvPr/>
        </p:nvSpPr>
        <p:spPr bwMode="auto">
          <a:xfrm>
            <a:off x="5848400" y="2166536"/>
            <a:ext cx="11430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22" name="Text Box 29"/>
          <p:cNvSpPr txBox="1">
            <a:spLocks noChangeArrowheads="1"/>
          </p:cNvSpPr>
          <p:nvPr/>
        </p:nvSpPr>
        <p:spPr bwMode="auto">
          <a:xfrm>
            <a:off x="6229400" y="17093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23" name="Oval 30"/>
          <p:cNvSpPr>
            <a:spLocks noChangeArrowheads="1"/>
          </p:cNvSpPr>
          <p:nvPr/>
        </p:nvSpPr>
        <p:spPr bwMode="auto">
          <a:xfrm>
            <a:off x="4857800" y="3461936"/>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[B,C]</a:t>
            </a:r>
          </a:p>
        </p:txBody>
      </p:sp>
      <p:sp>
        <p:nvSpPr>
          <p:cNvPr id="124" name="Line 31"/>
          <p:cNvSpPr>
            <a:spLocks noChangeShapeType="1"/>
          </p:cNvSpPr>
          <p:nvPr/>
        </p:nvSpPr>
        <p:spPr bwMode="auto">
          <a:xfrm>
            <a:off x="5315000" y="2471336"/>
            <a:ext cx="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25" name="Text Box 32"/>
          <p:cNvSpPr txBox="1">
            <a:spLocks noChangeArrowheads="1"/>
          </p:cNvSpPr>
          <p:nvPr/>
        </p:nvSpPr>
        <p:spPr bwMode="auto">
          <a:xfrm>
            <a:off x="5315000" y="26999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cxnSp>
        <p:nvCxnSpPr>
          <p:cNvPr id="126" name="AutoShape 33"/>
          <p:cNvCxnSpPr>
            <a:cxnSpLocks noChangeShapeType="1"/>
            <a:stCxn id="119" idx="7"/>
            <a:endCxn id="119" idx="1"/>
          </p:cNvCxnSpPr>
          <p:nvPr/>
        </p:nvCxnSpPr>
        <p:spPr bwMode="auto">
          <a:xfrm rot="16200000" flipH="1" flipV="1">
            <a:off x="7485907" y="1600592"/>
            <a:ext cx="1588" cy="701675"/>
          </a:xfrm>
          <a:prstGeom prst="curvedConnector3">
            <a:avLst>
              <a:gd name="adj1" fmla="val -3290000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7" name="Text Box 34"/>
          <p:cNvSpPr txBox="1">
            <a:spLocks noChangeArrowheads="1"/>
          </p:cNvSpPr>
          <p:nvPr/>
        </p:nvSpPr>
        <p:spPr bwMode="auto">
          <a:xfrm>
            <a:off x="7677200" y="12521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sp>
        <p:nvSpPr>
          <p:cNvPr id="128" name="Line 35"/>
          <p:cNvSpPr>
            <a:spLocks noChangeShapeType="1"/>
          </p:cNvSpPr>
          <p:nvPr/>
        </p:nvSpPr>
        <p:spPr bwMode="auto">
          <a:xfrm flipH="1">
            <a:off x="5619800" y="2395136"/>
            <a:ext cx="1447800" cy="11430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29" name="Text Box 36"/>
          <p:cNvSpPr txBox="1">
            <a:spLocks noChangeArrowheads="1"/>
          </p:cNvSpPr>
          <p:nvPr/>
        </p:nvSpPr>
        <p:spPr bwMode="auto">
          <a:xfrm>
            <a:off x="6077000" y="25475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cxnSp>
        <p:nvCxnSpPr>
          <p:cNvPr id="130" name="AutoShape 37"/>
          <p:cNvCxnSpPr>
            <a:cxnSpLocks noChangeShapeType="1"/>
            <a:stCxn id="123" idx="6"/>
            <a:endCxn id="119" idx="4"/>
          </p:cNvCxnSpPr>
          <p:nvPr/>
        </p:nvCxnSpPr>
        <p:spPr bwMode="auto">
          <a:xfrm flipV="1">
            <a:off x="5848400" y="2471336"/>
            <a:ext cx="1638300" cy="1295400"/>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1" name="Text Box 38"/>
          <p:cNvSpPr txBox="1">
            <a:spLocks noChangeArrowheads="1"/>
          </p:cNvSpPr>
          <p:nvPr/>
        </p:nvSpPr>
        <p:spPr bwMode="auto">
          <a:xfrm>
            <a:off x="6534200" y="30809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cxnSp>
        <p:nvCxnSpPr>
          <p:cNvPr id="132" name="AutoShape 39"/>
          <p:cNvCxnSpPr>
            <a:cxnSpLocks noChangeShapeType="1"/>
            <a:stCxn id="123" idx="1"/>
            <a:endCxn id="118" idx="3"/>
          </p:cNvCxnSpPr>
          <p:nvPr/>
        </p:nvCxnSpPr>
        <p:spPr bwMode="auto">
          <a:xfrm rot="16200000">
            <a:off x="4418063" y="2966636"/>
            <a:ext cx="1168400" cy="0"/>
          </a:xfrm>
          <a:prstGeom prst="straightConnector1">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3" name="Text Box 40"/>
          <p:cNvSpPr txBox="1">
            <a:spLocks noChangeArrowheads="1"/>
          </p:cNvSpPr>
          <p:nvPr/>
        </p:nvSpPr>
        <p:spPr bwMode="auto">
          <a:xfrm>
            <a:off x="4629200" y="26999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34" name="Oval 41"/>
          <p:cNvSpPr>
            <a:spLocks noChangeArrowheads="1"/>
          </p:cNvSpPr>
          <p:nvPr/>
        </p:nvSpPr>
        <p:spPr bwMode="auto">
          <a:xfrm>
            <a:off x="6991400" y="3461936"/>
            <a:ext cx="990600" cy="609600"/>
          </a:xfrm>
          <a:prstGeom prst="ellipse">
            <a:avLst/>
          </a:prstGeom>
          <a:solidFill>
            <a:srgbClr val="00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[B,D]</a:t>
            </a:r>
          </a:p>
        </p:txBody>
      </p:sp>
      <p:sp>
        <p:nvSpPr>
          <p:cNvPr id="135" name="Line 42"/>
          <p:cNvSpPr>
            <a:spLocks noChangeShapeType="1"/>
          </p:cNvSpPr>
          <p:nvPr/>
        </p:nvSpPr>
        <p:spPr bwMode="auto">
          <a:xfrm flipV="1">
            <a:off x="7524800" y="2471336"/>
            <a:ext cx="76200" cy="990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36" name="Text Box 43"/>
          <p:cNvSpPr txBox="1">
            <a:spLocks noChangeArrowheads="1"/>
          </p:cNvSpPr>
          <p:nvPr/>
        </p:nvSpPr>
        <p:spPr bwMode="auto">
          <a:xfrm>
            <a:off x="7524800" y="28523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0</a:t>
            </a:r>
          </a:p>
        </p:txBody>
      </p:sp>
      <p:cxnSp>
        <p:nvCxnSpPr>
          <p:cNvPr id="182" name="AutoShape 44"/>
          <p:cNvCxnSpPr>
            <a:cxnSpLocks noChangeShapeType="1"/>
            <a:stCxn id="134" idx="3"/>
            <a:endCxn id="118" idx="2"/>
          </p:cNvCxnSpPr>
          <p:nvPr/>
        </p:nvCxnSpPr>
        <p:spPr bwMode="auto">
          <a:xfrm rot="16200000" flipV="1">
            <a:off x="5088782" y="1935554"/>
            <a:ext cx="1816100" cy="2278063"/>
          </a:xfrm>
          <a:prstGeom prst="curvedConnector4">
            <a:avLst>
              <a:gd name="adj1" fmla="val -17481"/>
              <a:gd name="adj2" fmla="val 131495"/>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3" name="Text Box 45"/>
          <p:cNvSpPr txBox="1">
            <a:spLocks noChangeArrowheads="1"/>
          </p:cNvSpPr>
          <p:nvPr/>
        </p:nvSpPr>
        <p:spPr bwMode="auto">
          <a:xfrm>
            <a:off x="4172000" y="3766736"/>
            <a:ext cx="35583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184" name="Oval 47"/>
          <p:cNvSpPr>
            <a:spLocks noChangeArrowheads="1"/>
          </p:cNvSpPr>
          <p:nvPr/>
        </p:nvSpPr>
        <p:spPr bwMode="auto">
          <a:xfrm>
            <a:off x="6915200" y="3385736"/>
            <a:ext cx="1143000" cy="7620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85" name="Text Box 48"/>
          <p:cNvSpPr txBox="1">
            <a:spLocks noChangeArrowheads="1"/>
          </p:cNvSpPr>
          <p:nvPr/>
        </p:nvSpPr>
        <p:spPr bwMode="auto">
          <a:xfrm>
            <a:off x="4095800" y="4604936"/>
            <a:ext cx="3486652"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Note: the only final state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is unreachable, so</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containment holds.</a:t>
            </a:r>
          </a:p>
        </p:txBody>
      </p:sp>
    </p:spTree>
    <p:extLst>
      <p:ext uri="{BB962C8B-B14F-4D97-AF65-F5344CB8AC3E}">
        <p14:creationId xmlns:p14="http://schemas.microsoft.com/office/powerpoint/2010/main" val="1554507899"/>
      </p:ext>
    </p:extLst>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37497" y="-27384"/>
            <a:ext cx="5474736" cy="1028507"/>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The Minimum-State DFA for a </a:t>
            </a:r>
          </a:p>
          <a:p>
            <a:pPr algn="ctr"/>
            <a:r>
              <a:rPr lang="en-US" altLang="zh-CN" sz="3200" b="1" dirty="0">
                <a:solidFill>
                  <a:srgbClr val="FF0000"/>
                </a:solidFill>
                <a:latin typeface="Times New Roman"/>
                <a:ea typeface="华文新魏" pitchFamily="2" charset="-122"/>
                <a:cs typeface="Times New Roman"/>
              </a:rPr>
              <a:t>Regular Language</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85</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In principle, since we can test for equivalence of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we can, given a DFA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find the DFA with the fewest states accepting </a:t>
            </a:r>
            <a:r>
              <a:rPr lang="en-US" altLang="zh-CN" sz="2800" kern="0" dirty="0">
                <a:solidFill>
                  <a:srgbClr val="0000FF"/>
                </a:solidFill>
                <a:latin typeface="Tahoma"/>
                <a:ea typeface="宋体"/>
              </a:rPr>
              <a:t>L(A)</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Test all smaller DFA</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for equivalence with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But that</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s a terrible algorithm.</a:t>
            </a:r>
          </a:p>
        </p:txBody>
      </p:sp>
    </p:spTree>
    <p:extLst>
      <p:ext uri="{BB962C8B-B14F-4D97-AF65-F5344CB8AC3E}">
        <p14:creationId xmlns:p14="http://schemas.microsoft.com/office/powerpoint/2010/main" val="16191608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31872" y="444664"/>
            <a:ext cx="505635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Efficient State Minimization</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86</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Construct a table with all pairs of states.</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you find a string that </a:t>
            </a:r>
            <a:r>
              <a:rPr lang="en-US" altLang="zh-CN" sz="2800" i="1" kern="0" dirty="0">
                <a:solidFill>
                  <a:srgbClr val="DA0058"/>
                </a:solidFill>
                <a:latin typeface="Tahoma"/>
                <a:ea typeface="宋体"/>
              </a:rPr>
              <a:t>distinguishes</a:t>
            </a:r>
            <a:r>
              <a:rPr lang="en-US" altLang="zh-CN" sz="2800" kern="0" dirty="0">
                <a:solidFill>
                  <a:srgbClr val="000000"/>
                </a:solidFill>
                <a:latin typeface="Tahoma"/>
                <a:ea typeface="宋体"/>
              </a:rPr>
              <a:t> two states (takes exactly one to an accepting state), mark that pair.</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Algorithm is a recursion on the length of the shortest distinguishing string.</a:t>
            </a:r>
          </a:p>
        </p:txBody>
      </p:sp>
    </p:spTree>
    <p:extLst>
      <p:ext uri="{BB962C8B-B14F-4D97-AF65-F5344CB8AC3E}">
        <p14:creationId xmlns:p14="http://schemas.microsoft.com/office/powerpoint/2010/main" val="10491005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87</a:t>
            </a:fld>
            <a:r>
              <a:rPr lang="en-US" altLang="zh-CN"/>
              <a:t>/100</a:t>
            </a:r>
            <a:endParaRPr lang="en-US" altLang="zh-CN" dirty="0"/>
          </a:p>
        </p:txBody>
      </p:sp>
      <p:sp>
        <p:nvSpPr>
          <p:cNvPr id="116" name="Oval 2"/>
          <p:cNvSpPr>
            <a:spLocks noChangeArrowheads="1"/>
          </p:cNvSpPr>
          <p:nvPr/>
        </p:nvSpPr>
        <p:spPr bwMode="auto">
          <a:xfrm>
            <a:off x="457200" y="2971800"/>
            <a:ext cx="609600" cy="457200"/>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Love</a:t>
            </a:r>
          </a:p>
        </p:txBody>
      </p:sp>
      <p:grpSp>
        <p:nvGrpSpPr>
          <p:cNvPr id="117" name="Group 3"/>
          <p:cNvGrpSpPr>
            <a:grpSpLocks/>
          </p:cNvGrpSpPr>
          <p:nvPr/>
        </p:nvGrpSpPr>
        <p:grpSpPr bwMode="auto">
          <a:xfrm>
            <a:off x="0" y="2209800"/>
            <a:ext cx="666750" cy="838200"/>
            <a:chOff x="0" y="1392"/>
            <a:chExt cx="420" cy="528"/>
          </a:xfrm>
        </p:grpSpPr>
        <p:sp>
          <p:nvSpPr>
            <p:cNvPr id="118" name="Text Box 4"/>
            <p:cNvSpPr txBox="1">
              <a:spLocks noChangeArrowheads="1"/>
            </p:cNvSpPr>
            <p:nvPr/>
          </p:nvSpPr>
          <p:spPr bwMode="auto">
            <a:xfrm>
              <a:off x="0" y="1392"/>
              <a:ext cx="4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Start</a:t>
              </a:r>
            </a:p>
          </p:txBody>
        </p:sp>
        <p:sp>
          <p:nvSpPr>
            <p:cNvPr id="119" name="Line 5"/>
            <p:cNvSpPr>
              <a:spLocks noChangeShapeType="1"/>
            </p:cNvSpPr>
            <p:nvPr/>
          </p:nvSpPr>
          <p:spPr bwMode="auto">
            <a:xfrm>
              <a:off x="202" y="1680"/>
              <a:ext cx="96"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grpSp>
      <p:grpSp>
        <p:nvGrpSpPr>
          <p:cNvPr id="120" name="Group 6"/>
          <p:cNvGrpSpPr>
            <a:grpSpLocks/>
          </p:cNvGrpSpPr>
          <p:nvPr/>
        </p:nvGrpSpPr>
        <p:grpSpPr bwMode="auto">
          <a:xfrm>
            <a:off x="838200" y="2209800"/>
            <a:ext cx="1371600" cy="1981200"/>
            <a:chOff x="528" y="1392"/>
            <a:chExt cx="864" cy="1248"/>
          </a:xfrm>
        </p:grpSpPr>
        <p:sp>
          <p:nvSpPr>
            <p:cNvPr id="121" name="Oval 7"/>
            <p:cNvSpPr>
              <a:spLocks noChangeArrowheads="1"/>
            </p:cNvSpPr>
            <p:nvPr/>
          </p:nvSpPr>
          <p:spPr bwMode="auto">
            <a:xfrm>
              <a:off x="720" y="2352"/>
              <a:ext cx="672"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Love-15</a:t>
              </a:r>
            </a:p>
          </p:txBody>
        </p:sp>
        <p:sp>
          <p:nvSpPr>
            <p:cNvPr id="122" name="Oval 8"/>
            <p:cNvSpPr>
              <a:spLocks noChangeArrowheads="1"/>
            </p:cNvSpPr>
            <p:nvPr/>
          </p:nvSpPr>
          <p:spPr bwMode="auto">
            <a:xfrm>
              <a:off x="768" y="1392"/>
              <a:ext cx="624"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15-Love</a:t>
              </a:r>
            </a:p>
          </p:txBody>
        </p:sp>
        <p:sp>
          <p:nvSpPr>
            <p:cNvPr id="123" name="Line 9"/>
            <p:cNvSpPr>
              <a:spLocks noChangeShapeType="1"/>
            </p:cNvSpPr>
            <p:nvPr/>
          </p:nvSpPr>
          <p:spPr bwMode="auto">
            <a:xfrm flipV="1">
              <a:off x="576" y="1632"/>
              <a:ext cx="288"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24" name="Line 10"/>
            <p:cNvSpPr>
              <a:spLocks noChangeShapeType="1"/>
            </p:cNvSpPr>
            <p:nvPr/>
          </p:nvSpPr>
          <p:spPr bwMode="auto">
            <a:xfrm>
              <a:off x="576" y="2160"/>
              <a:ext cx="288"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25" name="Text Box 11"/>
            <p:cNvSpPr txBox="1">
              <a:spLocks noChangeArrowheads="1"/>
            </p:cNvSpPr>
            <p:nvPr/>
          </p:nvSpPr>
          <p:spPr bwMode="auto">
            <a:xfrm>
              <a:off x="528" y="1584"/>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26" name="Text Box 12"/>
            <p:cNvSpPr txBox="1">
              <a:spLocks noChangeArrowheads="1"/>
            </p:cNvSpPr>
            <p:nvPr/>
          </p:nvSpPr>
          <p:spPr bwMode="auto">
            <a:xfrm>
              <a:off x="528" y="2208"/>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127" name="Group 13"/>
          <p:cNvGrpSpPr>
            <a:grpSpLocks/>
          </p:cNvGrpSpPr>
          <p:nvPr/>
        </p:nvGrpSpPr>
        <p:grpSpPr bwMode="auto">
          <a:xfrm>
            <a:off x="2133600" y="1524000"/>
            <a:ext cx="1600200" cy="3200400"/>
            <a:chOff x="1344" y="960"/>
            <a:chExt cx="1008" cy="2016"/>
          </a:xfrm>
        </p:grpSpPr>
        <p:sp>
          <p:nvSpPr>
            <p:cNvPr id="128" name="Oval 14"/>
            <p:cNvSpPr>
              <a:spLocks noChangeArrowheads="1"/>
            </p:cNvSpPr>
            <p:nvPr/>
          </p:nvSpPr>
          <p:spPr bwMode="auto">
            <a:xfrm>
              <a:off x="1728" y="2688"/>
              <a:ext cx="624"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Love-30</a:t>
              </a:r>
            </a:p>
          </p:txBody>
        </p:sp>
        <p:sp>
          <p:nvSpPr>
            <p:cNvPr id="129" name="Oval 15"/>
            <p:cNvSpPr>
              <a:spLocks noChangeArrowheads="1"/>
            </p:cNvSpPr>
            <p:nvPr/>
          </p:nvSpPr>
          <p:spPr bwMode="auto">
            <a:xfrm>
              <a:off x="1776" y="1872"/>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15-all</a:t>
              </a:r>
            </a:p>
          </p:txBody>
        </p:sp>
        <p:sp>
          <p:nvSpPr>
            <p:cNvPr id="130" name="Oval 16"/>
            <p:cNvSpPr>
              <a:spLocks noChangeArrowheads="1"/>
            </p:cNvSpPr>
            <p:nvPr/>
          </p:nvSpPr>
          <p:spPr bwMode="auto">
            <a:xfrm>
              <a:off x="1680" y="960"/>
              <a:ext cx="624"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30-Love</a:t>
              </a:r>
            </a:p>
          </p:txBody>
        </p:sp>
        <p:sp>
          <p:nvSpPr>
            <p:cNvPr id="131" name="Line 17"/>
            <p:cNvSpPr>
              <a:spLocks noChangeShapeType="1"/>
            </p:cNvSpPr>
            <p:nvPr/>
          </p:nvSpPr>
          <p:spPr bwMode="auto">
            <a:xfrm flipV="1">
              <a:off x="1344" y="1200"/>
              <a:ext cx="432"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32" name="Line 18"/>
            <p:cNvSpPr>
              <a:spLocks noChangeShapeType="1"/>
            </p:cNvSpPr>
            <p:nvPr/>
          </p:nvSpPr>
          <p:spPr bwMode="auto">
            <a:xfrm>
              <a:off x="1344" y="1632"/>
              <a:ext cx="528"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33" name="Line 19"/>
            <p:cNvSpPr>
              <a:spLocks noChangeShapeType="1"/>
            </p:cNvSpPr>
            <p:nvPr/>
          </p:nvSpPr>
          <p:spPr bwMode="auto">
            <a:xfrm flipV="1">
              <a:off x="1344" y="2112"/>
              <a:ext cx="528" cy="33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34" name="Line 20"/>
            <p:cNvSpPr>
              <a:spLocks noChangeShapeType="1"/>
            </p:cNvSpPr>
            <p:nvPr/>
          </p:nvSpPr>
          <p:spPr bwMode="auto">
            <a:xfrm>
              <a:off x="1344" y="2592"/>
              <a:ext cx="480" cy="14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35" name="Text Box 21"/>
            <p:cNvSpPr txBox="1">
              <a:spLocks noChangeArrowheads="1"/>
            </p:cNvSpPr>
            <p:nvPr/>
          </p:nvSpPr>
          <p:spPr bwMode="auto">
            <a:xfrm>
              <a:off x="1488" y="2064"/>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36" name="Text Box 22"/>
            <p:cNvSpPr txBox="1">
              <a:spLocks noChangeArrowheads="1"/>
            </p:cNvSpPr>
            <p:nvPr/>
          </p:nvSpPr>
          <p:spPr bwMode="auto">
            <a:xfrm>
              <a:off x="1392" y="1152"/>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37" name="Text Box 23"/>
            <p:cNvSpPr txBox="1">
              <a:spLocks noChangeArrowheads="1"/>
            </p:cNvSpPr>
            <p:nvPr/>
          </p:nvSpPr>
          <p:spPr bwMode="auto">
            <a:xfrm>
              <a:off x="1488" y="1728"/>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138" name="Text Box 24"/>
            <p:cNvSpPr txBox="1">
              <a:spLocks noChangeArrowheads="1"/>
            </p:cNvSpPr>
            <p:nvPr/>
          </p:nvSpPr>
          <p:spPr bwMode="auto">
            <a:xfrm>
              <a:off x="1392" y="2592"/>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139" name="Group 25"/>
          <p:cNvGrpSpPr>
            <a:grpSpLocks/>
          </p:cNvGrpSpPr>
          <p:nvPr/>
        </p:nvGrpSpPr>
        <p:grpSpPr bwMode="auto">
          <a:xfrm>
            <a:off x="3505200" y="914400"/>
            <a:ext cx="1600200" cy="4419600"/>
            <a:chOff x="2208" y="576"/>
            <a:chExt cx="1008" cy="2784"/>
          </a:xfrm>
        </p:grpSpPr>
        <p:sp>
          <p:nvSpPr>
            <p:cNvPr id="140" name="Oval 26"/>
            <p:cNvSpPr>
              <a:spLocks noChangeArrowheads="1"/>
            </p:cNvSpPr>
            <p:nvPr/>
          </p:nvSpPr>
          <p:spPr bwMode="auto">
            <a:xfrm>
              <a:off x="2592" y="3072"/>
              <a:ext cx="624"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Love-40</a:t>
              </a:r>
            </a:p>
          </p:txBody>
        </p:sp>
        <p:sp>
          <p:nvSpPr>
            <p:cNvPr id="141" name="Oval 27"/>
            <p:cNvSpPr>
              <a:spLocks noChangeArrowheads="1"/>
            </p:cNvSpPr>
            <p:nvPr/>
          </p:nvSpPr>
          <p:spPr bwMode="auto">
            <a:xfrm>
              <a:off x="2640" y="2304"/>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15-30</a:t>
              </a:r>
            </a:p>
          </p:txBody>
        </p:sp>
        <p:sp>
          <p:nvSpPr>
            <p:cNvPr id="142" name="Oval 28"/>
            <p:cNvSpPr>
              <a:spLocks noChangeArrowheads="1"/>
            </p:cNvSpPr>
            <p:nvPr/>
          </p:nvSpPr>
          <p:spPr bwMode="auto">
            <a:xfrm>
              <a:off x="2640" y="1440"/>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30-15</a:t>
              </a:r>
            </a:p>
          </p:txBody>
        </p:sp>
        <p:sp>
          <p:nvSpPr>
            <p:cNvPr id="143" name="Oval 29"/>
            <p:cNvSpPr>
              <a:spLocks noChangeArrowheads="1"/>
            </p:cNvSpPr>
            <p:nvPr/>
          </p:nvSpPr>
          <p:spPr bwMode="auto">
            <a:xfrm>
              <a:off x="2592" y="576"/>
              <a:ext cx="576"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40-Love</a:t>
              </a:r>
            </a:p>
          </p:txBody>
        </p:sp>
        <p:sp>
          <p:nvSpPr>
            <p:cNvPr id="144" name="Line 30"/>
            <p:cNvSpPr>
              <a:spLocks noChangeShapeType="1"/>
            </p:cNvSpPr>
            <p:nvPr/>
          </p:nvSpPr>
          <p:spPr bwMode="auto">
            <a:xfrm flipV="1">
              <a:off x="2256" y="816"/>
              <a:ext cx="432"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45" name="Line 31"/>
            <p:cNvSpPr>
              <a:spLocks noChangeShapeType="1"/>
            </p:cNvSpPr>
            <p:nvPr/>
          </p:nvSpPr>
          <p:spPr bwMode="auto">
            <a:xfrm>
              <a:off x="2256" y="1200"/>
              <a:ext cx="432" cy="2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46" name="Line 32"/>
            <p:cNvSpPr>
              <a:spLocks noChangeShapeType="1"/>
            </p:cNvSpPr>
            <p:nvPr/>
          </p:nvSpPr>
          <p:spPr bwMode="auto">
            <a:xfrm flipV="1">
              <a:off x="2208" y="1680"/>
              <a:ext cx="480"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47" name="Line 33"/>
            <p:cNvSpPr>
              <a:spLocks noChangeShapeType="1"/>
            </p:cNvSpPr>
            <p:nvPr/>
          </p:nvSpPr>
          <p:spPr bwMode="auto">
            <a:xfrm>
              <a:off x="2208" y="2112"/>
              <a:ext cx="480"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48" name="Line 34"/>
            <p:cNvSpPr>
              <a:spLocks noChangeShapeType="1"/>
            </p:cNvSpPr>
            <p:nvPr/>
          </p:nvSpPr>
          <p:spPr bwMode="auto">
            <a:xfrm flipV="1">
              <a:off x="2304" y="2544"/>
              <a:ext cx="384"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49" name="Line 35"/>
            <p:cNvSpPr>
              <a:spLocks noChangeShapeType="1"/>
            </p:cNvSpPr>
            <p:nvPr/>
          </p:nvSpPr>
          <p:spPr bwMode="auto">
            <a:xfrm>
              <a:off x="2304" y="2928"/>
              <a:ext cx="432"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50" name="Text Box 36"/>
            <p:cNvSpPr txBox="1">
              <a:spLocks noChangeArrowheads="1"/>
            </p:cNvSpPr>
            <p:nvPr/>
          </p:nvSpPr>
          <p:spPr bwMode="auto">
            <a:xfrm>
              <a:off x="2304" y="2496"/>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51" name="Text Box 37"/>
            <p:cNvSpPr txBox="1">
              <a:spLocks noChangeArrowheads="1"/>
            </p:cNvSpPr>
            <p:nvPr/>
          </p:nvSpPr>
          <p:spPr bwMode="auto">
            <a:xfrm>
              <a:off x="2304" y="1632"/>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52" name="Text Box 38"/>
            <p:cNvSpPr txBox="1">
              <a:spLocks noChangeArrowheads="1"/>
            </p:cNvSpPr>
            <p:nvPr/>
          </p:nvSpPr>
          <p:spPr bwMode="auto">
            <a:xfrm>
              <a:off x="2304" y="720"/>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53" name="Text Box 39"/>
            <p:cNvSpPr txBox="1">
              <a:spLocks noChangeArrowheads="1"/>
            </p:cNvSpPr>
            <p:nvPr/>
          </p:nvSpPr>
          <p:spPr bwMode="auto">
            <a:xfrm>
              <a:off x="2304" y="2928"/>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154" name="Text Box 40"/>
            <p:cNvSpPr txBox="1">
              <a:spLocks noChangeArrowheads="1"/>
            </p:cNvSpPr>
            <p:nvPr/>
          </p:nvSpPr>
          <p:spPr bwMode="auto">
            <a:xfrm>
              <a:off x="2304" y="2160"/>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155" name="Text Box 41"/>
            <p:cNvSpPr txBox="1">
              <a:spLocks noChangeArrowheads="1"/>
            </p:cNvSpPr>
            <p:nvPr/>
          </p:nvSpPr>
          <p:spPr bwMode="auto">
            <a:xfrm>
              <a:off x="2304" y="1296"/>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156" name="Group 42"/>
          <p:cNvGrpSpPr>
            <a:grpSpLocks/>
          </p:cNvGrpSpPr>
          <p:nvPr/>
        </p:nvGrpSpPr>
        <p:grpSpPr bwMode="auto">
          <a:xfrm>
            <a:off x="4953000" y="228600"/>
            <a:ext cx="1676400" cy="5943600"/>
            <a:chOff x="3120" y="144"/>
            <a:chExt cx="1056" cy="3744"/>
          </a:xfrm>
        </p:grpSpPr>
        <p:grpSp>
          <p:nvGrpSpPr>
            <p:cNvPr id="157" name="Group 43"/>
            <p:cNvGrpSpPr>
              <a:grpSpLocks/>
            </p:cNvGrpSpPr>
            <p:nvPr/>
          </p:nvGrpSpPr>
          <p:grpSpPr bwMode="auto">
            <a:xfrm>
              <a:off x="3504" y="144"/>
              <a:ext cx="672" cy="480"/>
              <a:chOff x="4128" y="864"/>
              <a:chExt cx="672" cy="480"/>
            </a:xfrm>
          </p:grpSpPr>
          <p:sp>
            <p:nvSpPr>
              <p:cNvPr id="165" name="Oval 44"/>
              <p:cNvSpPr>
                <a:spLocks noChangeArrowheads="1"/>
              </p:cNvSpPr>
              <p:nvPr/>
            </p:nvSpPr>
            <p:spPr bwMode="auto">
              <a:xfrm>
                <a:off x="4176" y="912"/>
                <a:ext cx="576" cy="384"/>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Wins</a:t>
                </a:r>
              </a:p>
            </p:txBody>
          </p:sp>
          <p:sp>
            <p:nvSpPr>
              <p:cNvPr id="166" name="Oval 45"/>
              <p:cNvSpPr>
                <a:spLocks noChangeArrowheads="1"/>
              </p:cNvSpPr>
              <p:nvPr/>
            </p:nvSpPr>
            <p:spPr bwMode="auto">
              <a:xfrm>
                <a:off x="4128" y="864"/>
                <a:ext cx="672" cy="48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grpSp>
        <p:grpSp>
          <p:nvGrpSpPr>
            <p:cNvPr id="158" name="Group 46"/>
            <p:cNvGrpSpPr>
              <a:grpSpLocks/>
            </p:cNvGrpSpPr>
            <p:nvPr/>
          </p:nvGrpSpPr>
          <p:grpSpPr bwMode="auto">
            <a:xfrm>
              <a:off x="3504" y="3408"/>
              <a:ext cx="672" cy="480"/>
              <a:chOff x="4032" y="2400"/>
              <a:chExt cx="672" cy="480"/>
            </a:xfrm>
          </p:grpSpPr>
          <p:sp>
            <p:nvSpPr>
              <p:cNvPr id="163" name="Oval 47"/>
              <p:cNvSpPr>
                <a:spLocks noChangeArrowheads="1"/>
              </p:cNvSpPr>
              <p:nvPr/>
            </p:nvSpPr>
            <p:spPr bwMode="auto">
              <a:xfrm>
                <a:off x="4080" y="2448"/>
                <a:ext cx="576" cy="384"/>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Opp</a:t>
                </a:r>
                <a:r>
                  <a:rPr kumimoji="0" lang="zh-CN" altLang="en-US" sz="1800" b="0" i="0" u="none" strike="noStrike" kern="0" cap="none" spc="0" normalizeH="0" baseline="0" noProof="0">
                    <a:ln>
                      <a:noFill/>
                    </a:ln>
                    <a:solidFill>
                      <a:sysClr val="windowText" lastClr="000000"/>
                    </a:solidFill>
                    <a:effectLst/>
                    <a:uLnTx/>
                    <a:uFillTx/>
                    <a:latin typeface="Arial"/>
                    <a:cs typeface="+mn-cs"/>
                  </a:rPr>
                  <a:t>’</a:t>
                </a:r>
                <a:r>
                  <a:rPr kumimoji="0" lang="en-US" altLang="zh-CN" sz="1800" b="0" i="0" u="none" strike="noStrike" kern="0" cap="none" spc="0" normalizeH="0" baseline="0" noProof="0">
                    <a:ln>
                      <a:noFill/>
                    </a:ln>
                    <a:solidFill>
                      <a:sysClr val="windowText" lastClr="000000"/>
                    </a:solidFill>
                    <a:effectLst/>
                    <a:uLnTx/>
                    <a:uFillTx/>
                    <a:cs typeface="+mn-cs"/>
                  </a:rPr>
                  <a:t>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Wins</a:t>
                </a:r>
              </a:p>
            </p:txBody>
          </p:sp>
          <p:sp>
            <p:nvSpPr>
              <p:cNvPr id="164" name="Oval 48"/>
              <p:cNvSpPr>
                <a:spLocks noChangeArrowheads="1"/>
              </p:cNvSpPr>
              <p:nvPr/>
            </p:nvSpPr>
            <p:spPr bwMode="auto">
              <a:xfrm>
                <a:off x="4032" y="2400"/>
                <a:ext cx="672" cy="48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grpSp>
        <p:sp>
          <p:nvSpPr>
            <p:cNvPr id="159" name="Line 49"/>
            <p:cNvSpPr>
              <a:spLocks noChangeShapeType="1"/>
            </p:cNvSpPr>
            <p:nvPr/>
          </p:nvSpPr>
          <p:spPr bwMode="auto">
            <a:xfrm>
              <a:off x="3168" y="3312"/>
              <a:ext cx="384"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60" name="Line 50"/>
            <p:cNvSpPr>
              <a:spLocks noChangeShapeType="1"/>
            </p:cNvSpPr>
            <p:nvPr/>
          </p:nvSpPr>
          <p:spPr bwMode="auto">
            <a:xfrm flipV="1">
              <a:off x="3120" y="480"/>
              <a:ext cx="432"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61" name="Text Box 51"/>
            <p:cNvSpPr txBox="1">
              <a:spLocks noChangeArrowheads="1"/>
            </p:cNvSpPr>
            <p:nvPr/>
          </p:nvSpPr>
          <p:spPr bwMode="auto">
            <a:xfrm>
              <a:off x="3168" y="384"/>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62" name="Text Box 52"/>
            <p:cNvSpPr txBox="1">
              <a:spLocks noChangeArrowheads="1"/>
            </p:cNvSpPr>
            <p:nvPr/>
          </p:nvSpPr>
          <p:spPr bwMode="auto">
            <a:xfrm>
              <a:off x="3216" y="3360"/>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167" name="Group 53"/>
          <p:cNvGrpSpPr>
            <a:grpSpLocks/>
          </p:cNvGrpSpPr>
          <p:nvPr/>
        </p:nvGrpSpPr>
        <p:grpSpPr bwMode="auto">
          <a:xfrm>
            <a:off x="4876800" y="1295400"/>
            <a:ext cx="1447800" cy="3733800"/>
            <a:chOff x="3072" y="816"/>
            <a:chExt cx="912" cy="2352"/>
          </a:xfrm>
        </p:grpSpPr>
        <p:sp>
          <p:nvSpPr>
            <p:cNvPr id="168" name="Oval 54"/>
            <p:cNvSpPr>
              <a:spLocks noChangeArrowheads="1"/>
            </p:cNvSpPr>
            <p:nvPr/>
          </p:nvSpPr>
          <p:spPr bwMode="auto">
            <a:xfrm>
              <a:off x="3504" y="1104"/>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40-15</a:t>
              </a:r>
            </a:p>
          </p:txBody>
        </p:sp>
        <p:sp>
          <p:nvSpPr>
            <p:cNvPr id="169" name="Oval 55"/>
            <p:cNvSpPr>
              <a:spLocks noChangeArrowheads="1"/>
            </p:cNvSpPr>
            <p:nvPr/>
          </p:nvSpPr>
          <p:spPr bwMode="auto">
            <a:xfrm>
              <a:off x="3504" y="2688"/>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15-40</a:t>
              </a:r>
            </a:p>
          </p:txBody>
        </p:sp>
        <p:sp>
          <p:nvSpPr>
            <p:cNvPr id="170" name="Oval 56"/>
            <p:cNvSpPr>
              <a:spLocks noChangeArrowheads="1"/>
            </p:cNvSpPr>
            <p:nvPr/>
          </p:nvSpPr>
          <p:spPr bwMode="auto">
            <a:xfrm>
              <a:off x="3504" y="1872"/>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30-all</a:t>
              </a:r>
            </a:p>
          </p:txBody>
        </p:sp>
        <p:sp>
          <p:nvSpPr>
            <p:cNvPr id="171" name="Line 57"/>
            <p:cNvSpPr>
              <a:spLocks noChangeShapeType="1"/>
            </p:cNvSpPr>
            <p:nvPr/>
          </p:nvSpPr>
          <p:spPr bwMode="auto">
            <a:xfrm>
              <a:off x="3120" y="816"/>
              <a:ext cx="480" cy="33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72" name="Line 58"/>
            <p:cNvSpPr>
              <a:spLocks noChangeShapeType="1"/>
            </p:cNvSpPr>
            <p:nvPr/>
          </p:nvSpPr>
          <p:spPr bwMode="auto">
            <a:xfrm flipV="1">
              <a:off x="3072" y="1344"/>
              <a:ext cx="528" cy="14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73" name="Line 59"/>
            <p:cNvSpPr>
              <a:spLocks noChangeShapeType="1"/>
            </p:cNvSpPr>
            <p:nvPr/>
          </p:nvSpPr>
          <p:spPr bwMode="auto">
            <a:xfrm>
              <a:off x="3072" y="1680"/>
              <a:ext cx="528"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74" name="Line 60"/>
            <p:cNvSpPr>
              <a:spLocks noChangeShapeType="1"/>
            </p:cNvSpPr>
            <p:nvPr/>
          </p:nvSpPr>
          <p:spPr bwMode="auto">
            <a:xfrm flipV="1">
              <a:off x="3072" y="2112"/>
              <a:ext cx="528"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75" name="Line 61"/>
            <p:cNvSpPr>
              <a:spLocks noChangeShapeType="1"/>
            </p:cNvSpPr>
            <p:nvPr/>
          </p:nvSpPr>
          <p:spPr bwMode="auto">
            <a:xfrm>
              <a:off x="3072" y="2544"/>
              <a:ext cx="528"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76" name="Line 62"/>
            <p:cNvSpPr>
              <a:spLocks noChangeShapeType="1"/>
            </p:cNvSpPr>
            <p:nvPr/>
          </p:nvSpPr>
          <p:spPr bwMode="auto">
            <a:xfrm flipV="1">
              <a:off x="3168" y="2928"/>
              <a:ext cx="432"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77" name="Text Box 63"/>
            <p:cNvSpPr txBox="1">
              <a:spLocks noChangeArrowheads="1"/>
            </p:cNvSpPr>
            <p:nvPr/>
          </p:nvSpPr>
          <p:spPr bwMode="auto">
            <a:xfrm>
              <a:off x="3216" y="2880"/>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78" name="Text Box 64"/>
            <p:cNvSpPr txBox="1">
              <a:spLocks noChangeArrowheads="1"/>
            </p:cNvSpPr>
            <p:nvPr/>
          </p:nvSpPr>
          <p:spPr bwMode="auto">
            <a:xfrm>
              <a:off x="3168" y="2064"/>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79" name="Text Box 65"/>
            <p:cNvSpPr txBox="1">
              <a:spLocks noChangeArrowheads="1"/>
            </p:cNvSpPr>
            <p:nvPr/>
          </p:nvSpPr>
          <p:spPr bwMode="auto">
            <a:xfrm>
              <a:off x="3168" y="1248"/>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80" name="Text Box 66"/>
            <p:cNvSpPr txBox="1">
              <a:spLocks noChangeArrowheads="1"/>
            </p:cNvSpPr>
            <p:nvPr/>
          </p:nvSpPr>
          <p:spPr bwMode="auto">
            <a:xfrm>
              <a:off x="3216" y="2592"/>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181" name="Text Box 67"/>
            <p:cNvSpPr txBox="1">
              <a:spLocks noChangeArrowheads="1"/>
            </p:cNvSpPr>
            <p:nvPr/>
          </p:nvSpPr>
          <p:spPr bwMode="auto">
            <a:xfrm>
              <a:off x="3168" y="1728"/>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182" name="Text Box 68"/>
            <p:cNvSpPr txBox="1">
              <a:spLocks noChangeArrowheads="1"/>
            </p:cNvSpPr>
            <p:nvPr/>
          </p:nvSpPr>
          <p:spPr bwMode="auto">
            <a:xfrm>
              <a:off x="3168" y="912"/>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183" name="Group 69"/>
          <p:cNvGrpSpPr>
            <a:grpSpLocks/>
          </p:cNvGrpSpPr>
          <p:nvPr/>
        </p:nvGrpSpPr>
        <p:grpSpPr bwMode="auto">
          <a:xfrm>
            <a:off x="5715000" y="990600"/>
            <a:ext cx="1828800" cy="4419600"/>
            <a:chOff x="3600" y="624"/>
            <a:chExt cx="1152" cy="2784"/>
          </a:xfrm>
        </p:grpSpPr>
        <p:sp>
          <p:nvSpPr>
            <p:cNvPr id="184" name="Oval 70"/>
            <p:cNvSpPr>
              <a:spLocks noChangeArrowheads="1"/>
            </p:cNvSpPr>
            <p:nvPr/>
          </p:nvSpPr>
          <p:spPr bwMode="auto">
            <a:xfrm>
              <a:off x="4272" y="2256"/>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30-40</a:t>
              </a:r>
            </a:p>
          </p:txBody>
        </p:sp>
        <p:sp>
          <p:nvSpPr>
            <p:cNvPr id="185" name="Oval 71"/>
            <p:cNvSpPr>
              <a:spLocks noChangeArrowheads="1"/>
            </p:cNvSpPr>
            <p:nvPr/>
          </p:nvSpPr>
          <p:spPr bwMode="auto">
            <a:xfrm>
              <a:off x="4272" y="1440"/>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40-30</a:t>
              </a:r>
            </a:p>
          </p:txBody>
        </p:sp>
        <p:sp>
          <p:nvSpPr>
            <p:cNvPr id="186" name="Line 72"/>
            <p:cNvSpPr>
              <a:spLocks noChangeShapeType="1"/>
            </p:cNvSpPr>
            <p:nvPr/>
          </p:nvSpPr>
          <p:spPr bwMode="auto">
            <a:xfrm flipV="1">
              <a:off x="3744" y="624"/>
              <a:ext cx="96" cy="48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87" name="Line 73"/>
            <p:cNvSpPr>
              <a:spLocks noChangeShapeType="1"/>
            </p:cNvSpPr>
            <p:nvPr/>
          </p:nvSpPr>
          <p:spPr bwMode="auto">
            <a:xfrm>
              <a:off x="3744" y="2976"/>
              <a:ext cx="96" cy="43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88" name="Line 74"/>
            <p:cNvSpPr>
              <a:spLocks noChangeShapeType="1"/>
            </p:cNvSpPr>
            <p:nvPr/>
          </p:nvSpPr>
          <p:spPr bwMode="auto">
            <a:xfrm>
              <a:off x="3936" y="1344"/>
              <a:ext cx="432" cy="14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89" name="Line 75"/>
            <p:cNvSpPr>
              <a:spLocks noChangeShapeType="1"/>
            </p:cNvSpPr>
            <p:nvPr/>
          </p:nvSpPr>
          <p:spPr bwMode="auto">
            <a:xfrm flipV="1">
              <a:off x="3936" y="1680"/>
              <a:ext cx="432"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90" name="Line 76"/>
            <p:cNvSpPr>
              <a:spLocks noChangeShapeType="1"/>
            </p:cNvSpPr>
            <p:nvPr/>
          </p:nvSpPr>
          <p:spPr bwMode="auto">
            <a:xfrm>
              <a:off x="3936" y="2112"/>
              <a:ext cx="432"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91" name="Line 77"/>
            <p:cNvSpPr>
              <a:spLocks noChangeShapeType="1"/>
            </p:cNvSpPr>
            <p:nvPr/>
          </p:nvSpPr>
          <p:spPr bwMode="auto">
            <a:xfrm flipV="1">
              <a:off x="3936" y="2496"/>
              <a:ext cx="432"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192" name="Text Box 78"/>
            <p:cNvSpPr txBox="1">
              <a:spLocks noChangeArrowheads="1"/>
            </p:cNvSpPr>
            <p:nvPr/>
          </p:nvSpPr>
          <p:spPr bwMode="auto">
            <a:xfrm>
              <a:off x="4032" y="2400"/>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93" name="Text Box 79"/>
            <p:cNvSpPr txBox="1">
              <a:spLocks noChangeArrowheads="1"/>
            </p:cNvSpPr>
            <p:nvPr/>
          </p:nvSpPr>
          <p:spPr bwMode="auto">
            <a:xfrm>
              <a:off x="4032" y="1584"/>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94" name="Text Box 80"/>
            <p:cNvSpPr txBox="1">
              <a:spLocks noChangeArrowheads="1"/>
            </p:cNvSpPr>
            <p:nvPr/>
          </p:nvSpPr>
          <p:spPr bwMode="auto">
            <a:xfrm>
              <a:off x="3600" y="768"/>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195" name="Text Box 81"/>
            <p:cNvSpPr txBox="1">
              <a:spLocks noChangeArrowheads="1"/>
            </p:cNvSpPr>
            <p:nvPr/>
          </p:nvSpPr>
          <p:spPr bwMode="auto">
            <a:xfrm>
              <a:off x="3600" y="3072"/>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196" name="Text Box 82"/>
            <p:cNvSpPr txBox="1">
              <a:spLocks noChangeArrowheads="1"/>
            </p:cNvSpPr>
            <p:nvPr/>
          </p:nvSpPr>
          <p:spPr bwMode="auto">
            <a:xfrm>
              <a:off x="4032" y="1968"/>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197" name="Text Box 83"/>
            <p:cNvSpPr txBox="1">
              <a:spLocks noChangeArrowheads="1"/>
            </p:cNvSpPr>
            <p:nvPr/>
          </p:nvSpPr>
          <p:spPr bwMode="auto">
            <a:xfrm>
              <a:off x="4032" y="1152"/>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198" name="Group 84"/>
          <p:cNvGrpSpPr>
            <a:grpSpLocks/>
          </p:cNvGrpSpPr>
          <p:nvPr/>
        </p:nvGrpSpPr>
        <p:grpSpPr bwMode="auto">
          <a:xfrm>
            <a:off x="6400800" y="914400"/>
            <a:ext cx="2286000" cy="4572000"/>
            <a:chOff x="4032" y="576"/>
            <a:chExt cx="1440" cy="2880"/>
          </a:xfrm>
        </p:grpSpPr>
        <p:sp>
          <p:nvSpPr>
            <p:cNvPr id="199" name="Oval 85"/>
            <p:cNvSpPr>
              <a:spLocks noChangeArrowheads="1"/>
            </p:cNvSpPr>
            <p:nvPr/>
          </p:nvSpPr>
          <p:spPr bwMode="auto">
            <a:xfrm>
              <a:off x="4992" y="1872"/>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deuce</a:t>
              </a:r>
            </a:p>
          </p:txBody>
        </p:sp>
        <p:sp>
          <p:nvSpPr>
            <p:cNvPr id="200" name="Line 86"/>
            <p:cNvSpPr>
              <a:spLocks noChangeShapeType="1"/>
            </p:cNvSpPr>
            <p:nvPr/>
          </p:nvSpPr>
          <p:spPr bwMode="auto">
            <a:xfrm flipH="1" flipV="1">
              <a:off x="4032" y="576"/>
              <a:ext cx="480" cy="86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201" name="Line 87"/>
            <p:cNvSpPr>
              <a:spLocks noChangeShapeType="1"/>
            </p:cNvSpPr>
            <p:nvPr/>
          </p:nvSpPr>
          <p:spPr bwMode="auto">
            <a:xfrm>
              <a:off x="4704" y="1680"/>
              <a:ext cx="384" cy="24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202" name="Line 88"/>
            <p:cNvSpPr>
              <a:spLocks noChangeShapeType="1"/>
            </p:cNvSpPr>
            <p:nvPr/>
          </p:nvSpPr>
          <p:spPr bwMode="auto">
            <a:xfrm flipV="1">
              <a:off x="4704" y="2112"/>
              <a:ext cx="384" cy="19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203" name="Line 89"/>
            <p:cNvSpPr>
              <a:spLocks noChangeShapeType="1"/>
            </p:cNvSpPr>
            <p:nvPr/>
          </p:nvSpPr>
          <p:spPr bwMode="auto">
            <a:xfrm flipH="1">
              <a:off x="4032" y="2544"/>
              <a:ext cx="480" cy="91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204" name="Text Box 90"/>
            <p:cNvSpPr txBox="1">
              <a:spLocks noChangeArrowheads="1"/>
            </p:cNvSpPr>
            <p:nvPr/>
          </p:nvSpPr>
          <p:spPr bwMode="auto">
            <a:xfrm>
              <a:off x="4752" y="2016"/>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205" name="Text Box 91"/>
            <p:cNvSpPr txBox="1">
              <a:spLocks noChangeArrowheads="1"/>
            </p:cNvSpPr>
            <p:nvPr/>
          </p:nvSpPr>
          <p:spPr bwMode="auto">
            <a:xfrm>
              <a:off x="4128" y="912"/>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206" name="Text Box 92"/>
            <p:cNvSpPr txBox="1">
              <a:spLocks noChangeArrowheads="1"/>
            </p:cNvSpPr>
            <p:nvPr/>
          </p:nvSpPr>
          <p:spPr bwMode="auto">
            <a:xfrm>
              <a:off x="4752" y="1728"/>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207" name="Text Box 93"/>
            <p:cNvSpPr txBox="1">
              <a:spLocks noChangeArrowheads="1"/>
            </p:cNvSpPr>
            <p:nvPr/>
          </p:nvSpPr>
          <p:spPr bwMode="auto">
            <a:xfrm>
              <a:off x="4128" y="2832"/>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208" name="Group 94"/>
          <p:cNvGrpSpPr>
            <a:grpSpLocks/>
          </p:cNvGrpSpPr>
          <p:nvPr/>
        </p:nvGrpSpPr>
        <p:grpSpPr bwMode="auto">
          <a:xfrm>
            <a:off x="7543800" y="1219200"/>
            <a:ext cx="762000" cy="3962400"/>
            <a:chOff x="4752" y="768"/>
            <a:chExt cx="480" cy="2496"/>
          </a:xfrm>
        </p:grpSpPr>
        <p:sp>
          <p:nvSpPr>
            <p:cNvPr id="209" name="Oval 95"/>
            <p:cNvSpPr>
              <a:spLocks noChangeArrowheads="1"/>
            </p:cNvSpPr>
            <p:nvPr/>
          </p:nvSpPr>
          <p:spPr bwMode="auto">
            <a:xfrm>
              <a:off x="4752" y="2976"/>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Ad-out</a:t>
              </a:r>
            </a:p>
          </p:txBody>
        </p:sp>
        <p:sp>
          <p:nvSpPr>
            <p:cNvPr id="210" name="Oval 96"/>
            <p:cNvSpPr>
              <a:spLocks noChangeArrowheads="1"/>
            </p:cNvSpPr>
            <p:nvPr/>
          </p:nvSpPr>
          <p:spPr bwMode="auto">
            <a:xfrm>
              <a:off x="4752" y="768"/>
              <a:ext cx="480"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Ad-in</a:t>
              </a:r>
            </a:p>
          </p:txBody>
        </p:sp>
        <p:sp>
          <p:nvSpPr>
            <p:cNvPr id="211" name="Line 97"/>
            <p:cNvSpPr>
              <a:spLocks noChangeShapeType="1"/>
            </p:cNvSpPr>
            <p:nvPr/>
          </p:nvSpPr>
          <p:spPr bwMode="auto">
            <a:xfrm flipH="1" flipV="1">
              <a:off x="4992" y="1056"/>
              <a:ext cx="240" cy="81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212" name="Line 98"/>
            <p:cNvSpPr>
              <a:spLocks noChangeShapeType="1"/>
            </p:cNvSpPr>
            <p:nvPr/>
          </p:nvSpPr>
          <p:spPr bwMode="auto">
            <a:xfrm flipH="1">
              <a:off x="4992" y="2160"/>
              <a:ext cx="240" cy="81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213" name="Text Box 99"/>
            <p:cNvSpPr txBox="1">
              <a:spLocks noChangeArrowheads="1"/>
            </p:cNvSpPr>
            <p:nvPr/>
          </p:nvSpPr>
          <p:spPr bwMode="auto">
            <a:xfrm>
              <a:off x="4992" y="1392"/>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214" name="Text Box 100"/>
            <p:cNvSpPr txBox="1">
              <a:spLocks noChangeArrowheads="1"/>
            </p:cNvSpPr>
            <p:nvPr/>
          </p:nvSpPr>
          <p:spPr bwMode="auto">
            <a:xfrm>
              <a:off x="4944" y="2448"/>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grpSp>
        <p:nvGrpSpPr>
          <p:cNvPr id="215" name="Group 101"/>
          <p:cNvGrpSpPr>
            <a:grpSpLocks/>
          </p:cNvGrpSpPr>
          <p:nvPr/>
        </p:nvGrpSpPr>
        <p:grpSpPr bwMode="auto">
          <a:xfrm>
            <a:off x="6629400" y="600075"/>
            <a:ext cx="2212975" cy="5191125"/>
            <a:chOff x="4176" y="378"/>
            <a:chExt cx="1394" cy="3270"/>
          </a:xfrm>
        </p:grpSpPr>
        <p:sp>
          <p:nvSpPr>
            <p:cNvPr id="216" name="Text Box 102"/>
            <p:cNvSpPr txBox="1">
              <a:spLocks noChangeArrowheads="1"/>
            </p:cNvSpPr>
            <p:nvPr/>
          </p:nvSpPr>
          <p:spPr bwMode="auto">
            <a:xfrm>
              <a:off x="5328" y="2592"/>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217" name="Text Box 103"/>
            <p:cNvSpPr txBox="1">
              <a:spLocks noChangeArrowheads="1"/>
            </p:cNvSpPr>
            <p:nvPr/>
          </p:nvSpPr>
          <p:spPr bwMode="auto">
            <a:xfrm>
              <a:off x="5376" y="1296"/>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sp>
          <p:nvSpPr>
            <p:cNvPr id="218" name="Line 104"/>
            <p:cNvSpPr>
              <a:spLocks noChangeShapeType="1"/>
            </p:cNvSpPr>
            <p:nvPr/>
          </p:nvSpPr>
          <p:spPr bwMode="auto">
            <a:xfrm flipH="1" flipV="1">
              <a:off x="4176" y="378"/>
              <a:ext cx="624" cy="43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sp>
          <p:nvSpPr>
            <p:cNvPr id="219" name="Line 105"/>
            <p:cNvSpPr>
              <a:spLocks noChangeShapeType="1"/>
            </p:cNvSpPr>
            <p:nvPr/>
          </p:nvSpPr>
          <p:spPr bwMode="auto">
            <a:xfrm flipH="1">
              <a:off x="4176" y="3216"/>
              <a:ext cx="672" cy="43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cs"/>
              </a:endParaRPr>
            </a:p>
          </p:txBody>
        </p:sp>
        <p:cxnSp>
          <p:nvCxnSpPr>
            <p:cNvPr id="220" name="AutoShape 106"/>
            <p:cNvCxnSpPr>
              <a:cxnSpLocks noChangeShapeType="1"/>
            </p:cNvCxnSpPr>
            <p:nvPr/>
          </p:nvCxnSpPr>
          <p:spPr bwMode="auto">
            <a:xfrm flipV="1">
              <a:off x="5232" y="2112"/>
              <a:ext cx="170" cy="1002"/>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1" name="AutoShape 107"/>
            <p:cNvCxnSpPr>
              <a:cxnSpLocks noChangeShapeType="1"/>
            </p:cNvCxnSpPr>
            <p:nvPr/>
          </p:nvCxnSpPr>
          <p:spPr bwMode="auto">
            <a:xfrm>
              <a:off x="5232" y="906"/>
              <a:ext cx="170" cy="1002"/>
            </a:xfrm>
            <a:prstGeom prst="curvedConnector2">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22" name="Text Box 108"/>
            <p:cNvSpPr txBox="1">
              <a:spLocks noChangeArrowheads="1"/>
            </p:cNvSpPr>
            <p:nvPr/>
          </p:nvSpPr>
          <p:spPr bwMode="auto">
            <a:xfrm>
              <a:off x="4416" y="576"/>
              <a:ext cx="1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s</a:t>
              </a:r>
            </a:p>
          </p:txBody>
        </p:sp>
        <p:sp>
          <p:nvSpPr>
            <p:cNvPr id="223" name="Text Box 109"/>
            <p:cNvSpPr txBox="1">
              <a:spLocks noChangeArrowheads="1"/>
            </p:cNvSpPr>
            <p:nvPr/>
          </p:nvSpPr>
          <p:spPr bwMode="auto">
            <a:xfrm>
              <a:off x="4368" y="3264"/>
              <a:ext cx="19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cs typeface="+mn-cs"/>
                </a:rPr>
                <a:t>o</a:t>
              </a:r>
            </a:p>
          </p:txBody>
        </p:sp>
      </p:grpSp>
    </p:spTree>
    <p:extLst>
      <p:ext uri="{BB962C8B-B14F-4D97-AF65-F5344CB8AC3E}">
        <p14:creationId xmlns:p14="http://schemas.microsoft.com/office/powerpoint/2010/main" val="3425286969"/>
      </p:ext>
    </p:extLst>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76518" y="444664"/>
            <a:ext cx="436706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State Minimization − (2)</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Basis</a:t>
            </a:r>
            <a:r>
              <a:rPr lang="en-US" altLang="zh-CN" sz="2800" kern="0" dirty="0">
                <a:solidFill>
                  <a:srgbClr val="000000"/>
                </a:solidFill>
                <a:latin typeface="Tahoma"/>
                <a:ea typeface="宋体"/>
              </a:rPr>
              <a:t>: Mark pairs with exactly one final state.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Induction</a:t>
            </a:r>
            <a:r>
              <a:rPr lang="en-US" altLang="zh-CN" sz="2800" kern="0" dirty="0">
                <a:solidFill>
                  <a:srgbClr val="000000"/>
                </a:solidFill>
                <a:latin typeface="Tahoma"/>
                <a:ea typeface="宋体"/>
              </a:rPr>
              <a:t>: mark </a:t>
            </a:r>
            <a:r>
              <a:rPr lang="en-US" altLang="zh-CN" sz="2800" kern="0" dirty="0">
                <a:solidFill>
                  <a:srgbClr val="0000FF"/>
                </a:solidFill>
                <a:latin typeface="Tahoma"/>
                <a:ea typeface="宋体"/>
              </a:rPr>
              <a:t>[q, r] </a:t>
            </a:r>
            <a:r>
              <a:rPr lang="en-US" altLang="zh-CN" sz="2800" kern="0" dirty="0">
                <a:solidFill>
                  <a:srgbClr val="000000"/>
                </a:solidFill>
                <a:latin typeface="Tahoma"/>
                <a:ea typeface="宋体"/>
              </a:rPr>
              <a:t>if for some input symbol </a:t>
            </a:r>
            <a:r>
              <a:rPr lang="en-US" altLang="zh-CN" sz="2800" kern="0" dirty="0">
                <a:solidFill>
                  <a:srgbClr val="0000FF"/>
                </a:solidFill>
                <a:latin typeface="Tahoma"/>
                <a:ea typeface="宋体"/>
              </a:rPr>
              <a:t>a, [</a:t>
            </a:r>
            <a:r>
              <a:rPr lang="en-US" altLang="zh-CN" sz="2800" kern="0" dirty="0" err="1">
                <a:solidFill>
                  <a:srgbClr val="0000FF"/>
                </a:solidFill>
                <a:latin typeface="Lucida Sans Unicode" charset="0"/>
                <a:ea typeface="宋体"/>
                <a:cs typeface="宋体" charset="0"/>
              </a:rPr>
              <a:t>δ</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q,a</a:t>
            </a:r>
            <a:r>
              <a:rPr lang="en-US" altLang="zh-CN" sz="2800" kern="0" dirty="0">
                <a:solidFill>
                  <a:srgbClr val="0000FF"/>
                </a:solidFill>
                <a:latin typeface="Tahoma"/>
                <a:ea typeface="宋体"/>
              </a:rPr>
              <a:t>), </a:t>
            </a:r>
            <a:r>
              <a:rPr lang="en-US" altLang="zh-CN" sz="2800" kern="0" dirty="0" err="1">
                <a:solidFill>
                  <a:srgbClr val="0000FF"/>
                </a:solidFill>
                <a:latin typeface="Lucida Sans Unicode" charset="0"/>
                <a:ea typeface="宋体"/>
                <a:cs typeface="宋体" charset="0"/>
              </a:rPr>
              <a:t>δ</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r,a</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marked.</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After no more marks are possible, the unmarked pairs are equivalent and can be merged into one state.</a:t>
            </a:r>
          </a:p>
        </p:txBody>
      </p:sp>
    </p:spTree>
    <p:extLst>
      <p:ext uri="{BB962C8B-B14F-4D97-AF65-F5344CB8AC3E}">
        <p14:creationId xmlns:p14="http://schemas.microsoft.com/office/powerpoint/2010/main" val="24167031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01778" y="444664"/>
            <a:ext cx="612255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Transitivity of “Indistinguishable”</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89</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If state </a:t>
            </a:r>
            <a:r>
              <a:rPr lang="en-US" altLang="zh-CN" sz="2800" kern="0" dirty="0">
                <a:solidFill>
                  <a:srgbClr val="0000FF"/>
                </a:solidFill>
                <a:latin typeface="Tahoma"/>
                <a:ea typeface="宋体"/>
              </a:rPr>
              <a:t>p</a:t>
            </a:r>
            <a:r>
              <a:rPr lang="en-US" altLang="zh-CN" sz="2800" kern="0" dirty="0">
                <a:solidFill>
                  <a:srgbClr val="000000"/>
                </a:solidFill>
                <a:latin typeface="Tahoma"/>
                <a:ea typeface="宋体"/>
              </a:rPr>
              <a:t> is indistinguishable from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is indistinguishable from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 then </a:t>
            </a:r>
            <a:r>
              <a:rPr lang="en-US" altLang="zh-CN" sz="2800" kern="0" dirty="0">
                <a:solidFill>
                  <a:srgbClr val="0000FF"/>
                </a:solidFill>
                <a:latin typeface="Tahoma"/>
                <a:ea typeface="宋体"/>
              </a:rPr>
              <a:t>p</a:t>
            </a:r>
            <a:r>
              <a:rPr lang="en-US" altLang="zh-CN" sz="2800" kern="0" dirty="0">
                <a:solidFill>
                  <a:srgbClr val="000000"/>
                </a:solidFill>
                <a:latin typeface="Tahoma"/>
                <a:ea typeface="宋体"/>
              </a:rPr>
              <a:t> is indistinguishable from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DA0058"/>
                </a:solidFill>
                <a:latin typeface="Tahoma"/>
                <a:ea typeface="宋体"/>
              </a:rPr>
              <a:t>Proof</a:t>
            </a:r>
            <a:r>
              <a:rPr lang="en-US" altLang="zh-CN" sz="2800" kern="0" dirty="0">
                <a:solidFill>
                  <a:srgbClr val="000000"/>
                </a:solidFill>
                <a:latin typeface="Tahoma"/>
                <a:ea typeface="宋体"/>
              </a:rPr>
              <a:t>: The outcome (accept or don</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t) of </a:t>
            </a:r>
            <a:r>
              <a:rPr lang="en-US" altLang="zh-CN" sz="2800" kern="0" dirty="0">
                <a:solidFill>
                  <a:srgbClr val="0000FF"/>
                </a:solidFill>
                <a:latin typeface="Tahoma"/>
                <a:ea typeface="宋体"/>
              </a:rPr>
              <a:t>p</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on input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is the same, and the outcome of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 on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is the same, then likewise the outcome of </a:t>
            </a:r>
            <a:r>
              <a:rPr lang="en-US" altLang="zh-CN" sz="2800" kern="0" dirty="0">
                <a:solidFill>
                  <a:srgbClr val="0000FF"/>
                </a:solidFill>
                <a:latin typeface="Tahoma"/>
                <a:ea typeface="宋体"/>
              </a:rPr>
              <a:t>p</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r</a:t>
            </a:r>
            <a:r>
              <a:rPr lang="en-US" altLang="zh-CN" sz="2800" kern="0" dirty="0">
                <a:solidFill>
                  <a:srgbClr val="000000"/>
                </a:solidFill>
                <a:latin typeface="Tahoma"/>
                <a:ea typeface="宋体"/>
              </a:rPr>
              <a:t>.</a:t>
            </a:r>
          </a:p>
        </p:txBody>
      </p:sp>
    </p:spTree>
    <p:extLst>
      <p:ext uri="{BB962C8B-B14F-4D97-AF65-F5344CB8AC3E}">
        <p14:creationId xmlns:p14="http://schemas.microsoft.com/office/powerpoint/2010/main" val="7160402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72847" y="417558"/>
            <a:ext cx="440954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Precedence of Operators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514350" indent="-514350" eaLnBrk="0" hangingPunct="0">
              <a:spcBef>
                <a:spcPct val="20000"/>
              </a:spcBef>
              <a:buClr>
                <a:srgbClr val="1073E0"/>
              </a:buClr>
              <a:buSzPct val="70000"/>
              <a:buFont typeface="Wingdings" panose="05000000000000000000" pitchFamily="2" charset="2"/>
              <a:buChar char="u"/>
              <a:defRPr/>
            </a:pPr>
            <a:r>
              <a:rPr lang="en-US" altLang="zh-CN" sz="3200" kern="0" dirty="0">
                <a:solidFill>
                  <a:srgbClr val="000000"/>
                </a:solidFill>
                <a:latin typeface="Tahoma"/>
                <a:ea typeface="宋体"/>
              </a:rPr>
              <a:t>Parentheses may be used wherever needed to influence the grouping of operators.</a:t>
            </a:r>
          </a:p>
          <a:p>
            <a:pPr marL="514350" indent="-514350" eaLnBrk="0" hangingPunct="0">
              <a:spcBef>
                <a:spcPct val="20000"/>
              </a:spcBef>
              <a:buClr>
                <a:srgbClr val="1073E0"/>
              </a:buClr>
              <a:buSzPct val="70000"/>
              <a:buFont typeface="Wingdings" panose="05000000000000000000" pitchFamily="2" charset="2"/>
              <a:buChar char="u"/>
              <a:defRPr/>
            </a:pPr>
            <a:r>
              <a:rPr lang="en-US" altLang="zh-CN" sz="3200" kern="0" dirty="0">
                <a:solidFill>
                  <a:srgbClr val="000000"/>
                </a:solidFill>
                <a:latin typeface="Tahoma"/>
                <a:ea typeface="宋体"/>
              </a:rPr>
              <a:t>Order of precedence is </a:t>
            </a:r>
            <a:r>
              <a:rPr lang="en-US" altLang="zh-CN" sz="3200" kern="0" dirty="0">
                <a:solidFill>
                  <a:srgbClr val="0000FF"/>
                </a:solidFill>
                <a:latin typeface="Tahoma"/>
                <a:ea typeface="宋体"/>
              </a:rPr>
              <a:t>*</a:t>
            </a:r>
            <a:r>
              <a:rPr lang="en-US" altLang="zh-CN" sz="3200" kern="0" dirty="0">
                <a:solidFill>
                  <a:srgbClr val="000000"/>
                </a:solidFill>
                <a:latin typeface="Tahoma"/>
                <a:ea typeface="宋体"/>
              </a:rPr>
              <a:t> (highest), then </a:t>
            </a:r>
            <a:r>
              <a:rPr lang="en-US" altLang="zh-CN" sz="3200" kern="0" dirty="0">
                <a:solidFill>
                  <a:srgbClr val="0000FF"/>
                </a:solidFill>
                <a:latin typeface="Tahoma"/>
                <a:ea typeface="宋体"/>
              </a:rPr>
              <a:t>concatenation</a:t>
            </a:r>
            <a:r>
              <a:rPr lang="en-US" altLang="zh-CN" sz="3200" kern="0" dirty="0">
                <a:solidFill>
                  <a:srgbClr val="000000"/>
                </a:solidFill>
                <a:latin typeface="Tahoma"/>
                <a:ea typeface="宋体"/>
              </a:rPr>
              <a:t>, then </a:t>
            </a:r>
            <a:r>
              <a:rPr lang="en-US" altLang="zh-CN" sz="3200" kern="0" dirty="0">
                <a:solidFill>
                  <a:srgbClr val="0000FF"/>
                </a:solidFill>
                <a:latin typeface="Tahoma"/>
                <a:ea typeface="宋体"/>
              </a:rPr>
              <a:t>+</a:t>
            </a:r>
            <a:r>
              <a:rPr lang="en-US" altLang="zh-CN" sz="3200" kern="0" dirty="0">
                <a:solidFill>
                  <a:srgbClr val="000000"/>
                </a:solidFill>
                <a:latin typeface="Tahoma"/>
                <a:ea typeface="宋体"/>
              </a:rPr>
              <a:t> (lowest).</a:t>
            </a:r>
            <a:endParaRPr lang="en-US" altLang="zh-CN"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a:t>
            </a:fld>
            <a:r>
              <a:rPr lang="en-US" altLang="zh-CN"/>
              <a:t>/100</a:t>
            </a:r>
            <a:endParaRPr lang="en-US" altLang="zh-CN" dirty="0"/>
          </a:p>
        </p:txBody>
      </p:sp>
    </p:spTree>
    <p:extLst>
      <p:ext uri="{BB962C8B-B14F-4D97-AF65-F5344CB8AC3E}">
        <p14:creationId xmlns:p14="http://schemas.microsoft.com/office/powerpoint/2010/main" val="19402370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61701" y="444664"/>
            <a:ext cx="68386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Constructing the Minimum-State DFA</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90</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Suppose </a:t>
            </a:r>
            <a:r>
              <a:rPr lang="en-US" altLang="zh-CN" sz="2800" kern="0" dirty="0">
                <a:solidFill>
                  <a:srgbClr val="0000FF"/>
                </a:solidFill>
                <a:latin typeface="Tahoma"/>
                <a:ea typeface="宋体"/>
              </a:rPr>
              <a:t>q</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q</a:t>
            </a:r>
            <a:r>
              <a:rPr lang="en-US" altLang="zh-CN" sz="2800" kern="0" baseline="-25000" dirty="0" err="1">
                <a:solidFill>
                  <a:srgbClr val="0000FF"/>
                </a:solidFill>
                <a:latin typeface="Tahoma"/>
                <a:ea typeface="宋体"/>
              </a:rPr>
              <a:t>k</a:t>
            </a:r>
            <a:r>
              <a:rPr lang="en-US" altLang="zh-CN" sz="2800" kern="0" dirty="0">
                <a:solidFill>
                  <a:srgbClr val="000000"/>
                </a:solidFill>
                <a:latin typeface="Tahoma"/>
                <a:ea typeface="宋体"/>
              </a:rPr>
              <a:t> are indistinguishable states.</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Replace them by one </a:t>
            </a:r>
            <a:r>
              <a:rPr lang="en-US" altLang="zh-CN" sz="2800" i="1" kern="0" dirty="0">
                <a:solidFill>
                  <a:srgbClr val="DA0058"/>
                </a:solidFill>
                <a:latin typeface="Tahoma"/>
                <a:ea typeface="宋体"/>
              </a:rPr>
              <a:t>representative</a:t>
            </a:r>
            <a:r>
              <a:rPr lang="en-US" altLang="zh-CN" sz="2800" kern="0" dirty="0">
                <a:solidFill>
                  <a:srgbClr val="000000"/>
                </a:solidFill>
                <a:latin typeface="Tahoma"/>
                <a:ea typeface="宋体"/>
              </a:rPr>
              <a:t>  state </a:t>
            </a:r>
            <a:r>
              <a:rPr lang="en-US" altLang="zh-CN" sz="2800" kern="0" dirty="0">
                <a:solidFill>
                  <a:srgbClr val="0000FF"/>
                </a:solidFill>
                <a:latin typeface="Tahoma"/>
                <a:ea typeface="宋体"/>
              </a:rPr>
              <a:t>q</a:t>
            </a:r>
            <a:r>
              <a:rPr lang="en-US" altLang="zh-CN" sz="2800" kern="0" dirty="0">
                <a:solidFill>
                  <a:srgbClr val="000000"/>
                </a:solidFill>
                <a:latin typeface="Tahoma"/>
                <a:ea typeface="宋体"/>
              </a:rPr>
              <a:t>.</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Then </a:t>
            </a:r>
            <a:r>
              <a:rPr lang="en-US" altLang="zh-CN" sz="2800" dirty="0" err="1">
                <a:solidFill>
                  <a:srgbClr val="0000FF"/>
                </a:solidFill>
                <a:latin typeface="Lucida Sans Unicode" charset="0"/>
              </a:rPr>
              <a:t>δ</a:t>
            </a:r>
            <a:r>
              <a:rPr lang="en-US" altLang="zh-CN" sz="2800" kern="0" dirty="0">
                <a:solidFill>
                  <a:srgbClr val="0000FF"/>
                </a:solidFill>
                <a:latin typeface="Tahoma"/>
                <a:ea typeface="宋体"/>
              </a:rPr>
              <a:t>(q</a:t>
            </a:r>
            <a:r>
              <a:rPr lang="en-US" altLang="zh-CN" sz="2800" kern="0" baseline="-25000" dirty="0">
                <a:solidFill>
                  <a:srgbClr val="0000FF"/>
                </a:solidFill>
                <a:latin typeface="Tahoma"/>
                <a:ea typeface="宋体"/>
              </a:rPr>
              <a:t>1</a:t>
            </a:r>
            <a:r>
              <a:rPr lang="en-US" altLang="zh-CN" sz="2800" kern="0" dirty="0">
                <a:solidFill>
                  <a:srgbClr val="0000FF"/>
                </a:solidFill>
                <a:latin typeface="Tahoma"/>
                <a:ea typeface="宋体"/>
              </a:rPr>
              <a:t>, a),…, </a:t>
            </a:r>
            <a:r>
              <a:rPr lang="en-US" altLang="zh-CN" sz="2800" dirty="0" err="1">
                <a:solidFill>
                  <a:srgbClr val="0000FF"/>
                </a:solidFill>
                <a:latin typeface="Lucida Sans Unicode" charset="0"/>
              </a:rPr>
              <a:t>δ</a:t>
            </a:r>
            <a:r>
              <a:rPr lang="en-US" altLang="zh-CN" sz="2800" kern="0" dirty="0">
                <a:solidFill>
                  <a:srgbClr val="0000FF"/>
                </a:solidFill>
                <a:latin typeface="Tahoma"/>
                <a:ea typeface="宋体"/>
              </a:rPr>
              <a:t>(</a:t>
            </a:r>
            <a:r>
              <a:rPr lang="en-US" altLang="zh-CN" sz="2800" kern="0" dirty="0" err="1">
                <a:solidFill>
                  <a:srgbClr val="0000FF"/>
                </a:solidFill>
                <a:latin typeface="Tahoma"/>
                <a:ea typeface="宋体"/>
              </a:rPr>
              <a:t>q</a:t>
            </a:r>
            <a:r>
              <a:rPr lang="en-US" altLang="zh-CN" sz="2800" kern="0" baseline="-25000" dirty="0" err="1">
                <a:solidFill>
                  <a:srgbClr val="0000FF"/>
                </a:solidFill>
                <a:latin typeface="Tahoma"/>
                <a:ea typeface="宋体"/>
              </a:rPr>
              <a:t>k</a:t>
            </a:r>
            <a:r>
              <a:rPr lang="en-US" altLang="zh-CN" sz="2800" kern="0" dirty="0">
                <a:solidFill>
                  <a:srgbClr val="0000FF"/>
                </a:solidFill>
                <a:latin typeface="Tahoma"/>
                <a:ea typeface="宋体"/>
              </a:rPr>
              <a:t>, a) </a:t>
            </a:r>
            <a:r>
              <a:rPr lang="en-US" altLang="zh-CN" sz="2800" kern="0" dirty="0">
                <a:solidFill>
                  <a:srgbClr val="000000"/>
                </a:solidFill>
                <a:latin typeface="Tahoma"/>
                <a:ea typeface="宋体"/>
              </a:rPr>
              <a:t>are all indistinguishable states.</a:t>
            </a:r>
          </a:p>
          <a:p>
            <a:pPr marL="971550" lvl="1" indent="-514350" eaLnBrk="0" hangingPunct="0">
              <a:lnSpc>
                <a:spcPct val="90000"/>
              </a:lnSpc>
              <a:spcBef>
                <a:spcPct val="20000"/>
              </a:spcBef>
              <a:buClr>
                <a:srgbClr val="1073E0"/>
              </a:buClr>
              <a:buSzPct val="70000"/>
              <a:buFont typeface="Wingdings" charset="2"/>
              <a:buChar char="Ø"/>
              <a:defRPr/>
            </a:pPr>
            <a:r>
              <a:rPr lang="en-US" altLang="zh-CN" sz="2400" kern="0" dirty="0">
                <a:solidFill>
                  <a:srgbClr val="DA0058"/>
                </a:solidFill>
                <a:latin typeface="Tahoma"/>
                <a:ea typeface="宋体"/>
              </a:rPr>
              <a:t>Key point</a:t>
            </a:r>
            <a:r>
              <a:rPr lang="en-US" altLang="zh-CN" sz="2400" kern="0" dirty="0">
                <a:solidFill>
                  <a:srgbClr val="000000"/>
                </a:solidFill>
                <a:latin typeface="Tahoma"/>
                <a:ea typeface="宋体"/>
              </a:rPr>
              <a:t>: otherwise, we should have marked at least one more pair.</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Let </a:t>
            </a:r>
            <a:r>
              <a:rPr lang="en-US" altLang="zh-CN" sz="2800" dirty="0" err="1">
                <a:solidFill>
                  <a:srgbClr val="0000FF"/>
                </a:solidFill>
                <a:latin typeface="Lucida Sans Unicode" charset="0"/>
              </a:rPr>
              <a:t>δ</a:t>
            </a:r>
            <a:r>
              <a:rPr lang="en-US" altLang="zh-CN" sz="2800" kern="0" dirty="0">
                <a:solidFill>
                  <a:srgbClr val="0000FF"/>
                </a:solidFill>
                <a:latin typeface="Tahoma"/>
                <a:ea typeface="宋体"/>
              </a:rPr>
              <a:t>(q, a) = </a:t>
            </a:r>
            <a:r>
              <a:rPr lang="en-US" altLang="zh-CN" sz="2800" kern="0" dirty="0">
                <a:solidFill>
                  <a:srgbClr val="000000"/>
                </a:solidFill>
                <a:latin typeface="Tahoma"/>
                <a:ea typeface="宋体"/>
              </a:rPr>
              <a:t>the representative state for that group.</a:t>
            </a:r>
          </a:p>
        </p:txBody>
      </p:sp>
    </p:spTree>
    <p:extLst>
      <p:ext uri="{BB962C8B-B14F-4D97-AF65-F5344CB8AC3E}">
        <p14:creationId xmlns:p14="http://schemas.microsoft.com/office/powerpoint/2010/main" val="11625926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91680" y="444664"/>
            <a:ext cx="523909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State Minimization</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91</a:t>
            </a:fld>
            <a:r>
              <a:rPr lang="en-US" altLang="zh-CN"/>
              <a:t>/100</a:t>
            </a:r>
            <a:endParaRPr lang="en-US" altLang="zh-CN" dirty="0"/>
          </a:p>
        </p:txBody>
      </p:sp>
      <p:grpSp>
        <p:nvGrpSpPr>
          <p:cNvPr id="39" name="Group 3"/>
          <p:cNvGrpSpPr>
            <a:grpSpLocks/>
          </p:cNvGrpSpPr>
          <p:nvPr/>
        </p:nvGrpSpPr>
        <p:grpSpPr bwMode="auto">
          <a:xfrm>
            <a:off x="0" y="1628800"/>
            <a:ext cx="4725988" cy="3205163"/>
            <a:chOff x="2256" y="1104"/>
            <a:chExt cx="2977" cy="2019"/>
          </a:xfrm>
        </p:grpSpPr>
        <p:sp>
          <p:nvSpPr>
            <p:cNvPr id="40" name="Text Box 4"/>
            <p:cNvSpPr txBox="1">
              <a:spLocks noChangeArrowheads="1"/>
            </p:cNvSpPr>
            <p:nvPr/>
          </p:nvSpPr>
          <p:spPr bwMode="auto">
            <a:xfrm>
              <a:off x="3744" y="1104"/>
              <a:ext cx="97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r	   b</a:t>
              </a:r>
            </a:p>
          </p:txBody>
        </p:sp>
        <p:sp>
          <p:nvSpPr>
            <p:cNvPr id="41" name="Line 5"/>
            <p:cNvSpPr>
              <a:spLocks noChangeShapeType="1"/>
            </p:cNvSpPr>
            <p:nvPr/>
          </p:nvSpPr>
          <p:spPr bwMode="auto">
            <a:xfrm>
              <a:off x="2784" y="1392"/>
              <a:ext cx="225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42" name="Line 6"/>
            <p:cNvSpPr>
              <a:spLocks noChangeShapeType="1"/>
            </p:cNvSpPr>
            <p:nvPr/>
          </p:nvSpPr>
          <p:spPr bwMode="auto">
            <a:xfrm>
              <a:off x="3456" y="1200"/>
              <a:ext cx="0" cy="192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43" name="Line 7"/>
            <p:cNvSpPr>
              <a:spLocks noChangeShapeType="1"/>
            </p:cNvSpPr>
            <p:nvPr/>
          </p:nvSpPr>
          <p:spPr bwMode="auto">
            <a:xfrm>
              <a:off x="4320" y="1200"/>
              <a:ext cx="0" cy="192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44" name="Text Box 8"/>
            <p:cNvSpPr txBox="1">
              <a:spLocks noChangeArrowheads="1"/>
            </p:cNvSpPr>
            <p:nvPr/>
          </p:nvSpPr>
          <p:spPr bwMode="auto">
            <a:xfrm>
              <a:off x="2784" y="1392"/>
              <a:ext cx="35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a:t>
              </a:r>
            </a:p>
          </p:txBody>
        </p:sp>
        <p:sp>
          <p:nvSpPr>
            <p:cNvPr id="45" name="Text Box 9"/>
            <p:cNvSpPr txBox="1">
              <a:spLocks noChangeArrowheads="1"/>
            </p:cNvSpPr>
            <p:nvPr/>
          </p:nvSpPr>
          <p:spPr bwMode="auto">
            <a:xfrm>
              <a:off x="2256" y="2832"/>
              <a:ext cx="1130"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{1,3,5,7,9}</a:t>
              </a:r>
            </a:p>
          </p:txBody>
        </p:sp>
        <p:sp>
          <p:nvSpPr>
            <p:cNvPr id="46" name="Text Box 10"/>
            <p:cNvSpPr txBox="1">
              <a:spLocks noChangeArrowheads="1"/>
            </p:cNvSpPr>
            <p:nvPr/>
          </p:nvSpPr>
          <p:spPr bwMode="auto">
            <a:xfrm>
              <a:off x="3456" y="2832"/>
              <a:ext cx="177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{2,4,6,8} {1,3,5,7,9}</a:t>
              </a:r>
            </a:p>
          </p:txBody>
        </p:sp>
        <p:sp>
          <p:nvSpPr>
            <p:cNvPr id="47" name="Text Box 11"/>
            <p:cNvSpPr txBox="1">
              <a:spLocks noChangeArrowheads="1"/>
            </p:cNvSpPr>
            <p:nvPr/>
          </p:nvSpPr>
          <p:spPr bwMode="auto">
            <a:xfrm>
              <a:off x="2256" y="2592"/>
              <a:ext cx="107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{1,3,7,9}</a:t>
              </a:r>
            </a:p>
          </p:txBody>
        </p:sp>
        <p:sp>
          <p:nvSpPr>
            <p:cNvPr id="48" name="Text Box 12"/>
            <p:cNvSpPr txBox="1">
              <a:spLocks noChangeArrowheads="1"/>
            </p:cNvSpPr>
            <p:nvPr/>
          </p:nvSpPr>
          <p:spPr bwMode="auto">
            <a:xfrm>
              <a:off x="3456" y="2592"/>
              <a:ext cx="1345"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{2,4,6,8}     {5}</a:t>
              </a:r>
            </a:p>
          </p:txBody>
        </p:sp>
        <p:sp>
          <p:nvSpPr>
            <p:cNvPr id="49" name="Text Box 13"/>
            <p:cNvSpPr txBox="1">
              <a:spLocks noChangeArrowheads="1"/>
            </p:cNvSpPr>
            <p:nvPr/>
          </p:nvSpPr>
          <p:spPr bwMode="auto">
            <a:xfrm>
              <a:off x="3456" y="2112"/>
              <a:ext cx="177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{2,4,6,8} {1,3,5,7,9}</a:t>
              </a:r>
            </a:p>
          </p:txBody>
        </p:sp>
        <p:sp>
          <p:nvSpPr>
            <p:cNvPr id="50" name="Text Box 14"/>
            <p:cNvSpPr txBox="1">
              <a:spLocks noChangeArrowheads="1"/>
            </p:cNvSpPr>
            <p:nvPr/>
          </p:nvSpPr>
          <p:spPr bwMode="auto">
            <a:xfrm>
              <a:off x="2544" y="2112"/>
              <a:ext cx="83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{2,4,6,8}</a:t>
              </a:r>
            </a:p>
          </p:txBody>
        </p:sp>
        <p:sp>
          <p:nvSpPr>
            <p:cNvPr id="51" name="Text Box 15"/>
            <p:cNvSpPr txBox="1">
              <a:spLocks noChangeArrowheads="1"/>
            </p:cNvSpPr>
            <p:nvPr/>
          </p:nvSpPr>
          <p:spPr bwMode="auto">
            <a:xfrm>
              <a:off x="3456" y="1872"/>
              <a:ext cx="166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{2,4,6,8}  {1,3,7,9}</a:t>
              </a:r>
            </a:p>
          </p:txBody>
        </p:sp>
        <p:sp>
          <p:nvSpPr>
            <p:cNvPr id="52" name="Text Box 16"/>
            <p:cNvSpPr txBox="1">
              <a:spLocks noChangeArrowheads="1"/>
            </p:cNvSpPr>
            <p:nvPr/>
          </p:nvSpPr>
          <p:spPr bwMode="auto">
            <a:xfrm>
              <a:off x="2784" y="1872"/>
              <a:ext cx="35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{5}</a:t>
              </a:r>
            </a:p>
          </p:txBody>
        </p:sp>
        <p:sp>
          <p:nvSpPr>
            <p:cNvPr id="53" name="Text Box 17"/>
            <p:cNvSpPr txBox="1">
              <a:spLocks noChangeArrowheads="1"/>
            </p:cNvSpPr>
            <p:nvPr/>
          </p:nvSpPr>
          <p:spPr bwMode="auto">
            <a:xfrm>
              <a:off x="2688" y="1632"/>
              <a:ext cx="515"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a:t>
              </a:r>
            </a:p>
          </p:txBody>
        </p:sp>
        <p:sp>
          <p:nvSpPr>
            <p:cNvPr id="54" name="Text Box 18"/>
            <p:cNvSpPr txBox="1">
              <a:spLocks noChangeArrowheads="1"/>
            </p:cNvSpPr>
            <p:nvPr/>
          </p:nvSpPr>
          <p:spPr bwMode="auto">
            <a:xfrm>
              <a:off x="3456" y="1632"/>
              <a:ext cx="166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{2,4,6,8}  {1,3,5,7}</a:t>
              </a:r>
            </a:p>
          </p:txBody>
        </p:sp>
        <p:sp>
          <p:nvSpPr>
            <p:cNvPr id="55" name="Text Box 19"/>
            <p:cNvSpPr txBox="1">
              <a:spLocks noChangeArrowheads="1"/>
            </p:cNvSpPr>
            <p:nvPr/>
          </p:nvSpPr>
          <p:spPr bwMode="auto">
            <a:xfrm>
              <a:off x="2544" y="2352"/>
              <a:ext cx="83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{1,3,5,7}</a:t>
              </a:r>
            </a:p>
          </p:txBody>
        </p:sp>
        <p:sp>
          <p:nvSpPr>
            <p:cNvPr id="56" name="Text Box 20"/>
            <p:cNvSpPr txBox="1">
              <a:spLocks noChangeArrowheads="1"/>
            </p:cNvSpPr>
            <p:nvPr/>
          </p:nvSpPr>
          <p:spPr bwMode="auto">
            <a:xfrm>
              <a:off x="3648" y="1392"/>
              <a:ext cx="1130"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       {5}</a:t>
              </a:r>
            </a:p>
          </p:txBody>
        </p:sp>
        <p:sp>
          <p:nvSpPr>
            <p:cNvPr id="57" name="Line 21"/>
            <p:cNvSpPr>
              <a:spLocks noChangeShapeType="1"/>
            </p:cNvSpPr>
            <p:nvPr/>
          </p:nvSpPr>
          <p:spPr bwMode="auto">
            <a:xfrm>
              <a:off x="2544" y="1536"/>
              <a:ext cx="24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8" name="Text Box 22"/>
            <p:cNvSpPr txBox="1">
              <a:spLocks noChangeArrowheads="1"/>
            </p:cNvSpPr>
            <p:nvPr/>
          </p:nvSpPr>
          <p:spPr bwMode="auto">
            <a:xfrm>
              <a:off x="3456" y="2352"/>
              <a:ext cx="177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{2,4,6,8} {1,3,5,7,9}</a:t>
              </a:r>
            </a:p>
          </p:txBody>
        </p:sp>
      </p:grpSp>
      <p:sp>
        <p:nvSpPr>
          <p:cNvPr id="59" name="Text Box 23"/>
          <p:cNvSpPr txBox="1">
            <a:spLocks noChangeArrowheads="1"/>
          </p:cNvSpPr>
          <p:nvPr/>
        </p:nvSpPr>
        <p:spPr bwMode="auto">
          <a:xfrm>
            <a:off x="228600" y="5159400"/>
            <a:ext cx="666751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Remember this DFA? It was constructed for the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chessboard NFA by the subset construction. </a:t>
            </a:r>
          </a:p>
        </p:txBody>
      </p:sp>
      <p:grpSp>
        <p:nvGrpSpPr>
          <p:cNvPr id="60" name="Group 33"/>
          <p:cNvGrpSpPr>
            <a:grpSpLocks/>
          </p:cNvGrpSpPr>
          <p:nvPr/>
        </p:nvGrpSpPr>
        <p:grpSpPr bwMode="auto">
          <a:xfrm>
            <a:off x="5638800" y="1628800"/>
            <a:ext cx="3556000" cy="3128963"/>
            <a:chOff x="3552" y="1104"/>
            <a:chExt cx="2240" cy="1971"/>
          </a:xfrm>
        </p:grpSpPr>
        <p:grpSp>
          <p:nvGrpSpPr>
            <p:cNvPr id="61" name="Group 31"/>
            <p:cNvGrpSpPr>
              <a:grpSpLocks/>
            </p:cNvGrpSpPr>
            <p:nvPr/>
          </p:nvGrpSpPr>
          <p:grpSpPr bwMode="auto">
            <a:xfrm>
              <a:off x="3552" y="1104"/>
              <a:ext cx="968" cy="1971"/>
              <a:chOff x="3552" y="1104"/>
              <a:chExt cx="968" cy="1971"/>
            </a:xfrm>
          </p:grpSpPr>
          <p:sp>
            <p:nvSpPr>
              <p:cNvPr id="63" name="Text Box 24"/>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D  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D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D  G</a:t>
                </a:r>
              </a:p>
            </p:txBody>
          </p:sp>
          <p:sp>
            <p:nvSpPr>
              <p:cNvPr id="64" name="Line 25"/>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65" name="Line 26"/>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66" name="Line 27"/>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67" name="Line 28"/>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68" name="Text Box 29"/>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69" name="Text Box 30"/>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62" name="Text Box 32"/>
            <p:cNvSpPr txBox="1">
              <a:spLocks noChangeArrowheads="1"/>
            </p:cNvSpPr>
            <p:nvPr/>
          </p:nvSpPr>
          <p:spPr bwMode="auto">
            <a:xfrm>
              <a:off x="4612" y="1680"/>
              <a:ext cx="1180" cy="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Here it is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with more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convenient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state names</a:t>
              </a:r>
            </a:p>
          </p:txBody>
        </p:sp>
      </p:grpSp>
    </p:spTree>
    <p:extLst>
      <p:ext uri="{BB962C8B-B14F-4D97-AF65-F5344CB8AC3E}">
        <p14:creationId xmlns:p14="http://schemas.microsoft.com/office/powerpoint/2010/main" val="30524258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49314" y="444664"/>
            <a:ext cx="39238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 Continued</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92</a:t>
            </a:fld>
            <a:r>
              <a:rPr lang="en-US" altLang="zh-CN"/>
              <a:t>/100</a:t>
            </a:r>
            <a:endParaRPr lang="en-US" altLang="zh-CN" dirty="0"/>
          </a:p>
        </p:txBody>
      </p:sp>
      <p:grpSp>
        <p:nvGrpSpPr>
          <p:cNvPr id="91" name="Group 3"/>
          <p:cNvGrpSpPr>
            <a:grpSpLocks/>
          </p:cNvGrpSpPr>
          <p:nvPr/>
        </p:nvGrpSpPr>
        <p:grpSpPr bwMode="auto">
          <a:xfrm>
            <a:off x="457200" y="1844824"/>
            <a:ext cx="1536700" cy="3128963"/>
            <a:chOff x="3552" y="1104"/>
            <a:chExt cx="968" cy="1971"/>
          </a:xfrm>
        </p:grpSpPr>
        <p:sp>
          <p:nvSpPr>
            <p:cNvPr id="92" name="Text Box 4"/>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D  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D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D  G</a:t>
              </a:r>
            </a:p>
          </p:txBody>
        </p:sp>
        <p:sp>
          <p:nvSpPr>
            <p:cNvPr id="93" name="Line 5"/>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4" name="Line 6"/>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5" name="Line 7"/>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6" name="Line 8"/>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7" name="Text Box 9"/>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98" name="Text Box 10"/>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99" name="Text Box 11"/>
          <p:cNvSpPr txBox="1">
            <a:spLocks noChangeArrowheads="1"/>
          </p:cNvSpPr>
          <p:nvPr/>
        </p:nvSpPr>
        <p:spPr bwMode="auto">
          <a:xfrm>
            <a:off x="4251325" y="1878162"/>
            <a:ext cx="3104686"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G   F   E   D   C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a:t>
            </a:r>
          </a:p>
        </p:txBody>
      </p:sp>
      <p:sp>
        <p:nvSpPr>
          <p:cNvPr id="100" name="Line 13"/>
          <p:cNvSpPr>
            <a:spLocks noChangeShapeType="1"/>
          </p:cNvSpPr>
          <p:nvPr/>
        </p:nvSpPr>
        <p:spPr bwMode="auto">
          <a:xfrm flipV="1">
            <a:off x="5181600" y="2683024"/>
            <a:ext cx="2133600" cy="1676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nvGrpSpPr>
          <p:cNvPr id="101" name="Group 27"/>
          <p:cNvGrpSpPr>
            <a:grpSpLocks/>
          </p:cNvGrpSpPr>
          <p:nvPr/>
        </p:nvGrpSpPr>
        <p:grpSpPr bwMode="auto">
          <a:xfrm>
            <a:off x="5105400" y="2149625"/>
            <a:ext cx="338138" cy="1985963"/>
            <a:chOff x="3216" y="1536"/>
            <a:chExt cx="213" cy="1251"/>
          </a:xfrm>
        </p:grpSpPr>
        <p:sp>
          <p:nvSpPr>
            <p:cNvPr id="102" name="Text Box 14"/>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3" name="Text Box 23"/>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4" name="Text Box 24"/>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5" name="Text Box 25"/>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6" name="Text Box 26"/>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grpSp>
        <p:nvGrpSpPr>
          <p:cNvPr id="107" name="Group 28"/>
          <p:cNvGrpSpPr>
            <a:grpSpLocks/>
          </p:cNvGrpSpPr>
          <p:nvPr/>
        </p:nvGrpSpPr>
        <p:grpSpPr bwMode="auto">
          <a:xfrm>
            <a:off x="4724400" y="2149625"/>
            <a:ext cx="338138" cy="1985963"/>
            <a:chOff x="3216" y="1536"/>
            <a:chExt cx="213" cy="1251"/>
          </a:xfrm>
        </p:grpSpPr>
        <p:sp>
          <p:nvSpPr>
            <p:cNvPr id="108" name="Text Box 29"/>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9" name="Text Box 30"/>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0" name="Text Box 31"/>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1" name="Text Box 32"/>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2" name="Text Box 33"/>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sp>
        <p:nvSpPr>
          <p:cNvPr id="113" name="Text Box 34"/>
          <p:cNvSpPr txBox="1">
            <a:spLocks noChangeArrowheads="1"/>
          </p:cNvSpPr>
          <p:nvPr/>
        </p:nvSpPr>
        <p:spPr bwMode="auto">
          <a:xfrm>
            <a:off x="4860925" y="5078562"/>
            <a:ext cx="3212388"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Start with marks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the pairs with one of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the final states F or G.</a:t>
            </a:r>
          </a:p>
        </p:txBody>
      </p:sp>
    </p:spTree>
    <p:extLst>
      <p:ext uri="{BB962C8B-B14F-4D97-AF65-F5344CB8AC3E}">
        <p14:creationId xmlns:p14="http://schemas.microsoft.com/office/powerpoint/2010/main" val="97913090"/>
      </p:ext>
    </p:extLst>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49314" y="444664"/>
            <a:ext cx="39238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 Continued</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93</a:t>
            </a:fld>
            <a:r>
              <a:rPr lang="en-US" altLang="zh-CN"/>
              <a:t>/100</a:t>
            </a:r>
            <a:endParaRPr lang="en-US" altLang="zh-CN" dirty="0"/>
          </a:p>
        </p:txBody>
      </p:sp>
      <p:grpSp>
        <p:nvGrpSpPr>
          <p:cNvPr id="52" name="Group 3"/>
          <p:cNvGrpSpPr>
            <a:grpSpLocks/>
          </p:cNvGrpSpPr>
          <p:nvPr/>
        </p:nvGrpSpPr>
        <p:grpSpPr bwMode="auto">
          <a:xfrm>
            <a:off x="457200" y="1844824"/>
            <a:ext cx="1536700" cy="3128963"/>
            <a:chOff x="3552" y="1104"/>
            <a:chExt cx="968" cy="1971"/>
          </a:xfrm>
        </p:grpSpPr>
        <p:sp>
          <p:nvSpPr>
            <p:cNvPr id="53" name="Text Box 4"/>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D  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D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D  G</a:t>
              </a:r>
            </a:p>
          </p:txBody>
        </p:sp>
        <p:sp>
          <p:nvSpPr>
            <p:cNvPr id="54" name="Line 5"/>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5" name="Line 6"/>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6" name="Line 7"/>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7" name="Line 8"/>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58" name="Text Box 9"/>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59" name="Text Box 10"/>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60" name="Text Box 11"/>
          <p:cNvSpPr txBox="1">
            <a:spLocks noChangeArrowheads="1"/>
          </p:cNvSpPr>
          <p:nvPr/>
        </p:nvSpPr>
        <p:spPr bwMode="auto">
          <a:xfrm>
            <a:off x="4251325" y="1878162"/>
            <a:ext cx="3104686"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G   F   E   D   C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a:t>
            </a:r>
          </a:p>
        </p:txBody>
      </p:sp>
      <p:sp>
        <p:nvSpPr>
          <p:cNvPr id="61" name="Line 12"/>
          <p:cNvSpPr>
            <a:spLocks noChangeShapeType="1"/>
          </p:cNvSpPr>
          <p:nvPr/>
        </p:nvSpPr>
        <p:spPr bwMode="auto">
          <a:xfrm flipV="1">
            <a:off x="5181600" y="2683024"/>
            <a:ext cx="2133600" cy="1676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nvGrpSpPr>
          <p:cNvPr id="62" name="Group 13"/>
          <p:cNvGrpSpPr>
            <a:grpSpLocks/>
          </p:cNvGrpSpPr>
          <p:nvPr/>
        </p:nvGrpSpPr>
        <p:grpSpPr bwMode="auto">
          <a:xfrm>
            <a:off x="5105400" y="2149625"/>
            <a:ext cx="338138" cy="1985963"/>
            <a:chOff x="3216" y="1536"/>
            <a:chExt cx="213" cy="1251"/>
          </a:xfrm>
        </p:grpSpPr>
        <p:sp>
          <p:nvSpPr>
            <p:cNvPr id="63" name="Text Box 14"/>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64" name="Text Box 15"/>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65" name="Text Box 16"/>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66" name="Text Box 17"/>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67" name="Text Box 18"/>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grpSp>
        <p:nvGrpSpPr>
          <p:cNvPr id="68" name="Group 19"/>
          <p:cNvGrpSpPr>
            <a:grpSpLocks/>
          </p:cNvGrpSpPr>
          <p:nvPr/>
        </p:nvGrpSpPr>
        <p:grpSpPr bwMode="auto">
          <a:xfrm>
            <a:off x="4724400" y="2149625"/>
            <a:ext cx="338138" cy="1985963"/>
            <a:chOff x="3216" y="1536"/>
            <a:chExt cx="213" cy="1251"/>
          </a:xfrm>
        </p:grpSpPr>
        <p:sp>
          <p:nvSpPr>
            <p:cNvPr id="69" name="Text Box 20"/>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70" name="Text Box 21"/>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71" name="Text Box 22"/>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72" name="Text Box 23"/>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73" name="Text Box 24"/>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sp>
        <p:nvSpPr>
          <p:cNvPr id="74" name="Text Box 26"/>
          <p:cNvSpPr txBox="1">
            <a:spLocks noChangeArrowheads="1"/>
          </p:cNvSpPr>
          <p:nvPr/>
        </p:nvSpPr>
        <p:spPr bwMode="auto">
          <a:xfrm>
            <a:off x="4800600" y="5045224"/>
            <a:ext cx="3315481"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Input r gives no help,</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because the pair [B, 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is not marked.</a:t>
            </a:r>
          </a:p>
        </p:txBody>
      </p:sp>
    </p:spTree>
    <p:extLst>
      <p:ext uri="{BB962C8B-B14F-4D97-AF65-F5344CB8AC3E}">
        <p14:creationId xmlns:p14="http://schemas.microsoft.com/office/powerpoint/2010/main" val="4199149389"/>
      </p:ext>
    </p:extLst>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49314" y="444664"/>
            <a:ext cx="39238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 Continued</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94</a:t>
            </a:fld>
            <a:r>
              <a:rPr lang="en-US" altLang="zh-CN"/>
              <a:t>/100</a:t>
            </a:r>
            <a:endParaRPr lang="en-US" altLang="zh-CN" dirty="0"/>
          </a:p>
        </p:txBody>
      </p:sp>
      <p:grpSp>
        <p:nvGrpSpPr>
          <p:cNvPr id="82" name="Group 3"/>
          <p:cNvGrpSpPr>
            <a:grpSpLocks/>
          </p:cNvGrpSpPr>
          <p:nvPr/>
        </p:nvGrpSpPr>
        <p:grpSpPr bwMode="auto">
          <a:xfrm>
            <a:off x="457200" y="1844824"/>
            <a:ext cx="1536700" cy="3128963"/>
            <a:chOff x="3552" y="1104"/>
            <a:chExt cx="968" cy="1971"/>
          </a:xfrm>
        </p:grpSpPr>
        <p:sp>
          <p:nvSpPr>
            <p:cNvPr id="83" name="Text Box 4"/>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D  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D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D  G</a:t>
              </a:r>
            </a:p>
          </p:txBody>
        </p:sp>
        <p:sp>
          <p:nvSpPr>
            <p:cNvPr id="84" name="Line 5"/>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5" name="Line 6"/>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6" name="Line 7"/>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7" name="Line 8"/>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8" name="Text Box 9"/>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89" name="Text Box 10"/>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90" name="Text Box 11"/>
          <p:cNvSpPr txBox="1">
            <a:spLocks noChangeArrowheads="1"/>
          </p:cNvSpPr>
          <p:nvPr/>
        </p:nvSpPr>
        <p:spPr bwMode="auto">
          <a:xfrm>
            <a:off x="4251325" y="1878162"/>
            <a:ext cx="3104686"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G   F   E   D   C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a:t>
            </a:r>
          </a:p>
        </p:txBody>
      </p:sp>
      <p:sp>
        <p:nvSpPr>
          <p:cNvPr id="91" name="Line 12"/>
          <p:cNvSpPr>
            <a:spLocks noChangeShapeType="1"/>
          </p:cNvSpPr>
          <p:nvPr/>
        </p:nvSpPr>
        <p:spPr bwMode="auto">
          <a:xfrm flipV="1">
            <a:off x="5181600" y="2683024"/>
            <a:ext cx="2133600" cy="1676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nvGrpSpPr>
          <p:cNvPr id="92" name="Group 13"/>
          <p:cNvGrpSpPr>
            <a:grpSpLocks/>
          </p:cNvGrpSpPr>
          <p:nvPr/>
        </p:nvGrpSpPr>
        <p:grpSpPr bwMode="auto">
          <a:xfrm>
            <a:off x="5105400" y="2149625"/>
            <a:ext cx="338138" cy="1985963"/>
            <a:chOff x="3216" y="1536"/>
            <a:chExt cx="213" cy="1251"/>
          </a:xfrm>
        </p:grpSpPr>
        <p:sp>
          <p:nvSpPr>
            <p:cNvPr id="93" name="Text Box 14"/>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94" name="Text Box 15"/>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95" name="Text Box 16"/>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96" name="Text Box 17"/>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97" name="Text Box 18"/>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grpSp>
        <p:nvGrpSpPr>
          <p:cNvPr id="98" name="Group 19"/>
          <p:cNvGrpSpPr>
            <a:grpSpLocks/>
          </p:cNvGrpSpPr>
          <p:nvPr/>
        </p:nvGrpSpPr>
        <p:grpSpPr bwMode="auto">
          <a:xfrm>
            <a:off x="4724400" y="2149625"/>
            <a:ext cx="338138" cy="1985963"/>
            <a:chOff x="3216" y="1536"/>
            <a:chExt cx="213" cy="1251"/>
          </a:xfrm>
        </p:grpSpPr>
        <p:sp>
          <p:nvSpPr>
            <p:cNvPr id="99" name="Text Box 20"/>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0" name="Text Box 21"/>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1" name="Text Box 22"/>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2" name="Text Box 23"/>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3" name="Text Box 24"/>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sp>
        <p:nvSpPr>
          <p:cNvPr id="104" name="Text Box 25"/>
          <p:cNvSpPr txBox="1">
            <a:spLocks noChangeArrowheads="1"/>
          </p:cNvSpPr>
          <p:nvPr/>
        </p:nvSpPr>
        <p:spPr bwMode="auto">
          <a:xfrm>
            <a:off x="2971800" y="4892824"/>
            <a:ext cx="5470217"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But input b distinguishes {A,B,F}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from {C,D,E,G}.  For example, [A,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gets marked because [C, F] is marked.</a:t>
            </a:r>
          </a:p>
        </p:txBody>
      </p:sp>
      <p:sp>
        <p:nvSpPr>
          <p:cNvPr id="105" name="Text Box 26"/>
          <p:cNvSpPr txBox="1">
            <a:spLocks noChangeArrowheads="1"/>
          </p:cNvSpPr>
          <p:nvPr/>
        </p:nvSpPr>
        <p:spPr bwMode="auto">
          <a:xfrm>
            <a:off x="4724400" y="4054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06" name="Text Box 27"/>
          <p:cNvSpPr txBox="1">
            <a:spLocks noChangeArrowheads="1"/>
          </p:cNvSpPr>
          <p:nvPr/>
        </p:nvSpPr>
        <p:spPr bwMode="auto">
          <a:xfrm>
            <a:off x="60960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07" name="Text Box 28"/>
          <p:cNvSpPr txBox="1">
            <a:spLocks noChangeArrowheads="1"/>
          </p:cNvSpPr>
          <p:nvPr/>
        </p:nvSpPr>
        <p:spPr bwMode="auto">
          <a:xfrm>
            <a:off x="65532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08" name="Text Box 29"/>
          <p:cNvSpPr txBox="1">
            <a:spLocks noChangeArrowheads="1"/>
          </p:cNvSpPr>
          <p:nvPr/>
        </p:nvSpPr>
        <p:spPr bwMode="auto">
          <a:xfrm>
            <a:off x="60960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09" name="Text Box 30"/>
          <p:cNvSpPr txBox="1">
            <a:spLocks noChangeArrowheads="1"/>
          </p:cNvSpPr>
          <p:nvPr/>
        </p:nvSpPr>
        <p:spPr bwMode="auto">
          <a:xfrm>
            <a:off x="55626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10" name="Text Box 31"/>
          <p:cNvSpPr txBox="1">
            <a:spLocks noChangeArrowheads="1"/>
          </p:cNvSpPr>
          <p:nvPr/>
        </p:nvSpPr>
        <p:spPr bwMode="auto">
          <a:xfrm>
            <a:off x="55626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11" name="Text Box 32"/>
          <p:cNvSpPr txBox="1">
            <a:spLocks noChangeArrowheads="1"/>
          </p:cNvSpPr>
          <p:nvPr/>
        </p:nvSpPr>
        <p:spPr bwMode="auto">
          <a:xfrm>
            <a:off x="65532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Tree>
    <p:extLst>
      <p:ext uri="{BB962C8B-B14F-4D97-AF65-F5344CB8AC3E}">
        <p14:creationId xmlns:p14="http://schemas.microsoft.com/office/powerpoint/2010/main" val="1606654117"/>
      </p:ext>
    </p:extLst>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49314" y="444664"/>
            <a:ext cx="39238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 Continued</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95</a:t>
            </a:fld>
            <a:r>
              <a:rPr lang="en-US" altLang="zh-CN"/>
              <a:t>/100</a:t>
            </a:r>
            <a:endParaRPr lang="en-US" altLang="zh-CN" dirty="0"/>
          </a:p>
        </p:txBody>
      </p:sp>
      <p:grpSp>
        <p:nvGrpSpPr>
          <p:cNvPr id="68" name="Group 3"/>
          <p:cNvGrpSpPr>
            <a:grpSpLocks/>
          </p:cNvGrpSpPr>
          <p:nvPr/>
        </p:nvGrpSpPr>
        <p:grpSpPr bwMode="auto">
          <a:xfrm>
            <a:off x="457200" y="1844824"/>
            <a:ext cx="1536700" cy="3128963"/>
            <a:chOff x="3552" y="1104"/>
            <a:chExt cx="968" cy="1971"/>
          </a:xfrm>
        </p:grpSpPr>
        <p:sp>
          <p:nvSpPr>
            <p:cNvPr id="69" name="Text Box 4"/>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D  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D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D  G</a:t>
              </a:r>
            </a:p>
          </p:txBody>
        </p:sp>
        <p:sp>
          <p:nvSpPr>
            <p:cNvPr id="70" name="Line 5"/>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71" name="Line 6"/>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72" name="Line 7"/>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73" name="Line 8"/>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74" name="Text Box 9"/>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75" name="Text Box 10"/>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76" name="Text Box 11"/>
          <p:cNvSpPr txBox="1">
            <a:spLocks noChangeArrowheads="1"/>
          </p:cNvSpPr>
          <p:nvPr/>
        </p:nvSpPr>
        <p:spPr bwMode="auto">
          <a:xfrm>
            <a:off x="4251325" y="1878162"/>
            <a:ext cx="3104686"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G   F   E   D   C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a:t>
            </a:r>
          </a:p>
        </p:txBody>
      </p:sp>
      <p:sp>
        <p:nvSpPr>
          <p:cNvPr id="77" name="Line 12"/>
          <p:cNvSpPr>
            <a:spLocks noChangeShapeType="1"/>
          </p:cNvSpPr>
          <p:nvPr/>
        </p:nvSpPr>
        <p:spPr bwMode="auto">
          <a:xfrm flipV="1">
            <a:off x="5181600" y="2683024"/>
            <a:ext cx="2133600" cy="1676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nvGrpSpPr>
          <p:cNvPr id="78" name="Group 13"/>
          <p:cNvGrpSpPr>
            <a:grpSpLocks/>
          </p:cNvGrpSpPr>
          <p:nvPr/>
        </p:nvGrpSpPr>
        <p:grpSpPr bwMode="auto">
          <a:xfrm>
            <a:off x="5105400" y="2149625"/>
            <a:ext cx="338138" cy="1985963"/>
            <a:chOff x="3216" y="1536"/>
            <a:chExt cx="213" cy="1251"/>
          </a:xfrm>
        </p:grpSpPr>
        <p:sp>
          <p:nvSpPr>
            <p:cNvPr id="79" name="Text Box 14"/>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80" name="Text Box 15"/>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81" name="Text Box 16"/>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2" name="Text Box 17"/>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3" name="Text Box 18"/>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grpSp>
        <p:nvGrpSpPr>
          <p:cNvPr id="114" name="Group 19"/>
          <p:cNvGrpSpPr>
            <a:grpSpLocks/>
          </p:cNvGrpSpPr>
          <p:nvPr/>
        </p:nvGrpSpPr>
        <p:grpSpPr bwMode="auto">
          <a:xfrm>
            <a:off x="4724400" y="2149625"/>
            <a:ext cx="338138" cy="1985963"/>
            <a:chOff x="3216" y="1536"/>
            <a:chExt cx="213" cy="1251"/>
          </a:xfrm>
        </p:grpSpPr>
        <p:sp>
          <p:nvSpPr>
            <p:cNvPr id="115" name="Text Box 20"/>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6" name="Text Box 21"/>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7" name="Text Box 22"/>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8" name="Text Box 23"/>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9" name="Text Box 24"/>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sp>
        <p:nvSpPr>
          <p:cNvPr id="120" name="Text Box 25"/>
          <p:cNvSpPr txBox="1">
            <a:spLocks noChangeArrowheads="1"/>
          </p:cNvSpPr>
          <p:nvPr/>
        </p:nvSpPr>
        <p:spPr bwMode="auto">
          <a:xfrm>
            <a:off x="4191000" y="4892824"/>
            <a:ext cx="4205448"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and [C, E] are marked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because of transitions on b to</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marked pair [F, G]. </a:t>
            </a:r>
          </a:p>
        </p:txBody>
      </p:sp>
      <p:sp>
        <p:nvSpPr>
          <p:cNvPr id="121" name="Text Box 26"/>
          <p:cNvSpPr txBox="1">
            <a:spLocks noChangeArrowheads="1"/>
          </p:cNvSpPr>
          <p:nvPr/>
        </p:nvSpPr>
        <p:spPr bwMode="auto">
          <a:xfrm>
            <a:off x="4724400" y="4054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2" name="Text Box 27"/>
          <p:cNvSpPr txBox="1">
            <a:spLocks noChangeArrowheads="1"/>
          </p:cNvSpPr>
          <p:nvPr/>
        </p:nvSpPr>
        <p:spPr bwMode="auto">
          <a:xfrm>
            <a:off x="60960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3" name="Text Box 28"/>
          <p:cNvSpPr txBox="1">
            <a:spLocks noChangeArrowheads="1"/>
          </p:cNvSpPr>
          <p:nvPr/>
        </p:nvSpPr>
        <p:spPr bwMode="auto">
          <a:xfrm>
            <a:off x="65532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4" name="Text Box 29"/>
          <p:cNvSpPr txBox="1">
            <a:spLocks noChangeArrowheads="1"/>
          </p:cNvSpPr>
          <p:nvPr/>
        </p:nvSpPr>
        <p:spPr bwMode="auto">
          <a:xfrm>
            <a:off x="60960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5" name="Text Box 30"/>
          <p:cNvSpPr txBox="1">
            <a:spLocks noChangeArrowheads="1"/>
          </p:cNvSpPr>
          <p:nvPr/>
        </p:nvSpPr>
        <p:spPr bwMode="auto">
          <a:xfrm>
            <a:off x="55626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6" name="Text Box 31"/>
          <p:cNvSpPr txBox="1">
            <a:spLocks noChangeArrowheads="1"/>
          </p:cNvSpPr>
          <p:nvPr/>
        </p:nvSpPr>
        <p:spPr bwMode="auto">
          <a:xfrm>
            <a:off x="55626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7" name="Text Box 32"/>
          <p:cNvSpPr txBox="1">
            <a:spLocks noChangeArrowheads="1"/>
          </p:cNvSpPr>
          <p:nvPr/>
        </p:nvSpPr>
        <p:spPr bwMode="auto">
          <a:xfrm>
            <a:off x="65532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8" name="Text Box 33"/>
          <p:cNvSpPr txBox="1">
            <a:spLocks noChangeArrowheads="1"/>
          </p:cNvSpPr>
          <p:nvPr/>
        </p:nvSpPr>
        <p:spPr bwMode="auto">
          <a:xfrm>
            <a:off x="5562600" y="2911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29" name="Text Box 34"/>
          <p:cNvSpPr txBox="1">
            <a:spLocks noChangeArrowheads="1"/>
          </p:cNvSpPr>
          <p:nvPr/>
        </p:nvSpPr>
        <p:spPr bwMode="auto">
          <a:xfrm>
            <a:off x="6096000" y="2911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Tree>
    <p:extLst>
      <p:ext uri="{BB962C8B-B14F-4D97-AF65-F5344CB8AC3E}">
        <p14:creationId xmlns:p14="http://schemas.microsoft.com/office/powerpoint/2010/main" val="2726986583"/>
      </p:ext>
    </p:extLst>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49314" y="444664"/>
            <a:ext cx="39238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 Continued</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96</a:t>
            </a:fld>
            <a:r>
              <a:rPr lang="en-US" altLang="zh-CN"/>
              <a:t>/100</a:t>
            </a:r>
            <a:endParaRPr lang="en-US" altLang="zh-CN" dirty="0"/>
          </a:p>
        </p:txBody>
      </p:sp>
      <p:grpSp>
        <p:nvGrpSpPr>
          <p:cNvPr id="86" name="Group 3"/>
          <p:cNvGrpSpPr>
            <a:grpSpLocks/>
          </p:cNvGrpSpPr>
          <p:nvPr/>
        </p:nvGrpSpPr>
        <p:grpSpPr bwMode="auto">
          <a:xfrm>
            <a:off x="457200" y="1844824"/>
            <a:ext cx="1536700" cy="3128963"/>
            <a:chOff x="3552" y="1104"/>
            <a:chExt cx="968" cy="1971"/>
          </a:xfrm>
        </p:grpSpPr>
        <p:sp>
          <p:nvSpPr>
            <p:cNvPr id="87" name="Text Box 4"/>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D  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D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D  G</a:t>
              </a:r>
            </a:p>
          </p:txBody>
        </p:sp>
        <p:sp>
          <p:nvSpPr>
            <p:cNvPr id="88" name="Line 5"/>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9" name="Line 6"/>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0" name="Line 7"/>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1" name="Line 8"/>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92" name="Text Box 9"/>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93" name="Text Box 10"/>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94" name="Text Box 11"/>
          <p:cNvSpPr txBox="1">
            <a:spLocks noChangeArrowheads="1"/>
          </p:cNvSpPr>
          <p:nvPr/>
        </p:nvSpPr>
        <p:spPr bwMode="auto">
          <a:xfrm>
            <a:off x="4251325" y="1878162"/>
            <a:ext cx="3104686"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G   F   E   D   C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a:t>
            </a:r>
          </a:p>
        </p:txBody>
      </p:sp>
      <p:sp>
        <p:nvSpPr>
          <p:cNvPr id="95" name="Line 12"/>
          <p:cNvSpPr>
            <a:spLocks noChangeShapeType="1"/>
          </p:cNvSpPr>
          <p:nvPr/>
        </p:nvSpPr>
        <p:spPr bwMode="auto">
          <a:xfrm flipV="1">
            <a:off x="5181600" y="2683024"/>
            <a:ext cx="2133600" cy="1676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nvGrpSpPr>
          <p:cNvPr id="96" name="Group 13"/>
          <p:cNvGrpSpPr>
            <a:grpSpLocks/>
          </p:cNvGrpSpPr>
          <p:nvPr/>
        </p:nvGrpSpPr>
        <p:grpSpPr bwMode="auto">
          <a:xfrm>
            <a:off x="5105400" y="2149625"/>
            <a:ext cx="338138" cy="1985963"/>
            <a:chOff x="3216" y="1536"/>
            <a:chExt cx="213" cy="1251"/>
          </a:xfrm>
        </p:grpSpPr>
        <p:sp>
          <p:nvSpPr>
            <p:cNvPr id="97" name="Text Box 14"/>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98" name="Text Box 15"/>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99" name="Text Box 16"/>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0" name="Text Box 17"/>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1" name="Text Box 18"/>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grpSp>
        <p:nvGrpSpPr>
          <p:cNvPr id="102" name="Group 19"/>
          <p:cNvGrpSpPr>
            <a:grpSpLocks/>
          </p:cNvGrpSpPr>
          <p:nvPr/>
        </p:nvGrpSpPr>
        <p:grpSpPr bwMode="auto">
          <a:xfrm>
            <a:off x="4724400" y="2149625"/>
            <a:ext cx="338138" cy="1985963"/>
            <a:chOff x="3216" y="1536"/>
            <a:chExt cx="213" cy="1251"/>
          </a:xfrm>
        </p:grpSpPr>
        <p:sp>
          <p:nvSpPr>
            <p:cNvPr id="103" name="Text Box 20"/>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4" name="Text Box 21"/>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5" name="Text Box 22"/>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6" name="Text Box 23"/>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07" name="Text Box 24"/>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sp>
        <p:nvSpPr>
          <p:cNvPr id="108" name="Text Box 25"/>
          <p:cNvSpPr txBox="1">
            <a:spLocks noChangeArrowheads="1"/>
          </p:cNvSpPr>
          <p:nvPr/>
        </p:nvSpPr>
        <p:spPr bwMode="auto">
          <a:xfrm>
            <a:off x="762000" y="4969024"/>
            <a:ext cx="3801041"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is marked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because of transitions on 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to marked pair [B, D]. </a:t>
            </a:r>
          </a:p>
        </p:txBody>
      </p:sp>
      <p:sp>
        <p:nvSpPr>
          <p:cNvPr id="109" name="Text Box 26"/>
          <p:cNvSpPr txBox="1">
            <a:spLocks noChangeArrowheads="1"/>
          </p:cNvSpPr>
          <p:nvPr/>
        </p:nvSpPr>
        <p:spPr bwMode="auto">
          <a:xfrm>
            <a:off x="4724400" y="4054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0" name="Text Box 27"/>
          <p:cNvSpPr txBox="1">
            <a:spLocks noChangeArrowheads="1"/>
          </p:cNvSpPr>
          <p:nvPr/>
        </p:nvSpPr>
        <p:spPr bwMode="auto">
          <a:xfrm>
            <a:off x="60960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11" name="Text Box 28"/>
          <p:cNvSpPr txBox="1">
            <a:spLocks noChangeArrowheads="1"/>
          </p:cNvSpPr>
          <p:nvPr/>
        </p:nvSpPr>
        <p:spPr bwMode="auto">
          <a:xfrm>
            <a:off x="65532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0" name="Text Box 29"/>
          <p:cNvSpPr txBox="1">
            <a:spLocks noChangeArrowheads="1"/>
          </p:cNvSpPr>
          <p:nvPr/>
        </p:nvSpPr>
        <p:spPr bwMode="auto">
          <a:xfrm>
            <a:off x="60960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1" name="Text Box 30"/>
          <p:cNvSpPr txBox="1">
            <a:spLocks noChangeArrowheads="1"/>
          </p:cNvSpPr>
          <p:nvPr/>
        </p:nvSpPr>
        <p:spPr bwMode="auto">
          <a:xfrm>
            <a:off x="55626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2" name="Text Box 31"/>
          <p:cNvSpPr txBox="1">
            <a:spLocks noChangeArrowheads="1"/>
          </p:cNvSpPr>
          <p:nvPr/>
        </p:nvSpPr>
        <p:spPr bwMode="auto">
          <a:xfrm>
            <a:off x="55626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3" name="Text Box 32"/>
          <p:cNvSpPr txBox="1">
            <a:spLocks noChangeArrowheads="1"/>
          </p:cNvSpPr>
          <p:nvPr/>
        </p:nvSpPr>
        <p:spPr bwMode="auto">
          <a:xfrm>
            <a:off x="65532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4" name="Text Box 33"/>
          <p:cNvSpPr txBox="1">
            <a:spLocks noChangeArrowheads="1"/>
          </p:cNvSpPr>
          <p:nvPr/>
        </p:nvSpPr>
        <p:spPr bwMode="auto">
          <a:xfrm>
            <a:off x="5562600" y="2911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5" name="Text Box 34"/>
          <p:cNvSpPr txBox="1">
            <a:spLocks noChangeArrowheads="1"/>
          </p:cNvSpPr>
          <p:nvPr/>
        </p:nvSpPr>
        <p:spPr bwMode="auto">
          <a:xfrm>
            <a:off x="6096000" y="2911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6" name="Text Box 35"/>
          <p:cNvSpPr txBox="1">
            <a:spLocks noChangeArrowheads="1"/>
          </p:cNvSpPr>
          <p:nvPr/>
        </p:nvSpPr>
        <p:spPr bwMode="auto">
          <a:xfrm>
            <a:off x="70104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FF0066"/>
                </a:solidFill>
                <a:effectLst/>
                <a:uLnTx/>
                <a:uFillTx/>
                <a:cs typeface="+mn-cs"/>
              </a:rPr>
              <a:t>x</a:t>
            </a:r>
          </a:p>
        </p:txBody>
      </p:sp>
      <p:sp>
        <p:nvSpPr>
          <p:cNvPr id="137" name="Text Box 36"/>
          <p:cNvSpPr txBox="1">
            <a:spLocks noChangeArrowheads="1"/>
          </p:cNvSpPr>
          <p:nvPr/>
        </p:nvSpPr>
        <p:spPr bwMode="auto">
          <a:xfrm>
            <a:off x="4860925" y="5002362"/>
            <a:ext cx="4034728"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E] can never be marked,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because on both inputs they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go to the same state.</a:t>
            </a:r>
          </a:p>
        </p:txBody>
      </p:sp>
    </p:spTree>
    <p:extLst>
      <p:ext uri="{BB962C8B-B14F-4D97-AF65-F5344CB8AC3E}">
        <p14:creationId xmlns:p14="http://schemas.microsoft.com/office/powerpoint/2010/main" val="1625348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26574" y="444664"/>
            <a:ext cx="396931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Example − Concluded</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97</a:t>
            </a:fld>
            <a:r>
              <a:rPr lang="en-US" altLang="zh-CN"/>
              <a:t>/100</a:t>
            </a:r>
            <a:endParaRPr lang="en-US" altLang="zh-CN" dirty="0"/>
          </a:p>
        </p:txBody>
      </p:sp>
      <p:grpSp>
        <p:nvGrpSpPr>
          <p:cNvPr id="82" name="Group 3"/>
          <p:cNvGrpSpPr>
            <a:grpSpLocks/>
          </p:cNvGrpSpPr>
          <p:nvPr/>
        </p:nvGrpSpPr>
        <p:grpSpPr bwMode="auto">
          <a:xfrm>
            <a:off x="457200" y="1844824"/>
            <a:ext cx="1536700" cy="3128963"/>
            <a:chOff x="3552" y="1104"/>
            <a:chExt cx="968" cy="1971"/>
          </a:xfrm>
        </p:grpSpPr>
        <p:sp>
          <p:nvSpPr>
            <p:cNvPr id="83" name="Text Box 4"/>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D  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D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 D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D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D  G</a:t>
              </a:r>
            </a:p>
          </p:txBody>
        </p:sp>
        <p:sp>
          <p:nvSpPr>
            <p:cNvPr id="84" name="Line 5"/>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85" name="Line 6"/>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12" name="Line 7"/>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13" name="Line 8"/>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14" name="Text Box 9"/>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115" name="Text Box 10"/>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116" name="Text Box 11"/>
          <p:cNvSpPr txBox="1">
            <a:spLocks noChangeArrowheads="1"/>
          </p:cNvSpPr>
          <p:nvPr/>
        </p:nvSpPr>
        <p:spPr bwMode="auto">
          <a:xfrm>
            <a:off x="4251325" y="1878162"/>
            <a:ext cx="3104686"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G   F   E   D   C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a:t>
            </a:r>
          </a:p>
        </p:txBody>
      </p:sp>
      <p:sp>
        <p:nvSpPr>
          <p:cNvPr id="117" name="Line 12"/>
          <p:cNvSpPr>
            <a:spLocks noChangeShapeType="1"/>
          </p:cNvSpPr>
          <p:nvPr/>
        </p:nvSpPr>
        <p:spPr bwMode="auto">
          <a:xfrm flipV="1">
            <a:off x="5181600" y="2683024"/>
            <a:ext cx="2133600" cy="1676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grpSp>
        <p:nvGrpSpPr>
          <p:cNvPr id="118" name="Group 13"/>
          <p:cNvGrpSpPr>
            <a:grpSpLocks/>
          </p:cNvGrpSpPr>
          <p:nvPr/>
        </p:nvGrpSpPr>
        <p:grpSpPr bwMode="auto">
          <a:xfrm>
            <a:off x="5105400" y="2149625"/>
            <a:ext cx="338138" cy="1985963"/>
            <a:chOff x="3216" y="1536"/>
            <a:chExt cx="213" cy="1251"/>
          </a:xfrm>
        </p:grpSpPr>
        <p:sp>
          <p:nvSpPr>
            <p:cNvPr id="119" name="Text Box 14"/>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0" name="Text Box 15"/>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1" name="Text Box 16"/>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2" name="Text Box 17"/>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3" name="Text Box 18"/>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grpSp>
        <p:nvGrpSpPr>
          <p:cNvPr id="124" name="Group 19"/>
          <p:cNvGrpSpPr>
            <a:grpSpLocks/>
          </p:cNvGrpSpPr>
          <p:nvPr/>
        </p:nvGrpSpPr>
        <p:grpSpPr bwMode="auto">
          <a:xfrm>
            <a:off x="4724400" y="2149625"/>
            <a:ext cx="338138" cy="1985963"/>
            <a:chOff x="3216" y="1536"/>
            <a:chExt cx="213" cy="1251"/>
          </a:xfrm>
        </p:grpSpPr>
        <p:sp>
          <p:nvSpPr>
            <p:cNvPr id="125" name="Text Box 20"/>
            <p:cNvSpPr txBox="1">
              <a:spLocks noChangeArrowheads="1"/>
            </p:cNvSpPr>
            <p:nvPr/>
          </p:nvSpPr>
          <p:spPr bwMode="auto">
            <a:xfrm>
              <a:off x="3216" y="153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6" name="Text Box 21"/>
            <p:cNvSpPr txBox="1">
              <a:spLocks noChangeArrowheads="1"/>
            </p:cNvSpPr>
            <p:nvPr/>
          </p:nvSpPr>
          <p:spPr bwMode="auto">
            <a:xfrm>
              <a:off x="3216" y="201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7" name="Text Box 22"/>
            <p:cNvSpPr txBox="1">
              <a:spLocks noChangeArrowheads="1"/>
            </p:cNvSpPr>
            <p:nvPr/>
          </p:nvSpPr>
          <p:spPr bwMode="auto">
            <a:xfrm>
              <a:off x="3216" y="177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8" name="Text Box 23"/>
            <p:cNvSpPr txBox="1">
              <a:spLocks noChangeArrowheads="1"/>
            </p:cNvSpPr>
            <p:nvPr/>
          </p:nvSpPr>
          <p:spPr bwMode="auto">
            <a:xfrm>
              <a:off x="3216" y="225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29" name="Text Box 24"/>
            <p:cNvSpPr txBox="1">
              <a:spLocks noChangeArrowheads="1"/>
            </p:cNvSpPr>
            <p:nvPr/>
          </p:nvSpPr>
          <p:spPr bwMode="auto">
            <a:xfrm>
              <a:off x="3216" y="2496"/>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sp>
        <p:nvSpPr>
          <p:cNvPr id="138" name="Text Box 26"/>
          <p:cNvSpPr txBox="1">
            <a:spLocks noChangeArrowheads="1"/>
          </p:cNvSpPr>
          <p:nvPr/>
        </p:nvSpPr>
        <p:spPr bwMode="auto">
          <a:xfrm>
            <a:off x="4724400" y="4054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39" name="Text Box 27"/>
          <p:cNvSpPr txBox="1">
            <a:spLocks noChangeArrowheads="1"/>
          </p:cNvSpPr>
          <p:nvPr/>
        </p:nvSpPr>
        <p:spPr bwMode="auto">
          <a:xfrm>
            <a:off x="60960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0" name="Text Box 28"/>
          <p:cNvSpPr txBox="1">
            <a:spLocks noChangeArrowheads="1"/>
          </p:cNvSpPr>
          <p:nvPr/>
        </p:nvSpPr>
        <p:spPr bwMode="auto">
          <a:xfrm>
            <a:off x="65532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1" name="Text Box 29"/>
          <p:cNvSpPr txBox="1">
            <a:spLocks noChangeArrowheads="1"/>
          </p:cNvSpPr>
          <p:nvPr/>
        </p:nvSpPr>
        <p:spPr bwMode="auto">
          <a:xfrm>
            <a:off x="60960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2" name="Text Box 30"/>
          <p:cNvSpPr txBox="1">
            <a:spLocks noChangeArrowheads="1"/>
          </p:cNvSpPr>
          <p:nvPr/>
        </p:nvSpPr>
        <p:spPr bwMode="auto">
          <a:xfrm>
            <a:off x="55626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3" name="Text Box 31"/>
          <p:cNvSpPr txBox="1">
            <a:spLocks noChangeArrowheads="1"/>
          </p:cNvSpPr>
          <p:nvPr/>
        </p:nvSpPr>
        <p:spPr bwMode="auto">
          <a:xfrm>
            <a:off x="55626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4" name="Text Box 32"/>
          <p:cNvSpPr txBox="1">
            <a:spLocks noChangeArrowheads="1"/>
          </p:cNvSpPr>
          <p:nvPr/>
        </p:nvSpPr>
        <p:spPr bwMode="auto">
          <a:xfrm>
            <a:off x="6553200" y="2530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5" name="Text Box 33"/>
          <p:cNvSpPr txBox="1">
            <a:spLocks noChangeArrowheads="1"/>
          </p:cNvSpPr>
          <p:nvPr/>
        </p:nvSpPr>
        <p:spPr bwMode="auto">
          <a:xfrm>
            <a:off x="5562600" y="2911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6" name="Text Box 34"/>
          <p:cNvSpPr txBox="1">
            <a:spLocks noChangeArrowheads="1"/>
          </p:cNvSpPr>
          <p:nvPr/>
        </p:nvSpPr>
        <p:spPr bwMode="auto">
          <a:xfrm>
            <a:off x="6096000" y="2911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sp>
        <p:nvSpPr>
          <p:cNvPr id="147" name="Text Box 35"/>
          <p:cNvSpPr txBox="1">
            <a:spLocks noChangeArrowheads="1"/>
          </p:cNvSpPr>
          <p:nvPr/>
        </p:nvSpPr>
        <p:spPr bwMode="auto">
          <a:xfrm>
            <a:off x="7010400" y="214962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x</a:t>
            </a:r>
          </a:p>
        </p:txBody>
      </p:sp>
      <p:grpSp>
        <p:nvGrpSpPr>
          <p:cNvPr id="148" name="Group 46"/>
          <p:cNvGrpSpPr>
            <a:grpSpLocks/>
          </p:cNvGrpSpPr>
          <p:nvPr/>
        </p:nvGrpSpPr>
        <p:grpSpPr bwMode="auto">
          <a:xfrm>
            <a:off x="1219200" y="1844824"/>
            <a:ext cx="4768851" cy="4183063"/>
            <a:chOff x="768" y="1344"/>
            <a:chExt cx="3004" cy="2635"/>
          </a:xfrm>
        </p:grpSpPr>
        <p:grpSp>
          <p:nvGrpSpPr>
            <p:cNvPr id="149" name="Group 37"/>
            <p:cNvGrpSpPr>
              <a:grpSpLocks/>
            </p:cNvGrpSpPr>
            <p:nvPr/>
          </p:nvGrpSpPr>
          <p:grpSpPr bwMode="auto">
            <a:xfrm>
              <a:off x="1248" y="1344"/>
              <a:ext cx="968" cy="1971"/>
              <a:chOff x="3552" y="1104"/>
              <a:chExt cx="968" cy="1971"/>
            </a:xfrm>
          </p:grpSpPr>
          <p:sp>
            <p:nvSpPr>
              <p:cNvPr id="151" name="Text Box 38"/>
              <p:cNvSpPr txBox="1">
                <a:spLocks noChangeArrowheads="1"/>
              </p:cNvSpPr>
              <p:nvPr/>
            </p:nvSpPr>
            <p:spPr bwMode="auto">
              <a:xfrm>
                <a:off x="3792" y="1104"/>
                <a:ext cx="728" cy="1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   r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 B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B H  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C H  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H H  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ysClr val="windowText" lastClr="000000"/>
                  </a:solidFill>
                  <a:effectLst/>
                  <a:uLnTx/>
                  <a:uFillTx/>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F H  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G H  G</a:t>
                </a:r>
              </a:p>
            </p:txBody>
          </p:sp>
          <p:sp>
            <p:nvSpPr>
              <p:cNvPr id="152" name="Line 39"/>
              <p:cNvSpPr>
                <a:spLocks noChangeShapeType="1"/>
              </p:cNvSpPr>
              <p:nvPr/>
            </p:nvSpPr>
            <p:spPr bwMode="auto">
              <a:xfrm>
                <a:off x="398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53" name="Line 40"/>
              <p:cNvSpPr>
                <a:spLocks noChangeShapeType="1"/>
              </p:cNvSpPr>
              <p:nvPr/>
            </p:nvSpPr>
            <p:spPr bwMode="auto">
              <a:xfrm>
                <a:off x="4224" y="1104"/>
                <a:ext cx="1" cy="19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54" name="Line 41"/>
              <p:cNvSpPr>
                <a:spLocks noChangeShapeType="1"/>
              </p:cNvSpPr>
              <p:nvPr/>
            </p:nvSpPr>
            <p:spPr bwMode="auto">
              <a:xfrm>
                <a:off x="3792" y="1392"/>
                <a:ext cx="672"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55" name="Line 42"/>
              <p:cNvSpPr>
                <a:spLocks noChangeShapeType="1"/>
              </p:cNvSpPr>
              <p:nvPr/>
            </p:nvSpPr>
            <p:spPr bwMode="auto">
              <a:xfrm>
                <a:off x="3552" y="1488"/>
                <a:ext cx="192"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cs typeface="+mn-cs"/>
                </a:endParaRPr>
              </a:p>
            </p:txBody>
          </p:sp>
          <p:sp>
            <p:nvSpPr>
              <p:cNvPr id="156" name="Text Box 43"/>
              <p:cNvSpPr txBox="1">
                <a:spLocks noChangeArrowheads="1"/>
              </p:cNvSpPr>
              <p:nvPr/>
            </p:nvSpPr>
            <p:spPr bwMode="auto">
              <a:xfrm>
                <a:off x="3648" y="254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sp>
            <p:nvSpPr>
              <p:cNvPr id="157" name="Text Box 44"/>
              <p:cNvSpPr txBox="1">
                <a:spLocks noChangeArrowheads="1"/>
              </p:cNvSpPr>
              <p:nvPr/>
            </p:nvSpPr>
            <p:spPr bwMode="auto">
              <a:xfrm>
                <a:off x="3648" y="2784"/>
                <a:ext cx="19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a:t>
                </a:r>
              </a:p>
            </p:txBody>
          </p:sp>
        </p:grpSp>
        <p:sp>
          <p:nvSpPr>
            <p:cNvPr id="150" name="Text Box 45"/>
            <p:cNvSpPr txBox="1">
              <a:spLocks noChangeArrowheads="1"/>
            </p:cNvSpPr>
            <p:nvPr/>
          </p:nvSpPr>
          <p:spPr bwMode="auto">
            <a:xfrm>
              <a:off x="768" y="3456"/>
              <a:ext cx="3004"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Replace D and E by 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cs typeface="+mn-cs"/>
                </a:rPr>
                <a:t>Result is the minimum-state DFA.</a:t>
              </a:r>
            </a:p>
          </p:txBody>
        </p:sp>
      </p:grpSp>
    </p:spTree>
    <p:extLst>
      <p:ext uri="{BB962C8B-B14F-4D97-AF65-F5344CB8AC3E}">
        <p14:creationId xmlns:p14="http://schemas.microsoft.com/office/powerpoint/2010/main" val="35181047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39575" y="444664"/>
            <a:ext cx="548295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Eliminating Unreachable State</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98</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Unfortunately, combining indistinguishable states could leave us with unreachable states in the </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minimum-state</a:t>
            </a:r>
            <a:r>
              <a:rPr lang="zh-CN" altLang="en-US" sz="2800" kern="0" dirty="0">
                <a:solidFill>
                  <a:srgbClr val="000000"/>
                </a:solidFill>
                <a:latin typeface="Tahoma"/>
                <a:ea typeface="宋体"/>
              </a:rPr>
              <a:t>”</a:t>
            </a:r>
            <a:r>
              <a:rPr lang="en-US" altLang="zh-CN" sz="2800" kern="0" dirty="0">
                <a:solidFill>
                  <a:srgbClr val="000000"/>
                </a:solidFill>
                <a:latin typeface="Tahoma"/>
                <a:ea typeface="宋体"/>
              </a:rPr>
              <a:t> DFA.</a:t>
            </a:r>
          </a:p>
          <a:p>
            <a:pPr marL="514350" lvl="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Thus, before or after, remove states that are not reachable from the start state.</a:t>
            </a:r>
          </a:p>
        </p:txBody>
      </p:sp>
    </p:spTree>
    <p:extLst>
      <p:ext uri="{BB962C8B-B14F-4D97-AF65-F5344CB8AC3E}">
        <p14:creationId xmlns:p14="http://schemas.microsoft.com/office/powerpoint/2010/main" val="4317877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83768" y="444664"/>
            <a:ext cx="161450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F0000"/>
                </a:solidFill>
                <a:latin typeface="Times New Roman"/>
                <a:ea typeface="华文新魏" pitchFamily="2" charset="-122"/>
                <a:cs typeface="Times New Roman"/>
              </a:rPr>
              <a:t>Clincher</a:t>
            </a:r>
            <a:endParaRPr lang="zh-CN" altLang="en-US" sz="3200" b="1" dirty="0">
              <a:solidFill>
                <a:srgbClr val="FF0000"/>
              </a:solidFill>
              <a:latin typeface="Times New Roman"/>
              <a:ea typeface="华文新魏" pitchFamily="2" charset="-122"/>
              <a:cs typeface="Times New Roman"/>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99</a:t>
            </a:fld>
            <a:r>
              <a:rPr lang="en-US" altLang="zh-CN"/>
              <a:t>/100</a:t>
            </a:r>
            <a:endParaRPr lang="en-US" altLang="zh-CN" dirty="0"/>
          </a:p>
        </p:txBody>
      </p:sp>
      <p:sp>
        <p:nvSpPr>
          <p:cNvPr id="24" name="Rectangle 5"/>
          <p:cNvSpPr>
            <a:spLocks noChangeArrowheads="1"/>
          </p:cNvSpPr>
          <p:nvPr/>
        </p:nvSpPr>
        <p:spPr bwMode="auto">
          <a:xfrm>
            <a:off x="323528" y="1268413"/>
            <a:ext cx="8496175" cy="4897437"/>
          </a:xfrm>
          <a:prstGeom prst="rect">
            <a:avLst/>
          </a:prstGeom>
          <a:noFill/>
          <a:ln w="9525">
            <a:noFill/>
            <a:miter lim="800000"/>
            <a:headEnd/>
            <a:tailEnd/>
          </a:ln>
        </p:spPr>
        <p:txBody>
          <a:bodyPr/>
          <a:lstStyle/>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We have combined states of the given DFA wherever possible.</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Could there be another, completely unrelated DFA with fewer states?</a:t>
            </a:r>
          </a:p>
          <a:p>
            <a:pPr marL="514350" indent="-514350" eaLnBrk="0" hangingPunct="0">
              <a:lnSpc>
                <a:spcPct val="90000"/>
              </a:lnSpc>
              <a:spcBef>
                <a:spcPct val="20000"/>
              </a:spcBef>
              <a:buClr>
                <a:srgbClr val="1073E0"/>
              </a:buClr>
              <a:buSzPct val="70000"/>
              <a:buFont typeface="Wingdings" panose="05000000000000000000" pitchFamily="2" charset="2"/>
              <a:buChar char="u"/>
              <a:defRPr/>
            </a:pPr>
            <a:r>
              <a:rPr lang="en-US" altLang="zh-CN" sz="2800" kern="0" dirty="0">
                <a:solidFill>
                  <a:srgbClr val="000000"/>
                </a:solidFill>
                <a:latin typeface="Tahoma"/>
                <a:ea typeface="宋体"/>
              </a:rPr>
              <a:t>No.  The proof involves minimizing the DFA we derived with the hypothetical better DFA.</a:t>
            </a:r>
          </a:p>
        </p:txBody>
      </p:sp>
    </p:spTree>
    <p:extLst>
      <p:ext uri="{BB962C8B-B14F-4D97-AF65-F5344CB8AC3E}">
        <p14:creationId xmlns:p14="http://schemas.microsoft.com/office/powerpoint/2010/main" val="14028063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31613</TotalTime>
  <Words>13525</Words>
  <Application>Microsoft Macintosh PowerPoint</Application>
  <PresentationFormat>On-screen Show (4:3)</PresentationFormat>
  <Paragraphs>1687</Paragraphs>
  <Slides>128</Slides>
  <Notes>53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128</vt:i4>
      </vt:variant>
    </vt:vector>
  </HeadingPairs>
  <TitlesOfParts>
    <vt:vector size="138" baseType="lpstr">
      <vt:lpstr>华文中宋</vt:lpstr>
      <vt:lpstr>Arial</vt:lpstr>
      <vt:lpstr>Calibri</vt:lpstr>
      <vt:lpstr>Lucida Sans Unicode</vt:lpstr>
      <vt:lpstr>Monotype Sorts</vt:lpstr>
      <vt:lpstr>Tahoma</vt:lpstr>
      <vt:lpstr>Times New Roman</vt:lpstr>
      <vt:lpstr>Wingdings</vt:lpstr>
      <vt:lpstr>Office 主题</vt:lpstr>
      <vt:lpstr>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Ivan</dc:creator>
  <cp:lastModifiedBy>Microsoft Office User</cp:lastModifiedBy>
  <cp:revision>3067</cp:revision>
  <cp:lastPrinted>2016-03-21T07:26:14Z</cp:lastPrinted>
  <dcterms:created xsi:type="dcterms:W3CDTF">2007-06-14T13:53:18Z</dcterms:created>
  <dcterms:modified xsi:type="dcterms:W3CDTF">2020-03-11T04:56:14Z</dcterms:modified>
</cp:coreProperties>
</file>