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663" r:id="rId2"/>
    <p:sldId id="667" r:id="rId3"/>
    <p:sldId id="805" r:id="rId4"/>
    <p:sldId id="806" r:id="rId5"/>
    <p:sldId id="807" r:id="rId6"/>
    <p:sldId id="808" r:id="rId7"/>
    <p:sldId id="809" r:id="rId8"/>
    <p:sldId id="810" r:id="rId9"/>
    <p:sldId id="812" r:id="rId10"/>
    <p:sldId id="811" r:id="rId11"/>
    <p:sldId id="813" r:id="rId12"/>
    <p:sldId id="814" r:id="rId13"/>
    <p:sldId id="816" r:id="rId14"/>
    <p:sldId id="817" r:id="rId15"/>
    <p:sldId id="818" r:id="rId16"/>
    <p:sldId id="819" r:id="rId17"/>
    <p:sldId id="820" r:id="rId18"/>
    <p:sldId id="821" r:id="rId19"/>
    <p:sldId id="822" r:id="rId20"/>
    <p:sldId id="823" r:id="rId21"/>
    <p:sldId id="824" r:id="rId22"/>
    <p:sldId id="825" r:id="rId23"/>
    <p:sldId id="826" r:id="rId24"/>
    <p:sldId id="827" r:id="rId25"/>
    <p:sldId id="828" r:id="rId26"/>
    <p:sldId id="829" r:id="rId27"/>
    <p:sldId id="830" r:id="rId28"/>
    <p:sldId id="831" r:id="rId29"/>
    <p:sldId id="832" r:id="rId30"/>
    <p:sldId id="833" r:id="rId31"/>
    <p:sldId id="834" r:id="rId32"/>
    <p:sldId id="835" r:id="rId33"/>
    <p:sldId id="804" r:id="rId34"/>
  </p:sldIdLst>
  <p:sldSz cx="9144000" cy="6858000" type="screen4x3"/>
  <p:notesSz cx="6858000" cy="9144000"/>
  <p:defaultTextStyle>
    <a:defPPr>
      <a:defRPr lang="zh-CN"/>
    </a:defPPr>
    <a:lvl1pPr algn="l" rtl="0" fontAlgn="base">
      <a:spcBef>
        <a:spcPct val="0"/>
      </a:spcBef>
      <a:spcAft>
        <a:spcPct val="0"/>
      </a:spcAft>
      <a:defRPr sz="1200" kern="1200">
        <a:solidFill>
          <a:schemeClr val="tx1"/>
        </a:solidFill>
        <a:latin typeface="Arial" charset="0"/>
        <a:ea typeface="宋体" pitchFamily="2" charset="-122"/>
        <a:cs typeface="+mn-cs"/>
      </a:defRPr>
    </a:lvl1pPr>
    <a:lvl2pPr marL="457200" algn="l" rtl="0" fontAlgn="base">
      <a:spcBef>
        <a:spcPct val="0"/>
      </a:spcBef>
      <a:spcAft>
        <a:spcPct val="0"/>
      </a:spcAft>
      <a:defRPr sz="1200" kern="1200">
        <a:solidFill>
          <a:schemeClr val="tx1"/>
        </a:solidFill>
        <a:latin typeface="Arial" charset="0"/>
        <a:ea typeface="宋体" pitchFamily="2" charset="-122"/>
        <a:cs typeface="+mn-cs"/>
      </a:defRPr>
    </a:lvl2pPr>
    <a:lvl3pPr marL="914400" algn="l" rtl="0" fontAlgn="base">
      <a:spcBef>
        <a:spcPct val="0"/>
      </a:spcBef>
      <a:spcAft>
        <a:spcPct val="0"/>
      </a:spcAft>
      <a:defRPr sz="1200" kern="1200">
        <a:solidFill>
          <a:schemeClr val="tx1"/>
        </a:solidFill>
        <a:latin typeface="Arial" charset="0"/>
        <a:ea typeface="宋体" pitchFamily="2" charset="-122"/>
        <a:cs typeface="+mn-cs"/>
      </a:defRPr>
    </a:lvl3pPr>
    <a:lvl4pPr marL="1371600" algn="l" rtl="0" fontAlgn="base">
      <a:spcBef>
        <a:spcPct val="0"/>
      </a:spcBef>
      <a:spcAft>
        <a:spcPct val="0"/>
      </a:spcAft>
      <a:defRPr sz="1200" kern="1200">
        <a:solidFill>
          <a:schemeClr val="tx1"/>
        </a:solidFill>
        <a:latin typeface="Arial" charset="0"/>
        <a:ea typeface="宋体" pitchFamily="2" charset="-122"/>
        <a:cs typeface="+mn-cs"/>
      </a:defRPr>
    </a:lvl4pPr>
    <a:lvl5pPr marL="1828800" algn="l" rtl="0" fontAlgn="base">
      <a:spcBef>
        <a:spcPct val="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Arial" charset="0"/>
        <a:ea typeface="宋体" pitchFamily="2" charset="-122"/>
        <a:cs typeface="+mn-cs"/>
      </a:defRPr>
    </a:lvl6pPr>
    <a:lvl7pPr marL="2743200" algn="l" defTabSz="914400" rtl="0" eaLnBrk="1" latinLnBrk="0" hangingPunct="1">
      <a:defRPr sz="1200" kern="1200">
        <a:solidFill>
          <a:schemeClr val="tx1"/>
        </a:solidFill>
        <a:latin typeface="Arial" charset="0"/>
        <a:ea typeface="宋体" pitchFamily="2" charset="-122"/>
        <a:cs typeface="+mn-cs"/>
      </a:defRPr>
    </a:lvl7pPr>
    <a:lvl8pPr marL="3200400" algn="l" defTabSz="914400" rtl="0" eaLnBrk="1" latinLnBrk="0" hangingPunct="1">
      <a:defRPr sz="1200" kern="1200">
        <a:solidFill>
          <a:schemeClr val="tx1"/>
        </a:solidFill>
        <a:latin typeface="Arial" charset="0"/>
        <a:ea typeface="宋体" pitchFamily="2" charset="-122"/>
        <a:cs typeface="+mn-cs"/>
      </a:defRPr>
    </a:lvl8pPr>
    <a:lvl9pPr marL="3657600" algn="l" defTabSz="914400" rtl="0" eaLnBrk="1" latinLnBrk="0" hangingPunct="1">
      <a:defRPr sz="1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0058"/>
    <a:srgbClr val="000090"/>
    <a:srgbClr val="FFFFCB"/>
    <a:srgbClr val="F31A03"/>
    <a:srgbClr val="FFFFFF"/>
    <a:srgbClr val="FC83C0"/>
    <a:srgbClr val="6AA293"/>
    <a:srgbClr val="1073E0"/>
    <a:srgbClr val="B5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9" autoAdjust="0"/>
    <p:restoredTop sz="55060" autoAdjust="0"/>
  </p:normalViewPr>
  <p:slideViewPr>
    <p:cSldViewPr>
      <p:cViewPr varScale="1">
        <p:scale>
          <a:sx n="69" d="100"/>
          <a:sy n="69" d="100"/>
        </p:scale>
        <p:origin x="2904" y="176"/>
      </p:cViewPr>
      <p:guideLst>
        <p:guide orient="horz" pos="2160"/>
        <p:guide pos="2880"/>
      </p:guideLst>
    </p:cSldViewPr>
  </p:slideViewPr>
  <p:notesTextViewPr>
    <p:cViewPr>
      <p:scale>
        <a:sx n="125" d="100"/>
        <a:sy n="125" d="100"/>
      </p:scale>
      <p:origin x="0" y="0"/>
    </p:cViewPr>
  </p:notesTextViewPr>
  <p:sorterViewPr>
    <p:cViewPr>
      <p:scale>
        <a:sx n="75" d="100"/>
        <a:sy n="75" d="100"/>
      </p:scale>
      <p:origin x="0" y="0"/>
    </p:cViewPr>
  </p:sorterViewPr>
  <p:notesViewPr>
    <p:cSldViewPr>
      <p:cViewPr varScale="1">
        <p:scale>
          <a:sx n="75" d="100"/>
          <a:sy n="75" d="100"/>
        </p:scale>
        <p:origin x="-21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zh-CN" alt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8ED8ECC5-00EF-45E2-8D7A-917B3AF32399}" type="datetimeFigureOut">
              <a:rPr lang="zh-CN" altLang="en-US"/>
              <a:pPr>
                <a:defRPr/>
              </a:pPr>
              <a:t>2020/3/25</a:t>
            </a:fld>
            <a:endParaRPr lang="en-US" altLang="zh-CN" dirty="0"/>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ltLang="zh-CN" dirty="0"/>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A5E5DA37-D6B2-4B71-9A4F-7C768103F308}" type="slidenum">
              <a:rPr lang="zh-CN" altLang="en-US"/>
              <a:pPr>
                <a:defRPr/>
              </a:pPr>
              <a:t>‹#›</a:t>
            </a:fld>
            <a:endParaRPr lang="en-US" altLang="zh-CN" dirty="0"/>
          </a:p>
        </p:txBody>
      </p:sp>
    </p:spTree>
    <p:extLst>
      <p:ext uri="{BB962C8B-B14F-4D97-AF65-F5344CB8AC3E}">
        <p14:creationId xmlns:p14="http://schemas.microsoft.com/office/powerpoint/2010/main" val="4243435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92C9254-DFD7-42E5-894C-3D36FF8DC046}" type="datetimeFigureOut">
              <a:rPr lang="zh-CN" altLang="en-US"/>
              <a:pPr>
                <a:defRPr/>
              </a:pPr>
              <a:t>2020/3/25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E0D3DA-A339-4480-A1D3-4E421AA12F08}" type="slidenum">
              <a:rPr lang="zh-CN" altLang="en-US"/>
              <a:pPr>
                <a:defRPr/>
              </a:pPr>
              <a:t>‹#›</a:t>
            </a:fld>
            <a:endParaRPr lang="zh-CN" altLang="en-US"/>
          </a:p>
        </p:txBody>
      </p:sp>
    </p:spTree>
    <p:extLst>
      <p:ext uri="{BB962C8B-B14F-4D97-AF65-F5344CB8AC3E}">
        <p14:creationId xmlns:p14="http://schemas.microsoft.com/office/powerpoint/2010/main" val="6429015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3F59C3-6200-47D0-9AF4-02A72D71E3A8}" type="slidenum">
              <a:rPr lang="zh-CN" altLang="en-US"/>
              <a:pPr algn="r"/>
              <a:t>1</a:t>
            </a:fld>
            <a:endParaRPr lang="en-US" altLang="zh-CN" dirty="0"/>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934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400" dirty="0">
                <a:latin typeface="Tahoma" charset="0"/>
                <a:cs typeface="Tahoma" charset="0"/>
              </a:rPr>
              <a:t>A derivation consists of a sequence of strings that typically have both terminals and variables, although they could have only one kind of symbol or even be empty.  We start with the string consisting of just the start symbol.</a:t>
            </a:r>
          </a:p>
          <a:p>
            <a:endParaRPr lang="en-US" altLang="zh-CN" sz="1400" dirty="0">
              <a:latin typeface="Tahoma" charset="0"/>
              <a:cs typeface="Tahoma" charset="0"/>
            </a:endParaRPr>
          </a:p>
          <a:p>
            <a:r>
              <a:rPr lang="en-US" altLang="zh-CN" sz="1400" dirty="0">
                <a:latin typeface="Tahoma" charset="0"/>
                <a:cs typeface="Tahoma" charset="0"/>
              </a:rPr>
              <a:t>At each step, we find a variable to replace, say A.  The productions for A, or </a:t>
            </a:r>
            <a:r>
              <a:rPr lang="zh-CN" altLang="en-US" sz="1400" dirty="0">
                <a:latin typeface="Arial"/>
                <a:cs typeface="Tahoma" charset="0"/>
              </a:rPr>
              <a:t>“</a:t>
            </a:r>
            <a:r>
              <a:rPr lang="en-US" altLang="zh-CN" sz="1400" dirty="0">
                <a:latin typeface="Tahoma" charset="0"/>
                <a:cs typeface="Tahoma" charset="0"/>
              </a:rPr>
              <a:t>A-productions,</a:t>
            </a:r>
            <a:r>
              <a:rPr lang="zh-CN" altLang="en-US" sz="1400" dirty="0">
                <a:latin typeface="Arial"/>
                <a:cs typeface="Tahoma" charset="0"/>
              </a:rPr>
              <a:t>”</a:t>
            </a:r>
            <a:r>
              <a:rPr lang="en-US" altLang="zh-CN" sz="1400" dirty="0">
                <a:latin typeface="Tahoma" charset="0"/>
                <a:cs typeface="Tahoma" charset="0"/>
              </a:rPr>
              <a:t> are those that have A on the left side, that is, the </a:t>
            </a:r>
            <a:r>
              <a:rPr lang="zh-CN" altLang="en-US" sz="1400" dirty="0">
                <a:latin typeface="Arial"/>
                <a:cs typeface="Tahoma" charset="0"/>
              </a:rPr>
              <a:t>“</a:t>
            </a:r>
            <a:r>
              <a:rPr lang="en-US" altLang="zh-CN" sz="1400" dirty="0">
                <a:latin typeface="Tahoma" charset="0"/>
                <a:cs typeface="Tahoma" charset="0"/>
              </a:rPr>
              <a:t>head,</a:t>
            </a:r>
            <a:r>
              <a:rPr lang="zh-CN" altLang="en-US" sz="1400" dirty="0">
                <a:latin typeface="Arial"/>
                <a:cs typeface="Tahoma" charset="0"/>
              </a:rPr>
              <a:t>”</a:t>
            </a:r>
            <a:r>
              <a:rPr lang="en-US" altLang="zh-CN" sz="1400" dirty="0">
                <a:latin typeface="Tahoma" charset="0"/>
                <a:cs typeface="Tahoma" charset="0"/>
              </a:rPr>
              <a:t> of the production.  We replace this A by the right side, or </a:t>
            </a:r>
            <a:r>
              <a:rPr lang="zh-CN" altLang="en-US" sz="1400" dirty="0">
                <a:latin typeface="Arial"/>
                <a:cs typeface="Tahoma" charset="0"/>
              </a:rPr>
              <a:t>“</a:t>
            </a:r>
            <a:r>
              <a:rPr lang="en-US" altLang="zh-CN" sz="1400" dirty="0">
                <a:latin typeface="Tahoma" charset="0"/>
                <a:cs typeface="Tahoma" charset="0"/>
              </a:rPr>
              <a:t>body,</a:t>
            </a:r>
            <a:r>
              <a:rPr lang="zh-CN" altLang="en-US" sz="1400" dirty="0">
                <a:latin typeface="Arial"/>
                <a:cs typeface="Tahoma" charset="0"/>
              </a:rPr>
              <a:t>”</a:t>
            </a:r>
            <a:r>
              <a:rPr lang="en-US" altLang="zh-CN" sz="1400" dirty="0">
                <a:latin typeface="Tahoma" charset="0"/>
                <a:cs typeface="Tahoma" charset="0"/>
              </a:rPr>
              <a:t> of the production.</a:t>
            </a:r>
          </a:p>
          <a:p>
            <a:endParaRPr lang="en-US" altLang="zh-CN" sz="1400" dirty="0">
              <a:latin typeface="Tahoma" charset="0"/>
              <a:cs typeface="Tahoma" charset="0"/>
            </a:endParaRPr>
          </a:p>
          <a:p>
            <a:r>
              <a:rPr lang="en-US" altLang="zh-CN" sz="1400" dirty="0">
                <a:latin typeface="Tahoma" charset="0"/>
                <a:cs typeface="Tahoma" charset="0"/>
              </a:rPr>
              <a:t>We can then repeat the process as many times as we like, until we are left with only terminals, at which point no replacement is possible.</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10</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what the replacement looks like.  You take any string that has an occurrence of some variable A, and anything to the left and right, terminals and/or variables, which is what the alpha and beta suggest.  You take an A-production whose body is gamma, and you replace the A by gamma.</a:t>
            </a:r>
          </a:p>
          <a:p>
            <a:r>
              <a:rPr lang="en-US" altLang="zh-CN" dirty="0">
                <a:latin typeface="Tahoma" charset="0"/>
                <a:cs typeface="Tahoma" charset="0"/>
              </a:rPr>
              <a:t> </a:t>
            </a:r>
          </a:p>
          <a:p>
            <a:r>
              <a:rPr lang="en-US" altLang="zh-CN" b="1" u="sng" dirty="0">
                <a:latin typeface="Tahoma" charset="0"/>
                <a:cs typeface="Tahoma" charset="0"/>
              </a:rPr>
              <a:t>Click 1</a:t>
            </a:r>
            <a:endParaRPr lang="en-US" altLang="zh-CN" dirty="0">
              <a:latin typeface="Tahoma" charset="0"/>
              <a:cs typeface="Tahoma" charset="0"/>
            </a:endParaRPr>
          </a:p>
          <a:p>
            <a:r>
              <a:rPr lang="en-US" altLang="zh-CN" dirty="0">
                <a:latin typeface="Tahoma" charset="0"/>
                <a:cs typeface="Tahoma" charset="0"/>
              </a:rPr>
              <a:t>Here is an example derivation.  We always start with the string that has just the start symbol S.  We choose the second production, so S is replaced by 0S1.</a:t>
            </a:r>
          </a:p>
          <a:p>
            <a:r>
              <a:rPr lang="en-US" altLang="zh-CN" dirty="0">
                <a:latin typeface="Tahoma" charset="0"/>
                <a:cs typeface="Tahoma" charset="0"/>
              </a:rPr>
              <a:t> </a:t>
            </a:r>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Now, we replace the S, again using the second production.</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And again we replace the S, but this time we use the first production, whose body is just 01.  We are now left with a string that has only terminals, and this string cannot be subjected to further replacements.</a:t>
            </a:r>
          </a:p>
          <a:p>
            <a:r>
              <a:rPr lang="en-US" altLang="zh-CN" dirty="0">
                <a:latin typeface="Tahoma" charset="0"/>
                <a:cs typeface="Tahoma" charset="0"/>
              </a:rPr>
              <a:t> </a:t>
            </a:r>
          </a:p>
          <a:p>
            <a:r>
              <a:rPr lang="en-US" altLang="zh-CN" dirty="0">
                <a:latin typeface="Tahoma" charset="0"/>
                <a:cs typeface="Tahoma" charset="0"/>
              </a:rPr>
              <a:t>You should be aware that in more complicated grammars, variables can be replaced by strings that contain two or more variables, and when that happens, we have lots of choices of what variable to replace at each step, and derivations can be much more complicated.</a:t>
            </a:r>
            <a:endParaRPr lang="en-US" altLang="zh-CN" dirty="0"/>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11</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latin typeface="Tahoma" charset="0"/>
                <a:cs typeface="Tahoma" charset="0"/>
              </a:rPr>
              <a:t>The double-arrow symbol represents single steps.  Just as we extended delta to many steps for automata, we need to have a notation that means </a:t>
            </a:r>
            <a:r>
              <a:rPr lang="zh-CN" altLang="en-US" dirty="0">
                <a:latin typeface="Arial"/>
                <a:cs typeface="Tahoma" charset="0"/>
              </a:rPr>
              <a:t>“</a:t>
            </a:r>
            <a:r>
              <a:rPr lang="en-US" altLang="zh-CN" dirty="0">
                <a:latin typeface="Tahoma" charset="0"/>
                <a:cs typeface="Tahoma" charset="0"/>
              </a:rPr>
              <a:t>any number of steps for a derivation.</a:t>
            </a:r>
            <a:r>
              <a:rPr lang="zh-CN" altLang="en-US" dirty="0">
                <a:latin typeface="Arial"/>
                <a:cs typeface="Tahoma" charset="0"/>
              </a:rPr>
              <a:t>”</a:t>
            </a:r>
            <a:endParaRPr lang="en-US" altLang="zh-CN" dirty="0">
              <a:latin typeface="Tahoma" charset="0"/>
              <a:cs typeface="Tahoma" charset="0"/>
            </a:endParaRPr>
          </a:p>
          <a:p>
            <a:endParaRPr lang="en-US" altLang="zh-CN" dirty="0">
              <a:latin typeface="Tahoma" charset="0"/>
              <a:cs typeface="Tahoma" charset="0"/>
            </a:endParaRPr>
          </a:p>
          <a:p>
            <a:r>
              <a:rPr lang="en-US" altLang="zh-CN" dirty="0">
                <a:latin typeface="Tahoma" charset="0"/>
                <a:cs typeface="Tahoma" charset="0"/>
              </a:rPr>
              <a:t>Click 1</a:t>
            </a:r>
          </a:p>
          <a:p>
            <a:r>
              <a:rPr lang="en-US" altLang="zh-CN" dirty="0">
                <a:latin typeface="Tahoma" charset="0"/>
                <a:cs typeface="Tahoma" charset="0"/>
              </a:rPr>
              <a:t>This is the arrow-star symbol, and we define it inductively.</a:t>
            </a:r>
          </a:p>
          <a:p>
            <a:endParaRPr lang="en-US" altLang="zh-CN" dirty="0">
              <a:latin typeface="Tahoma" charset="0"/>
              <a:cs typeface="Tahoma" charset="0"/>
            </a:endParaRPr>
          </a:p>
          <a:p>
            <a:r>
              <a:rPr lang="en-US" altLang="zh-CN" dirty="0">
                <a:latin typeface="Tahoma" charset="0"/>
                <a:cs typeface="Tahoma" charset="0"/>
              </a:rPr>
              <a:t>Click 2</a:t>
            </a:r>
          </a:p>
          <a:p>
            <a:r>
              <a:rPr lang="en-US" altLang="zh-CN" dirty="0">
                <a:latin typeface="Tahoma" charset="0"/>
                <a:cs typeface="Tahoma" charset="0"/>
              </a:rPr>
              <a:t>The basis is that in zero steps, the string can</a:t>
            </a:r>
            <a:r>
              <a:rPr lang="zh-CN" altLang="en-US" dirty="0">
                <a:latin typeface="Arial"/>
                <a:cs typeface="Tahoma" charset="0"/>
              </a:rPr>
              <a:t>’</a:t>
            </a:r>
            <a:r>
              <a:rPr lang="en-US" altLang="zh-CN" dirty="0">
                <a:latin typeface="Tahoma" charset="0"/>
                <a:cs typeface="Tahoma" charset="0"/>
              </a:rPr>
              <a:t>t change.</a:t>
            </a:r>
          </a:p>
          <a:p>
            <a:endParaRPr lang="en-US" altLang="zh-CN" dirty="0">
              <a:latin typeface="Tahoma" charset="0"/>
              <a:cs typeface="Tahoma" charset="0"/>
            </a:endParaRPr>
          </a:p>
          <a:p>
            <a:r>
              <a:rPr lang="en-US" altLang="zh-CN" dirty="0">
                <a:latin typeface="Tahoma" charset="0"/>
                <a:cs typeface="Tahoma" charset="0"/>
              </a:rPr>
              <a:t>Click 3</a:t>
            </a:r>
          </a:p>
          <a:p>
            <a:r>
              <a:rPr lang="en-US" altLang="zh-CN" dirty="0">
                <a:latin typeface="Tahoma" charset="0"/>
                <a:cs typeface="Tahoma" charset="0"/>
              </a:rPr>
              <a:t>The inductive step lets us get from alpha to beta using any number of steps, including zero steps, and then with one more step get from beta to gamma.</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12</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using the same grammar as before and the same derivation sequence we just discussed.  We can conclude that S goes to itself in zero steps, so S arrow-star S.  Then, inductively, S goes to 0S1, 00S11, and 000111, each using one more step than the previous.</a:t>
            </a:r>
          </a:p>
          <a:p>
            <a:r>
              <a:rPr lang="en-US" altLang="zh-CN" dirty="0">
                <a:latin typeface="Tahoma" charset="0"/>
                <a:cs typeface="Tahoma" charset="0"/>
              </a:rPr>
              <a:t> </a:t>
            </a:r>
          </a:p>
          <a:p>
            <a:r>
              <a:rPr lang="en-US" altLang="zh-CN" dirty="0">
                <a:latin typeface="Tahoma" charset="0"/>
                <a:cs typeface="Tahoma" charset="0"/>
              </a:rPr>
              <a:t>Notice also that we don</a:t>
            </a:r>
            <a:r>
              <a:rPr lang="zh-CN" altLang="en-US" dirty="0">
                <a:latin typeface="Arial"/>
                <a:cs typeface="Tahoma" charset="0"/>
              </a:rPr>
              <a:t>’</a:t>
            </a:r>
            <a:r>
              <a:rPr lang="en-US" altLang="zh-CN" dirty="0">
                <a:latin typeface="Tahoma" charset="0"/>
                <a:cs typeface="Tahoma" charset="0"/>
              </a:rPr>
              <a:t>t have to start with the start symbol.  </a:t>
            </a:r>
            <a:r>
              <a:rPr lang="en-US" altLang="zh-CN">
                <a:latin typeface="Tahoma" charset="0"/>
                <a:cs typeface="Tahoma" charset="0"/>
              </a:rPr>
              <a:t>It is also true, for example, that 0S1 arrow-star 000111 (DRAW THIS).</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13</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A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mn-cs"/>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sentential form</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mn-cs"/>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 for a grammar is any string derivable from the start symbol, that is S arrow-star the sentential form (UNDERLINE S =&gt;* alpha).  The sentential form can consist of any mix of terminals and </a:t>
            </a:r>
            <a:r>
              <a:rPr kumimoji="0" lang="en-US" altLang="zh-CN" sz="1200" b="0" i="0" u="none" strike="noStrike" kern="1200" cap="none" spc="0" normalizeH="0" baseline="0" noProof="0" dirty="0" err="1">
                <a:ln>
                  <a:noFill/>
                </a:ln>
                <a:solidFill>
                  <a:srgbClr val="000000"/>
                </a:solidFill>
                <a:effectLst/>
                <a:uLnTx/>
                <a:uFillTx/>
                <a:latin typeface="Times New Roman" charset="0"/>
                <a:ea typeface="宋体" charset="0"/>
                <a:cs typeface="+mn-cs"/>
              </a:rPr>
              <a:t>nonterminals</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14</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Click 1</a:t>
            </a:r>
          </a:p>
          <a:p>
            <a:r>
              <a:rPr lang="en-US" altLang="zh-CN" dirty="0"/>
              <a:t>The language of a grammar G is the set of terminal strings w such that the start symbol of G derives w.</a:t>
            </a:r>
          </a:p>
          <a:p>
            <a:endParaRPr lang="en-US" altLang="zh-CN" dirty="0"/>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grammar that is just a little different from the previous one.  Here, the basis rule is S goes to epsilon rather than S goes to 01.  Note that epsilon is a perfectly legitimate body for a production, and its effect is to make the variable on the left disappear.  As a result, this grammar can derive the empty string, along with all the other strings that have some number of 0</a:t>
            </a:r>
            <a:r>
              <a:rPr lang="zh-CN" altLang="en-US" dirty="0">
                <a:latin typeface="Arial"/>
                <a:cs typeface="Tahoma" charset="0"/>
              </a:rPr>
              <a:t>’</a:t>
            </a:r>
            <a:r>
              <a:rPr lang="en-US" altLang="zh-CN" dirty="0">
                <a:latin typeface="Tahoma" charset="0"/>
                <a:cs typeface="Tahoma" charset="0"/>
              </a:rPr>
              <a:t>s followed by the same number of 1</a:t>
            </a:r>
            <a:r>
              <a:rPr lang="zh-CN" altLang="en-US" dirty="0">
                <a:latin typeface="Arial"/>
                <a:cs typeface="Tahoma" charset="0"/>
              </a:rPr>
              <a:t>’</a:t>
            </a:r>
            <a:r>
              <a:rPr lang="en-US" altLang="zh-CN" dirty="0">
                <a:latin typeface="Tahoma" charset="0"/>
                <a:cs typeface="Tahoma" charset="0"/>
              </a:rPr>
              <a:t>s.</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That is, the language of this grammar is the set of 0</a:t>
            </a:r>
            <a:r>
              <a:rPr lang="en-US" altLang="zh-CN" baseline="30000" dirty="0">
                <a:latin typeface="Tahoma" charset="0"/>
                <a:cs typeface="Tahoma" charset="0"/>
              </a:rPr>
              <a:t>n</a:t>
            </a:r>
            <a:r>
              <a:rPr lang="en-US" altLang="zh-CN" dirty="0">
                <a:latin typeface="Tahoma" charset="0"/>
                <a:cs typeface="Tahoma" charset="0"/>
              </a:rPr>
              <a:t>1</a:t>
            </a:r>
            <a:r>
              <a:rPr lang="en-US" altLang="zh-CN" baseline="30000" dirty="0">
                <a:latin typeface="Tahoma" charset="0"/>
                <a:cs typeface="Tahoma" charset="0"/>
              </a:rPr>
              <a:t>n</a:t>
            </a:r>
            <a:r>
              <a:rPr lang="en-US" altLang="zh-CN" dirty="0">
                <a:latin typeface="Tahoma" charset="0"/>
                <a:cs typeface="Tahoma" charset="0"/>
              </a:rPr>
              <a:t> such that n is at least 0, while the previous grammar had </a:t>
            </a:r>
            <a:r>
              <a:rPr lang="zh-CN" altLang="en-US" dirty="0">
                <a:latin typeface="Arial"/>
                <a:cs typeface="Tahoma" charset="0"/>
              </a:rPr>
              <a:t>“</a:t>
            </a:r>
            <a:r>
              <a:rPr lang="en-US" altLang="zh-CN" dirty="0">
                <a:latin typeface="Tahoma" charset="0"/>
                <a:cs typeface="Tahoma" charset="0"/>
              </a:rPr>
              <a:t>at least 1</a:t>
            </a:r>
            <a:r>
              <a:rPr lang="zh-CN" altLang="en-US" dirty="0">
                <a:latin typeface="Arial"/>
                <a:cs typeface="Tahoma" charset="0"/>
              </a:rPr>
              <a:t>”</a:t>
            </a:r>
            <a:r>
              <a:rPr lang="en-US" altLang="zh-CN" dirty="0">
                <a:latin typeface="Tahoma" charset="0"/>
                <a:cs typeface="Tahoma" charset="0"/>
              </a:rPr>
              <a:t> as the condition on n.</a:t>
            </a:r>
          </a:p>
          <a:p>
            <a:endParaRPr lang="en-US" altLang="zh-CN" dirty="0"/>
          </a:p>
          <a:p>
            <a:endParaRPr lang="zh-CN" altLang="en-US" dirty="0"/>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15</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class of languages called the context-free languages consists of all those languages that are defined by some context-free grammar.</a:t>
            </a:r>
          </a:p>
          <a:p>
            <a:endParaRPr lang="en-US" altLang="zh-CN" dirty="0"/>
          </a:p>
          <a:p>
            <a:r>
              <a:rPr lang="en-US" altLang="zh-CN" dirty="0"/>
              <a:t>We now see that there are context-free languages that are not regular languages, such as the 0-to-the-n, 1-to-the-n example just given.</a:t>
            </a:r>
          </a:p>
          <a:p>
            <a:endParaRPr lang="en-US" altLang="zh-CN" dirty="0"/>
          </a:p>
          <a:p>
            <a:r>
              <a:rPr lang="en-US" altLang="zh-CN" dirty="0"/>
              <a:t>However, there are languages that are not context-free, and the intuition is that CFG</a:t>
            </a:r>
            <a:r>
              <a:rPr lang="zh-CN" altLang="en-US" dirty="0">
                <a:latin typeface="Arial"/>
              </a:rPr>
              <a:t>’</a:t>
            </a:r>
            <a:r>
              <a:rPr lang="en-US" altLang="zh-CN" dirty="0"/>
              <a:t>s can count two things but not three.  Thus, an example of a language that is not context-free is 0-to-the-n, 1-to-the-n, 2-to-the-n, such that n &gt;= 1. (DRAW set former at bottom).</a:t>
            </a:r>
          </a:p>
          <a:p>
            <a:endParaRPr lang="en-US" altLang="zh-CN" dirty="0"/>
          </a:p>
          <a:p>
            <a:endParaRPr lang="zh-CN" altLang="en-US" dirty="0"/>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16</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b="1" u="sng" dirty="0">
                <a:latin typeface="Tahoma" charset="0"/>
                <a:cs typeface="Tahoma" charset="0"/>
              </a:rPr>
              <a:t>Click 1</a:t>
            </a:r>
            <a:endParaRPr lang="en-US" altLang="zh-CN" dirty="0">
              <a:latin typeface="Tahoma" charset="0"/>
              <a:cs typeface="Tahoma" charset="0"/>
            </a:endParaRPr>
          </a:p>
          <a:p>
            <a:r>
              <a:rPr lang="en-US" altLang="zh-CN" dirty="0">
                <a:latin typeface="Tahoma" charset="0"/>
                <a:cs typeface="Tahoma" charset="0"/>
              </a:rPr>
              <a:t>I want to introduce a notation called BNF or Backus-Naur form, which you may have seen in manuals for programming languages, and which is closely related to context-free grammars. BNF has a number of extensions to the grammar notation we use, and these extensions are useful in manuals but don</a:t>
            </a:r>
            <a:r>
              <a:rPr lang="zh-CN" altLang="en-US" dirty="0">
                <a:latin typeface="Arial"/>
                <a:cs typeface="Tahoma" charset="0"/>
              </a:rPr>
              <a:t>’</a:t>
            </a:r>
            <a:r>
              <a:rPr lang="en-US" altLang="zh-CN" dirty="0">
                <a:latin typeface="Tahoma" charset="0"/>
                <a:cs typeface="Tahoma" charset="0"/>
              </a:rPr>
              <a:t>t add any power.</a:t>
            </a:r>
          </a:p>
          <a:p>
            <a:r>
              <a:rPr lang="en-US" altLang="zh-CN" dirty="0">
                <a:latin typeface="Tahoma" charset="0"/>
                <a:cs typeface="Tahoma" charset="0"/>
              </a:rPr>
              <a:t> </a:t>
            </a:r>
          </a:p>
          <a:p>
            <a:r>
              <a:rPr lang="en-US" altLang="zh-CN" dirty="0">
                <a:latin typeface="Tahoma" charset="0"/>
                <a:cs typeface="Tahoma" charset="0"/>
              </a:rPr>
              <a:t>BNF-style notations were used for two of the original programming languages.  John Backus used it in the original description of Fortran, and Peter </a:t>
            </a:r>
            <a:r>
              <a:rPr lang="en-US" altLang="zh-CN" dirty="0" err="1">
                <a:latin typeface="Tahoma" charset="0"/>
                <a:cs typeface="Tahoma" charset="0"/>
              </a:rPr>
              <a:t>Naur</a:t>
            </a:r>
            <a:r>
              <a:rPr lang="en-US" altLang="zh-CN" dirty="0">
                <a:latin typeface="Tahoma" charset="0"/>
                <a:cs typeface="Tahoma" charset="0"/>
              </a:rPr>
              <a:t> used it in the original description of </a:t>
            </a:r>
            <a:r>
              <a:rPr lang="en-US" altLang="zh-CN" dirty="0" err="1">
                <a:latin typeface="Tahoma" charset="0"/>
                <a:cs typeface="Tahoma" charset="0"/>
              </a:rPr>
              <a:t>Algol</a:t>
            </a:r>
            <a:r>
              <a:rPr lang="en-US" altLang="zh-CN" dirty="0">
                <a:latin typeface="Tahoma" charset="0"/>
                <a:cs typeface="Tahoma" charset="0"/>
              </a:rPr>
              <a:t>.</a:t>
            </a:r>
          </a:p>
          <a:p>
            <a:endParaRPr lang="en-US" altLang="zh-CN" dirty="0">
              <a:latin typeface="Tahoma" charset="0"/>
              <a:cs typeface="Tahoma" charset="0"/>
            </a:endParaRPr>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In BNF, you usually use a word to describe a variable, for example </a:t>
            </a:r>
            <a:r>
              <a:rPr lang="zh-CN" altLang="en-US" dirty="0">
                <a:latin typeface="Arial"/>
                <a:cs typeface="Tahoma" charset="0"/>
              </a:rPr>
              <a:t>“</a:t>
            </a:r>
            <a:r>
              <a:rPr lang="en-US" altLang="zh-CN" dirty="0">
                <a:latin typeface="Tahoma" charset="0"/>
                <a:cs typeface="Tahoma" charset="0"/>
              </a:rPr>
              <a:t>statement</a:t>
            </a:r>
            <a:r>
              <a:rPr lang="zh-CN" altLang="en-US" dirty="0">
                <a:latin typeface="Arial"/>
                <a:cs typeface="Tahoma" charset="0"/>
              </a:rPr>
              <a:t>”</a:t>
            </a:r>
            <a:r>
              <a:rPr lang="en-US" altLang="zh-CN" dirty="0">
                <a:latin typeface="Tahoma" charset="0"/>
                <a:cs typeface="Tahoma" charset="0"/>
              </a:rPr>
              <a:t> if the intent is that this variable will generate all strings that are valid statements of the programming language.  Conventionally, these words are put in triangular brackets to tell us they are variables rather than terminals.</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Some terminals for a programming language are single characters, just like in our formal context-free grammars.  For example, the plus sign or semicolon are commonly terminals in the grammar for a programming language.  However, other terminals are really reserved words, like </a:t>
            </a:r>
            <a:r>
              <a:rPr lang="zh-CN" altLang="en-US" dirty="0">
                <a:latin typeface="Arial"/>
                <a:cs typeface="Tahoma" charset="0"/>
              </a:rPr>
              <a:t>“</a:t>
            </a:r>
            <a:r>
              <a:rPr lang="en-US" altLang="zh-CN" dirty="0">
                <a:latin typeface="Tahoma" charset="0"/>
                <a:cs typeface="Tahoma" charset="0"/>
              </a:rPr>
              <a:t>if</a:t>
            </a:r>
            <a:r>
              <a:rPr lang="zh-CN" altLang="en-US" dirty="0">
                <a:latin typeface="Arial"/>
                <a:cs typeface="Tahoma" charset="0"/>
              </a:rPr>
              <a:t>”</a:t>
            </a:r>
            <a:r>
              <a:rPr lang="en-US" altLang="zh-CN" dirty="0">
                <a:latin typeface="Tahoma" charset="0"/>
                <a:cs typeface="Tahoma" charset="0"/>
              </a:rPr>
              <a:t> or </a:t>
            </a:r>
            <a:r>
              <a:rPr lang="zh-CN" altLang="en-US" dirty="0">
                <a:latin typeface="Arial"/>
                <a:cs typeface="Tahoma" charset="0"/>
              </a:rPr>
              <a:t>“</a:t>
            </a:r>
            <a:r>
              <a:rPr lang="en-US" altLang="zh-CN" dirty="0">
                <a:latin typeface="Tahoma" charset="0"/>
                <a:cs typeface="Tahoma" charset="0"/>
              </a:rPr>
              <a:t>while,</a:t>
            </a:r>
            <a:r>
              <a:rPr lang="zh-CN" altLang="en-US" dirty="0">
                <a:latin typeface="Arial"/>
                <a:cs typeface="Tahoma" charset="0"/>
              </a:rPr>
              <a:t>”</a:t>
            </a:r>
            <a:r>
              <a:rPr lang="en-US" altLang="zh-CN" dirty="0">
                <a:latin typeface="Tahoma" charset="0"/>
                <a:cs typeface="Tahoma" charset="0"/>
              </a:rPr>
              <a:t> and we see these shown either in bold or underlined, depending on the style used, to remind us that they are single symbols.</a:t>
            </a:r>
          </a:p>
          <a:p>
            <a:endParaRPr lang="zh-CN" altLang="en-US" dirty="0"/>
          </a:p>
          <a:p>
            <a:endParaRPr lang="en-US" altLang="zh-CN" dirty="0"/>
          </a:p>
          <a:p>
            <a:endParaRPr lang="zh-CN" altLang="en-US" dirty="0"/>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18</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latin typeface="Tahoma" charset="0"/>
                <a:cs typeface="Tahoma" charset="0"/>
              </a:rPr>
              <a:t>Click 1</a:t>
            </a:r>
          </a:p>
          <a:p>
            <a:r>
              <a:rPr lang="en-US" altLang="zh-CN" dirty="0">
                <a:latin typeface="Tahoma" charset="0"/>
                <a:cs typeface="Tahoma" charset="0"/>
              </a:rPr>
              <a:t>In BNF we often find colon-colon-equals used in productions rather than the arrow.</a:t>
            </a:r>
          </a:p>
          <a:p>
            <a:endParaRPr lang="en-US" altLang="zh-CN" dirty="0">
              <a:latin typeface="Tahoma" charset="0"/>
              <a:cs typeface="Tahoma" charset="0"/>
            </a:endParaRPr>
          </a:p>
          <a:p>
            <a:r>
              <a:rPr lang="en-US" altLang="zh-CN" dirty="0">
                <a:latin typeface="Tahoma" charset="0"/>
                <a:cs typeface="Tahoma" charset="0"/>
              </a:rPr>
              <a:t>Click 2</a:t>
            </a:r>
          </a:p>
          <a:p>
            <a:r>
              <a:rPr lang="en-US" altLang="zh-CN" dirty="0">
                <a:latin typeface="Tahoma" charset="0"/>
                <a:cs typeface="Tahoma" charset="0"/>
              </a:rPr>
              <a:t>We also find a vertical bar used to list several production bodies that have the same head.  That is a useful convention that we shall use in formal grammars as well.</a:t>
            </a:r>
          </a:p>
          <a:p>
            <a:endParaRPr lang="en-US" altLang="zh-CN" dirty="0">
              <a:latin typeface="Tahoma" charset="0"/>
              <a:cs typeface="Tahoma" charset="0"/>
            </a:endParaRPr>
          </a:p>
          <a:p>
            <a:r>
              <a:rPr lang="en-US" altLang="zh-CN" dirty="0">
                <a:latin typeface="Tahoma" charset="0"/>
                <a:cs typeface="Tahoma" charset="0"/>
              </a:rPr>
              <a:t>Click 3</a:t>
            </a:r>
          </a:p>
          <a:p>
            <a:r>
              <a:rPr lang="en-US" altLang="zh-CN" dirty="0">
                <a:latin typeface="Tahoma" charset="0"/>
                <a:cs typeface="Tahoma" charset="0"/>
              </a:rPr>
              <a:t>For example, our original grammar can be written with S once on the left side, and the bodies of the two S-productions listed with the bar connecting them.</a:t>
            </a:r>
          </a:p>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19</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 are going to start a completely new tack, where we learn about a second important class of languages other than the regular languages.  This class is the context-free languages.  They include all the regular languages and more.  The most common description for these languages is context-free grammars.  We</a:t>
            </a:r>
            <a:r>
              <a:rPr lang="zh-CN" altLang="en-US" dirty="0">
                <a:latin typeface="Arial"/>
              </a:rPr>
              <a:t>’</a:t>
            </a:r>
            <a:r>
              <a:rPr lang="en-US" altLang="zh-CN" dirty="0" err="1"/>
              <a:t>ll</a:t>
            </a:r>
            <a:r>
              <a:rPr lang="en-US" altLang="zh-CN" dirty="0"/>
              <a:t> see the definition of these grammars, and the way that these grammars define languages, which is through </a:t>
            </a:r>
            <a:r>
              <a:rPr lang="zh-CN" altLang="en-US" dirty="0">
                <a:latin typeface="Arial"/>
              </a:rPr>
              <a:t>“</a:t>
            </a:r>
            <a:r>
              <a:rPr lang="en-US" altLang="zh-CN" dirty="0"/>
              <a:t>derivations.</a:t>
            </a:r>
            <a:r>
              <a:rPr lang="zh-CN" altLang="en-US" dirty="0">
                <a:latin typeface="Arial"/>
              </a:rPr>
              <a:t>”</a:t>
            </a:r>
            <a:endParaRPr lang="en-US" altLang="zh-CN" dirty="0"/>
          </a:p>
          <a:p>
            <a:endParaRPr lang="en-US" altLang="zh-CN" dirty="0"/>
          </a:p>
          <a:p>
            <a:r>
              <a:rPr lang="en-US" altLang="zh-CN" dirty="0"/>
              <a:t>We</a:t>
            </a:r>
            <a:r>
              <a:rPr lang="zh-CN" altLang="en-US" dirty="0">
                <a:latin typeface="Arial"/>
              </a:rPr>
              <a:t>’</a:t>
            </a:r>
            <a:r>
              <a:rPr lang="en-US" altLang="zh-CN" dirty="0"/>
              <a:t>re also going to introduce a related notation, called Backus-Naur Form.  The two most important applications of context-free grammars are probably in processing natural languages and computer languages.  I</a:t>
            </a:r>
            <a:r>
              <a:rPr lang="zh-CN" altLang="en-US" dirty="0">
                <a:latin typeface="Arial"/>
              </a:rPr>
              <a:t>’</a:t>
            </a:r>
            <a:r>
              <a:rPr lang="en-US" altLang="zh-CN" dirty="0"/>
              <a:t>m going to focus on computer languages, where almost every language today has its syntax defined by a context-free grammar – in the Backus-Naur notation.</a:t>
            </a:r>
          </a:p>
          <a:p>
            <a:endParaRPr lang="en-US" altLang="zh-CN" dirty="0"/>
          </a:p>
          <a:p>
            <a:r>
              <a:rPr lang="en-US" altLang="zh-CN" dirty="0" err="1"/>
              <a:t>Gramamrs</a:t>
            </a:r>
            <a:r>
              <a:rPr lang="en-US" altLang="zh-CN" dirty="0"/>
              <a:t> are also essential when designing a parser for the language – that part of the compiler that puts together the tokens of the language into the proper structure.  For example, the parser discovers the order in which arithmetic operators are applied in an arithmetic expression and groups statements properly so their execution sequence is as intended by the programmer.</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latin typeface="Tahoma" charset="0"/>
                <a:cs typeface="Tahoma" charset="0"/>
              </a:rPr>
              <a:t>Another extension of BNF is similar to the </a:t>
            </a:r>
            <a:r>
              <a:rPr lang="en-US" altLang="zh-CN" dirty="0" err="1">
                <a:latin typeface="Tahoma" charset="0"/>
                <a:cs typeface="Tahoma" charset="0"/>
              </a:rPr>
              <a:t>Kleene</a:t>
            </a:r>
            <a:r>
              <a:rPr lang="en-US" altLang="zh-CN" dirty="0">
                <a:latin typeface="Tahoma" charset="0"/>
                <a:cs typeface="Tahoma" charset="0"/>
              </a:rPr>
              <a:t> star, but means </a:t>
            </a:r>
            <a:r>
              <a:rPr lang="zh-CN" altLang="en-US" dirty="0">
                <a:latin typeface="Arial"/>
                <a:cs typeface="Tahoma" charset="0"/>
              </a:rPr>
              <a:t>“</a:t>
            </a:r>
            <a:r>
              <a:rPr lang="en-US" altLang="zh-CN" dirty="0">
                <a:latin typeface="Tahoma" charset="0"/>
                <a:cs typeface="Tahoma" charset="0"/>
              </a:rPr>
              <a:t>one or more</a:t>
            </a:r>
            <a:r>
              <a:rPr lang="zh-CN" altLang="en-US" dirty="0">
                <a:latin typeface="Arial"/>
                <a:cs typeface="Tahoma" charset="0"/>
              </a:rPr>
              <a:t>”</a:t>
            </a:r>
            <a:r>
              <a:rPr lang="en-US" altLang="zh-CN" dirty="0">
                <a:latin typeface="Tahoma" charset="0"/>
                <a:cs typeface="Tahoma" charset="0"/>
              </a:rPr>
              <a:t> rather than </a:t>
            </a:r>
            <a:r>
              <a:rPr lang="zh-CN" altLang="en-US" dirty="0">
                <a:latin typeface="Arial"/>
                <a:cs typeface="Tahoma" charset="0"/>
              </a:rPr>
              <a:t>“</a:t>
            </a:r>
            <a:r>
              <a:rPr lang="en-US" altLang="zh-CN" dirty="0">
                <a:latin typeface="Tahoma" charset="0"/>
                <a:cs typeface="Tahoma" charset="0"/>
              </a:rPr>
              <a:t>zero or more.</a:t>
            </a:r>
            <a:r>
              <a:rPr lang="zh-CN" altLang="en-US" dirty="0">
                <a:latin typeface="Arial"/>
                <a:cs typeface="Tahoma" charset="0"/>
              </a:rPr>
              <a:t>”</a:t>
            </a:r>
            <a:endParaRPr lang="en-US" altLang="zh-CN" dirty="0">
              <a:latin typeface="Tahoma" charset="0"/>
              <a:cs typeface="Tahoma" charset="0"/>
            </a:endParaRPr>
          </a:p>
          <a:p>
            <a:endParaRPr lang="en-US" altLang="zh-CN" dirty="0">
              <a:latin typeface="Tahoma" charset="0"/>
              <a:cs typeface="Tahoma" charset="0"/>
            </a:endParaRPr>
          </a:p>
          <a:p>
            <a:r>
              <a:rPr lang="en-US" altLang="zh-CN" dirty="0">
                <a:latin typeface="Tahoma" charset="0"/>
                <a:cs typeface="Tahoma" charset="0"/>
              </a:rPr>
              <a:t>Click 1</a:t>
            </a:r>
          </a:p>
          <a:p>
            <a:r>
              <a:rPr lang="en-US" altLang="zh-CN" dirty="0">
                <a:latin typeface="Tahoma" charset="0"/>
                <a:cs typeface="Tahoma" charset="0"/>
              </a:rPr>
              <a:t>We follow a symbol or a bracketed expression by dot-dot-dot to mean one or more occurrences of the symbol or of the symbols within the brackets.</a:t>
            </a:r>
          </a:p>
          <a:p>
            <a:endParaRPr lang="en-US" altLang="zh-CN" dirty="0">
              <a:latin typeface="Tahoma" charset="0"/>
              <a:cs typeface="Tahoma" charset="0"/>
            </a:endParaRPr>
          </a:p>
          <a:p>
            <a:r>
              <a:rPr lang="en-US" altLang="zh-CN" dirty="0">
                <a:latin typeface="Tahoma" charset="0"/>
                <a:cs typeface="Tahoma" charset="0"/>
              </a:rPr>
              <a:t>Click 2</a:t>
            </a:r>
          </a:p>
          <a:p>
            <a:r>
              <a:rPr lang="en-US" altLang="zh-CN" dirty="0">
                <a:latin typeface="Tahoma" charset="0"/>
                <a:cs typeface="Tahoma" charset="0"/>
              </a:rPr>
              <a:t>So here is an example.  We have one variable &lt;digit&gt;, with the obvious ten productions, all grouped together with the bars.  Then, we have one production for the variable &lt;unsigned integer&gt;, with right side &lt;digit&gt;…, that is, one or more digits.</a:t>
            </a:r>
          </a:p>
          <a:p>
            <a:endParaRPr lang="en-US" altLang="zh-CN" dirty="0">
              <a:latin typeface="Tahoma" charset="0"/>
              <a:cs typeface="Tahoma" charset="0"/>
            </a:endParaRPr>
          </a:p>
          <a:p>
            <a:r>
              <a:rPr lang="en-US" altLang="zh-CN" dirty="0">
                <a:latin typeface="Tahoma" charset="0"/>
                <a:cs typeface="Tahoma" charset="0"/>
              </a:rPr>
              <a:t>Click 3</a:t>
            </a:r>
          </a:p>
          <a:p>
            <a:r>
              <a:rPr lang="en-US" altLang="zh-CN" dirty="0">
                <a:latin typeface="Tahoma" charset="0"/>
                <a:cs typeface="Tahoma" charset="0"/>
              </a:rPr>
              <a:t>In general, we can replace alpha-dot-dot-dot by two productions.  Let A be a new variable that generates all sequences of one or more alphas.  A has two productions, with bodies A-alpha and just alpha.  You should be able to see how A can be replaced by any sequence of n alphas.  Just use the first production n-1 times and then the second production once.</a:t>
            </a:r>
          </a:p>
          <a:p>
            <a:endParaRPr lang="zh-CN" altLang="en-US" dirty="0"/>
          </a:p>
          <a:p>
            <a:endParaRPr lang="en-US" altLang="zh-CN"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20</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example, here is a grammar for unsigned integers, where the BNF D-dot-dot-dot has been replaced by these two productions (POINT) generating any sequence of one or more D</a:t>
            </a:r>
            <a:r>
              <a:rPr lang="zh-CN" altLang="en-US" dirty="0">
                <a:latin typeface="Arial"/>
              </a:rPr>
              <a:t>’</a:t>
            </a:r>
            <a:r>
              <a:rPr lang="en-US" altLang="zh-CN" dirty="0"/>
              <a:t>s.  Then D generates each of the ten strings consisting of a single digit.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21</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Click 1</a:t>
            </a:r>
          </a:p>
          <a:p>
            <a:r>
              <a:rPr lang="en-US" altLang="zh-CN" dirty="0"/>
              <a:t>We can make part of a production body be optional if we surround it by square brackets.</a:t>
            </a:r>
          </a:p>
          <a:p>
            <a:endParaRPr lang="en-US" altLang="zh-CN" dirty="0"/>
          </a:p>
          <a:p>
            <a:r>
              <a:rPr lang="en-US" altLang="zh-CN" dirty="0"/>
              <a:t>Click 2</a:t>
            </a:r>
          </a:p>
          <a:p>
            <a:r>
              <a:rPr lang="en-US" altLang="zh-CN" dirty="0"/>
              <a:t>For example, many programming languages have both an if-then and an if-then-else construct for statements.  We can see this as an if-then statement with an optional else-clause.  In BNF, we put brackets around the else clause (POINT) to make it optional.</a:t>
            </a:r>
          </a:p>
          <a:p>
            <a:endParaRPr lang="en-US" altLang="zh-CN" dirty="0"/>
          </a:p>
          <a:p>
            <a:r>
              <a:rPr lang="en-US" altLang="zh-CN" dirty="0"/>
              <a:t>Click 3</a:t>
            </a:r>
          </a:p>
          <a:p>
            <a:r>
              <a:rPr lang="en-US" altLang="zh-CN" dirty="0"/>
              <a:t>We can replace an optional alpha by a new variable A.  This variable has two productions, one with body alpha, and the other with the empty string for a body.  Thus, the alpha can either be there or not, when we expand the new variable A.</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22</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kumimoji="0" lang="en-US" altLang="zh-CN" dirty="0">
                <a:latin typeface="Tahoma" charset="0"/>
                <a:cs typeface="Tahoma" charset="0"/>
              </a:rPr>
              <a:t>Here, we</a:t>
            </a:r>
            <a:r>
              <a:rPr kumimoji="0" lang="zh-CN" altLang="en-US" dirty="0">
                <a:latin typeface="Arial"/>
                <a:cs typeface="Tahoma" charset="0"/>
              </a:rPr>
              <a:t>’</a:t>
            </a:r>
            <a:r>
              <a:rPr kumimoji="0" lang="en-US" altLang="zh-CN" dirty="0">
                <a:latin typeface="Tahoma" charset="0"/>
                <a:cs typeface="Tahoma" charset="0"/>
              </a:rPr>
              <a:t>re using </a:t>
            </a:r>
            <a:r>
              <a:rPr kumimoji="0" lang="en-US" altLang="zh-CN" dirty="0" err="1">
                <a:latin typeface="Tahoma" charset="0"/>
                <a:cs typeface="Tahoma" charset="0"/>
              </a:rPr>
              <a:t>i</a:t>
            </a:r>
            <a:r>
              <a:rPr kumimoji="0" lang="en-US" altLang="zh-CN" dirty="0">
                <a:latin typeface="Tahoma" charset="0"/>
                <a:cs typeface="Tahoma" charset="0"/>
              </a:rPr>
              <a:t> for </a:t>
            </a:r>
            <a:r>
              <a:rPr kumimoji="0" lang="zh-CN" altLang="en-US" dirty="0">
                <a:latin typeface="Arial"/>
                <a:cs typeface="Tahoma" charset="0"/>
              </a:rPr>
              <a:t>“</a:t>
            </a:r>
            <a:r>
              <a:rPr kumimoji="0" lang="en-US" altLang="zh-CN" dirty="0">
                <a:latin typeface="Tahoma" charset="0"/>
                <a:cs typeface="Tahoma" charset="0"/>
              </a:rPr>
              <a:t>if,</a:t>
            </a:r>
            <a:r>
              <a:rPr kumimoji="0" lang="zh-CN" altLang="en-US" dirty="0">
                <a:latin typeface="Arial"/>
                <a:cs typeface="Tahoma" charset="0"/>
              </a:rPr>
              <a:t>”</a:t>
            </a:r>
            <a:r>
              <a:rPr kumimoji="0" lang="en-US" altLang="zh-CN" dirty="0">
                <a:latin typeface="Tahoma" charset="0"/>
                <a:cs typeface="Tahoma" charset="0"/>
              </a:rPr>
              <a:t> t for </a:t>
            </a:r>
            <a:r>
              <a:rPr kumimoji="0" lang="zh-CN" altLang="en-US" dirty="0">
                <a:latin typeface="Arial"/>
                <a:cs typeface="Tahoma" charset="0"/>
              </a:rPr>
              <a:t>“</a:t>
            </a:r>
            <a:r>
              <a:rPr kumimoji="0" lang="en-US" altLang="zh-CN" dirty="0">
                <a:latin typeface="Tahoma" charset="0"/>
                <a:cs typeface="Tahoma" charset="0"/>
              </a:rPr>
              <a:t>then,</a:t>
            </a:r>
            <a:r>
              <a:rPr kumimoji="0" lang="zh-CN" altLang="en-US" dirty="0">
                <a:latin typeface="Arial"/>
                <a:cs typeface="Tahoma" charset="0"/>
              </a:rPr>
              <a:t>”</a:t>
            </a:r>
            <a:r>
              <a:rPr kumimoji="0" lang="en-US" altLang="zh-CN" dirty="0">
                <a:latin typeface="Tahoma" charset="0"/>
                <a:cs typeface="Tahoma" charset="0"/>
              </a:rPr>
              <a:t> e for </a:t>
            </a:r>
            <a:r>
              <a:rPr kumimoji="0" lang="zh-CN" altLang="en-US" dirty="0">
                <a:latin typeface="Arial"/>
                <a:cs typeface="Tahoma" charset="0"/>
              </a:rPr>
              <a:t>“</a:t>
            </a:r>
            <a:r>
              <a:rPr kumimoji="0" lang="en-US" altLang="zh-CN" dirty="0">
                <a:latin typeface="Tahoma" charset="0"/>
                <a:cs typeface="Tahoma" charset="0"/>
              </a:rPr>
              <a:t>else,</a:t>
            </a:r>
            <a:r>
              <a:rPr kumimoji="0" lang="zh-CN" altLang="en-US" dirty="0">
                <a:latin typeface="Arial"/>
                <a:cs typeface="Tahoma" charset="0"/>
              </a:rPr>
              <a:t>”</a:t>
            </a:r>
            <a:r>
              <a:rPr kumimoji="0" lang="en-US" altLang="zh-CN" dirty="0">
                <a:latin typeface="Tahoma" charset="0"/>
                <a:cs typeface="Tahoma" charset="0"/>
              </a:rPr>
              <a:t> and the semicolon is another terminal standing for itself.  S is the start symbol standing for </a:t>
            </a:r>
            <a:r>
              <a:rPr kumimoji="0" lang="zh-CN" altLang="en-US" dirty="0">
                <a:latin typeface="Arial"/>
                <a:cs typeface="Tahoma" charset="0"/>
              </a:rPr>
              <a:t>“</a:t>
            </a:r>
            <a:r>
              <a:rPr kumimoji="0" lang="en-US" altLang="zh-CN" dirty="0">
                <a:latin typeface="Tahoma" charset="0"/>
                <a:cs typeface="Tahoma" charset="0"/>
              </a:rPr>
              <a:t>statement,</a:t>
            </a:r>
            <a:r>
              <a:rPr kumimoji="0" lang="zh-CN" altLang="en-US" dirty="0">
                <a:latin typeface="Arial"/>
                <a:cs typeface="Tahoma" charset="0"/>
              </a:rPr>
              <a:t>”</a:t>
            </a:r>
            <a:r>
              <a:rPr kumimoji="0" lang="en-US" altLang="zh-CN" dirty="0">
                <a:latin typeface="Tahoma" charset="0"/>
                <a:cs typeface="Tahoma" charset="0"/>
              </a:rPr>
              <a:t> and C is another variable, representing </a:t>
            </a:r>
            <a:r>
              <a:rPr kumimoji="0" lang="zh-CN" altLang="en-US" dirty="0">
                <a:latin typeface="Arial"/>
                <a:cs typeface="Tahoma" charset="0"/>
              </a:rPr>
              <a:t>“</a:t>
            </a:r>
            <a:r>
              <a:rPr kumimoji="0" lang="en-US" altLang="zh-CN" dirty="0">
                <a:latin typeface="Tahoma" charset="0"/>
                <a:cs typeface="Tahoma" charset="0"/>
              </a:rPr>
              <a:t>conditions.</a:t>
            </a:r>
            <a:r>
              <a:rPr kumimoji="0" lang="zh-CN" altLang="en-US" dirty="0">
                <a:latin typeface="Arial"/>
                <a:cs typeface="Tahoma" charset="0"/>
              </a:rPr>
              <a:t>”</a:t>
            </a:r>
            <a:r>
              <a:rPr kumimoji="0" lang="en-US" altLang="zh-CN" dirty="0">
                <a:latin typeface="Tahoma" charset="0"/>
                <a:cs typeface="Tahoma" charset="0"/>
              </a:rPr>
              <a:t>  We really need to add productions for conditions, but I haven</a:t>
            </a:r>
            <a:r>
              <a:rPr kumimoji="0" lang="zh-CN" altLang="en-US" dirty="0">
                <a:latin typeface="Arial"/>
                <a:cs typeface="Tahoma" charset="0"/>
              </a:rPr>
              <a:t>’</a:t>
            </a:r>
            <a:r>
              <a:rPr kumimoji="0" lang="en-US" altLang="zh-CN" dirty="0">
                <a:latin typeface="Tahoma" charset="0"/>
                <a:cs typeface="Tahoma" charset="0"/>
              </a:rPr>
              <a:t>t done so in this fragment of a real grammar.</a:t>
            </a:r>
          </a:p>
          <a:p>
            <a:pPr>
              <a:defRPr/>
            </a:pPr>
            <a:r>
              <a:rPr kumimoji="0" lang="en-US" altLang="zh-CN" dirty="0">
                <a:latin typeface="Tahoma" charset="0"/>
                <a:cs typeface="Tahoma" charset="0"/>
              </a:rPr>
              <a:t> </a:t>
            </a:r>
          </a:p>
          <a:p>
            <a:pPr>
              <a:defRPr/>
            </a:pPr>
            <a:r>
              <a:rPr kumimoji="0" lang="en-US" altLang="zh-CN" dirty="0">
                <a:latin typeface="Tahoma" charset="0"/>
                <a:cs typeface="Tahoma" charset="0"/>
              </a:rPr>
              <a:t>Notice that A is a variable standing for an optional else-clause.  It can be replaced by a semicolon, an </a:t>
            </a:r>
            <a:r>
              <a:rPr kumimoji="0" lang="zh-CN" altLang="en-US" dirty="0">
                <a:latin typeface="Arial"/>
                <a:cs typeface="Tahoma" charset="0"/>
              </a:rPr>
              <a:t>“</a:t>
            </a:r>
            <a:r>
              <a:rPr kumimoji="0" lang="en-US" altLang="zh-CN" dirty="0">
                <a:latin typeface="Tahoma" charset="0"/>
                <a:cs typeface="Tahoma" charset="0"/>
              </a:rPr>
              <a:t>else,</a:t>
            </a:r>
            <a:r>
              <a:rPr kumimoji="0" lang="zh-CN" altLang="en-US" dirty="0">
                <a:latin typeface="Arial"/>
                <a:cs typeface="Tahoma" charset="0"/>
              </a:rPr>
              <a:t>”</a:t>
            </a:r>
            <a:r>
              <a:rPr kumimoji="0" lang="en-US" altLang="zh-CN">
                <a:latin typeface="Tahoma" charset="0"/>
                <a:cs typeface="Tahoma" charset="0"/>
              </a:rPr>
              <a:t> and another statement if we want to have the else-clause there, or by epsilon if we just want an if-then statement with no else-clause.</a:t>
            </a:r>
          </a:p>
          <a:p>
            <a:pPr>
              <a:defRPr/>
            </a:pPr>
            <a:endParaRPr kumimoji="0" lang="zh-CN" altLang="en-US" dirty="0">
              <a:cs typeface="+mn-cs"/>
            </a:endParaRP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23</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Curly braces are used in BNF for grouping several different elements.  You need this, for example, if you want to have a repeating group of elements in a </a:t>
            </a:r>
            <a:r>
              <a:rPr lang="zh-CN" altLang="en-US" dirty="0">
                <a:latin typeface="Arial"/>
              </a:rPr>
              <a:t>“</a:t>
            </a:r>
            <a:r>
              <a:rPr lang="en-US" altLang="zh-CN" dirty="0"/>
              <a:t>dot-dot-dot</a:t>
            </a:r>
            <a:r>
              <a:rPr lang="zh-CN" altLang="en-US" dirty="0">
                <a:latin typeface="Arial"/>
              </a:rPr>
              <a:t>”</a:t>
            </a:r>
            <a:r>
              <a:rPr lang="en-US" altLang="zh-CN" dirty="0"/>
              <a:t> or </a:t>
            </a:r>
            <a:r>
              <a:rPr lang="zh-CN" altLang="en-US" dirty="0">
                <a:latin typeface="Arial"/>
              </a:rPr>
              <a:t>“</a:t>
            </a:r>
            <a:r>
              <a:rPr lang="en-US" altLang="zh-CN" dirty="0"/>
              <a:t>one-or-more</a:t>
            </a:r>
            <a:r>
              <a:rPr lang="zh-CN" altLang="en-US" dirty="0">
                <a:latin typeface="Arial"/>
              </a:rPr>
              <a:t>”</a:t>
            </a:r>
            <a:r>
              <a:rPr lang="en-US" altLang="zh-CN" dirty="0"/>
              <a:t> construct.</a:t>
            </a:r>
          </a:p>
          <a:p>
            <a:endParaRPr lang="en-US" altLang="zh-CN" dirty="0"/>
          </a:p>
          <a:p>
            <a:r>
              <a:rPr lang="en-US" altLang="zh-CN" dirty="0"/>
              <a:t>For example, it is common in programming languages to allow a statement list to be one or more statements.  The statements are separated by semicolons, so there is one fewer semicolon than statements.  That is, a statement list consists of one statement followed optionally by one or more groups, consisting of a semicolon and a statement (POINT – the group {…}, then the … showing one or more, then the […] showing it is optional.</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24</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 translate groups to our original notation, just create a new variable A for the group.  A has one production, whose body is the group.</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25</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u="sng" dirty="0">
                <a:latin typeface="Tahoma" charset="0"/>
                <a:cs typeface="Tahoma" charset="0"/>
              </a:rPr>
              <a:t>Click 1</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of a production that uses all three BNF features: </a:t>
            </a:r>
            <a:r>
              <a:rPr lang="zh-CN" altLang="en-US" dirty="0">
                <a:latin typeface="Arial"/>
                <a:cs typeface="Tahoma" charset="0"/>
              </a:rPr>
              <a:t>“</a:t>
            </a:r>
            <a:r>
              <a:rPr lang="en-US" altLang="zh-CN" dirty="0">
                <a:latin typeface="Tahoma" charset="0"/>
                <a:cs typeface="Tahoma" charset="0"/>
              </a:rPr>
              <a:t>one or more,</a:t>
            </a:r>
            <a:r>
              <a:rPr lang="zh-CN" altLang="en-US" dirty="0">
                <a:latin typeface="Arial"/>
                <a:cs typeface="Tahoma" charset="0"/>
              </a:rPr>
              <a:t>”</a:t>
            </a:r>
            <a:r>
              <a:rPr lang="en-US" altLang="zh-CN" dirty="0">
                <a:latin typeface="Tahoma" charset="0"/>
                <a:cs typeface="Tahoma" charset="0"/>
              </a:rPr>
              <a:t> </a:t>
            </a:r>
            <a:r>
              <a:rPr lang="zh-CN" altLang="en-US" dirty="0">
                <a:latin typeface="Arial"/>
                <a:cs typeface="Tahoma" charset="0"/>
              </a:rPr>
              <a:t>“</a:t>
            </a:r>
            <a:r>
              <a:rPr lang="en-US" altLang="zh-CN" dirty="0">
                <a:latin typeface="Tahoma" charset="0"/>
                <a:cs typeface="Tahoma" charset="0"/>
              </a:rPr>
              <a:t>optional,</a:t>
            </a:r>
            <a:r>
              <a:rPr lang="zh-CN" altLang="en-US" dirty="0">
                <a:latin typeface="Arial"/>
                <a:cs typeface="Tahoma" charset="0"/>
              </a:rPr>
              <a:t>”</a:t>
            </a:r>
            <a:r>
              <a:rPr lang="en-US" altLang="zh-CN" dirty="0">
                <a:latin typeface="Tahoma" charset="0"/>
                <a:cs typeface="Tahoma" charset="0"/>
              </a:rPr>
              <a:t> and grouping.  It says a list of statements, L, is a single statement, S, optionally followed by one or more groups, each group consisting of a semicolon and a statement.</a:t>
            </a:r>
          </a:p>
          <a:p>
            <a:r>
              <a:rPr lang="en-US" altLang="zh-CN" dirty="0">
                <a:latin typeface="Tahoma" charset="0"/>
                <a:cs typeface="Tahoma" charset="0"/>
              </a:rPr>
              <a:t> </a:t>
            </a:r>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The first thing we</a:t>
            </a:r>
            <a:r>
              <a:rPr lang="zh-CN" altLang="en-US" dirty="0">
                <a:latin typeface="Arial"/>
                <a:cs typeface="Tahoma" charset="0"/>
              </a:rPr>
              <a:t>’</a:t>
            </a:r>
            <a:r>
              <a:rPr lang="en-US" altLang="zh-CN" dirty="0" err="1">
                <a:latin typeface="Tahoma" charset="0"/>
                <a:cs typeface="Tahoma" charset="0"/>
              </a:rPr>
              <a:t>ll</a:t>
            </a:r>
            <a:r>
              <a:rPr lang="en-US" altLang="zh-CN" dirty="0">
                <a:latin typeface="Tahoma" charset="0"/>
                <a:cs typeface="Tahoma" charset="0"/>
              </a:rPr>
              <a:t> do is replace the group semicolon-S by a new variable A.  A has one production in which it is replaced by the thing it stands for.</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Next, we introduce new variable B, which stands for the optional A-dot-dot-dot.  B has two productions; it is replaced either by the A-dot-dot-dot, or by the empty string.</a:t>
            </a:r>
          </a:p>
          <a:p>
            <a:r>
              <a:rPr lang="en-US" altLang="zh-CN" dirty="0">
                <a:latin typeface="Tahoma" charset="0"/>
                <a:cs typeface="Tahoma" charset="0"/>
              </a:rPr>
              <a:t> </a:t>
            </a:r>
          </a:p>
          <a:p>
            <a:r>
              <a:rPr lang="en-US" altLang="zh-CN" b="1" u="sng" dirty="0">
                <a:latin typeface="Tahoma" charset="0"/>
                <a:cs typeface="Tahoma" charset="0"/>
              </a:rPr>
              <a:t>Click 4</a:t>
            </a:r>
            <a:endParaRPr lang="en-US" altLang="zh-CN" dirty="0">
              <a:latin typeface="Tahoma" charset="0"/>
              <a:cs typeface="Tahoma" charset="0"/>
            </a:endParaRPr>
          </a:p>
          <a:p>
            <a:r>
              <a:rPr lang="en-US" altLang="zh-CN" dirty="0">
                <a:latin typeface="Tahoma" charset="0"/>
                <a:cs typeface="Tahoma" charset="0"/>
              </a:rPr>
              <a:t>Finally, we replace the A-dot-dot-dot in the B-productions by new variable C.  The productions for C allow C to be replaced by any sequence of one or more A</a:t>
            </a:r>
            <a:r>
              <a:rPr lang="zh-CN" altLang="en-US" dirty="0">
                <a:latin typeface="Arial"/>
                <a:cs typeface="Tahoma" charset="0"/>
              </a:rPr>
              <a:t>’</a:t>
            </a:r>
            <a:r>
              <a:rPr lang="en-US" altLang="zh-CN" dirty="0">
                <a:latin typeface="Tahoma" charset="0"/>
                <a:cs typeface="Tahoma" charset="0"/>
              </a:rPr>
              <a:t>s.</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26</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sng" strike="noStrike" kern="1200" cap="none" spc="0" normalizeH="0" baseline="0" noProof="0" dirty="0">
                <a:ln>
                  <a:noFill/>
                </a:ln>
                <a:solidFill>
                  <a:srgbClr val="000000"/>
                </a:solidFill>
                <a:effectLst/>
                <a:uLnTx/>
                <a:uFillTx/>
                <a:latin typeface="Tahoma" charset="0"/>
                <a:ea typeface="宋体" charset="0"/>
                <a:cs typeface="Tahoma" charset="0"/>
              </a:rPr>
              <a:t>Click 1</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When a sentential form has a number of variables, we can replace any one of them at any step.  But what string of terminals a variable ultimately gets replaced by is independent of what else is in the sentential form.  That</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s actually where the term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context-free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 comes from.   As a result, we have many different derivations of the same string of terminals.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1" i="0" u="sng" strike="noStrike" kern="1200" cap="none" spc="0" normalizeH="0" baseline="0" noProof="0" dirty="0">
                <a:ln>
                  <a:noFill/>
                </a:ln>
                <a:solidFill>
                  <a:srgbClr val="000000"/>
                </a:solidFill>
                <a:effectLst/>
                <a:uLnTx/>
                <a:uFillTx/>
                <a:latin typeface="Tahoma" charset="0"/>
                <a:ea typeface="宋体" charset="0"/>
                <a:cs typeface="Tahoma" charset="0"/>
              </a:rPr>
              <a:t>Click 2</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We can restore some order to the world by requiring that a particular variable be replaced at each step, although we cannot demand that any particular production be used for the replacement.  One reasonable rule is to require that the leftmost variable be the one replaced at each step.  This rule restricts us to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leftmost derivations.</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  Similarly, we could require that the rightmost variable be replaced at each step, and that gives us the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rPr>
              <a:t>rightmost derivations.</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ahoma" charset="0"/>
              </a:rPr>
              <a:t>”</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ahoma"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zh-CN" altLang="en-US" sz="1200" b="0" i="0" u="none" strike="noStrike" kern="1200" cap="none" spc="0" normalizeH="0" baseline="0" noProof="0" dirty="0">
              <a:ln>
                <a:noFill/>
              </a:ln>
              <a:solidFill>
                <a:srgbClr val="000000"/>
              </a:solidFill>
              <a:effectLst/>
              <a:uLnTx/>
              <a:uFillTx/>
              <a:latin typeface="Times New Roman" charset="0"/>
              <a:ea typeface="宋体" charset="0"/>
              <a:cs typeface="+mn-cs"/>
            </a:endParaRP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28</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double arrow with a lm subscript represents one step of a leftmost derivation.  That is, on the left of the arrow-lm we must have a string of the form </a:t>
            </a:r>
            <a:r>
              <a:rPr lang="en-US" altLang="zh-CN" dirty="0" err="1"/>
              <a:t>wA</a:t>
            </a:r>
            <a:r>
              <a:rPr lang="en-US" altLang="zh-CN" dirty="0"/>
              <a:t>-alpha (POINT).  That is, since w, by our convention, has terminals only, A must be the leftmost variable in this string.  On the right is the same string with the body beta of some A-production replacing A (POINT).</a:t>
            </a:r>
          </a:p>
          <a:p>
            <a:endParaRPr lang="en-US" altLang="zh-CN" dirty="0"/>
          </a:p>
          <a:p>
            <a:r>
              <a:rPr lang="en-US" altLang="zh-CN" dirty="0"/>
              <a:t>The symbol consisting of a double-arrow, with a subscript lm and a star means </a:t>
            </a:r>
            <a:r>
              <a:rPr lang="zh-CN" altLang="en-US" dirty="0">
                <a:latin typeface="Arial"/>
              </a:rPr>
              <a:t>“</a:t>
            </a:r>
            <a:r>
              <a:rPr lang="en-US" altLang="zh-CN" dirty="0"/>
              <a:t>becomes by a sequence of zero or more leftmost-derivation steps.</a:t>
            </a:r>
            <a:r>
              <a:rPr lang="zh-CN" altLang="en-US" dirty="0">
                <a:latin typeface="Arial"/>
              </a:rPr>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zh-CN" altLang="en-US" sz="1200" b="0" i="0" u="none" strike="noStrike" kern="1200" cap="none" spc="0" normalizeH="0" baseline="0" noProof="0" dirty="0">
              <a:ln>
                <a:noFill/>
              </a:ln>
              <a:solidFill>
                <a:srgbClr val="000000"/>
              </a:solidFill>
              <a:effectLst/>
              <a:uLnTx/>
              <a:uFillTx/>
              <a:latin typeface="Times New Roman" charset="0"/>
              <a:ea typeface="宋体" charset="0"/>
              <a:cs typeface="+mn-cs"/>
            </a:endParaRP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29</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Click 1</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A context free grammar defines a language, by a mechanism we</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mn-cs"/>
              </a:rPr>
              <a:t>’</a:t>
            </a:r>
            <a:r>
              <a:rPr kumimoji="0" lang="en-US" altLang="zh-CN" sz="1200" b="0" i="0" u="none" strike="noStrike" kern="1200" cap="none" spc="0" normalizeH="0" baseline="0" noProof="0" dirty="0" err="1">
                <a:ln>
                  <a:noFill/>
                </a:ln>
                <a:solidFill>
                  <a:srgbClr val="000000"/>
                </a:solidFill>
                <a:effectLst/>
                <a:uLnTx/>
                <a:uFillTx/>
                <a:latin typeface="Times New Roman" charset="0"/>
                <a:ea typeface="宋体" charset="0"/>
                <a:cs typeface="+mn-cs"/>
              </a:rPr>
              <a:t>ll</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 soon learn.</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Click 2</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Every regular language has a context-free grammar describing it, but there are also languages that can be described by a grammar but that are not regular.  On the other hand, the context-free grammar is still a relatively weak formalism.  There are some languages that are simple to describe, yet have no context-free grammar.</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Click 3</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Many of the languages in the context-free class that are outside the regular languages are languages that involve nested structures, such as the patterns of left- and right-parentheses that we call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mn-cs"/>
              </a:rPr>
              <a:t>“</a:t>
            </a: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balanced.</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mn-cs"/>
              </a:rPr>
              <a:t>”</a:t>
            </a:r>
            <a:endParaRPr kumimoji="0" lang="zh-CN" altLang="en-US" sz="1200" b="0" i="0" u="none" strike="noStrike" kern="1200" cap="none" spc="0" normalizeH="0" baseline="0" noProof="0" dirty="0">
              <a:ln>
                <a:noFill/>
              </a:ln>
              <a:solidFill>
                <a:srgbClr val="000000"/>
              </a:solidFill>
              <a:effectLst/>
              <a:uLnTx/>
              <a:uFillTx/>
              <a:latin typeface="Times New Roman" charset="0"/>
              <a:ea typeface="宋体" charset="0"/>
              <a:cs typeface="+mn-cs"/>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u="sng" dirty="0">
                <a:latin typeface="Tahoma" charset="0"/>
                <a:cs typeface="Tahoma" charset="0"/>
              </a:rPr>
              <a:t>Click 1</a:t>
            </a:r>
            <a:endParaRPr lang="en-US" altLang="zh-CN" dirty="0">
              <a:latin typeface="Tahoma" charset="0"/>
              <a:cs typeface="Tahoma" charset="0"/>
            </a:endParaRPr>
          </a:p>
          <a:p>
            <a:r>
              <a:rPr lang="en-US" altLang="zh-CN" dirty="0">
                <a:latin typeface="Tahoma" charset="0"/>
                <a:cs typeface="Tahoma" charset="0"/>
              </a:rPr>
              <a:t>Let</a:t>
            </a:r>
            <a:r>
              <a:rPr lang="zh-CN" altLang="en-US" dirty="0">
                <a:latin typeface="Arial"/>
                <a:cs typeface="Tahoma" charset="0"/>
              </a:rPr>
              <a:t>’</a:t>
            </a:r>
            <a:r>
              <a:rPr lang="en-US" altLang="zh-CN" dirty="0">
                <a:latin typeface="Tahoma" charset="0"/>
                <a:cs typeface="Tahoma" charset="0"/>
              </a:rPr>
              <a:t>s introduce another very simple grammar that generates a language that is not a regular language.  This grammar has only one variable, but unlike the 0</a:t>
            </a:r>
            <a:r>
              <a:rPr lang="en-US" altLang="zh-CN" baseline="30000" dirty="0">
                <a:latin typeface="Tahoma" charset="0"/>
                <a:cs typeface="Tahoma" charset="0"/>
              </a:rPr>
              <a:t>n</a:t>
            </a:r>
            <a:r>
              <a:rPr lang="en-US" altLang="zh-CN" dirty="0">
                <a:latin typeface="Tahoma" charset="0"/>
                <a:cs typeface="Tahoma" charset="0"/>
              </a:rPr>
              <a:t>1</a:t>
            </a:r>
            <a:r>
              <a:rPr lang="en-US" altLang="zh-CN" baseline="30000" dirty="0">
                <a:latin typeface="Tahoma" charset="0"/>
                <a:cs typeface="Tahoma" charset="0"/>
              </a:rPr>
              <a:t>n</a:t>
            </a:r>
            <a:r>
              <a:rPr lang="en-US" altLang="zh-CN" dirty="0">
                <a:latin typeface="Tahoma" charset="0"/>
                <a:cs typeface="Tahoma" charset="0"/>
              </a:rPr>
              <a:t> grammar there are productions with more than one variable in the body.</a:t>
            </a:r>
          </a:p>
          <a:p>
            <a:endParaRPr lang="en-US" altLang="zh-CN" dirty="0">
              <a:latin typeface="Tahoma" charset="0"/>
              <a:cs typeface="Tahoma" charset="0"/>
            </a:endParaRPr>
          </a:p>
          <a:p>
            <a:r>
              <a:rPr lang="en-US" altLang="zh-CN" dirty="0">
                <a:latin typeface="Tahoma" charset="0"/>
                <a:cs typeface="Tahoma" charset="0"/>
              </a:rPr>
              <a:t>This grammar generates strings of balanced parentheses – those strings that are legal in arithmetic expressions.  The last production (POINT) says that a pair of matching </a:t>
            </a:r>
            <a:r>
              <a:rPr lang="en-US" altLang="zh-CN" dirty="0" err="1">
                <a:latin typeface="Tahoma" charset="0"/>
                <a:cs typeface="Tahoma" charset="0"/>
              </a:rPr>
              <a:t>parens</a:t>
            </a:r>
            <a:r>
              <a:rPr lang="en-US" altLang="zh-CN" dirty="0">
                <a:latin typeface="Tahoma" charset="0"/>
                <a:cs typeface="Tahoma" charset="0"/>
              </a:rPr>
              <a:t> is balanced – of course the left </a:t>
            </a:r>
            <a:r>
              <a:rPr lang="en-US" altLang="zh-CN" dirty="0" err="1">
                <a:latin typeface="Tahoma" charset="0"/>
                <a:cs typeface="Tahoma" charset="0"/>
              </a:rPr>
              <a:t>paren</a:t>
            </a:r>
            <a:r>
              <a:rPr lang="en-US" altLang="zh-CN" dirty="0">
                <a:latin typeface="Tahoma" charset="0"/>
                <a:cs typeface="Tahoma" charset="0"/>
              </a:rPr>
              <a:t> must come first.  The middle production (POINT) says that if we put matching parentheses around a balanced string, it is still balanced, and the first production (POINT) says that the concatenation of two balanced strings is balanced.</a:t>
            </a:r>
          </a:p>
          <a:p>
            <a:endParaRPr lang="en-US" altLang="zh-CN" dirty="0">
              <a:latin typeface="Tahoma" charset="0"/>
              <a:cs typeface="Tahoma" charset="0"/>
            </a:endParaRPr>
          </a:p>
          <a:p>
            <a:r>
              <a:rPr lang="en-US" altLang="zh-CN" dirty="0">
                <a:latin typeface="Tahoma" charset="0"/>
                <a:cs typeface="Tahoma" charset="0"/>
              </a:rPr>
              <a:t>We need to prove that every string of balanced parentheses can be generated by this grammar.  The proof is not too hard, but we</a:t>
            </a:r>
            <a:r>
              <a:rPr lang="zh-CN" altLang="en-US" dirty="0">
                <a:latin typeface="Arial"/>
                <a:cs typeface="Tahoma" charset="0"/>
              </a:rPr>
              <a:t>’</a:t>
            </a:r>
            <a:r>
              <a:rPr lang="en-US" altLang="zh-CN" dirty="0">
                <a:latin typeface="Tahoma" charset="0"/>
                <a:cs typeface="Tahoma" charset="0"/>
              </a:rPr>
              <a:t>re not going to do it here.</a:t>
            </a:r>
          </a:p>
          <a:p>
            <a:r>
              <a:rPr lang="en-US" altLang="zh-CN" dirty="0">
                <a:latin typeface="Tahoma" charset="0"/>
                <a:cs typeface="Tahoma" charset="0"/>
              </a:rPr>
              <a:t> </a:t>
            </a:r>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of a leftmost derivation.  We start with just S, so that is the leftmost variable.  We replace it by two S</a:t>
            </a:r>
            <a:r>
              <a:rPr lang="zh-CN" altLang="en-US" dirty="0">
                <a:latin typeface="Arial"/>
                <a:cs typeface="Tahoma" charset="0"/>
              </a:rPr>
              <a:t>’</a:t>
            </a:r>
            <a:r>
              <a:rPr lang="en-US" altLang="zh-CN" dirty="0">
                <a:latin typeface="Tahoma" charset="0"/>
                <a:cs typeface="Tahoma" charset="0"/>
              </a:rPr>
              <a:t>s at the first step.</a:t>
            </a:r>
          </a:p>
          <a:p>
            <a:r>
              <a:rPr lang="en-US" altLang="zh-CN" dirty="0">
                <a:latin typeface="Tahoma" charset="0"/>
                <a:cs typeface="Tahoma" charset="0"/>
              </a:rPr>
              <a:t> </a:t>
            </a:r>
          </a:p>
          <a:p>
            <a:r>
              <a:rPr lang="en-US" altLang="zh-CN" dirty="0">
                <a:latin typeface="Tahoma" charset="0"/>
                <a:cs typeface="Tahoma" charset="0"/>
              </a:rPr>
              <a:t>Next, the first of these S</a:t>
            </a:r>
            <a:r>
              <a:rPr lang="zh-CN" altLang="en-US" dirty="0">
                <a:latin typeface="Arial"/>
                <a:cs typeface="Tahoma" charset="0"/>
              </a:rPr>
              <a:t>’</a:t>
            </a:r>
            <a:r>
              <a:rPr lang="en-US" altLang="zh-CN" dirty="0">
                <a:latin typeface="Tahoma" charset="0"/>
                <a:cs typeface="Tahoma" charset="0"/>
              </a:rPr>
              <a:t>s must be replaced.  We chose the second production for the replacement.</a:t>
            </a:r>
          </a:p>
          <a:p>
            <a:r>
              <a:rPr lang="en-US" altLang="zh-CN" dirty="0">
                <a:latin typeface="Tahoma" charset="0"/>
                <a:cs typeface="Tahoma" charset="0"/>
              </a:rPr>
              <a:t> </a:t>
            </a:r>
          </a:p>
          <a:p>
            <a:r>
              <a:rPr lang="en-US" altLang="zh-CN" dirty="0">
                <a:latin typeface="Tahoma" charset="0"/>
                <a:cs typeface="Tahoma" charset="0"/>
              </a:rPr>
              <a:t>At the third step, the first of the S</a:t>
            </a:r>
            <a:r>
              <a:rPr lang="zh-CN" altLang="en-US" dirty="0">
                <a:latin typeface="Arial"/>
                <a:cs typeface="Tahoma" charset="0"/>
              </a:rPr>
              <a:t>’</a:t>
            </a:r>
            <a:r>
              <a:rPr lang="en-US" altLang="zh-CN" dirty="0">
                <a:latin typeface="Tahoma" charset="0"/>
                <a:cs typeface="Tahoma" charset="0"/>
              </a:rPr>
              <a:t>s must be replaced, and here we chose the last production to do the replacement.</a:t>
            </a:r>
          </a:p>
          <a:p>
            <a:r>
              <a:rPr lang="en-US" altLang="zh-CN" dirty="0">
                <a:latin typeface="Tahoma" charset="0"/>
                <a:cs typeface="Tahoma" charset="0"/>
              </a:rPr>
              <a:t> </a:t>
            </a:r>
          </a:p>
          <a:p>
            <a:r>
              <a:rPr lang="en-US" altLang="zh-CN" dirty="0">
                <a:latin typeface="Tahoma" charset="0"/>
                <a:cs typeface="Tahoma" charset="0"/>
              </a:rPr>
              <a:t>At the last step, we have only one S, and that naturally is the one we replace.  We have chosen to replace it using the last of the three productions, so we now have a terminal string and are done.</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The arrow-star-leftmost notation can be used to express zero or more leftmost-derivation steps.  So for example, S is related to the terminal string by this relationship.  It is also related to itself and all the other steps in the derivation by the same relationship, and in fact each step is related to itself and all the following steps.</a:t>
            </a:r>
          </a:p>
          <a:p>
            <a:r>
              <a:rPr lang="en-US" altLang="zh-CN" dirty="0">
                <a:latin typeface="Tahoma" charset="0"/>
                <a:cs typeface="Tahoma" charset="0"/>
              </a:rPr>
              <a:t> </a:t>
            </a:r>
          </a:p>
          <a:p>
            <a:r>
              <a:rPr lang="en-US" altLang="zh-CN" b="1" u="sng" dirty="0">
                <a:latin typeface="Tahoma" charset="0"/>
                <a:cs typeface="Tahoma" charset="0"/>
              </a:rPr>
              <a:t>Click 4</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of a derivation that is not leftmost.  The problem is that at the second step, the second S (POINT), rather than the first was replaced.</a:t>
            </a:r>
          </a:p>
          <a:p>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zh-CN" altLang="en-US" sz="1200" b="0" i="0" u="none" strike="noStrike" kern="1200" cap="none" spc="0" normalizeH="0" baseline="0" noProof="0" dirty="0">
              <a:ln>
                <a:noFill/>
              </a:ln>
              <a:solidFill>
                <a:srgbClr val="000000"/>
              </a:solidFill>
              <a:effectLst/>
              <a:uLnTx/>
              <a:uFillTx/>
              <a:latin typeface="Times New Roman" charset="0"/>
              <a:ea typeface="宋体" charset="0"/>
              <a:cs typeface="+mn-cs"/>
            </a:endParaRP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30</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Click 1</a:t>
            </a:r>
          </a:p>
          <a:p>
            <a:r>
              <a:rPr lang="en-US" altLang="zh-CN" dirty="0"/>
              <a:t>Rightmost derivations are defined quite analogously to leftmost derivations.  The arrow with a </a:t>
            </a:r>
            <a:r>
              <a:rPr lang="en-US" altLang="zh-CN" dirty="0" err="1"/>
              <a:t>rm</a:t>
            </a:r>
            <a:r>
              <a:rPr lang="en-US" altLang="zh-CN" dirty="0"/>
              <a:t> subscript means that the rightmost variable was replaced at the step.  Notice that the string on the left (POINT) has w – which must be a string with only terminals – following the variable A that gets replaced.  Thus, A is surely the rightmost variable.</a:t>
            </a:r>
          </a:p>
          <a:p>
            <a:endParaRPr lang="en-US" altLang="zh-CN" dirty="0"/>
          </a:p>
          <a:p>
            <a:r>
              <a:rPr lang="en-US" altLang="zh-CN" dirty="0"/>
              <a:t>Click 2</a:t>
            </a:r>
          </a:p>
          <a:p>
            <a:r>
              <a:rPr lang="en-US" altLang="zh-CN" dirty="0"/>
              <a:t>And the arrow with a </a:t>
            </a:r>
            <a:r>
              <a:rPr lang="en-US" altLang="zh-CN" dirty="0" err="1"/>
              <a:t>rm</a:t>
            </a:r>
            <a:r>
              <a:rPr lang="en-US" altLang="zh-CN" dirty="0"/>
              <a:t> and a star means zero or more steps of a rightmost derivation.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31</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1" u="sng" dirty="0">
                <a:latin typeface="Tahoma" charset="0"/>
                <a:cs typeface="Tahoma" charset="0"/>
              </a:rPr>
              <a:t>Click 1</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our balanced-parenthesis grammar again.</a:t>
            </a:r>
          </a:p>
          <a:p>
            <a:r>
              <a:rPr lang="en-US" altLang="zh-CN" dirty="0">
                <a:latin typeface="Tahoma" charset="0"/>
                <a:cs typeface="Tahoma" charset="0"/>
              </a:rPr>
              <a:t> </a:t>
            </a:r>
          </a:p>
          <a:p>
            <a:r>
              <a:rPr lang="en-US" altLang="zh-CN" b="1" u="sng" dirty="0">
                <a:latin typeface="Tahoma" charset="0"/>
                <a:cs typeface="Tahoma" charset="0"/>
              </a:rPr>
              <a:t>Click 2</a:t>
            </a:r>
            <a:endParaRPr lang="en-US" altLang="zh-CN" dirty="0">
              <a:latin typeface="Tahoma" charset="0"/>
              <a:cs typeface="Tahoma" charset="0"/>
            </a:endParaRPr>
          </a:p>
          <a:p>
            <a:r>
              <a:rPr lang="en-US" altLang="zh-CN" dirty="0">
                <a:latin typeface="Tahoma" charset="0"/>
                <a:cs typeface="Tahoma" charset="0"/>
              </a:rPr>
              <a:t>Now, we have a rightmost derivation of the same string as before.  Notice how at the second step (POINT), the last S is replaced, rather than the first.</a:t>
            </a:r>
          </a:p>
          <a:p>
            <a:r>
              <a:rPr lang="en-US" altLang="zh-CN" dirty="0">
                <a:latin typeface="Tahoma" charset="0"/>
                <a:cs typeface="Tahoma" charset="0"/>
              </a:rPr>
              <a:t> </a:t>
            </a:r>
          </a:p>
          <a:p>
            <a:r>
              <a:rPr lang="en-US" altLang="zh-CN" b="1" u="sng" dirty="0">
                <a:latin typeface="Tahoma" charset="0"/>
                <a:cs typeface="Tahoma" charset="0"/>
              </a:rPr>
              <a:t>Click 3</a:t>
            </a:r>
            <a:endParaRPr lang="en-US" altLang="zh-CN" dirty="0">
              <a:latin typeface="Tahoma" charset="0"/>
              <a:cs typeface="Tahoma" charset="0"/>
            </a:endParaRPr>
          </a:p>
          <a:p>
            <a:r>
              <a:rPr lang="en-US" altLang="zh-CN" dirty="0">
                <a:latin typeface="Tahoma" charset="0"/>
                <a:cs typeface="Tahoma" charset="0"/>
              </a:rPr>
              <a:t>S is related to the terminal string by the arrow-star-rightmost operator.  And as for leftmost derivations, each step in the rightmost derivation is related by this operator to itself and all the steps that follow.</a:t>
            </a:r>
          </a:p>
          <a:p>
            <a:r>
              <a:rPr lang="en-US" altLang="zh-CN" dirty="0">
                <a:latin typeface="Tahoma" charset="0"/>
                <a:cs typeface="Tahoma" charset="0"/>
              </a:rPr>
              <a:t> </a:t>
            </a:r>
          </a:p>
          <a:p>
            <a:r>
              <a:rPr lang="en-US" altLang="zh-CN" b="1" u="sng" dirty="0">
                <a:latin typeface="Tahoma" charset="0"/>
                <a:cs typeface="Tahoma" charset="0"/>
              </a:rPr>
              <a:t>Click 4</a:t>
            </a:r>
            <a:endParaRPr lang="en-US" altLang="zh-CN" dirty="0">
              <a:latin typeface="Tahoma" charset="0"/>
              <a:cs typeface="Tahoma" charset="0"/>
            </a:endParaRPr>
          </a:p>
          <a:p>
            <a:r>
              <a:rPr lang="en-US" altLang="zh-CN" dirty="0">
                <a:latin typeface="Tahoma" charset="0"/>
                <a:cs typeface="Tahoma" charset="0"/>
              </a:rPr>
              <a:t>Here</a:t>
            </a:r>
            <a:r>
              <a:rPr lang="zh-CN" altLang="en-US" dirty="0">
                <a:latin typeface="Arial"/>
                <a:cs typeface="Tahoma" charset="0"/>
              </a:rPr>
              <a:t>’</a:t>
            </a:r>
            <a:r>
              <a:rPr lang="en-US" altLang="zh-CN" dirty="0">
                <a:latin typeface="Tahoma" charset="0"/>
                <a:cs typeface="Tahoma" charset="0"/>
              </a:rPr>
              <a:t>s an example of a derivation that is neither leftmost nor rightmost.  See how at the third step, the middle S is replaced (POINT).  Also, notice that the second step (POINT) is correct, but ambiguous in a concerning way.  One of the S</a:t>
            </a:r>
            <a:r>
              <a:rPr lang="zh-CN" altLang="en-US" dirty="0">
                <a:latin typeface="Arial"/>
                <a:cs typeface="Tahoma" charset="0"/>
              </a:rPr>
              <a:t>’</a:t>
            </a:r>
            <a:r>
              <a:rPr lang="en-US" altLang="zh-CN" dirty="0">
                <a:latin typeface="Tahoma" charset="0"/>
                <a:cs typeface="Tahoma" charset="0"/>
              </a:rPr>
              <a:t>s got replaced by SS, but we don</a:t>
            </a:r>
            <a:r>
              <a:rPr lang="zh-CN" altLang="en-US" dirty="0">
                <a:latin typeface="Arial"/>
                <a:cs typeface="Tahoma" charset="0"/>
              </a:rPr>
              <a:t>’</a:t>
            </a:r>
            <a:r>
              <a:rPr lang="en-US" altLang="zh-CN" dirty="0">
                <a:latin typeface="Tahoma" charset="0"/>
                <a:cs typeface="Tahoma" charset="0"/>
              </a:rPr>
              <a:t>t know which.</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32</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t>Click 1</a:t>
            </a:r>
          </a:p>
          <a:p>
            <a:r>
              <a:rPr lang="en-US" altLang="zh-CN" dirty="0"/>
              <a:t>The central elements of a grammar are variables.  These are symbols that generate particular sets of strings.  One of these symbols, called the start symbol, will generate the entire language, but we can have many others to help us in that definition.</a:t>
            </a:r>
          </a:p>
          <a:p>
            <a:endParaRPr lang="en-US" altLang="zh-CN" dirty="0"/>
          </a:p>
          <a:p>
            <a:r>
              <a:rPr lang="en-US" altLang="zh-CN" dirty="0"/>
              <a:t>Click 2</a:t>
            </a:r>
          </a:p>
          <a:p>
            <a:r>
              <a:rPr lang="en-US" altLang="zh-CN" dirty="0"/>
              <a:t>The variables, or rather the sets of strings they generate, are defined recursively in terms of one another.</a:t>
            </a:r>
          </a:p>
          <a:p>
            <a:endParaRPr lang="en-US" altLang="zh-CN" dirty="0"/>
          </a:p>
          <a:p>
            <a:r>
              <a:rPr lang="en-US" altLang="zh-CN" dirty="0"/>
              <a:t>Click 3</a:t>
            </a:r>
          </a:p>
          <a:p>
            <a:r>
              <a:rPr lang="en-US" altLang="zh-CN" dirty="0"/>
              <a:t>The rules that define the languages of the variables are called </a:t>
            </a:r>
            <a:r>
              <a:rPr lang="zh-CN" altLang="en-US" dirty="0">
                <a:latin typeface="Arial"/>
              </a:rPr>
              <a:t>“</a:t>
            </a:r>
            <a:r>
              <a:rPr lang="en-US" altLang="zh-CN" dirty="0"/>
              <a:t>productions.</a:t>
            </a:r>
            <a:r>
              <a:rPr lang="zh-CN" altLang="en-US" dirty="0">
                <a:latin typeface="Arial"/>
              </a:rPr>
              <a:t>”</a:t>
            </a:r>
            <a:r>
              <a:rPr lang="en-US" altLang="zh-CN" dirty="0"/>
              <a:t>  Each production has a variable on he left (DRAW) which it helps to define, and zero or more symbols on the right (DRAW A-&gt;XY) that serve as the definition.  A rule like this says that the concatenation of the languages represented by X and Y is a subset of the language represented b A.</a:t>
            </a:r>
          </a:p>
          <a:p>
            <a:endParaRPr lang="en-US" altLang="zh-CN" dirty="0"/>
          </a:p>
          <a:p>
            <a:r>
              <a:rPr lang="en-US" altLang="zh-CN" dirty="0"/>
              <a:t>Click 4</a:t>
            </a:r>
          </a:p>
          <a:p>
            <a:r>
              <a:rPr lang="en-US" altLang="zh-CN" dirty="0"/>
              <a:t>A variable may have several productions, and its language is thus defined to be the union of the languages described by the right sides of each of its productions.  But remember, all of this may be recursive, so grammars are in fact far more powerful than the regular expressions we can build from unions of concatenations.</a:t>
            </a:r>
          </a:p>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4</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latin typeface="Tahoma" charset="0"/>
                <a:cs typeface="Times New Roman" charset="0"/>
              </a:rPr>
              <a:t>For our first example, lets consider the language that we showed not to be a regular language, the set of strings of the form n 0</a:t>
            </a:r>
            <a:r>
              <a:rPr lang="zh-CN" altLang="en-US" dirty="0">
                <a:latin typeface="Arial"/>
                <a:cs typeface="Times New Roman" charset="0"/>
              </a:rPr>
              <a:t>’</a:t>
            </a:r>
            <a:r>
              <a:rPr lang="en-US" altLang="zh-CN" dirty="0">
                <a:latin typeface="Tahoma" charset="0"/>
                <a:cs typeface="Times New Roman" charset="0"/>
              </a:rPr>
              <a:t>s followed by the same number of 1</a:t>
            </a:r>
            <a:r>
              <a:rPr lang="zh-CN" altLang="en-US" dirty="0">
                <a:latin typeface="Arial"/>
                <a:cs typeface="Times New Roman" charset="0"/>
              </a:rPr>
              <a:t>’</a:t>
            </a:r>
            <a:r>
              <a:rPr lang="en-US" altLang="zh-CN" dirty="0">
                <a:latin typeface="Tahoma" charset="0"/>
                <a:cs typeface="Times New Roman" charset="0"/>
              </a:rPr>
              <a:t>s.</a:t>
            </a:r>
          </a:p>
          <a:p>
            <a:endParaRPr lang="en-US" altLang="zh-CN" dirty="0">
              <a:latin typeface="Tahoma" charset="0"/>
              <a:cs typeface="Times New Roman" charset="0"/>
            </a:endParaRPr>
          </a:p>
          <a:p>
            <a:r>
              <a:rPr lang="en-US" altLang="zh-CN" dirty="0">
                <a:latin typeface="Tahoma" charset="0"/>
                <a:cs typeface="Times New Roman" charset="0"/>
              </a:rPr>
              <a:t>Here is a grammar for this language.  There are two productions or rules, and only one variable, S.  The first is a basis rule; it says that the string 01 is in the language of S.</a:t>
            </a:r>
          </a:p>
          <a:p>
            <a:endParaRPr lang="en-US" altLang="zh-CN" dirty="0">
              <a:latin typeface="Tahoma" charset="0"/>
              <a:cs typeface="Times New Roman" charset="0"/>
            </a:endParaRPr>
          </a:p>
          <a:p>
            <a:r>
              <a:rPr lang="en-US" altLang="zh-CN" dirty="0">
                <a:latin typeface="Tahoma" charset="0"/>
                <a:cs typeface="Times New Roman" charset="0"/>
              </a:rPr>
              <a:t>The second is an inductive rule.  It says that if w is a string in the language of S, then 0w1 is also in the language.  That rule lets us build longer and longer strings, at each step adding one 0 to the beginning and one 1 to the end, so we always have the same number of 0</a:t>
            </a:r>
            <a:r>
              <a:rPr lang="zh-CN" altLang="en-US" dirty="0">
                <a:latin typeface="Arial"/>
                <a:cs typeface="Times New Roman" charset="0"/>
              </a:rPr>
              <a:t>’</a:t>
            </a:r>
            <a:r>
              <a:rPr lang="en-US" altLang="zh-CN" dirty="0">
                <a:latin typeface="Tahoma" charset="0"/>
                <a:cs typeface="Times New Roman" charset="0"/>
              </a:rPr>
              <a:t>s and 1</a:t>
            </a:r>
            <a:r>
              <a:rPr lang="zh-CN" altLang="en-US" dirty="0">
                <a:latin typeface="Arial"/>
                <a:cs typeface="Times New Roman" charset="0"/>
              </a:rPr>
              <a:t>’</a:t>
            </a:r>
            <a:r>
              <a:rPr lang="en-US" altLang="zh-CN" dirty="0">
                <a:latin typeface="Tahoma" charset="0"/>
                <a:cs typeface="Times New Roman" charset="0"/>
              </a:rPr>
              <a:t>s, with the 0</a:t>
            </a:r>
            <a:r>
              <a:rPr lang="zh-CN" altLang="en-US" dirty="0">
                <a:latin typeface="Arial"/>
                <a:cs typeface="Times New Roman" charset="0"/>
              </a:rPr>
              <a:t>’</a:t>
            </a:r>
            <a:r>
              <a:rPr lang="en-US" altLang="zh-CN" dirty="0">
                <a:latin typeface="Tahoma" charset="0"/>
                <a:cs typeface="Times New Roman" charset="0"/>
              </a:rPr>
              <a:t>s preceding the 1</a:t>
            </a:r>
            <a:r>
              <a:rPr lang="zh-CN" altLang="en-US" dirty="0">
                <a:latin typeface="Arial"/>
                <a:cs typeface="Times New Roman" charset="0"/>
              </a:rPr>
              <a:t>’</a:t>
            </a:r>
            <a:r>
              <a:rPr lang="en-US" altLang="zh-CN" dirty="0">
                <a:latin typeface="Tahoma" charset="0"/>
                <a:cs typeface="Times New Roman" charset="0"/>
              </a:rPr>
              <a:t>s.</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5</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Now, let us make precise our informal introduction to what context-free grammars look like.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sng" strike="noStrike" kern="1200" cap="none" spc="0" normalizeH="0" baseline="0" noProof="0" dirty="0">
                <a:ln>
                  <a:noFill/>
                </a:ln>
                <a:solidFill>
                  <a:srgbClr val="000000"/>
                </a:solidFill>
                <a:effectLst/>
                <a:uLnTx/>
                <a:uFillTx/>
                <a:latin typeface="Tahoma" charset="0"/>
                <a:ea typeface="宋体" charset="0"/>
                <a:cs typeface="Times New Roman" charset="0"/>
              </a:rPr>
              <a:t>Click 1</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The terminals of the grammar are analogous to the input symbols of an automaton.  They form the alphabet for the language being defined.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1" i="0" u="sng" strike="noStrike" kern="1200" cap="none" spc="0" normalizeH="0" baseline="0" noProof="0" dirty="0">
                <a:ln>
                  <a:noFill/>
                </a:ln>
                <a:solidFill>
                  <a:srgbClr val="000000"/>
                </a:solidFill>
                <a:effectLst/>
                <a:uLnTx/>
                <a:uFillTx/>
                <a:latin typeface="Tahoma" charset="0"/>
                <a:ea typeface="宋体" charset="0"/>
                <a:cs typeface="Times New Roman" charset="0"/>
              </a:rPr>
              <a:t>Click 2</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The variables, or </a:t>
            </a:r>
            <a:r>
              <a:rPr kumimoji="0" lang="en-US" altLang="zh-CN" sz="1200" b="0" i="0" u="none" strike="noStrike" kern="1200" cap="none" spc="0" normalizeH="0" baseline="0" noProof="0" dirty="0" err="1">
                <a:ln>
                  <a:noFill/>
                </a:ln>
                <a:solidFill>
                  <a:srgbClr val="000000"/>
                </a:solidFill>
                <a:effectLst/>
                <a:uLnTx/>
                <a:uFillTx/>
                <a:latin typeface="Tahoma" charset="0"/>
                <a:ea typeface="宋体" charset="0"/>
                <a:cs typeface="Times New Roman" charset="0"/>
              </a:rPr>
              <a:t>nonterminals</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are something like states of an automaton, but they are more powerful.</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1" i="0" u="sng" strike="noStrike" kern="1200" cap="none" spc="0" normalizeH="0" baseline="0" noProof="0" dirty="0">
                <a:ln>
                  <a:noFill/>
                </a:ln>
                <a:solidFill>
                  <a:srgbClr val="000000"/>
                </a:solidFill>
                <a:effectLst/>
                <a:uLnTx/>
                <a:uFillTx/>
                <a:latin typeface="Tahoma" charset="0"/>
                <a:ea typeface="宋体" charset="0"/>
                <a:cs typeface="Times New Roman" charset="0"/>
              </a:rPr>
              <a:t>Click 3</a:t>
            </a:r>
            <a:endPar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One variable is called the </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start symbol.</a:t>
            </a:r>
            <a:r>
              <a:rPr kumimoji="0" lang="zh-CN" altLang="en-US" sz="1200" b="0" i="0" u="none" strike="noStrike" kern="1200" cap="none" spc="0" normalizeH="0" baseline="0" noProof="0" dirty="0">
                <a:ln>
                  <a:noFill/>
                </a:ln>
                <a:solidFill>
                  <a:srgbClr val="000000"/>
                </a:solidFill>
                <a:effectLst/>
                <a:uLnTx/>
                <a:uFillTx/>
                <a:latin typeface="Arial"/>
                <a:ea typeface="宋体" charset="0"/>
                <a:cs typeface="Times New Roman" charset="0"/>
              </a:rPr>
              <a:t>”</a:t>
            </a:r>
            <a:r>
              <a:rPr kumimoji="0" lang="en-US" altLang="zh-CN" sz="1200" b="0" i="0" u="none" strike="noStrike" kern="1200" cap="none" spc="0" normalizeH="0" baseline="0" noProof="0" dirty="0">
                <a:ln>
                  <a:noFill/>
                </a:ln>
                <a:solidFill>
                  <a:srgbClr val="000000"/>
                </a:solidFill>
                <a:effectLst/>
                <a:uLnTx/>
                <a:uFillTx/>
                <a:latin typeface="Tahoma" charset="0"/>
                <a:ea typeface="宋体" charset="0"/>
                <a:cs typeface="Times New Roman" charset="0"/>
              </a:rPr>
              <a:t>  It is the language of this variable that the grammar defines.  Any other variables are used as auxiliaries, but we can think of them as internal to the grammar, and their languages are not visible outside.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zh-CN" altLang="en-US" sz="1200" b="0" i="0" u="none" strike="noStrike" kern="1200" cap="none" spc="0" normalizeH="0" baseline="0" noProof="0" dirty="0">
              <a:ln>
                <a:noFill/>
              </a:ln>
              <a:solidFill>
                <a:srgbClr val="000000"/>
              </a:solidFill>
              <a:effectLst/>
              <a:uLnTx/>
              <a:uFillTx/>
              <a:latin typeface="Times New Roman" charset="0"/>
              <a:ea typeface="宋体" charset="0"/>
              <a:cs typeface="+mn-cs"/>
            </a:endParaRP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a:t>Click 1</a:t>
            </a:r>
          </a:p>
          <a:p>
            <a:r>
              <a:rPr lang="en-US" altLang="zh-CN" dirty="0"/>
              <a:t>The productions of the grammar, which are akin to the transition function of an automaton, have the form a variable on the left, sometimes called the </a:t>
            </a:r>
            <a:r>
              <a:rPr lang="zh-CN" altLang="en-US" dirty="0">
                <a:latin typeface="Arial"/>
              </a:rPr>
              <a:t>“</a:t>
            </a:r>
            <a:r>
              <a:rPr lang="en-US" altLang="zh-CN" dirty="0"/>
              <a:t>head,</a:t>
            </a:r>
            <a:r>
              <a:rPr lang="zh-CN" altLang="en-US" dirty="0">
                <a:latin typeface="Arial"/>
              </a:rPr>
              <a:t>”</a:t>
            </a:r>
            <a:r>
              <a:rPr lang="en-US" altLang="zh-CN" dirty="0"/>
              <a:t> an arrow, and a string of zero or more symbols, which can be terminals or variables.  These are sometimes called the </a:t>
            </a:r>
            <a:r>
              <a:rPr lang="zh-CN" altLang="en-US" dirty="0">
                <a:latin typeface="Arial"/>
              </a:rPr>
              <a:t>“</a:t>
            </a:r>
            <a:r>
              <a:rPr lang="en-US" altLang="zh-CN" dirty="0"/>
              <a:t>body</a:t>
            </a:r>
            <a:r>
              <a:rPr lang="zh-CN" altLang="en-US" dirty="0">
                <a:latin typeface="Arial"/>
              </a:rPr>
              <a:t>”</a:t>
            </a:r>
            <a:r>
              <a:rPr lang="en-US" altLang="zh-CN" dirty="0"/>
              <a:t> of the production.</a:t>
            </a:r>
          </a:p>
          <a:p>
            <a:r>
              <a:rPr lang="en-US" altLang="zh-CN" dirty="0"/>
              <a:t>7</a:t>
            </a:r>
          </a:p>
          <a:p>
            <a:r>
              <a:rPr lang="en-US" altLang="zh-CN" dirty="0"/>
              <a:t>Click 2</a:t>
            </a:r>
          </a:p>
          <a:p>
            <a:r>
              <a:rPr lang="en-US" altLang="zh-CN" dirty="0"/>
              <a:t>We have a convention about the letters used for certain symbols and strings.  These conventions are more complex than the convention we used to distinguish input symbols (a, b, and so on) from strings (w, x, and so on).  But they are really important as a reminder of the roles different components play, and it is something worth committing to memory early-on.</a:t>
            </a:r>
          </a:p>
          <a:p>
            <a:endParaRPr lang="en-US" altLang="zh-CN" dirty="0"/>
          </a:p>
          <a:p>
            <a:r>
              <a:rPr lang="en-US" altLang="zh-CN" dirty="0"/>
              <a:t>Click 3</a:t>
            </a:r>
          </a:p>
          <a:p>
            <a:r>
              <a:rPr lang="en-US" altLang="zh-CN" dirty="0"/>
              <a:t>First, we use capital letters at the beginning of the alphabet as variables.  However, S is also normally a variable-  in fact it will be </a:t>
            </a:r>
            <a:r>
              <a:rPr lang="en-US" altLang="zh-CN" dirty="0" err="1"/>
              <a:t>ther</a:t>
            </a:r>
            <a:r>
              <a:rPr lang="en-US" altLang="zh-CN" dirty="0"/>
              <a:t> start symbol in many grammars.</a:t>
            </a:r>
          </a:p>
          <a:p>
            <a:endParaRPr lang="en-US" altLang="zh-CN" dirty="0"/>
          </a:p>
          <a:p>
            <a:r>
              <a:rPr lang="en-US" altLang="zh-CN" dirty="0"/>
              <a:t>Click 4</a:t>
            </a:r>
          </a:p>
          <a:p>
            <a:r>
              <a:rPr lang="en-US" altLang="zh-CN" dirty="0"/>
              <a:t>On the other hand, lower-case letters at the beginning of the alphabet are terminals.  This convention agrees with our earlier convention that made these letters stand for input symbols, since there is a good analogy between the input symbols of an automaton and the terminals of a grammar.</a:t>
            </a:r>
          </a:p>
          <a:p>
            <a:endParaRPr lang="en-US" altLang="zh-CN" dirty="0"/>
          </a:p>
          <a:p>
            <a:r>
              <a:rPr lang="en-US" altLang="zh-CN" dirty="0"/>
              <a:t>Click 5</a:t>
            </a:r>
          </a:p>
          <a:p>
            <a:r>
              <a:rPr lang="en-US" altLang="zh-CN" dirty="0"/>
              <a:t>Capital letters near the end of the alphabet are used for symbols that could be either terminals or variables – we typically don</a:t>
            </a:r>
            <a:r>
              <a:rPr lang="zh-CN" altLang="en-US" dirty="0">
                <a:latin typeface="Arial"/>
              </a:rPr>
              <a:t>’</a:t>
            </a:r>
            <a:r>
              <a:rPr lang="en-US" altLang="zh-CN" dirty="0"/>
              <a:t>t know which.</a:t>
            </a:r>
          </a:p>
          <a:p>
            <a:endParaRPr lang="en-US" altLang="zh-CN" dirty="0"/>
          </a:p>
          <a:p>
            <a:r>
              <a:rPr lang="en-US" altLang="zh-CN" dirty="0"/>
              <a:t>Click 6</a:t>
            </a:r>
          </a:p>
          <a:p>
            <a:r>
              <a:rPr lang="en-US" altLang="zh-CN" dirty="0"/>
              <a:t>Lower-case letters at the end of the alphabet stand for strings of terminals only.  Again, this matches our earlier convention.</a:t>
            </a:r>
          </a:p>
          <a:p>
            <a:endParaRPr lang="en-US" altLang="zh-CN" dirty="0"/>
          </a:p>
          <a:p>
            <a:r>
              <a:rPr lang="en-US" altLang="zh-CN" dirty="0"/>
              <a:t>Click 7</a:t>
            </a:r>
          </a:p>
          <a:p>
            <a:r>
              <a:rPr lang="en-US" altLang="zh-CN" dirty="0"/>
              <a:t>And we use Greek letters at the beginning of the Greek alphabet for strings that may consist of both terminals and variables, mixed.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t>Click 1</a:t>
            </a:r>
          </a:p>
          <a:p>
            <a:r>
              <a:rPr lang="en-US" altLang="zh-CN" dirty="0"/>
              <a:t>We</a:t>
            </a:r>
            <a:r>
              <a:rPr lang="zh-CN" altLang="en-US" dirty="0">
                <a:latin typeface="Arial"/>
              </a:rPr>
              <a:t>’</a:t>
            </a:r>
            <a:r>
              <a:rPr lang="en-US" altLang="zh-CN" dirty="0" err="1"/>
              <a:t>ll</a:t>
            </a:r>
            <a:r>
              <a:rPr lang="en-US" altLang="zh-CN" dirty="0"/>
              <a:t> design a grammar for the language of strings of the form 0-to-the-n, 1-to-the-n.</a:t>
            </a:r>
          </a:p>
          <a:p>
            <a:endParaRPr lang="en-US" altLang="zh-CN" dirty="0"/>
          </a:p>
          <a:p>
            <a:r>
              <a:rPr lang="en-US" altLang="zh-CN" dirty="0"/>
              <a:t>Click 2</a:t>
            </a:r>
          </a:p>
          <a:p>
            <a:r>
              <a:rPr lang="en-US" altLang="zh-CN" dirty="0"/>
              <a:t>The terminal alphabet is 0 and 1, of course.</a:t>
            </a:r>
          </a:p>
          <a:p>
            <a:endParaRPr lang="en-US" altLang="zh-CN" dirty="0"/>
          </a:p>
          <a:p>
            <a:r>
              <a:rPr lang="en-US" altLang="zh-CN" dirty="0"/>
              <a:t>Click 3</a:t>
            </a:r>
          </a:p>
          <a:p>
            <a:r>
              <a:rPr lang="en-US" altLang="zh-CN" dirty="0"/>
              <a:t>We only need one variable in this case; call it S.</a:t>
            </a:r>
          </a:p>
          <a:p>
            <a:endParaRPr lang="en-US" altLang="zh-CN" dirty="0"/>
          </a:p>
          <a:p>
            <a:r>
              <a:rPr lang="en-US" altLang="zh-CN" dirty="0"/>
              <a:t>Click 4</a:t>
            </a:r>
          </a:p>
          <a:p>
            <a:r>
              <a:rPr lang="en-US" altLang="zh-CN" dirty="0"/>
              <a:t>S will be the start symbol --- there is no other option since it is the only variable.</a:t>
            </a:r>
          </a:p>
          <a:p>
            <a:endParaRPr lang="en-US" altLang="zh-CN" dirty="0"/>
          </a:p>
          <a:p>
            <a:r>
              <a:rPr lang="en-US" altLang="zh-CN" dirty="0"/>
              <a:t>Click 5</a:t>
            </a:r>
          </a:p>
          <a:p>
            <a:r>
              <a:rPr lang="en-US" altLang="zh-CN" dirty="0"/>
              <a:t>And here are the productions, which we explained earlier in our informal discussion. The first production generates only the string 01, and the second production puts a 0 and 1 at the beginning and end, respectively, of a shorter string in the language.</a:t>
            </a:r>
          </a:p>
          <a:p>
            <a:endParaRPr lang="en-US" altLang="zh-CN" dirty="0"/>
          </a:p>
          <a:p>
            <a:r>
              <a:rPr lang="en-US" altLang="zh-CN" dirty="0"/>
              <a:t>Click 5</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a:t>
            </a:fld>
            <a:endParaRPr lang="zh-CN" altLang="en-US"/>
          </a:p>
        </p:txBody>
      </p:sp>
    </p:spTree>
    <p:extLst>
      <p:ext uri="{BB962C8B-B14F-4D97-AF65-F5344CB8AC3E}">
        <p14:creationId xmlns:p14="http://schemas.microsoft.com/office/powerpoint/2010/main" val="288752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9</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DC1E49A-B832-454E-B846-85051ACE1805}" type="datetime1">
              <a:rPr lang="en-US" altLang="zh-CN" smtClean="0"/>
              <a:t>3/25/20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47E3C1D4-7CFD-4E99-8802-23B2CC0AD90B}" type="slidenum">
              <a:rPr lang="zh-CN" altLang="en-US" smtClean="0"/>
              <a:pPr>
                <a:defRPr/>
              </a:pPr>
              <a:t>‹#›</a:t>
            </a:fld>
            <a:r>
              <a:rPr lang="en-US" altLang="zh-CN" dirty="0"/>
              <a:t>/85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6700DA1-78F3-8142-BF60-7329B2ED4CF5}" type="datetime1">
              <a:rPr lang="en-US" altLang="zh-CN" smtClean="0"/>
              <a:t>3/25/20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639973A-9D55-4DD2-9F21-E03B395EA377}" type="slidenum">
              <a:rPr lang="zh-CN" altLang="en-US"/>
              <a:pPr>
                <a:defRPr/>
              </a:pPr>
              <a:t>‹#›</a:t>
            </a:fld>
            <a:r>
              <a:rPr lang="en-US" altLang="zh-CN" dirty="0"/>
              <a:t>/31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B17C58-8E54-0549-9F3E-B78050461DAF}" type="datetime1">
              <a:rPr lang="en-US" altLang="zh-CN" smtClean="0"/>
              <a:t>3/25/20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B0BED52-97DD-4662-9029-B54FCF5EFE61}" type="slidenum">
              <a:rPr lang="zh-CN" altLang="en-US"/>
              <a:pPr>
                <a:defRPr/>
              </a:pPr>
              <a:t>‹#›</a:t>
            </a:fld>
            <a:r>
              <a:rPr lang="en-US" altLang="zh-CN" dirty="0"/>
              <a:t>/31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0A15A440-2438-374C-A5CB-BB3AB0312B41}" type="datetime1">
              <a:rPr lang="en-US" altLang="zh-CN" smtClean="0"/>
              <a:t>3/25/20</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4539AEB5-F7B1-4F86-A4AA-D3F7E717F4FB}" type="slidenum">
              <a:rPr lang="zh-CN" altLang="en-US"/>
              <a:pPr>
                <a:defRPr/>
              </a:pPr>
              <a:t>‹#›</a:t>
            </a:fld>
            <a:r>
              <a:rPr lang="en-US" altLang="zh-CN" dirty="0"/>
              <a:t>/31</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F6918EA-C7B5-264B-8F53-620707A58D95}" type="datetime1">
              <a:rPr lang="en-US" altLang="zh-CN" smtClean="0"/>
              <a:t>3/25/20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5B20E151-7128-4B98-AD35-A52146DD181C}" type="slidenum">
              <a:rPr lang="zh-CN" altLang="en-US" smtClean="0"/>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DCAAB1F-5BA2-9648-BE84-59364C3FEA90}" type="datetime1">
              <a:rPr lang="en-US" altLang="zh-CN" smtClean="0"/>
              <a:t>3/25/20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BF065666-7F0D-406E-8BA4-AE2AEA5DB666}" type="slidenum">
              <a:rPr lang="zh-CN" altLang="en-US"/>
              <a:pPr>
                <a:defRPr/>
              </a:pPr>
              <a:t>‹#›</a:t>
            </a:fld>
            <a:r>
              <a:rPr lang="en-US" altLang="zh-CN"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EEFB645-9D9F-BB44-BC21-846686A56F11}" type="datetime1">
              <a:rPr lang="en-US" altLang="zh-CN" smtClean="0"/>
              <a:t>3/25/20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69F0446-1555-4B3E-B3B0-F444197C14D5}" type="slidenum">
              <a:rPr lang="zh-CN" altLang="en-US" smtClean="0"/>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A3BFFC3-20F4-8043-AF74-E9EC3970BEE4}" type="datetime1">
              <a:rPr lang="en-US" altLang="zh-CN" smtClean="0"/>
              <a:t>3/25/20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F6E9F165-0943-4810-BA91-33EC6EB7051F}" type="slidenum">
              <a:rPr lang="zh-CN" altLang="en-US"/>
              <a:pPr>
                <a:defRPr/>
              </a:pPr>
              <a:t>‹#›</a:t>
            </a:fld>
            <a:r>
              <a:rPr lang="en-US" altLang="zh-CN"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C2391B2-07D2-0B44-8B14-AF710BDF9F77}" type="datetime1">
              <a:rPr lang="en-US" altLang="zh-CN" smtClean="0"/>
              <a:t>3/25/20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40011035-B6D8-470E-801F-B24D56C15E3A}" type="slidenum">
              <a:rPr lang="zh-CN" altLang="en-US" smtClean="0"/>
              <a:pPr>
                <a:defRPr/>
              </a:pPr>
              <a:t>‹#›</a:t>
            </a:fld>
            <a:r>
              <a:rPr lang="en-US" altLang="zh-CN" dirty="0"/>
              <a:t>/85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029C593-71C7-AD4F-BB65-26A286BA8EE3}" type="datetime1">
              <a:rPr lang="en-US" altLang="zh-CN" smtClean="0"/>
              <a:t>3/25/20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8A03178C-32A1-462D-A9DC-9A1F2DD10848}" type="slidenum">
              <a:rPr lang="zh-CN" altLang="en-US" smtClean="0"/>
              <a:pPr>
                <a:defRPr/>
              </a:pPr>
              <a:t>‹#›</a:t>
            </a:fld>
            <a:r>
              <a:rPr lang="en-US" altLang="zh-CN" dirty="0"/>
              <a:t>/33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C6F18DD-589D-1848-9623-7CA5210200DF}" type="datetime1">
              <a:rPr lang="en-US" altLang="zh-CN" smtClean="0"/>
              <a:t>3/25/20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22AC80D1-1C22-4DB6-9C75-F2306BEFA493}" type="slidenum">
              <a:rPr lang="zh-CN" altLang="en-US"/>
              <a:pPr>
                <a:defRPr/>
              </a:pPr>
              <a:t>‹#›</a:t>
            </a:fld>
            <a:r>
              <a:rPr lang="en-US" altLang="zh-CN" dirty="0"/>
              <a:t>/31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515D07C-CDFD-A34F-8948-0E792D4F2FEA}" type="datetime1">
              <a:rPr lang="en-US" altLang="zh-CN" smtClean="0"/>
              <a:t>3/25/20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DCF1DA34-2D6D-4427-A1E8-41237D2D4C61}" type="slidenum">
              <a:rPr lang="zh-CN" altLang="en-US"/>
              <a:pPr>
                <a:defRPr/>
              </a:pPr>
              <a:t>‹#›</a:t>
            </a:fld>
            <a:r>
              <a:rPr lang="en-US" altLang="zh-CN"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6FCF2E58-C9AC-3243-B20C-F381FAC3B917}" type="datetime1">
              <a:rPr lang="en-US" altLang="zh-CN" smtClean="0"/>
              <a:t>3/25/20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a:solidFill>
                  <a:srgbClr val="898989"/>
                </a:solidFill>
                <a:latin typeface="Calibri" pitchFamily="34" charset="0"/>
              </a:defRPr>
            </a:lvl1pPr>
          </a:lstStyle>
          <a:p>
            <a:pPr>
              <a:defRPr/>
            </a:pP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898989"/>
                </a:solidFill>
                <a:latin typeface="Calibri" pitchFamily="34" charset="0"/>
              </a:defRPr>
            </a:lvl1pPr>
          </a:lstStyle>
          <a:p>
            <a:pPr>
              <a:defRPr/>
            </a:pPr>
            <a:fld id="{1B34835B-6D9A-48A1-AD99-45FCEBD3BB83}" type="slidenum">
              <a:rPr lang="zh-CN" altLang="en-US" smtClean="0"/>
              <a:pPr>
                <a:defRPr/>
              </a:pPr>
              <a:t>‹#›</a:t>
            </a:fld>
            <a:r>
              <a:rPr lang="en-US" altLang="zh-CN" dirty="0"/>
              <a:t>/85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3"/>
          <p:cNvPicPr>
            <a:picLocks noChangeAspect="1" noChangeArrowheads="1"/>
          </p:cNvPicPr>
          <p:nvPr/>
        </p:nvPicPr>
        <p:blipFill>
          <a:blip r:embed="rId4" cstate="print"/>
          <a:srcRect/>
          <a:stretch>
            <a:fillRect/>
          </a:stretch>
        </p:blipFill>
        <p:spPr bwMode="auto">
          <a:xfrm>
            <a:off x="-141288" y="1588"/>
            <a:ext cx="9285288" cy="6856412"/>
          </a:xfrm>
          <a:prstGeom prst="rect">
            <a:avLst/>
          </a:prstGeom>
          <a:noFill/>
          <a:ln w="9525">
            <a:noFill/>
            <a:miter lim="800000"/>
            <a:headEnd/>
            <a:tailEnd/>
          </a:ln>
        </p:spPr>
      </p:pic>
      <p:sp>
        <p:nvSpPr>
          <p:cNvPr id="2052" name="Rectangle 4"/>
          <p:cNvSpPr>
            <a:spLocks noChangeArrowheads="1"/>
          </p:cNvSpPr>
          <p:nvPr/>
        </p:nvSpPr>
        <p:spPr bwMode="auto">
          <a:xfrm>
            <a:off x="-107950" y="4293096"/>
            <a:ext cx="9251950" cy="784225"/>
          </a:xfrm>
          <a:prstGeom prst="rect">
            <a:avLst/>
          </a:prstGeom>
          <a:noFill/>
          <a:ln w="9525">
            <a:noFill/>
            <a:miter lim="800000"/>
            <a:headEnd/>
            <a:tailEnd/>
          </a:ln>
        </p:spPr>
        <p:txBody>
          <a:bodyPr lIns="92075" tIns="46038" rIns="92075" bIns="46038"/>
          <a:lstStyle/>
          <a:p>
            <a:pPr algn="ctr">
              <a:spcBef>
                <a:spcPts val="600"/>
              </a:spcBef>
            </a:pPr>
            <a:r>
              <a:rPr lang="en-US" altLang="zh-CN" sz="2400" b="1" dirty="0">
                <a:solidFill>
                  <a:srgbClr val="002060"/>
                </a:solidFill>
                <a:latin typeface="Tahoma"/>
                <a:ea typeface="华文中宋" pitchFamily="2" charset="-122"/>
                <a:cs typeface="Tahoma"/>
              </a:rPr>
              <a:t>School of Computer Science</a:t>
            </a:r>
            <a:endParaRPr lang="zh-CN" altLang="en-US" sz="3600" b="1" dirty="0">
              <a:solidFill>
                <a:srgbClr val="009900"/>
              </a:solidFill>
              <a:latin typeface="Tahoma"/>
              <a:ea typeface="华文中宋" pitchFamily="2" charset="-122"/>
              <a:cs typeface="Tahoma"/>
            </a:endParaRPr>
          </a:p>
        </p:txBody>
      </p:sp>
      <p:sp>
        <p:nvSpPr>
          <p:cNvPr id="2053" name="Text Box 5"/>
          <p:cNvSpPr txBox="1">
            <a:spLocks noChangeArrowheads="1"/>
          </p:cNvSpPr>
          <p:nvPr/>
        </p:nvSpPr>
        <p:spPr bwMode="auto">
          <a:xfrm>
            <a:off x="-128588" y="1214239"/>
            <a:ext cx="9272588" cy="1638697"/>
          </a:xfrm>
          <a:prstGeom prst="rect">
            <a:avLst/>
          </a:prstGeom>
          <a:noFill/>
          <a:ln w="12700">
            <a:noFill/>
            <a:miter lim="800000"/>
            <a:headEnd type="none" w="sm" len="sm"/>
            <a:tailEnd type="none" w="sm" len="sm"/>
          </a:ln>
        </p:spPr>
        <p:txBody>
          <a:bodyPr lIns="92075" tIns="46038" rIns="92075" bIns="46038">
            <a:spAutoFit/>
          </a:bodyPr>
          <a:lstStyle/>
          <a:p>
            <a:pPr algn="ctr">
              <a:lnSpc>
                <a:spcPts val="4000"/>
              </a:lnSpc>
              <a:defRPr/>
            </a:pPr>
            <a:r>
              <a:rPr lang="en-US" altLang="zh-CN" sz="4000" b="1" dirty="0">
                <a:solidFill>
                  <a:srgbClr val="FF1901"/>
                </a:solidFill>
                <a:latin typeface="Tahoma"/>
                <a:ea typeface="华文新魏" pitchFamily="2" charset="-122"/>
                <a:cs typeface="Tahoma"/>
              </a:rPr>
              <a:t>Theory of Computation</a:t>
            </a:r>
          </a:p>
          <a:p>
            <a:pPr algn="ctr">
              <a:lnSpc>
                <a:spcPts val="4000"/>
              </a:lnSpc>
              <a:defRPr/>
            </a:pPr>
            <a:endParaRPr lang="en-US" altLang="zh-CN" sz="4000" b="1" dirty="0">
              <a:solidFill>
                <a:srgbClr val="FF1901"/>
              </a:solidFill>
              <a:latin typeface="Tahoma"/>
              <a:ea typeface="华文新魏" pitchFamily="2" charset="-122"/>
              <a:cs typeface="Tahoma"/>
            </a:endParaRPr>
          </a:p>
          <a:p>
            <a:pPr algn="ctr">
              <a:lnSpc>
                <a:spcPts val="4000"/>
              </a:lnSpc>
              <a:defRPr/>
            </a:pPr>
            <a:r>
              <a:rPr lang="en-US" altLang="zh-CN" sz="3600" b="1" dirty="0">
                <a:solidFill>
                  <a:srgbClr val="FF1901"/>
                </a:solidFill>
                <a:latin typeface="Tahoma"/>
                <a:ea typeface="华文新魏" pitchFamily="2" charset="-122"/>
                <a:cs typeface="Tahoma"/>
              </a:rPr>
              <a:t>Context-Free Grammar</a:t>
            </a:r>
          </a:p>
        </p:txBody>
      </p:sp>
      <p:sp>
        <p:nvSpPr>
          <p:cNvPr id="2054" name="矩形 4"/>
          <p:cNvSpPr>
            <a:spLocks noChangeArrowheads="1"/>
          </p:cNvSpPr>
          <p:nvPr/>
        </p:nvSpPr>
        <p:spPr bwMode="auto">
          <a:xfrm>
            <a:off x="-107950" y="4869160"/>
            <a:ext cx="9251950" cy="396875"/>
          </a:xfrm>
          <a:prstGeom prst="rect">
            <a:avLst/>
          </a:prstGeom>
          <a:noFill/>
          <a:ln w="9525">
            <a:noFill/>
            <a:miter lim="800000"/>
            <a:headEnd/>
            <a:tailEnd/>
          </a:ln>
        </p:spPr>
        <p:txBody>
          <a:bodyPr>
            <a:spAutoFit/>
          </a:bodyPr>
          <a:lstStyle/>
          <a:p>
            <a:pPr algn="ctr"/>
            <a:r>
              <a:rPr lang="en-US" altLang="zh-CN" sz="2000" b="1" dirty="0">
                <a:solidFill>
                  <a:srgbClr val="FF3300"/>
                </a:solidFill>
                <a:latin typeface="Tahoma"/>
                <a:ea typeface="华文新魏" pitchFamily="2" charset="-122"/>
                <a:cs typeface="Tahoma"/>
              </a:rPr>
              <a:t>2020.03</a:t>
            </a:r>
          </a:p>
        </p:txBody>
      </p:sp>
      <p:sp>
        <p:nvSpPr>
          <p:cNvPr id="2055" name="矩形 5"/>
          <p:cNvSpPr>
            <a:spLocks noChangeArrowheads="1"/>
          </p:cNvSpPr>
          <p:nvPr/>
        </p:nvSpPr>
        <p:spPr bwMode="auto">
          <a:xfrm>
            <a:off x="3603" y="2564904"/>
            <a:ext cx="9251950" cy="2046714"/>
          </a:xfrm>
          <a:prstGeom prst="rect">
            <a:avLst/>
          </a:prstGeom>
          <a:noFill/>
          <a:ln w="9525">
            <a:noFill/>
            <a:miter lim="800000"/>
            <a:headEnd/>
            <a:tailEnd/>
          </a:ln>
        </p:spPr>
        <p:txBody>
          <a:bodyPr>
            <a:spAutoFit/>
          </a:bodyPr>
          <a:lstStyle/>
          <a:p>
            <a:pPr algn="ctr">
              <a:spcBef>
                <a:spcPts val="600"/>
              </a:spcBef>
            </a:pPr>
            <a:endParaRPr lang="zh-CN" altLang="en-US" sz="2800" b="1" dirty="0">
              <a:solidFill>
                <a:schemeClr val="hlink"/>
              </a:solidFill>
              <a:latin typeface="华文中宋" pitchFamily="2" charset="-122"/>
              <a:ea typeface="华文中宋" pitchFamily="2" charset="-122"/>
            </a:endParaRPr>
          </a:p>
          <a:p>
            <a:pPr algn="ctr">
              <a:spcBef>
                <a:spcPts val="600"/>
              </a:spcBef>
            </a:pPr>
            <a:r>
              <a:rPr lang="en-US" altLang="zh-CN" sz="2800" b="1" dirty="0">
                <a:solidFill>
                  <a:schemeClr val="hlink"/>
                </a:solidFill>
                <a:latin typeface="Tahoma"/>
                <a:ea typeface="华文中宋" pitchFamily="2" charset="-122"/>
                <a:cs typeface="Tahoma"/>
              </a:rPr>
              <a:t>Yang, Ning </a:t>
            </a:r>
          </a:p>
          <a:p>
            <a:pPr algn="ctr">
              <a:spcBef>
                <a:spcPts val="600"/>
              </a:spcBef>
            </a:pPr>
            <a:r>
              <a:rPr lang="en-US" altLang="zh-CN" sz="2800" b="1" dirty="0">
                <a:solidFill>
                  <a:schemeClr val="hlink"/>
                </a:solidFill>
                <a:latin typeface="华文中宋" pitchFamily="2" charset="-122"/>
                <a:ea typeface="华文中宋" pitchFamily="2" charset="-122"/>
                <a:cs typeface="Times New Roman" pitchFamily="18" charset="0"/>
              </a:rPr>
              <a:t>(</a:t>
            </a:r>
            <a:r>
              <a:rPr lang="zh-CN" altLang="en-US" sz="2800" b="1" dirty="0">
                <a:solidFill>
                  <a:schemeClr val="hlink"/>
                </a:solidFill>
                <a:latin typeface="华文中宋" pitchFamily="2" charset="-122"/>
                <a:ea typeface="华文中宋" pitchFamily="2" charset="-122"/>
                <a:cs typeface="Times New Roman" pitchFamily="18" charset="0"/>
              </a:rPr>
              <a:t>杨</a:t>
            </a:r>
            <a:r>
              <a:rPr lang="en-US" altLang="zh-CN" sz="2800" b="1" dirty="0">
                <a:solidFill>
                  <a:schemeClr val="hlink"/>
                </a:solidFill>
                <a:latin typeface="华文中宋" pitchFamily="2" charset="-122"/>
                <a:ea typeface="华文中宋" pitchFamily="2" charset="-122"/>
                <a:cs typeface="Times New Roman" pitchFamily="18" charset="0"/>
              </a:rPr>
              <a:t> </a:t>
            </a:r>
            <a:r>
              <a:rPr lang="zh-CN" altLang="en-US" sz="2800" b="1" dirty="0">
                <a:solidFill>
                  <a:schemeClr val="hlink"/>
                </a:solidFill>
                <a:latin typeface="华文中宋" pitchFamily="2" charset="-122"/>
                <a:ea typeface="华文中宋" pitchFamily="2" charset="-122"/>
                <a:cs typeface="Times New Roman" pitchFamily="18" charset="0"/>
              </a:rPr>
              <a:t>宁</a:t>
            </a:r>
            <a:r>
              <a:rPr lang="en-US" altLang="zh-CN" sz="2800" b="1" dirty="0">
                <a:solidFill>
                  <a:schemeClr val="hlink"/>
                </a:solidFill>
                <a:latin typeface="华文中宋" pitchFamily="2" charset="-122"/>
                <a:ea typeface="华文中宋" pitchFamily="2" charset="-122"/>
                <a:cs typeface="Times New Roman" pitchFamily="18" charset="0"/>
              </a:rPr>
              <a:t>)</a:t>
            </a:r>
          </a:p>
          <a:p>
            <a:pPr algn="ctr">
              <a:spcBef>
                <a:spcPts val="600"/>
              </a:spcBef>
            </a:pPr>
            <a:r>
              <a:rPr lang="zh-CN" altLang="en-US" sz="2800" b="1" dirty="0">
                <a:solidFill>
                  <a:srgbClr val="009900"/>
                </a:solidFill>
                <a:latin typeface="华文中宋" pitchFamily="2" charset="-122"/>
                <a:ea typeface="华文中宋" pitchFamily="2" charset="-122"/>
              </a:rPr>
              <a:t>  </a:t>
            </a:r>
            <a:endParaRPr lang="zh-CN" altLang="en-US" sz="2600" b="1" dirty="0">
              <a:latin typeface="华文中宋" pitchFamily="2" charset="-122"/>
              <a:ea typeface="华文中宋"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464630"/>
              </p:ext>
            </p:extLst>
          </p:nvPr>
        </p:nvGraphicFramePr>
        <p:xfrm>
          <a:off x="4032250" y="3178348"/>
          <a:ext cx="1079500" cy="1079500"/>
        </p:xfrm>
        <a:graphic>
          <a:graphicData uri="http://schemas.openxmlformats.org/presentationml/2006/ole">
            <mc:AlternateContent xmlns:mc="http://schemas.openxmlformats.org/markup-compatibility/2006">
              <mc:Choice xmlns:v="urn:schemas-microsoft-com:vml" Requires="v">
                <p:oleObj spid="_x0000_s88368" name="PDF" r:id="rId5" imgW="1080000" imgH="1080000" progId="FoxitReader.Document">
                  <p:embed/>
                </p:oleObj>
              </mc:Choice>
              <mc:Fallback>
                <p:oleObj name="PDF" r:id="rId5" imgW="1080000" imgH="1080000" progId="FoxitReader.Document">
                  <p:embed/>
                  <p:pic>
                    <p:nvPicPr>
                      <p:cNvPr id="0" name=""/>
                      <p:cNvPicPr/>
                      <p:nvPr/>
                    </p:nvPicPr>
                    <p:blipFill>
                      <a:blip r:embed="rId6"/>
                      <a:stretch>
                        <a:fillRect/>
                      </a:stretch>
                    </p:blipFill>
                    <p:spPr>
                      <a:xfrm>
                        <a:off x="4032250" y="3178348"/>
                        <a:ext cx="1079500" cy="1079500"/>
                      </a:xfrm>
                      <a:prstGeom prst="rect">
                        <a:avLst/>
                      </a:prstGeom>
                    </p:spPr>
                  </p:pic>
                </p:oleObj>
              </mc:Fallback>
            </mc:AlternateContent>
          </a:graphicData>
        </a:graphic>
      </p:graphicFrame>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1</a:t>
            </a:fld>
            <a:r>
              <a:rPr lang="en-US" altLang="zh-CN"/>
              <a:t>/33</a:t>
            </a: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38959" y="417558"/>
            <a:ext cx="407731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Derivations – Intuition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We </a:t>
            </a:r>
            <a:r>
              <a:rPr lang="en-US" altLang="zh-CN" sz="2800" i="1" kern="0" dirty="0">
                <a:solidFill>
                  <a:srgbClr val="FF0066"/>
                </a:solidFill>
                <a:latin typeface="Tahoma"/>
                <a:ea typeface="宋体"/>
              </a:rPr>
              <a:t>derive</a:t>
            </a:r>
            <a:r>
              <a:rPr lang="en-US" altLang="zh-CN" sz="2800" kern="0" dirty="0">
                <a:solidFill>
                  <a:srgbClr val="000000"/>
                </a:solidFill>
                <a:latin typeface="Tahoma"/>
                <a:ea typeface="宋体"/>
              </a:rPr>
              <a:t>  strings in the language of a CFG by starting with the start symbol, and repeatedly replacing some variable A by the body of one of its productions.</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That is, the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productions for A</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 are those that have head A.</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10</a:t>
            </a:fld>
            <a:r>
              <a:rPr lang="en-US" altLang="zh-CN"/>
              <a:t>/33</a:t>
            </a:r>
            <a:endParaRPr lang="en-US" altLang="zh-CN" dirty="0"/>
          </a:p>
        </p:txBody>
      </p:sp>
    </p:spTree>
    <p:extLst>
      <p:ext uri="{BB962C8B-B14F-4D97-AF65-F5344CB8AC3E}">
        <p14:creationId xmlns:p14="http://schemas.microsoft.com/office/powerpoint/2010/main" val="21488600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57120" y="417558"/>
            <a:ext cx="444100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Derivations – Formalism</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We say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A</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rPr>
              <a:t>A -&gt;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 is a production.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S -&gt; 01</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S -&gt; 0S1</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S =&gt; 0S1 =&gt; 00S11 =&gt; 000111</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11</a:t>
            </a:fld>
            <a:r>
              <a:rPr lang="en-US" altLang="zh-CN"/>
              <a:t>/33</a:t>
            </a:r>
            <a:endParaRPr lang="en-US" altLang="zh-CN" dirty="0"/>
          </a:p>
        </p:txBody>
      </p:sp>
    </p:spTree>
    <p:extLst>
      <p:ext uri="{BB962C8B-B14F-4D97-AF65-F5344CB8AC3E}">
        <p14:creationId xmlns:p14="http://schemas.microsoft.com/office/powerpoint/2010/main" val="5439683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41733" y="417558"/>
            <a:ext cx="347178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Iterated Derivation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=&gt;*</a:t>
            </a:r>
            <a:r>
              <a:rPr lang="en-US" altLang="zh-CN" sz="2800" kern="0" dirty="0">
                <a:solidFill>
                  <a:srgbClr val="000000"/>
                </a:solidFill>
                <a:latin typeface="Tahoma"/>
                <a:ea typeface="宋体"/>
              </a:rPr>
              <a:t> means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zero or more derivation steps.</a:t>
            </a:r>
            <a:r>
              <a:rPr lang="zh-CN" altLang="en-US" sz="2800" kern="0" dirty="0">
                <a:solidFill>
                  <a:srgbClr val="000000"/>
                </a:solidFill>
                <a:latin typeface="Arial"/>
                <a:ea typeface="宋体"/>
              </a:rPr>
              <a:t>”</a:t>
            </a:r>
            <a:endParaRPr lang="en-US" altLang="zh-CN" sz="2800" kern="0" dirty="0">
              <a:solidFill>
                <a:srgbClr val="000000"/>
              </a:solidFill>
              <a:latin typeface="Tahoma"/>
              <a:ea typeface="宋体"/>
            </a:endParaRP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Basis</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for any string </a:t>
            </a:r>
            <a:r>
              <a:rPr lang="en-US" altLang="zh-CN" sz="2800" kern="0" dirty="0">
                <a:solidFill>
                  <a:srgbClr val="000000"/>
                </a:solidFill>
                <a:latin typeface="Tahoma"/>
                <a:ea typeface="宋体"/>
                <a:sym typeface="Symbol" charset="0"/>
              </a:rPr>
              <a:t></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Induction</a:t>
            </a:r>
            <a:r>
              <a:rPr lang="en-US" altLang="zh-CN" sz="2800" kern="0" dirty="0">
                <a:solidFill>
                  <a:srgbClr val="000000"/>
                </a:solidFill>
                <a:latin typeface="Tahoma"/>
                <a:ea typeface="宋体"/>
              </a:rPr>
              <a:t>: if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and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 then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12</a:t>
            </a:fld>
            <a:r>
              <a:rPr lang="en-US" altLang="zh-CN"/>
              <a:t>/33</a:t>
            </a:r>
            <a:endParaRPr lang="en-US" altLang="zh-CN" dirty="0"/>
          </a:p>
        </p:txBody>
      </p:sp>
    </p:spTree>
    <p:extLst>
      <p:ext uri="{BB962C8B-B14F-4D97-AF65-F5344CB8AC3E}">
        <p14:creationId xmlns:p14="http://schemas.microsoft.com/office/powerpoint/2010/main" val="15166484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70904" y="417558"/>
            <a:ext cx="526133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Iterated Derivation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FF"/>
                </a:solidFill>
                <a:latin typeface="Tahoma"/>
                <a:ea typeface="宋体"/>
              </a:rPr>
              <a:t>S -&gt; 01; S -&gt; 0S1</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FF"/>
                </a:solidFill>
                <a:latin typeface="Tahoma"/>
                <a:ea typeface="宋体"/>
              </a:rPr>
              <a:t>S =&gt; 0S1 =&gt; 00S11 =&gt; 000111</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Thus </a:t>
            </a:r>
            <a:r>
              <a:rPr lang="en-US" altLang="zh-CN" sz="3200" kern="0" dirty="0">
                <a:solidFill>
                  <a:srgbClr val="0000FF"/>
                </a:solidFill>
                <a:latin typeface="Tahoma"/>
                <a:ea typeface="宋体"/>
              </a:rPr>
              <a:t>S =&gt;* S; S =&gt;* 0S1;                     S =&gt;* 00S11; S =&gt;* 000111</a:t>
            </a:r>
            <a:r>
              <a:rPr lang="en-US" altLang="zh-CN" sz="32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13</a:t>
            </a:fld>
            <a:r>
              <a:rPr lang="en-US" altLang="zh-CN"/>
              <a:t>/33</a:t>
            </a:r>
            <a:endParaRPr lang="en-US" altLang="zh-CN" dirty="0"/>
          </a:p>
        </p:txBody>
      </p:sp>
    </p:spTree>
    <p:extLst>
      <p:ext uri="{BB962C8B-B14F-4D97-AF65-F5344CB8AC3E}">
        <p14:creationId xmlns:p14="http://schemas.microsoft.com/office/powerpoint/2010/main" val="27562494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59145" y="417558"/>
            <a:ext cx="308485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Sentential Forms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Any string of variables and/or terminals derived from the start symbol is called a </a:t>
            </a:r>
            <a:r>
              <a:rPr lang="en-US" altLang="zh-CN" sz="2800" i="1" kern="0" dirty="0">
                <a:solidFill>
                  <a:srgbClr val="FF0066"/>
                </a:solidFill>
                <a:latin typeface="Tahoma"/>
                <a:ea typeface="宋体"/>
              </a:rPr>
              <a:t>sentential form</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Formally,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sentential form </a:t>
            </a:r>
            <a:r>
              <a:rPr lang="en-US" altLang="zh-CN" sz="2800" kern="0" dirty="0" err="1">
                <a:solidFill>
                  <a:srgbClr val="000000"/>
                </a:solidFill>
                <a:latin typeface="Tahoma"/>
                <a:ea typeface="宋体"/>
              </a:rPr>
              <a:t>iff</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S =&gt;*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14</a:t>
            </a:fld>
            <a:r>
              <a:rPr lang="en-US" altLang="zh-CN"/>
              <a:t>/33</a:t>
            </a:r>
            <a:endParaRPr lang="en-US" altLang="zh-CN" dirty="0"/>
          </a:p>
        </p:txBody>
      </p:sp>
    </p:spTree>
    <p:extLst>
      <p:ext uri="{BB962C8B-B14F-4D97-AF65-F5344CB8AC3E}">
        <p14:creationId xmlns:p14="http://schemas.microsoft.com/office/powerpoint/2010/main" val="33136716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75269" y="417558"/>
            <a:ext cx="445262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Language of a Grammar</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G</a:t>
            </a:r>
            <a:r>
              <a:rPr lang="en-US" altLang="zh-CN" sz="2800" kern="0" dirty="0">
                <a:solidFill>
                  <a:srgbClr val="000000"/>
                </a:solidFill>
                <a:latin typeface="Tahoma"/>
                <a:ea typeface="宋体"/>
              </a:rPr>
              <a:t> is a CFG, then </a:t>
            </a:r>
            <a:r>
              <a:rPr lang="en-US" altLang="zh-CN" sz="2800" kern="0" dirty="0">
                <a:solidFill>
                  <a:srgbClr val="0000FF"/>
                </a:solidFill>
                <a:latin typeface="Tahoma"/>
                <a:ea typeface="宋体"/>
              </a:rPr>
              <a:t>L(G)</a:t>
            </a:r>
            <a:r>
              <a:rPr lang="en-US" altLang="zh-CN" sz="2800" kern="0" dirty="0">
                <a:solidFill>
                  <a:srgbClr val="000000"/>
                </a:solidFill>
                <a:latin typeface="Tahoma"/>
                <a:ea typeface="宋体"/>
              </a:rPr>
              <a:t>, the </a:t>
            </a:r>
            <a:r>
              <a:rPr lang="en-US" altLang="zh-CN" sz="2800" i="1" kern="0" dirty="0">
                <a:solidFill>
                  <a:srgbClr val="FF0066"/>
                </a:solidFill>
                <a:latin typeface="Tahoma"/>
                <a:ea typeface="宋体"/>
              </a:rPr>
              <a:t>language of G</a:t>
            </a:r>
            <a:r>
              <a:rPr lang="en-US" altLang="zh-CN" sz="2800" kern="0" dirty="0">
                <a:solidFill>
                  <a:srgbClr val="000000"/>
                </a:solidFill>
                <a:latin typeface="Tahoma"/>
                <a:ea typeface="宋体"/>
              </a:rPr>
              <a:t>, is  </a:t>
            </a:r>
            <a:r>
              <a:rPr lang="en-US" altLang="zh-CN" sz="2800" kern="0" dirty="0">
                <a:solidFill>
                  <a:srgbClr val="0000FF"/>
                </a:solidFill>
                <a:latin typeface="Tahoma"/>
                <a:ea typeface="宋体"/>
              </a:rPr>
              <a:t>{w | S =&gt;* w}</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G</a:t>
            </a:r>
            <a:r>
              <a:rPr lang="en-US" altLang="zh-CN" sz="2800" kern="0" dirty="0">
                <a:solidFill>
                  <a:srgbClr val="000000"/>
                </a:solidFill>
                <a:latin typeface="Tahoma"/>
                <a:ea typeface="宋体"/>
              </a:rPr>
              <a:t> has productions </a:t>
            </a:r>
            <a:r>
              <a:rPr lang="en-US" altLang="zh-CN" sz="2800" kern="0" dirty="0">
                <a:solidFill>
                  <a:srgbClr val="0000FF"/>
                </a:solidFill>
                <a:latin typeface="Tahoma"/>
                <a:ea typeface="宋体"/>
              </a:rPr>
              <a:t>S -&gt; </a:t>
            </a:r>
            <a:r>
              <a:rPr lang="en-US" altLang="zh-CN" sz="2800" kern="0" dirty="0" err="1">
                <a:solidFill>
                  <a:srgbClr val="0000FF"/>
                </a:solidFill>
                <a:latin typeface="Lucida Sans Unicode" charset="0"/>
                <a:ea typeface="宋体"/>
              </a:rPr>
              <a:t>ε</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S -&gt; 0S1</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L(G) = {0</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1</a:t>
            </a:r>
            <a:r>
              <a:rPr lang="en-US" altLang="zh-CN" sz="2800" kern="0" baseline="30000" dirty="0">
                <a:solidFill>
                  <a:srgbClr val="0000FF"/>
                </a:solidFill>
                <a:latin typeface="Tahoma"/>
                <a:ea typeface="宋体"/>
              </a:rPr>
              <a:t>n</a:t>
            </a:r>
            <a:r>
              <a:rPr lang="en-US" altLang="zh-CN" sz="2800" kern="0" dirty="0">
                <a:solidFill>
                  <a:srgbClr val="0000FF"/>
                </a:solidFill>
                <a:latin typeface="Tahoma"/>
                <a:ea typeface="宋体"/>
              </a:rPr>
              <a:t> | n </a:t>
            </a:r>
            <a:r>
              <a:rPr lang="en-US" altLang="zh-CN" sz="2800" u="sng" kern="0" dirty="0">
                <a:solidFill>
                  <a:srgbClr val="0000FF"/>
                </a:solidFill>
                <a:latin typeface="Tahoma"/>
                <a:ea typeface="宋体"/>
              </a:rPr>
              <a:t>&gt;</a:t>
            </a:r>
            <a:r>
              <a:rPr lang="en-US" altLang="zh-CN" sz="2800" kern="0" dirty="0">
                <a:solidFill>
                  <a:srgbClr val="0000FF"/>
                </a:solidFill>
                <a:latin typeface="Tahoma"/>
                <a:ea typeface="宋体"/>
              </a:rPr>
              <a:t> 0}</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15</a:t>
            </a:fld>
            <a:r>
              <a:rPr lang="en-US" altLang="zh-CN"/>
              <a:t>/33</a:t>
            </a:r>
            <a:endParaRPr lang="en-US" altLang="zh-CN" dirty="0"/>
          </a:p>
        </p:txBody>
      </p:sp>
    </p:spTree>
    <p:extLst>
      <p:ext uri="{BB962C8B-B14F-4D97-AF65-F5344CB8AC3E}">
        <p14:creationId xmlns:p14="http://schemas.microsoft.com/office/powerpoint/2010/main" val="20895650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01922" y="417558"/>
            <a:ext cx="439932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Context-Free Languages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 language that is defined by some CFG is called a </a:t>
            </a:r>
            <a:r>
              <a:rPr lang="en-US" altLang="zh-CN" sz="2800" i="1" kern="0" dirty="0">
                <a:solidFill>
                  <a:srgbClr val="FF0066"/>
                </a:solidFill>
                <a:latin typeface="Tahoma"/>
                <a:ea typeface="宋体"/>
              </a:rPr>
              <a:t>context-free language</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There are CFL</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that are not regular languages, such as the example just given.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But not all languages are CFL</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Intuitively</a:t>
            </a:r>
            <a:r>
              <a:rPr lang="en-US" altLang="zh-CN" sz="2800" kern="0" dirty="0">
                <a:solidFill>
                  <a:srgbClr val="000000"/>
                </a:solidFill>
                <a:latin typeface="Tahoma"/>
                <a:ea typeface="宋体"/>
              </a:rPr>
              <a:t>: CFL</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can count two things, not three.</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16</a:t>
            </a:fld>
            <a:r>
              <a:rPr lang="en-US" altLang="zh-CN"/>
              <a:t>/33</a:t>
            </a:r>
            <a:endParaRPr lang="en-US" altLang="zh-CN" dirty="0"/>
          </a:p>
        </p:txBody>
      </p:sp>
    </p:spTree>
    <p:extLst>
      <p:ext uri="{BB962C8B-B14F-4D97-AF65-F5344CB8AC3E}">
        <p14:creationId xmlns:p14="http://schemas.microsoft.com/office/powerpoint/2010/main" val="36100196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Formal 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Backus-Naur Form</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Left- and Rightmost Derivations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17</a:t>
            </a:fld>
            <a:r>
              <a:rPr lang="en-US" altLang="zh-CN"/>
              <a:t>/33</a:t>
            </a:r>
            <a:endParaRPr lang="en-US" altLang="zh-CN" dirty="0"/>
          </a:p>
        </p:txBody>
      </p:sp>
    </p:spTree>
    <p:extLst>
      <p:ext uri="{BB962C8B-B14F-4D97-AF65-F5344CB8AC3E}">
        <p14:creationId xmlns:p14="http://schemas.microsoft.com/office/powerpoint/2010/main" val="312017021"/>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840183" y="417558"/>
            <a:ext cx="252280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BNF Notation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Grammars for programming languages are often written in BNF (</a:t>
            </a:r>
            <a:r>
              <a:rPr lang="en-US" altLang="zh-CN" sz="2800" i="1" kern="0" dirty="0">
                <a:solidFill>
                  <a:srgbClr val="FF0066"/>
                </a:solidFill>
                <a:latin typeface="Tahoma"/>
                <a:ea typeface="宋体"/>
              </a:rPr>
              <a:t>Backus-Naur Form</a:t>
            </a:r>
            <a:r>
              <a:rPr lang="en-US" altLang="zh-CN" sz="2800" kern="0" dirty="0">
                <a:solidFill>
                  <a:srgbClr val="000000"/>
                </a:solidFill>
                <a:latin typeface="Tahoma"/>
                <a:ea typeface="宋体"/>
              </a:rPr>
              <a: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Variables are words in &lt;…&gt;; </a:t>
            </a:r>
          </a:p>
          <a:p>
            <a:pPr lvl="0" eaLnBrk="0" hangingPunct="0">
              <a:spcBef>
                <a:spcPct val="20000"/>
              </a:spcBef>
              <a:buClr>
                <a:srgbClr val="3366FF"/>
              </a:buClr>
              <a:buSzPct val="70000"/>
            </a:pP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&lt;statement&gt;.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Terminals are often </a:t>
            </a:r>
            <a:r>
              <a:rPr lang="en-US" altLang="zh-CN" sz="2800" kern="0" dirty="0" err="1">
                <a:solidFill>
                  <a:srgbClr val="000000"/>
                </a:solidFill>
                <a:latin typeface="Tahoma"/>
                <a:ea typeface="宋体"/>
              </a:rPr>
              <a:t>multicharacter</a:t>
            </a:r>
            <a:r>
              <a:rPr lang="en-US" altLang="zh-CN" sz="2800" kern="0" dirty="0">
                <a:solidFill>
                  <a:srgbClr val="000000"/>
                </a:solidFill>
                <a:latin typeface="Tahoma"/>
                <a:ea typeface="宋体"/>
              </a:rPr>
              <a:t> strings indicated by boldface or underline; </a:t>
            </a:r>
          </a:p>
          <a:p>
            <a:pPr lvl="0" eaLnBrk="0" hangingPunct="0">
              <a:spcBef>
                <a:spcPct val="20000"/>
              </a:spcBef>
              <a:buClr>
                <a:srgbClr val="3366FF"/>
              </a:buClr>
              <a:buSzPct val="70000"/>
            </a:pP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en-US" altLang="zh-CN" sz="2800" b="1" kern="0" dirty="0">
                <a:solidFill>
                  <a:srgbClr val="000000"/>
                </a:solidFill>
                <a:latin typeface="Tahoma"/>
                <a:ea typeface="宋体"/>
              </a:rPr>
              <a:t>while</a:t>
            </a:r>
            <a:r>
              <a:rPr lang="en-US" altLang="zh-CN" sz="2800" kern="0" dirty="0">
                <a:solidFill>
                  <a:srgbClr val="000000"/>
                </a:solidFill>
                <a:latin typeface="Tahoma"/>
                <a:ea typeface="宋体"/>
              </a:rPr>
              <a:t> or </a:t>
            </a:r>
            <a:r>
              <a:rPr lang="en-US" altLang="zh-CN" sz="2800" u="sng" kern="0" dirty="0">
                <a:solidFill>
                  <a:srgbClr val="000000"/>
                </a:solidFill>
                <a:latin typeface="Tahoma"/>
                <a:ea typeface="宋体"/>
              </a:rPr>
              <a:t>WHILE</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18</a:t>
            </a:fld>
            <a:r>
              <a:rPr lang="en-US" altLang="zh-CN"/>
              <a:t>/33</a:t>
            </a:r>
            <a:endParaRPr lang="en-US" altLang="zh-CN" dirty="0"/>
          </a:p>
        </p:txBody>
      </p:sp>
    </p:spTree>
    <p:extLst>
      <p:ext uri="{BB962C8B-B14F-4D97-AF65-F5344CB8AC3E}">
        <p14:creationId xmlns:p14="http://schemas.microsoft.com/office/powerpoint/2010/main" val="31303915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5753" y="417558"/>
            <a:ext cx="341167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BNF Notation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Symbol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often used for -</a:t>
            </a:r>
            <a:r>
              <a:rPr lang="en-US" altLang="zh-CN" sz="2800" kern="0" dirty="0">
                <a:solidFill>
                  <a:srgbClr val="0000FF"/>
                </a:solidFill>
                <a:latin typeface="Tahoma"/>
                <a:ea typeface="宋体"/>
              </a:rPr>
              <a:t>&gt;</a:t>
            </a:r>
            <a:r>
              <a:rPr lang="en-US" altLang="zh-CN" sz="2800" kern="0" dirty="0">
                <a:solidFill>
                  <a:srgbClr val="000000"/>
                </a:solidFill>
                <a:latin typeface="Tahoma"/>
                <a:ea typeface="宋体"/>
              </a:rPr>
              <a:t>.</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00"/>
                </a:solidFill>
                <a:latin typeface="Tahoma"/>
                <a:ea typeface="宋体"/>
              </a:rPr>
              <a:t>Symbol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used for </a:t>
            </a:r>
            <a:r>
              <a:rPr lang="zh-CN" altLang="en-US" sz="2800" kern="0" dirty="0">
                <a:solidFill>
                  <a:srgbClr val="000000"/>
                </a:solidFill>
                <a:latin typeface="Arial"/>
                <a:ea typeface="宋体"/>
              </a:rPr>
              <a:t>“</a:t>
            </a:r>
            <a:r>
              <a:rPr lang="en-US" altLang="zh-CN" sz="2800" kern="0" dirty="0">
                <a:solidFill>
                  <a:srgbClr val="0000FF"/>
                </a:solidFill>
                <a:latin typeface="Tahoma"/>
                <a:ea typeface="宋体"/>
              </a:rPr>
              <a:t>or.</a:t>
            </a:r>
            <a:r>
              <a:rPr lang="zh-CN" altLang="en-US" sz="2800" kern="0" dirty="0">
                <a:solidFill>
                  <a:srgbClr val="000000"/>
                </a:solidFill>
                <a:latin typeface="Arial"/>
                <a:ea typeface="宋体"/>
              </a:rPr>
              <a:t>”</a:t>
            </a:r>
            <a:endParaRPr lang="en-US" altLang="zh-CN" sz="2800" kern="0" dirty="0">
              <a:solidFill>
                <a:srgbClr val="000000"/>
              </a:solidFill>
              <a:latin typeface="Tahoma"/>
              <a:ea typeface="宋体"/>
            </a:endParaRP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A shorthand for a list of productions with the same left side.</a:t>
            </a:r>
          </a:p>
          <a:p>
            <a:pPr marL="457200" lvl="0" indent="-457200" eaLnBrk="0" hangingPunct="0">
              <a:spcBef>
                <a:spcPct val="20000"/>
              </a:spcBef>
              <a:buClr>
                <a:srgbClr val="3366FF"/>
              </a:buClr>
              <a:buSzPct val="70000"/>
              <a:buFont typeface="Wingdings" charset="2"/>
              <a:buChar char="u"/>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S -&gt; 0S1 | 01 </a:t>
            </a:r>
            <a:r>
              <a:rPr lang="en-US" altLang="zh-CN" sz="2800" kern="0" dirty="0">
                <a:solidFill>
                  <a:srgbClr val="000000"/>
                </a:solidFill>
                <a:latin typeface="Tahoma"/>
                <a:ea typeface="宋体"/>
              </a:rPr>
              <a:t>is shorthand for </a:t>
            </a:r>
            <a:r>
              <a:rPr lang="en-US" altLang="zh-CN" sz="2800" kern="0" dirty="0">
                <a:solidFill>
                  <a:srgbClr val="0000FF"/>
                </a:solidFill>
                <a:latin typeface="Tahoma"/>
                <a:ea typeface="宋体"/>
              </a:rPr>
              <a:t>S -&gt; 0S1</a:t>
            </a:r>
            <a:r>
              <a:rPr lang="en-US" altLang="zh-CN" sz="2800" kern="0" dirty="0">
                <a:solidFill>
                  <a:srgbClr val="000000"/>
                </a:solidFill>
                <a:latin typeface="Tahoma"/>
                <a:ea typeface="宋体"/>
              </a:rPr>
              <a:t> and </a:t>
            </a:r>
            <a:r>
              <a:rPr lang="en-US" altLang="zh-CN" sz="2800" kern="0" dirty="0">
                <a:solidFill>
                  <a:srgbClr val="0000FF"/>
                </a:solidFill>
                <a:latin typeface="Tahoma"/>
                <a:ea typeface="宋体"/>
              </a:rPr>
              <a:t>S -&gt; 01</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19</a:t>
            </a:fld>
            <a:r>
              <a:rPr lang="en-US" altLang="zh-CN"/>
              <a:t>/33</a:t>
            </a:r>
            <a:endParaRPr lang="en-US" altLang="zh-CN" dirty="0"/>
          </a:p>
        </p:txBody>
      </p:sp>
    </p:spTree>
    <p:extLst>
      <p:ext uri="{BB962C8B-B14F-4D97-AF65-F5344CB8AC3E}">
        <p14:creationId xmlns:p14="http://schemas.microsoft.com/office/powerpoint/2010/main" val="37967804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Formal 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Backus-Naur Form</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Left- and Rightmost Derivations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a:t>
            </a:fld>
            <a:r>
              <a:rPr lang="en-US" altLang="zh-CN"/>
              <a:t>/33</a:t>
            </a:r>
            <a:endParaRPr lang="en-US" altLang="zh-CN"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88302" y="417558"/>
            <a:ext cx="560397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BNF Notation – </a:t>
            </a:r>
            <a:r>
              <a:rPr lang="en-US" altLang="zh-CN" sz="3200" b="1" dirty="0" err="1">
                <a:solidFill>
                  <a:srgbClr val="F31A03"/>
                </a:solidFill>
                <a:latin typeface="Times New Roman" pitchFamily="18" charset="0"/>
                <a:ea typeface="华文新魏" pitchFamily="2" charset="-122"/>
              </a:rPr>
              <a:t>Kleene</a:t>
            </a:r>
            <a:r>
              <a:rPr lang="en-US" altLang="zh-CN" sz="3200" b="1" dirty="0">
                <a:solidFill>
                  <a:srgbClr val="F31A03"/>
                </a:solidFill>
                <a:latin typeface="Times New Roman" pitchFamily="18" charset="0"/>
                <a:ea typeface="华文新魏" pitchFamily="2" charset="-122"/>
              </a:rPr>
              <a:t> Closure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Symbol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is used for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one or more.</a:t>
            </a:r>
            <a:r>
              <a:rPr lang="zh-CN" altLang="en-US" sz="2800" kern="0" dirty="0">
                <a:solidFill>
                  <a:srgbClr val="000000"/>
                </a:solidFill>
                <a:latin typeface="Arial"/>
                <a:ea typeface="宋体"/>
              </a:rPr>
              <a:t>”</a:t>
            </a:r>
            <a:endParaRPr lang="en-US" altLang="zh-CN" sz="2800" kern="0" dirty="0">
              <a:solidFill>
                <a:srgbClr val="000000"/>
              </a:solidFill>
              <a:latin typeface="Tahoma"/>
              <a:ea typeface="宋体"/>
            </a:endParaRP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&lt;digit&gt; ::= 0|1|2|3|4|5|6|7|8|9 &lt;unsigned integer&gt; ::= &lt;digit&gt;…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CC3300"/>
                </a:solidFill>
                <a:latin typeface="Tahoma"/>
                <a:ea typeface="宋体"/>
              </a:rPr>
              <a:t>Translation</a:t>
            </a:r>
            <a:r>
              <a:rPr lang="en-US" altLang="zh-CN" sz="2800" kern="0" dirty="0">
                <a:solidFill>
                  <a:srgbClr val="000000"/>
                </a:solidFill>
                <a:latin typeface="Tahoma"/>
                <a:ea typeface="宋体"/>
              </a:rPr>
              <a:t>: Replace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with a new variable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and productions </a:t>
            </a:r>
            <a:r>
              <a:rPr lang="en-US" altLang="zh-CN" sz="2800" kern="0" dirty="0">
                <a:solidFill>
                  <a:srgbClr val="0000FF"/>
                </a:solidFill>
                <a:latin typeface="Tahoma"/>
                <a:ea typeface="宋体"/>
              </a:rPr>
              <a:t>A -&gt; A</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20</a:t>
            </a:fld>
            <a:r>
              <a:rPr lang="en-US" altLang="zh-CN"/>
              <a:t>/33</a:t>
            </a:r>
            <a:endParaRPr lang="en-US" altLang="zh-CN" dirty="0"/>
          </a:p>
        </p:txBody>
      </p:sp>
    </p:spTree>
    <p:extLst>
      <p:ext uri="{BB962C8B-B14F-4D97-AF65-F5344CB8AC3E}">
        <p14:creationId xmlns:p14="http://schemas.microsoft.com/office/powerpoint/2010/main" val="37185708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16496" y="417558"/>
            <a:ext cx="454760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a:t>
            </a:r>
            <a:r>
              <a:rPr lang="en-US" altLang="zh-CN" sz="3200" b="1" dirty="0" err="1">
                <a:solidFill>
                  <a:srgbClr val="F31A03"/>
                </a:solidFill>
                <a:latin typeface="Times New Roman" pitchFamily="18" charset="0"/>
                <a:ea typeface="华文新魏" pitchFamily="2" charset="-122"/>
              </a:rPr>
              <a:t>Kleene</a:t>
            </a:r>
            <a:r>
              <a:rPr lang="en-US" altLang="zh-CN" sz="3200" b="1" dirty="0">
                <a:solidFill>
                  <a:srgbClr val="F31A03"/>
                </a:solidFill>
                <a:latin typeface="Times New Roman" pitchFamily="18" charset="0"/>
                <a:ea typeface="华文新魏" pitchFamily="2" charset="-122"/>
              </a:rPr>
              <a:t> Closure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Grammar for unsigned integers can be replaced by:</a:t>
            </a:r>
          </a:p>
          <a:p>
            <a:pPr marL="342900" lvl="0" indent="-342900" eaLnBrk="0" hangingPunct="0">
              <a:spcBef>
                <a:spcPct val="20000"/>
              </a:spcBef>
              <a:buClr>
                <a:srgbClr val="CC00CC"/>
              </a:buClr>
            </a:pP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U -&gt; UD | D</a:t>
            </a:r>
          </a:p>
          <a:p>
            <a:pPr marL="342900" lvl="0" indent="-342900" eaLnBrk="0" hangingPunct="0">
              <a:spcBef>
                <a:spcPct val="20000"/>
              </a:spcBef>
              <a:buClr>
                <a:srgbClr val="CC00CC"/>
              </a:buClr>
            </a:pPr>
            <a:r>
              <a:rPr lang="en-US" altLang="zh-CN" sz="2800" kern="0" dirty="0">
                <a:solidFill>
                  <a:srgbClr val="0000FF"/>
                </a:solidFill>
                <a:latin typeface="Tahoma"/>
                <a:ea typeface="宋体"/>
              </a:rPr>
              <a:t>		D -&gt; 0|1|2|3|4|5|6|7|8|9</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21</a:t>
            </a:fld>
            <a:r>
              <a:rPr lang="en-US" altLang="zh-CN"/>
              <a:t>/33</a:t>
            </a:r>
            <a:endParaRPr lang="en-US" altLang="zh-CN" dirty="0"/>
          </a:p>
        </p:txBody>
      </p:sp>
    </p:spTree>
    <p:extLst>
      <p:ext uri="{BB962C8B-B14F-4D97-AF65-F5344CB8AC3E}">
        <p14:creationId xmlns:p14="http://schemas.microsoft.com/office/powerpoint/2010/main" val="39459006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18537" y="444664"/>
            <a:ext cx="603378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BNF Notation: Optional Elements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Surround one or more symbols by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to make them optional.</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FF"/>
                </a:solidFill>
                <a:latin typeface="Tahoma"/>
                <a:ea typeface="宋体"/>
              </a:rPr>
              <a:t>Example</a:t>
            </a:r>
            <a:r>
              <a:rPr lang="en-US" altLang="zh-CN" sz="2800" kern="0" dirty="0">
                <a:solidFill>
                  <a:srgbClr val="000000"/>
                </a:solidFill>
                <a:latin typeface="Tahoma"/>
                <a:ea typeface="宋体"/>
              </a:rPr>
              <a:t>: &lt;statement&gt; ::= </a:t>
            </a:r>
            <a:r>
              <a:rPr lang="en-US" altLang="zh-CN" sz="2800" b="1" kern="0" dirty="0">
                <a:solidFill>
                  <a:srgbClr val="000000"/>
                </a:solidFill>
                <a:latin typeface="Tahoma"/>
                <a:ea typeface="宋体"/>
              </a:rPr>
              <a:t>if</a:t>
            </a:r>
            <a:r>
              <a:rPr lang="en-US" altLang="zh-CN" sz="2800" kern="0" dirty="0">
                <a:solidFill>
                  <a:srgbClr val="000000"/>
                </a:solidFill>
                <a:latin typeface="Tahoma"/>
                <a:ea typeface="宋体"/>
              </a:rPr>
              <a:t> &lt;condition&gt; </a:t>
            </a:r>
            <a:r>
              <a:rPr lang="en-US" altLang="zh-CN" sz="2800" b="1" kern="0" dirty="0">
                <a:solidFill>
                  <a:srgbClr val="000000"/>
                </a:solidFill>
                <a:latin typeface="Tahoma"/>
                <a:ea typeface="宋体"/>
              </a:rPr>
              <a:t>then</a:t>
            </a:r>
            <a:r>
              <a:rPr lang="en-US" altLang="zh-CN" sz="2800" kern="0" dirty="0">
                <a:solidFill>
                  <a:srgbClr val="000000"/>
                </a:solidFill>
                <a:latin typeface="Tahoma"/>
                <a:ea typeface="宋体"/>
              </a:rPr>
              <a:t> &lt;statement&gt; [; </a:t>
            </a:r>
            <a:r>
              <a:rPr lang="en-US" altLang="zh-CN" sz="2800" b="1" kern="0" dirty="0">
                <a:solidFill>
                  <a:srgbClr val="000000"/>
                </a:solidFill>
                <a:latin typeface="Tahoma"/>
                <a:ea typeface="宋体"/>
              </a:rPr>
              <a:t>else</a:t>
            </a:r>
            <a:r>
              <a:rPr lang="en-US" altLang="zh-CN" sz="2800" kern="0" dirty="0">
                <a:solidFill>
                  <a:srgbClr val="000000"/>
                </a:solidFill>
                <a:latin typeface="Tahoma"/>
                <a:ea typeface="宋体"/>
              </a:rPr>
              <a:t> &lt;statement&gt;]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CC3300"/>
                </a:solidFill>
                <a:latin typeface="Tahoma"/>
                <a:ea typeface="宋体"/>
              </a:rPr>
              <a:t>Translation</a:t>
            </a:r>
            <a:r>
              <a:rPr lang="en-US" altLang="zh-CN" sz="2800" kern="0" dirty="0">
                <a:solidFill>
                  <a:srgbClr val="000000"/>
                </a:solidFill>
                <a:latin typeface="Tahoma"/>
                <a:ea typeface="宋体"/>
              </a:rPr>
              <a:t>: replace </a:t>
            </a:r>
            <a:r>
              <a:rPr lang="en-US" altLang="zh-CN" sz="2800" kern="0" dirty="0">
                <a:solidFill>
                  <a:srgbClr val="0000FF"/>
                </a:solidFill>
                <a:latin typeface="Tahoma"/>
                <a:ea typeface="宋体"/>
              </a:rPr>
              <a:t>[</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by a new variable </a:t>
            </a:r>
            <a:r>
              <a:rPr lang="en-US" altLang="zh-CN" sz="2800" kern="0" dirty="0">
                <a:solidFill>
                  <a:srgbClr val="0000FF"/>
                </a:solidFill>
                <a:latin typeface="Tahoma"/>
                <a:ea typeface="宋体"/>
              </a:rPr>
              <a:t>A</a:t>
            </a:r>
            <a:r>
              <a:rPr lang="en-US" altLang="zh-CN" sz="2800" kern="0" dirty="0">
                <a:solidFill>
                  <a:srgbClr val="000000"/>
                </a:solidFill>
                <a:latin typeface="Tahoma"/>
                <a:ea typeface="宋体"/>
              </a:rPr>
              <a:t> with productions </a:t>
            </a:r>
            <a:r>
              <a:rPr lang="en-US" altLang="zh-CN" sz="2800" kern="0" dirty="0">
                <a:solidFill>
                  <a:srgbClr val="0000FF"/>
                </a:solidFill>
                <a:latin typeface="Tahoma"/>
                <a:ea typeface="宋体"/>
              </a:rPr>
              <a:t>A -&gt;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 </a:t>
            </a:r>
            <a:r>
              <a:rPr lang="en-US" altLang="zh-CN" sz="2800" kern="0" dirty="0" err="1">
                <a:solidFill>
                  <a:srgbClr val="0000FF"/>
                </a:solidFill>
                <a:latin typeface="Lucida Sans Unicode" charset="0"/>
                <a:ea typeface="宋体"/>
              </a:rPr>
              <a:t>ε</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22</a:t>
            </a:fld>
            <a:r>
              <a:rPr lang="en-US" altLang="zh-CN"/>
              <a:t>/33</a:t>
            </a:r>
            <a:endParaRPr lang="en-US" altLang="zh-CN" dirty="0"/>
          </a:p>
        </p:txBody>
      </p:sp>
    </p:spTree>
    <p:extLst>
      <p:ext uri="{BB962C8B-B14F-4D97-AF65-F5344CB8AC3E}">
        <p14:creationId xmlns:p14="http://schemas.microsoft.com/office/powerpoint/2010/main" val="2801859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61168" y="444664"/>
            <a:ext cx="514852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Optional Elements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Grammar for if-then-else can be replaced by:</a:t>
            </a:r>
          </a:p>
          <a:p>
            <a:pPr marL="342900" lvl="0" indent="-342900" eaLnBrk="0" hangingPunct="0">
              <a:spcBef>
                <a:spcPct val="20000"/>
              </a:spcBef>
              <a:buClr>
                <a:srgbClr val="CC00CC"/>
              </a:buClr>
            </a:pP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S -&gt; </a:t>
            </a:r>
            <a:r>
              <a:rPr lang="en-US" altLang="zh-CN" sz="2800" kern="0" dirty="0" err="1">
                <a:solidFill>
                  <a:srgbClr val="0000FF"/>
                </a:solidFill>
                <a:latin typeface="Tahoma"/>
                <a:ea typeface="宋体"/>
              </a:rPr>
              <a:t>iCtSA</a:t>
            </a:r>
            <a:endParaRPr lang="en-US" altLang="zh-CN" sz="2800" kern="0" dirty="0">
              <a:solidFill>
                <a:srgbClr val="0000FF"/>
              </a:solidFill>
              <a:latin typeface="Tahoma"/>
              <a:ea typeface="宋体"/>
            </a:endParaRPr>
          </a:p>
          <a:p>
            <a:pPr marL="342900" lvl="0" indent="-342900" eaLnBrk="0" hangingPunct="0">
              <a:spcBef>
                <a:spcPct val="20000"/>
              </a:spcBef>
              <a:buClr>
                <a:srgbClr val="CC00CC"/>
              </a:buClr>
            </a:pPr>
            <a:r>
              <a:rPr lang="en-US" altLang="zh-CN" sz="2800" kern="0" dirty="0">
                <a:solidFill>
                  <a:srgbClr val="0000FF"/>
                </a:solidFill>
                <a:latin typeface="Tahoma"/>
                <a:ea typeface="宋体"/>
              </a:rPr>
              <a:t>    A -&gt; ;</a:t>
            </a:r>
            <a:r>
              <a:rPr lang="en-US" altLang="zh-CN" sz="2800" kern="0" dirty="0" err="1">
                <a:solidFill>
                  <a:srgbClr val="0000FF"/>
                </a:solidFill>
                <a:latin typeface="Tahoma"/>
                <a:ea typeface="宋体"/>
              </a:rPr>
              <a:t>eS</a:t>
            </a:r>
            <a:r>
              <a:rPr lang="en-US" altLang="zh-CN" sz="2800" kern="0" dirty="0">
                <a:solidFill>
                  <a:srgbClr val="0000FF"/>
                </a:solidFill>
                <a:latin typeface="Tahoma"/>
                <a:ea typeface="宋体"/>
              </a:rPr>
              <a:t> | </a:t>
            </a:r>
            <a:r>
              <a:rPr lang="en-US" altLang="zh-CN" sz="2800" kern="0" dirty="0" err="1">
                <a:solidFill>
                  <a:srgbClr val="0000FF"/>
                </a:solidFill>
                <a:latin typeface="Lucida Sans Unicode" charset="0"/>
                <a:ea typeface="宋体"/>
              </a:rPr>
              <a:t>ε</a:t>
            </a:r>
            <a:endParaRPr lang="en-US" altLang="zh-CN" sz="2800" kern="0" dirty="0">
              <a:solidFill>
                <a:srgbClr val="0000FF"/>
              </a:solidFill>
              <a:latin typeface="Lucida Sans Unicode" charset="0"/>
              <a:ea typeface="宋体"/>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23</a:t>
            </a:fld>
            <a:r>
              <a:rPr lang="en-US" altLang="zh-CN"/>
              <a:t>/33</a:t>
            </a:r>
            <a:endParaRPr lang="en-US" altLang="zh-CN" dirty="0"/>
          </a:p>
        </p:txBody>
      </p:sp>
    </p:spTree>
    <p:extLst>
      <p:ext uri="{BB962C8B-B14F-4D97-AF65-F5344CB8AC3E}">
        <p14:creationId xmlns:p14="http://schemas.microsoft.com/office/powerpoint/2010/main" val="3943700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17350" y="444664"/>
            <a:ext cx="463616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BNF Notation – Grouping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Use </a:t>
            </a:r>
            <a:r>
              <a:rPr lang="en-US" altLang="zh-CN" sz="2800" kern="0" dirty="0">
                <a:solidFill>
                  <a:srgbClr val="0000FF"/>
                </a:solidFill>
                <a:latin typeface="Tahoma"/>
                <a:ea typeface="宋体"/>
              </a:rPr>
              <a:t>{…}</a:t>
            </a:r>
            <a:r>
              <a:rPr lang="en-US" altLang="zh-CN" sz="2800" kern="0" dirty="0">
                <a:solidFill>
                  <a:srgbClr val="000000"/>
                </a:solidFill>
                <a:latin typeface="Tahoma"/>
                <a:ea typeface="宋体"/>
              </a:rPr>
              <a:t> to surround a sequence of symbols that need to be treated as a unit.</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Typically, they are followed by a </a:t>
            </a:r>
            <a:r>
              <a:rPr lang="en-US" altLang="zh-CN" sz="2400" kern="0" dirty="0">
                <a:solidFill>
                  <a:srgbClr val="0000FF"/>
                </a:solidFill>
                <a:latin typeface="Tahoma"/>
                <a:ea typeface="宋体"/>
              </a:rPr>
              <a:t>…</a:t>
            </a:r>
            <a:r>
              <a:rPr lang="en-US" altLang="zh-CN" sz="2400" kern="0" dirty="0">
                <a:solidFill>
                  <a:srgbClr val="000000"/>
                </a:solidFill>
                <a:latin typeface="Tahoma"/>
                <a:ea typeface="宋体"/>
              </a:rPr>
              <a:t> for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one or more.</a:t>
            </a:r>
            <a:r>
              <a:rPr lang="zh-CN" altLang="en-US" sz="2400" kern="0" dirty="0">
                <a:solidFill>
                  <a:srgbClr val="000000"/>
                </a:solidFill>
                <a:latin typeface="Arial"/>
                <a:ea typeface="宋体"/>
              </a:rPr>
              <a:t>”</a:t>
            </a:r>
            <a:endParaRPr lang="en-US" altLang="zh-CN" sz="2400" kern="0" dirty="0">
              <a:solidFill>
                <a:srgbClr val="000000"/>
              </a:solidFill>
              <a:latin typeface="Tahoma"/>
              <a:ea typeface="宋体"/>
            </a:endParaRP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DA0058"/>
                </a:solidFill>
                <a:latin typeface="Tahoma"/>
                <a:ea typeface="宋体"/>
              </a:rPr>
              <a:t>Example</a:t>
            </a:r>
            <a:r>
              <a:rPr lang="en-US" altLang="zh-CN" sz="2800" kern="0" dirty="0">
                <a:solidFill>
                  <a:srgbClr val="000000"/>
                </a:solidFill>
                <a:latin typeface="Tahoma"/>
                <a:ea typeface="宋体"/>
              </a:rPr>
              <a:t>: </a:t>
            </a:r>
            <a:r>
              <a:rPr lang="en-US" altLang="zh-CN" sz="2800" kern="0" dirty="0">
                <a:solidFill>
                  <a:srgbClr val="0000FF"/>
                </a:solidFill>
                <a:latin typeface="Tahoma"/>
                <a:ea typeface="宋体"/>
              </a:rPr>
              <a:t>&lt;statement list&gt; ::= &lt;statement&gt; [{;&lt;statement&gt;}…]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24</a:t>
            </a:fld>
            <a:r>
              <a:rPr lang="en-US" altLang="zh-CN"/>
              <a:t>/33</a:t>
            </a:r>
            <a:endParaRPr lang="en-US" altLang="zh-CN" dirty="0"/>
          </a:p>
        </p:txBody>
      </p:sp>
    </p:spTree>
    <p:extLst>
      <p:ext uri="{BB962C8B-B14F-4D97-AF65-F5344CB8AC3E}">
        <p14:creationId xmlns:p14="http://schemas.microsoft.com/office/powerpoint/2010/main" val="17284334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409802" y="444664"/>
            <a:ext cx="405127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Translation</a:t>
            </a:r>
            <a:r>
              <a:rPr lang="en-US" altLang="zh-CN" sz="3200" b="1" dirty="0">
                <a:solidFill>
                  <a:srgbClr val="F31A03"/>
                </a:solidFill>
                <a:latin typeface="Times New Roman" pitchFamily="18" charset="0"/>
                <a:ea typeface="华文新魏" pitchFamily="2" charset="-122"/>
              </a:rPr>
              <a:t>: Grouping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Create a new variable </a:t>
            </a:r>
            <a:r>
              <a:rPr lang="en-US" altLang="zh-CN" sz="3200" kern="0" dirty="0">
                <a:solidFill>
                  <a:srgbClr val="0000FF"/>
                </a:solidFill>
                <a:latin typeface="Tahoma"/>
                <a:ea typeface="宋体"/>
              </a:rPr>
              <a:t>A</a:t>
            </a:r>
            <a:r>
              <a:rPr lang="en-US" altLang="zh-CN" sz="3200" kern="0" dirty="0">
                <a:solidFill>
                  <a:srgbClr val="000000"/>
                </a:solidFill>
                <a:latin typeface="Tahoma"/>
                <a:ea typeface="宋体"/>
              </a:rPr>
              <a:t> for </a:t>
            </a:r>
            <a:r>
              <a:rPr lang="en-US" altLang="zh-CN" sz="3200" kern="0" dirty="0">
                <a:solidFill>
                  <a:srgbClr val="0000FF"/>
                </a:solidFill>
                <a:latin typeface="Tahoma"/>
                <a:ea typeface="宋体"/>
              </a:rPr>
              <a:t>{</a:t>
            </a:r>
            <a:r>
              <a:rPr lang="en-US" altLang="zh-CN" sz="3200" kern="0" dirty="0">
                <a:solidFill>
                  <a:srgbClr val="0000FF"/>
                </a:solidFill>
                <a:latin typeface="Tahoma"/>
                <a:ea typeface="宋体"/>
                <a:sym typeface="Symbol" charset="0"/>
              </a:rPr>
              <a:t></a:t>
            </a:r>
            <a:r>
              <a:rPr lang="en-US" altLang="zh-CN" sz="3200" kern="0" dirty="0">
                <a:solidFill>
                  <a:srgbClr val="0000FF"/>
                </a:solidFill>
                <a:latin typeface="Tahoma"/>
                <a:ea typeface="宋体"/>
              </a:rPr>
              <a:t>}</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One production for </a:t>
            </a:r>
            <a:r>
              <a:rPr lang="en-US" altLang="zh-CN" sz="3200" kern="0" dirty="0">
                <a:solidFill>
                  <a:srgbClr val="0000FF"/>
                </a:solidFill>
                <a:latin typeface="Tahoma"/>
                <a:ea typeface="宋体"/>
              </a:rPr>
              <a:t>A</a:t>
            </a:r>
            <a:r>
              <a:rPr lang="en-US" altLang="zh-CN" sz="3200" kern="0" dirty="0">
                <a:solidFill>
                  <a:srgbClr val="000000"/>
                </a:solidFill>
                <a:latin typeface="Tahoma"/>
                <a:ea typeface="宋体"/>
              </a:rPr>
              <a:t>: </a:t>
            </a:r>
            <a:r>
              <a:rPr lang="en-US" altLang="zh-CN" sz="3200" kern="0" dirty="0">
                <a:solidFill>
                  <a:srgbClr val="0000FF"/>
                </a:solidFill>
                <a:latin typeface="Tahoma"/>
                <a:ea typeface="宋体"/>
              </a:rPr>
              <a:t>A -&gt; </a:t>
            </a:r>
            <a:r>
              <a:rPr lang="en-US" altLang="zh-CN" sz="3200" kern="0" dirty="0">
                <a:solidFill>
                  <a:srgbClr val="0000FF"/>
                </a:solidFill>
                <a:latin typeface="Tahoma"/>
                <a:ea typeface="宋体"/>
                <a:sym typeface="Symbol" charset="0"/>
              </a:rPr>
              <a:t></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Use </a:t>
            </a:r>
            <a:r>
              <a:rPr lang="en-US" altLang="zh-CN" sz="3200" kern="0" dirty="0">
                <a:solidFill>
                  <a:srgbClr val="0000FF"/>
                </a:solidFill>
                <a:latin typeface="Tahoma"/>
                <a:ea typeface="宋体"/>
              </a:rPr>
              <a:t>A</a:t>
            </a:r>
            <a:r>
              <a:rPr lang="en-US" altLang="zh-CN" sz="3200" kern="0" dirty="0">
                <a:solidFill>
                  <a:srgbClr val="000000"/>
                </a:solidFill>
                <a:latin typeface="Tahoma"/>
                <a:ea typeface="宋体"/>
              </a:rPr>
              <a:t> in place of </a:t>
            </a:r>
            <a:r>
              <a:rPr lang="en-US" altLang="zh-CN" sz="3200" kern="0" dirty="0">
                <a:solidFill>
                  <a:srgbClr val="0000FF"/>
                </a:solidFill>
                <a:latin typeface="Tahoma"/>
                <a:ea typeface="宋体"/>
              </a:rPr>
              <a:t>{</a:t>
            </a:r>
            <a:r>
              <a:rPr lang="en-US" altLang="zh-CN" sz="3200" kern="0" dirty="0">
                <a:solidFill>
                  <a:srgbClr val="0000FF"/>
                </a:solidFill>
                <a:latin typeface="Tahoma"/>
                <a:ea typeface="宋体"/>
                <a:sym typeface="Symbol" charset="0"/>
              </a:rPr>
              <a:t></a:t>
            </a:r>
            <a:r>
              <a:rPr lang="en-US" altLang="zh-CN" sz="3200" kern="0" dirty="0">
                <a:solidFill>
                  <a:srgbClr val="0000FF"/>
                </a:solidFill>
                <a:latin typeface="Tahoma"/>
                <a:ea typeface="宋体"/>
              </a:rPr>
              <a:t>}</a:t>
            </a:r>
            <a:r>
              <a:rPr lang="en-US" altLang="zh-CN" sz="32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25</a:t>
            </a:fld>
            <a:r>
              <a:rPr lang="en-US" altLang="zh-CN"/>
              <a:t>/33</a:t>
            </a:r>
            <a:endParaRPr lang="en-US" altLang="zh-CN" dirty="0"/>
          </a:p>
        </p:txBody>
      </p:sp>
    </p:spTree>
    <p:extLst>
      <p:ext uri="{BB962C8B-B14F-4D97-AF65-F5344CB8AC3E}">
        <p14:creationId xmlns:p14="http://schemas.microsoft.com/office/powerpoint/2010/main" val="29165420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45545" y="444664"/>
            <a:ext cx="357978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Grouping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algn="ctr" eaLnBrk="0" hangingPunct="0">
              <a:spcBef>
                <a:spcPct val="20000"/>
              </a:spcBef>
              <a:buClr>
                <a:srgbClr val="CC00CC"/>
              </a:buClr>
            </a:pPr>
            <a:r>
              <a:rPr lang="en-US" altLang="zh-CN" sz="3200" kern="0" dirty="0">
                <a:solidFill>
                  <a:srgbClr val="CC3300"/>
                </a:solidFill>
                <a:latin typeface="Tahoma"/>
                <a:ea typeface="宋体"/>
              </a:rPr>
              <a:t>L -&gt; S [{;S}…]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Replace by L -&gt; S [A…]      A -&gt; ;S</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A stands for {;S}.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Then by L -&gt; SB   B -&gt; A…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A -&gt; ;S</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B stands for [A…] (zero or more A</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Finally by L -&gt; SB      B -&gt; C |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C -&gt; AC | A      A -&gt; ;S</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C stands for A… .</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26</a:t>
            </a:fld>
            <a:r>
              <a:rPr lang="en-US" altLang="zh-CN"/>
              <a:t>/33</a:t>
            </a:r>
            <a:endParaRPr lang="en-US" altLang="zh-CN" dirty="0"/>
          </a:p>
        </p:txBody>
      </p:sp>
    </p:spTree>
    <p:extLst>
      <p:ext uri="{BB962C8B-B14F-4D97-AF65-F5344CB8AC3E}">
        <p14:creationId xmlns:p14="http://schemas.microsoft.com/office/powerpoint/2010/main" val="26095789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Formal 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Backus-Naur Form</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Left- and Rightmost Derivations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27</a:t>
            </a:fld>
            <a:r>
              <a:rPr lang="en-US" altLang="zh-CN"/>
              <a:t>/33</a:t>
            </a:r>
            <a:endParaRPr lang="en-US" altLang="zh-CN" dirty="0"/>
          </a:p>
        </p:txBody>
      </p:sp>
    </p:spTree>
    <p:extLst>
      <p:ext uri="{BB962C8B-B14F-4D97-AF65-F5344CB8AC3E}">
        <p14:creationId xmlns:p14="http://schemas.microsoft.com/office/powerpoint/2010/main" val="1418467206"/>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330537" y="444664"/>
            <a:ext cx="648182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Leftmost and Rightmost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Derivations allow us to replace any of the variables in a string.</a:t>
            </a:r>
          </a:p>
          <a:p>
            <a:pPr marL="800100" lvl="1" indent="-3429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Leads to many different derivations of the same string.</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By forcing the leftmost variable (or alternatively, the rightmost variable) to be replaced, we avoid these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distinctions without a difference.</a:t>
            </a:r>
            <a:r>
              <a:rPr lang="zh-CN" altLang="en-US" sz="2800" kern="0" dirty="0">
                <a:solidFill>
                  <a:srgbClr val="000000"/>
                </a:solidFill>
                <a:latin typeface="Arial"/>
                <a:ea typeface="宋体"/>
              </a:rPr>
              <a:t>”</a:t>
            </a:r>
            <a:endParaRPr lang="zh-CN" altLang="en-US" sz="2800" kern="0" dirty="0">
              <a:solidFill>
                <a:srgbClr val="000000"/>
              </a:solidFill>
              <a:latin typeface="Tahoma"/>
              <a:ea typeface="宋体"/>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28</a:t>
            </a:fld>
            <a:r>
              <a:rPr lang="en-US" altLang="zh-CN"/>
              <a:t>/33</a:t>
            </a:r>
            <a:endParaRPr lang="en-US" altLang="zh-CN" dirty="0"/>
          </a:p>
        </p:txBody>
      </p:sp>
    </p:spTree>
    <p:extLst>
      <p:ext uri="{BB962C8B-B14F-4D97-AF65-F5344CB8AC3E}">
        <p14:creationId xmlns:p14="http://schemas.microsoft.com/office/powerpoint/2010/main" val="42330926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75857" y="444664"/>
            <a:ext cx="379118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Leftmost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Say </a:t>
            </a:r>
            <a:r>
              <a:rPr lang="en-US" altLang="zh-CN" sz="2800" kern="0" dirty="0" err="1">
                <a:solidFill>
                  <a:srgbClr val="0000FF"/>
                </a:solidFill>
                <a:latin typeface="Tahoma"/>
                <a:ea typeface="宋体"/>
              </a:rPr>
              <a:t>wA</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a:t>
            </a:r>
            <a:r>
              <a:rPr lang="en-US" altLang="zh-CN" sz="2800" kern="0" baseline="-25000" dirty="0">
                <a:solidFill>
                  <a:srgbClr val="0000FF"/>
                </a:solidFill>
                <a:latin typeface="Tahoma"/>
                <a:ea typeface="宋体"/>
              </a:rPr>
              <a:t>lm</a:t>
            </a:r>
            <a:r>
              <a:rPr lang="en-US" altLang="zh-CN" sz="2800" kern="0" dirty="0">
                <a:solidFill>
                  <a:srgbClr val="0000FF"/>
                </a:solidFill>
                <a:latin typeface="Tahoma"/>
                <a:ea typeface="宋体"/>
              </a:rPr>
              <a:t> w</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rPr>
              <a:t>w</a:t>
            </a:r>
            <a:r>
              <a:rPr lang="en-US" altLang="zh-CN" sz="2800" kern="0" dirty="0">
                <a:solidFill>
                  <a:srgbClr val="000000"/>
                </a:solidFill>
                <a:latin typeface="Tahoma"/>
                <a:ea typeface="宋体"/>
              </a:rPr>
              <a:t> is a string of terminals only and </a:t>
            </a:r>
            <a:r>
              <a:rPr lang="en-US" altLang="zh-CN" sz="2800" kern="0" dirty="0">
                <a:solidFill>
                  <a:srgbClr val="0000FF"/>
                </a:solidFill>
                <a:latin typeface="Tahoma"/>
                <a:ea typeface="宋体"/>
              </a:rPr>
              <a:t>A -&gt;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is a production.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Also,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=&gt;*</a:t>
            </a:r>
            <a:r>
              <a:rPr lang="en-US" altLang="zh-CN" sz="2800" kern="0" baseline="-25000" dirty="0">
                <a:solidFill>
                  <a:srgbClr val="0000FF"/>
                </a:solidFill>
                <a:latin typeface="Tahoma"/>
                <a:ea typeface="宋体"/>
              </a:rPr>
              <a:t>lm</a:t>
            </a:r>
            <a:r>
              <a:rPr lang="en-US" altLang="zh-CN" sz="2800" kern="0" dirty="0">
                <a:solidFill>
                  <a:srgbClr val="0000FF"/>
                </a:solidFill>
                <a:latin typeface="Tahoma"/>
                <a:ea typeface="宋体"/>
              </a:rPr>
              <a:t> </a:t>
            </a:r>
            <a:r>
              <a:rPr lang="en-US" altLang="zh-CN" sz="2800" kern="0" dirty="0">
                <a:solidFill>
                  <a:srgbClr val="0000FF"/>
                </a:solidFill>
                <a:latin typeface="Tahoma"/>
                <a:ea typeface="宋体"/>
                <a:sym typeface="Symbol" charset="0"/>
              </a:rPr>
              <a:t> </a:t>
            </a:r>
            <a:r>
              <a:rPr lang="en-US" altLang="zh-CN" sz="2800" kern="0" dirty="0">
                <a:solidFill>
                  <a:srgbClr val="000000"/>
                </a:solidFill>
                <a:latin typeface="Tahoma"/>
                <a:ea typeface="宋体"/>
              </a:rPr>
              <a:t>if </a:t>
            </a:r>
            <a:r>
              <a:rPr lang="en-US" altLang="zh-CN" sz="2800" kern="0" dirty="0">
                <a:solidFill>
                  <a:srgbClr val="0000FF"/>
                </a:solidFill>
                <a:latin typeface="Tahoma"/>
                <a:ea typeface="宋体"/>
                <a:sym typeface="Symbol" charset="0"/>
              </a:rPr>
              <a:t></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becomes </a:t>
            </a:r>
            <a:r>
              <a:rPr lang="en-US" altLang="zh-CN" sz="2800" kern="0" dirty="0">
                <a:solidFill>
                  <a:srgbClr val="0000FF"/>
                </a:solidFill>
                <a:latin typeface="Tahoma"/>
                <a:ea typeface="宋体"/>
                <a:sym typeface="Symbol" charset="0"/>
              </a:rPr>
              <a:t></a:t>
            </a:r>
            <a:r>
              <a:rPr lang="en-US" altLang="zh-CN" sz="2800" kern="0" dirty="0">
                <a:solidFill>
                  <a:srgbClr val="000000"/>
                </a:solidFill>
                <a:latin typeface="Tahoma"/>
                <a:ea typeface="宋体"/>
                <a:sym typeface="Symbol" charset="0"/>
              </a:rPr>
              <a:t> </a:t>
            </a:r>
            <a:r>
              <a:rPr lang="en-US" altLang="zh-CN" sz="2800" kern="0" dirty="0">
                <a:solidFill>
                  <a:srgbClr val="000000"/>
                </a:solidFill>
                <a:latin typeface="Tahoma"/>
                <a:ea typeface="宋体"/>
              </a:rPr>
              <a:t>by a sequence of 0 or more </a:t>
            </a:r>
            <a:r>
              <a:rPr lang="en-US" altLang="zh-CN" sz="2800" kern="0" dirty="0">
                <a:solidFill>
                  <a:srgbClr val="0000FF"/>
                </a:solidFill>
                <a:latin typeface="Tahoma"/>
                <a:ea typeface="宋体"/>
              </a:rPr>
              <a:t>=&gt;</a:t>
            </a:r>
            <a:r>
              <a:rPr lang="en-US" altLang="zh-CN" sz="2800" kern="0" baseline="-25000" dirty="0">
                <a:solidFill>
                  <a:srgbClr val="0000FF"/>
                </a:solidFill>
                <a:latin typeface="Tahoma"/>
                <a:ea typeface="宋体"/>
              </a:rPr>
              <a:t>lm</a:t>
            </a:r>
            <a:r>
              <a:rPr lang="en-US" altLang="zh-CN" sz="2800" kern="0" dirty="0">
                <a:solidFill>
                  <a:srgbClr val="0000FF"/>
                </a:solidFill>
                <a:latin typeface="Tahoma"/>
                <a:ea typeface="宋体"/>
              </a:rPr>
              <a:t> </a:t>
            </a:r>
            <a:r>
              <a:rPr lang="en-US" altLang="zh-CN" sz="2800" kern="0" dirty="0">
                <a:solidFill>
                  <a:srgbClr val="000000"/>
                </a:solidFill>
                <a:latin typeface="Tahoma"/>
                <a:ea typeface="宋体"/>
              </a:rPr>
              <a:t>steps.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29</a:t>
            </a:fld>
            <a:r>
              <a:rPr lang="en-US" altLang="zh-CN"/>
              <a:t>/33</a:t>
            </a:r>
            <a:endParaRPr lang="en-US" altLang="zh-CN" dirty="0"/>
          </a:p>
        </p:txBody>
      </p:sp>
    </p:spTree>
    <p:extLst>
      <p:ext uri="{BB962C8B-B14F-4D97-AF65-F5344CB8AC3E}">
        <p14:creationId xmlns:p14="http://schemas.microsoft.com/office/powerpoint/2010/main" val="6227937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50240" y="417558"/>
            <a:ext cx="365472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Informal Comments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context-free grammar</a:t>
            </a:r>
            <a:r>
              <a:rPr lang="en-US" altLang="zh-CN" sz="2800" kern="0" dirty="0">
                <a:solidFill>
                  <a:srgbClr val="000000"/>
                </a:solidFill>
                <a:latin typeface="Tahoma"/>
                <a:ea typeface="宋体"/>
              </a:rPr>
              <a:t>  is a notation for describing languages.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It is more powerful than finite automata or RE</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but still cannot define all possible languages.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Useful for nested structures, e.g., parentheses in programming languages.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a:t>
            </a:fld>
            <a:r>
              <a:rPr lang="en-US" altLang="zh-CN"/>
              <a:t>/33</a:t>
            </a:r>
            <a:endParaRPr lang="en-US" altLang="zh-CN" dirty="0"/>
          </a:p>
        </p:txBody>
      </p:sp>
    </p:spTree>
    <p:extLst>
      <p:ext uri="{BB962C8B-B14F-4D97-AF65-F5344CB8AC3E}">
        <p14:creationId xmlns:p14="http://schemas.microsoft.com/office/powerpoint/2010/main" val="198679810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81083" y="444664"/>
            <a:ext cx="558073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Leftmost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Balanced-parentheses </a:t>
            </a:r>
            <a:r>
              <a:rPr lang="en-US" altLang="zh-CN" sz="2800" kern="0" dirty="0" err="1">
                <a:solidFill>
                  <a:srgbClr val="000000"/>
                </a:solidFill>
                <a:latin typeface="Tahoma"/>
                <a:ea typeface="宋体"/>
              </a:rPr>
              <a:t>grammmar</a:t>
            </a:r>
            <a:r>
              <a:rPr lang="en-US" altLang="zh-CN" sz="2800" kern="0" dirty="0">
                <a:solidFill>
                  <a:srgbClr val="000000"/>
                </a:solidFill>
                <a:latin typeface="Tahoma"/>
                <a:ea typeface="宋体"/>
              </a:rPr>
              <a:t>:        	      </a:t>
            </a:r>
            <a:r>
              <a:rPr lang="en-US" altLang="zh-CN" sz="2800" kern="0" dirty="0">
                <a:solidFill>
                  <a:srgbClr val="CC3300"/>
                </a:solidFill>
                <a:latin typeface="Tahoma"/>
                <a:ea typeface="宋体"/>
              </a:rPr>
              <a:t>S -&gt; SS | (S) |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 S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SS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(S)S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(())S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S =&gt;*</a:t>
            </a:r>
            <a:r>
              <a:rPr lang="en-US" altLang="zh-CN" sz="2800" kern="0" baseline="-25000" dirty="0">
                <a:solidFill>
                  <a:srgbClr val="000000"/>
                </a:solidFill>
                <a:latin typeface="Tahoma"/>
                <a:ea typeface="宋体"/>
              </a:rPr>
              <a:t>lm</a:t>
            </a:r>
            <a:r>
              <a:rPr lang="en-US" altLang="zh-CN" sz="2800" kern="0" dirty="0">
                <a:solidFill>
                  <a:srgbClr val="000000"/>
                </a:solidFill>
                <a:latin typeface="Tahoma"/>
                <a:ea typeface="宋体"/>
              </a:rPr>
              <a: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S =&gt; SS =&gt; S() =&gt; (S)() =&gt; (())() is a derivation, but not a leftmost derivation.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30</a:t>
            </a:fld>
            <a:r>
              <a:rPr lang="en-US" altLang="zh-CN"/>
              <a:t>/33</a:t>
            </a:r>
            <a:endParaRPr lang="en-US" altLang="zh-CN" dirty="0"/>
          </a:p>
        </p:txBody>
      </p:sp>
    </p:spTree>
    <p:extLst>
      <p:ext uri="{BB962C8B-B14F-4D97-AF65-F5344CB8AC3E}">
        <p14:creationId xmlns:p14="http://schemas.microsoft.com/office/powerpoint/2010/main" val="5197357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50224" y="444664"/>
            <a:ext cx="404245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Rightmost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Say </a:t>
            </a:r>
            <a:r>
              <a:rPr lang="en-US" altLang="zh-CN" sz="3200" kern="0" dirty="0">
                <a:solidFill>
                  <a:srgbClr val="0000FF"/>
                </a:solidFill>
                <a:latin typeface="Tahoma"/>
                <a:ea typeface="宋体"/>
                <a:sym typeface="Symbol" charset="0"/>
              </a:rPr>
              <a:t></a:t>
            </a:r>
            <a:r>
              <a:rPr lang="en-US" altLang="zh-CN" sz="3200" kern="0" dirty="0">
                <a:solidFill>
                  <a:srgbClr val="0000FF"/>
                </a:solidFill>
                <a:latin typeface="Tahoma"/>
                <a:ea typeface="宋体"/>
              </a:rPr>
              <a:t>Aw =&gt;</a:t>
            </a:r>
            <a:r>
              <a:rPr lang="en-US" altLang="zh-CN" sz="3200" kern="0" baseline="-25000" dirty="0" err="1">
                <a:solidFill>
                  <a:srgbClr val="0000FF"/>
                </a:solidFill>
                <a:latin typeface="Tahoma"/>
                <a:ea typeface="宋体"/>
              </a:rPr>
              <a:t>rm</a:t>
            </a:r>
            <a:r>
              <a:rPr lang="en-US" altLang="zh-CN" sz="3200" kern="0" dirty="0">
                <a:solidFill>
                  <a:srgbClr val="0000FF"/>
                </a:solidFill>
                <a:latin typeface="Tahoma"/>
                <a:ea typeface="宋体"/>
              </a:rPr>
              <a:t> </a:t>
            </a:r>
            <a:r>
              <a:rPr lang="en-US" altLang="zh-CN" sz="3200" kern="0" dirty="0">
                <a:solidFill>
                  <a:srgbClr val="0000FF"/>
                </a:solidFill>
                <a:latin typeface="Tahoma"/>
                <a:ea typeface="宋体"/>
                <a:sym typeface="Symbol" charset="0"/>
              </a:rPr>
              <a:t>w</a:t>
            </a:r>
            <a:r>
              <a:rPr lang="en-US" altLang="zh-CN" sz="3200" kern="0" dirty="0">
                <a:solidFill>
                  <a:srgbClr val="0000FF"/>
                </a:solidFill>
                <a:latin typeface="Tahoma"/>
                <a:ea typeface="宋体"/>
              </a:rPr>
              <a:t> </a:t>
            </a:r>
            <a:r>
              <a:rPr lang="en-US" altLang="zh-CN" sz="3200" kern="0" dirty="0">
                <a:solidFill>
                  <a:srgbClr val="000000"/>
                </a:solidFill>
                <a:latin typeface="Tahoma"/>
                <a:ea typeface="宋体"/>
              </a:rPr>
              <a:t>if </a:t>
            </a:r>
            <a:r>
              <a:rPr lang="en-US" altLang="zh-CN" sz="3200" kern="0" dirty="0">
                <a:solidFill>
                  <a:srgbClr val="0000FF"/>
                </a:solidFill>
                <a:latin typeface="Tahoma"/>
                <a:ea typeface="宋体"/>
              </a:rPr>
              <a:t>w</a:t>
            </a:r>
            <a:r>
              <a:rPr lang="en-US" altLang="zh-CN" sz="3200" kern="0" dirty="0">
                <a:solidFill>
                  <a:srgbClr val="000000"/>
                </a:solidFill>
                <a:latin typeface="Tahoma"/>
                <a:ea typeface="宋体"/>
              </a:rPr>
              <a:t> is a string of terminals only and </a:t>
            </a:r>
            <a:r>
              <a:rPr lang="en-US" altLang="zh-CN" sz="3200" kern="0" dirty="0">
                <a:solidFill>
                  <a:srgbClr val="0000FF"/>
                </a:solidFill>
                <a:latin typeface="Tahoma"/>
                <a:ea typeface="宋体"/>
              </a:rPr>
              <a:t>A -&gt; </a:t>
            </a:r>
            <a:r>
              <a:rPr lang="en-US" altLang="zh-CN" sz="3200" kern="0" dirty="0">
                <a:solidFill>
                  <a:srgbClr val="0000FF"/>
                </a:solidFill>
                <a:latin typeface="Tahoma"/>
                <a:ea typeface="宋体"/>
                <a:sym typeface="Symbol" charset="0"/>
              </a:rPr>
              <a:t></a:t>
            </a:r>
            <a:r>
              <a:rPr lang="en-US" altLang="zh-CN" sz="3200" kern="0" dirty="0">
                <a:solidFill>
                  <a:srgbClr val="000000"/>
                </a:solidFill>
                <a:latin typeface="Tahoma"/>
                <a:ea typeface="宋体"/>
              </a:rPr>
              <a:t> is a production.</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Also, </a:t>
            </a:r>
            <a:r>
              <a:rPr lang="en-US" altLang="zh-CN" sz="3200" kern="0" dirty="0">
                <a:solidFill>
                  <a:srgbClr val="0000FF"/>
                </a:solidFill>
                <a:latin typeface="Tahoma"/>
                <a:ea typeface="宋体"/>
                <a:sym typeface="Symbol" charset="0"/>
              </a:rPr>
              <a:t></a:t>
            </a:r>
            <a:r>
              <a:rPr lang="en-US" altLang="zh-CN" sz="3200" kern="0" dirty="0">
                <a:solidFill>
                  <a:srgbClr val="0000FF"/>
                </a:solidFill>
                <a:latin typeface="Tahoma"/>
                <a:ea typeface="宋体"/>
              </a:rPr>
              <a:t> =&gt;*</a:t>
            </a:r>
            <a:r>
              <a:rPr lang="en-US" altLang="zh-CN" sz="3200" kern="0" baseline="-25000" dirty="0" err="1">
                <a:solidFill>
                  <a:srgbClr val="0000FF"/>
                </a:solidFill>
                <a:latin typeface="Tahoma"/>
                <a:ea typeface="宋体"/>
              </a:rPr>
              <a:t>rm</a:t>
            </a:r>
            <a:r>
              <a:rPr lang="en-US" altLang="zh-CN" sz="3200" kern="0" dirty="0">
                <a:solidFill>
                  <a:srgbClr val="0000FF"/>
                </a:solidFill>
                <a:latin typeface="Tahoma"/>
                <a:ea typeface="宋体"/>
              </a:rPr>
              <a:t> </a:t>
            </a:r>
            <a:r>
              <a:rPr lang="en-US" altLang="zh-CN" sz="3200" kern="0" dirty="0">
                <a:solidFill>
                  <a:srgbClr val="0000FF"/>
                </a:solidFill>
                <a:latin typeface="Tahoma"/>
                <a:ea typeface="宋体"/>
                <a:sym typeface="Symbol" charset="0"/>
              </a:rPr>
              <a:t></a:t>
            </a:r>
            <a:r>
              <a:rPr lang="en-US" altLang="zh-CN" sz="3200" kern="0" dirty="0">
                <a:solidFill>
                  <a:srgbClr val="000000"/>
                </a:solidFill>
                <a:latin typeface="Tahoma"/>
                <a:ea typeface="宋体"/>
                <a:sym typeface="Symbol" charset="0"/>
              </a:rPr>
              <a:t> </a:t>
            </a:r>
            <a:r>
              <a:rPr lang="en-US" altLang="zh-CN" sz="3200" kern="0" dirty="0">
                <a:solidFill>
                  <a:srgbClr val="000000"/>
                </a:solidFill>
                <a:latin typeface="Tahoma"/>
                <a:ea typeface="宋体"/>
              </a:rPr>
              <a:t>if </a:t>
            </a:r>
            <a:r>
              <a:rPr lang="en-US" altLang="zh-CN" sz="3200" kern="0" dirty="0">
                <a:solidFill>
                  <a:srgbClr val="0000FF"/>
                </a:solidFill>
                <a:latin typeface="Tahoma"/>
                <a:ea typeface="宋体"/>
                <a:sym typeface="Symbol" charset="0"/>
              </a:rPr>
              <a:t></a:t>
            </a:r>
            <a:r>
              <a:rPr lang="en-US" altLang="zh-CN" sz="3200" kern="0" dirty="0">
                <a:solidFill>
                  <a:srgbClr val="000000"/>
                </a:solidFill>
                <a:latin typeface="Tahoma"/>
                <a:ea typeface="宋体"/>
              </a:rPr>
              <a:t> becomes </a:t>
            </a:r>
            <a:r>
              <a:rPr lang="en-US" altLang="zh-CN" sz="3200" kern="0" dirty="0">
                <a:solidFill>
                  <a:srgbClr val="0000FF"/>
                </a:solidFill>
                <a:latin typeface="Tahoma"/>
                <a:ea typeface="宋体"/>
                <a:sym typeface="Symbol" charset="0"/>
              </a:rPr>
              <a:t></a:t>
            </a:r>
            <a:r>
              <a:rPr lang="en-US" altLang="zh-CN" sz="3200" kern="0" dirty="0">
                <a:solidFill>
                  <a:srgbClr val="000000"/>
                </a:solidFill>
                <a:latin typeface="Tahoma"/>
                <a:ea typeface="宋体"/>
                <a:sym typeface="Symbol" charset="0"/>
              </a:rPr>
              <a:t> </a:t>
            </a:r>
            <a:r>
              <a:rPr lang="en-US" altLang="zh-CN" sz="3200" kern="0" dirty="0">
                <a:solidFill>
                  <a:srgbClr val="000000"/>
                </a:solidFill>
                <a:latin typeface="Tahoma"/>
                <a:ea typeface="宋体"/>
              </a:rPr>
              <a:t>by a sequence of 0 or more </a:t>
            </a:r>
            <a:r>
              <a:rPr lang="en-US" altLang="zh-CN" sz="3200" kern="0" dirty="0">
                <a:solidFill>
                  <a:srgbClr val="0000FF"/>
                </a:solidFill>
                <a:latin typeface="Tahoma"/>
                <a:ea typeface="宋体"/>
              </a:rPr>
              <a:t>=&gt;</a:t>
            </a:r>
            <a:r>
              <a:rPr lang="en-US" altLang="zh-CN" sz="3200" kern="0" baseline="-25000" dirty="0" err="1">
                <a:solidFill>
                  <a:srgbClr val="0000FF"/>
                </a:solidFill>
                <a:latin typeface="Tahoma"/>
                <a:ea typeface="宋体"/>
              </a:rPr>
              <a:t>rm</a:t>
            </a:r>
            <a:r>
              <a:rPr lang="en-US" altLang="zh-CN" sz="3200" kern="0" dirty="0">
                <a:solidFill>
                  <a:srgbClr val="000000"/>
                </a:solidFill>
                <a:latin typeface="Tahoma"/>
                <a:ea typeface="宋体"/>
              </a:rPr>
              <a:t> steps.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31</a:t>
            </a:fld>
            <a:r>
              <a:rPr lang="en-US" altLang="zh-CN"/>
              <a:t>/33</a:t>
            </a:r>
            <a:endParaRPr lang="en-US" altLang="zh-CN" dirty="0"/>
          </a:p>
        </p:txBody>
      </p:sp>
    </p:spTree>
    <p:extLst>
      <p:ext uri="{BB962C8B-B14F-4D97-AF65-F5344CB8AC3E}">
        <p14:creationId xmlns:p14="http://schemas.microsoft.com/office/powerpoint/2010/main" val="24142844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55450" y="444664"/>
            <a:ext cx="583200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Rightmost Derivations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Balanced-parentheses </a:t>
            </a:r>
            <a:r>
              <a:rPr lang="en-US" altLang="zh-CN" sz="2800" kern="0" dirty="0" err="1">
                <a:solidFill>
                  <a:srgbClr val="000000"/>
                </a:solidFill>
                <a:latin typeface="Tahoma"/>
                <a:ea typeface="宋体"/>
              </a:rPr>
              <a:t>grammmar</a:t>
            </a:r>
            <a:r>
              <a:rPr lang="en-US" altLang="zh-CN" sz="2800" kern="0" dirty="0">
                <a:solidFill>
                  <a:srgbClr val="000000"/>
                </a:solidFill>
                <a:latin typeface="Tahoma"/>
                <a:ea typeface="宋体"/>
              </a:rPr>
              <a:t>:         	      </a:t>
            </a:r>
            <a:r>
              <a:rPr lang="en-US" altLang="zh-CN" sz="2800" kern="0" dirty="0">
                <a:solidFill>
                  <a:srgbClr val="CC3300"/>
                </a:solidFill>
                <a:latin typeface="Tahoma"/>
                <a:ea typeface="宋体"/>
              </a:rPr>
              <a:t>S -&gt; SS | (S) |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 S =&gt;</a:t>
            </a:r>
            <a:r>
              <a:rPr lang="en-US" altLang="zh-CN" sz="2800" kern="0" baseline="-25000" dirty="0" err="1">
                <a:solidFill>
                  <a:srgbClr val="000000"/>
                </a:solidFill>
                <a:latin typeface="Tahoma"/>
                <a:ea typeface="宋体"/>
              </a:rPr>
              <a:t>rm</a:t>
            </a:r>
            <a:r>
              <a:rPr lang="en-US" altLang="zh-CN" sz="2800" kern="0" dirty="0">
                <a:solidFill>
                  <a:srgbClr val="000000"/>
                </a:solidFill>
                <a:latin typeface="Tahoma"/>
                <a:ea typeface="宋体"/>
              </a:rPr>
              <a:t> SS =&gt;</a:t>
            </a:r>
            <a:r>
              <a:rPr lang="en-US" altLang="zh-CN" sz="2800" kern="0" baseline="-25000" dirty="0" err="1">
                <a:solidFill>
                  <a:srgbClr val="000000"/>
                </a:solidFill>
                <a:latin typeface="Tahoma"/>
                <a:ea typeface="宋体"/>
              </a:rPr>
              <a:t>rm</a:t>
            </a:r>
            <a:r>
              <a:rPr lang="en-US" altLang="zh-CN" sz="2800" kern="0" dirty="0">
                <a:solidFill>
                  <a:srgbClr val="000000"/>
                </a:solidFill>
                <a:latin typeface="Tahoma"/>
                <a:ea typeface="宋体"/>
              </a:rPr>
              <a:t> S() =&gt;</a:t>
            </a:r>
            <a:r>
              <a:rPr lang="en-US" altLang="zh-CN" sz="2800" kern="0" baseline="-25000" dirty="0" err="1">
                <a:solidFill>
                  <a:srgbClr val="000000"/>
                </a:solidFill>
                <a:latin typeface="Tahoma"/>
                <a:ea typeface="宋体"/>
              </a:rPr>
              <a:t>rm</a:t>
            </a:r>
            <a:r>
              <a:rPr lang="en-US" altLang="zh-CN" sz="2800" kern="0" dirty="0">
                <a:solidFill>
                  <a:srgbClr val="000000"/>
                </a:solidFill>
                <a:latin typeface="Tahoma"/>
                <a:ea typeface="宋体"/>
              </a:rPr>
              <a:t> (S)() =&gt;</a:t>
            </a:r>
            <a:r>
              <a:rPr lang="en-US" altLang="zh-CN" sz="2800" kern="0" baseline="-25000" dirty="0" err="1">
                <a:solidFill>
                  <a:srgbClr val="000000"/>
                </a:solidFill>
                <a:latin typeface="Tahoma"/>
                <a:ea typeface="宋体"/>
              </a:rPr>
              <a:t>rm</a:t>
            </a:r>
            <a:r>
              <a:rPr lang="en-US" altLang="zh-CN" sz="2800" kern="0" dirty="0">
                <a:solidFill>
                  <a:srgbClr val="000000"/>
                </a:solidFill>
                <a:latin typeface="Tahoma"/>
                <a:ea typeface="宋体"/>
              </a:rPr>
              <a: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Thus, S =&gt;*</a:t>
            </a:r>
            <a:r>
              <a:rPr lang="en-US" altLang="zh-CN" sz="2800" kern="0" baseline="-25000" dirty="0" err="1">
                <a:solidFill>
                  <a:srgbClr val="000000"/>
                </a:solidFill>
                <a:latin typeface="Tahoma"/>
                <a:ea typeface="宋体"/>
              </a:rPr>
              <a:t>rm</a:t>
            </a:r>
            <a:r>
              <a:rPr lang="en-US" altLang="zh-CN" sz="2800" kern="0" dirty="0">
                <a:solidFill>
                  <a:srgbClr val="000000"/>
                </a:solidFill>
                <a:latin typeface="Tahoma"/>
                <a:ea typeface="宋体"/>
              </a:rPr>
              <a:t> (())()</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S =&gt; SS =&gt; SSS =&gt; S()S =&gt; ()()S =&gt; ()()() is neither a rightmost nor a leftmost derivation.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32</a:t>
            </a:fld>
            <a:r>
              <a:rPr lang="en-US" altLang="zh-CN"/>
              <a:t>/33</a:t>
            </a:r>
            <a:endParaRPr lang="en-US" altLang="zh-CN" dirty="0"/>
          </a:p>
        </p:txBody>
      </p:sp>
    </p:spTree>
    <p:extLst>
      <p:ext uri="{BB962C8B-B14F-4D97-AF65-F5344CB8AC3E}">
        <p14:creationId xmlns:p14="http://schemas.microsoft.com/office/powerpoint/2010/main" val="1972127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25498" y="428604"/>
            <a:ext cx="31950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You Are Welcome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2483768" y="2780928"/>
            <a:ext cx="4752528" cy="576411"/>
          </a:xfrm>
          <a:prstGeom prst="rect">
            <a:avLst/>
          </a:prstGeom>
          <a:noFill/>
          <a:ln w="9525">
            <a:noFill/>
            <a:miter lim="800000"/>
            <a:headEnd/>
            <a:tailEnd/>
          </a:ln>
        </p:spPr>
        <p:txBody>
          <a:bodyPr/>
          <a:lstStyle/>
          <a:p>
            <a:pPr eaLnBrk="0" hangingPunct="0">
              <a:spcBef>
                <a:spcPct val="20000"/>
              </a:spcBef>
              <a:buClr>
                <a:srgbClr val="1073E0"/>
              </a:buClr>
              <a:buSzPct val="70000"/>
              <a:defRPr/>
            </a:pPr>
            <a:r>
              <a:rPr lang="en-US" altLang="zh-CN" sz="4000" dirty="0">
                <a:solidFill>
                  <a:srgbClr val="0000FF"/>
                </a:solidFill>
                <a:latin typeface="Arial"/>
                <a:ea typeface="方正姚体" pitchFamily="2" charset="-122"/>
                <a:cs typeface="Arial"/>
              </a:rPr>
              <a:t>Any Question?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33</a:t>
            </a:fld>
            <a:r>
              <a:rPr lang="en-US" altLang="zh-CN"/>
              <a:t>/33</a:t>
            </a:r>
            <a:endParaRPr lang="en-US" altLang="zh-CN" dirty="0"/>
          </a:p>
        </p:txBody>
      </p:sp>
    </p:spTree>
    <p:extLst>
      <p:ext uri="{BB962C8B-B14F-4D97-AF65-F5344CB8AC3E}">
        <p14:creationId xmlns:p14="http://schemas.microsoft.com/office/powerpoint/2010/main" val="145713336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05811" y="417558"/>
            <a:ext cx="454359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Informal Comments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Basic idea is to use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variables</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to stand for sets of strings (i.e., languages).</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These variables are defined recursively, in terms of one another.</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Recursive rules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productions</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involve only concatenation.</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Alternative rules for a variable allow union.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4</a:t>
            </a:fld>
            <a:r>
              <a:rPr lang="en-US" altLang="zh-CN"/>
              <a:t>/33</a:t>
            </a:r>
            <a:endParaRPr lang="en-US" altLang="zh-CN" dirty="0"/>
          </a:p>
        </p:txBody>
      </p:sp>
    </p:spTree>
    <p:extLst>
      <p:ext uri="{BB962C8B-B14F-4D97-AF65-F5344CB8AC3E}">
        <p14:creationId xmlns:p14="http://schemas.microsoft.com/office/powerpoint/2010/main" val="22746285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417729" y="417558"/>
            <a:ext cx="5962583"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Example: CFG for </a:t>
            </a:r>
            <a:r>
              <a:rPr lang="en-US" altLang="zh-CN" sz="3200" b="1" dirty="0">
                <a:solidFill>
                  <a:srgbClr val="0000FF"/>
                </a:solidFill>
                <a:latin typeface="Times New Roman" pitchFamily="18" charset="0"/>
                <a:ea typeface="华文新魏" pitchFamily="2" charset="-122"/>
              </a:rPr>
              <a:t>{</a:t>
            </a:r>
            <a:r>
              <a:rPr lang="en-US" altLang="zh-CN" sz="3200" kern="0" dirty="0">
                <a:solidFill>
                  <a:srgbClr val="0000FF"/>
                </a:solidFill>
                <a:latin typeface="Tahoma"/>
                <a:ea typeface="宋体"/>
                <a:cs typeface="+mj-cs"/>
              </a:rPr>
              <a:t>0</a:t>
            </a:r>
            <a:r>
              <a:rPr lang="en-US" altLang="zh-CN" sz="3200" kern="0" baseline="30000" dirty="0">
                <a:solidFill>
                  <a:srgbClr val="0000FF"/>
                </a:solidFill>
                <a:latin typeface="Tahoma"/>
                <a:ea typeface="宋体"/>
                <a:cs typeface="+mj-cs"/>
              </a:rPr>
              <a:t>n</a:t>
            </a:r>
            <a:r>
              <a:rPr lang="en-US" altLang="zh-CN" sz="3200" kern="0" dirty="0">
                <a:solidFill>
                  <a:srgbClr val="0000FF"/>
                </a:solidFill>
                <a:latin typeface="Tahoma"/>
                <a:ea typeface="宋体"/>
                <a:cs typeface="+mj-cs"/>
              </a:rPr>
              <a:t>1</a:t>
            </a:r>
            <a:r>
              <a:rPr lang="en-US" altLang="zh-CN" sz="3200" kern="0" baseline="30000" dirty="0">
                <a:solidFill>
                  <a:srgbClr val="0000FF"/>
                </a:solidFill>
                <a:latin typeface="Tahoma"/>
                <a:ea typeface="宋体"/>
                <a:cs typeface="+mj-cs"/>
              </a:rPr>
              <a:t>n</a:t>
            </a:r>
            <a:r>
              <a:rPr lang="en-US" altLang="zh-CN" sz="3200" kern="0" dirty="0">
                <a:solidFill>
                  <a:srgbClr val="0000FF"/>
                </a:solidFill>
                <a:latin typeface="Tahoma"/>
                <a:ea typeface="宋体"/>
                <a:cs typeface="+mj-cs"/>
              </a:rPr>
              <a:t> | n </a:t>
            </a:r>
            <a:r>
              <a:rPr lang="en-US" altLang="zh-CN" sz="3200" u="sng" kern="0" dirty="0">
                <a:solidFill>
                  <a:srgbClr val="0000FF"/>
                </a:solidFill>
                <a:latin typeface="Tahoma"/>
                <a:ea typeface="宋体"/>
                <a:cs typeface="+mj-cs"/>
              </a:rPr>
              <a:t>&gt;</a:t>
            </a:r>
            <a:r>
              <a:rPr lang="en-US" altLang="zh-CN" sz="3200" kern="0" dirty="0">
                <a:solidFill>
                  <a:srgbClr val="0000FF"/>
                </a:solidFill>
                <a:latin typeface="Tahoma"/>
                <a:ea typeface="宋体"/>
                <a:cs typeface="+mj-cs"/>
              </a:rPr>
              <a:t> 1</a:t>
            </a:r>
            <a:r>
              <a:rPr lang="en-US" altLang="zh-CN" sz="3200" b="1" dirty="0">
                <a:solidFill>
                  <a:srgbClr val="0000FF"/>
                </a:solidFill>
                <a:latin typeface="Times New Roman" pitchFamily="18" charset="0"/>
                <a:ea typeface="华文新魏" pitchFamily="2" charset="-122"/>
              </a:rPr>
              <a:t>}</a:t>
            </a:r>
            <a:endParaRPr lang="zh-CN" altLang="en-US" sz="3200" b="1" dirty="0">
              <a:solidFill>
                <a:srgbClr val="0000FF"/>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Productions:</a:t>
            </a:r>
          </a:p>
          <a:p>
            <a:pPr marL="742950" lvl="1" indent="-285750" eaLnBrk="0" hangingPunct="0">
              <a:spcBef>
                <a:spcPct val="20000"/>
              </a:spcBef>
              <a:buClr>
                <a:srgbClr val="CC00CC"/>
              </a:buClr>
            </a:pPr>
            <a:r>
              <a:rPr lang="en-US" altLang="zh-CN" sz="2800" kern="0" dirty="0">
                <a:solidFill>
                  <a:srgbClr val="0000FF"/>
                </a:solidFill>
                <a:latin typeface="Tahoma"/>
                <a:ea typeface="宋体"/>
              </a:rPr>
              <a:t>S -&gt; 01</a:t>
            </a:r>
          </a:p>
          <a:p>
            <a:pPr marL="742950" lvl="1" indent="-285750" eaLnBrk="0" hangingPunct="0">
              <a:spcBef>
                <a:spcPct val="20000"/>
              </a:spcBef>
              <a:buClr>
                <a:srgbClr val="CC00CC"/>
              </a:buClr>
            </a:pPr>
            <a:r>
              <a:rPr lang="en-US" altLang="zh-CN" sz="2800" kern="0" dirty="0">
                <a:solidFill>
                  <a:srgbClr val="0000FF"/>
                </a:solidFill>
                <a:latin typeface="Tahoma"/>
                <a:ea typeface="宋体"/>
              </a:rPr>
              <a:t>S -&gt; 0S1</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3366FF"/>
                </a:solidFill>
                <a:latin typeface="Tahoma"/>
                <a:ea typeface="宋体"/>
              </a:rPr>
              <a:t>Basis</a:t>
            </a:r>
            <a:r>
              <a:rPr lang="en-US" altLang="zh-CN" sz="3200" kern="0" dirty="0">
                <a:solidFill>
                  <a:srgbClr val="000000"/>
                </a:solidFill>
                <a:latin typeface="Tahoma"/>
                <a:ea typeface="宋体"/>
              </a:rPr>
              <a:t>: </a:t>
            </a:r>
            <a:r>
              <a:rPr lang="en-US" altLang="zh-CN" sz="3200" kern="0" dirty="0">
                <a:solidFill>
                  <a:srgbClr val="0000FF"/>
                </a:solidFill>
                <a:latin typeface="Tahoma"/>
                <a:ea typeface="宋体"/>
              </a:rPr>
              <a:t>01</a:t>
            </a:r>
            <a:r>
              <a:rPr lang="en-US" altLang="zh-CN" sz="3200" kern="0" dirty="0">
                <a:solidFill>
                  <a:srgbClr val="000000"/>
                </a:solidFill>
                <a:latin typeface="Tahoma"/>
                <a:ea typeface="宋体"/>
              </a:rPr>
              <a:t> is in the language.</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3366FF"/>
                </a:solidFill>
                <a:latin typeface="Tahoma"/>
                <a:ea typeface="宋体"/>
              </a:rPr>
              <a:t>Induction</a:t>
            </a:r>
            <a:r>
              <a:rPr lang="en-US" altLang="zh-CN" sz="3200" kern="0" dirty="0">
                <a:solidFill>
                  <a:srgbClr val="000000"/>
                </a:solidFill>
                <a:latin typeface="Tahoma"/>
                <a:ea typeface="宋体"/>
              </a:rPr>
              <a:t>: if </a:t>
            </a:r>
            <a:r>
              <a:rPr lang="en-US" altLang="zh-CN" sz="3200" kern="0" dirty="0">
                <a:solidFill>
                  <a:srgbClr val="0000FF"/>
                </a:solidFill>
                <a:latin typeface="Tahoma"/>
                <a:ea typeface="宋体"/>
              </a:rPr>
              <a:t>w</a:t>
            </a:r>
            <a:r>
              <a:rPr lang="en-US" altLang="zh-CN" sz="3200" kern="0" dirty="0">
                <a:solidFill>
                  <a:srgbClr val="000000"/>
                </a:solidFill>
                <a:latin typeface="Tahoma"/>
                <a:ea typeface="宋体"/>
              </a:rPr>
              <a:t> is in the language, then so is </a:t>
            </a:r>
            <a:r>
              <a:rPr lang="en-US" altLang="zh-CN" sz="3200" kern="0" dirty="0">
                <a:solidFill>
                  <a:srgbClr val="0000FF"/>
                </a:solidFill>
                <a:latin typeface="Tahoma"/>
                <a:ea typeface="宋体"/>
              </a:rPr>
              <a:t>0w1</a:t>
            </a:r>
            <a:r>
              <a:rPr lang="en-US" altLang="zh-CN" sz="32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5</a:t>
            </a:fld>
            <a:r>
              <a:rPr lang="en-US" altLang="zh-CN"/>
              <a:t>/33</a:t>
            </a:r>
            <a:endParaRPr lang="en-US" altLang="zh-CN" dirty="0"/>
          </a:p>
        </p:txBody>
      </p:sp>
    </p:spTree>
    <p:extLst>
      <p:ext uri="{BB962C8B-B14F-4D97-AF65-F5344CB8AC3E}">
        <p14:creationId xmlns:p14="http://schemas.microsoft.com/office/powerpoint/2010/main" val="16399054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92286" y="417558"/>
            <a:ext cx="29706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CFG Formalism</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i="1" kern="0" dirty="0">
                <a:solidFill>
                  <a:srgbClr val="FF0066"/>
                </a:solidFill>
                <a:latin typeface="Tahoma"/>
                <a:ea typeface="宋体"/>
              </a:rPr>
              <a:t>Terminals</a:t>
            </a:r>
            <a:r>
              <a:rPr lang="en-US" altLang="zh-CN" sz="2800" kern="0" dirty="0">
                <a:solidFill>
                  <a:srgbClr val="000000"/>
                </a:solidFill>
                <a:latin typeface="Tahoma"/>
                <a:ea typeface="宋体"/>
              </a:rPr>
              <a:t>  = symbols of the alphabet of the language being defined.</a:t>
            </a:r>
          </a:p>
          <a:p>
            <a:pPr marL="342900" lvl="0" indent="-342900" eaLnBrk="0" hangingPunct="0">
              <a:spcBef>
                <a:spcPct val="20000"/>
              </a:spcBef>
              <a:buClr>
                <a:srgbClr val="3366FF"/>
              </a:buClr>
              <a:buSzPct val="70000"/>
              <a:buFont typeface="Monotype Sorts" charset="0"/>
              <a:buChar char="u"/>
            </a:pPr>
            <a:r>
              <a:rPr lang="en-US" altLang="zh-CN" sz="2800" i="1" kern="0" dirty="0">
                <a:solidFill>
                  <a:srgbClr val="FF0066"/>
                </a:solidFill>
                <a:latin typeface="Tahoma"/>
                <a:ea typeface="宋体"/>
              </a:rPr>
              <a:t>Variables</a:t>
            </a:r>
            <a:r>
              <a:rPr lang="en-US" altLang="zh-CN" sz="2800" kern="0" dirty="0">
                <a:solidFill>
                  <a:srgbClr val="000000"/>
                </a:solidFill>
                <a:latin typeface="Tahoma"/>
                <a:ea typeface="宋体"/>
              </a:rPr>
              <a:t>   = </a:t>
            </a:r>
            <a:r>
              <a:rPr lang="en-US" altLang="zh-CN" sz="2800" i="1" kern="0" dirty="0" err="1">
                <a:solidFill>
                  <a:srgbClr val="FF0066"/>
                </a:solidFill>
                <a:latin typeface="Tahoma"/>
                <a:ea typeface="宋体"/>
              </a:rPr>
              <a:t>nonterminals</a:t>
            </a:r>
            <a:r>
              <a:rPr lang="en-US" altLang="zh-CN" sz="2800" kern="0" dirty="0">
                <a:solidFill>
                  <a:srgbClr val="000000"/>
                </a:solidFill>
                <a:latin typeface="Tahoma"/>
                <a:ea typeface="宋体"/>
              </a:rPr>
              <a:t>  = a finite set of other symbols, each of which represents a language.</a:t>
            </a:r>
          </a:p>
          <a:p>
            <a:pPr marL="342900" lvl="0" indent="-342900" eaLnBrk="0" hangingPunct="0">
              <a:spcBef>
                <a:spcPct val="20000"/>
              </a:spcBef>
              <a:buClr>
                <a:srgbClr val="3366FF"/>
              </a:buClr>
              <a:buSzPct val="70000"/>
              <a:buFont typeface="Monotype Sorts" charset="0"/>
              <a:buChar char="u"/>
            </a:pPr>
            <a:r>
              <a:rPr lang="en-US" altLang="zh-CN" sz="2800" i="1" kern="0" dirty="0">
                <a:solidFill>
                  <a:srgbClr val="FF0066"/>
                </a:solidFill>
                <a:latin typeface="Tahoma"/>
                <a:ea typeface="宋体"/>
              </a:rPr>
              <a:t>Start symbol</a:t>
            </a:r>
            <a:r>
              <a:rPr lang="en-US" altLang="zh-CN" sz="2800" kern="0" dirty="0">
                <a:solidFill>
                  <a:srgbClr val="000000"/>
                </a:solidFill>
                <a:latin typeface="Tahoma"/>
                <a:ea typeface="宋体"/>
              </a:rPr>
              <a:t>  = the variable whose language is the one being defined.</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6</a:t>
            </a:fld>
            <a:r>
              <a:rPr lang="en-US" altLang="zh-CN"/>
              <a:t>/33</a:t>
            </a:r>
            <a:endParaRPr lang="en-US" altLang="zh-CN" dirty="0"/>
          </a:p>
        </p:txBody>
      </p:sp>
    </p:spTree>
    <p:extLst>
      <p:ext uri="{BB962C8B-B14F-4D97-AF65-F5344CB8AC3E}">
        <p14:creationId xmlns:p14="http://schemas.microsoft.com/office/powerpoint/2010/main" val="58012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77509" y="417558"/>
            <a:ext cx="220020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Productions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5112915"/>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production</a:t>
            </a:r>
            <a:r>
              <a:rPr lang="en-US" altLang="zh-CN" sz="2800" kern="0" dirty="0">
                <a:solidFill>
                  <a:srgbClr val="000000"/>
                </a:solidFill>
                <a:latin typeface="Tahoma"/>
                <a:ea typeface="宋体"/>
              </a:rPr>
              <a:t>  has the form </a:t>
            </a:r>
            <a:r>
              <a:rPr lang="en-US" altLang="zh-CN" sz="2800" kern="0" dirty="0">
                <a:solidFill>
                  <a:srgbClr val="CC3300"/>
                </a:solidFill>
                <a:latin typeface="Tahoma"/>
                <a:ea typeface="宋体"/>
              </a:rPr>
              <a:t>variable (</a:t>
            </a:r>
            <a:r>
              <a:rPr lang="en-US" altLang="zh-CN" sz="2800" i="1" kern="0" dirty="0">
                <a:solidFill>
                  <a:srgbClr val="CC3300"/>
                </a:solidFill>
                <a:latin typeface="Tahoma"/>
                <a:ea typeface="宋体"/>
              </a:rPr>
              <a:t>head</a:t>
            </a:r>
            <a:r>
              <a:rPr lang="en-US" altLang="zh-CN" sz="2800" kern="0" dirty="0">
                <a:solidFill>
                  <a:srgbClr val="CC3300"/>
                </a:solidFill>
                <a:latin typeface="Tahoma"/>
                <a:ea typeface="宋体"/>
              </a:rPr>
              <a:t>) -&gt; string of variables and terminals (</a:t>
            </a:r>
            <a:r>
              <a:rPr lang="en-US" altLang="zh-CN" sz="2800" i="1" kern="0" dirty="0">
                <a:solidFill>
                  <a:srgbClr val="CC3300"/>
                </a:solidFill>
                <a:latin typeface="Tahoma"/>
                <a:ea typeface="宋体"/>
              </a:rPr>
              <a:t>body</a:t>
            </a:r>
            <a:r>
              <a:rPr lang="en-US" altLang="zh-CN" sz="2800" kern="0" dirty="0">
                <a:solidFill>
                  <a:srgbClr val="CC3300"/>
                </a:solidFill>
                <a:latin typeface="Tahoma"/>
                <a:ea typeface="宋体"/>
              </a:rPr>
              <a:t>)</a:t>
            </a:r>
            <a:r>
              <a:rPr lang="en-US" altLang="zh-CN" sz="28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2800" kern="0" dirty="0">
                <a:solidFill>
                  <a:srgbClr val="3366FF"/>
                </a:solidFill>
                <a:latin typeface="Tahoma"/>
                <a:ea typeface="宋体"/>
              </a:rPr>
              <a:t>Convention</a:t>
            </a:r>
            <a:r>
              <a:rPr lang="en-US" altLang="zh-CN" sz="2800" kern="0" dirty="0">
                <a:solidFill>
                  <a:srgbClr val="000000"/>
                </a:solidFill>
                <a:latin typeface="Tahoma"/>
                <a:ea typeface="宋体"/>
              </a:rPr>
              <a:t>:</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A, B, C,…  and also S are variables.</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a, b, c,… are terminals.</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 X, Y, Z are either terminals or variables.</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rPr>
              <a:t>…, w, x, y, z are strings of terminals only.</a:t>
            </a:r>
          </a:p>
          <a:p>
            <a:pPr marL="914400" lvl="1" indent="-457200" eaLnBrk="0" hangingPunct="0">
              <a:spcBef>
                <a:spcPct val="20000"/>
              </a:spcBef>
              <a:buClr>
                <a:srgbClr val="3366FF"/>
              </a:buClr>
              <a:buSzPct val="70000"/>
              <a:buFont typeface="Wingdings" charset="2"/>
              <a:buChar char="Ø"/>
            </a:pPr>
            <a:r>
              <a:rPr lang="en-US" altLang="zh-CN" sz="2400" kern="0" dirty="0">
                <a:solidFill>
                  <a:srgbClr val="000000"/>
                </a:solidFill>
                <a:latin typeface="Tahoma"/>
                <a:ea typeface="宋体"/>
                <a:sym typeface="Symbol" charset="0"/>
              </a:rPr>
              <a:t></a:t>
            </a:r>
            <a:r>
              <a:rPr lang="en-US" altLang="zh-CN" sz="2400" kern="0" dirty="0">
                <a:solidFill>
                  <a:srgbClr val="000000"/>
                </a:solidFill>
                <a:latin typeface="Tahoma"/>
                <a:ea typeface="宋体"/>
              </a:rPr>
              <a:t>, </a:t>
            </a:r>
            <a:r>
              <a:rPr lang="en-US" altLang="zh-CN" sz="2400" kern="0" dirty="0">
                <a:solidFill>
                  <a:srgbClr val="000000"/>
                </a:solidFill>
                <a:latin typeface="Tahoma"/>
                <a:ea typeface="宋体"/>
                <a:sym typeface="Symbol" charset="0"/>
              </a:rPr>
              <a:t></a:t>
            </a:r>
            <a:r>
              <a:rPr lang="en-US" altLang="zh-CN" sz="2400" kern="0" dirty="0">
                <a:solidFill>
                  <a:srgbClr val="000000"/>
                </a:solidFill>
                <a:latin typeface="Tahoma"/>
                <a:ea typeface="宋体"/>
              </a:rPr>
              <a:t>, </a:t>
            </a:r>
            <a:r>
              <a:rPr lang="en-US" altLang="zh-CN" sz="2400" kern="0" dirty="0">
                <a:solidFill>
                  <a:srgbClr val="000000"/>
                </a:solidFill>
                <a:latin typeface="Tahoma"/>
                <a:ea typeface="宋体"/>
                <a:sym typeface="Symbol" charset="0"/>
              </a:rPr>
              <a:t></a:t>
            </a:r>
            <a:r>
              <a:rPr lang="en-US" altLang="zh-CN" sz="2400" kern="0" dirty="0">
                <a:solidFill>
                  <a:srgbClr val="000000"/>
                </a:solidFill>
                <a:latin typeface="Tahoma"/>
                <a:ea typeface="宋体"/>
              </a:rPr>
              <a:t>,… are strings of terminals and/or variables.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7</a:t>
            </a:fld>
            <a:r>
              <a:rPr lang="en-US" altLang="zh-CN"/>
              <a:t>/33</a:t>
            </a:r>
            <a:endParaRPr lang="en-US" altLang="zh-CN" dirty="0"/>
          </a:p>
        </p:txBody>
      </p:sp>
    </p:spTree>
    <p:extLst>
      <p:ext uri="{BB962C8B-B14F-4D97-AF65-F5344CB8AC3E}">
        <p14:creationId xmlns:p14="http://schemas.microsoft.com/office/powerpoint/2010/main" val="27086896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05290" y="417558"/>
            <a:ext cx="41446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Formal CFG</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Here is a formal CFG for </a:t>
            </a:r>
            <a:r>
              <a:rPr lang="en-US" altLang="zh-CN" sz="3200" kern="0" dirty="0">
                <a:solidFill>
                  <a:srgbClr val="0000FF"/>
                </a:solidFill>
                <a:latin typeface="Tahoma"/>
                <a:ea typeface="宋体"/>
              </a:rPr>
              <a:t>{ 0</a:t>
            </a:r>
            <a:r>
              <a:rPr lang="en-US" altLang="zh-CN" sz="3200" kern="0" baseline="30000" dirty="0">
                <a:solidFill>
                  <a:srgbClr val="0000FF"/>
                </a:solidFill>
                <a:latin typeface="Tahoma"/>
                <a:ea typeface="宋体"/>
              </a:rPr>
              <a:t>n</a:t>
            </a:r>
            <a:r>
              <a:rPr lang="en-US" altLang="zh-CN" sz="3200" kern="0" dirty="0">
                <a:solidFill>
                  <a:srgbClr val="0000FF"/>
                </a:solidFill>
                <a:latin typeface="Tahoma"/>
                <a:ea typeface="宋体"/>
              </a:rPr>
              <a:t>1</a:t>
            </a:r>
            <a:r>
              <a:rPr lang="en-US" altLang="zh-CN" sz="3200" kern="0" baseline="30000" dirty="0">
                <a:solidFill>
                  <a:srgbClr val="0000FF"/>
                </a:solidFill>
                <a:latin typeface="Tahoma"/>
                <a:ea typeface="宋体"/>
              </a:rPr>
              <a:t>n</a:t>
            </a:r>
            <a:r>
              <a:rPr lang="en-US" altLang="zh-CN" sz="3200" kern="0" dirty="0">
                <a:solidFill>
                  <a:srgbClr val="0000FF"/>
                </a:solidFill>
                <a:latin typeface="Tahoma"/>
                <a:ea typeface="宋体"/>
              </a:rPr>
              <a:t> | n </a:t>
            </a:r>
            <a:r>
              <a:rPr lang="en-US" altLang="zh-CN" sz="3200" u="sng" kern="0" dirty="0">
                <a:solidFill>
                  <a:srgbClr val="0000FF"/>
                </a:solidFill>
                <a:latin typeface="Tahoma"/>
                <a:ea typeface="宋体"/>
              </a:rPr>
              <a:t>&gt;</a:t>
            </a:r>
            <a:r>
              <a:rPr lang="en-US" altLang="zh-CN" sz="3200" kern="0" dirty="0">
                <a:solidFill>
                  <a:srgbClr val="0000FF"/>
                </a:solidFill>
                <a:latin typeface="Tahoma"/>
                <a:ea typeface="宋体"/>
              </a:rPr>
              <a:t> 1}</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DA0058"/>
                </a:solidFill>
                <a:latin typeface="Tahoma"/>
                <a:ea typeface="宋体"/>
              </a:rPr>
              <a:t>Terminals</a:t>
            </a:r>
            <a:r>
              <a:rPr lang="en-US" altLang="zh-CN" sz="3200" kern="0" dirty="0">
                <a:solidFill>
                  <a:srgbClr val="000000"/>
                </a:solidFill>
                <a:latin typeface="Tahoma"/>
                <a:ea typeface="宋体"/>
              </a:rPr>
              <a:t> = </a:t>
            </a:r>
            <a:r>
              <a:rPr lang="en-US" altLang="zh-CN" sz="3200" kern="0" dirty="0">
                <a:solidFill>
                  <a:srgbClr val="0000FF"/>
                </a:solidFill>
                <a:latin typeface="Tahoma"/>
                <a:ea typeface="宋体"/>
              </a:rPr>
              <a:t>{0, 1}</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DA0058"/>
                </a:solidFill>
                <a:latin typeface="Tahoma"/>
                <a:ea typeface="宋体"/>
              </a:rPr>
              <a:t>Variables</a:t>
            </a:r>
            <a:r>
              <a:rPr lang="en-US" altLang="zh-CN" sz="3200" kern="0" dirty="0">
                <a:solidFill>
                  <a:srgbClr val="000000"/>
                </a:solidFill>
                <a:latin typeface="Tahoma"/>
                <a:ea typeface="宋体"/>
              </a:rPr>
              <a:t> = </a:t>
            </a:r>
            <a:r>
              <a:rPr lang="en-US" altLang="zh-CN" sz="3200" kern="0" dirty="0">
                <a:solidFill>
                  <a:srgbClr val="0000FF"/>
                </a:solidFill>
                <a:latin typeface="Tahoma"/>
                <a:ea typeface="宋体"/>
              </a:rPr>
              <a:t>{S}</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DA0058"/>
                </a:solidFill>
                <a:latin typeface="Tahoma"/>
                <a:ea typeface="宋体"/>
              </a:rPr>
              <a:t>Start symbol </a:t>
            </a:r>
            <a:r>
              <a:rPr lang="en-US" altLang="zh-CN" sz="3200" kern="0" dirty="0">
                <a:solidFill>
                  <a:srgbClr val="000000"/>
                </a:solidFill>
                <a:latin typeface="Tahoma"/>
                <a:ea typeface="宋体"/>
              </a:rPr>
              <a:t>= </a:t>
            </a:r>
            <a:r>
              <a:rPr lang="en-US" altLang="zh-CN" sz="3200" kern="0" dirty="0">
                <a:solidFill>
                  <a:srgbClr val="0000FF"/>
                </a:solidFill>
                <a:latin typeface="Tahoma"/>
                <a:ea typeface="宋体"/>
              </a:rPr>
              <a:t>S</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DA0058"/>
                </a:solidFill>
                <a:latin typeface="Tahoma"/>
                <a:ea typeface="宋体"/>
              </a:rPr>
              <a:t>Productions</a:t>
            </a:r>
            <a:r>
              <a:rPr lang="en-US" altLang="zh-CN" sz="3200" kern="0" dirty="0">
                <a:solidFill>
                  <a:srgbClr val="000000"/>
                </a:solidFill>
                <a:latin typeface="Tahoma"/>
                <a:ea typeface="宋体"/>
              </a:rPr>
              <a:t> =</a:t>
            </a:r>
          </a:p>
          <a:p>
            <a:pPr marL="742950" lvl="1" indent="-285750" eaLnBrk="0" hangingPunct="0">
              <a:spcBef>
                <a:spcPct val="20000"/>
              </a:spcBef>
              <a:buClr>
                <a:srgbClr val="CC00CC"/>
              </a:buClr>
            </a:pPr>
            <a:r>
              <a:rPr lang="en-US" altLang="zh-CN" sz="2800" kern="0" dirty="0">
                <a:solidFill>
                  <a:srgbClr val="0000FF"/>
                </a:solidFill>
                <a:latin typeface="Tahoma"/>
                <a:ea typeface="宋体"/>
              </a:rPr>
              <a:t>S -&gt; 01</a:t>
            </a:r>
          </a:p>
          <a:p>
            <a:pPr marL="742950" lvl="1" indent="-285750" eaLnBrk="0" hangingPunct="0">
              <a:spcBef>
                <a:spcPct val="20000"/>
              </a:spcBef>
              <a:buClr>
                <a:srgbClr val="CC00CC"/>
              </a:buClr>
            </a:pPr>
            <a:r>
              <a:rPr lang="en-US" altLang="zh-CN" sz="2800" kern="0" dirty="0">
                <a:solidFill>
                  <a:srgbClr val="0000FF"/>
                </a:solidFill>
                <a:latin typeface="Tahoma"/>
                <a:ea typeface="宋体"/>
              </a:rPr>
              <a:t>S -&gt; 0S1</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8</a:t>
            </a:fld>
            <a:r>
              <a:rPr lang="en-US" altLang="zh-CN"/>
              <a:t>/33</a:t>
            </a:r>
            <a:endParaRPr lang="en-US" altLang="zh-CN" dirty="0"/>
          </a:p>
        </p:txBody>
      </p:sp>
    </p:spTree>
    <p:extLst>
      <p:ext uri="{BB962C8B-B14F-4D97-AF65-F5344CB8AC3E}">
        <p14:creationId xmlns:p14="http://schemas.microsoft.com/office/powerpoint/2010/main" val="4647821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Formal 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Derivations</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Backus-Naur Form</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Left- and Rightmost Derivations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9</a:t>
            </a:fld>
            <a:r>
              <a:rPr lang="en-US" altLang="zh-CN"/>
              <a:t>/33</a:t>
            </a:r>
            <a:endParaRPr lang="en-US" altLang="zh-CN" dirty="0"/>
          </a:p>
        </p:txBody>
      </p:sp>
    </p:spTree>
    <p:extLst>
      <p:ext uri="{BB962C8B-B14F-4D97-AF65-F5344CB8AC3E}">
        <p14:creationId xmlns:p14="http://schemas.microsoft.com/office/powerpoint/2010/main" val="1637755814"/>
      </p:ext>
    </p:extLst>
  </p:cSld>
  <p:clrMapOvr>
    <a:masterClrMapping/>
  </p:clrMapOvr>
  <p:transition>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31138</TotalTime>
  <Words>4372</Words>
  <Application>Microsoft Macintosh PowerPoint</Application>
  <PresentationFormat>On-screen Show (4:3)</PresentationFormat>
  <Paragraphs>444</Paragraphs>
  <Slides>33</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华文中宋</vt:lpstr>
      <vt:lpstr>Arial</vt:lpstr>
      <vt:lpstr>Calibri</vt:lpstr>
      <vt:lpstr>Lucida Sans Unicode</vt:lpstr>
      <vt:lpstr>Monotype Sorts</vt:lpstr>
      <vt:lpstr>Tahoma</vt:lpstr>
      <vt:lpstr>Times New Roman</vt:lpstr>
      <vt:lpstr>Wingdings</vt:lpstr>
      <vt:lpstr>Office 主题</vt:lpstr>
      <vt:lpstr>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Ivan</dc:creator>
  <cp:lastModifiedBy>Ning Yang</cp:lastModifiedBy>
  <cp:revision>3139</cp:revision>
  <cp:lastPrinted>2016-03-28T06:45:26Z</cp:lastPrinted>
  <dcterms:created xsi:type="dcterms:W3CDTF">2007-06-14T13:53:18Z</dcterms:created>
  <dcterms:modified xsi:type="dcterms:W3CDTF">2020-03-25T12:10:59Z</dcterms:modified>
</cp:coreProperties>
</file>