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663" r:id="rId2"/>
    <p:sldId id="667" r:id="rId3"/>
    <p:sldId id="805" r:id="rId4"/>
    <p:sldId id="806" r:id="rId5"/>
    <p:sldId id="807" r:id="rId6"/>
    <p:sldId id="808" r:id="rId7"/>
    <p:sldId id="809" r:id="rId8"/>
    <p:sldId id="810" r:id="rId9"/>
    <p:sldId id="811" r:id="rId10"/>
    <p:sldId id="812" r:id="rId11"/>
    <p:sldId id="813" r:id="rId12"/>
    <p:sldId id="839" r:id="rId13"/>
    <p:sldId id="814" r:id="rId14"/>
    <p:sldId id="815" r:id="rId15"/>
    <p:sldId id="816" r:id="rId16"/>
    <p:sldId id="817" r:id="rId17"/>
    <p:sldId id="818" r:id="rId18"/>
    <p:sldId id="820" r:id="rId19"/>
    <p:sldId id="819" r:id="rId20"/>
    <p:sldId id="821" r:id="rId21"/>
    <p:sldId id="822" r:id="rId22"/>
    <p:sldId id="823" r:id="rId23"/>
    <p:sldId id="824" r:id="rId24"/>
    <p:sldId id="825" r:id="rId25"/>
    <p:sldId id="826" r:id="rId26"/>
    <p:sldId id="827" r:id="rId27"/>
    <p:sldId id="828" r:id="rId28"/>
    <p:sldId id="829" r:id="rId29"/>
    <p:sldId id="830" r:id="rId30"/>
    <p:sldId id="831" r:id="rId31"/>
    <p:sldId id="832" r:id="rId32"/>
    <p:sldId id="833" r:id="rId33"/>
    <p:sldId id="834" r:id="rId34"/>
    <p:sldId id="835" r:id="rId35"/>
    <p:sldId id="836" r:id="rId36"/>
    <p:sldId id="837" r:id="rId37"/>
    <p:sldId id="838" r:id="rId38"/>
    <p:sldId id="804" r:id="rId39"/>
  </p:sldIdLst>
  <p:sldSz cx="9144000" cy="6858000" type="screen4x3"/>
  <p:notesSz cx="6858000" cy="9144000"/>
  <p:defaultTextStyle>
    <a:defPPr>
      <a:defRPr lang="zh-CN"/>
    </a:defPPr>
    <a:lvl1pPr algn="l" rtl="0" fontAlgn="base">
      <a:spcBef>
        <a:spcPct val="0"/>
      </a:spcBef>
      <a:spcAft>
        <a:spcPct val="0"/>
      </a:spcAft>
      <a:defRPr sz="1200" kern="1200">
        <a:solidFill>
          <a:schemeClr val="tx1"/>
        </a:solidFill>
        <a:latin typeface="Arial" charset="0"/>
        <a:ea typeface="宋体" pitchFamily="2" charset="-122"/>
        <a:cs typeface="+mn-cs"/>
      </a:defRPr>
    </a:lvl1pPr>
    <a:lvl2pPr marL="457200" algn="l" rtl="0" fontAlgn="base">
      <a:spcBef>
        <a:spcPct val="0"/>
      </a:spcBef>
      <a:spcAft>
        <a:spcPct val="0"/>
      </a:spcAft>
      <a:defRPr sz="1200" kern="1200">
        <a:solidFill>
          <a:schemeClr val="tx1"/>
        </a:solidFill>
        <a:latin typeface="Arial" charset="0"/>
        <a:ea typeface="宋体" pitchFamily="2" charset="-122"/>
        <a:cs typeface="+mn-cs"/>
      </a:defRPr>
    </a:lvl2pPr>
    <a:lvl3pPr marL="914400" algn="l" rtl="0" fontAlgn="base">
      <a:spcBef>
        <a:spcPct val="0"/>
      </a:spcBef>
      <a:spcAft>
        <a:spcPct val="0"/>
      </a:spcAft>
      <a:defRPr sz="1200" kern="1200">
        <a:solidFill>
          <a:schemeClr val="tx1"/>
        </a:solidFill>
        <a:latin typeface="Arial" charset="0"/>
        <a:ea typeface="宋体" pitchFamily="2" charset="-122"/>
        <a:cs typeface="+mn-cs"/>
      </a:defRPr>
    </a:lvl3pPr>
    <a:lvl4pPr marL="1371600" algn="l" rtl="0" fontAlgn="base">
      <a:spcBef>
        <a:spcPct val="0"/>
      </a:spcBef>
      <a:spcAft>
        <a:spcPct val="0"/>
      </a:spcAft>
      <a:defRPr sz="1200" kern="1200">
        <a:solidFill>
          <a:schemeClr val="tx1"/>
        </a:solidFill>
        <a:latin typeface="Arial" charset="0"/>
        <a:ea typeface="宋体" pitchFamily="2" charset="-122"/>
        <a:cs typeface="+mn-cs"/>
      </a:defRPr>
    </a:lvl4pPr>
    <a:lvl5pPr marL="1828800" algn="l" rtl="0" fontAlgn="base">
      <a:spcBef>
        <a:spcPct val="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Arial" charset="0"/>
        <a:ea typeface="宋体" pitchFamily="2" charset="-122"/>
        <a:cs typeface="+mn-cs"/>
      </a:defRPr>
    </a:lvl6pPr>
    <a:lvl7pPr marL="2743200" algn="l" defTabSz="914400" rtl="0" eaLnBrk="1" latinLnBrk="0" hangingPunct="1">
      <a:defRPr sz="1200" kern="1200">
        <a:solidFill>
          <a:schemeClr val="tx1"/>
        </a:solidFill>
        <a:latin typeface="Arial" charset="0"/>
        <a:ea typeface="宋体" pitchFamily="2" charset="-122"/>
        <a:cs typeface="+mn-cs"/>
      </a:defRPr>
    </a:lvl7pPr>
    <a:lvl8pPr marL="3200400" algn="l" defTabSz="914400" rtl="0" eaLnBrk="1" latinLnBrk="0" hangingPunct="1">
      <a:defRPr sz="1200" kern="1200">
        <a:solidFill>
          <a:schemeClr val="tx1"/>
        </a:solidFill>
        <a:latin typeface="Arial" charset="0"/>
        <a:ea typeface="宋体" pitchFamily="2" charset="-122"/>
        <a:cs typeface="+mn-cs"/>
      </a:defRPr>
    </a:lvl8pPr>
    <a:lvl9pPr marL="3657600" algn="l" defTabSz="914400" rtl="0" eaLnBrk="1" latinLnBrk="0" hangingPunct="1">
      <a:defRPr sz="12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A0058"/>
    <a:srgbClr val="000090"/>
    <a:srgbClr val="FFFFCB"/>
    <a:srgbClr val="F31A03"/>
    <a:srgbClr val="FFFFFF"/>
    <a:srgbClr val="FC83C0"/>
    <a:srgbClr val="6AA293"/>
    <a:srgbClr val="1073E0"/>
    <a:srgbClr val="B5E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42" autoAdjust="0"/>
    <p:restoredTop sz="88282" autoAdjust="0"/>
  </p:normalViewPr>
  <p:slideViewPr>
    <p:cSldViewPr>
      <p:cViewPr varScale="1">
        <p:scale>
          <a:sx n="115" d="100"/>
          <a:sy n="115" d="100"/>
        </p:scale>
        <p:origin x="1592" y="192"/>
      </p:cViewPr>
      <p:guideLst>
        <p:guide orient="horz" pos="2160"/>
        <p:guide pos="2880"/>
      </p:guideLst>
    </p:cSldViewPr>
  </p:slideViewPr>
  <p:notesTextViewPr>
    <p:cViewPr>
      <p:scale>
        <a:sx n="125" d="100"/>
        <a:sy n="125" d="100"/>
      </p:scale>
      <p:origin x="0" y="0"/>
    </p:cViewPr>
  </p:notesTextViewPr>
  <p:sorterViewPr>
    <p:cViewPr>
      <p:scale>
        <a:sx n="75" d="100"/>
        <a:sy n="75" d="100"/>
      </p:scale>
      <p:origin x="0" y="0"/>
    </p:cViewPr>
  </p:sorterViewPr>
  <p:notesViewPr>
    <p:cSldViewPr>
      <p:cViewPr varScale="1">
        <p:scale>
          <a:sx n="75" d="100"/>
          <a:sy n="75" d="100"/>
        </p:scale>
        <p:origin x="-21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a:lvl1pPr>
          </a:lstStyle>
          <a:p>
            <a:pPr>
              <a:defRPr/>
            </a:pPr>
            <a:endParaRPr lang="zh-CN" altLang="en-US"/>
          </a:p>
        </p:txBody>
      </p:sp>
      <p:sp>
        <p:nvSpPr>
          <p:cNvPr id="1249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a:lvl1pPr>
          </a:lstStyle>
          <a:p>
            <a:pPr>
              <a:defRPr/>
            </a:pPr>
            <a:fld id="{8ED8ECC5-00EF-45E2-8D7A-917B3AF32399}" type="datetimeFigureOut">
              <a:rPr lang="zh-CN" altLang="en-US"/>
              <a:pPr>
                <a:defRPr/>
              </a:pPr>
              <a:t>2021/4/12</a:t>
            </a:fld>
            <a:endParaRPr lang="en-US" altLang="zh-CN" dirty="0"/>
          </a:p>
        </p:txBody>
      </p:sp>
      <p:sp>
        <p:nvSpPr>
          <p:cNvPr id="1249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a:lvl1pPr>
          </a:lstStyle>
          <a:p>
            <a:pPr>
              <a:defRPr/>
            </a:pPr>
            <a:endParaRPr lang="en-US" altLang="zh-CN" dirty="0"/>
          </a:p>
        </p:txBody>
      </p:sp>
      <p:sp>
        <p:nvSpPr>
          <p:cNvPr id="1249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a:lvl1pPr>
          </a:lstStyle>
          <a:p>
            <a:pPr>
              <a:defRPr/>
            </a:pPr>
            <a:fld id="{A5E5DA37-D6B2-4B71-9A4F-7C768103F308}" type="slidenum">
              <a:rPr lang="zh-CN" altLang="en-US"/>
              <a:pPr>
                <a:defRPr/>
              </a:pPr>
              <a:t>‹#›</a:t>
            </a:fld>
            <a:endParaRPr lang="en-US" altLang="zh-CN" dirty="0"/>
          </a:p>
        </p:txBody>
      </p:sp>
    </p:spTree>
    <p:extLst>
      <p:ext uri="{BB962C8B-B14F-4D97-AF65-F5344CB8AC3E}">
        <p14:creationId xmlns:p14="http://schemas.microsoft.com/office/powerpoint/2010/main" val="42434359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92C9254-DFD7-42E5-894C-3D36FF8DC046}" type="datetimeFigureOut">
              <a:rPr lang="zh-CN" altLang="en-US"/>
              <a:pPr>
                <a:defRPr/>
              </a:pPr>
              <a:t>2021/4/12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55E0D3DA-A339-4480-A1D3-4E421AA12F08}" type="slidenum">
              <a:rPr lang="zh-CN" altLang="en-US"/>
              <a:pPr>
                <a:defRPr/>
              </a:pPr>
              <a:t>‹#›</a:t>
            </a:fld>
            <a:endParaRPr lang="zh-CN" altLang="en-US"/>
          </a:p>
        </p:txBody>
      </p:sp>
    </p:spTree>
    <p:extLst>
      <p:ext uri="{BB962C8B-B14F-4D97-AF65-F5344CB8AC3E}">
        <p14:creationId xmlns:p14="http://schemas.microsoft.com/office/powerpoint/2010/main" val="6429015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3F59C3-6200-47D0-9AF4-02A72D71E3A8}" type="slidenum">
              <a:rPr lang="zh-CN" altLang="en-US"/>
              <a:pPr algn="r"/>
              <a:t>1</a:t>
            </a:fld>
            <a:endParaRPr lang="en-US" altLang="zh-CN" dirty="0"/>
          </a:p>
        </p:txBody>
      </p:sp>
      <p:sp>
        <p:nvSpPr>
          <p:cNvPr id="8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extLst>
      <p:ext uri="{BB962C8B-B14F-4D97-AF65-F5344CB8AC3E}">
        <p14:creationId xmlns:p14="http://schemas.microsoft.com/office/powerpoint/2010/main" val="20934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a:latin typeface="Tahoma" charset="0"/>
                <a:cs typeface="Tahoma" charset="0"/>
              </a:rPr>
              <a:t>For the induction, we</a:t>
            </a:r>
            <a:r>
              <a:rPr lang="zh-CN" altLang="en-US" dirty="0">
                <a:latin typeface="Arial"/>
                <a:cs typeface="Tahoma" charset="0"/>
              </a:rPr>
              <a:t>’</a:t>
            </a:r>
            <a:r>
              <a:rPr lang="en-US" altLang="zh-CN" dirty="0" err="1">
                <a:latin typeface="Tahoma" charset="0"/>
                <a:cs typeface="Tahoma" charset="0"/>
              </a:rPr>
              <a:t>ll</a:t>
            </a:r>
            <a:r>
              <a:rPr lang="en-US" altLang="zh-CN" dirty="0">
                <a:latin typeface="Tahoma" charset="0"/>
                <a:cs typeface="Tahoma" charset="0"/>
              </a:rPr>
              <a:t> assume statement (1) for height less than h and prove it for h.  That is, we assume for every parse tree with root A, of height up to h-1 there is a leftmost derivation of its yield from its root.</a:t>
            </a:r>
          </a:p>
          <a:p>
            <a:r>
              <a:rPr lang="en-US" altLang="zh-CN" dirty="0">
                <a:latin typeface="Tahoma" charset="0"/>
                <a:cs typeface="Tahoma" charset="0"/>
              </a:rPr>
              <a:t> </a:t>
            </a:r>
          </a:p>
          <a:p>
            <a:r>
              <a:rPr lang="en-US" altLang="zh-CN" dirty="0">
                <a:latin typeface="Tahoma" charset="0"/>
                <a:cs typeface="Tahoma" charset="0"/>
              </a:rPr>
              <a:t>Now, let</a:t>
            </a:r>
            <a:r>
              <a:rPr lang="zh-CN" altLang="en-US" dirty="0">
                <a:latin typeface="Arial"/>
                <a:cs typeface="Tahoma" charset="0"/>
              </a:rPr>
              <a:t>’</a:t>
            </a:r>
            <a:r>
              <a:rPr lang="en-US" altLang="zh-CN" dirty="0">
                <a:latin typeface="Tahoma" charset="0"/>
                <a:cs typeface="Tahoma" charset="0"/>
              </a:rPr>
              <a:t>s look at a parse tree of height h.   The case h=1 is the basis, so h is at least 2.  Thus, the production used at the root has at least one variable on its right side.  Say this tree has root A and children of the root X_1 through </a:t>
            </a:r>
            <a:r>
              <a:rPr lang="en-US" altLang="zh-CN" dirty="0" err="1">
                <a:latin typeface="Tahoma" charset="0"/>
                <a:cs typeface="Tahoma" charset="0"/>
              </a:rPr>
              <a:t>X_n</a:t>
            </a:r>
            <a:r>
              <a:rPr lang="en-US" altLang="zh-CN" dirty="0">
                <a:latin typeface="Tahoma" charset="0"/>
                <a:cs typeface="Tahoma" charset="0"/>
              </a:rPr>
              <a:t>.  If </a:t>
            </a:r>
            <a:r>
              <a:rPr lang="en-US" altLang="zh-CN" dirty="0" err="1">
                <a:latin typeface="Tahoma" charset="0"/>
                <a:cs typeface="Tahoma" charset="0"/>
              </a:rPr>
              <a:t>X_i</a:t>
            </a:r>
            <a:r>
              <a:rPr lang="en-US" altLang="zh-CN" dirty="0">
                <a:latin typeface="Tahoma" charset="0"/>
                <a:cs typeface="Tahoma" charset="0"/>
              </a:rPr>
              <a:t> is a variable, then it is the root of a </a:t>
            </a:r>
            <a:r>
              <a:rPr lang="en-US" altLang="zh-CN" dirty="0" err="1">
                <a:latin typeface="Tahoma" charset="0"/>
                <a:cs typeface="Tahoma" charset="0"/>
              </a:rPr>
              <a:t>subtree</a:t>
            </a:r>
            <a:r>
              <a:rPr lang="en-US" altLang="zh-CN" dirty="0">
                <a:latin typeface="Tahoma" charset="0"/>
                <a:cs typeface="Tahoma" charset="0"/>
              </a:rPr>
              <a:t> of height at most h-1 and some yield, say </a:t>
            </a:r>
            <a:r>
              <a:rPr lang="en-US" altLang="zh-CN" dirty="0" err="1">
                <a:latin typeface="Tahoma" charset="0"/>
                <a:cs typeface="Tahoma" charset="0"/>
              </a:rPr>
              <a:t>w_i</a:t>
            </a:r>
            <a:r>
              <a:rPr lang="en-US" altLang="zh-CN" dirty="0">
                <a:latin typeface="Tahoma" charset="0"/>
                <a:cs typeface="Tahoma" charset="0"/>
              </a:rPr>
              <a:t>.   If </a:t>
            </a:r>
            <a:r>
              <a:rPr lang="en-US" altLang="zh-CN" dirty="0" err="1">
                <a:latin typeface="Tahoma" charset="0"/>
                <a:cs typeface="Tahoma" charset="0"/>
              </a:rPr>
              <a:t>X_i</a:t>
            </a:r>
            <a:r>
              <a:rPr lang="en-US" altLang="zh-CN" dirty="0">
                <a:latin typeface="Tahoma" charset="0"/>
                <a:cs typeface="Tahoma" charset="0"/>
              </a:rPr>
              <a:t> is a terminal or epsilon, then we imagine </a:t>
            </a:r>
            <a:r>
              <a:rPr lang="en-US" altLang="zh-CN" dirty="0" err="1">
                <a:latin typeface="Tahoma" charset="0"/>
                <a:cs typeface="Tahoma" charset="0"/>
              </a:rPr>
              <a:t>X_i</a:t>
            </a:r>
            <a:r>
              <a:rPr lang="en-US" altLang="zh-CN" dirty="0">
                <a:latin typeface="Tahoma" charset="0"/>
                <a:cs typeface="Tahoma" charset="0"/>
              </a:rPr>
              <a:t> is the root of a trivial tree – not a parse tree, that consists only of the node labeled </a:t>
            </a:r>
            <a:r>
              <a:rPr lang="en-US" altLang="zh-CN" dirty="0" err="1">
                <a:latin typeface="Tahoma" charset="0"/>
                <a:cs typeface="Tahoma" charset="0"/>
              </a:rPr>
              <a:t>X_i</a:t>
            </a:r>
            <a:r>
              <a:rPr lang="en-US" altLang="zh-CN" dirty="0">
                <a:latin typeface="Tahoma" charset="0"/>
                <a:cs typeface="Tahoma" charset="0"/>
              </a:rPr>
              <a:t>.  The yield of this tree is just </a:t>
            </a:r>
            <a:r>
              <a:rPr lang="en-US" altLang="zh-CN" dirty="0" err="1">
                <a:latin typeface="Tahoma" charset="0"/>
                <a:cs typeface="Tahoma" charset="0"/>
              </a:rPr>
              <a:t>X_i</a:t>
            </a:r>
            <a:r>
              <a:rPr lang="en-US" altLang="zh-CN" dirty="0">
                <a:latin typeface="Tahoma" charset="0"/>
                <a:cs typeface="Tahoma" charset="0"/>
              </a:rPr>
              <a:t> itself, but for consistency, we shall refer to </a:t>
            </a:r>
            <a:r>
              <a:rPr lang="en-US" altLang="zh-CN" dirty="0" err="1">
                <a:latin typeface="Tahoma" charset="0"/>
                <a:cs typeface="Tahoma" charset="0"/>
              </a:rPr>
              <a:t>X_i</a:t>
            </a:r>
            <a:r>
              <a:rPr lang="en-US" altLang="zh-CN" dirty="0">
                <a:latin typeface="Tahoma" charset="0"/>
                <a:cs typeface="Tahoma" charset="0"/>
              </a:rPr>
              <a:t> as the string of terminals </a:t>
            </a:r>
            <a:r>
              <a:rPr lang="en-US" altLang="zh-CN" dirty="0" err="1">
                <a:latin typeface="Tahoma" charset="0"/>
                <a:cs typeface="Tahoma" charset="0"/>
              </a:rPr>
              <a:t>w_i</a:t>
            </a:r>
            <a:r>
              <a:rPr lang="en-US" altLang="zh-CN" dirty="0">
                <a:latin typeface="Tahoma" charset="0"/>
                <a:cs typeface="Tahoma" charset="0"/>
              </a:rPr>
              <a:t>.</a:t>
            </a:r>
          </a:p>
          <a:p>
            <a:r>
              <a:rPr lang="en-US" altLang="zh-CN" dirty="0">
                <a:latin typeface="Tahoma" charset="0"/>
                <a:cs typeface="Tahoma" charset="0"/>
              </a:rPr>
              <a:t> </a:t>
            </a:r>
          </a:p>
          <a:p>
            <a:r>
              <a:rPr lang="en-US" altLang="zh-CN" dirty="0">
                <a:latin typeface="Tahoma" charset="0"/>
                <a:cs typeface="Tahoma" charset="0"/>
              </a:rPr>
              <a:t>The yield of the entire tree is w = w_1w_2…</a:t>
            </a:r>
            <a:r>
              <a:rPr lang="en-US" altLang="zh-CN" dirty="0" err="1">
                <a:latin typeface="Tahoma" charset="0"/>
                <a:cs typeface="Tahoma" charset="0"/>
              </a:rPr>
              <a:t>w_n</a:t>
            </a:r>
            <a:r>
              <a:rPr lang="en-US" altLang="zh-CN" dirty="0">
                <a:latin typeface="Tahoma" charset="0"/>
                <a:cs typeface="Tahoma" charset="0"/>
              </a:rPr>
              <a:t>.  We can put together a leftmost derivation of w from A as follows.  Start by applying the production at the root, so the second step is X_1X_2…</a:t>
            </a:r>
            <a:r>
              <a:rPr lang="en-US" altLang="zh-CN" dirty="0" err="1">
                <a:latin typeface="Tahoma" charset="0"/>
                <a:cs typeface="Tahoma" charset="0"/>
              </a:rPr>
              <a:t>X_n</a:t>
            </a:r>
            <a:r>
              <a:rPr lang="en-US" altLang="zh-CN" dirty="0">
                <a:latin typeface="Tahoma" charset="0"/>
                <a:cs typeface="Tahoma" charset="0"/>
              </a:rPr>
              <a:t> (POINT).  Now, we need a leftmost derivation of w_1 from X_1.  If X_1 is a terminal, then it equals w_1, so we are already there and there are no more steps of the leftmost derivation needed to </a:t>
            </a:r>
            <a:r>
              <a:rPr lang="en-US" altLang="zh-CN" dirty="0" err="1">
                <a:latin typeface="Tahoma" charset="0"/>
                <a:cs typeface="Tahoma" charset="0"/>
              </a:rPr>
              <a:t>handl</a:t>
            </a:r>
            <a:r>
              <a:rPr lang="en-US" altLang="zh-CN" dirty="0">
                <a:latin typeface="Tahoma" charset="0"/>
                <a:cs typeface="Tahoma" charset="0"/>
              </a:rPr>
              <a:t> X1.  On the other hand, if X_1 is a variable, then we apply the inductive hypothesis.  The </a:t>
            </a:r>
            <a:r>
              <a:rPr lang="en-US" altLang="zh-CN" dirty="0" err="1">
                <a:latin typeface="Tahoma" charset="0"/>
                <a:cs typeface="Tahoma" charset="0"/>
              </a:rPr>
              <a:t>subtree</a:t>
            </a:r>
            <a:r>
              <a:rPr lang="en-US" altLang="zh-CN" dirty="0">
                <a:latin typeface="Tahoma" charset="0"/>
                <a:cs typeface="Tahoma" charset="0"/>
              </a:rPr>
              <a:t> with root X_1 and yield w_1 has height at most h-1, so there is a leftmost derivation of w_1 from X_1.  Either way, we can conclude that there is a leftmost derivation of w_1X_2X_3…</a:t>
            </a:r>
            <a:r>
              <a:rPr lang="en-US" altLang="zh-CN" dirty="0" err="1">
                <a:latin typeface="Tahoma" charset="0"/>
                <a:cs typeface="Tahoma" charset="0"/>
              </a:rPr>
              <a:t>X_n</a:t>
            </a:r>
            <a:r>
              <a:rPr lang="en-US" altLang="zh-CN" dirty="0">
                <a:latin typeface="Tahoma" charset="0"/>
                <a:cs typeface="Tahoma" charset="0"/>
              </a:rPr>
              <a:t> from A (POINT).</a:t>
            </a:r>
          </a:p>
          <a:p>
            <a:r>
              <a:rPr lang="en-US" altLang="zh-CN" dirty="0">
                <a:latin typeface="Tahoma" charset="0"/>
                <a:cs typeface="Tahoma" charset="0"/>
              </a:rPr>
              <a:t> </a:t>
            </a:r>
          </a:p>
          <a:p>
            <a:r>
              <a:rPr lang="en-US" altLang="zh-CN" dirty="0">
                <a:latin typeface="Tahoma" charset="0"/>
                <a:cs typeface="Tahoma" charset="0"/>
              </a:rPr>
              <a:t>We continue arguing in this way for each </a:t>
            </a:r>
            <a:r>
              <a:rPr lang="en-US" altLang="zh-CN" dirty="0" err="1">
                <a:latin typeface="Tahoma" charset="0"/>
                <a:cs typeface="Tahoma" charset="0"/>
              </a:rPr>
              <a:t>X_i</a:t>
            </a:r>
            <a:r>
              <a:rPr lang="en-US" altLang="zh-CN" dirty="0">
                <a:latin typeface="Tahoma" charset="0"/>
                <a:cs typeface="Tahoma" charset="0"/>
              </a:rPr>
              <a:t> in turn.  Either it is a terminal, in which case nothing needs to be done, or it is a variable, in which case we can perform a leftmost derivation of </a:t>
            </a:r>
            <a:r>
              <a:rPr lang="en-US" altLang="zh-CN" dirty="0" err="1">
                <a:latin typeface="Tahoma" charset="0"/>
                <a:cs typeface="Tahoma" charset="0"/>
              </a:rPr>
              <a:t>w_i</a:t>
            </a:r>
            <a:r>
              <a:rPr lang="en-US" altLang="zh-CN" dirty="0">
                <a:latin typeface="Tahoma" charset="0"/>
                <a:cs typeface="Tahoma" charset="0"/>
              </a:rPr>
              <a:t> from </a:t>
            </a:r>
            <a:r>
              <a:rPr lang="en-US" altLang="zh-CN" dirty="0" err="1">
                <a:latin typeface="Tahoma" charset="0"/>
                <a:cs typeface="Tahoma" charset="0"/>
              </a:rPr>
              <a:t>X_i</a:t>
            </a:r>
            <a:r>
              <a:rPr lang="en-US" altLang="zh-CN" dirty="0">
                <a:latin typeface="Tahoma" charset="0"/>
                <a:cs typeface="Tahoma" charset="0"/>
              </a:rPr>
              <a:t>.  The needed sequence of leftmost derivations is a leftmost derivation of the entire yield w from A.</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10</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need to prove the other direction, that leftmost derivations can be turned into parse trees.  The proof is an induction on the number of steps in the derivation.</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11</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basis is a one-step derivation.  In this derivation, a variable A is replaced by a string of terminals, perhaps the empty string, using some production for A.  If the string is not empty, then there is a parse tree of height 1 with A at the root and the sequence of terminals in the body as the labels of the children (POINT).</a:t>
            </a:r>
          </a:p>
          <a:p>
            <a:endParaRPr lang="en-US" altLang="zh-CN" dirty="0"/>
          </a:p>
          <a:p>
            <a:r>
              <a:rPr lang="en-US" altLang="zh-CN" dirty="0"/>
              <a:t>If the body is epsilon, then there is again a parse tree.  It has A at the root, and one leaf labeled epsilon (DRAW).</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let</a:t>
            </a:r>
            <a:r>
              <a:rPr lang="zh-CN" altLang="en-US" dirty="0">
                <a:latin typeface="Arial"/>
              </a:rPr>
              <a:t>’</a:t>
            </a:r>
            <a:r>
              <a:rPr lang="en-US" altLang="zh-CN" dirty="0"/>
              <a:t>s do the inductive step.</a:t>
            </a:r>
          </a:p>
          <a:p>
            <a:endParaRPr lang="en-US" altLang="zh-CN" dirty="0"/>
          </a:p>
          <a:p>
            <a:r>
              <a:rPr lang="en-US" altLang="zh-CN" dirty="0"/>
              <a:t>Click 1</a:t>
            </a:r>
          </a:p>
          <a:p>
            <a:r>
              <a:rPr lang="en-US" altLang="zh-CN" dirty="0"/>
              <a:t>We assume that leftmost derivations of fewer than k steps can be turned into parse trees with the proper yield, and consider a k-step derivation of string w from variable A.</a:t>
            </a:r>
          </a:p>
          <a:p>
            <a:endParaRPr lang="en-US" altLang="zh-CN" dirty="0"/>
          </a:p>
          <a:p>
            <a:r>
              <a:rPr lang="en-US" altLang="zh-CN" dirty="0"/>
              <a:t>Click 2</a:t>
            </a:r>
          </a:p>
          <a:p>
            <a:r>
              <a:rPr lang="en-US" altLang="zh-CN" dirty="0"/>
              <a:t>The first step of this derivation uses a production with head A and body X1 through </a:t>
            </a:r>
            <a:r>
              <a:rPr lang="en-US" altLang="zh-CN" dirty="0" err="1"/>
              <a:t>Xn</a:t>
            </a:r>
            <a:r>
              <a:rPr lang="en-US" altLang="zh-CN" dirty="0"/>
              <a:t> for some n.  Thus, the second sentential form in this derivation of w is X1 through </a:t>
            </a:r>
            <a:r>
              <a:rPr lang="en-US" altLang="zh-CN" dirty="0" err="1"/>
              <a:t>Xn</a:t>
            </a:r>
            <a:r>
              <a:rPr lang="en-US" altLang="zh-CN" dirty="0"/>
              <a:t>.</a:t>
            </a:r>
          </a:p>
          <a:p>
            <a:endParaRPr lang="en-US" altLang="zh-CN" dirty="0"/>
          </a:p>
          <a:p>
            <a:r>
              <a:rPr lang="en-US" altLang="zh-CN" dirty="0"/>
              <a:t>Click 3</a:t>
            </a:r>
          </a:p>
          <a:p>
            <a:r>
              <a:rPr lang="en-US" altLang="zh-CN" dirty="0"/>
              <a:t>Remember the important properties of derivations – that production bodies replace production heads at the position where the head is.  Thus, we can divide w into the concatenation of n strings w1 through </a:t>
            </a:r>
            <a:r>
              <a:rPr lang="en-US" altLang="zh-CN" dirty="0" err="1"/>
              <a:t>wn</a:t>
            </a:r>
            <a:r>
              <a:rPr lang="en-US" altLang="zh-CN" dirty="0"/>
              <a:t>, in that order, where for all </a:t>
            </a:r>
            <a:r>
              <a:rPr lang="en-US" altLang="zh-CN" dirty="0" err="1"/>
              <a:t>i</a:t>
            </a:r>
            <a:r>
              <a:rPr lang="en-US" altLang="zh-CN" dirty="0"/>
              <a:t>, </a:t>
            </a:r>
            <a:r>
              <a:rPr lang="en-US" altLang="zh-CN" dirty="0" err="1"/>
              <a:t>w_i</a:t>
            </a:r>
            <a:r>
              <a:rPr lang="en-US" altLang="zh-CN" dirty="0"/>
              <a:t> either IS </a:t>
            </a:r>
            <a:r>
              <a:rPr lang="en-US" altLang="zh-CN" dirty="0" err="1"/>
              <a:t>X_i</a:t>
            </a:r>
            <a:r>
              <a:rPr lang="en-US" altLang="zh-CN" dirty="0"/>
              <a:t>, if </a:t>
            </a:r>
            <a:r>
              <a:rPr lang="en-US" altLang="zh-CN" dirty="0" err="1"/>
              <a:t>X_i</a:t>
            </a:r>
            <a:r>
              <a:rPr lang="en-US" altLang="zh-CN" dirty="0"/>
              <a:t> is a terminal, or </a:t>
            </a:r>
            <a:r>
              <a:rPr lang="en-US" altLang="zh-CN" dirty="0" err="1"/>
              <a:t>X_i</a:t>
            </a:r>
            <a:r>
              <a:rPr lang="en-US" altLang="zh-CN" dirty="0"/>
              <a:t> derives </a:t>
            </a:r>
            <a:r>
              <a:rPr lang="en-US" altLang="zh-CN" dirty="0" err="1"/>
              <a:t>w_i</a:t>
            </a:r>
            <a:r>
              <a:rPr lang="en-US" altLang="zh-CN" dirty="0"/>
              <a:t> by a leftmost derivation of fewer than k steps.  Since the whole derivation is leftmost, the derivation of w_1 from X_1 must happen first, then the derivation of w_2 from X_2, and so on.</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we know that each </a:t>
            </a:r>
            <a:r>
              <a:rPr lang="en-US" altLang="zh-CN" dirty="0" err="1"/>
              <a:t>X_i</a:t>
            </a:r>
            <a:r>
              <a:rPr lang="en-US" altLang="zh-CN" dirty="0"/>
              <a:t> either IS </a:t>
            </a:r>
            <a:r>
              <a:rPr lang="en-US" altLang="zh-CN" dirty="0" err="1"/>
              <a:t>w_i</a:t>
            </a:r>
            <a:r>
              <a:rPr lang="en-US" altLang="zh-CN" dirty="0"/>
              <a:t> or derives </a:t>
            </a:r>
            <a:r>
              <a:rPr lang="en-US" altLang="zh-CN" dirty="0" err="1"/>
              <a:t>w_i</a:t>
            </a:r>
            <a:r>
              <a:rPr lang="en-US" altLang="zh-CN" dirty="0"/>
              <a:t>, in fewer than k steps of a leftmost derivation.  For the second case, where </a:t>
            </a:r>
            <a:r>
              <a:rPr lang="en-US" altLang="zh-CN" dirty="0" err="1"/>
              <a:t>X_i</a:t>
            </a:r>
            <a:r>
              <a:rPr lang="en-US" altLang="zh-CN" dirty="0"/>
              <a:t> is a variable and the leftmost derivation takes one or more steps, the inductive hypothesis tells us there is a parse tree with root </a:t>
            </a:r>
            <a:r>
              <a:rPr lang="en-US" altLang="zh-CN" dirty="0" err="1"/>
              <a:t>X_i</a:t>
            </a:r>
            <a:r>
              <a:rPr lang="en-US" altLang="zh-CN" dirty="0"/>
              <a:t> and yield </a:t>
            </a:r>
            <a:r>
              <a:rPr lang="en-US" altLang="zh-CN" dirty="0" err="1"/>
              <a:t>w_i</a:t>
            </a:r>
            <a:r>
              <a:rPr lang="en-US" altLang="zh-CN" dirty="0"/>
              <a:t>.</a:t>
            </a:r>
          </a:p>
          <a:p>
            <a:endParaRPr lang="en-US" altLang="zh-CN" dirty="0"/>
          </a:p>
          <a:p>
            <a:r>
              <a:rPr lang="en-US" altLang="zh-CN" dirty="0"/>
              <a:t>Thus, we can build the parse tree shown (POINT).  The root uses the first production of the derivation, and the </a:t>
            </a:r>
            <a:r>
              <a:rPr lang="en-US" altLang="zh-CN" dirty="0" err="1"/>
              <a:t>i-th</a:t>
            </a:r>
            <a:r>
              <a:rPr lang="en-US" altLang="zh-CN" dirty="0"/>
              <a:t> child either is </a:t>
            </a:r>
            <a:r>
              <a:rPr lang="en-US" altLang="zh-CN" dirty="0" err="1"/>
              <a:t>w_i</a:t>
            </a:r>
            <a:r>
              <a:rPr lang="en-US" altLang="zh-CN" dirty="0"/>
              <a:t>, if </a:t>
            </a:r>
            <a:r>
              <a:rPr lang="en-US" altLang="zh-CN" dirty="0" err="1"/>
              <a:t>X_i</a:t>
            </a:r>
            <a:r>
              <a:rPr lang="en-US" altLang="zh-CN" dirty="0"/>
              <a:t> is a terminal, or is the root of a parse tree from </a:t>
            </a:r>
            <a:r>
              <a:rPr lang="en-US" altLang="zh-CN" dirty="0" err="1"/>
              <a:t>X_i</a:t>
            </a:r>
            <a:r>
              <a:rPr lang="en-US" altLang="zh-CN" dirty="0"/>
              <a:t> deriving </a:t>
            </a:r>
            <a:r>
              <a:rPr lang="en-US" altLang="zh-CN" dirty="0" err="1"/>
              <a:t>w_i</a:t>
            </a:r>
            <a:r>
              <a:rPr lang="en-US" altLang="zh-CN" dirty="0"/>
              <a:t>. The yield of this tree is w_1 through </a:t>
            </a:r>
            <a:r>
              <a:rPr lang="en-US" altLang="zh-CN" dirty="0" err="1"/>
              <a:t>w_n</a:t>
            </a:r>
            <a:r>
              <a:rPr lang="en-US" altLang="zh-CN" dirty="0"/>
              <a:t>, which is w.  That proves the inductive step, and we conclude that if there is a leftmost derivation of w from A then there is a parse tree with root A and yield w.</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15</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also true that if there is a rightmost derivation of w from A, then there is a parse tree with root A and yield w, and conversely.  But we</a:t>
            </a:r>
            <a:r>
              <a:rPr lang="zh-CN" altLang="en-US" dirty="0">
                <a:latin typeface="Arial"/>
              </a:rPr>
              <a:t>’</a:t>
            </a:r>
            <a:r>
              <a:rPr lang="en-US" altLang="zh-CN" dirty="0"/>
              <a:t>re not going to prove that part; the proofs are essentially the same as what we</a:t>
            </a:r>
            <a:r>
              <a:rPr lang="zh-CN" altLang="en-US" dirty="0">
                <a:latin typeface="Arial"/>
              </a:rPr>
              <a:t>’</a:t>
            </a:r>
            <a:r>
              <a:rPr lang="en-US" altLang="zh-CN" dirty="0" err="1"/>
              <a:t>ve</a:t>
            </a:r>
            <a:r>
              <a:rPr lang="en-US" altLang="zh-CN" dirty="0"/>
              <a:t> seen.</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And fact, any derivation, even one that </a:t>
            </a:r>
            <a:r>
              <a:rPr lang="en-US" altLang="zh-CN" dirty="0" err="1"/>
              <a:t>isn</a:t>
            </a:r>
            <a:r>
              <a:rPr lang="zh-CN" altLang="en-US" dirty="0">
                <a:latin typeface="Arial"/>
              </a:rPr>
              <a:t>’</a:t>
            </a:r>
            <a:r>
              <a:rPr lang="en-US" altLang="zh-CN" dirty="0"/>
              <a:t>t leftmost or rightmost, of terminal string w from variable A implies that there is a parse tree with root A and yield w.</a:t>
            </a:r>
          </a:p>
          <a:p>
            <a:endParaRPr lang="en-US" altLang="zh-CN" dirty="0"/>
          </a:p>
          <a:p>
            <a:r>
              <a:rPr lang="en-US" altLang="zh-CN" dirty="0"/>
              <a:t>Click 2</a:t>
            </a:r>
          </a:p>
          <a:p>
            <a:r>
              <a:rPr lang="en-US" altLang="zh-CN" dirty="0"/>
              <a:t>The first step of any derivation from A must use a production and replace A by some string of terminals and variables, say X_1 through </a:t>
            </a:r>
            <a:r>
              <a:rPr lang="en-US" altLang="zh-CN" dirty="0" err="1"/>
              <a:t>X_n</a:t>
            </a:r>
            <a:r>
              <a:rPr lang="en-US" altLang="zh-CN" dirty="0"/>
              <a:t>.</a:t>
            </a:r>
          </a:p>
          <a:p>
            <a:endParaRPr lang="en-US" altLang="zh-CN" dirty="0"/>
          </a:p>
          <a:p>
            <a:r>
              <a:rPr lang="en-US" altLang="zh-CN" dirty="0"/>
              <a:t>Click 3</a:t>
            </a:r>
          </a:p>
          <a:p>
            <a:r>
              <a:rPr lang="en-US" altLang="zh-CN" dirty="0"/>
              <a:t>If w is the terminal string ultimately derived, then we can still break w into w_1 through </a:t>
            </a:r>
            <a:r>
              <a:rPr lang="en-US" altLang="zh-CN" dirty="0" err="1"/>
              <a:t>w_n</a:t>
            </a:r>
            <a:r>
              <a:rPr lang="en-US" altLang="zh-CN" dirty="0"/>
              <a:t>, where each </a:t>
            </a:r>
            <a:r>
              <a:rPr lang="en-US" altLang="zh-CN" dirty="0" err="1"/>
              <a:t>w_i</a:t>
            </a:r>
            <a:r>
              <a:rPr lang="en-US" altLang="zh-CN" dirty="0"/>
              <a:t> either IS </a:t>
            </a:r>
            <a:r>
              <a:rPr lang="en-US" altLang="zh-CN" dirty="0" err="1"/>
              <a:t>X_i</a:t>
            </a:r>
            <a:r>
              <a:rPr lang="en-US" altLang="zh-CN" dirty="0"/>
              <a:t> or is derived from </a:t>
            </a:r>
            <a:r>
              <a:rPr lang="en-US" altLang="zh-CN" dirty="0" err="1"/>
              <a:t>X_i</a:t>
            </a:r>
            <a:r>
              <a:rPr lang="en-US" altLang="zh-CN" dirty="0"/>
              <a:t> by fewer steps than the whole derivation.  The only tricky part is that now, the steps of the derivations from </a:t>
            </a:r>
            <a:r>
              <a:rPr lang="en-US" altLang="zh-CN" dirty="0" err="1"/>
              <a:t>X_i</a:t>
            </a:r>
            <a:r>
              <a:rPr lang="en-US" altLang="zh-CN" dirty="0"/>
              <a:t> and </a:t>
            </a:r>
            <a:r>
              <a:rPr lang="en-US" altLang="zh-CN" dirty="0" err="1"/>
              <a:t>X_i</a:t>
            </a:r>
            <a:r>
              <a:rPr lang="en-US" altLang="zh-CN" dirty="0"/>
              <a:t> may be intermingled, and we have to sort the derivation steps according to which </a:t>
            </a:r>
            <a:r>
              <a:rPr lang="en-US" altLang="zh-CN" dirty="0" err="1"/>
              <a:t>X_i</a:t>
            </a:r>
            <a:r>
              <a:rPr lang="zh-CN" altLang="en-US" dirty="0">
                <a:latin typeface="Arial"/>
              </a:rPr>
              <a:t>’</a:t>
            </a:r>
            <a:r>
              <a:rPr lang="en-US" altLang="zh-CN" dirty="0"/>
              <a:t>s descendant is being replaced at that step.</a:t>
            </a:r>
          </a:p>
          <a:p>
            <a:endParaRPr lang="en-US" altLang="zh-CN" dirty="0"/>
          </a:p>
          <a:p>
            <a:r>
              <a:rPr lang="en-US" altLang="zh-CN" dirty="0"/>
              <a:t>We</a:t>
            </a:r>
            <a:r>
              <a:rPr lang="zh-CN" altLang="en-US" dirty="0">
                <a:latin typeface="Arial"/>
              </a:rPr>
              <a:t>’</a:t>
            </a:r>
            <a:r>
              <a:rPr lang="en-US" altLang="zh-CN" dirty="0" err="1"/>
              <a:t>ll</a:t>
            </a:r>
            <a:r>
              <a:rPr lang="en-US" altLang="zh-CN" dirty="0"/>
              <a:t> leave you to think through the details of this construction of parse trees.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17</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parse tree is a graph that shows how a particular string was derived using some context-free grammar.  These trees have a direct connection to leftmost and rightmost derivations, which we shall explain now.  One important use of the tree representation of derivations is that it lets us express the important concept of ambiguity in grammars. That is, unambiguity, or the ability of a grammar to provide a unique tree structure for every string in its language, is vital.  For example, if a programming language has ambiguity, then there are programs with two or more distinct meanings.  The same is true of a grammar for a natural language – it would be insufficient to provide an intended meaning for all valid sentences of the language.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18</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we mentioned at the beginning, it is important in many applications, including parsing of programming languages in a compiler and parsing of natural—language sentences, that we use a context-free grammar that assigns a unique parse tree to each string in the language.</a:t>
            </a:r>
          </a:p>
          <a:p>
            <a:endParaRPr lang="en-US" altLang="zh-CN" dirty="0"/>
          </a:p>
          <a:p>
            <a:r>
              <a:rPr lang="en-US" altLang="zh-CN" dirty="0"/>
              <a:t>We say a grammar is </a:t>
            </a:r>
            <a:r>
              <a:rPr lang="zh-CN" altLang="en-US" dirty="0">
                <a:latin typeface="Arial"/>
              </a:rPr>
              <a:t>“</a:t>
            </a:r>
            <a:r>
              <a:rPr lang="en-US" altLang="zh-CN" dirty="0"/>
              <a:t>ambiguous</a:t>
            </a:r>
            <a:r>
              <a:rPr lang="zh-CN" altLang="en-US" dirty="0">
                <a:latin typeface="Arial"/>
              </a:rPr>
              <a:t>”</a:t>
            </a:r>
            <a:r>
              <a:rPr lang="en-US" altLang="zh-CN" dirty="0"/>
              <a:t> if there is at least one string in its language that has at least two different parse trees.  Otherwise, it is </a:t>
            </a:r>
            <a:r>
              <a:rPr lang="zh-CN" altLang="en-US" dirty="0">
                <a:latin typeface="Arial"/>
              </a:rPr>
              <a:t>“</a:t>
            </a:r>
            <a:r>
              <a:rPr lang="en-US" altLang="zh-CN" dirty="0"/>
              <a:t>unambiguous.</a:t>
            </a:r>
            <a:r>
              <a:rPr lang="zh-CN" altLang="en-US" dirty="0">
                <a:latin typeface="Arial"/>
              </a:rPr>
              <a:t>”</a:t>
            </a:r>
            <a:endParaRPr lang="en-US" altLang="zh-CN" dirty="0"/>
          </a:p>
          <a:p>
            <a:endParaRPr lang="en-US" altLang="zh-CN" dirty="0"/>
          </a:p>
          <a:p>
            <a:r>
              <a:rPr lang="en-US" altLang="zh-CN" dirty="0"/>
              <a:t>The grammar for balanced parentheses that we have been using is ambiguous, alas.  I</a:t>
            </a:r>
            <a:r>
              <a:rPr lang="zh-CN" altLang="en-US" dirty="0">
                <a:latin typeface="Arial"/>
              </a:rPr>
              <a:t>’</a:t>
            </a:r>
            <a:r>
              <a:rPr lang="en-US" altLang="zh-CN" dirty="0" err="1"/>
              <a:t>ll</a:t>
            </a:r>
            <a:r>
              <a:rPr lang="en-US" altLang="zh-CN" dirty="0"/>
              <a:t> show you two parse trees for this balanced string (POINT) on the next slide.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19</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Notice that each of these trees has the same yield (POINT).  However, they are evidently not the same tree.  The first replaces the first child of the root by SS and the second does the same, but with the second child.</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20</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parse tree is a graph that shows how a particular string was derived using some context-free grammar.  These trees have a direct connection to leftmost and rightmost derivations, which we shall explain now.  One important use of the tree representation of derivations is that it lets us express the important concept of ambiguity in grammars. That is</a:t>
            </a:r>
            <a:r>
              <a:rPr lang="en-US" altLang="zh-CN"/>
              <a:t>, unambiguity</a:t>
            </a:r>
            <a:r>
              <a:rPr lang="en-US" altLang="zh-CN" dirty="0"/>
              <a:t>, or the ability of a grammar to provide a unique tree structure for every string in its language, is vital.  For example, if a programming language has ambiguity, then there are programs with two or more distinct meanings.  The same is true of a grammar for a natural language – it would be insufficient to provide an intended meaning for all valid sentences of the language.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Notice that the two constructions we just gave: leftmost derivations from trees and trees from leftmost derivations, have the property that two different parse trees produce different leftmost derivations, and conversely, two different leftmost derivations produce different parse trees.   The same is true for the analogous transformations between rightmost derivations and trees.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21</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Thus, we could also define a grammar to be ambiguous if it has a string with two different leftmost derivations or two different rightmost derivations.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22</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Fortunately, just because one grammar for a language is ambiguous does NOT mean that we can</a:t>
            </a:r>
            <a:r>
              <a:rPr lang="zh-CN" altLang="en-US" dirty="0">
                <a:latin typeface="Arial"/>
              </a:rPr>
              <a:t>’</a:t>
            </a:r>
            <a:r>
              <a:rPr lang="en-US" altLang="zh-CN" dirty="0"/>
              <a:t>t find another grammar for the same language that is unambiguous.</a:t>
            </a:r>
          </a:p>
          <a:p>
            <a:endParaRPr lang="en-US" altLang="zh-CN" dirty="0"/>
          </a:p>
          <a:p>
            <a:r>
              <a:rPr lang="en-US" altLang="zh-CN" dirty="0"/>
              <a:t>But as an aside, which we</a:t>
            </a:r>
            <a:r>
              <a:rPr lang="zh-CN" altLang="en-US" dirty="0">
                <a:latin typeface="Arial"/>
              </a:rPr>
              <a:t>’</a:t>
            </a:r>
            <a:r>
              <a:rPr lang="en-US" altLang="zh-CN" dirty="0" err="1"/>
              <a:t>ll</a:t>
            </a:r>
            <a:r>
              <a:rPr lang="en-US" altLang="zh-CN" dirty="0"/>
              <a:t> get to later, the opposite is not true either. That is, there are some ambiguous grammars for which NO unambiguous equivalent exists.</a:t>
            </a:r>
          </a:p>
          <a:p>
            <a:endParaRPr lang="en-US" altLang="zh-CN" dirty="0"/>
          </a:p>
          <a:p>
            <a:r>
              <a:rPr lang="en-US" altLang="zh-CN" dirty="0"/>
              <a:t>Anyway, here is a grammar for balanced parentheses that is unambiguous.</a:t>
            </a:r>
          </a:p>
          <a:p>
            <a:endParaRPr lang="en-US" altLang="zh-CN" dirty="0"/>
          </a:p>
          <a:p>
            <a:r>
              <a:rPr lang="en-US" altLang="zh-CN" dirty="0"/>
              <a:t>Click 1</a:t>
            </a:r>
          </a:p>
          <a:p>
            <a:r>
              <a:rPr lang="en-US" altLang="zh-CN" dirty="0"/>
              <a:t>Variable B, which is the start symbol, generates all balanced strings.</a:t>
            </a:r>
          </a:p>
          <a:p>
            <a:endParaRPr lang="en-US" altLang="zh-CN" dirty="0"/>
          </a:p>
          <a:p>
            <a:r>
              <a:rPr lang="en-US" altLang="zh-CN" dirty="0"/>
              <a:t>Click 2</a:t>
            </a:r>
          </a:p>
          <a:p>
            <a:r>
              <a:rPr lang="en-US" altLang="zh-CN" dirty="0"/>
              <a:t>But R, another variable, generates all strings that are balanced except for having one more right parenthesis than left.  By </a:t>
            </a:r>
            <a:r>
              <a:rPr lang="zh-CN" altLang="en-US" dirty="0">
                <a:latin typeface="Arial"/>
              </a:rPr>
              <a:t>“</a:t>
            </a:r>
            <a:r>
              <a:rPr lang="en-US" altLang="zh-CN" dirty="0"/>
              <a:t>balanced</a:t>
            </a:r>
            <a:r>
              <a:rPr lang="zh-CN" altLang="en-US" dirty="0">
                <a:latin typeface="Arial"/>
              </a:rPr>
              <a:t>”</a:t>
            </a:r>
            <a:r>
              <a:rPr lang="en-US" altLang="zh-CN" dirty="0"/>
              <a:t> in this context, I mean that no prefix of the string has more right </a:t>
            </a:r>
            <a:r>
              <a:rPr lang="en-US" altLang="zh-CN" dirty="0" err="1"/>
              <a:t>parens</a:t>
            </a:r>
            <a:r>
              <a:rPr lang="en-US" altLang="zh-CN" dirty="0"/>
              <a:t> than left.  Examples include ), ()), (()())) (DRAW).</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dirty="0"/>
              <a:t>Click 1</a:t>
            </a:r>
          </a:p>
          <a:p>
            <a:r>
              <a:rPr lang="en-US" altLang="zh-CN" dirty="0"/>
              <a:t>Here</a:t>
            </a:r>
            <a:r>
              <a:rPr lang="zh-CN" altLang="en-US" dirty="0">
                <a:latin typeface="Arial"/>
              </a:rPr>
              <a:t>’</a:t>
            </a:r>
            <a:r>
              <a:rPr lang="en-US" altLang="zh-CN" dirty="0"/>
              <a:t>s the unambiguous grammar for balanced parentheses.</a:t>
            </a:r>
          </a:p>
          <a:p>
            <a:endParaRPr lang="en-US" altLang="zh-CN" dirty="0"/>
          </a:p>
          <a:p>
            <a:r>
              <a:rPr lang="en-US" altLang="zh-CN" dirty="0"/>
              <a:t>Click 2</a:t>
            </a:r>
          </a:p>
          <a:p>
            <a:r>
              <a:rPr lang="en-US" altLang="zh-CN" dirty="0"/>
              <a:t>Suppose we are given a string of parentheses, which we</a:t>
            </a:r>
            <a:r>
              <a:rPr lang="zh-CN" altLang="en-US" dirty="0">
                <a:latin typeface="Arial"/>
              </a:rPr>
              <a:t>’</a:t>
            </a:r>
            <a:r>
              <a:rPr lang="en-US" altLang="zh-CN" dirty="0" err="1"/>
              <a:t>ll</a:t>
            </a:r>
            <a:r>
              <a:rPr lang="en-US" altLang="zh-CN" dirty="0"/>
              <a:t> call the </a:t>
            </a:r>
            <a:r>
              <a:rPr lang="zh-CN" altLang="en-US" dirty="0">
                <a:latin typeface="Arial"/>
              </a:rPr>
              <a:t>“</a:t>
            </a:r>
            <a:r>
              <a:rPr lang="en-US" altLang="zh-CN" dirty="0"/>
              <a:t>input,</a:t>
            </a:r>
            <a:r>
              <a:rPr lang="zh-CN" altLang="en-US" dirty="0">
                <a:latin typeface="Arial"/>
              </a:rPr>
              <a:t>”</a:t>
            </a:r>
            <a:r>
              <a:rPr lang="en-US" altLang="zh-CN" dirty="0"/>
              <a:t> and we want to find its leftmost derivation or derivations.  We claim that for every input symbol, and for either variable B or R, there is only one choice of production that could possibly lead to a leftmost derivation of the input.  That is, no string of parentheses has two distinct leftmost derivations and therefore the grammar is unambiguous.</a:t>
            </a:r>
          </a:p>
          <a:p>
            <a:endParaRPr lang="en-US" altLang="zh-CN" dirty="0"/>
          </a:p>
          <a:p>
            <a:r>
              <a:rPr lang="en-US" altLang="zh-CN" dirty="0"/>
              <a:t>Click 3</a:t>
            </a:r>
          </a:p>
          <a:p>
            <a:r>
              <a:rPr lang="en-US" altLang="zh-CN" dirty="0"/>
              <a:t>Imagine we are constructing the left-sentential form as we scan the input.  As we go, the terminals to the left of the leftmost variable must match the input, or we</a:t>
            </a:r>
            <a:r>
              <a:rPr lang="zh-CN" altLang="en-US" dirty="0">
                <a:latin typeface="Arial"/>
              </a:rPr>
              <a:t>’</a:t>
            </a:r>
            <a:r>
              <a:rPr lang="en-US" altLang="zh-CN" dirty="0" err="1"/>
              <a:t>ll</a:t>
            </a:r>
            <a:r>
              <a:rPr lang="en-US" altLang="zh-CN" dirty="0"/>
              <a:t> never derive that input string of terminals. (DRAW an input with marker).   So we can check off the input symbols as we match them.</a:t>
            </a:r>
          </a:p>
          <a:p>
            <a:endParaRPr lang="en-US" altLang="zh-CN" dirty="0"/>
          </a:p>
          <a:p>
            <a:r>
              <a:rPr lang="en-US" altLang="zh-CN" dirty="0"/>
              <a:t>Notice that the only place a B can ever appear in a left-sentential form is at the right end.  That is because the only production with B in the body has that B at the right end and it also has head B.  Thus, an easy induction on the number of times this production is applied shows that the B is still at the right end.  Now, suppose B is the leftmost variable of a left-sentential form.  If there is a left parenthesis as the next unmatched input  Then we have to expand the B using (RB.  Because if we use epsilon, then the left-sentential form has no more variables, and we can never generate that unmatched (.  The only time we can use epsilon to replace B is when we have matched the entire input, and we have found the unique leftmost </a:t>
            </a:r>
            <a:r>
              <a:rPr lang="en-US" altLang="zh-CN" dirty="0" err="1"/>
              <a:t>deriviation</a:t>
            </a:r>
            <a:r>
              <a:rPr lang="en-US" altLang="zh-CN" dirty="0"/>
              <a:t>.</a:t>
            </a:r>
          </a:p>
          <a:p>
            <a:endParaRPr lang="en-US" altLang="zh-CN" dirty="0"/>
          </a:p>
          <a:p>
            <a:r>
              <a:rPr lang="en-US" altLang="zh-CN" dirty="0"/>
              <a:t>Click 4</a:t>
            </a:r>
          </a:p>
          <a:p>
            <a:r>
              <a:rPr lang="en-US" altLang="zh-CN" dirty="0"/>
              <a:t>If R is the leftmost variable, then the next input symbol forces us to use one of the two R-productions.  That is, if the </a:t>
            </a:r>
            <a:r>
              <a:rPr lang="en-US" altLang="zh-CN" dirty="0" err="1"/>
              <a:t>lext</a:t>
            </a:r>
            <a:r>
              <a:rPr lang="en-US" altLang="zh-CN" dirty="0"/>
              <a:t> input symbol is right-</a:t>
            </a:r>
            <a:r>
              <a:rPr lang="en-US" altLang="zh-CN" dirty="0" err="1"/>
              <a:t>paren</a:t>
            </a:r>
            <a:r>
              <a:rPr lang="en-US" altLang="zh-CN" dirty="0"/>
              <a:t>, you must use R-&gt;) (POINT), and if the next input is left-</a:t>
            </a:r>
            <a:r>
              <a:rPr lang="en-US" altLang="zh-CN" dirty="0" err="1"/>
              <a:t>paren</a:t>
            </a:r>
            <a:r>
              <a:rPr lang="en-US" altLang="zh-CN" dirty="0"/>
              <a:t>, you must use R-&gt;(RR  (POINT). There is never an option, or the left-sentential form we are deriving can never match the input string.</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a:t>
            </a:r>
            <a:r>
              <a:rPr lang="zh-CN" altLang="en-US" dirty="0">
                <a:latin typeface="Arial"/>
              </a:rPr>
              <a:t>’</a:t>
            </a:r>
            <a:r>
              <a:rPr lang="en-US" altLang="zh-CN" dirty="0"/>
              <a:t>s an example.  Suppose we want to find the unique leftmost derivation for this string of parentheses (POINT).  We set the string up as an input with a pointer to the next symbol that must be matched in the leftmost derivation.</a:t>
            </a:r>
          </a:p>
          <a:p>
            <a:endParaRPr lang="en-US" altLang="zh-CN" dirty="0"/>
          </a:p>
          <a:p>
            <a:r>
              <a:rPr lang="en-US" altLang="zh-CN" dirty="0"/>
              <a:t>We start off with the left-sentential form that is the start symbol B alone.  The next input to match is left-</a:t>
            </a:r>
            <a:r>
              <a:rPr lang="en-US" altLang="zh-CN" dirty="0" err="1"/>
              <a:t>paren</a:t>
            </a:r>
            <a:r>
              <a:rPr lang="en-US" altLang="zh-CN" dirty="0"/>
              <a:t>, and we therefore must expand this B to (RB (POINT). </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25</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a:t>
            </a:r>
            <a:r>
              <a:rPr lang="zh-CN" altLang="en-US" dirty="0">
                <a:latin typeface="Arial"/>
              </a:rPr>
              <a:t>’</a:t>
            </a:r>
            <a:r>
              <a:rPr lang="en-US" altLang="zh-CN" dirty="0" err="1"/>
              <a:t>ve</a:t>
            </a:r>
            <a:r>
              <a:rPr lang="en-US" altLang="zh-CN" dirty="0"/>
              <a:t> made the expansion. The first left-</a:t>
            </a:r>
            <a:r>
              <a:rPr lang="en-US" altLang="zh-CN" dirty="0" err="1"/>
              <a:t>paren</a:t>
            </a:r>
            <a:r>
              <a:rPr lang="en-US" altLang="zh-CN" dirty="0"/>
              <a:t> is removed from the input, since it has been matched.  That is, it appears to  the left of the leftmost variable in the current left-sentential form.</a:t>
            </a:r>
          </a:p>
          <a:p>
            <a:endParaRPr lang="en-US" altLang="zh-CN" dirty="0"/>
          </a:p>
          <a:p>
            <a:r>
              <a:rPr lang="en-US" altLang="zh-CN" dirty="0"/>
              <a:t>Our next input symbol is another left-</a:t>
            </a:r>
            <a:r>
              <a:rPr lang="en-US" altLang="zh-CN" dirty="0" err="1"/>
              <a:t>paren</a:t>
            </a:r>
            <a:r>
              <a:rPr lang="en-US" altLang="zh-CN" dirty="0"/>
              <a:t>, and we have to expand R, the leftmost variable.  Our only choice is to use body (RR  (POINT).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a:t>
            </a:r>
            <a:r>
              <a:rPr lang="zh-CN" altLang="en-US" dirty="0">
                <a:latin typeface="Arial"/>
              </a:rPr>
              <a:t>’</a:t>
            </a:r>
            <a:r>
              <a:rPr lang="en-US" altLang="zh-CN" dirty="0"/>
              <a:t>s what happened here. The R was replaced by </a:t>
            </a:r>
            <a:r>
              <a:rPr lang="en-US" altLang="zh-CN" dirty="0" err="1"/>
              <a:t>paren</a:t>
            </a:r>
            <a:r>
              <a:rPr lang="en-US" altLang="zh-CN" dirty="0"/>
              <a:t>-R-R, and the second left-</a:t>
            </a:r>
            <a:r>
              <a:rPr lang="en-US" altLang="zh-CN" dirty="0" err="1"/>
              <a:t>paren</a:t>
            </a:r>
            <a:r>
              <a:rPr lang="en-US" altLang="zh-CN" dirty="0"/>
              <a:t> has been matched.  It appears to the left of the leftmost variable.</a:t>
            </a:r>
          </a:p>
          <a:p>
            <a:endParaRPr lang="en-US" altLang="zh-CN" dirty="0"/>
          </a:p>
          <a:p>
            <a:r>
              <a:rPr lang="en-US" altLang="zh-CN" dirty="0"/>
              <a:t>Now, the next input is right-paren.   We must expand the leftmost R, and only the first production (POINT) will enable us to match.</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27</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the third input has been matched.  We have R to expand, and a right-</a:t>
            </a:r>
            <a:r>
              <a:rPr lang="en-US" altLang="zh-CN" dirty="0" err="1"/>
              <a:t>paren</a:t>
            </a:r>
            <a:r>
              <a:rPr lang="en-US" altLang="zh-CN" dirty="0"/>
              <a:t> as the next input symbol.  So we again use R-&gt;).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28</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left-</a:t>
            </a:r>
            <a:r>
              <a:rPr lang="en-US" altLang="zh-CN" dirty="0" err="1"/>
              <a:t>paren</a:t>
            </a:r>
            <a:r>
              <a:rPr lang="en-US" altLang="zh-CN" dirty="0"/>
              <a:t> is next on the input, and we must expand B.  The choice is the first production for B.</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29</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 is leftmost variable (POINT), and the next input is right-paren. so we replace the R by right-</a:t>
            </a:r>
            <a:r>
              <a:rPr lang="en-US" altLang="zh-CN" dirty="0" err="1"/>
              <a:t>paren</a:t>
            </a:r>
            <a:r>
              <a:rPr lang="en-US" altLang="zh-CN" dirty="0"/>
              <a:t>, using the first production for R.</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30</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Parse trees for a grammar G are trees whose node each are associated with a symbol of G (DRAW a little tree at right).</a:t>
            </a:r>
          </a:p>
          <a:p>
            <a:endParaRPr lang="en-US" altLang="zh-CN" dirty="0"/>
          </a:p>
          <a:p>
            <a:r>
              <a:rPr lang="en-US" altLang="zh-CN" dirty="0"/>
              <a:t>Click 2</a:t>
            </a:r>
          </a:p>
          <a:p>
            <a:r>
              <a:rPr lang="en-US" altLang="zh-CN" dirty="0"/>
              <a:t>Leaves are always labeled by either a terminal or epsilon (DRAW).</a:t>
            </a:r>
          </a:p>
          <a:p>
            <a:endParaRPr lang="en-US" altLang="zh-CN" dirty="0"/>
          </a:p>
          <a:p>
            <a:r>
              <a:rPr lang="en-US" altLang="zh-CN" dirty="0"/>
              <a:t>Click 3</a:t>
            </a:r>
          </a:p>
          <a:p>
            <a:r>
              <a:rPr lang="en-US" altLang="zh-CN" dirty="0"/>
              <a:t>Interior nodes are labeled by a variable (DRAW) A with children B,C).  The important property that makes a tree a parse tree is that there is a production of the grammar with the label of the node in question as its head and the labels of its children, read left-to-right, as its body.</a:t>
            </a:r>
          </a:p>
          <a:p>
            <a:endParaRPr lang="en-US" altLang="zh-CN" dirty="0"/>
          </a:p>
          <a:p>
            <a:r>
              <a:rPr lang="en-US" altLang="zh-CN" dirty="0"/>
              <a:t>Click 4</a:t>
            </a:r>
          </a:p>
          <a:p>
            <a:r>
              <a:rPr lang="en-US" altLang="zh-CN" dirty="0"/>
              <a:t>The root of a parse tree is labeled by the start symbol (DRAW).</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there is no more input to match, and B must be expanded.  The only choice is to use the second B-production, and effectively make the B disappear.</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31</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we</a:t>
            </a:r>
            <a:r>
              <a:rPr lang="zh-CN" altLang="en-US" dirty="0">
                <a:latin typeface="Arial"/>
              </a:rPr>
              <a:t>’</a:t>
            </a:r>
            <a:r>
              <a:rPr lang="en-US" altLang="zh-CN" dirty="0"/>
              <a:t>re done.  We have a leftmost derivation of the original input, which of course appears as the final step of the derivation (POINT).  Had we deviated from the choices we made at any step, the result of the leftmost derivation would not have been this string of terminals.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32</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 name for grammars such as our example, where it is always possible to choose a unique production to use in a leftmost derivation of any string in the language in the simple manner we illustrated.  At each step, we looked only at the first unmatched symbol of the input and were able to make the unique choice correctly.</a:t>
            </a:r>
          </a:p>
          <a:p>
            <a:endParaRPr lang="en-US" altLang="zh-CN" dirty="0"/>
          </a:p>
          <a:p>
            <a:r>
              <a:rPr lang="en-US" altLang="zh-CN" dirty="0"/>
              <a:t>Such a grammar is called LL(1), standing for leftmost derivation, left-to-right-scan of the input, and one symbol of </a:t>
            </a:r>
            <a:r>
              <a:rPr lang="en-US" altLang="zh-CN" dirty="0" err="1"/>
              <a:t>lookahead</a:t>
            </a:r>
            <a:r>
              <a:rPr lang="en-US" altLang="zh-CN" dirty="0"/>
              <a: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normal for a programming language to have an LL(1) grammar.  Probably, as this theory became widely understood by designers of programming languages, they saw the advantage to keeping the language </a:t>
            </a:r>
            <a:r>
              <a:rPr lang="en-US" altLang="zh-CN" dirty="0" err="1"/>
              <a:t>parsable</a:t>
            </a:r>
            <a:r>
              <a:rPr lang="en-US" altLang="zh-CN" dirty="0"/>
              <a:t> in this simple way and made choices to preserve this ability.</a:t>
            </a:r>
          </a:p>
          <a:p>
            <a:endParaRPr lang="en-US" altLang="zh-CN" dirty="0"/>
          </a:p>
          <a:p>
            <a:r>
              <a:rPr lang="en-US" altLang="zh-CN" dirty="0"/>
              <a:t>And the same argument we gave for our example grammar tells us all LL(1) grammars are unambiguous.  And remember, unambiguity is vital for a programming language, as we must assign a unique meaning to any legal program in the language.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For balanced </a:t>
            </a:r>
            <a:r>
              <a:rPr lang="en-US" altLang="zh-CN" dirty="0" err="1"/>
              <a:t>parens</a:t>
            </a:r>
            <a:r>
              <a:rPr lang="en-US" altLang="zh-CN" dirty="0"/>
              <a:t>, we found the first, simplest grammar that we wrote down was ambiguous, but we were able to redesign the grammar to make it unambiguous.  One might hope for an algorithm that would do that for any unambiguous grammar.</a:t>
            </a:r>
          </a:p>
          <a:p>
            <a:endParaRPr lang="en-US" altLang="zh-CN" dirty="0"/>
          </a:p>
          <a:p>
            <a:r>
              <a:rPr lang="en-US" altLang="zh-CN" dirty="0"/>
              <a:t>Click 2</a:t>
            </a:r>
          </a:p>
          <a:p>
            <a:r>
              <a:rPr lang="en-US" altLang="zh-CN" dirty="0"/>
              <a:t>But alas, there cannot be such an algorithm.  There are certain context-free languages for which every grammar is ambiguous. Such languages are called inherently ambiguous.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35</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a:t>
            </a:r>
            <a:r>
              <a:rPr lang="zh-CN" altLang="en-US" dirty="0">
                <a:latin typeface="Arial"/>
              </a:rPr>
              <a:t>’</a:t>
            </a:r>
            <a:r>
              <a:rPr lang="en-US" altLang="zh-CN" dirty="0"/>
              <a:t>re not going to get into proofs of what I just said, but I</a:t>
            </a:r>
            <a:r>
              <a:rPr lang="zh-CN" altLang="en-US" dirty="0">
                <a:latin typeface="Arial"/>
              </a:rPr>
              <a:t>’</a:t>
            </a:r>
            <a:r>
              <a:rPr lang="en-US" altLang="zh-CN" dirty="0" err="1"/>
              <a:t>ll</a:t>
            </a:r>
            <a:r>
              <a:rPr lang="en-US" altLang="zh-CN" dirty="0"/>
              <a:t> give you an example of an inherently ambiguous language; the set of strings of the form some number of 0</a:t>
            </a:r>
            <a:r>
              <a:rPr lang="zh-CN" altLang="en-US" dirty="0">
                <a:latin typeface="Arial"/>
              </a:rPr>
              <a:t>’</a:t>
            </a:r>
            <a:r>
              <a:rPr lang="en-US" altLang="zh-CN" dirty="0"/>
              <a:t>s, followed by some number of 1</a:t>
            </a:r>
            <a:r>
              <a:rPr lang="zh-CN" altLang="en-US" dirty="0">
                <a:latin typeface="Arial"/>
              </a:rPr>
              <a:t>’</a:t>
            </a:r>
            <a:r>
              <a:rPr lang="en-US" altLang="zh-CN" dirty="0"/>
              <a:t>s, followed by some number of 2</a:t>
            </a:r>
            <a:r>
              <a:rPr lang="zh-CN" altLang="en-US" dirty="0">
                <a:latin typeface="Arial"/>
              </a:rPr>
              <a:t>’</a:t>
            </a:r>
            <a:r>
              <a:rPr lang="en-US" altLang="zh-CN" dirty="0"/>
              <a:t>s, such that either the numbers of 0</a:t>
            </a:r>
            <a:r>
              <a:rPr lang="zh-CN" altLang="en-US" dirty="0">
                <a:latin typeface="Arial"/>
              </a:rPr>
              <a:t>’</a:t>
            </a:r>
            <a:r>
              <a:rPr lang="en-US" altLang="zh-CN" dirty="0"/>
              <a:t>s and 1</a:t>
            </a:r>
            <a:r>
              <a:rPr lang="zh-CN" altLang="en-US" dirty="0">
                <a:latin typeface="Arial"/>
              </a:rPr>
              <a:t>’</a:t>
            </a:r>
            <a:r>
              <a:rPr lang="en-US" altLang="zh-CN" dirty="0"/>
              <a:t>s are the same or the numbers of 1</a:t>
            </a:r>
            <a:r>
              <a:rPr lang="zh-CN" altLang="en-US" dirty="0">
                <a:latin typeface="Arial"/>
              </a:rPr>
              <a:t>’</a:t>
            </a:r>
            <a:r>
              <a:rPr lang="en-US" altLang="zh-CN" dirty="0"/>
              <a:t>s and 2</a:t>
            </a:r>
            <a:r>
              <a:rPr lang="zh-CN" altLang="en-US" dirty="0">
                <a:latin typeface="Arial"/>
              </a:rPr>
              <a:t>’</a:t>
            </a:r>
            <a:r>
              <a:rPr lang="en-US" altLang="zh-CN" dirty="0"/>
              <a:t>s are the same, or both, of course.</a:t>
            </a:r>
          </a:p>
          <a:p>
            <a:endParaRPr lang="en-US" altLang="zh-CN" dirty="0"/>
          </a:p>
          <a:p>
            <a:r>
              <a:rPr lang="en-US" altLang="zh-CN" dirty="0"/>
              <a:t>The problem is that any grammar for this language must generate at least some of the strings with equal numbers of all three symbols into different ways.  In the first derivation or parse tree, the grammar forces the number of 0</a:t>
            </a:r>
            <a:r>
              <a:rPr lang="zh-CN" altLang="en-US" dirty="0">
                <a:latin typeface="Arial"/>
              </a:rPr>
              <a:t>’</a:t>
            </a:r>
            <a:r>
              <a:rPr lang="en-US" altLang="zh-CN" dirty="0"/>
              <a:t>s and 1</a:t>
            </a:r>
            <a:r>
              <a:rPr lang="zh-CN" altLang="en-US" dirty="0">
                <a:latin typeface="Arial"/>
              </a:rPr>
              <a:t>’</a:t>
            </a:r>
            <a:r>
              <a:rPr lang="en-US" altLang="zh-CN" dirty="0"/>
              <a:t>s to be the </a:t>
            </a:r>
            <a:r>
              <a:rPr lang="en-US" altLang="zh-CN" dirty="0" err="1"/>
              <a:t>same,using</a:t>
            </a:r>
            <a:r>
              <a:rPr lang="en-US" altLang="zh-CN" dirty="0"/>
              <a:t> the same trick we used to generate the set of strings of the form 0-to-the-n 1-to-the-n.  The grammar can generate any number of 2</a:t>
            </a:r>
            <a:r>
              <a:rPr lang="zh-CN" altLang="en-US" dirty="0">
                <a:latin typeface="Arial"/>
              </a:rPr>
              <a:t>’</a:t>
            </a:r>
            <a:r>
              <a:rPr lang="en-US" altLang="zh-CN" dirty="0"/>
              <a:t>s to go along, but it happens to generate the same number of 2</a:t>
            </a:r>
            <a:r>
              <a:rPr lang="zh-CN" altLang="en-US" dirty="0">
                <a:latin typeface="Arial"/>
              </a:rPr>
              <a:t>’</a:t>
            </a:r>
            <a:r>
              <a:rPr lang="en-US" altLang="zh-CN" dirty="0"/>
              <a:t>s as 0</a:t>
            </a:r>
            <a:r>
              <a:rPr lang="zh-CN" altLang="en-US" dirty="0">
                <a:latin typeface="Arial"/>
              </a:rPr>
              <a:t>’</a:t>
            </a:r>
            <a:r>
              <a:rPr lang="en-US" altLang="zh-CN" dirty="0"/>
              <a:t>s and 1</a:t>
            </a:r>
            <a:r>
              <a:rPr lang="zh-CN" altLang="en-US" dirty="0">
                <a:latin typeface="Arial"/>
              </a:rPr>
              <a:t>’</a:t>
            </a:r>
            <a:r>
              <a:rPr lang="en-US" altLang="zh-CN" dirty="0"/>
              <a:t>s.</a:t>
            </a:r>
          </a:p>
          <a:p>
            <a:endParaRPr lang="en-US" altLang="zh-CN" dirty="0"/>
          </a:p>
          <a:p>
            <a:r>
              <a:rPr lang="en-US" altLang="zh-CN" dirty="0"/>
              <a:t>The second derivation or parse tree makes sure the numbers of 1</a:t>
            </a:r>
            <a:r>
              <a:rPr lang="zh-CN" altLang="en-US" dirty="0">
                <a:latin typeface="Arial"/>
              </a:rPr>
              <a:t>’</a:t>
            </a:r>
            <a:r>
              <a:rPr lang="en-US" altLang="zh-CN" dirty="0"/>
              <a:t>s and 2</a:t>
            </a:r>
            <a:r>
              <a:rPr lang="zh-CN" altLang="en-US" dirty="0">
                <a:latin typeface="Arial"/>
              </a:rPr>
              <a:t>’</a:t>
            </a:r>
            <a:r>
              <a:rPr lang="en-US" altLang="zh-CN" dirty="0"/>
              <a:t>s are the same, but it </a:t>
            </a:r>
            <a:r>
              <a:rPr lang="en-US" altLang="zh-CN" dirty="0" err="1"/>
              <a:t>accidentlly</a:t>
            </a:r>
            <a:r>
              <a:rPr lang="en-US" altLang="zh-CN" dirty="0"/>
              <a:t> generates the same number of 0</a:t>
            </a:r>
            <a:r>
              <a:rPr lang="zh-CN" altLang="en-US" dirty="0">
                <a:latin typeface="Arial"/>
              </a:rPr>
              <a:t>’</a:t>
            </a:r>
            <a:r>
              <a:rPr lang="en-US" altLang="zh-CN" dirty="0"/>
              <a:t>s as well.</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dirty="0"/>
              <a:t>Here</a:t>
            </a:r>
            <a:r>
              <a:rPr lang="zh-CN" altLang="en-US" dirty="0">
                <a:latin typeface="Arial"/>
              </a:rPr>
              <a:t>’</a:t>
            </a:r>
            <a:r>
              <a:rPr lang="en-US" altLang="zh-CN" dirty="0"/>
              <a:t>s an example grammar.  It is ambiguous, but that </a:t>
            </a:r>
            <a:r>
              <a:rPr lang="en-US" altLang="zh-CN" dirty="0" err="1"/>
              <a:t>doesn</a:t>
            </a:r>
            <a:r>
              <a:rPr lang="zh-CN" altLang="en-US" dirty="0">
                <a:latin typeface="Arial"/>
              </a:rPr>
              <a:t>’</a:t>
            </a:r>
            <a:r>
              <a:rPr lang="en-US" altLang="zh-CN" dirty="0"/>
              <a:t>t prove the language is inherently ambiguous.  As I said, we</a:t>
            </a:r>
            <a:r>
              <a:rPr lang="zh-CN" altLang="en-US" dirty="0">
                <a:latin typeface="Arial"/>
              </a:rPr>
              <a:t>’</a:t>
            </a:r>
            <a:r>
              <a:rPr lang="en-US" altLang="zh-CN" dirty="0"/>
              <a:t>re not going to give that proof; it is very complicated.  However, you might wish to play around with grammars for the same language, and see how you are forced to do something like this grammar in order to generate exactly the language we want.</a:t>
            </a:r>
          </a:p>
          <a:p>
            <a:endParaRPr lang="en-US" altLang="zh-CN" dirty="0"/>
          </a:p>
          <a:p>
            <a:r>
              <a:rPr lang="en-US" altLang="zh-CN" dirty="0"/>
              <a:t>Click 1</a:t>
            </a:r>
          </a:p>
          <a:p>
            <a:r>
              <a:rPr lang="en-US" altLang="zh-CN" dirty="0"/>
              <a:t>It should be easy and familiar to observe that A will generate all strings of one or more 0</a:t>
            </a:r>
            <a:r>
              <a:rPr lang="zh-CN" altLang="en-US" dirty="0">
                <a:latin typeface="Arial"/>
              </a:rPr>
              <a:t>’</a:t>
            </a:r>
            <a:r>
              <a:rPr lang="en-US" altLang="zh-CN" dirty="0"/>
              <a:t>s followed by exactly the same number of 1</a:t>
            </a:r>
            <a:r>
              <a:rPr lang="zh-CN" altLang="en-US" dirty="0">
                <a:latin typeface="Arial"/>
              </a:rPr>
              <a:t>’</a:t>
            </a:r>
            <a:r>
              <a:rPr lang="en-US" altLang="zh-CN" dirty="0"/>
              <a:t>s.  We</a:t>
            </a:r>
            <a:r>
              <a:rPr lang="zh-CN" altLang="en-US" dirty="0">
                <a:latin typeface="Arial"/>
              </a:rPr>
              <a:t>’</a:t>
            </a:r>
            <a:r>
              <a:rPr lang="en-US" altLang="zh-CN" dirty="0" err="1"/>
              <a:t>ve</a:t>
            </a:r>
            <a:r>
              <a:rPr lang="en-US" altLang="zh-CN" dirty="0"/>
              <a:t> seen essentially this pair of productions as a complete grammar before.</a:t>
            </a:r>
          </a:p>
          <a:p>
            <a:endParaRPr lang="en-US" altLang="zh-CN" dirty="0"/>
          </a:p>
          <a:p>
            <a:r>
              <a:rPr lang="en-US" altLang="zh-CN" dirty="0"/>
              <a:t>Click 2</a:t>
            </a:r>
          </a:p>
          <a:p>
            <a:r>
              <a:rPr lang="en-US" altLang="zh-CN" dirty="0"/>
              <a:t>And it should also be obvious that B generates any string of one or more 2</a:t>
            </a:r>
            <a:r>
              <a:rPr lang="zh-CN" altLang="en-US" dirty="0">
                <a:latin typeface="Arial"/>
              </a:rPr>
              <a:t>’</a:t>
            </a:r>
            <a:r>
              <a:rPr lang="en-US" altLang="zh-CN" dirty="0"/>
              <a:t>s, and nothing else.</a:t>
            </a:r>
          </a:p>
          <a:p>
            <a:endParaRPr lang="en-US" altLang="zh-CN" dirty="0"/>
          </a:p>
          <a:p>
            <a:r>
              <a:rPr lang="en-US" altLang="zh-CN" dirty="0"/>
              <a:t>Click 3</a:t>
            </a:r>
          </a:p>
          <a:p>
            <a:r>
              <a:rPr lang="en-US" altLang="zh-CN" dirty="0"/>
              <a:t>Likewise, C generates the strings of one or more 0</a:t>
            </a:r>
            <a:r>
              <a:rPr lang="zh-CN" altLang="en-US" dirty="0">
                <a:latin typeface="Arial"/>
              </a:rPr>
              <a:t>’</a:t>
            </a:r>
            <a:r>
              <a:rPr lang="en-US" altLang="zh-CN" dirty="0"/>
              <a:t>s.</a:t>
            </a:r>
          </a:p>
          <a:p>
            <a:endParaRPr lang="en-US" altLang="zh-CN" dirty="0"/>
          </a:p>
          <a:p>
            <a:r>
              <a:rPr lang="en-US" altLang="zh-CN" dirty="0"/>
              <a:t>Click 4</a:t>
            </a:r>
          </a:p>
          <a:p>
            <a:r>
              <a:rPr lang="en-US" altLang="zh-CN" dirty="0"/>
              <a:t>And D generates one or more 1</a:t>
            </a:r>
            <a:r>
              <a:rPr lang="zh-CN" altLang="en-US" dirty="0">
                <a:latin typeface="Arial"/>
              </a:rPr>
              <a:t>’</a:t>
            </a:r>
            <a:r>
              <a:rPr lang="en-US" altLang="zh-CN" dirty="0"/>
              <a:t>s followed by exactly the same number of 0</a:t>
            </a:r>
            <a:r>
              <a:rPr lang="zh-CN" altLang="en-US" dirty="0">
                <a:latin typeface="Arial"/>
              </a:rPr>
              <a:t>’</a:t>
            </a:r>
            <a:r>
              <a:rPr lang="en-US" altLang="zh-CN" dirty="0"/>
              <a:t>s.</a:t>
            </a:r>
          </a:p>
          <a:p>
            <a:endParaRPr lang="en-US" altLang="zh-CN" dirty="0"/>
          </a:p>
          <a:p>
            <a:r>
              <a:rPr lang="en-US" altLang="zh-CN" dirty="0"/>
              <a:t>Click 5</a:t>
            </a:r>
          </a:p>
          <a:p>
            <a:r>
              <a:rPr lang="en-US" altLang="zh-CN" dirty="0"/>
              <a:t>Now all derivations start with S, and the first production replaces it by either AB or CD.  If we go with AB, then we get strings where the 0</a:t>
            </a:r>
            <a:r>
              <a:rPr lang="zh-CN" altLang="en-US" dirty="0">
                <a:latin typeface="Arial"/>
              </a:rPr>
              <a:t>’</a:t>
            </a:r>
            <a:r>
              <a:rPr lang="en-US" altLang="zh-CN" dirty="0"/>
              <a:t>s and 1</a:t>
            </a:r>
            <a:r>
              <a:rPr lang="zh-CN" altLang="en-US" dirty="0">
                <a:latin typeface="Arial"/>
              </a:rPr>
              <a:t>’</a:t>
            </a:r>
            <a:r>
              <a:rPr lang="en-US" altLang="zh-CN" dirty="0"/>
              <a:t>s match, while if we go with CD, then the 1</a:t>
            </a:r>
            <a:r>
              <a:rPr lang="zh-CN" altLang="en-US" dirty="0">
                <a:latin typeface="Arial"/>
              </a:rPr>
              <a:t>’</a:t>
            </a:r>
            <a:r>
              <a:rPr lang="en-US" altLang="zh-CN" dirty="0"/>
              <a:t>s and 2</a:t>
            </a:r>
            <a:r>
              <a:rPr lang="zh-CN" altLang="en-US" dirty="0">
                <a:latin typeface="Arial"/>
              </a:rPr>
              <a:t>’</a:t>
            </a:r>
            <a:r>
              <a:rPr lang="en-US" altLang="zh-CN" dirty="0"/>
              <a:t>s match.  As a result, strings like 012, with the same number of each symbol will have two leftmost derivations, one starting with S-&gt;AB and the other starting with S-&gt;CD.  Here are the two derivations for 012 (POINT).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37</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 parse tree using the grammar for balanced parentheses that we discussed earlier.  Notice how each interior node (POINT) is labeled by a variable, which must be S because that is the only variable we have, and each leaf is labeled by a terminal, either a left or right parenthesis.</a:t>
            </a:r>
          </a:p>
          <a:p>
            <a:endParaRPr lang="en-US" altLang="zh-CN" dirty="0"/>
          </a:p>
          <a:p>
            <a:r>
              <a:rPr lang="en-US" altLang="zh-CN" dirty="0"/>
              <a:t>The production at the root is S goes to SS (POINT).</a:t>
            </a:r>
          </a:p>
          <a:p>
            <a:endParaRPr lang="en-US" altLang="zh-CN" dirty="0"/>
          </a:p>
          <a:p>
            <a:r>
              <a:rPr lang="en-US" altLang="zh-CN" dirty="0"/>
              <a:t>Here is another interior node (POINT to S child at left).  The labels of its children are left-</a:t>
            </a:r>
            <a:r>
              <a:rPr lang="en-US" altLang="zh-CN" dirty="0" err="1"/>
              <a:t>paren</a:t>
            </a:r>
            <a:r>
              <a:rPr lang="en-US" altLang="zh-CN" dirty="0"/>
              <a:t>, S, right-</a:t>
            </a:r>
            <a:r>
              <a:rPr lang="en-US" altLang="zh-CN" dirty="0" err="1"/>
              <a:t>paren</a:t>
            </a:r>
            <a:r>
              <a:rPr lang="en-US" altLang="zh-CN" dirty="0"/>
              <a:t>, and these symbols, in that order, form the body of a production (POINT).</a:t>
            </a:r>
          </a:p>
          <a:p>
            <a:endParaRPr lang="en-US" altLang="zh-CN" dirty="0"/>
          </a:p>
          <a:p>
            <a:r>
              <a:rPr lang="en-US" altLang="zh-CN" dirty="0"/>
              <a:t>And this interior node (POINT) has children labeled left-</a:t>
            </a:r>
            <a:r>
              <a:rPr lang="en-US" altLang="zh-CN" dirty="0" err="1"/>
              <a:t>paren</a:t>
            </a:r>
            <a:r>
              <a:rPr lang="en-US" altLang="zh-CN" dirty="0"/>
              <a:t>, right-</a:t>
            </a:r>
            <a:r>
              <a:rPr lang="en-US" altLang="zh-CN" dirty="0" err="1"/>
              <a:t>paren</a:t>
            </a:r>
            <a:r>
              <a:rPr lang="en-US" altLang="zh-CN" dirty="0"/>
              <a:t>, the body of the third production.  Another interior node (POINT) has the same children. so they also form the body of the third production.</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t>
            </a:r>
            <a:r>
              <a:rPr lang="zh-CN" altLang="en-US" dirty="0">
                <a:latin typeface="Arial"/>
              </a:rPr>
              <a:t>“</a:t>
            </a:r>
            <a:r>
              <a:rPr lang="en-US" altLang="zh-CN" dirty="0"/>
              <a:t>yield</a:t>
            </a:r>
            <a:r>
              <a:rPr lang="zh-CN" altLang="en-US" dirty="0">
                <a:latin typeface="Arial"/>
              </a:rPr>
              <a:t>”</a:t>
            </a:r>
            <a:r>
              <a:rPr lang="en-US" altLang="zh-CN" dirty="0"/>
              <a:t> of a parse tree is the string of labels of the leaves, from the left.  This order of leaves is the order you visit them in during a preorder traversal.  (DRAW a path going around the tree).  If you are not familiar with this concept, think of navigating counterclockwise around the tree, starting and finishing at the root.  The order in which you visit the leaves is the order in which their labels appear in the yield.  So here, the yield is (())() (POINT to string on slide).</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5</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ahoma" charset="0"/>
                <a:cs typeface="Tahoma" charset="0"/>
              </a:rPr>
              <a:t>In what follows, we are also going to talk about </a:t>
            </a:r>
            <a:r>
              <a:rPr lang="zh-CN" altLang="en-US" dirty="0">
                <a:latin typeface="Arial"/>
                <a:cs typeface="Tahoma" charset="0"/>
              </a:rPr>
              <a:t>“</a:t>
            </a:r>
            <a:r>
              <a:rPr lang="en-US" altLang="zh-CN" dirty="0">
                <a:latin typeface="Tahoma" charset="0"/>
                <a:cs typeface="Tahoma" charset="0"/>
              </a:rPr>
              <a:t>parse trees</a:t>
            </a:r>
            <a:r>
              <a:rPr lang="zh-CN" altLang="en-US" dirty="0">
                <a:latin typeface="Arial"/>
                <a:cs typeface="Tahoma" charset="0"/>
              </a:rPr>
              <a:t>”</a:t>
            </a:r>
            <a:r>
              <a:rPr lang="en-US" altLang="zh-CN" dirty="0">
                <a:latin typeface="Tahoma" charset="0"/>
                <a:cs typeface="Tahoma" charset="0"/>
              </a:rPr>
              <a:t> with a root A that might not be the start symbol.  These trees follow all the other requirements of a parse tree: the leaves are labeled by terminals or epsilon, and an interior node with its children form a production of the grammar.</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a:latin typeface="Tahoma" charset="0"/>
                <a:cs typeface="Tahoma" charset="0"/>
              </a:rPr>
              <a:t>Click 1</a:t>
            </a:r>
          </a:p>
          <a:p>
            <a:r>
              <a:rPr lang="en-US" altLang="zh-CN" dirty="0">
                <a:latin typeface="Tahoma" charset="0"/>
                <a:cs typeface="Tahoma" charset="0"/>
              </a:rPr>
              <a:t>We are going to show how to convert parse trees to leftmost or rightmost derivations, and vice-versa.  As is often the case, our road is made easier by proving something more general that what we really need.</a:t>
            </a:r>
          </a:p>
          <a:p>
            <a:endParaRPr lang="en-US" altLang="zh-CN" dirty="0">
              <a:latin typeface="Tahoma" charset="0"/>
              <a:cs typeface="Tahoma" charset="0"/>
            </a:endParaRPr>
          </a:p>
          <a:p>
            <a:r>
              <a:rPr lang="en-US" altLang="zh-CN" dirty="0">
                <a:latin typeface="Tahoma" charset="0"/>
                <a:cs typeface="Tahoma" charset="0"/>
              </a:rPr>
              <a:t>Click 2</a:t>
            </a:r>
          </a:p>
          <a:p>
            <a:r>
              <a:rPr lang="en-US" altLang="zh-CN" dirty="0">
                <a:latin typeface="Tahoma" charset="0"/>
                <a:cs typeface="Tahoma" charset="0"/>
              </a:rPr>
              <a:t>In this case, we will talk about generalized parse trees that can have any root label, say A, and we</a:t>
            </a:r>
            <a:r>
              <a:rPr lang="zh-CN" altLang="en-US" dirty="0">
                <a:latin typeface="Arial"/>
                <a:cs typeface="Tahoma" charset="0"/>
              </a:rPr>
              <a:t>’</a:t>
            </a:r>
            <a:r>
              <a:rPr lang="en-US" altLang="zh-CN" dirty="0" err="1">
                <a:latin typeface="Tahoma" charset="0"/>
                <a:cs typeface="Tahoma" charset="0"/>
              </a:rPr>
              <a:t>ll</a:t>
            </a:r>
            <a:r>
              <a:rPr lang="en-US" altLang="zh-CN" dirty="0">
                <a:latin typeface="Tahoma" charset="0"/>
                <a:cs typeface="Tahoma" charset="0"/>
              </a:rPr>
              <a:t> talk about leftmost and rightmost derivations from any variable A.  We</a:t>
            </a:r>
            <a:r>
              <a:rPr lang="zh-CN" altLang="en-US" dirty="0">
                <a:latin typeface="Arial"/>
                <a:cs typeface="Tahoma" charset="0"/>
              </a:rPr>
              <a:t>’</a:t>
            </a:r>
            <a:r>
              <a:rPr lang="en-US" altLang="zh-CN" dirty="0" err="1">
                <a:latin typeface="Tahoma" charset="0"/>
                <a:cs typeface="Tahoma" charset="0"/>
              </a:rPr>
              <a:t>ll</a:t>
            </a:r>
            <a:r>
              <a:rPr lang="en-US" altLang="zh-CN" dirty="0">
                <a:latin typeface="Tahoma" charset="0"/>
                <a:cs typeface="Tahoma" charset="0"/>
              </a:rPr>
              <a:t> prove two statements.</a:t>
            </a:r>
          </a:p>
          <a:p>
            <a:endParaRPr lang="en-US" altLang="zh-CN" dirty="0">
              <a:latin typeface="Tahoma" charset="0"/>
              <a:cs typeface="Tahoma" charset="0"/>
            </a:endParaRPr>
          </a:p>
          <a:p>
            <a:r>
              <a:rPr lang="en-US" altLang="zh-CN" dirty="0">
                <a:latin typeface="Tahoma" charset="0"/>
                <a:cs typeface="Tahoma" charset="0"/>
              </a:rPr>
              <a:t>Click 3</a:t>
            </a:r>
          </a:p>
          <a:p>
            <a:r>
              <a:rPr lang="en-US" altLang="zh-CN" dirty="0">
                <a:latin typeface="Tahoma" charset="0"/>
                <a:cs typeface="Tahoma" charset="0"/>
              </a:rPr>
              <a:t>One is that if there is a parse tree with root A and yield w then there is a leftmost derivation of w from A.</a:t>
            </a:r>
          </a:p>
          <a:p>
            <a:endParaRPr lang="en-US" altLang="zh-CN" dirty="0">
              <a:latin typeface="Tahoma" charset="0"/>
              <a:cs typeface="Tahoma" charset="0"/>
            </a:endParaRPr>
          </a:p>
          <a:p>
            <a:r>
              <a:rPr lang="en-US" altLang="zh-CN" dirty="0">
                <a:latin typeface="Tahoma" charset="0"/>
                <a:cs typeface="Tahoma" charset="0"/>
              </a:rPr>
              <a:t>Click 4</a:t>
            </a:r>
          </a:p>
          <a:p>
            <a:r>
              <a:rPr lang="en-US" altLang="zh-CN" dirty="0">
                <a:latin typeface="Tahoma" charset="0"/>
                <a:cs typeface="Tahoma" charset="0"/>
              </a:rPr>
              <a:t>The second statement is the converse – that for every leftmost derivation of w for A there is a generalized parse tree with root A and yield w.  The matter of rightmost derivations is completely analogous.</a:t>
            </a:r>
          </a:p>
          <a:p>
            <a:r>
              <a:rPr lang="en-US" altLang="zh-CN" dirty="0">
                <a:latin typeface="Tahoma" charset="0"/>
                <a:cs typeface="Tahoma" charset="0"/>
              </a:rPr>
              <a:t> </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ahoma" charset="0"/>
                <a:cs typeface="Tahoma" charset="0"/>
              </a:rPr>
              <a:t>We</a:t>
            </a:r>
            <a:r>
              <a:rPr lang="zh-CN" altLang="en-US" dirty="0">
                <a:latin typeface="Arial"/>
                <a:cs typeface="Tahoma" charset="0"/>
              </a:rPr>
              <a:t>’</a:t>
            </a:r>
            <a:r>
              <a:rPr lang="en-US" altLang="zh-CN" dirty="0" err="1">
                <a:latin typeface="Tahoma" charset="0"/>
                <a:cs typeface="Tahoma" charset="0"/>
              </a:rPr>
              <a:t>ll</a:t>
            </a:r>
            <a:r>
              <a:rPr lang="en-US" altLang="zh-CN" dirty="0">
                <a:latin typeface="Tahoma" charset="0"/>
                <a:cs typeface="Tahoma" charset="0"/>
              </a:rPr>
              <a:t> start with point (1) by showing how to convert parse trees to leftmost derivations.  The proof is an induction on the height of a tree.</a:t>
            </a:r>
          </a:p>
          <a:p>
            <a:endParaRPr lang="en-US" altLang="zh-CN" dirty="0">
              <a:latin typeface="Tahoma" charset="0"/>
              <a:cs typeface="Tahoma" charset="0"/>
            </a:endParaRPr>
          </a:p>
          <a:p>
            <a:r>
              <a:rPr lang="en-US" altLang="zh-CN" dirty="0">
                <a:latin typeface="Tahoma" charset="0"/>
                <a:cs typeface="Tahoma" charset="0"/>
              </a:rPr>
              <a:t>The basis is height 1 – that is, a tree consisting of a root labeled by some variable A, and one or more leaves.  There must be a production with head A and body the labels of the leaves, from left to right.  Then A derives the yield of the tree by the one-step leftmost derivation in which this production is used.</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9</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3D3CA17-A54D-7F44-B6F1-E7577EF25EFD}" type="datetime1">
              <a:rPr lang="en-US" altLang="zh-CN" smtClean="0"/>
              <a:t>4/12/21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47E3C1D4-7CFD-4E99-8802-23B2CC0AD90B}" type="slidenum">
              <a:rPr lang="zh-CN" altLang="en-US" smtClean="0"/>
              <a:pPr>
                <a:defRPr/>
              </a:pPr>
              <a:t>‹#›</a:t>
            </a:fld>
            <a:r>
              <a:rPr lang="en-US" altLang="zh-CN" dirty="0"/>
              <a:t>/85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A6300D1-A169-5449-BCA9-972B01EA77E6}" type="datetime1">
              <a:rPr lang="en-US" altLang="zh-CN" smtClean="0"/>
              <a:t>4/12/21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D639973A-9D55-4DD2-9F21-E03B395EA377}" type="slidenum">
              <a:rPr lang="zh-CN" altLang="en-US"/>
              <a:pPr>
                <a:defRPr/>
              </a:pPr>
              <a:t>‹#›</a:t>
            </a:fld>
            <a:r>
              <a:rPr lang="en-US" altLang="zh-CN" dirty="0"/>
              <a:t>/31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4165E22-E77D-AF43-B8F2-A9C646443E75}" type="datetime1">
              <a:rPr lang="en-US" altLang="zh-CN" smtClean="0"/>
              <a:t>4/12/21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DB0BED52-97DD-4662-9029-B54FCF5EFE61}" type="slidenum">
              <a:rPr lang="zh-CN" altLang="en-US"/>
              <a:pPr>
                <a:defRPr/>
              </a:pPr>
              <a:t>‹#›</a:t>
            </a:fld>
            <a:r>
              <a:rPr lang="en-US" altLang="zh-CN" dirty="0"/>
              <a:t>/31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6603DA7B-F4E6-394E-8BEF-6747F9E418F7}" type="datetime1">
              <a:rPr lang="en-US" altLang="zh-CN" smtClean="0"/>
              <a:t>4/12/21</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en-US" altLang="zh-CN" dirty="0"/>
          </a:p>
        </p:txBody>
      </p:sp>
      <p:sp>
        <p:nvSpPr>
          <p:cNvPr id="8" name="灯片编号占位符 5"/>
          <p:cNvSpPr>
            <a:spLocks noGrp="1"/>
          </p:cNvSpPr>
          <p:nvPr>
            <p:ph type="sldNum" sz="quarter" idx="12"/>
          </p:nvPr>
        </p:nvSpPr>
        <p:spPr/>
        <p:txBody>
          <a:bodyPr/>
          <a:lstStyle>
            <a:lvl1pPr>
              <a:defRPr/>
            </a:lvl1pPr>
          </a:lstStyle>
          <a:p>
            <a:pPr>
              <a:defRPr/>
            </a:pPr>
            <a:fld id="{4539AEB5-F7B1-4F86-A4AA-D3F7E717F4FB}" type="slidenum">
              <a:rPr lang="zh-CN" altLang="en-US"/>
              <a:pPr>
                <a:defRPr/>
              </a:pPr>
              <a:t>‹#›</a:t>
            </a:fld>
            <a:r>
              <a:rPr lang="en-US" altLang="zh-CN" dirty="0"/>
              <a:t>/31</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4A8869A-F192-094F-8C55-9E94DC2C536E}" type="datetime1">
              <a:rPr lang="en-US" altLang="zh-CN" smtClean="0"/>
              <a:t>4/12/21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5B20E151-7128-4B98-AD35-A52146DD181C}" type="slidenum">
              <a:rPr lang="zh-CN" altLang="en-US" smtClean="0"/>
              <a:pPr>
                <a:defRPr/>
              </a:pPr>
              <a:t>‹#›</a:t>
            </a:fld>
            <a:r>
              <a:rPr lang="en-US" altLang="zh-CN" dirty="0"/>
              <a:t>/85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701225C-809A-A14C-BE2C-3E6503FD9789}" type="datetime1">
              <a:rPr lang="en-US" altLang="zh-CN" smtClean="0"/>
              <a:t>4/12/21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BF065666-7F0D-406E-8BA4-AE2AEA5DB666}" type="slidenum">
              <a:rPr lang="zh-CN" altLang="en-US"/>
              <a:pPr>
                <a:defRPr/>
              </a:pPr>
              <a:t>‹#›</a:t>
            </a:fld>
            <a:r>
              <a:rPr lang="en-US" altLang="zh-CN" dirty="0"/>
              <a:t>/31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8879A29-2F0B-F244-AC53-803061AD57B7}" type="datetime1">
              <a:rPr lang="en-US" altLang="zh-CN" smtClean="0"/>
              <a:t>4/12/21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C69F0446-1555-4B3E-B3B0-F444197C14D5}" type="slidenum">
              <a:rPr lang="zh-CN" altLang="en-US" smtClean="0"/>
              <a:pPr>
                <a:defRPr/>
              </a:pPr>
              <a:t>‹#›</a:t>
            </a:fld>
            <a:r>
              <a:rPr lang="en-US" altLang="zh-CN" dirty="0"/>
              <a:t>/85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C94BDF2-1685-9148-873B-52456659F3EF}" type="datetime1">
              <a:rPr lang="en-US" altLang="zh-CN" smtClean="0"/>
              <a:t>4/12/21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dirty="0"/>
          </a:p>
        </p:txBody>
      </p:sp>
      <p:sp>
        <p:nvSpPr>
          <p:cNvPr id="9" name="灯片编号占位符 5"/>
          <p:cNvSpPr>
            <a:spLocks noGrp="1"/>
          </p:cNvSpPr>
          <p:nvPr>
            <p:ph type="sldNum" sz="quarter" idx="12"/>
          </p:nvPr>
        </p:nvSpPr>
        <p:spPr/>
        <p:txBody>
          <a:bodyPr/>
          <a:lstStyle>
            <a:lvl1pPr>
              <a:defRPr/>
            </a:lvl1pPr>
          </a:lstStyle>
          <a:p>
            <a:pPr>
              <a:defRPr/>
            </a:pPr>
            <a:fld id="{F6E9F165-0943-4810-BA91-33EC6EB7051F}" type="slidenum">
              <a:rPr lang="zh-CN" altLang="en-US"/>
              <a:pPr>
                <a:defRPr/>
              </a:pPr>
              <a:t>‹#›</a:t>
            </a:fld>
            <a:r>
              <a:rPr lang="en-US" altLang="zh-CN" dirty="0"/>
              <a:t>/31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F60B331-5497-3749-8D63-98B390A5A9B8}" type="datetime1">
              <a:rPr lang="en-US" altLang="zh-CN" smtClean="0"/>
              <a:t>4/12/21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en-US" altLang="zh-CN" dirty="0"/>
          </a:p>
        </p:txBody>
      </p:sp>
      <p:sp>
        <p:nvSpPr>
          <p:cNvPr id="5" name="灯片编号占位符 5"/>
          <p:cNvSpPr>
            <a:spLocks noGrp="1"/>
          </p:cNvSpPr>
          <p:nvPr>
            <p:ph type="sldNum" sz="quarter" idx="12"/>
          </p:nvPr>
        </p:nvSpPr>
        <p:spPr/>
        <p:txBody>
          <a:bodyPr/>
          <a:lstStyle>
            <a:lvl1pPr>
              <a:defRPr/>
            </a:lvl1pPr>
          </a:lstStyle>
          <a:p>
            <a:pPr>
              <a:defRPr/>
            </a:pPr>
            <a:fld id="{40011035-B6D8-470E-801F-B24D56C15E3A}" type="slidenum">
              <a:rPr lang="zh-CN" altLang="en-US" smtClean="0"/>
              <a:pPr>
                <a:defRPr/>
              </a:pPr>
              <a:t>‹#›</a:t>
            </a:fld>
            <a:r>
              <a:rPr lang="en-US" altLang="zh-CN" dirty="0"/>
              <a:t>/85</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4E0CB8E-8CB3-8E4D-9EDA-F3D829128C38}" type="datetime1">
              <a:rPr lang="en-US" altLang="zh-CN" smtClean="0"/>
              <a:t>4/12/21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dirty="0"/>
          </a:p>
        </p:txBody>
      </p:sp>
      <p:sp>
        <p:nvSpPr>
          <p:cNvPr id="4" name="灯片编号占位符 5"/>
          <p:cNvSpPr>
            <a:spLocks noGrp="1"/>
          </p:cNvSpPr>
          <p:nvPr>
            <p:ph type="sldNum" sz="quarter" idx="12"/>
          </p:nvPr>
        </p:nvSpPr>
        <p:spPr/>
        <p:txBody>
          <a:bodyPr/>
          <a:lstStyle>
            <a:lvl1pPr>
              <a:defRPr/>
            </a:lvl1pPr>
          </a:lstStyle>
          <a:p>
            <a:pPr>
              <a:defRPr/>
            </a:pPr>
            <a:fld id="{8A03178C-32A1-462D-A9DC-9A1F2DD10848}" type="slidenum">
              <a:rPr lang="zh-CN" altLang="en-US" smtClean="0"/>
              <a:pPr>
                <a:defRPr/>
              </a:pPr>
              <a:t>‹#›</a:t>
            </a:fld>
            <a:r>
              <a:rPr lang="en-US" altLang="zh-CN" dirty="0"/>
              <a:t>/37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F650CAB-C7FC-8E43-97C2-87D82D1BA2E8}" type="datetime1">
              <a:rPr lang="en-US" altLang="zh-CN" smtClean="0"/>
              <a:t>4/12/21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22AC80D1-1C22-4DB6-9C75-F2306BEFA493}" type="slidenum">
              <a:rPr lang="zh-CN" altLang="en-US"/>
              <a:pPr>
                <a:defRPr/>
              </a:pPr>
              <a:t>‹#›</a:t>
            </a:fld>
            <a:r>
              <a:rPr lang="en-US" altLang="zh-CN" dirty="0"/>
              <a:t>/31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C423EF2-EA53-034E-B3A3-FF51570B2E4D}" type="datetime1">
              <a:rPr lang="en-US" altLang="zh-CN" smtClean="0"/>
              <a:t>4/12/21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DCF1DA34-2D6D-4427-A1E8-41237D2D4C61}" type="slidenum">
              <a:rPr lang="zh-CN" altLang="en-US"/>
              <a:pPr>
                <a:defRPr/>
              </a:pPr>
              <a:t>‹#›</a:t>
            </a:fld>
            <a:r>
              <a:rPr lang="en-US" altLang="zh-CN" dirty="0"/>
              <a:t>/31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EDB6D023-2734-6E4B-B40C-2928DBA5FEB1}" type="datetime1">
              <a:rPr lang="en-US" altLang="zh-CN" smtClean="0"/>
              <a:t>4/12/21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a:solidFill>
                  <a:srgbClr val="898989"/>
                </a:solidFill>
                <a:latin typeface="Calibri" pitchFamily="34" charset="0"/>
              </a:defRPr>
            </a:lvl1pPr>
          </a:lstStyle>
          <a:p>
            <a:pPr>
              <a:defRPr/>
            </a:pPr>
            <a:endParaRPr lang="en-US" altLang="zh-CN"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898989"/>
                </a:solidFill>
                <a:latin typeface="Calibri" pitchFamily="34" charset="0"/>
              </a:defRPr>
            </a:lvl1pPr>
          </a:lstStyle>
          <a:p>
            <a:pPr>
              <a:defRPr/>
            </a:pPr>
            <a:fld id="{1B34835B-6D9A-48A1-AD99-45FCEBD3BB83}" type="slidenum">
              <a:rPr lang="zh-CN" altLang="en-US" smtClean="0"/>
              <a:pPr>
                <a:defRPr/>
              </a:pPr>
              <a:t>‹#›</a:t>
            </a:fld>
            <a:r>
              <a:rPr lang="en-US" altLang="zh-CN" dirty="0"/>
              <a:t>/85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3"/>
          <p:cNvPicPr>
            <a:picLocks noChangeAspect="1" noChangeArrowheads="1"/>
          </p:cNvPicPr>
          <p:nvPr/>
        </p:nvPicPr>
        <p:blipFill>
          <a:blip r:embed="rId4" cstate="print"/>
          <a:srcRect/>
          <a:stretch>
            <a:fillRect/>
          </a:stretch>
        </p:blipFill>
        <p:spPr bwMode="auto">
          <a:xfrm>
            <a:off x="-141288" y="1588"/>
            <a:ext cx="9285288" cy="6856412"/>
          </a:xfrm>
          <a:prstGeom prst="rect">
            <a:avLst/>
          </a:prstGeom>
          <a:noFill/>
          <a:ln w="9525">
            <a:noFill/>
            <a:miter lim="800000"/>
            <a:headEnd/>
            <a:tailEnd/>
          </a:ln>
        </p:spPr>
      </p:pic>
      <p:sp>
        <p:nvSpPr>
          <p:cNvPr id="2052" name="Rectangle 4"/>
          <p:cNvSpPr>
            <a:spLocks noChangeArrowheads="1"/>
          </p:cNvSpPr>
          <p:nvPr/>
        </p:nvSpPr>
        <p:spPr bwMode="auto">
          <a:xfrm>
            <a:off x="-107950" y="4293096"/>
            <a:ext cx="9251950" cy="784225"/>
          </a:xfrm>
          <a:prstGeom prst="rect">
            <a:avLst/>
          </a:prstGeom>
          <a:noFill/>
          <a:ln w="9525">
            <a:noFill/>
            <a:miter lim="800000"/>
            <a:headEnd/>
            <a:tailEnd/>
          </a:ln>
        </p:spPr>
        <p:txBody>
          <a:bodyPr lIns="92075" tIns="46038" rIns="92075" bIns="46038"/>
          <a:lstStyle/>
          <a:p>
            <a:pPr algn="ctr">
              <a:spcBef>
                <a:spcPts val="600"/>
              </a:spcBef>
            </a:pPr>
            <a:r>
              <a:rPr lang="en-US" altLang="zh-CN" sz="2400" b="1" dirty="0">
                <a:solidFill>
                  <a:srgbClr val="002060"/>
                </a:solidFill>
                <a:latin typeface="Tahoma"/>
                <a:ea typeface="华文中宋" pitchFamily="2" charset="-122"/>
                <a:cs typeface="Tahoma"/>
              </a:rPr>
              <a:t>School of Computer Science</a:t>
            </a:r>
            <a:endParaRPr lang="zh-CN" altLang="en-US" sz="3600" b="1" dirty="0">
              <a:solidFill>
                <a:srgbClr val="009900"/>
              </a:solidFill>
              <a:latin typeface="Tahoma"/>
              <a:ea typeface="华文中宋" pitchFamily="2" charset="-122"/>
              <a:cs typeface="Tahoma"/>
            </a:endParaRPr>
          </a:p>
        </p:txBody>
      </p:sp>
      <p:sp>
        <p:nvSpPr>
          <p:cNvPr id="2053" name="Text Box 5"/>
          <p:cNvSpPr txBox="1">
            <a:spLocks noChangeArrowheads="1"/>
          </p:cNvSpPr>
          <p:nvPr/>
        </p:nvSpPr>
        <p:spPr bwMode="auto">
          <a:xfrm>
            <a:off x="-128588" y="1214239"/>
            <a:ext cx="9272588" cy="1638697"/>
          </a:xfrm>
          <a:prstGeom prst="rect">
            <a:avLst/>
          </a:prstGeom>
          <a:noFill/>
          <a:ln w="12700">
            <a:noFill/>
            <a:miter lim="800000"/>
            <a:headEnd type="none" w="sm" len="sm"/>
            <a:tailEnd type="none" w="sm" len="sm"/>
          </a:ln>
        </p:spPr>
        <p:txBody>
          <a:bodyPr lIns="92075" tIns="46038" rIns="92075" bIns="46038">
            <a:spAutoFit/>
          </a:bodyPr>
          <a:lstStyle/>
          <a:p>
            <a:pPr algn="ctr">
              <a:lnSpc>
                <a:spcPts val="4000"/>
              </a:lnSpc>
              <a:defRPr/>
            </a:pPr>
            <a:r>
              <a:rPr lang="en-US" altLang="zh-CN" sz="4000" b="1" dirty="0">
                <a:solidFill>
                  <a:srgbClr val="FF1901"/>
                </a:solidFill>
                <a:latin typeface="Tahoma"/>
                <a:ea typeface="华文新魏" pitchFamily="2" charset="-122"/>
                <a:cs typeface="Tahoma"/>
              </a:rPr>
              <a:t>Theory of Computation</a:t>
            </a:r>
          </a:p>
          <a:p>
            <a:pPr algn="ctr">
              <a:lnSpc>
                <a:spcPts val="4000"/>
              </a:lnSpc>
              <a:defRPr/>
            </a:pPr>
            <a:endParaRPr lang="en-US" altLang="zh-CN" sz="4000" b="1" dirty="0">
              <a:solidFill>
                <a:srgbClr val="FF1901"/>
              </a:solidFill>
              <a:latin typeface="Tahoma"/>
              <a:ea typeface="华文新魏" pitchFamily="2" charset="-122"/>
              <a:cs typeface="Tahoma"/>
            </a:endParaRPr>
          </a:p>
          <a:p>
            <a:pPr algn="ctr">
              <a:lnSpc>
                <a:spcPts val="4000"/>
              </a:lnSpc>
              <a:defRPr/>
            </a:pPr>
            <a:r>
              <a:rPr lang="en-US" altLang="zh-CN" sz="3600" b="1" dirty="0">
                <a:solidFill>
                  <a:srgbClr val="FF1901"/>
                </a:solidFill>
                <a:latin typeface="Tahoma"/>
                <a:ea typeface="华文新魏" pitchFamily="2" charset="-122"/>
                <a:cs typeface="Tahoma"/>
              </a:rPr>
              <a:t>Parse Trees</a:t>
            </a:r>
          </a:p>
        </p:txBody>
      </p:sp>
      <p:sp>
        <p:nvSpPr>
          <p:cNvPr id="2054" name="矩形 4"/>
          <p:cNvSpPr>
            <a:spLocks noChangeArrowheads="1"/>
          </p:cNvSpPr>
          <p:nvPr/>
        </p:nvSpPr>
        <p:spPr bwMode="auto">
          <a:xfrm>
            <a:off x="-107950" y="4869160"/>
            <a:ext cx="9251950" cy="396875"/>
          </a:xfrm>
          <a:prstGeom prst="rect">
            <a:avLst/>
          </a:prstGeom>
          <a:noFill/>
          <a:ln w="9525">
            <a:noFill/>
            <a:miter lim="800000"/>
            <a:headEnd/>
            <a:tailEnd/>
          </a:ln>
        </p:spPr>
        <p:txBody>
          <a:bodyPr>
            <a:spAutoFit/>
          </a:bodyPr>
          <a:lstStyle/>
          <a:p>
            <a:pPr algn="ctr"/>
            <a:r>
              <a:rPr lang="en-US" altLang="zh-CN" sz="2000" b="1" dirty="0">
                <a:solidFill>
                  <a:srgbClr val="FF3300"/>
                </a:solidFill>
                <a:latin typeface="Tahoma"/>
                <a:ea typeface="华文新魏" pitchFamily="2" charset="-122"/>
                <a:cs typeface="Tahoma"/>
              </a:rPr>
              <a:t>2021.04</a:t>
            </a:r>
          </a:p>
        </p:txBody>
      </p:sp>
      <p:sp>
        <p:nvSpPr>
          <p:cNvPr id="2055" name="矩形 5"/>
          <p:cNvSpPr>
            <a:spLocks noChangeArrowheads="1"/>
          </p:cNvSpPr>
          <p:nvPr/>
        </p:nvSpPr>
        <p:spPr bwMode="auto">
          <a:xfrm>
            <a:off x="3603" y="2564904"/>
            <a:ext cx="9251950" cy="2046714"/>
          </a:xfrm>
          <a:prstGeom prst="rect">
            <a:avLst/>
          </a:prstGeom>
          <a:noFill/>
          <a:ln w="9525">
            <a:noFill/>
            <a:miter lim="800000"/>
            <a:headEnd/>
            <a:tailEnd/>
          </a:ln>
        </p:spPr>
        <p:txBody>
          <a:bodyPr>
            <a:spAutoFit/>
          </a:bodyPr>
          <a:lstStyle/>
          <a:p>
            <a:pPr algn="ctr">
              <a:spcBef>
                <a:spcPts val="600"/>
              </a:spcBef>
            </a:pPr>
            <a:endParaRPr lang="zh-CN" altLang="en-US" sz="2800" b="1" dirty="0">
              <a:solidFill>
                <a:schemeClr val="hlink"/>
              </a:solidFill>
              <a:latin typeface="华文中宋" pitchFamily="2" charset="-122"/>
              <a:ea typeface="华文中宋" pitchFamily="2" charset="-122"/>
            </a:endParaRPr>
          </a:p>
          <a:p>
            <a:pPr algn="ctr">
              <a:spcBef>
                <a:spcPts val="600"/>
              </a:spcBef>
            </a:pPr>
            <a:r>
              <a:rPr lang="en-US" altLang="zh-CN" sz="2800" b="1" dirty="0">
                <a:solidFill>
                  <a:schemeClr val="hlink"/>
                </a:solidFill>
                <a:latin typeface="Tahoma"/>
                <a:ea typeface="华文中宋" pitchFamily="2" charset="-122"/>
                <a:cs typeface="Tahoma"/>
              </a:rPr>
              <a:t>Yang, Ning </a:t>
            </a:r>
          </a:p>
          <a:p>
            <a:pPr algn="ctr">
              <a:spcBef>
                <a:spcPts val="600"/>
              </a:spcBef>
            </a:pPr>
            <a:r>
              <a:rPr lang="en-US" altLang="zh-CN" sz="2800" b="1" dirty="0">
                <a:solidFill>
                  <a:schemeClr val="hlink"/>
                </a:solidFill>
                <a:latin typeface="华文中宋" pitchFamily="2" charset="-122"/>
                <a:ea typeface="华文中宋" pitchFamily="2" charset="-122"/>
                <a:cs typeface="Times New Roman" pitchFamily="18" charset="0"/>
              </a:rPr>
              <a:t>(</a:t>
            </a:r>
            <a:r>
              <a:rPr lang="zh-CN" altLang="en-US" sz="2800" b="1" dirty="0">
                <a:solidFill>
                  <a:schemeClr val="hlink"/>
                </a:solidFill>
                <a:latin typeface="华文中宋" pitchFamily="2" charset="-122"/>
                <a:ea typeface="华文中宋" pitchFamily="2" charset="-122"/>
                <a:cs typeface="Times New Roman" pitchFamily="18" charset="0"/>
              </a:rPr>
              <a:t>杨</a:t>
            </a:r>
            <a:r>
              <a:rPr lang="en-US" altLang="zh-CN" sz="2800" b="1" dirty="0">
                <a:solidFill>
                  <a:schemeClr val="hlink"/>
                </a:solidFill>
                <a:latin typeface="华文中宋" pitchFamily="2" charset="-122"/>
                <a:ea typeface="华文中宋" pitchFamily="2" charset="-122"/>
                <a:cs typeface="Times New Roman" pitchFamily="18" charset="0"/>
              </a:rPr>
              <a:t> </a:t>
            </a:r>
            <a:r>
              <a:rPr lang="zh-CN" altLang="en-US" sz="2800" b="1" dirty="0">
                <a:solidFill>
                  <a:schemeClr val="hlink"/>
                </a:solidFill>
                <a:latin typeface="华文中宋" pitchFamily="2" charset="-122"/>
                <a:ea typeface="华文中宋" pitchFamily="2" charset="-122"/>
                <a:cs typeface="Times New Roman" pitchFamily="18" charset="0"/>
              </a:rPr>
              <a:t>宁</a:t>
            </a:r>
            <a:r>
              <a:rPr lang="en-US" altLang="zh-CN" sz="2800" b="1" dirty="0">
                <a:solidFill>
                  <a:schemeClr val="hlink"/>
                </a:solidFill>
                <a:latin typeface="华文中宋" pitchFamily="2" charset="-122"/>
                <a:ea typeface="华文中宋" pitchFamily="2" charset="-122"/>
                <a:cs typeface="Times New Roman" pitchFamily="18" charset="0"/>
              </a:rPr>
              <a:t>)</a:t>
            </a:r>
          </a:p>
          <a:p>
            <a:pPr algn="ctr">
              <a:spcBef>
                <a:spcPts val="600"/>
              </a:spcBef>
            </a:pPr>
            <a:r>
              <a:rPr lang="zh-CN" altLang="en-US" sz="2800" b="1" dirty="0">
                <a:solidFill>
                  <a:srgbClr val="009900"/>
                </a:solidFill>
                <a:latin typeface="华文中宋" pitchFamily="2" charset="-122"/>
                <a:ea typeface="华文中宋" pitchFamily="2" charset="-122"/>
              </a:rPr>
              <a:t>  </a:t>
            </a:r>
            <a:endParaRPr lang="zh-CN" altLang="en-US" sz="2600" b="1" dirty="0">
              <a:latin typeface="华文中宋" pitchFamily="2" charset="-122"/>
              <a:ea typeface="华文中宋"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00464630"/>
              </p:ext>
            </p:extLst>
          </p:nvPr>
        </p:nvGraphicFramePr>
        <p:xfrm>
          <a:off x="4032250" y="3178348"/>
          <a:ext cx="1079500" cy="1079500"/>
        </p:xfrm>
        <a:graphic>
          <a:graphicData uri="http://schemas.openxmlformats.org/presentationml/2006/ole">
            <mc:AlternateContent xmlns:mc="http://schemas.openxmlformats.org/markup-compatibility/2006">
              <mc:Choice xmlns:v="urn:schemas-microsoft-com:vml" Requires="v">
                <p:oleObj spid="_x0000_s88482" name="PDF" r:id="rId5" imgW="1080000" imgH="1080000" progId="FoxitReader.Document">
                  <p:embed/>
                </p:oleObj>
              </mc:Choice>
              <mc:Fallback>
                <p:oleObj name="PDF" r:id="rId5" imgW="1080000" imgH="1080000" progId="FoxitReader.Document">
                  <p:embed/>
                  <p:pic>
                    <p:nvPicPr>
                      <p:cNvPr id="0" name=""/>
                      <p:cNvPicPr/>
                      <p:nvPr/>
                    </p:nvPicPr>
                    <p:blipFill>
                      <a:blip r:embed="rId6"/>
                      <a:stretch>
                        <a:fillRect/>
                      </a:stretch>
                    </p:blipFill>
                    <p:spPr>
                      <a:xfrm>
                        <a:off x="4032250" y="3178348"/>
                        <a:ext cx="1079500" cy="1079500"/>
                      </a:xfrm>
                      <a:prstGeom prst="rect">
                        <a:avLst/>
                      </a:prstGeom>
                    </p:spPr>
                  </p:pic>
                </p:oleObj>
              </mc:Fallback>
            </mc:AlternateContent>
          </a:graphicData>
        </a:graphic>
      </p:graphicFrame>
      <p:sp>
        <p:nvSpPr>
          <p:cNvPr id="4" name="幻灯片编号占位符 3"/>
          <p:cNvSpPr>
            <a:spLocks noGrp="1"/>
          </p:cNvSpPr>
          <p:nvPr>
            <p:ph type="sldNum" sz="quarter" idx="12"/>
          </p:nvPr>
        </p:nvSpPr>
        <p:spPr/>
        <p:txBody>
          <a:bodyPr/>
          <a:lstStyle/>
          <a:p>
            <a:pPr>
              <a:defRPr/>
            </a:pPr>
            <a:fld id="{8A03178C-32A1-462D-A9DC-9A1F2DD10848}" type="slidenum">
              <a:rPr lang="zh-CN" altLang="en-US" smtClean="0"/>
              <a:pPr>
                <a:defRPr/>
              </a:pPr>
              <a:t>1</a:t>
            </a:fld>
            <a:r>
              <a:rPr lang="en-US" altLang="zh-CN"/>
              <a:t>/37</a:t>
            </a:r>
            <a:endParaRPr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90054" y="417558"/>
            <a:ext cx="329064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Part 1 – </a:t>
            </a:r>
            <a:r>
              <a:rPr lang="en-US" altLang="zh-CN" sz="3200" b="1" dirty="0">
                <a:solidFill>
                  <a:srgbClr val="0000FF"/>
                </a:solidFill>
                <a:latin typeface="Times New Roman" pitchFamily="18" charset="0"/>
                <a:ea typeface="华文新魏" pitchFamily="2" charset="-122"/>
              </a:rPr>
              <a:t>Induction</a:t>
            </a:r>
            <a:endParaRPr lang="zh-CN" altLang="en-US" sz="3200" b="1" dirty="0">
              <a:solidFill>
                <a:srgbClr val="0000FF"/>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Assume (1) for trees of height &lt; h, and let this tree have height h:</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By IH, X</a:t>
            </a:r>
            <a:r>
              <a:rPr lang="en-US" altLang="zh-CN" sz="2800" kern="0" baseline="-25000" dirty="0">
                <a:solidFill>
                  <a:srgbClr val="000000"/>
                </a:solidFill>
                <a:latin typeface="Tahoma"/>
                <a:ea typeface="宋体"/>
              </a:rPr>
              <a:t>i</a:t>
            </a:r>
            <a:r>
              <a:rPr lang="en-US" altLang="zh-CN" sz="2800" kern="0" dirty="0">
                <a:solidFill>
                  <a:srgbClr val="000000"/>
                </a:solidFill>
                <a:latin typeface="Tahoma"/>
                <a:ea typeface="宋体"/>
              </a:rPr>
              <a:t>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a:t>
            </a:r>
            <a:r>
              <a:rPr lang="en-US" altLang="zh-CN" sz="2800" kern="0" dirty="0" err="1">
                <a:solidFill>
                  <a:srgbClr val="000000"/>
                </a:solidFill>
                <a:latin typeface="Tahoma"/>
                <a:ea typeface="宋体"/>
              </a:rPr>
              <a:t>w</a:t>
            </a:r>
            <a:r>
              <a:rPr lang="en-US" altLang="zh-CN" sz="2800" kern="0" baseline="-25000" dirty="0" err="1">
                <a:solidFill>
                  <a:srgbClr val="000000"/>
                </a:solidFill>
                <a:latin typeface="Tahoma"/>
                <a:ea typeface="宋体"/>
              </a:rPr>
              <a:t>i</a:t>
            </a:r>
            <a:r>
              <a:rPr lang="en-US" altLang="zh-CN" sz="2800" kern="0" dirty="0">
                <a:solidFill>
                  <a:srgbClr val="000000"/>
                </a:solidFill>
                <a:latin typeface="Tahoma"/>
                <a:ea typeface="宋体"/>
              </a:rPr>
              <a:t>.</a:t>
            </a:r>
          </a:p>
          <a:p>
            <a:pPr marL="800100" lvl="1" indent="-3429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Note: if X</a:t>
            </a:r>
            <a:r>
              <a:rPr lang="en-US" altLang="zh-CN" sz="2400" kern="0" baseline="-25000" dirty="0">
                <a:solidFill>
                  <a:srgbClr val="000000"/>
                </a:solidFill>
                <a:latin typeface="Tahoma"/>
                <a:ea typeface="宋体"/>
              </a:rPr>
              <a:t>i</a:t>
            </a:r>
            <a:r>
              <a:rPr lang="en-US" altLang="zh-CN" sz="2400" kern="0" dirty="0">
                <a:solidFill>
                  <a:srgbClr val="000000"/>
                </a:solidFill>
                <a:latin typeface="Tahoma"/>
                <a:ea typeface="宋体"/>
              </a:rPr>
              <a:t> is a terminal, then                                   X</a:t>
            </a:r>
            <a:r>
              <a:rPr lang="en-US" altLang="zh-CN" sz="2400" kern="0" baseline="-25000" dirty="0">
                <a:solidFill>
                  <a:srgbClr val="000000"/>
                </a:solidFill>
                <a:latin typeface="Tahoma"/>
                <a:ea typeface="宋体"/>
              </a:rPr>
              <a:t>i</a:t>
            </a:r>
            <a:r>
              <a:rPr lang="en-US" altLang="zh-CN" sz="2400" kern="0" dirty="0">
                <a:solidFill>
                  <a:srgbClr val="000000"/>
                </a:solidFill>
                <a:latin typeface="Tahoma"/>
                <a:ea typeface="宋体"/>
              </a:rPr>
              <a:t> = </a:t>
            </a:r>
            <a:r>
              <a:rPr lang="en-US" altLang="zh-CN" sz="2400" kern="0" dirty="0" err="1">
                <a:solidFill>
                  <a:srgbClr val="000000"/>
                </a:solidFill>
                <a:latin typeface="Tahoma"/>
                <a:ea typeface="宋体"/>
              </a:rPr>
              <a:t>w</a:t>
            </a:r>
            <a:r>
              <a:rPr lang="en-US" altLang="zh-CN" sz="2400" kern="0" baseline="-25000" dirty="0" err="1">
                <a:solidFill>
                  <a:srgbClr val="000000"/>
                </a:solidFill>
                <a:latin typeface="Tahoma"/>
                <a:ea typeface="宋体"/>
              </a:rPr>
              <a:t>i</a:t>
            </a:r>
            <a:r>
              <a:rPr lang="en-US" altLang="zh-CN" sz="24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endParaRPr lang="en-US" altLang="zh-CN" sz="2800" kern="0" dirty="0">
              <a:solidFill>
                <a:srgbClr val="000000"/>
              </a:solidFill>
              <a:latin typeface="Tahoma"/>
              <a:ea typeface="宋体"/>
            </a:endParaRP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Thus, A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X</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a:t>
            </a:r>
            <a:r>
              <a:rPr lang="en-US" altLang="zh-CN" sz="2800" kern="0" dirty="0" err="1">
                <a:solidFill>
                  <a:srgbClr val="000000"/>
                </a:solidFill>
                <a:latin typeface="Tahoma"/>
                <a:ea typeface="宋体"/>
              </a:rPr>
              <a:t>X</a:t>
            </a:r>
            <a:r>
              <a:rPr lang="en-US" altLang="zh-CN" sz="2800" kern="0" baseline="-25000" dirty="0" err="1">
                <a:solidFill>
                  <a:srgbClr val="000000"/>
                </a:solidFill>
                <a:latin typeface="Tahoma"/>
                <a:ea typeface="宋体"/>
              </a:rPr>
              <a:t>n</a:t>
            </a:r>
            <a:r>
              <a:rPr lang="en-US" altLang="zh-CN" sz="2800" kern="0" dirty="0">
                <a:solidFill>
                  <a:srgbClr val="000000"/>
                </a:solidFill>
                <a:latin typeface="Tahoma"/>
                <a:ea typeface="宋体"/>
              </a:rPr>
              <a:t>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w</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X</a:t>
            </a:r>
            <a:r>
              <a:rPr lang="en-US" altLang="zh-CN" sz="2800" kern="0" baseline="-25000" dirty="0">
                <a:solidFill>
                  <a:srgbClr val="000000"/>
                </a:solidFill>
                <a:latin typeface="Tahoma"/>
                <a:ea typeface="宋体"/>
              </a:rPr>
              <a:t>2</a:t>
            </a:r>
            <a:r>
              <a:rPr lang="en-US" altLang="zh-CN" sz="2800" kern="0" dirty="0">
                <a:solidFill>
                  <a:srgbClr val="000000"/>
                </a:solidFill>
                <a:latin typeface="Tahoma"/>
                <a:ea typeface="宋体"/>
              </a:rPr>
              <a:t>…</a:t>
            </a:r>
            <a:r>
              <a:rPr lang="en-US" altLang="zh-CN" sz="2800" kern="0" dirty="0" err="1">
                <a:solidFill>
                  <a:srgbClr val="000000"/>
                </a:solidFill>
                <a:latin typeface="Tahoma"/>
                <a:ea typeface="宋体"/>
              </a:rPr>
              <a:t>X</a:t>
            </a:r>
            <a:r>
              <a:rPr lang="en-US" altLang="zh-CN" sz="2800" kern="0" baseline="-25000" dirty="0" err="1">
                <a:solidFill>
                  <a:srgbClr val="000000"/>
                </a:solidFill>
                <a:latin typeface="Tahoma"/>
                <a:ea typeface="宋体"/>
              </a:rPr>
              <a:t>n</a:t>
            </a:r>
            <a:r>
              <a:rPr lang="en-US" altLang="zh-CN" sz="2800" kern="0" dirty="0">
                <a:solidFill>
                  <a:srgbClr val="000000"/>
                </a:solidFill>
                <a:latin typeface="Tahoma"/>
                <a:ea typeface="宋体"/>
              </a:rPr>
              <a:t>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w</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w</a:t>
            </a:r>
            <a:r>
              <a:rPr lang="en-US" altLang="zh-CN" sz="2800" kern="0" baseline="-25000" dirty="0">
                <a:solidFill>
                  <a:srgbClr val="000000"/>
                </a:solidFill>
                <a:latin typeface="Tahoma"/>
                <a:ea typeface="宋体"/>
              </a:rPr>
              <a:t>2</a:t>
            </a:r>
            <a:r>
              <a:rPr lang="en-US" altLang="zh-CN" sz="2800" kern="0" dirty="0">
                <a:solidFill>
                  <a:srgbClr val="000000"/>
                </a:solidFill>
                <a:latin typeface="Tahoma"/>
                <a:ea typeface="宋体"/>
              </a:rPr>
              <a:t>X</a:t>
            </a:r>
            <a:r>
              <a:rPr lang="en-US" altLang="zh-CN" sz="2800" kern="0" baseline="-25000" dirty="0">
                <a:solidFill>
                  <a:srgbClr val="000000"/>
                </a:solidFill>
                <a:latin typeface="Tahoma"/>
                <a:ea typeface="宋体"/>
              </a:rPr>
              <a:t>3</a:t>
            </a:r>
            <a:r>
              <a:rPr lang="en-US" altLang="zh-CN" sz="2800" kern="0" dirty="0">
                <a:solidFill>
                  <a:srgbClr val="000000"/>
                </a:solidFill>
                <a:latin typeface="Tahoma"/>
                <a:ea typeface="宋体"/>
              </a:rPr>
              <a:t>…</a:t>
            </a:r>
            <a:r>
              <a:rPr lang="en-US" altLang="zh-CN" sz="2800" kern="0" dirty="0" err="1">
                <a:solidFill>
                  <a:srgbClr val="000000"/>
                </a:solidFill>
                <a:latin typeface="Tahoma"/>
                <a:ea typeface="宋体"/>
              </a:rPr>
              <a:t>X</a:t>
            </a:r>
            <a:r>
              <a:rPr lang="en-US" altLang="zh-CN" sz="2800" kern="0" baseline="-25000" dirty="0" err="1">
                <a:solidFill>
                  <a:srgbClr val="000000"/>
                </a:solidFill>
                <a:latin typeface="Tahoma"/>
                <a:ea typeface="宋体"/>
              </a:rPr>
              <a:t>n</a:t>
            </a:r>
            <a:r>
              <a:rPr lang="en-US" altLang="zh-CN" sz="2800" kern="0" dirty="0">
                <a:solidFill>
                  <a:srgbClr val="000000"/>
                </a:solidFill>
                <a:latin typeface="Tahoma"/>
                <a:ea typeface="宋体"/>
              </a:rPr>
              <a:t>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w</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a:t>
            </a:r>
            <a:r>
              <a:rPr lang="en-US" altLang="zh-CN" sz="2800" kern="0" dirty="0" err="1">
                <a:solidFill>
                  <a:srgbClr val="000000"/>
                </a:solidFill>
                <a:latin typeface="Tahoma"/>
                <a:ea typeface="宋体"/>
              </a:rPr>
              <a:t>w</a:t>
            </a:r>
            <a:r>
              <a:rPr lang="en-US" altLang="zh-CN" sz="2800" kern="0" baseline="-25000" dirty="0" err="1">
                <a:solidFill>
                  <a:srgbClr val="000000"/>
                </a:solidFill>
                <a:latin typeface="Tahoma"/>
                <a:ea typeface="宋体"/>
              </a:rPr>
              <a:t>n</a:t>
            </a:r>
            <a:r>
              <a:rPr lang="en-US" altLang="zh-CN" sz="2800" kern="0" dirty="0">
                <a:solidFill>
                  <a:srgbClr val="000000"/>
                </a:solidFill>
                <a:latin typeface="Tahoma"/>
                <a:ea typeface="宋体"/>
              </a:rPr>
              <a:t>.</a:t>
            </a:r>
          </a:p>
        </p:txBody>
      </p:sp>
      <p:grpSp>
        <p:nvGrpSpPr>
          <p:cNvPr id="31" name="Group 22"/>
          <p:cNvGrpSpPr>
            <a:grpSpLocks/>
          </p:cNvGrpSpPr>
          <p:nvPr/>
        </p:nvGrpSpPr>
        <p:grpSpPr bwMode="auto">
          <a:xfrm>
            <a:off x="5836493" y="1823268"/>
            <a:ext cx="1759843" cy="1749748"/>
            <a:chOff x="4176" y="1659"/>
            <a:chExt cx="1290" cy="1329"/>
          </a:xfrm>
        </p:grpSpPr>
        <p:grpSp>
          <p:nvGrpSpPr>
            <p:cNvPr id="32" name="Group 4"/>
            <p:cNvGrpSpPr>
              <a:grpSpLocks/>
            </p:cNvGrpSpPr>
            <p:nvPr/>
          </p:nvGrpSpPr>
          <p:grpSpPr bwMode="auto">
            <a:xfrm>
              <a:off x="4272" y="1659"/>
              <a:ext cx="1104" cy="720"/>
              <a:chOff x="4320" y="2064"/>
              <a:chExt cx="1104" cy="720"/>
            </a:xfrm>
          </p:grpSpPr>
          <p:sp>
            <p:nvSpPr>
              <p:cNvPr id="37" name="Oval 5"/>
              <p:cNvSpPr>
                <a:spLocks noChangeArrowheads="1"/>
              </p:cNvSpPr>
              <p:nvPr/>
            </p:nvSpPr>
            <p:spPr bwMode="auto">
              <a:xfrm>
                <a:off x="4704" y="2064"/>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a:t>
                </a:r>
              </a:p>
            </p:txBody>
          </p:sp>
          <p:sp>
            <p:nvSpPr>
              <p:cNvPr id="38" name="Oval 6"/>
              <p:cNvSpPr>
                <a:spLocks noChangeArrowheads="1"/>
              </p:cNvSpPr>
              <p:nvPr/>
            </p:nvSpPr>
            <p:spPr bwMode="auto">
              <a:xfrm>
                <a:off x="4320"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X</a:t>
                </a:r>
                <a:r>
                  <a:rPr kumimoji="0" lang="en-US" altLang="zh-CN" sz="2000" b="0" i="0" u="none" strike="noStrike" kern="0" cap="none" spc="0" normalizeH="0" baseline="-25000" noProof="0">
                    <a:ln>
                      <a:noFill/>
                    </a:ln>
                    <a:solidFill>
                      <a:sysClr val="windowText" lastClr="000000"/>
                    </a:solidFill>
                    <a:effectLst/>
                    <a:uLnTx/>
                    <a:uFillTx/>
                  </a:rPr>
                  <a:t>1</a:t>
                </a:r>
              </a:p>
            </p:txBody>
          </p:sp>
          <p:sp>
            <p:nvSpPr>
              <p:cNvPr id="39" name="Oval 7"/>
              <p:cNvSpPr>
                <a:spLocks noChangeArrowheads="1"/>
              </p:cNvSpPr>
              <p:nvPr/>
            </p:nvSpPr>
            <p:spPr bwMode="auto">
              <a:xfrm>
                <a:off x="5136"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X</a:t>
                </a:r>
                <a:r>
                  <a:rPr kumimoji="0" lang="en-US" altLang="zh-CN" sz="2000" b="0" i="0" u="none" strike="noStrike" kern="0" cap="none" spc="0" normalizeH="0" baseline="-25000" noProof="0">
                    <a:ln>
                      <a:noFill/>
                    </a:ln>
                    <a:solidFill>
                      <a:sysClr val="windowText" lastClr="000000"/>
                    </a:solidFill>
                    <a:effectLst/>
                    <a:uLnTx/>
                    <a:uFillTx/>
                  </a:rPr>
                  <a:t>n</a:t>
                </a:r>
              </a:p>
            </p:txBody>
          </p:sp>
          <p:sp>
            <p:nvSpPr>
              <p:cNvPr id="40" name="Text Box 8"/>
              <p:cNvSpPr txBox="1">
                <a:spLocks noChangeArrowheads="1"/>
              </p:cNvSpPr>
              <p:nvPr/>
            </p:nvSpPr>
            <p:spPr bwMode="auto">
              <a:xfrm>
                <a:off x="4656" y="2496"/>
                <a:ext cx="341"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 . .</a:t>
                </a:r>
              </a:p>
            </p:txBody>
          </p:sp>
          <p:sp>
            <p:nvSpPr>
              <p:cNvPr id="41" name="Line 9"/>
              <p:cNvSpPr>
                <a:spLocks noChangeShapeType="1"/>
              </p:cNvSpPr>
              <p:nvPr/>
            </p:nvSpPr>
            <p:spPr bwMode="auto">
              <a:xfrm flipH="1">
                <a:off x="4560" y="2304"/>
                <a:ext cx="192"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42" name="Line 10"/>
              <p:cNvSpPr>
                <a:spLocks noChangeShapeType="1"/>
              </p:cNvSpPr>
              <p:nvPr/>
            </p:nvSpPr>
            <p:spPr bwMode="auto">
              <a:xfrm>
                <a:off x="4944" y="2304"/>
                <a:ext cx="240"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33" name="AutoShape 11"/>
            <p:cNvSpPr>
              <a:spLocks noChangeArrowheads="1"/>
            </p:cNvSpPr>
            <p:nvPr/>
          </p:nvSpPr>
          <p:spPr bwMode="auto">
            <a:xfrm>
              <a:off x="4176" y="2379"/>
              <a:ext cx="474" cy="384"/>
            </a:xfrm>
            <a:prstGeom prst="triangle">
              <a:avLst>
                <a:gd name="adj" fmla="val 50000"/>
              </a:avLst>
            </a:prstGeom>
            <a:solidFill>
              <a:srgbClr val="CC99FF">
                <a:alpha val="50000"/>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4" name="AutoShape 19"/>
            <p:cNvSpPr>
              <a:spLocks noChangeArrowheads="1"/>
            </p:cNvSpPr>
            <p:nvPr/>
          </p:nvSpPr>
          <p:spPr bwMode="auto">
            <a:xfrm>
              <a:off x="4992" y="2352"/>
              <a:ext cx="474" cy="384"/>
            </a:xfrm>
            <a:prstGeom prst="triangle">
              <a:avLst>
                <a:gd name="adj" fmla="val 50000"/>
              </a:avLst>
            </a:prstGeom>
            <a:solidFill>
              <a:srgbClr val="CC99FF">
                <a:alpha val="50000"/>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5" name="Text Box 20"/>
            <p:cNvSpPr txBox="1">
              <a:spLocks noChangeArrowheads="1"/>
            </p:cNvSpPr>
            <p:nvPr/>
          </p:nvSpPr>
          <p:spPr bwMode="auto">
            <a:xfrm>
              <a:off x="4262" y="2736"/>
              <a:ext cx="301"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w</a:t>
              </a:r>
              <a:r>
                <a:rPr kumimoji="0" lang="en-US" altLang="zh-CN" sz="2000" b="0" i="0" u="none" strike="noStrike" kern="0" cap="none" spc="0" normalizeH="0" baseline="-25000" noProof="0">
                  <a:ln>
                    <a:noFill/>
                  </a:ln>
                  <a:solidFill>
                    <a:sysClr val="windowText" lastClr="000000"/>
                  </a:solidFill>
                  <a:effectLst/>
                  <a:uLnTx/>
                  <a:uFillTx/>
                </a:rPr>
                <a:t>1</a:t>
              </a:r>
            </a:p>
          </p:txBody>
        </p:sp>
        <p:sp>
          <p:nvSpPr>
            <p:cNvPr id="36" name="Text Box 21"/>
            <p:cNvSpPr txBox="1">
              <a:spLocks noChangeArrowheads="1"/>
            </p:cNvSpPr>
            <p:nvPr/>
          </p:nvSpPr>
          <p:spPr bwMode="auto">
            <a:xfrm>
              <a:off x="5088" y="2736"/>
              <a:ext cx="301"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w</a:t>
              </a:r>
              <a:r>
                <a:rPr kumimoji="0" lang="en-US" altLang="zh-CN" sz="2000" b="0" i="0" u="none" strike="noStrike" kern="0" cap="none" spc="0" normalizeH="0" baseline="-25000" noProof="0">
                  <a:ln>
                    <a:noFill/>
                  </a:ln>
                  <a:solidFill>
                    <a:sysClr val="windowText" lastClr="000000"/>
                  </a:solidFill>
                  <a:effectLst/>
                  <a:uLnTx/>
                  <a:uFillTx/>
                </a:rPr>
                <a:t>n</a:t>
              </a:r>
            </a:p>
          </p:txBody>
        </p:sp>
      </p:gr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10</a:t>
            </a:fld>
            <a:r>
              <a:rPr lang="en-US" altLang="zh-CN"/>
              <a:t>/37</a:t>
            </a:r>
            <a:endParaRPr lang="en-US" altLang="zh-CN" dirty="0"/>
          </a:p>
        </p:txBody>
      </p:sp>
    </p:spTree>
    <p:extLst>
      <p:ext uri="{BB962C8B-B14F-4D97-AF65-F5344CB8AC3E}">
        <p14:creationId xmlns:p14="http://schemas.microsoft.com/office/powerpoint/2010/main" val="3719037134"/>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59147" y="417558"/>
            <a:ext cx="255246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Proof</a:t>
            </a:r>
            <a:r>
              <a:rPr lang="en-US" altLang="zh-CN" sz="3200" b="1" dirty="0">
                <a:solidFill>
                  <a:srgbClr val="FF0000"/>
                </a:solidFill>
                <a:latin typeface="Times New Roman" pitchFamily="18" charset="0"/>
                <a:ea typeface="华文新魏" pitchFamily="2" charset="-122"/>
              </a:rPr>
              <a:t> – </a:t>
            </a:r>
            <a:r>
              <a:rPr lang="en-US" altLang="zh-CN" sz="3200" b="1" dirty="0">
                <a:solidFill>
                  <a:srgbClr val="F31A03"/>
                </a:solidFill>
                <a:latin typeface="Times New Roman" pitchFamily="18" charset="0"/>
                <a:ea typeface="华文新魏" pitchFamily="2" charset="-122"/>
              </a:rPr>
              <a:t>Part 2</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Given a leftmost derivation of a terminal string, we need to prove the existence of a parse tree.</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The proof is an induction on the length of the derivation.</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11</a:t>
            </a:fld>
            <a:r>
              <a:rPr lang="en-US" altLang="zh-CN"/>
              <a:t>/37</a:t>
            </a:r>
            <a:endParaRPr lang="en-US" altLang="zh-CN" dirty="0"/>
          </a:p>
        </p:txBody>
      </p:sp>
    </p:spTree>
    <p:extLst>
      <p:ext uri="{BB962C8B-B14F-4D97-AF65-F5344CB8AC3E}">
        <p14:creationId xmlns:p14="http://schemas.microsoft.com/office/powerpoint/2010/main" val="3878943706"/>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0A0524-9DE5-4B46-87D1-F4CA913635FC}"/>
              </a:ext>
            </a:extLst>
          </p:cNvPr>
          <p:cNvSpPr>
            <a:spLocks noGrp="1"/>
          </p:cNvSpPr>
          <p:nvPr>
            <p:ph type="sldNum" sz="quarter" idx="12"/>
          </p:nvPr>
        </p:nvSpPr>
        <p:spPr/>
        <p:txBody>
          <a:bodyPr/>
          <a:lstStyle/>
          <a:p>
            <a:pPr>
              <a:defRPr/>
            </a:pPr>
            <a:fld id="{8A03178C-32A1-462D-A9DC-9A1F2DD10848}" type="slidenum">
              <a:rPr lang="zh-CN" altLang="en-US" smtClean="0"/>
              <a:pPr>
                <a:defRPr/>
              </a:pPr>
              <a:t>12</a:t>
            </a:fld>
            <a:r>
              <a:rPr lang="en-US" altLang="zh-CN" dirty="0"/>
              <a:t>/37</a:t>
            </a:r>
          </a:p>
        </p:txBody>
      </p:sp>
      <p:pic>
        <p:nvPicPr>
          <p:cNvPr id="3" name="Picture 2">
            <a:extLst>
              <a:ext uri="{FF2B5EF4-FFF2-40B4-BE49-F238E27FC236}">
                <a16:creationId xmlns:a16="http://schemas.microsoft.com/office/drawing/2014/main" id="{3932176D-14BC-F74A-BB32-3E121E7716EA}"/>
              </a:ext>
            </a:extLst>
          </p:cNvPr>
          <p:cNvPicPr>
            <a:picLocks noChangeAspect="1"/>
          </p:cNvPicPr>
          <p:nvPr/>
        </p:nvPicPr>
        <p:blipFill>
          <a:blip r:embed="rId2"/>
          <a:stretch>
            <a:fillRect/>
          </a:stretch>
        </p:blipFill>
        <p:spPr>
          <a:xfrm>
            <a:off x="1919883" y="0"/>
            <a:ext cx="5304234" cy="6858000"/>
          </a:xfrm>
          <a:prstGeom prst="rect">
            <a:avLst/>
          </a:prstGeom>
        </p:spPr>
      </p:pic>
    </p:spTree>
    <p:extLst>
      <p:ext uri="{BB962C8B-B14F-4D97-AF65-F5344CB8AC3E}">
        <p14:creationId xmlns:p14="http://schemas.microsoft.com/office/powerpoint/2010/main" val="3411802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89204" y="417558"/>
            <a:ext cx="249234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Part 2 – </a:t>
            </a:r>
            <a:r>
              <a:rPr lang="en-US" altLang="zh-CN" sz="3200" b="1" dirty="0">
                <a:solidFill>
                  <a:srgbClr val="0000FF"/>
                </a:solidFill>
                <a:latin typeface="Times New Roman" pitchFamily="18" charset="0"/>
                <a:ea typeface="华文新魏" pitchFamily="2" charset="-122"/>
              </a:rPr>
              <a:t>Basis</a:t>
            </a:r>
            <a:endParaRPr lang="zh-CN" altLang="en-US" sz="3200" b="1" dirty="0">
              <a:solidFill>
                <a:srgbClr val="0000FF"/>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If A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a</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…a</a:t>
            </a:r>
            <a:r>
              <a:rPr lang="en-US" altLang="zh-CN" sz="2800" kern="0" baseline="-25000" dirty="0">
                <a:solidFill>
                  <a:srgbClr val="000000"/>
                </a:solidFill>
                <a:latin typeface="Tahoma"/>
                <a:ea typeface="宋体"/>
              </a:rPr>
              <a:t>n</a:t>
            </a:r>
            <a:r>
              <a:rPr lang="en-US" altLang="zh-CN" sz="2800" kern="0" dirty="0">
                <a:solidFill>
                  <a:srgbClr val="000000"/>
                </a:solidFill>
                <a:latin typeface="Tahoma"/>
                <a:ea typeface="宋体"/>
              </a:rPr>
              <a:t> by a one-step derivation, then there must be a parse tree</a:t>
            </a:r>
          </a:p>
        </p:txBody>
      </p:sp>
      <p:grpSp>
        <p:nvGrpSpPr>
          <p:cNvPr id="14" name="Group 4"/>
          <p:cNvGrpSpPr>
            <a:grpSpLocks/>
          </p:cNvGrpSpPr>
          <p:nvPr/>
        </p:nvGrpSpPr>
        <p:grpSpPr bwMode="auto">
          <a:xfrm>
            <a:off x="4860032" y="1844824"/>
            <a:ext cx="1752600" cy="1143000"/>
            <a:chOff x="4320" y="2064"/>
            <a:chExt cx="1104" cy="720"/>
          </a:xfrm>
        </p:grpSpPr>
        <p:sp>
          <p:nvSpPr>
            <p:cNvPr id="15" name="Oval 5"/>
            <p:cNvSpPr>
              <a:spLocks noChangeArrowheads="1"/>
            </p:cNvSpPr>
            <p:nvPr/>
          </p:nvSpPr>
          <p:spPr bwMode="auto">
            <a:xfrm>
              <a:off x="4704" y="2064"/>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a:t>
              </a:r>
            </a:p>
          </p:txBody>
        </p:sp>
        <p:sp>
          <p:nvSpPr>
            <p:cNvPr id="16" name="Oval 6"/>
            <p:cNvSpPr>
              <a:spLocks noChangeArrowheads="1"/>
            </p:cNvSpPr>
            <p:nvPr/>
          </p:nvSpPr>
          <p:spPr bwMode="auto">
            <a:xfrm>
              <a:off x="4320"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a:t>
              </a:r>
              <a:r>
                <a:rPr kumimoji="0" lang="en-US" altLang="zh-CN" sz="2000" b="0" i="0" u="none" strike="noStrike" kern="0" cap="none" spc="0" normalizeH="0" baseline="-25000" noProof="0">
                  <a:ln>
                    <a:noFill/>
                  </a:ln>
                  <a:solidFill>
                    <a:sysClr val="windowText" lastClr="000000"/>
                  </a:solidFill>
                  <a:effectLst/>
                  <a:uLnTx/>
                  <a:uFillTx/>
                </a:rPr>
                <a:t>1</a:t>
              </a:r>
            </a:p>
          </p:txBody>
        </p:sp>
        <p:sp>
          <p:nvSpPr>
            <p:cNvPr id="17" name="Oval 7"/>
            <p:cNvSpPr>
              <a:spLocks noChangeArrowheads="1"/>
            </p:cNvSpPr>
            <p:nvPr/>
          </p:nvSpPr>
          <p:spPr bwMode="auto">
            <a:xfrm>
              <a:off x="5136"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a:t>
              </a:r>
              <a:r>
                <a:rPr kumimoji="0" lang="en-US" altLang="zh-CN" sz="2000" b="0" i="0" u="none" strike="noStrike" kern="0" cap="none" spc="0" normalizeH="0" baseline="-25000" noProof="0">
                  <a:ln>
                    <a:noFill/>
                  </a:ln>
                  <a:solidFill>
                    <a:sysClr val="windowText" lastClr="000000"/>
                  </a:solidFill>
                  <a:effectLst/>
                  <a:uLnTx/>
                  <a:uFillTx/>
                </a:rPr>
                <a:t>n</a:t>
              </a:r>
            </a:p>
          </p:txBody>
        </p:sp>
        <p:sp>
          <p:nvSpPr>
            <p:cNvPr id="18" name="Text Box 8"/>
            <p:cNvSpPr txBox="1">
              <a:spLocks noChangeArrowheads="1"/>
            </p:cNvSpPr>
            <p:nvPr/>
          </p:nvSpPr>
          <p:spPr bwMode="auto">
            <a:xfrm>
              <a:off x="4656" y="2496"/>
              <a:ext cx="341"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 . .</a:t>
              </a:r>
            </a:p>
          </p:txBody>
        </p:sp>
        <p:sp>
          <p:nvSpPr>
            <p:cNvPr id="19" name="Line 9"/>
            <p:cNvSpPr>
              <a:spLocks noChangeShapeType="1"/>
            </p:cNvSpPr>
            <p:nvPr/>
          </p:nvSpPr>
          <p:spPr bwMode="auto">
            <a:xfrm flipH="1">
              <a:off x="4560" y="2304"/>
              <a:ext cx="192"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0" name="Line 10"/>
            <p:cNvSpPr>
              <a:spLocks noChangeShapeType="1"/>
            </p:cNvSpPr>
            <p:nvPr/>
          </p:nvSpPr>
          <p:spPr bwMode="auto">
            <a:xfrm>
              <a:off x="4944" y="2304"/>
              <a:ext cx="240"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13</a:t>
            </a:fld>
            <a:r>
              <a:rPr lang="en-US" altLang="zh-CN"/>
              <a:t>/37</a:t>
            </a:r>
            <a:endParaRPr lang="en-US" altLang="zh-CN" dirty="0"/>
          </a:p>
        </p:txBody>
      </p:sp>
    </p:spTree>
    <p:extLst>
      <p:ext uri="{BB962C8B-B14F-4D97-AF65-F5344CB8AC3E}">
        <p14:creationId xmlns:p14="http://schemas.microsoft.com/office/powerpoint/2010/main" val="963209327"/>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90057" y="417558"/>
            <a:ext cx="329064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Part 2 – </a:t>
            </a:r>
            <a:r>
              <a:rPr lang="en-US" altLang="zh-CN" sz="3200" b="1" dirty="0">
                <a:solidFill>
                  <a:srgbClr val="0000FF"/>
                </a:solidFill>
                <a:latin typeface="Times New Roman" pitchFamily="18" charset="0"/>
                <a:ea typeface="华文新魏" pitchFamily="2" charset="-122"/>
              </a:rPr>
              <a:t>Induction</a:t>
            </a:r>
            <a:endParaRPr lang="zh-CN" altLang="en-US" sz="3200" b="1" dirty="0">
              <a:solidFill>
                <a:srgbClr val="0000FF"/>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Assume (2) for derivations of fewer than k &gt; 1 steps, and let A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w be a k-step derivation.</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First step is A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X</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a:t>
            </a:r>
            <a:r>
              <a:rPr lang="en-US" altLang="zh-CN" sz="2800" kern="0" dirty="0" err="1">
                <a:solidFill>
                  <a:srgbClr val="000000"/>
                </a:solidFill>
                <a:latin typeface="Tahoma"/>
                <a:ea typeface="宋体"/>
              </a:rPr>
              <a:t>X</a:t>
            </a:r>
            <a:r>
              <a:rPr lang="en-US" altLang="zh-CN" sz="2800" kern="0" baseline="-25000" dirty="0" err="1">
                <a:solidFill>
                  <a:srgbClr val="000000"/>
                </a:solidFill>
                <a:latin typeface="Tahoma"/>
                <a:ea typeface="宋体"/>
              </a:rPr>
              <a:t>n</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DA0058"/>
                </a:solidFill>
                <a:latin typeface="Tahoma"/>
                <a:ea typeface="宋体"/>
              </a:rPr>
              <a:t>Key point</a:t>
            </a:r>
            <a:r>
              <a:rPr lang="en-US" altLang="zh-CN" sz="2800" kern="0" dirty="0">
                <a:solidFill>
                  <a:srgbClr val="000000"/>
                </a:solidFill>
                <a:latin typeface="Tahoma"/>
                <a:ea typeface="宋体"/>
              </a:rPr>
              <a:t>: w can be divided so the first portion is derived from X</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 the next is derived from X</a:t>
            </a:r>
            <a:r>
              <a:rPr lang="en-US" altLang="zh-CN" sz="2800" kern="0" baseline="-25000" dirty="0">
                <a:solidFill>
                  <a:srgbClr val="000000"/>
                </a:solidFill>
                <a:latin typeface="Tahoma"/>
                <a:ea typeface="宋体"/>
              </a:rPr>
              <a:t>2</a:t>
            </a:r>
            <a:r>
              <a:rPr lang="en-US" altLang="zh-CN" sz="2800" kern="0" dirty="0">
                <a:solidFill>
                  <a:srgbClr val="000000"/>
                </a:solidFill>
                <a:latin typeface="Tahoma"/>
                <a:ea typeface="宋体"/>
              </a:rPr>
              <a:t>, and so on.</a:t>
            </a:r>
          </a:p>
          <a:p>
            <a:pPr marL="800100" lvl="1" indent="-3429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If X</a:t>
            </a:r>
            <a:r>
              <a:rPr lang="en-US" altLang="zh-CN" sz="2400" kern="0" baseline="-25000" dirty="0">
                <a:solidFill>
                  <a:srgbClr val="000000"/>
                </a:solidFill>
                <a:latin typeface="Tahoma"/>
                <a:ea typeface="宋体"/>
              </a:rPr>
              <a:t>i</a:t>
            </a:r>
            <a:r>
              <a:rPr lang="en-US" altLang="zh-CN" sz="2400" kern="0" dirty="0">
                <a:solidFill>
                  <a:srgbClr val="000000"/>
                </a:solidFill>
                <a:latin typeface="Tahoma"/>
                <a:ea typeface="宋体"/>
              </a:rPr>
              <a:t> is a terminal, then </a:t>
            </a:r>
            <a:r>
              <a:rPr lang="en-US" altLang="zh-CN" sz="2400" kern="0" dirty="0" err="1">
                <a:solidFill>
                  <a:srgbClr val="000000"/>
                </a:solidFill>
                <a:latin typeface="Tahoma"/>
                <a:ea typeface="宋体"/>
              </a:rPr>
              <a:t>w</a:t>
            </a:r>
            <a:r>
              <a:rPr lang="en-US" altLang="zh-CN" sz="2400" kern="0" baseline="-25000" dirty="0" err="1">
                <a:solidFill>
                  <a:srgbClr val="000000"/>
                </a:solidFill>
                <a:latin typeface="Tahoma"/>
                <a:ea typeface="宋体"/>
              </a:rPr>
              <a:t>i</a:t>
            </a:r>
            <a:r>
              <a:rPr lang="en-US" altLang="zh-CN" sz="2400" kern="0" dirty="0">
                <a:solidFill>
                  <a:srgbClr val="000000"/>
                </a:solidFill>
                <a:latin typeface="Tahoma"/>
                <a:ea typeface="宋体"/>
              </a:rPr>
              <a:t> = X</a:t>
            </a:r>
            <a:r>
              <a:rPr lang="en-US" altLang="zh-CN" sz="2400" kern="0" baseline="-25000" dirty="0">
                <a:solidFill>
                  <a:srgbClr val="000000"/>
                </a:solidFill>
                <a:latin typeface="Tahoma"/>
                <a:ea typeface="宋体"/>
              </a:rPr>
              <a:t>i</a:t>
            </a:r>
            <a:r>
              <a:rPr lang="en-US" altLang="zh-CN" sz="24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14</a:t>
            </a:fld>
            <a:r>
              <a:rPr lang="en-US" altLang="zh-CN"/>
              <a:t>/37</a:t>
            </a:r>
            <a:endParaRPr lang="en-US" altLang="zh-CN" dirty="0"/>
          </a:p>
        </p:txBody>
      </p:sp>
    </p:spTree>
    <p:extLst>
      <p:ext uri="{BB962C8B-B14F-4D97-AF65-F5344CB8AC3E}">
        <p14:creationId xmlns:p14="http://schemas.microsoft.com/office/powerpoint/2010/main" val="13196252"/>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692023" y="417558"/>
            <a:ext cx="268671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Induction </a:t>
            </a:r>
            <a:r>
              <a:rPr lang="en-US" altLang="zh-CN" sz="3200" b="1" dirty="0">
                <a:solidFill>
                  <a:srgbClr val="FF0000"/>
                </a:solidFill>
                <a:latin typeface="Times New Roman" pitchFamily="18" charset="0"/>
                <a:ea typeface="华文新魏" pitchFamily="2" charset="-122"/>
              </a:rPr>
              <a:t>– (2)</a:t>
            </a:r>
            <a:endParaRPr lang="zh-CN" altLang="en-US" sz="3200" b="1" dirty="0">
              <a:solidFill>
                <a:srgbClr val="FF0000"/>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That is, X</a:t>
            </a:r>
            <a:r>
              <a:rPr lang="en-US" altLang="zh-CN" sz="2800" kern="0" baseline="-25000" dirty="0">
                <a:solidFill>
                  <a:srgbClr val="000000"/>
                </a:solidFill>
                <a:latin typeface="Tahoma"/>
                <a:ea typeface="宋体"/>
              </a:rPr>
              <a:t>i</a:t>
            </a:r>
            <a:r>
              <a:rPr lang="en-US" altLang="zh-CN" sz="2800" kern="0" dirty="0">
                <a:solidFill>
                  <a:srgbClr val="000000"/>
                </a:solidFill>
                <a:latin typeface="Tahoma"/>
                <a:ea typeface="宋体"/>
              </a:rPr>
              <a:t>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a:t>
            </a:r>
            <a:r>
              <a:rPr lang="en-US" altLang="zh-CN" sz="2800" kern="0" dirty="0" err="1">
                <a:solidFill>
                  <a:srgbClr val="000000"/>
                </a:solidFill>
                <a:latin typeface="Tahoma"/>
                <a:ea typeface="宋体"/>
              </a:rPr>
              <a:t>w</a:t>
            </a:r>
            <a:r>
              <a:rPr lang="en-US" altLang="zh-CN" sz="2800" kern="0" baseline="-25000" dirty="0" err="1">
                <a:solidFill>
                  <a:srgbClr val="000000"/>
                </a:solidFill>
                <a:latin typeface="Tahoma"/>
                <a:ea typeface="宋体"/>
              </a:rPr>
              <a:t>i</a:t>
            </a:r>
            <a:r>
              <a:rPr lang="en-US" altLang="zh-CN" sz="2800" kern="0" dirty="0">
                <a:solidFill>
                  <a:srgbClr val="000000"/>
                </a:solidFill>
                <a:latin typeface="Tahoma"/>
                <a:ea typeface="宋体"/>
              </a:rPr>
              <a:t> for all </a:t>
            </a:r>
            <a:r>
              <a:rPr lang="en-US" altLang="zh-CN" sz="2800" kern="0" dirty="0" err="1">
                <a:solidFill>
                  <a:srgbClr val="000000"/>
                </a:solidFill>
                <a:latin typeface="Tahoma"/>
                <a:ea typeface="宋体"/>
              </a:rPr>
              <a:t>i</a:t>
            </a:r>
            <a:r>
              <a:rPr lang="en-US" altLang="zh-CN" sz="2800" kern="0" dirty="0">
                <a:solidFill>
                  <a:srgbClr val="000000"/>
                </a:solidFill>
                <a:latin typeface="Tahoma"/>
                <a:ea typeface="宋体"/>
              </a:rPr>
              <a:t> such that X</a:t>
            </a:r>
            <a:r>
              <a:rPr lang="en-US" altLang="zh-CN" sz="2800" kern="0" baseline="-25000" dirty="0">
                <a:solidFill>
                  <a:srgbClr val="000000"/>
                </a:solidFill>
                <a:latin typeface="Tahoma"/>
                <a:ea typeface="宋体"/>
              </a:rPr>
              <a:t>i</a:t>
            </a:r>
            <a:r>
              <a:rPr lang="en-US" altLang="zh-CN" sz="2800" kern="0" dirty="0">
                <a:solidFill>
                  <a:srgbClr val="000000"/>
                </a:solidFill>
                <a:latin typeface="Tahoma"/>
                <a:ea typeface="宋体"/>
              </a:rPr>
              <a:t> is a variable.</a:t>
            </a:r>
          </a:p>
          <a:p>
            <a:pPr marL="800100" lvl="1" indent="-3429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And the derivation takes fewer than k steps.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By the IH, if X</a:t>
            </a:r>
            <a:r>
              <a:rPr lang="en-US" altLang="zh-CN" sz="2800" kern="0" baseline="-25000" dirty="0">
                <a:solidFill>
                  <a:srgbClr val="000000"/>
                </a:solidFill>
                <a:latin typeface="Tahoma"/>
                <a:ea typeface="宋体"/>
              </a:rPr>
              <a:t>i</a:t>
            </a:r>
            <a:r>
              <a:rPr lang="en-US" altLang="zh-CN" sz="2800" kern="0" dirty="0">
                <a:solidFill>
                  <a:srgbClr val="000000"/>
                </a:solidFill>
                <a:latin typeface="Tahoma"/>
                <a:ea typeface="宋体"/>
              </a:rPr>
              <a:t> is a variable, then there is a parse tree with root X</a:t>
            </a:r>
            <a:r>
              <a:rPr lang="en-US" altLang="zh-CN" sz="2800" kern="0" baseline="-25000" dirty="0">
                <a:solidFill>
                  <a:srgbClr val="000000"/>
                </a:solidFill>
                <a:latin typeface="Tahoma"/>
                <a:ea typeface="宋体"/>
              </a:rPr>
              <a:t>i</a:t>
            </a:r>
            <a:r>
              <a:rPr lang="en-US" altLang="zh-CN" sz="2800" kern="0" dirty="0">
                <a:solidFill>
                  <a:srgbClr val="000000"/>
                </a:solidFill>
                <a:latin typeface="Tahoma"/>
                <a:ea typeface="宋体"/>
              </a:rPr>
              <a:t> and yield </a:t>
            </a:r>
            <a:r>
              <a:rPr lang="en-US" altLang="zh-CN" sz="2800" kern="0" dirty="0" err="1">
                <a:solidFill>
                  <a:srgbClr val="000000"/>
                </a:solidFill>
                <a:latin typeface="Tahoma"/>
                <a:ea typeface="宋体"/>
              </a:rPr>
              <a:t>w</a:t>
            </a:r>
            <a:r>
              <a:rPr lang="en-US" altLang="zh-CN" sz="2800" kern="0" baseline="-25000" dirty="0" err="1">
                <a:solidFill>
                  <a:srgbClr val="000000"/>
                </a:solidFill>
                <a:latin typeface="Tahoma"/>
                <a:ea typeface="宋体"/>
              </a:rPr>
              <a:t>i</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Thus, there is a parse tree</a:t>
            </a:r>
          </a:p>
        </p:txBody>
      </p:sp>
      <p:grpSp>
        <p:nvGrpSpPr>
          <p:cNvPr id="19" name="Group 4"/>
          <p:cNvGrpSpPr>
            <a:grpSpLocks/>
          </p:cNvGrpSpPr>
          <p:nvPr/>
        </p:nvGrpSpPr>
        <p:grpSpPr bwMode="auto">
          <a:xfrm>
            <a:off x="5292080" y="3749121"/>
            <a:ext cx="1675959" cy="1696103"/>
            <a:chOff x="4176" y="1659"/>
            <a:chExt cx="1290" cy="1411"/>
          </a:xfrm>
        </p:grpSpPr>
        <p:grpSp>
          <p:nvGrpSpPr>
            <p:cNvPr id="20" name="Group 5"/>
            <p:cNvGrpSpPr>
              <a:grpSpLocks/>
            </p:cNvGrpSpPr>
            <p:nvPr/>
          </p:nvGrpSpPr>
          <p:grpSpPr bwMode="auto">
            <a:xfrm>
              <a:off x="4272" y="1659"/>
              <a:ext cx="1104" cy="765"/>
              <a:chOff x="4320" y="2064"/>
              <a:chExt cx="1104" cy="765"/>
            </a:xfrm>
          </p:grpSpPr>
          <p:sp>
            <p:nvSpPr>
              <p:cNvPr id="25" name="Oval 6"/>
              <p:cNvSpPr>
                <a:spLocks noChangeArrowheads="1"/>
              </p:cNvSpPr>
              <p:nvPr/>
            </p:nvSpPr>
            <p:spPr bwMode="auto">
              <a:xfrm>
                <a:off x="4704" y="2064"/>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a:t>
                </a:r>
              </a:p>
            </p:txBody>
          </p:sp>
          <p:sp>
            <p:nvSpPr>
              <p:cNvPr id="26" name="Oval 7"/>
              <p:cNvSpPr>
                <a:spLocks noChangeArrowheads="1"/>
              </p:cNvSpPr>
              <p:nvPr/>
            </p:nvSpPr>
            <p:spPr bwMode="auto">
              <a:xfrm>
                <a:off x="4320"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X</a:t>
                </a:r>
                <a:r>
                  <a:rPr kumimoji="0" lang="en-US" altLang="zh-CN" sz="2000" b="0" i="0" u="none" strike="noStrike" kern="0" cap="none" spc="0" normalizeH="0" baseline="-25000" noProof="0">
                    <a:ln>
                      <a:noFill/>
                    </a:ln>
                    <a:solidFill>
                      <a:sysClr val="windowText" lastClr="000000"/>
                    </a:solidFill>
                    <a:effectLst/>
                    <a:uLnTx/>
                    <a:uFillTx/>
                  </a:rPr>
                  <a:t>1</a:t>
                </a:r>
              </a:p>
            </p:txBody>
          </p:sp>
          <p:sp>
            <p:nvSpPr>
              <p:cNvPr id="27" name="Oval 8"/>
              <p:cNvSpPr>
                <a:spLocks noChangeArrowheads="1"/>
              </p:cNvSpPr>
              <p:nvPr/>
            </p:nvSpPr>
            <p:spPr bwMode="auto">
              <a:xfrm>
                <a:off x="5136"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X</a:t>
                </a:r>
                <a:r>
                  <a:rPr kumimoji="0" lang="en-US" altLang="zh-CN" sz="2000" b="0" i="0" u="none" strike="noStrike" kern="0" cap="none" spc="0" normalizeH="0" baseline="-25000" noProof="0">
                    <a:ln>
                      <a:noFill/>
                    </a:ln>
                    <a:solidFill>
                      <a:sysClr val="windowText" lastClr="000000"/>
                    </a:solidFill>
                    <a:effectLst/>
                    <a:uLnTx/>
                    <a:uFillTx/>
                  </a:rPr>
                  <a:t>n</a:t>
                </a:r>
              </a:p>
            </p:txBody>
          </p:sp>
          <p:sp>
            <p:nvSpPr>
              <p:cNvPr id="28" name="Text Box 9"/>
              <p:cNvSpPr txBox="1">
                <a:spLocks noChangeArrowheads="1"/>
              </p:cNvSpPr>
              <p:nvPr/>
            </p:nvSpPr>
            <p:spPr bwMode="auto">
              <a:xfrm>
                <a:off x="4657" y="2496"/>
                <a:ext cx="416" cy="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 . .</a:t>
                </a:r>
              </a:p>
            </p:txBody>
          </p:sp>
          <p:sp>
            <p:nvSpPr>
              <p:cNvPr id="29" name="Line 10"/>
              <p:cNvSpPr>
                <a:spLocks noChangeShapeType="1"/>
              </p:cNvSpPr>
              <p:nvPr/>
            </p:nvSpPr>
            <p:spPr bwMode="auto">
              <a:xfrm flipH="1">
                <a:off x="4560" y="2304"/>
                <a:ext cx="192"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0" name="Line 11"/>
              <p:cNvSpPr>
                <a:spLocks noChangeShapeType="1"/>
              </p:cNvSpPr>
              <p:nvPr/>
            </p:nvSpPr>
            <p:spPr bwMode="auto">
              <a:xfrm>
                <a:off x="4944" y="2304"/>
                <a:ext cx="240"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 name="AutoShape 12"/>
            <p:cNvSpPr>
              <a:spLocks noChangeArrowheads="1"/>
            </p:cNvSpPr>
            <p:nvPr/>
          </p:nvSpPr>
          <p:spPr bwMode="auto">
            <a:xfrm>
              <a:off x="4176" y="2379"/>
              <a:ext cx="474" cy="384"/>
            </a:xfrm>
            <a:prstGeom prst="triangle">
              <a:avLst>
                <a:gd name="adj" fmla="val 50000"/>
              </a:avLst>
            </a:prstGeom>
            <a:solidFill>
              <a:srgbClr val="CC99FF">
                <a:alpha val="50000"/>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2" name="AutoShape 13"/>
            <p:cNvSpPr>
              <a:spLocks noChangeArrowheads="1"/>
            </p:cNvSpPr>
            <p:nvPr/>
          </p:nvSpPr>
          <p:spPr bwMode="auto">
            <a:xfrm>
              <a:off x="4992" y="2352"/>
              <a:ext cx="474" cy="384"/>
            </a:xfrm>
            <a:prstGeom prst="triangle">
              <a:avLst>
                <a:gd name="adj" fmla="val 50000"/>
              </a:avLst>
            </a:prstGeom>
            <a:solidFill>
              <a:srgbClr val="CC99FF">
                <a:alpha val="50000"/>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3" name="Text Box 14"/>
            <p:cNvSpPr txBox="1">
              <a:spLocks noChangeArrowheads="1"/>
            </p:cNvSpPr>
            <p:nvPr/>
          </p:nvSpPr>
          <p:spPr bwMode="auto">
            <a:xfrm>
              <a:off x="4262" y="2737"/>
              <a:ext cx="368" cy="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w</a:t>
              </a:r>
              <a:r>
                <a:rPr kumimoji="0" lang="en-US" altLang="zh-CN" sz="2000" b="0" i="0" u="none" strike="noStrike" kern="0" cap="none" spc="0" normalizeH="0" baseline="-25000" noProof="0">
                  <a:ln>
                    <a:noFill/>
                  </a:ln>
                  <a:solidFill>
                    <a:sysClr val="windowText" lastClr="000000"/>
                  </a:solidFill>
                  <a:effectLst/>
                  <a:uLnTx/>
                  <a:uFillTx/>
                </a:rPr>
                <a:t>1</a:t>
              </a:r>
            </a:p>
          </p:txBody>
        </p:sp>
        <p:sp>
          <p:nvSpPr>
            <p:cNvPr id="24" name="Text Box 15"/>
            <p:cNvSpPr txBox="1">
              <a:spLocks noChangeArrowheads="1"/>
            </p:cNvSpPr>
            <p:nvPr/>
          </p:nvSpPr>
          <p:spPr bwMode="auto">
            <a:xfrm>
              <a:off x="5089" y="2737"/>
              <a:ext cx="368" cy="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a:ln>
                    <a:noFill/>
                  </a:ln>
                  <a:solidFill>
                    <a:sysClr val="windowText" lastClr="000000"/>
                  </a:solidFill>
                  <a:effectLst/>
                  <a:uLnTx/>
                  <a:uFillTx/>
                </a:rPr>
                <a:t>w</a:t>
              </a:r>
              <a:r>
                <a:rPr kumimoji="0" lang="en-US" altLang="zh-CN" sz="2000" b="0" i="0" u="none" strike="noStrike" kern="0" cap="none" spc="0" normalizeH="0" baseline="-25000" noProof="0" dirty="0" err="1">
                  <a:ln>
                    <a:noFill/>
                  </a:ln>
                  <a:solidFill>
                    <a:sysClr val="windowText" lastClr="000000"/>
                  </a:solidFill>
                  <a:effectLst/>
                  <a:uLnTx/>
                  <a:uFillTx/>
                </a:rPr>
                <a:t>n</a:t>
              </a:r>
              <a:endParaRPr kumimoji="0" lang="en-US" altLang="zh-CN" sz="2000" b="0" i="0" u="none" strike="noStrike" kern="0" cap="none" spc="0" normalizeH="0" baseline="-25000" noProof="0" dirty="0">
                <a:ln>
                  <a:noFill/>
                </a:ln>
                <a:solidFill>
                  <a:sysClr val="windowText" lastClr="000000"/>
                </a:solidFill>
                <a:effectLst/>
                <a:uLnTx/>
                <a:uFillTx/>
              </a:endParaRPr>
            </a:p>
          </p:txBody>
        </p:sp>
      </p:gr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15</a:t>
            </a:fld>
            <a:r>
              <a:rPr lang="en-US" altLang="zh-CN"/>
              <a:t>/37</a:t>
            </a:r>
            <a:endParaRPr lang="en-US" altLang="zh-CN" dirty="0"/>
          </a:p>
        </p:txBody>
      </p:sp>
    </p:spTree>
    <p:extLst>
      <p:ext uri="{BB962C8B-B14F-4D97-AF65-F5344CB8AC3E}">
        <p14:creationId xmlns:p14="http://schemas.microsoft.com/office/powerpoint/2010/main" val="190603790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46144" y="417558"/>
            <a:ext cx="692625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Parse Trees and Rightmost Derivations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The ideas are essentially the mirror image of the proof for leftmost derivations.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Left to the imagination.</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16</a:t>
            </a:fld>
            <a:r>
              <a:rPr lang="en-US" altLang="zh-CN"/>
              <a:t>/37</a:t>
            </a:r>
            <a:endParaRPr lang="en-US" altLang="zh-CN" dirty="0"/>
          </a:p>
        </p:txBody>
      </p:sp>
    </p:spTree>
    <p:extLst>
      <p:ext uri="{BB962C8B-B14F-4D97-AF65-F5344CB8AC3E}">
        <p14:creationId xmlns:p14="http://schemas.microsoft.com/office/powerpoint/2010/main" val="3526480988"/>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84344" y="417558"/>
            <a:ext cx="564986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Parse Trees and Any Derivation</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The proof that you can obtain a parse tree from a leftmost derivation </a:t>
            </a:r>
            <a:r>
              <a:rPr lang="en-US" altLang="zh-CN" sz="2800" kern="0" dirty="0" err="1">
                <a:solidFill>
                  <a:srgbClr val="000000"/>
                </a:solidFill>
                <a:latin typeface="Tahoma"/>
                <a:ea typeface="宋体"/>
              </a:rPr>
              <a:t>doesn</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t really depend on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leftmost.</a:t>
            </a:r>
            <a:r>
              <a:rPr lang="zh-CN" altLang="en-US" sz="2800" kern="0" dirty="0">
                <a:solidFill>
                  <a:srgbClr val="000000"/>
                </a:solidFill>
                <a:latin typeface="Arial"/>
                <a:ea typeface="宋体"/>
              </a:rPr>
              <a:t>”</a:t>
            </a:r>
            <a:endParaRPr lang="en-US" altLang="zh-CN" sz="2800" kern="0" dirty="0">
              <a:solidFill>
                <a:srgbClr val="000000"/>
              </a:solidFill>
              <a:latin typeface="Tahoma"/>
              <a:ea typeface="宋体"/>
            </a:endParaRP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First step still has to be A =&gt; X</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a:t>
            </a:r>
            <a:r>
              <a:rPr lang="en-US" altLang="zh-CN" sz="2800" kern="0" dirty="0" err="1">
                <a:solidFill>
                  <a:srgbClr val="000000"/>
                </a:solidFill>
                <a:latin typeface="Tahoma"/>
                <a:ea typeface="宋体"/>
              </a:rPr>
              <a:t>X</a:t>
            </a:r>
            <a:r>
              <a:rPr lang="en-US" altLang="zh-CN" sz="2800" kern="0" baseline="-25000" dirty="0" err="1">
                <a:solidFill>
                  <a:srgbClr val="000000"/>
                </a:solidFill>
                <a:latin typeface="Tahoma"/>
                <a:ea typeface="宋体"/>
              </a:rPr>
              <a:t>n</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And w still can be divided so the first portion is derived from X</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 the next is derived from X</a:t>
            </a:r>
            <a:r>
              <a:rPr lang="en-US" altLang="zh-CN" sz="2800" kern="0" baseline="-25000" dirty="0">
                <a:solidFill>
                  <a:srgbClr val="000000"/>
                </a:solidFill>
                <a:latin typeface="Tahoma"/>
                <a:ea typeface="宋体"/>
              </a:rPr>
              <a:t>2</a:t>
            </a:r>
            <a:r>
              <a:rPr lang="en-US" altLang="zh-CN" sz="2800" kern="0" dirty="0">
                <a:solidFill>
                  <a:srgbClr val="000000"/>
                </a:solidFill>
                <a:latin typeface="Tahoma"/>
                <a:ea typeface="宋体"/>
              </a:rPr>
              <a:t>, and so on.</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17</a:t>
            </a:fld>
            <a:r>
              <a:rPr lang="en-US" altLang="zh-CN"/>
              <a:t>/37</a:t>
            </a:r>
            <a:endParaRPr lang="en-US" altLang="zh-CN" dirty="0"/>
          </a:p>
        </p:txBody>
      </p:sp>
    </p:spTree>
    <p:extLst>
      <p:ext uri="{BB962C8B-B14F-4D97-AF65-F5344CB8AC3E}">
        <p14:creationId xmlns:p14="http://schemas.microsoft.com/office/powerpoint/2010/main" val="2823976202"/>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Definitions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Relationship to Left- and Rightmost Derivations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Ambiguity in Grammars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18</a:t>
            </a:fld>
            <a:r>
              <a:rPr lang="en-US" altLang="zh-CN"/>
              <a:t>/37</a:t>
            </a:r>
            <a:endParaRPr lang="en-US" altLang="zh-CN" dirty="0"/>
          </a:p>
        </p:txBody>
      </p:sp>
    </p:spTree>
    <p:extLst>
      <p:ext uri="{BB962C8B-B14F-4D97-AF65-F5344CB8AC3E}">
        <p14:creationId xmlns:p14="http://schemas.microsoft.com/office/powerpoint/2010/main" val="3016266927"/>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79712" y="417558"/>
            <a:ext cx="413402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Ambiguous Grammars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 CFG is </a:t>
            </a:r>
            <a:r>
              <a:rPr lang="en-US" altLang="zh-CN" sz="2800" i="1" kern="0" dirty="0">
                <a:solidFill>
                  <a:srgbClr val="FF0066"/>
                </a:solidFill>
                <a:latin typeface="Tahoma"/>
                <a:ea typeface="宋体"/>
              </a:rPr>
              <a:t>ambiguous</a:t>
            </a:r>
            <a:r>
              <a:rPr lang="en-US" altLang="zh-CN" sz="2800" kern="0" dirty="0">
                <a:solidFill>
                  <a:srgbClr val="FF0066"/>
                </a:solidFill>
                <a:latin typeface="Tahoma"/>
                <a:ea typeface="宋体"/>
              </a:rPr>
              <a:t> </a:t>
            </a:r>
            <a:r>
              <a:rPr lang="en-US" altLang="zh-CN" sz="2800" kern="0" dirty="0">
                <a:solidFill>
                  <a:srgbClr val="000000"/>
                </a:solidFill>
                <a:latin typeface="Tahoma"/>
                <a:ea typeface="宋体"/>
              </a:rPr>
              <a:t> if there is a string in the language that is the yield of two or more parse trees.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a:t>
            </a:r>
            <a:r>
              <a:rPr lang="en-US" altLang="zh-CN" sz="2800" kern="0" dirty="0">
                <a:solidFill>
                  <a:srgbClr val="CC3300"/>
                </a:solidFill>
                <a:latin typeface="Tahoma"/>
                <a:ea typeface="宋体"/>
              </a:rPr>
              <a:t>S -&gt; SS | (S) | ()</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Two parse trees for ()()() on next slide.</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19</a:t>
            </a:fld>
            <a:r>
              <a:rPr lang="en-US" altLang="zh-CN"/>
              <a:t>/37</a:t>
            </a:r>
            <a:endParaRPr lang="en-US" altLang="zh-CN" dirty="0"/>
          </a:p>
        </p:txBody>
      </p:sp>
    </p:spTree>
    <p:extLst>
      <p:ext uri="{BB962C8B-B14F-4D97-AF65-F5344CB8AC3E}">
        <p14:creationId xmlns:p14="http://schemas.microsoft.com/office/powerpoint/2010/main" val="2022410758"/>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Definitions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Relationship to Left- and Rightmost Derivations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Ambiguity in Grammars</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a:t>
            </a:fld>
            <a:r>
              <a:rPr lang="en-US" altLang="zh-CN"/>
              <a:t>/37</a:t>
            </a:r>
            <a:endParaRPr lang="en-US" altLang="zh-CN"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99136" y="417558"/>
            <a:ext cx="389517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 Continued</a:t>
            </a:r>
            <a:endParaRPr lang="zh-CN" altLang="en-US" sz="3200" b="1" dirty="0">
              <a:solidFill>
                <a:srgbClr val="F31A03"/>
              </a:solidFill>
              <a:latin typeface="Times New Roman" pitchFamily="18" charset="0"/>
              <a:ea typeface="华文新魏" pitchFamily="2" charset="-122"/>
            </a:endParaRPr>
          </a:p>
        </p:txBody>
      </p:sp>
      <p:sp>
        <p:nvSpPr>
          <p:cNvPr id="57" name="Oval 4"/>
          <p:cNvSpPr>
            <a:spLocks noChangeArrowheads="1"/>
          </p:cNvSpPr>
          <p:nvPr/>
        </p:nvSpPr>
        <p:spPr bwMode="auto">
          <a:xfrm>
            <a:off x="2286000" y="1556792"/>
            <a:ext cx="457200" cy="457200"/>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a:t>
            </a:r>
          </a:p>
        </p:txBody>
      </p:sp>
      <p:grpSp>
        <p:nvGrpSpPr>
          <p:cNvPr id="58" name="Group 5"/>
          <p:cNvGrpSpPr>
            <a:grpSpLocks/>
          </p:cNvGrpSpPr>
          <p:nvPr/>
        </p:nvGrpSpPr>
        <p:grpSpPr bwMode="auto">
          <a:xfrm>
            <a:off x="1295400" y="1937792"/>
            <a:ext cx="2514600" cy="914400"/>
            <a:chOff x="2064" y="1872"/>
            <a:chExt cx="1584" cy="576"/>
          </a:xfrm>
        </p:grpSpPr>
        <p:sp>
          <p:nvSpPr>
            <p:cNvPr id="59" name="Oval 6"/>
            <p:cNvSpPr>
              <a:spLocks noChangeArrowheads="1"/>
            </p:cNvSpPr>
            <p:nvPr/>
          </p:nvSpPr>
          <p:spPr bwMode="auto">
            <a:xfrm>
              <a:off x="3360" y="2160"/>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a:t>
              </a:r>
            </a:p>
          </p:txBody>
        </p:sp>
        <p:sp>
          <p:nvSpPr>
            <p:cNvPr id="60" name="Oval 7"/>
            <p:cNvSpPr>
              <a:spLocks noChangeArrowheads="1"/>
            </p:cNvSpPr>
            <p:nvPr/>
          </p:nvSpPr>
          <p:spPr bwMode="auto">
            <a:xfrm>
              <a:off x="2064" y="2160"/>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a:t>
              </a:r>
            </a:p>
          </p:txBody>
        </p:sp>
        <p:sp>
          <p:nvSpPr>
            <p:cNvPr id="61" name="Line 8"/>
            <p:cNvSpPr>
              <a:spLocks noChangeShapeType="1"/>
            </p:cNvSpPr>
            <p:nvPr/>
          </p:nvSpPr>
          <p:spPr bwMode="auto">
            <a:xfrm flipH="1">
              <a:off x="2304" y="1872"/>
              <a:ext cx="38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62" name="Line 9"/>
            <p:cNvSpPr>
              <a:spLocks noChangeShapeType="1"/>
            </p:cNvSpPr>
            <p:nvPr/>
          </p:nvSpPr>
          <p:spPr bwMode="auto">
            <a:xfrm>
              <a:off x="2976" y="1872"/>
              <a:ext cx="432"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63" name="Oval 11"/>
          <p:cNvSpPr>
            <a:spLocks noChangeArrowheads="1"/>
          </p:cNvSpPr>
          <p:nvPr/>
        </p:nvSpPr>
        <p:spPr bwMode="auto">
          <a:xfrm>
            <a:off x="533400" y="3309392"/>
            <a:ext cx="457200" cy="457200"/>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a:t>
            </a:r>
          </a:p>
        </p:txBody>
      </p:sp>
      <p:sp>
        <p:nvSpPr>
          <p:cNvPr id="64" name="Oval 12"/>
          <p:cNvSpPr>
            <a:spLocks noChangeArrowheads="1"/>
          </p:cNvSpPr>
          <p:nvPr/>
        </p:nvSpPr>
        <p:spPr bwMode="auto">
          <a:xfrm>
            <a:off x="2057400" y="3309392"/>
            <a:ext cx="457200" cy="457200"/>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a:t>
            </a:r>
          </a:p>
        </p:txBody>
      </p:sp>
      <p:sp>
        <p:nvSpPr>
          <p:cNvPr id="65" name="Line 15"/>
          <p:cNvSpPr>
            <a:spLocks noChangeShapeType="1"/>
          </p:cNvSpPr>
          <p:nvPr/>
        </p:nvSpPr>
        <p:spPr bwMode="auto">
          <a:xfrm flipH="1">
            <a:off x="838200" y="2775992"/>
            <a:ext cx="533400" cy="5334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66" name="Line 16"/>
          <p:cNvSpPr>
            <a:spLocks noChangeShapeType="1"/>
          </p:cNvSpPr>
          <p:nvPr/>
        </p:nvSpPr>
        <p:spPr bwMode="auto">
          <a:xfrm>
            <a:off x="1676400" y="2775992"/>
            <a:ext cx="533400" cy="5334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nvGrpSpPr>
          <p:cNvPr id="67" name="Group 17"/>
          <p:cNvGrpSpPr>
            <a:grpSpLocks/>
          </p:cNvGrpSpPr>
          <p:nvPr/>
        </p:nvGrpSpPr>
        <p:grpSpPr bwMode="auto">
          <a:xfrm>
            <a:off x="152400" y="3766592"/>
            <a:ext cx="1219200" cy="990600"/>
            <a:chOff x="1824" y="2976"/>
            <a:chExt cx="768" cy="624"/>
          </a:xfrm>
        </p:grpSpPr>
        <p:sp>
          <p:nvSpPr>
            <p:cNvPr id="68" name="Oval 18"/>
            <p:cNvSpPr>
              <a:spLocks noChangeArrowheads="1"/>
            </p:cNvSpPr>
            <p:nvPr/>
          </p:nvSpPr>
          <p:spPr bwMode="auto">
            <a:xfrm>
              <a:off x="182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69" name="Oval 19"/>
            <p:cNvSpPr>
              <a:spLocks noChangeArrowheads="1"/>
            </p:cNvSpPr>
            <p:nvPr/>
          </p:nvSpPr>
          <p:spPr bwMode="auto">
            <a:xfrm>
              <a:off x="230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70" name="Line 20"/>
            <p:cNvSpPr>
              <a:spLocks noChangeShapeType="1"/>
            </p:cNvSpPr>
            <p:nvPr/>
          </p:nvSpPr>
          <p:spPr bwMode="auto">
            <a:xfrm flipH="1">
              <a:off x="1968"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71" name="Line 21"/>
            <p:cNvSpPr>
              <a:spLocks noChangeShapeType="1"/>
            </p:cNvSpPr>
            <p:nvPr/>
          </p:nvSpPr>
          <p:spPr bwMode="auto">
            <a:xfrm>
              <a:off x="2304"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72" name="Oval 28"/>
          <p:cNvSpPr>
            <a:spLocks noChangeArrowheads="1"/>
          </p:cNvSpPr>
          <p:nvPr/>
        </p:nvSpPr>
        <p:spPr bwMode="auto">
          <a:xfrm>
            <a:off x="5943600" y="1556792"/>
            <a:ext cx="457200" cy="457200"/>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a:t>
            </a:r>
          </a:p>
        </p:txBody>
      </p:sp>
      <p:grpSp>
        <p:nvGrpSpPr>
          <p:cNvPr id="73" name="Group 29"/>
          <p:cNvGrpSpPr>
            <a:grpSpLocks/>
          </p:cNvGrpSpPr>
          <p:nvPr/>
        </p:nvGrpSpPr>
        <p:grpSpPr bwMode="auto">
          <a:xfrm>
            <a:off x="4953000" y="1937792"/>
            <a:ext cx="2514600" cy="914400"/>
            <a:chOff x="2064" y="1872"/>
            <a:chExt cx="1584" cy="576"/>
          </a:xfrm>
        </p:grpSpPr>
        <p:sp>
          <p:nvSpPr>
            <p:cNvPr id="74" name="Oval 30"/>
            <p:cNvSpPr>
              <a:spLocks noChangeArrowheads="1"/>
            </p:cNvSpPr>
            <p:nvPr/>
          </p:nvSpPr>
          <p:spPr bwMode="auto">
            <a:xfrm>
              <a:off x="3360" y="2160"/>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a:t>
              </a:r>
            </a:p>
          </p:txBody>
        </p:sp>
        <p:sp>
          <p:nvSpPr>
            <p:cNvPr id="75" name="Oval 31"/>
            <p:cNvSpPr>
              <a:spLocks noChangeArrowheads="1"/>
            </p:cNvSpPr>
            <p:nvPr/>
          </p:nvSpPr>
          <p:spPr bwMode="auto">
            <a:xfrm>
              <a:off x="2064" y="2160"/>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a:t>
              </a:r>
            </a:p>
          </p:txBody>
        </p:sp>
        <p:sp>
          <p:nvSpPr>
            <p:cNvPr id="76" name="Line 32"/>
            <p:cNvSpPr>
              <a:spLocks noChangeShapeType="1"/>
            </p:cNvSpPr>
            <p:nvPr/>
          </p:nvSpPr>
          <p:spPr bwMode="auto">
            <a:xfrm flipH="1">
              <a:off x="2304" y="1872"/>
              <a:ext cx="38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77" name="Line 33"/>
            <p:cNvSpPr>
              <a:spLocks noChangeShapeType="1"/>
            </p:cNvSpPr>
            <p:nvPr/>
          </p:nvSpPr>
          <p:spPr bwMode="auto">
            <a:xfrm>
              <a:off x="2976" y="1872"/>
              <a:ext cx="432"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78" name="Oval 35"/>
          <p:cNvSpPr>
            <a:spLocks noChangeArrowheads="1"/>
          </p:cNvSpPr>
          <p:nvPr/>
        </p:nvSpPr>
        <p:spPr bwMode="auto">
          <a:xfrm>
            <a:off x="7772400" y="3309392"/>
            <a:ext cx="457200" cy="457200"/>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a:t>
            </a:r>
          </a:p>
        </p:txBody>
      </p:sp>
      <p:sp>
        <p:nvSpPr>
          <p:cNvPr id="79" name="Oval 36"/>
          <p:cNvSpPr>
            <a:spLocks noChangeArrowheads="1"/>
          </p:cNvSpPr>
          <p:nvPr/>
        </p:nvSpPr>
        <p:spPr bwMode="auto">
          <a:xfrm>
            <a:off x="6324600" y="3309392"/>
            <a:ext cx="457200" cy="457200"/>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a:t>
            </a:r>
          </a:p>
        </p:txBody>
      </p:sp>
      <p:sp>
        <p:nvSpPr>
          <p:cNvPr id="80" name="Line 39"/>
          <p:cNvSpPr>
            <a:spLocks noChangeShapeType="1"/>
          </p:cNvSpPr>
          <p:nvPr/>
        </p:nvSpPr>
        <p:spPr bwMode="auto">
          <a:xfrm>
            <a:off x="7391400" y="2852192"/>
            <a:ext cx="457200" cy="4572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81" name="Line 40"/>
          <p:cNvSpPr>
            <a:spLocks noChangeShapeType="1"/>
          </p:cNvSpPr>
          <p:nvPr/>
        </p:nvSpPr>
        <p:spPr bwMode="auto">
          <a:xfrm flipH="1">
            <a:off x="6629400" y="2852192"/>
            <a:ext cx="457200" cy="4572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nvGrpSpPr>
          <p:cNvPr id="82" name="Group 41"/>
          <p:cNvGrpSpPr>
            <a:grpSpLocks/>
          </p:cNvGrpSpPr>
          <p:nvPr/>
        </p:nvGrpSpPr>
        <p:grpSpPr bwMode="auto">
          <a:xfrm>
            <a:off x="5943600" y="3766592"/>
            <a:ext cx="1219200" cy="990600"/>
            <a:chOff x="1824" y="2976"/>
            <a:chExt cx="768" cy="624"/>
          </a:xfrm>
        </p:grpSpPr>
        <p:sp>
          <p:nvSpPr>
            <p:cNvPr id="83" name="Oval 42"/>
            <p:cNvSpPr>
              <a:spLocks noChangeArrowheads="1"/>
            </p:cNvSpPr>
            <p:nvPr/>
          </p:nvSpPr>
          <p:spPr bwMode="auto">
            <a:xfrm>
              <a:off x="182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84" name="Oval 43"/>
            <p:cNvSpPr>
              <a:spLocks noChangeArrowheads="1"/>
            </p:cNvSpPr>
            <p:nvPr/>
          </p:nvSpPr>
          <p:spPr bwMode="auto">
            <a:xfrm>
              <a:off x="230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85" name="Line 44"/>
            <p:cNvSpPr>
              <a:spLocks noChangeShapeType="1"/>
            </p:cNvSpPr>
            <p:nvPr/>
          </p:nvSpPr>
          <p:spPr bwMode="auto">
            <a:xfrm flipH="1">
              <a:off x="1968"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86" name="Line 45"/>
            <p:cNvSpPr>
              <a:spLocks noChangeShapeType="1"/>
            </p:cNvSpPr>
            <p:nvPr/>
          </p:nvSpPr>
          <p:spPr bwMode="auto">
            <a:xfrm>
              <a:off x="2304"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grpSp>
        <p:nvGrpSpPr>
          <p:cNvPr id="87" name="Group 51"/>
          <p:cNvGrpSpPr>
            <a:grpSpLocks/>
          </p:cNvGrpSpPr>
          <p:nvPr/>
        </p:nvGrpSpPr>
        <p:grpSpPr bwMode="auto">
          <a:xfrm>
            <a:off x="1676400" y="3766592"/>
            <a:ext cx="1219200" cy="990600"/>
            <a:chOff x="1824" y="2976"/>
            <a:chExt cx="768" cy="624"/>
          </a:xfrm>
        </p:grpSpPr>
        <p:sp>
          <p:nvSpPr>
            <p:cNvPr id="88" name="Oval 52"/>
            <p:cNvSpPr>
              <a:spLocks noChangeArrowheads="1"/>
            </p:cNvSpPr>
            <p:nvPr/>
          </p:nvSpPr>
          <p:spPr bwMode="auto">
            <a:xfrm>
              <a:off x="182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89" name="Oval 53"/>
            <p:cNvSpPr>
              <a:spLocks noChangeArrowheads="1"/>
            </p:cNvSpPr>
            <p:nvPr/>
          </p:nvSpPr>
          <p:spPr bwMode="auto">
            <a:xfrm>
              <a:off x="230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90" name="Line 54"/>
            <p:cNvSpPr>
              <a:spLocks noChangeShapeType="1"/>
            </p:cNvSpPr>
            <p:nvPr/>
          </p:nvSpPr>
          <p:spPr bwMode="auto">
            <a:xfrm flipH="1">
              <a:off x="1968"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91" name="Line 55"/>
            <p:cNvSpPr>
              <a:spLocks noChangeShapeType="1"/>
            </p:cNvSpPr>
            <p:nvPr/>
          </p:nvSpPr>
          <p:spPr bwMode="auto">
            <a:xfrm>
              <a:off x="2304"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grpSp>
        <p:nvGrpSpPr>
          <p:cNvPr id="92" name="Group 56"/>
          <p:cNvGrpSpPr>
            <a:grpSpLocks/>
          </p:cNvGrpSpPr>
          <p:nvPr/>
        </p:nvGrpSpPr>
        <p:grpSpPr bwMode="auto">
          <a:xfrm>
            <a:off x="2971800" y="2852192"/>
            <a:ext cx="1219200" cy="990600"/>
            <a:chOff x="1824" y="2976"/>
            <a:chExt cx="768" cy="624"/>
          </a:xfrm>
        </p:grpSpPr>
        <p:sp>
          <p:nvSpPr>
            <p:cNvPr id="93" name="Oval 57"/>
            <p:cNvSpPr>
              <a:spLocks noChangeArrowheads="1"/>
            </p:cNvSpPr>
            <p:nvPr/>
          </p:nvSpPr>
          <p:spPr bwMode="auto">
            <a:xfrm>
              <a:off x="182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94" name="Oval 58"/>
            <p:cNvSpPr>
              <a:spLocks noChangeArrowheads="1"/>
            </p:cNvSpPr>
            <p:nvPr/>
          </p:nvSpPr>
          <p:spPr bwMode="auto">
            <a:xfrm>
              <a:off x="230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95" name="Line 59"/>
            <p:cNvSpPr>
              <a:spLocks noChangeShapeType="1"/>
            </p:cNvSpPr>
            <p:nvPr/>
          </p:nvSpPr>
          <p:spPr bwMode="auto">
            <a:xfrm flipH="1">
              <a:off x="1968"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96" name="Line 60"/>
            <p:cNvSpPr>
              <a:spLocks noChangeShapeType="1"/>
            </p:cNvSpPr>
            <p:nvPr/>
          </p:nvSpPr>
          <p:spPr bwMode="auto">
            <a:xfrm>
              <a:off x="2304"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grpSp>
        <p:nvGrpSpPr>
          <p:cNvPr id="97" name="Group 61"/>
          <p:cNvGrpSpPr>
            <a:grpSpLocks/>
          </p:cNvGrpSpPr>
          <p:nvPr/>
        </p:nvGrpSpPr>
        <p:grpSpPr bwMode="auto">
          <a:xfrm>
            <a:off x="4572000" y="2852192"/>
            <a:ext cx="1219200" cy="990600"/>
            <a:chOff x="1824" y="2976"/>
            <a:chExt cx="768" cy="624"/>
          </a:xfrm>
        </p:grpSpPr>
        <p:sp>
          <p:nvSpPr>
            <p:cNvPr id="98" name="Oval 62"/>
            <p:cNvSpPr>
              <a:spLocks noChangeArrowheads="1"/>
            </p:cNvSpPr>
            <p:nvPr/>
          </p:nvSpPr>
          <p:spPr bwMode="auto">
            <a:xfrm>
              <a:off x="182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99" name="Oval 63"/>
            <p:cNvSpPr>
              <a:spLocks noChangeArrowheads="1"/>
            </p:cNvSpPr>
            <p:nvPr/>
          </p:nvSpPr>
          <p:spPr bwMode="auto">
            <a:xfrm>
              <a:off x="230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100" name="Line 64"/>
            <p:cNvSpPr>
              <a:spLocks noChangeShapeType="1"/>
            </p:cNvSpPr>
            <p:nvPr/>
          </p:nvSpPr>
          <p:spPr bwMode="auto">
            <a:xfrm flipH="1">
              <a:off x="1968"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101" name="Line 65"/>
            <p:cNvSpPr>
              <a:spLocks noChangeShapeType="1"/>
            </p:cNvSpPr>
            <p:nvPr/>
          </p:nvSpPr>
          <p:spPr bwMode="auto">
            <a:xfrm>
              <a:off x="2304"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grpSp>
        <p:nvGrpSpPr>
          <p:cNvPr id="102" name="Group 66"/>
          <p:cNvGrpSpPr>
            <a:grpSpLocks/>
          </p:cNvGrpSpPr>
          <p:nvPr/>
        </p:nvGrpSpPr>
        <p:grpSpPr bwMode="auto">
          <a:xfrm>
            <a:off x="7391400" y="3766592"/>
            <a:ext cx="1219200" cy="990600"/>
            <a:chOff x="1824" y="2976"/>
            <a:chExt cx="768" cy="624"/>
          </a:xfrm>
        </p:grpSpPr>
        <p:sp>
          <p:nvSpPr>
            <p:cNvPr id="103" name="Oval 67"/>
            <p:cNvSpPr>
              <a:spLocks noChangeArrowheads="1"/>
            </p:cNvSpPr>
            <p:nvPr/>
          </p:nvSpPr>
          <p:spPr bwMode="auto">
            <a:xfrm>
              <a:off x="182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104" name="Oval 68"/>
            <p:cNvSpPr>
              <a:spLocks noChangeArrowheads="1"/>
            </p:cNvSpPr>
            <p:nvPr/>
          </p:nvSpPr>
          <p:spPr bwMode="auto">
            <a:xfrm>
              <a:off x="230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t>
              </a:r>
            </a:p>
          </p:txBody>
        </p:sp>
        <p:sp>
          <p:nvSpPr>
            <p:cNvPr id="105" name="Line 69"/>
            <p:cNvSpPr>
              <a:spLocks noChangeShapeType="1"/>
            </p:cNvSpPr>
            <p:nvPr/>
          </p:nvSpPr>
          <p:spPr bwMode="auto">
            <a:xfrm flipH="1">
              <a:off x="1968"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106" name="Line 70"/>
            <p:cNvSpPr>
              <a:spLocks noChangeShapeType="1"/>
            </p:cNvSpPr>
            <p:nvPr/>
          </p:nvSpPr>
          <p:spPr bwMode="auto">
            <a:xfrm>
              <a:off x="2304"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20</a:t>
            </a:fld>
            <a:r>
              <a:rPr lang="en-US" altLang="zh-CN"/>
              <a:t>/37</a:t>
            </a:r>
            <a:endParaRPr lang="en-US" altLang="zh-CN" dirty="0"/>
          </a:p>
        </p:txBody>
      </p:sp>
    </p:spTree>
    <p:extLst>
      <p:ext uri="{BB962C8B-B14F-4D97-AF65-F5344CB8AC3E}">
        <p14:creationId xmlns:p14="http://schemas.microsoft.com/office/powerpoint/2010/main" val="3091260708"/>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187624" y="417558"/>
            <a:ext cx="782734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Ambiguity, Left- and Rightmost Derivations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If there are two different parse trees, they must produce two different leftmost derivations by the construction given in the proof.</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Conversely, two different leftmost derivations produce different parse trees by the other part of the proof.</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Likewise for rightmost derivations.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21</a:t>
            </a:fld>
            <a:r>
              <a:rPr lang="en-US" altLang="zh-CN"/>
              <a:t>/37</a:t>
            </a:r>
            <a:endParaRPr lang="en-US" altLang="zh-CN" dirty="0"/>
          </a:p>
        </p:txBody>
      </p:sp>
    </p:spTree>
    <p:extLst>
      <p:ext uri="{BB962C8B-B14F-4D97-AF65-F5344CB8AC3E}">
        <p14:creationId xmlns:p14="http://schemas.microsoft.com/office/powerpoint/2010/main" val="3603432131"/>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3285355" y="417558"/>
            <a:ext cx="363188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Ambiguity, etc. – (2)</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Thus, equivalent definitions of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ambiguous grammar</a:t>
            </a:r>
            <a:r>
              <a:rPr lang="en-US" altLang="zh-CN" sz="2800" kern="0" dirty="0">
                <a:solidFill>
                  <a:srgbClr val="000000"/>
                </a:solidFill>
                <a:latin typeface="Arial"/>
                <a:ea typeface="宋体"/>
              </a:rPr>
              <a:t>”</a:t>
            </a:r>
            <a:r>
              <a:rPr lang="en-US" altLang="zh-CN" sz="2800" kern="0" dirty="0">
                <a:solidFill>
                  <a:srgbClr val="000000"/>
                </a:solidFill>
                <a:latin typeface="Tahoma"/>
                <a:ea typeface="宋体"/>
              </a:rPr>
              <a:t> are:</a:t>
            </a:r>
          </a:p>
          <a:p>
            <a:pPr marL="990600" lvl="1" indent="-533400" eaLnBrk="0" hangingPunct="0">
              <a:spcBef>
                <a:spcPct val="20000"/>
              </a:spcBef>
              <a:buClr>
                <a:srgbClr val="CC00CC"/>
              </a:buClr>
              <a:buFont typeface="Monotype Sorts" charset="0"/>
              <a:buAutoNum type="arabicPeriod"/>
            </a:pPr>
            <a:r>
              <a:rPr lang="en-US" altLang="zh-CN" sz="2400" kern="0" dirty="0">
                <a:solidFill>
                  <a:srgbClr val="000000"/>
                </a:solidFill>
                <a:latin typeface="Tahoma"/>
                <a:ea typeface="宋体"/>
              </a:rPr>
              <a:t>There is a string in the language that has two different leftmost derivations.</a:t>
            </a:r>
          </a:p>
          <a:p>
            <a:pPr marL="990600" lvl="1" indent="-533400" eaLnBrk="0" hangingPunct="0">
              <a:spcBef>
                <a:spcPct val="20000"/>
              </a:spcBef>
              <a:buClr>
                <a:srgbClr val="CC00CC"/>
              </a:buClr>
              <a:buFont typeface="Monotype Sorts" charset="0"/>
              <a:buAutoNum type="arabicPeriod"/>
            </a:pPr>
            <a:r>
              <a:rPr lang="en-US" altLang="zh-CN" sz="2400" kern="0" dirty="0">
                <a:solidFill>
                  <a:srgbClr val="000000"/>
                </a:solidFill>
                <a:latin typeface="Tahoma"/>
                <a:ea typeface="宋体"/>
              </a:rPr>
              <a:t>There is a string in the language that has two different rightmost derivations.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22</a:t>
            </a:fld>
            <a:r>
              <a:rPr lang="en-US" altLang="zh-CN"/>
              <a:t>/37</a:t>
            </a:r>
            <a:endParaRPr lang="en-US" altLang="zh-CN" dirty="0"/>
          </a:p>
        </p:txBody>
      </p:sp>
    </p:spTree>
    <p:extLst>
      <p:ext uri="{BB962C8B-B14F-4D97-AF65-F5344CB8AC3E}">
        <p14:creationId xmlns:p14="http://schemas.microsoft.com/office/powerpoint/2010/main" val="3654534173"/>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51720" y="75332"/>
            <a:ext cx="4206586" cy="905396"/>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2800" b="1" dirty="0">
                <a:solidFill>
                  <a:srgbClr val="F31A03"/>
                </a:solidFill>
                <a:latin typeface="Times New Roman" pitchFamily="18" charset="0"/>
                <a:ea typeface="华文新魏" pitchFamily="2" charset="-122"/>
              </a:rPr>
              <a:t>Ambiguity is a Property of </a:t>
            </a:r>
          </a:p>
          <a:p>
            <a:pPr algn="ctr"/>
            <a:r>
              <a:rPr lang="en-US" altLang="zh-CN" sz="2800" b="1" dirty="0">
                <a:solidFill>
                  <a:srgbClr val="F31A03"/>
                </a:solidFill>
                <a:latin typeface="Times New Roman" pitchFamily="18" charset="0"/>
                <a:ea typeface="华文新魏" pitchFamily="2" charset="-122"/>
              </a:rPr>
              <a:t>Grammars, not Languages</a:t>
            </a:r>
            <a:endParaRPr lang="zh-CN" altLang="en-US" sz="2800" b="1" dirty="0">
              <a:solidFill>
                <a:srgbClr val="F31A03"/>
              </a:solidFill>
              <a:latin typeface="Times New Roman" pitchFamily="18" charset="0"/>
              <a:ea typeface="华文新魏" pitchFamily="2" charset="-122"/>
            </a:endParaRPr>
          </a:p>
        </p:txBody>
      </p:sp>
      <p:sp>
        <p:nvSpPr>
          <p:cNvPr id="14" name="Rectangle 3"/>
          <p:cNvSpPr txBox="1">
            <a:spLocks noChangeArrowheads="1"/>
          </p:cNvSpPr>
          <p:nvPr/>
        </p:nvSpPr>
        <p:spPr bwMode="auto">
          <a:xfrm>
            <a:off x="685800" y="1510382"/>
            <a:ext cx="7772400" cy="3200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3366FF"/>
              </a:buClr>
              <a:buSzPct val="70000"/>
              <a:buFont typeface="Monotype Sorts" charset="0"/>
              <a:buChar char="u"/>
              <a:tabLst/>
              <a:defRPr/>
            </a:pPr>
            <a:r>
              <a:rPr kumimoji="0" lang="en-US" altLang="zh-CN" sz="2800" b="0" i="0" u="none" strike="noStrike" kern="0" cap="none" spc="0" normalizeH="0" baseline="0" noProof="0" dirty="0">
                <a:ln>
                  <a:noFill/>
                </a:ln>
                <a:solidFill>
                  <a:srgbClr val="000000"/>
                </a:solidFill>
                <a:effectLst/>
                <a:uLnTx/>
                <a:uFillTx/>
                <a:latin typeface="Tahoma"/>
                <a:ea typeface="宋体"/>
                <a:cs typeface="+mn-cs"/>
              </a:rPr>
              <a:t>For the balanced-parentheses language, here is another CFG, which is unambiguous.</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2800" b="0" i="0" u="none" strike="noStrike" kern="0" cap="none" spc="0" normalizeH="0" baseline="0" noProof="0" dirty="0">
                <a:ln>
                  <a:noFill/>
                </a:ln>
                <a:solidFill>
                  <a:srgbClr val="000000"/>
                </a:solidFill>
                <a:effectLst/>
                <a:uLnTx/>
                <a:uFillTx/>
                <a:latin typeface="Tahoma"/>
                <a:ea typeface="宋体"/>
                <a:cs typeface="+mn-cs"/>
              </a:rPr>
              <a:t>		</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lang="en-US" altLang="zh-CN" sz="2800" kern="0" dirty="0">
                <a:solidFill>
                  <a:srgbClr val="000000"/>
                </a:solidFill>
                <a:latin typeface="Tahoma"/>
                <a:ea typeface="宋体"/>
              </a:rPr>
              <a:t>        </a:t>
            </a:r>
            <a:r>
              <a:rPr kumimoji="0" lang="en-US" altLang="zh-CN" sz="2800" b="0" i="0" u="none" strike="noStrike" kern="0" cap="none" spc="0" normalizeH="0" baseline="0" noProof="0" dirty="0">
                <a:ln>
                  <a:noFill/>
                </a:ln>
                <a:solidFill>
                  <a:srgbClr val="0000FF"/>
                </a:solidFill>
                <a:effectLst/>
                <a:uLnTx/>
                <a:uFillTx/>
                <a:latin typeface="Tahoma"/>
                <a:ea typeface="宋体"/>
                <a:cs typeface="+mn-cs"/>
              </a:rPr>
              <a:t>B -&gt; (RB | </a:t>
            </a:r>
            <a:r>
              <a:rPr kumimoji="0" lang="en-US" altLang="zh-CN" sz="2800" b="0" i="0" u="none" strike="noStrike" kern="0" cap="none" spc="0" normalizeH="0" baseline="0" noProof="0" dirty="0" err="1">
                <a:ln>
                  <a:noFill/>
                </a:ln>
                <a:solidFill>
                  <a:srgbClr val="0000FF"/>
                </a:solidFill>
                <a:effectLst/>
                <a:uLnTx/>
                <a:uFillTx/>
                <a:latin typeface="Lucida Sans Unicode" charset="0"/>
                <a:ea typeface="宋体"/>
                <a:cs typeface="+mn-cs"/>
              </a:rPr>
              <a:t>ε</a:t>
            </a:r>
            <a:endParaRPr kumimoji="0" lang="en-US" altLang="zh-CN" sz="2800" b="0" i="0" u="none" strike="noStrike" kern="0" cap="none" spc="0" normalizeH="0" baseline="0" noProof="0" dirty="0">
              <a:ln>
                <a:noFill/>
              </a:ln>
              <a:solidFill>
                <a:srgbClr val="0000FF"/>
              </a:solidFill>
              <a:effectLst/>
              <a:uLnTx/>
              <a:uFillTx/>
              <a:latin typeface="Lucida Sans Unicode" charset="0"/>
              <a:ea typeface="宋体"/>
              <a:cs typeface="+mn-cs"/>
            </a:endParaRP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2800" b="0" i="0" u="none" strike="noStrike" kern="0" cap="none" spc="0" normalizeH="0" baseline="0" noProof="0" dirty="0">
                <a:ln>
                  <a:noFill/>
                </a:ln>
                <a:solidFill>
                  <a:srgbClr val="0000FF"/>
                </a:solidFill>
                <a:effectLst/>
                <a:uLnTx/>
                <a:uFillTx/>
                <a:latin typeface="Tahoma"/>
                <a:ea typeface="宋体"/>
                <a:cs typeface="+mn-cs"/>
              </a:rPr>
              <a:t>		R -&gt; ) | (RR</a:t>
            </a:r>
          </a:p>
        </p:txBody>
      </p:sp>
      <p:grpSp>
        <p:nvGrpSpPr>
          <p:cNvPr id="15" name="Group 6"/>
          <p:cNvGrpSpPr>
            <a:grpSpLocks/>
          </p:cNvGrpSpPr>
          <p:nvPr/>
        </p:nvGrpSpPr>
        <p:grpSpPr bwMode="auto">
          <a:xfrm>
            <a:off x="1981200" y="2564904"/>
            <a:ext cx="6713538" cy="830263"/>
            <a:chOff x="1248" y="2304"/>
            <a:chExt cx="4229" cy="523"/>
          </a:xfrm>
        </p:grpSpPr>
        <p:sp>
          <p:nvSpPr>
            <p:cNvPr id="16" name="Text Box 4"/>
            <p:cNvSpPr txBox="1">
              <a:spLocks noChangeArrowheads="1"/>
            </p:cNvSpPr>
            <p:nvPr/>
          </p:nvSpPr>
          <p:spPr bwMode="auto">
            <a:xfrm>
              <a:off x="3216" y="2304"/>
              <a:ext cx="2261"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 the start symbol,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derives balanced strings.</a:t>
              </a:r>
            </a:p>
          </p:txBody>
        </p:sp>
        <p:sp>
          <p:nvSpPr>
            <p:cNvPr id="17" name="Line 5"/>
            <p:cNvSpPr>
              <a:spLocks noChangeShapeType="1"/>
            </p:cNvSpPr>
            <p:nvPr/>
          </p:nvSpPr>
          <p:spPr bwMode="auto">
            <a:xfrm flipH="1">
              <a:off x="1248" y="2448"/>
              <a:ext cx="1872" cy="14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18" name="Group 9"/>
          <p:cNvGrpSpPr>
            <a:grpSpLocks/>
          </p:cNvGrpSpPr>
          <p:nvPr/>
        </p:nvGrpSpPr>
        <p:grpSpPr bwMode="auto">
          <a:xfrm>
            <a:off x="1905000" y="4005064"/>
            <a:ext cx="5843588" cy="1309687"/>
            <a:chOff x="1200" y="3243"/>
            <a:chExt cx="3681" cy="825"/>
          </a:xfrm>
        </p:grpSpPr>
        <p:sp>
          <p:nvSpPr>
            <p:cNvPr id="19" name="Text Box 7"/>
            <p:cNvSpPr txBox="1">
              <a:spLocks noChangeArrowheads="1"/>
            </p:cNvSpPr>
            <p:nvPr/>
          </p:nvSpPr>
          <p:spPr bwMode="auto">
            <a:xfrm>
              <a:off x="2448" y="3312"/>
              <a:ext cx="2433" cy="7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R generates certain strings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that have one more right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sysClr val="windowText" lastClr="000000"/>
                  </a:solidFill>
                  <a:effectLst/>
                  <a:uLnTx/>
                  <a:uFillTx/>
                </a:rPr>
                <a:t>paren</a:t>
              </a:r>
              <a:r>
                <a:rPr kumimoji="0" lang="en-US" altLang="zh-CN" sz="2400" b="0" i="0" u="none" strike="noStrike" kern="0" cap="none" spc="0" normalizeH="0" baseline="0" noProof="0" dirty="0">
                  <a:ln>
                    <a:noFill/>
                  </a:ln>
                  <a:solidFill>
                    <a:sysClr val="windowText" lastClr="000000"/>
                  </a:solidFill>
                  <a:effectLst/>
                  <a:uLnTx/>
                  <a:uFillTx/>
                </a:rPr>
                <a:t> than left.</a:t>
              </a:r>
            </a:p>
          </p:txBody>
        </p:sp>
        <p:sp>
          <p:nvSpPr>
            <p:cNvPr id="20" name="Line 8"/>
            <p:cNvSpPr>
              <a:spLocks noChangeShapeType="1"/>
            </p:cNvSpPr>
            <p:nvPr/>
          </p:nvSpPr>
          <p:spPr bwMode="auto">
            <a:xfrm flipH="1" flipV="1">
              <a:off x="1200" y="3243"/>
              <a:ext cx="1200" cy="432"/>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23</a:t>
            </a:fld>
            <a:r>
              <a:rPr lang="en-US" altLang="zh-CN"/>
              <a:t>/37</a:t>
            </a:r>
            <a:endParaRPr lang="en-US" altLang="zh-CN" dirty="0"/>
          </a:p>
        </p:txBody>
      </p:sp>
    </p:spTree>
    <p:extLst>
      <p:ext uri="{BB962C8B-B14F-4D97-AF65-F5344CB8AC3E}">
        <p14:creationId xmlns:p14="http://schemas.microsoft.com/office/powerpoint/2010/main" val="40796794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75656" y="417558"/>
            <a:ext cx="61972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Example: Unambiguous Grammar</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algn="ctr" eaLnBrk="0" hangingPunct="0">
              <a:spcBef>
                <a:spcPct val="20000"/>
              </a:spcBef>
              <a:buClr>
                <a:srgbClr val="CC00CC"/>
              </a:buClr>
            </a:pPr>
            <a:r>
              <a:rPr lang="en-US" altLang="zh-CN" sz="2800" kern="0" dirty="0">
                <a:solidFill>
                  <a:srgbClr val="0000FF"/>
                </a:solidFill>
                <a:latin typeface="Tahoma"/>
                <a:ea typeface="宋体"/>
              </a:rPr>
              <a:t>B -&gt; (RB | </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Lucida Sans Unicode" charset="0"/>
                <a:ea typeface="宋体"/>
              </a:rPr>
              <a:t>      </a:t>
            </a:r>
            <a:r>
              <a:rPr lang="en-US" altLang="zh-CN" sz="2800" kern="0" dirty="0">
                <a:solidFill>
                  <a:srgbClr val="0000FF"/>
                </a:solidFill>
                <a:latin typeface="Tahoma"/>
                <a:ea typeface="宋体"/>
              </a:rPr>
              <a:t> R -&gt; ) | (RR</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Construct a unique leftmost derivation for a given balanced string of parentheses by scanning the string from left to right.</a:t>
            </a:r>
          </a:p>
          <a:p>
            <a:pPr marL="800100" lvl="1" indent="-3429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If we need to expand B, then use B -&gt; (RB if the next symbol is </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 use </a:t>
            </a:r>
            <a:r>
              <a:rPr lang="en-US" altLang="zh-CN" sz="2400" kern="0" dirty="0" err="1">
                <a:solidFill>
                  <a:srgbClr val="000000"/>
                </a:solidFill>
                <a:latin typeface="Lucida Sans Unicode" charset="0"/>
                <a:ea typeface="宋体"/>
              </a:rPr>
              <a:t>ε</a:t>
            </a:r>
            <a:r>
              <a:rPr lang="en-US" altLang="zh-CN" sz="2400" kern="0" dirty="0">
                <a:solidFill>
                  <a:srgbClr val="000000"/>
                </a:solidFill>
                <a:latin typeface="Tahoma"/>
                <a:ea typeface="宋体"/>
              </a:rPr>
              <a:t> if at the end.</a:t>
            </a:r>
          </a:p>
          <a:p>
            <a:pPr marL="800100" lvl="1" indent="-3429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If we need to expand R, use R -&gt; ) if the next symbol is </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 and (RR if it is </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24</a:t>
            </a:fld>
            <a:r>
              <a:rPr lang="en-US" altLang="zh-CN"/>
              <a:t>/37</a:t>
            </a:r>
            <a:endParaRPr lang="en-US" altLang="zh-CN" dirty="0"/>
          </a:p>
        </p:txBody>
      </p:sp>
    </p:spTree>
    <p:extLst>
      <p:ext uri="{BB962C8B-B14F-4D97-AF65-F5344CB8AC3E}">
        <p14:creationId xmlns:p14="http://schemas.microsoft.com/office/powerpoint/2010/main" val="321901951"/>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56360" y="417558"/>
            <a:ext cx="363589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The Parsing Process</a:t>
            </a:r>
            <a:endParaRPr lang="zh-CN" altLang="en-US" sz="3200" b="1" dirty="0">
              <a:solidFill>
                <a:srgbClr val="F31A03"/>
              </a:solidFill>
              <a:latin typeface="Times New Roman" pitchFamily="18" charset="0"/>
              <a:ea typeface="华文新魏" pitchFamily="2" charset="-122"/>
            </a:endParaRPr>
          </a:p>
        </p:txBody>
      </p:sp>
      <p:sp>
        <p:nvSpPr>
          <p:cNvPr id="12" name="Rectangle 3"/>
          <p:cNvSpPr txBox="1">
            <a:spLocks noChangeArrowheads="1"/>
          </p:cNvSpPr>
          <p:nvPr/>
        </p:nvSpPr>
        <p:spPr bwMode="auto">
          <a:xfrm>
            <a:off x="6858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Remaining Input:</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a:t>
            </a:r>
            <a:endParaRPr kumimoji="0" lang="en-US" altLang="zh-CN" sz="3200" b="0" i="0" u="none" strike="noStrike" kern="0" cap="none" spc="0" normalizeH="0" baseline="0" noProof="0" dirty="0">
              <a:ln>
                <a:noFill/>
              </a:ln>
              <a:solidFill>
                <a:srgbClr val="000000"/>
              </a:solidFill>
              <a:effectLst/>
              <a:uLnTx/>
              <a:uFillTx/>
              <a:latin typeface="Tahoma"/>
              <a:ea typeface="宋体"/>
              <a:cs typeface="+mn-cs"/>
            </a:endParaRPr>
          </a:p>
        </p:txBody>
      </p:sp>
      <p:sp>
        <p:nvSpPr>
          <p:cNvPr id="13" name="Rectangle 4"/>
          <p:cNvSpPr txBox="1">
            <a:spLocks noChangeArrowheads="1"/>
          </p:cNvSpPr>
          <p:nvPr/>
        </p:nvSpPr>
        <p:spPr bwMode="auto">
          <a:xfrm>
            <a:off x="46482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Steps of leftmost derivation:</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a:t>
            </a:r>
            <a:endParaRPr kumimoji="0" lang="en-US" altLang="zh-CN" sz="3200" b="0" i="0" u="none" strike="noStrike" kern="0" cap="none" spc="0" normalizeH="0" baseline="0" noProof="0" dirty="0">
              <a:ln>
                <a:noFill/>
              </a:ln>
              <a:solidFill>
                <a:srgbClr val="000000"/>
              </a:solidFill>
              <a:effectLst/>
              <a:uLnTx/>
              <a:uFillTx/>
              <a:latin typeface="Tahoma"/>
              <a:ea typeface="宋体"/>
              <a:cs typeface="+mn-cs"/>
            </a:endParaRPr>
          </a:p>
        </p:txBody>
      </p:sp>
      <p:sp>
        <p:nvSpPr>
          <p:cNvPr id="14" name="Text Box 5"/>
          <p:cNvSpPr txBox="1">
            <a:spLocks noChangeArrowheads="1"/>
          </p:cNvSpPr>
          <p:nvPr/>
        </p:nvSpPr>
        <p:spPr bwMode="auto">
          <a:xfrm>
            <a:off x="593725" y="3351114"/>
            <a:ext cx="99706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symbol</a:t>
            </a:r>
          </a:p>
        </p:txBody>
      </p:sp>
      <p:sp>
        <p:nvSpPr>
          <p:cNvPr id="15" name="Line 6"/>
          <p:cNvSpPr>
            <a:spLocks noChangeShapeType="1"/>
          </p:cNvSpPr>
          <p:nvPr/>
        </p:nvSpPr>
        <p:spPr bwMode="auto">
          <a:xfrm flipV="1">
            <a:off x="838200" y="2631976"/>
            <a:ext cx="0" cy="685800"/>
          </a:xfrm>
          <a:prstGeom prst="line">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Rectangle 7"/>
          <p:cNvSpPr>
            <a:spLocks noChangeArrowheads="1"/>
          </p:cNvSpPr>
          <p:nvPr/>
        </p:nvSpPr>
        <p:spPr bwMode="auto">
          <a:xfrm>
            <a:off x="1447800" y="5451376"/>
            <a:ext cx="54657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FF"/>
                </a:solidFill>
                <a:effectLst/>
                <a:uLnTx/>
                <a:uFillTx/>
              </a:rPr>
              <a:t>B -&gt; (RB | </a:t>
            </a:r>
            <a:r>
              <a:rPr kumimoji="0" lang="en-US" altLang="zh-CN" sz="3200" b="0" i="0" u="none" strike="noStrike" kern="0" cap="none" spc="0" normalizeH="0" baseline="0" noProof="0" dirty="0" err="1">
                <a:ln>
                  <a:noFill/>
                </a:ln>
                <a:solidFill>
                  <a:srgbClr val="0000FF"/>
                </a:solidFill>
                <a:effectLst/>
                <a:uLnTx/>
                <a:uFillTx/>
                <a:latin typeface="Lucida Sans Unicode" charset="0"/>
              </a:rPr>
              <a:t>ε</a:t>
            </a:r>
            <a:r>
              <a:rPr kumimoji="0" lang="en-US" altLang="zh-CN" sz="3200" b="0" i="0" u="none" strike="noStrike" kern="0" cap="none" spc="0" normalizeH="0" baseline="0" noProof="0" dirty="0">
                <a:ln>
                  <a:noFill/>
                </a:ln>
                <a:solidFill>
                  <a:srgbClr val="0000FF"/>
                </a:solidFill>
                <a:effectLst/>
                <a:uLnTx/>
                <a:uFillTx/>
                <a:latin typeface="Lucida Sans Unicode" charset="0"/>
              </a:rPr>
              <a:t>      </a:t>
            </a:r>
            <a:r>
              <a:rPr kumimoji="0" lang="en-US" altLang="zh-CN" sz="3200" b="0" i="0" u="none" strike="noStrike" kern="0" cap="none" spc="0" normalizeH="0" baseline="0" noProof="0" dirty="0">
                <a:ln>
                  <a:noFill/>
                </a:ln>
                <a:solidFill>
                  <a:srgbClr val="0000FF"/>
                </a:solidFill>
                <a:effectLst/>
                <a:uLnTx/>
                <a:uFillTx/>
              </a:rPr>
              <a:t> R -&gt; ) | (RR</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25</a:t>
            </a:fld>
            <a:r>
              <a:rPr lang="en-US" altLang="zh-CN"/>
              <a:t>/37</a:t>
            </a:r>
            <a:endParaRPr lang="en-US" altLang="zh-CN" dirty="0"/>
          </a:p>
        </p:txBody>
      </p:sp>
    </p:spTree>
    <p:extLst>
      <p:ext uri="{BB962C8B-B14F-4D97-AF65-F5344CB8AC3E}">
        <p14:creationId xmlns:p14="http://schemas.microsoft.com/office/powerpoint/2010/main" val="561015958"/>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56360" y="417558"/>
            <a:ext cx="363589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The Parsing Process</a:t>
            </a:r>
            <a:endParaRPr lang="zh-CN" altLang="en-US" sz="3200" b="1" dirty="0">
              <a:solidFill>
                <a:srgbClr val="F31A03"/>
              </a:solidFill>
              <a:latin typeface="Times New Roman" pitchFamily="18" charset="0"/>
              <a:ea typeface="华文新魏" pitchFamily="2" charset="-122"/>
            </a:endParaRPr>
          </a:p>
        </p:txBody>
      </p:sp>
      <p:sp>
        <p:nvSpPr>
          <p:cNvPr id="16" name="Rectangle 7"/>
          <p:cNvSpPr>
            <a:spLocks noChangeArrowheads="1"/>
          </p:cNvSpPr>
          <p:nvPr/>
        </p:nvSpPr>
        <p:spPr bwMode="auto">
          <a:xfrm>
            <a:off x="1447800" y="5451376"/>
            <a:ext cx="54657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FF"/>
                </a:solidFill>
                <a:effectLst/>
                <a:uLnTx/>
                <a:uFillTx/>
              </a:rPr>
              <a:t>B -&gt; (RB | </a:t>
            </a:r>
            <a:r>
              <a:rPr kumimoji="0" lang="en-US" altLang="zh-CN" sz="3200" b="0" i="0" u="none" strike="noStrike" kern="0" cap="none" spc="0" normalizeH="0" baseline="0" noProof="0" dirty="0" err="1">
                <a:ln>
                  <a:noFill/>
                </a:ln>
                <a:solidFill>
                  <a:srgbClr val="0000FF"/>
                </a:solidFill>
                <a:effectLst/>
                <a:uLnTx/>
                <a:uFillTx/>
                <a:latin typeface="Lucida Sans Unicode" charset="0"/>
              </a:rPr>
              <a:t>ε</a:t>
            </a:r>
            <a:r>
              <a:rPr kumimoji="0" lang="en-US" altLang="zh-CN" sz="3200" b="0" i="0" u="none" strike="noStrike" kern="0" cap="none" spc="0" normalizeH="0" baseline="0" noProof="0" dirty="0">
                <a:ln>
                  <a:noFill/>
                </a:ln>
                <a:solidFill>
                  <a:srgbClr val="0000FF"/>
                </a:solidFill>
                <a:effectLst/>
                <a:uLnTx/>
                <a:uFillTx/>
                <a:latin typeface="Lucida Sans Unicode" charset="0"/>
              </a:rPr>
              <a:t>      </a:t>
            </a:r>
            <a:r>
              <a:rPr kumimoji="0" lang="en-US" altLang="zh-CN" sz="3200" b="0" i="0" u="none" strike="noStrike" kern="0" cap="none" spc="0" normalizeH="0" baseline="0" noProof="0" dirty="0">
                <a:ln>
                  <a:noFill/>
                </a:ln>
                <a:solidFill>
                  <a:srgbClr val="0000FF"/>
                </a:solidFill>
                <a:effectLst/>
                <a:uLnTx/>
                <a:uFillTx/>
              </a:rPr>
              <a:t> R -&gt; ) | (RR</a:t>
            </a:r>
          </a:p>
        </p:txBody>
      </p:sp>
      <p:sp>
        <p:nvSpPr>
          <p:cNvPr id="23" name="Rectangle 3"/>
          <p:cNvSpPr txBox="1">
            <a:spLocks noChangeArrowheads="1"/>
          </p:cNvSpPr>
          <p:nvPr/>
        </p:nvSpPr>
        <p:spPr bwMode="auto">
          <a:xfrm>
            <a:off x="6858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Remaining Input:</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a:t>
            </a:r>
            <a:endParaRPr kumimoji="0" lang="en-US" altLang="zh-CN" sz="3200" b="0" i="0" u="none" strike="noStrike" kern="0" cap="none" spc="0" normalizeH="0" baseline="0" noProof="0" dirty="0">
              <a:ln>
                <a:noFill/>
              </a:ln>
              <a:solidFill>
                <a:srgbClr val="000000"/>
              </a:solidFill>
              <a:effectLst/>
              <a:uLnTx/>
              <a:uFillTx/>
              <a:latin typeface="Tahoma"/>
              <a:ea typeface="宋体"/>
              <a:cs typeface="+mn-cs"/>
            </a:endParaRPr>
          </a:p>
        </p:txBody>
      </p:sp>
      <p:sp>
        <p:nvSpPr>
          <p:cNvPr id="24" name="Rectangle 4"/>
          <p:cNvSpPr txBox="1">
            <a:spLocks noChangeArrowheads="1"/>
          </p:cNvSpPr>
          <p:nvPr/>
        </p:nvSpPr>
        <p:spPr bwMode="auto">
          <a:xfrm>
            <a:off x="46482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Steps of leftmost derivation:</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a:t>
            </a:r>
            <a:endParaRPr kumimoji="0" lang="en-US" altLang="zh-CN" sz="3200" b="0" i="0" u="none" strike="noStrike" kern="0" cap="none" spc="0" normalizeH="0" baseline="0" noProof="0" dirty="0">
              <a:ln>
                <a:noFill/>
              </a:ln>
              <a:solidFill>
                <a:srgbClr val="000000"/>
              </a:solidFill>
              <a:effectLst/>
              <a:uLnTx/>
              <a:uFillTx/>
              <a:latin typeface="Tahoma"/>
              <a:ea typeface="宋体"/>
              <a:cs typeface="+mn-cs"/>
            </a:endParaRPr>
          </a:p>
        </p:txBody>
      </p:sp>
      <p:sp>
        <p:nvSpPr>
          <p:cNvPr id="25" name="Text Box 5"/>
          <p:cNvSpPr txBox="1">
            <a:spLocks noChangeArrowheads="1"/>
          </p:cNvSpPr>
          <p:nvPr/>
        </p:nvSpPr>
        <p:spPr bwMode="auto">
          <a:xfrm>
            <a:off x="593725" y="3351114"/>
            <a:ext cx="99706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symbol</a:t>
            </a:r>
          </a:p>
        </p:txBody>
      </p:sp>
      <p:sp>
        <p:nvSpPr>
          <p:cNvPr id="26" name="Line 6"/>
          <p:cNvSpPr>
            <a:spLocks noChangeShapeType="1"/>
          </p:cNvSpPr>
          <p:nvPr/>
        </p:nvSpPr>
        <p:spPr bwMode="auto">
          <a:xfrm flipV="1">
            <a:off x="838200" y="2631976"/>
            <a:ext cx="0" cy="685800"/>
          </a:xfrm>
          <a:prstGeom prst="line">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26</a:t>
            </a:fld>
            <a:r>
              <a:rPr lang="en-US" altLang="zh-CN"/>
              <a:t>/37</a:t>
            </a:r>
            <a:endParaRPr lang="en-US" altLang="zh-CN" dirty="0"/>
          </a:p>
        </p:txBody>
      </p:sp>
    </p:spTree>
    <p:extLst>
      <p:ext uri="{BB962C8B-B14F-4D97-AF65-F5344CB8AC3E}">
        <p14:creationId xmlns:p14="http://schemas.microsoft.com/office/powerpoint/2010/main" val="205750625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56360" y="417558"/>
            <a:ext cx="363589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The Parsing Process</a:t>
            </a:r>
            <a:endParaRPr lang="zh-CN" altLang="en-US" sz="3200" b="1" dirty="0">
              <a:solidFill>
                <a:srgbClr val="F31A03"/>
              </a:solidFill>
              <a:latin typeface="Times New Roman" pitchFamily="18" charset="0"/>
              <a:ea typeface="华文新魏" pitchFamily="2" charset="-122"/>
            </a:endParaRPr>
          </a:p>
        </p:txBody>
      </p:sp>
      <p:sp>
        <p:nvSpPr>
          <p:cNvPr id="16" name="Rectangle 7"/>
          <p:cNvSpPr>
            <a:spLocks noChangeArrowheads="1"/>
          </p:cNvSpPr>
          <p:nvPr/>
        </p:nvSpPr>
        <p:spPr bwMode="auto">
          <a:xfrm>
            <a:off x="1447800" y="5451376"/>
            <a:ext cx="54657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FF"/>
                </a:solidFill>
                <a:effectLst/>
                <a:uLnTx/>
                <a:uFillTx/>
              </a:rPr>
              <a:t>B -&gt; (RB | </a:t>
            </a:r>
            <a:r>
              <a:rPr kumimoji="0" lang="en-US" altLang="zh-CN" sz="3200" b="0" i="0" u="none" strike="noStrike" kern="0" cap="none" spc="0" normalizeH="0" baseline="0" noProof="0" dirty="0" err="1">
                <a:ln>
                  <a:noFill/>
                </a:ln>
                <a:solidFill>
                  <a:srgbClr val="0000FF"/>
                </a:solidFill>
                <a:effectLst/>
                <a:uLnTx/>
                <a:uFillTx/>
                <a:latin typeface="Lucida Sans Unicode" charset="0"/>
              </a:rPr>
              <a:t>ε</a:t>
            </a:r>
            <a:r>
              <a:rPr kumimoji="0" lang="en-US" altLang="zh-CN" sz="3200" b="0" i="0" u="none" strike="noStrike" kern="0" cap="none" spc="0" normalizeH="0" baseline="0" noProof="0" dirty="0">
                <a:ln>
                  <a:noFill/>
                </a:ln>
                <a:solidFill>
                  <a:srgbClr val="0000FF"/>
                </a:solidFill>
                <a:effectLst/>
                <a:uLnTx/>
                <a:uFillTx/>
                <a:latin typeface="Lucida Sans Unicode" charset="0"/>
              </a:rPr>
              <a:t>      </a:t>
            </a:r>
            <a:r>
              <a:rPr kumimoji="0" lang="en-US" altLang="zh-CN" sz="3200" b="0" i="0" u="none" strike="noStrike" kern="0" cap="none" spc="0" normalizeH="0" baseline="0" noProof="0" dirty="0">
                <a:ln>
                  <a:noFill/>
                </a:ln>
                <a:solidFill>
                  <a:srgbClr val="0000FF"/>
                </a:solidFill>
                <a:effectLst/>
                <a:uLnTx/>
                <a:uFillTx/>
              </a:rPr>
              <a:t> R -&gt; ) | (RR</a:t>
            </a:r>
          </a:p>
        </p:txBody>
      </p:sp>
      <p:sp>
        <p:nvSpPr>
          <p:cNvPr id="20" name="Rectangle 3"/>
          <p:cNvSpPr txBox="1">
            <a:spLocks noChangeArrowheads="1"/>
          </p:cNvSpPr>
          <p:nvPr/>
        </p:nvSpPr>
        <p:spPr bwMode="auto">
          <a:xfrm>
            <a:off x="6858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Remaining Input:</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a:t>
            </a:r>
          </a:p>
        </p:txBody>
      </p:sp>
      <p:sp>
        <p:nvSpPr>
          <p:cNvPr id="21" name="Rectangle 4"/>
          <p:cNvSpPr txBox="1">
            <a:spLocks noChangeArrowheads="1"/>
          </p:cNvSpPr>
          <p:nvPr/>
        </p:nvSpPr>
        <p:spPr bwMode="auto">
          <a:xfrm>
            <a:off x="46482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Steps of leftmost derivation:</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((RRB</a:t>
            </a:r>
          </a:p>
        </p:txBody>
      </p:sp>
      <p:sp>
        <p:nvSpPr>
          <p:cNvPr id="22" name="Text Box 5"/>
          <p:cNvSpPr txBox="1">
            <a:spLocks noChangeArrowheads="1"/>
          </p:cNvSpPr>
          <p:nvPr/>
        </p:nvSpPr>
        <p:spPr bwMode="auto">
          <a:xfrm>
            <a:off x="593725" y="3351114"/>
            <a:ext cx="99706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symbol</a:t>
            </a:r>
          </a:p>
        </p:txBody>
      </p:sp>
      <p:sp>
        <p:nvSpPr>
          <p:cNvPr id="23" name="Line 6"/>
          <p:cNvSpPr>
            <a:spLocks noChangeShapeType="1"/>
          </p:cNvSpPr>
          <p:nvPr/>
        </p:nvSpPr>
        <p:spPr bwMode="auto">
          <a:xfrm flipV="1">
            <a:off x="838200" y="2631976"/>
            <a:ext cx="0" cy="685800"/>
          </a:xfrm>
          <a:prstGeom prst="line">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27</a:t>
            </a:fld>
            <a:r>
              <a:rPr lang="en-US" altLang="zh-CN"/>
              <a:t>/37</a:t>
            </a:r>
            <a:endParaRPr lang="en-US" altLang="zh-CN" dirty="0"/>
          </a:p>
        </p:txBody>
      </p:sp>
    </p:spTree>
    <p:extLst>
      <p:ext uri="{BB962C8B-B14F-4D97-AF65-F5344CB8AC3E}">
        <p14:creationId xmlns:p14="http://schemas.microsoft.com/office/powerpoint/2010/main" val="1919435550"/>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56360" y="417558"/>
            <a:ext cx="363589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The Parsing Process</a:t>
            </a:r>
            <a:endParaRPr lang="zh-CN" altLang="en-US" sz="3200" b="1" dirty="0">
              <a:solidFill>
                <a:srgbClr val="F31A03"/>
              </a:solidFill>
              <a:latin typeface="Times New Roman" pitchFamily="18" charset="0"/>
              <a:ea typeface="华文新魏" pitchFamily="2" charset="-122"/>
            </a:endParaRPr>
          </a:p>
        </p:txBody>
      </p:sp>
      <p:sp>
        <p:nvSpPr>
          <p:cNvPr id="16" name="Rectangle 7"/>
          <p:cNvSpPr>
            <a:spLocks noChangeArrowheads="1"/>
          </p:cNvSpPr>
          <p:nvPr/>
        </p:nvSpPr>
        <p:spPr bwMode="auto">
          <a:xfrm>
            <a:off x="1447800" y="5451376"/>
            <a:ext cx="54657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FF"/>
                </a:solidFill>
                <a:effectLst/>
                <a:uLnTx/>
                <a:uFillTx/>
              </a:rPr>
              <a:t>B -&gt; (RB | </a:t>
            </a:r>
            <a:r>
              <a:rPr kumimoji="0" lang="en-US" altLang="zh-CN" sz="3200" b="0" i="0" u="none" strike="noStrike" kern="0" cap="none" spc="0" normalizeH="0" baseline="0" noProof="0" dirty="0" err="1">
                <a:ln>
                  <a:noFill/>
                </a:ln>
                <a:solidFill>
                  <a:srgbClr val="0000FF"/>
                </a:solidFill>
                <a:effectLst/>
                <a:uLnTx/>
                <a:uFillTx/>
                <a:latin typeface="Lucida Sans Unicode" charset="0"/>
              </a:rPr>
              <a:t>ε</a:t>
            </a:r>
            <a:r>
              <a:rPr kumimoji="0" lang="en-US" altLang="zh-CN" sz="3200" b="0" i="0" u="none" strike="noStrike" kern="0" cap="none" spc="0" normalizeH="0" baseline="0" noProof="0" dirty="0">
                <a:ln>
                  <a:noFill/>
                </a:ln>
                <a:solidFill>
                  <a:srgbClr val="0000FF"/>
                </a:solidFill>
                <a:effectLst/>
                <a:uLnTx/>
                <a:uFillTx/>
                <a:latin typeface="Lucida Sans Unicode" charset="0"/>
              </a:rPr>
              <a:t>      </a:t>
            </a:r>
            <a:r>
              <a:rPr kumimoji="0" lang="en-US" altLang="zh-CN" sz="3200" b="0" i="0" u="none" strike="noStrike" kern="0" cap="none" spc="0" normalizeH="0" baseline="0" noProof="0" dirty="0">
                <a:ln>
                  <a:noFill/>
                </a:ln>
                <a:solidFill>
                  <a:srgbClr val="0000FF"/>
                </a:solidFill>
                <a:effectLst/>
                <a:uLnTx/>
                <a:uFillTx/>
              </a:rPr>
              <a:t> R -&gt; ) | (RR</a:t>
            </a:r>
          </a:p>
        </p:txBody>
      </p:sp>
      <p:sp>
        <p:nvSpPr>
          <p:cNvPr id="22" name="Text Box 5"/>
          <p:cNvSpPr txBox="1">
            <a:spLocks noChangeArrowheads="1"/>
          </p:cNvSpPr>
          <p:nvPr/>
        </p:nvSpPr>
        <p:spPr bwMode="auto">
          <a:xfrm>
            <a:off x="593725" y="3351114"/>
            <a:ext cx="99706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symbol</a:t>
            </a:r>
          </a:p>
        </p:txBody>
      </p:sp>
      <p:sp>
        <p:nvSpPr>
          <p:cNvPr id="23" name="Line 6"/>
          <p:cNvSpPr>
            <a:spLocks noChangeShapeType="1"/>
          </p:cNvSpPr>
          <p:nvPr/>
        </p:nvSpPr>
        <p:spPr bwMode="auto">
          <a:xfrm flipV="1">
            <a:off x="838200" y="2631976"/>
            <a:ext cx="0" cy="685800"/>
          </a:xfrm>
          <a:prstGeom prst="line">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Rectangle 3"/>
          <p:cNvSpPr txBox="1">
            <a:spLocks noChangeArrowheads="1"/>
          </p:cNvSpPr>
          <p:nvPr/>
        </p:nvSpPr>
        <p:spPr bwMode="auto">
          <a:xfrm>
            <a:off x="6858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Remaining Input:</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a:t>
            </a:r>
          </a:p>
        </p:txBody>
      </p:sp>
      <p:sp>
        <p:nvSpPr>
          <p:cNvPr id="14" name="Rectangle 4"/>
          <p:cNvSpPr txBox="1">
            <a:spLocks noChangeArrowheads="1"/>
          </p:cNvSpPr>
          <p:nvPr/>
        </p:nvSpPr>
        <p:spPr bwMode="auto">
          <a:xfrm>
            <a:off x="46482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Steps of leftmost derivation:</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28</a:t>
            </a:fld>
            <a:r>
              <a:rPr lang="en-US" altLang="zh-CN"/>
              <a:t>/37</a:t>
            </a:r>
            <a:endParaRPr lang="en-US" altLang="zh-CN" dirty="0"/>
          </a:p>
        </p:txBody>
      </p:sp>
    </p:spTree>
    <p:extLst>
      <p:ext uri="{BB962C8B-B14F-4D97-AF65-F5344CB8AC3E}">
        <p14:creationId xmlns:p14="http://schemas.microsoft.com/office/powerpoint/2010/main" val="3143528782"/>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56360" y="417558"/>
            <a:ext cx="363589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The Parsing Process</a:t>
            </a:r>
            <a:endParaRPr lang="zh-CN" altLang="en-US" sz="3200" b="1" dirty="0">
              <a:solidFill>
                <a:srgbClr val="F31A03"/>
              </a:solidFill>
              <a:latin typeface="Times New Roman" pitchFamily="18" charset="0"/>
              <a:ea typeface="华文新魏" pitchFamily="2" charset="-122"/>
            </a:endParaRPr>
          </a:p>
        </p:txBody>
      </p:sp>
      <p:sp>
        <p:nvSpPr>
          <p:cNvPr id="16" name="Rectangle 7"/>
          <p:cNvSpPr>
            <a:spLocks noChangeArrowheads="1"/>
          </p:cNvSpPr>
          <p:nvPr/>
        </p:nvSpPr>
        <p:spPr bwMode="auto">
          <a:xfrm>
            <a:off x="1447800" y="5451376"/>
            <a:ext cx="54657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FF"/>
                </a:solidFill>
                <a:effectLst/>
                <a:uLnTx/>
                <a:uFillTx/>
              </a:rPr>
              <a:t>B -&gt; (RB | </a:t>
            </a:r>
            <a:r>
              <a:rPr kumimoji="0" lang="en-US" altLang="zh-CN" sz="3200" b="0" i="0" u="none" strike="noStrike" kern="0" cap="none" spc="0" normalizeH="0" baseline="0" noProof="0" dirty="0" err="1">
                <a:ln>
                  <a:noFill/>
                </a:ln>
                <a:solidFill>
                  <a:srgbClr val="0000FF"/>
                </a:solidFill>
                <a:effectLst/>
                <a:uLnTx/>
                <a:uFillTx/>
                <a:latin typeface="Lucida Sans Unicode" charset="0"/>
              </a:rPr>
              <a:t>ε</a:t>
            </a:r>
            <a:r>
              <a:rPr kumimoji="0" lang="en-US" altLang="zh-CN" sz="3200" b="0" i="0" u="none" strike="noStrike" kern="0" cap="none" spc="0" normalizeH="0" baseline="0" noProof="0" dirty="0">
                <a:ln>
                  <a:noFill/>
                </a:ln>
                <a:solidFill>
                  <a:srgbClr val="0000FF"/>
                </a:solidFill>
                <a:effectLst/>
                <a:uLnTx/>
                <a:uFillTx/>
                <a:latin typeface="Lucida Sans Unicode" charset="0"/>
              </a:rPr>
              <a:t>      </a:t>
            </a:r>
            <a:r>
              <a:rPr kumimoji="0" lang="en-US" altLang="zh-CN" sz="3200" b="0" i="0" u="none" strike="noStrike" kern="0" cap="none" spc="0" normalizeH="0" baseline="0" noProof="0" dirty="0">
                <a:ln>
                  <a:noFill/>
                </a:ln>
                <a:solidFill>
                  <a:srgbClr val="0000FF"/>
                </a:solidFill>
                <a:effectLst/>
                <a:uLnTx/>
                <a:uFillTx/>
              </a:rPr>
              <a:t> R -&gt; ) | (RR</a:t>
            </a:r>
          </a:p>
        </p:txBody>
      </p:sp>
      <p:sp>
        <p:nvSpPr>
          <p:cNvPr id="22" name="Text Box 5"/>
          <p:cNvSpPr txBox="1">
            <a:spLocks noChangeArrowheads="1"/>
          </p:cNvSpPr>
          <p:nvPr/>
        </p:nvSpPr>
        <p:spPr bwMode="auto">
          <a:xfrm>
            <a:off x="593725" y="3351114"/>
            <a:ext cx="99706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symbol</a:t>
            </a:r>
          </a:p>
        </p:txBody>
      </p:sp>
      <p:sp>
        <p:nvSpPr>
          <p:cNvPr id="23" name="Line 6"/>
          <p:cNvSpPr>
            <a:spLocks noChangeShapeType="1"/>
          </p:cNvSpPr>
          <p:nvPr/>
        </p:nvSpPr>
        <p:spPr bwMode="auto">
          <a:xfrm flipV="1">
            <a:off x="838200" y="2631976"/>
            <a:ext cx="0" cy="685800"/>
          </a:xfrm>
          <a:prstGeom prst="line">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Rectangle 3"/>
          <p:cNvSpPr txBox="1">
            <a:spLocks noChangeArrowheads="1"/>
          </p:cNvSpPr>
          <p:nvPr/>
        </p:nvSpPr>
        <p:spPr bwMode="auto">
          <a:xfrm>
            <a:off x="6858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Remaining Input:</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a:t>
            </a:r>
          </a:p>
        </p:txBody>
      </p:sp>
      <p:sp>
        <p:nvSpPr>
          <p:cNvPr id="17" name="Rectangle 4"/>
          <p:cNvSpPr txBox="1">
            <a:spLocks noChangeArrowheads="1"/>
          </p:cNvSpPr>
          <p:nvPr/>
        </p:nvSpPr>
        <p:spPr bwMode="auto">
          <a:xfrm>
            <a:off x="46482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Steps of leftmost derivation:</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29</a:t>
            </a:fld>
            <a:r>
              <a:rPr lang="en-US" altLang="zh-CN"/>
              <a:t>/37</a:t>
            </a:r>
            <a:endParaRPr lang="en-US" altLang="zh-CN" dirty="0"/>
          </a:p>
        </p:txBody>
      </p:sp>
    </p:spTree>
    <p:extLst>
      <p:ext uri="{BB962C8B-B14F-4D97-AF65-F5344CB8AC3E}">
        <p14:creationId xmlns:p14="http://schemas.microsoft.com/office/powerpoint/2010/main" val="3894162812"/>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825495" y="417558"/>
            <a:ext cx="210422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Parse Trees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i="1" kern="0" dirty="0">
                <a:solidFill>
                  <a:srgbClr val="FF0066"/>
                </a:solidFill>
                <a:latin typeface="Tahoma"/>
                <a:ea typeface="宋体"/>
              </a:rPr>
              <a:t>Parse trees</a:t>
            </a:r>
            <a:r>
              <a:rPr lang="en-US" altLang="zh-CN" sz="2800" kern="0" dirty="0">
                <a:solidFill>
                  <a:srgbClr val="000000"/>
                </a:solidFill>
                <a:latin typeface="Tahoma"/>
                <a:ea typeface="宋体"/>
              </a:rPr>
              <a:t>  are trees labeled by symbols of a particular CFG.</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DA0058"/>
                </a:solidFill>
                <a:latin typeface="Tahoma"/>
                <a:ea typeface="宋体"/>
              </a:rPr>
              <a:t>Leaves</a:t>
            </a:r>
            <a:r>
              <a:rPr lang="en-US" altLang="zh-CN" sz="2800" kern="0" dirty="0">
                <a:solidFill>
                  <a:srgbClr val="000000"/>
                </a:solidFill>
                <a:latin typeface="Tahoma"/>
                <a:ea typeface="宋体"/>
              </a:rPr>
              <a:t>: labeled by a terminal or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DA0058"/>
                </a:solidFill>
                <a:latin typeface="Tahoma"/>
                <a:ea typeface="宋体"/>
              </a:rPr>
              <a:t>Interior nodes</a:t>
            </a:r>
            <a:r>
              <a:rPr lang="en-US" altLang="zh-CN" sz="2800" kern="0" dirty="0">
                <a:solidFill>
                  <a:srgbClr val="000000"/>
                </a:solidFill>
                <a:latin typeface="Tahoma"/>
                <a:ea typeface="宋体"/>
              </a:rPr>
              <a:t>: labeled by a variable.</a:t>
            </a:r>
          </a:p>
          <a:p>
            <a:pPr marL="914400" lvl="1" indent="-4572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Children are labeled by the body of a production for the parent.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DA0058"/>
                </a:solidFill>
                <a:latin typeface="Tahoma"/>
                <a:ea typeface="宋体"/>
              </a:rPr>
              <a:t>Root</a:t>
            </a:r>
            <a:r>
              <a:rPr lang="en-US" altLang="zh-CN" sz="2800" kern="0" dirty="0">
                <a:solidFill>
                  <a:srgbClr val="000000"/>
                </a:solidFill>
                <a:latin typeface="Tahoma"/>
                <a:ea typeface="宋体"/>
              </a:rPr>
              <a:t>: must be labeled by the start symbol.</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a:t>
            </a:fld>
            <a:r>
              <a:rPr lang="en-US" altLang="zh-CN"/>
              <a:t>/37</a:t>
            </a:r>
            <a:endParaRPr lang="en-US" altLang="zh-CN" dirty="0"/>
          </a:p>
        </p:txBody>
      </p:sp>
    </p:spTree>
    <p:extLst>
      <p:ext uri="{BB962C8B-B14F-4D97-AF65-F5344CB8AC3E}">
        <p14:creationId xmlns:p14="http://schemas.microsoft.com/office/powerpoint/2010/main" val="1986798103"/>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56360" y="417558"/>
            <a:ext cx="363589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The Parsing Process</a:t>
            </a:r>
            <a:endParaRPr lang="zh-CN" altLang="en-US" sz="3200" b="1" dirty="0">
              <a:solidFill>
                <a:srgbClr val="F31A03"/>
              </a:solidFill>
              <a:latin typeface="Times New Roman" pitchFamily="18" charset="0"/>
              <a:ea typeface="华文新魏" pitchFamily="2" charset="-122"/>
            </a:endParaRPr>
          </a:p>
        </p:txBody>
      </p:sp>
      <p:sp>
        <p:nvSpPr>
          <p:cNvPr id="16" name="Rectangle 7"/>
          <p:cNvSpPr>
            <a:spLocks noChangeArrowheads="1"/>
          </p:cNvSpPr>
          <p:nvPr/>
        </p:nvSpPr>
        <p:spPr bwMode="auto">
          <a:xfrm>
            <a:off x="1447800" y="5451376"/>
            <a:ext cx="54657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FF"/>
                </a:solidFill>
                <a:effectLst/>
                <a:uLnTx/>
                <a:uFillTx/>
              </a:rPr>
              <a:t>B -&gt; (RB | </a:t>
            </a:r>
            <a:r>
              <a:rPr kumimoji="0" lang="en-US" altLang="zh-CN" sz="3200" b="0" i="0" u="none" strike="noStrike" kern="0" cap="none" spc="0" normalizeH="0" baseline="0" noProof="0" dirty="0" err="1">
                <a:ln>
                  <a:noFill/>
                </a:ln>
                <a:solidFill>
                  <a:srgbClr val="0000FF"/>
                </a:solidFill>
                <a:effectLst/>
                <a:uLnTx/>
                <a:uFillTx/>
                <a:latin typeface="Lucida Sans Unicode" charset="0"/>
              </a:rPr>
              <a:t>ε</a:t>
            </a:r>
            <a:r>
              <a:rPr kumimoji="0" lang="en-US" altLang="zh-CN" sz="3200" b="0" i="0" u="none" strike="noStrike" kern="0" cap="none" spc="0" normalizeH="0" baseline="0" noProof="0" dirty="0">
                <a:ln>
                  <a:noFill/>
                </a:ln>
                <a:solidFill>
                  <a:srgbClr val="0000FF"/>
                </a:solidFill>
                <a:effectLst/>
                <a:uLnTx/>
                <a:uFillTx/>
                <a:latin typeface="Lucida Sans Unicode" charset="0"/>
              </a:rPr>
              <a:t>      </a:t>
            </a:r>
            <a:r>
              <a:rPr kumimoji="0" lang="en-US" altLang="zh-CN" sz="3200" b="0" i="0" u="none" strike="noStrike" kern="0" cap="none" spc="0" normalizeH="0" baseline="0" noProof="0" dirty="0">
                <a:ln>
                  <a:noFill/>
                </a:ln>
                <a:solidFill>
                  <a:srgbClr val="0000FF"/>
                </a:solidFill>
                <a:effectLst/>
                <a:uLnTx/>
                <a:uFillTx/>
              </a:rPr>
              <a:t> R -&gt; ) | (RR</a:t>
            </a:r>
          </a:p>
        </p:txBody>
      </p:sp>
      <p:sp>
        <p:nvSpPr>
          <p:cNvPr id="22" name="Text Box 5"/>
          <p:cNvSpPr txBox="1">
            <a:spLocks noChangeArrowheads="1"/>
          </p:cNvSpPr>
          <p:nvPr/>
        </p:nvSpPr>
        <p:spPr bwMode="auto">
          <a:xfrm>
            <a:off x="593725" y="3351114"/>
            <a:ext cx="99706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symbol</a:t>
            </a:r>
          </a:p>
        </p:txBody>
      </p:sp>
      <p:sp>
        <p:nvSpPr>
          <p:cNvPr id="23" name="Line 6"/>
          <p:cNvSpPr>
            <a:spLocks noChangeShapeType="1"/>
          </p:cNvSpPr>
          <p:nvPr/>
        </p:nvSpPr>
        <p:spPr bwMode="auto">
          <a:xfrm flipV="1">
            <a:off x="838200" y="2631976"/>
            <a:ext cx="0" cy="685800"/>
          </a:xfrm>
          <a:prstGeom prst="line">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Rectangle 3"/>
          <p:cNvSpPr txBox="1">
            <a:spLocks noChangeArrowheads="1"/>
          </p:cNvSpPr>
          <p:nvPr/>
        </p:nvSpPr>
        <p:spPr bwMode="auto">
          <a:xfrm>
            <a:off x="6858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Remaining Input:</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a:t>
            </a:r>
            <a:endParaRPr kumimoji="0" lang="en-US" altLang="zh-CN" sz="3200" b="0" i="0" u="none" strike="noStrike" kern="0" cap="none" spc="0" normalizeH="0" baseline="0" noProof="0" dirty="0">
              <a:ln>
                <a:noFill/>
              </a:ln>
              <a:solidFill>
                <a:srgbClr val="000000"/>
              </a:solidFill>
              <a:effectLst/>
              <a:uLnTx/>
              <a:uFillTx/>
              <a:latin typeface="Tahoma"/>
              <a:ea typeface="宋体"/>
              <a:cs typeface="+mn-cs"/>
            </a:endParaRPr>
          </a:p>
        </p:txBody>
      </p:sp>
      <p:sp>
        <p:nvSpPr>
          <p:cNvPr id="14" name="Rectangle 4"/>
          <p:cNvSpPr txBox="1">
            <a:spLocks noChangeArrowheads="1"/>
          </p:cNvSpPr>
          <p:nvPr/>
        </p:nvSpPr>
        <p:spPr bwMode="auto">
          <a:xfrm>
            <a:off x="46482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Steps of leftmost derivation:</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			(())(RB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30</a:t>
            </a:fld>
            <a:r>
              <a:rPr lang="en-US" altLang="zh-CN"/>
              <a:t>/37</a:t>
            </a:r>
            <a:endParaRPr lang="en-US" altLang="zh-CN" dirty="0"/>
          </a:p>
        </p:txBody>
      </p:sp>
    </p:spTree>
    <p:extLst>
      <p:ext uri="{BB962C8B-B14F-4D97-AF65-F5344CB8AC3E}">
        <p14:creationId xmlns:p14="http://schemas.microsoft.com/office/powerpoint/2010/main" val="1955718497"/>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56360" y="417558"/>
            <a:ext cx="363589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The Parsing Process</a:t>
            </a:r>
            <a:endParaRPr lang="zh-CN" altLang="en-US" sz="3200" b="1" dirty="0">
              <a:solidFill>
                <a:srgbClr val="F31A03"/>
              </a:solidFill>
              <a:latin typeface="Times New Roman" pitchFamily="18" charset="0"/>
              <a:ea typeface="华文新魏" pitchFamily="2" charset="-122"/>
            </a:endParaRPr>
          </a:p>
        </p:txBody>
      </p:sp>
      <p:sp>
        <p:nvSpPr>
          <p:cNvPr id="16" name="Rectangle 7"/>
          <p:cNvSpPr>
            <a:spLocks noChangeArrowheads="1"/>
          </p:cNvSpPr>
          <p:nvPr/>
        </p:nvSpPr>
        <p:spPr bwMode="auto">
          <a:xfrm>
            <a:off x="1447800" y="5451376"/>
            <a:ext cx="54657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FF"/>
                </a:solidFill>
                <a:effectLst/>
                <a:uLnTx/>
                <a:uFillTx/>
              </a:rPr>
              <a:t>B -&gt; (RB | </a:t>
            </a:r>
            <a:r>
              <a:rPr kumimoji="0" lang="en-US" altLang="zh-CN" sz="3200" b="0" i="0" u="none" strike="noStrike" kern="0" cap="none" spc="0" normalizeH="0" baseline="0" noProof="0" dirty="0" err="1">
                <a:ln>
                  <a:noFill/>
                </a:ln>
                <a:solidFill>
                  <a:srgbClr val="0000FF"/>
                </a:solidFill>
                <a:effectLst/>
                <a:uLnTx/>
                <a:uFillTx/>
                <a:latin typeface="Lucida Sans Unicode" charset="0"/>
              </a:rPr>
              <a:t>ε</a:t>
            </a:r>
            <a:r>
              <a:rPr kumimoji="0" lang="en-US" altLang="zh-CN" sz="3200" b="0" i="0" u="none" strike="noStrike" kern="0" cap="none" spc="0" normalizeH="0" baseline="0" noProof="0" dirty="0">
                <a:ln>
                  <a:noFill/>
                </a:ln>
                <a:solidFill>
                  <a:srgbClr val="0000FF"/>
                </a:solidFill>
                <a:effectLst/>
                <a:uLnTx/>
                <a:uFillTx/>
                <a:latin typeface="Lucida Sans Unicode" charset="0"/>
              </a:rPr>
              <a:t>      </a:t>
            </a:r>
            <a:r>
              <a:rPr kumimoji="0" lang="en-US" altLang="zh-CN" sz="3200" b="0" i="0" u="none" strike="noStrike" kern="0" cap="none" spc="0" normalizeH="0" baseline="0" noProof="0" dirty="0">
                <a:ln>
                  <a:noFill/>
                </a:ln>
                <a:solidFill>
                  <a:srgbClr val="0000FF"/>
                </a:solidFill>
                <a:effectLst/>
                <a:uLnTx/>
                <a:uFillTx/>
              </a:rPr>
              <a:t> R -&gt; ) | (RR</a:t>
            </a:r>
          </a:p>
        </p:txBody>
      </p:sp>
      <p:sp>
        <p:nvSpPr>
          <p:cNvPr id="22" name="Text Box 5"/>
          <p:cNvSpPr txBox="1">
            <a:spLocks noChangeArrowheads="1"/>
          </p:cNvSpPr>
          <p:nvPr/>
        </p:nvSpPr>
        <p:spPr bwMode="auto">
          <a:xfrm>
            <a:off x="593725" y="3351114"/>
            <a:ext cx="99706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symbol</a:t>
            </a:r>
          </a:p>
        </p:txBody>
      </p:sp>
      <p:sp>
        <p:nvSpPr>
          <p:cNvPr id="23" name="Line 6"/>
          <p:cNvSpPr>
            <a:spLocks noChangeShapeType="1"/>
          </p:cNvSpPr>
          <p:nvPr/>
        </p:nvSpPr>
        <p:spPr bwMode="auto">
          <a:xfrm flipV="1">
            <a:off x="838200" y="2631976"/>
            <a:ext cx="0" cy="685800"/>
          </a:xfrm>
          <a:prstGeom prst="line">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Rectangle 3"/>
          <p:cNvSpPr txBox="1">
            <a:spLocks noChangeArrowheads="1"/>
          </p:cNvSpPr>
          <p:nvPr/>
        </p:nvSpPr>
        <p:spPr bwMode="auto">
          <a:xfrm>
            <a:off x="6858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Remaining Input:</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endParaRPr kumimoji="0" lang="zh-CN" altLang="en-US" sz="3200" b="0" i="0" u="none" strike="noStrike" kern="0" cap="none" spc="0" normalizeH="0" baseline="0" noProof="0" dirty="0">
              <a:ln>
                <a:noFill/>
              </a:ln>
              <a:solidFill>
                <a:srgbClr val="000000"/>
              </a:solidFill>
              <a:effectLst/>
              <a:uLnTx/>
              <a:uFillTx/>
              <a:latin typeface="Tahoma"/>
              <a:ea typeface="宋体"/>
              <a:cs typeface="+mn-cs"/>
            </a:endParaRPr>
          </a:p>
        </p:txBody>
      </p:sp>
      <p:sp>
        <p:nvSpPr>
          <p:cNvPr id="17" name="Rectangle 4"/>
          <p:cNvSpPr txBox="1">
            <a:spLocks noChangeArrowheads="1"/>
          </p:cNvSpPr>
          <p:nvPr/>
        </p:nvSpPr>
        <p:spPr bwMode="auto">
          <a:xfrm>
            <a:off x="46482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Steps of leftmost derivation:</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			(())(RB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		(())()B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31</a:t>
            </a:fld>
            <a:r>
              <a:rPr lang="en-US" altLang="zh-CN"/>
              <a:t>/37</a:t>
            </a:r>
            <a:endParaRPr lang="en-US" altLang="zh-CN" dirty="0"/>
          </a:p>
        </p:txBody>
      </p:sp>
    </p:spTree>
    <p:extLst>
      <p:ext uri="{BB962C8B-B14F-4D97-AF65-F5344CB8AC3E}">
        <p14:creationId xmlns:p14="http://schemas.microsoft.com/office/powerpoint/2010/main" val="2546464463"/>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56360" y="417558"/>
            <a:ext cx="363589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The Parsing Process</a:t>
            </a:r>
            <a:endParaRPr lang="zh-CN" altLang="en-US" sz="3200" b="1" dirty="0">
              <a:solidFill>
                <a:srgbClr val="F31A03"/>
              </a:solidFill>
              <a:latin typeface="Times New Roman" pitchFamily="18" charset="0"/>
              <a:ea typeface="华文新魏" pitchFamily="2" charset="-122"/>
            </a:endParaRPr>
          </a:p>
        </p:txBody>
      </p:sp>
      <p:sp>
        <p:nvSpPr>
          <p:cNvPr id="16" name="Rectangle 7"/>
          <p:cNvSpPr>
            <a:spLocks noChangeArrowheads="1"/>
          </p:cNvSpPr>
          <p:nvPr/>
        </p:nvSpPr>
        <p:spPr bwMode="auto">
          <a:xfrm>
            <a:off x="1447800" y="5451376"/>
            <a:ext cx="54657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FF"/>
                </a:solidFill>
                <a:effectLst/>
                <a:uLnTx/>
                <a:uFillTx/>
              </a:rPr>
              <a:t>B -&gt; (RB | </a:t>
            </a:r>
            <a:r>
              <a:rPr kumimoji="0" lang="en-US" altLang="zh-CN" sz="3200" b="0" i="0" u="none" strike="noStrike" kern="0" cap="none" spc="0" normalizeH="0" baseline="0" noProof="0" dirty="0" err="1">
                <a:ln>
                  <a:noFill/>
                </a:ln>
                <a:solidFill>
                  <a:srgbClr val="0000FF"/>
                </a:solidFill>
                <a:effectLst/>
                <a:uLnTx/>
                <a:uFillTx/>
                <a:latin typeface="Lucida Sans Unicode" charset="0"/>
              </a:rPr>
              <a:t>ε</a:t>
            </a:r>
            <a:r>
              <a:rPr kumimoji="0" lang="en-US" altLang="zh-CN" sz="3200" b="0" i="0" u="none" strike="noStrike" kern="0" cap="none" spc="0" normalizeH="0" baseline="0" noProof="0" dirty="0">
                <a:ln>
                  <a:noFill/>
                </a:ln>
                <a:solidFill>
                  <a:srgbClr val="0000FF"/>
                </a:solidFill>
                <a:effectLst/>
                <a:uLnTx/>
                <a:uFillTx/>
                <a:latin typeface="Lucida Sans Unicode" charset="0"/>
              </a:rPr>
              <a:t>      </a:t>
            </a:r>
            <a:r>
              <a:rPr kumimoji="0" lang="en-US" altLang="zh-CN" sz="3200" b="0" i="0" u="none" strike="noStrike" kern="0" cap="none" spc="0" normalizeH="0" baseline="0" noProof="0" dirty="0">
                <a:ln>
                  <a:noFill/>
                </a:ln>
                <a:solidFill>
                  <a:srgbClr val="0000FF"/>
                </a:solidFill>
                <a:effectLst/>
                <a:uLnTx/>
                <a:uFillTx/>
              </a:rPr>
              <a:t> R -&gt; ) | (RR</a:t>
            </a:r>
          </a:p>
        </p:txBody>
      </p:sp>
      <p:sp>
        <p:nvSpPr>
          <p:cNvPr id="22" name="Text Box 5"/>
          <p:cNvSpPr txBox="1">
            <a:spLocks noChangeArrowheads="1"/>
          </p:cNvSpPr>
          <p:nvPr/>
        </p:nvSpPr>
        <p:spPr bwMode="auto">
          <a:xfrm>
            <a:off x="593725" y="3351114"/>
            <a:ext cx="99706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Next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symbol</a:t>
            </a:r>
          </a:p>
        </p:txBody>
      </p:sp>
      <p:sp>
        <p:nvSpPr>
          <p:cNvPr id="23" name="Line 6"/>
          <p:cNvSpPr>
            <a:spLocks noChangeShapeType="1"/>
          </p:cNvSpPr>
          <p:nvPr/>
        </p:nvSpPr>
        <p:spPr bwMode="auto">
          <a:xfrm flipV="1">
            <a:off x="838200" y="2631976"/>
            <a:ext cx="0" cy="685800"/>
          </a:xfrm>
          <a:prstGeom prst="line">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Rectangle 3"/>
          <p:cNvSpPr txBox="1">
            <a:spLocks noChangeArrowheads="1"/>
          </p:cNvSpPr>
          <p:nvPr/>
        </p:nvSpPr>
        <p:spPr bwMode="auto">
          <a:xfrm>
            <a:off x="6858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Remaining Input:</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endParaRPr kumimoji="0" lang="zh-CN" altLang="en-US" sz="3200" b="0" i="0" u="none" strike="noStrike" kern="0" cap="none" spc="0" normalizeH="0" baseline="0" noProof="0" dirty="0">
              <a:ln>
                <a:noFill/>
              </a:ln>
              <a:solidFill>
                <a:srgbClr val="000000"/>
              </a:solidFill>
              <a:effectLst/>
              <a:uLnTx/>
              <a:uFillTx/>
              <a:latin typeface="Tahoma"/>
              <a:ea typeface="宋体"/>
              <a:cs typeface="+mn-cs"/>
            </a:endParaRPr>
          </a:p>
        </p:txBody>
      </p:sp>
      <p:sp>
        <p:nvSpPr>
          <p:cNvPr id="12" name="Rectangle 4"/>
          <p:cNvSpPr txBox="1">
            <a:spLocks noChangeArrowheads="1"/>
          </p:cNvSpPr>
          <p:nvPr/>
        </p:nvSpPr>
        <p:spPr bwMode="auto">
          <a:xfrm>
            <a:off x="4648200" y="1412776"/>
            <a:ext cx="38100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4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8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18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18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18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18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Steps of leftmost derivation:</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			(())(RB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		(())()B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((RRB	(())()</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(()RB</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a:ln>
                  <a:noFill/>
                </a:ln>
                <a:solidFill>
                  <a:srgbClr val="000000"/>
                </a:solidFill>
                <a:effectLst/>
                <a:uLnTx/>
                <a:uFillTx/>
                <a:latin typeface="Tahoma"/>
                <a:ea typeface="宋体"/>
                <a:cs typeface="+mn-cs"/>
              </a:rPr>
              <a:t>(())B</a:t>
            </a:r>
            <a:endParaRPr kumimoji="0" lang="en-US" altLang="zh-CN" sz="3200" b="0" i="0" u="none" strike="noStrike" kern="0" cap="none" spc="0" normalizeH="0" baseline="0" noProof="0" dirty="0">
              <a:ln>
                <a:noFill/>
              </a:ln>
              <a:solidFill>
                <a:srgbClr val="000000"/>
              </a:solidFill>
              <a:effectLst/>
              <a:uLnTx/>
              <a:uFillTx/>
              <a:latin typeface="Tahoma"/>
              <a:ea typeface="宋体"/>
              <a:cs typeface="+mn-cs"/>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32</a:t>
            </a:fld>
            <a:r>
              <a:rPr lang="en-US" altLang="zh-CN"/>
              <a:t>/37</a:t>
            </a:r>
            <a:endParaRPr lang="en-US" altLang="zh-CN" dirty="0"/>
          </a:p>
        </p:txBody>
      </p:sp>
    </p:spTree>
    <p:extLst>
      <p:ext uri="{BB962C8B-B14F-4D97-AF65-F5344CB8AC3E}">
        <p14:creationId xmlns:p14="http://schemas.microsoft.com/office/powerpoint/2010/main" val="3824078757"/>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3524806" y="417558"/>
            <a:ext cx="315298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LL(1) Grammars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As an aside, a grammar such </a:t>
            </a:r>
            <a:r>
              <a:rPr lang="en-US" altLang="zh-CN" sz="2800" kern="0" dirty="0">
                <a:solidFill>
                  <a:srgbClr val="0000FF"/>
                </a:solidFill>
                <a:latin typeface="Tahoma"/>
                <a:ea typeface="宋体"/>
              </a:rPr>
              <a:t>B -&gt; (RB | </a:t>
            </a:r>
            <a:r>
              <a:rPr lang="en-US" altLang="zh-CN" sz="2800" kern="0" dirty="0" err="1">
                <a:solidFill>
                  <a:srgbClr val="0000FF"/>
                </a:solidFill>
                <a:latin typeface="Lucida Sans Unicode" charset="0"/>
                <a:ea typeface="宋体"/>
              </a:rPr>
              <a:t>ε</a:t>
            </a:r>
            <a:r>
              <a:rPr lang="en-US" altLang="zh-CN" sz="2800" kern="0" dirty="0">
                <a:solidFill>
                  <a:srgbClr val="0000FF"/>
                </a:solidFill>
                <a:latin typeface="Lucida Sans Unicode" charset="0"/>
                <a:ea typeface="宋体"/>
              </a:rPr>
              <a:t>      </a:t>
            </a:r>
            <a:r>
              <a:rPr lang="en-US" altLang="zh-CN" sz="2800" kern="0" dirty="0">
                <a:solidFill>
                  <a:srgbClr val="0000FF"/>
                </a:solidFill>
                <a:latin typeface="Tahoma"/>
                <a:ea typeface="宋体"/>
              </a:rPr>
              <a:t> R -&gt; ) | (RR</a:t>
            </a:r>
            <a:r>
              <a:rPr lang="en-US" altLang="zh-CN" sz="2800" kern="0" dirty="0">
                <a:solidFill>
                  <a:srgbClr val="000000"/>
                </a:solidFill>
                <a:latin typeface="Tahoma"/>
                <a:ea typeface="宋体"/>
              </a:rPr>
              <a:t>, where you can always figure out the production to use in a leftmost derivation by scanning the given string left-to-right and looking only at the next one symbol is called LL(1).</a:t>
            </a:r>
          </a:p>
          <a:p>
            <a:pPr marL="800100" lvl="1" indent="-342900" eaLnBrk="0" hangingPunct="0">
              <a:spcBef>
                <a:spcPct val="20000"/>
              </a:spcBef>
              <a:buClr>
                <a:srgbClr val="3366FF"/>
              </a:buClr>
              <a:buSzPct val="70000"/>
              <a:buFont typeface="Wingdings" charset="2"/>
              <a:buChar char="Ø"/>
            </a:pP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Leftmost derivation, left-to-right scan, one symbol of </a:t>
            </a:r>
            <a:r>
              <a:rPr lang="en-US" altLang="zh-CN" sz="2400" kern="0" dirty="0" err="1">
                <a:solidFill>
                  <a:srgbClr val="000000"/>
                </a:solidFill>
                <a:latin typeface="Tahoma"/>
                <a:ea typeface="宋体"/>
              </a:rPr>
              <a:t>lookahead</a:t>
            </a:r>
            <a:r>
              <a:rPr lang="en-US" altLang="zh-CN" sz="2400" kern="0" dirty="0">
                <a:solidFill>
                  <a:srgbClr val="000000"/>
                </a:solidFill>
                <a:latin typeface="Tahoma"/>
                <a:ea typeface="宋体"/>
              </a:rPr>
              <a:t>.</a:t>
            </a:r>
            <a:r>
              <a:rPr lang="zh-CN" altLang="en-US" sz="2400" kern="0" dirty="0">
                <a:solidFill>
                  <a:srgbClr val="000000"/>
                </a:solidFill>
                <a:latin typeface="Arial"/>
                <a:ea typeface="宋体"/>
              </a:rPr>
              <a:t>”</a:t>
            </a:r>
            <a:endParaRPr lang="zh-CN" altLang="en-US" sz="2400" kern="0" dirty="0">
              <a:solidFill>
                <a:srgbClr val="000000"/>
              </a:solidFill>
              <a:latin typeface="Tahoma"/>
              <a:ea typeface="宋体"/>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33</a:t>
            </a:fld>
            <a:r>
              <a:rPr lang="en-US" altLang="zh-CN"/>
              <a:t>/37</a:t>
            </a:r>
            <a:endParaRPr lang="en-US" altLang="zh-CN" dirty="0"/>
          </a:p>
        </p:txBody>
      </p:sp>
    </p:spTree>
    <p:extLst>
      <p:ext uri="{BB962C8B-B14F-4D97-AF65-F5344CB8AC3E}">
        <p14:creationId xmlns:p14="http://schemas.microsoft.com/office/powerpoint/2010/main" val="2985995840"/>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51720" y="417558"/>
            <a:ext cx="404185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LL(1) Grammars – (2)</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Most programming languages have LL(1) grammars.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LL(1) grammars are never ambiguous.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34</a:t>
            </a:fld>
            <a:r>
              <a:rPr lang="en-US" altLang="zh-CN"/>
              <a:t>/37</a:t>
            </a:r>
            <a:endParaRPr lang="en-US" altLang="zh-CN" dirty="0"/>
          </a:p>
        </p:txBody>
      </p:sp>
    </p:spTree>
    <p:extLst>
      <p:ext uri="{BB962C8B-B14F-4D97-AF65-F5344CB8AC3E}">
        <p14:creationId xmlns:p14="http://schemas.microsoft.com/office/powerpoint/2010/main" val="1565346553"/>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291372" y="417558"/>
            <a:ext cx="356255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Inherent Ambiguity</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It would be nice if for every ambiguous grammar, there were some way to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fix</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 the ambiguity, as we did for the balanced-parentheses grammar.</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Unfortunately, certain CFL</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 are </a:t>
            </a:r>
            <a:r>
              <a:rPr lang="en-US" altLang="zh-CN" sz="2800" i="1" kern="0" dirty="0">
                <a:solidFill>
                  <a:srgbClr val="FF0066"/>
                </a:solidFill>
                <a:latin typeface="Tahoma"/>
                <a:ea typeface="宋体"/>
              </a:rPr>
              <a:t>inherently ambiguous</a:t>
            </a:r>
            <a:r>
              <a:rPr lang="en-US" altLang="zh-CN" sz="2800" kern="0" dirty="0">
                <a:solidFill>
                  <a:srgbClr val="000000"/>
                </a:solidFill>
                <a:latin typeface="Tahoma"/>
                <a:ea typeface="宋体"/>
              </a:rPr>
              <a:t>, meaning that every grammar for the language is ambiguous.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35</a:t>
            </a:fld>
            <a:r>
              <a:rPr lang="en-US" altLang="zh-CN"/>
              <a:t>/37</a:t>
            </a:r>
            <a:endParaRPr lang="en-US" altLang="zh-CN" dirty="0"/>
          </a:p>
        </p:txBody>
      </p:sp>
    </p:spTree>
    <p:extLst>
      <p:ext uri="{BB962C8B-B14F-4D97-AF65-F5344CB8AC3E}">
        <p14:creationId xmlns:p14="http://schemas.microsoft.com/office/powerpoint/2010/main" val="2022462516"/>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99407" y="417558"/>
            <a:ext cx="534649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Inherent Ambiguity</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The language {0</a:t>
            </a:r>
            <a:r>
              <a:rPr lang="en-US" altLang="zh-CN" sz="2800" kern="0" baseline="30000" dirty="0">
                <a:solidFill>
                  <a:srgbClr val="000000"/>
                </a:solidFill>
                <a:latin typeface="Tahoma"/>
                <a:ea typeface="宋体"/>
              </a:rPr>
              <a:t>i</a:t>
            </a:r>
            <a:r>
              <a:rPr lang="en-US" altLang="zh-CN" sz="2800" kern="0" dirty="0">
                <a:solidFill>
                  <a:srgbClr val="000000"/>
                </a:solidFill>
                <a:latin typeface="Tahoma"/>
                <a:ea typeface="宋体"/>
              </a:rPr>
              <a:t>1</a:t>
            </a:r>
            <a:r>
              <a:rPr lang="en-US" altLang="zh-CN" sz="2800" kern="0" baseline="30000" dirty="0">
                <a:solidFill>
                  <a:srgbClr val="000000"/>
                </a:solidFill>
                <a:latin typeface="Tahoma"/>
                <a:ea typeface="宋体"/>
              </a:rPr>
              <a:t>j</a:t>
            </a:r>
            <a:r>
              <a:rPr lang="en-US" altLang="zh-CN" sz="2800" kern="0" dirty="0">
                <a:solidFill>
                  <a:srgbClr val="000000"/>
                </a:solidFill>
                <a:latin typeface="Tahoma"/>
                <a:ea typeface="宋体"/>
              </a:rPr>
              <a:t>2</a:t>
            </a:r>
            <a:r>
              <a:rPr lang="en-US" altLang="zh-CN" sz="2800" kern="0" baseline="30000" dirty="0">
                <a:solidFill>
                  <a:srgbClr val="000000"/>
                </a:solidFill>
                <a:latin typeface="Tahoma"/>
                <a:ea typeface="宋体"/>
              </a:rPr>
              <a:t>k</a:t>
            </a:r>
            <a:r>
              <a:rPr lang="en-US" altLang="zh-CN" sz="2800" kern="0" dirty="0">
                <a:solidFill>
                  <a:srgbClr val="000000"/>
                </a:solidFill>
                <a:latin typeface="Tahoma"/>
                <a:ea typeface="宋体"/>
              </a:rPr>
              <a:t> | </a:t>
            </a:r>
            <a:r>
              <a:rPr lang="en-US" altLang="zh-CN" sz="2800" kern="0" dirty="0" err="1">
                <a:solidFill>
                  <a:srgbClr val="000000"/>
                </a:solidFill>
                <a:latin typeface="Tahoma"/>
                <a:ea typeface="宋体"/>
              </a:rPr>
              <a:t>i</a:t>
            </a:r>
            <a:r>
              <a:rPr lang="en-US" altLang="zh-CN" sz="2800" kern="0" dirty="0">
                <a:solidFill>
                  <a:srgbClr val="000000"/>
                </a:solidFill>
                <a:latin typeface="Tahoma"/>
                <a:ea typeface="宋体"/>
              </a:rPr>
              <a:t> = j or j = k} is inherently ambiguous.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FF"/>
                </a:solidFill>
                <a:latin typeface="Tahoma"/>
                <a:ea typeface="宋体"/>
              </a:rPr>
              <a:t>Intuitively</a:t>
            </a:r>
            <a:r>
              <a:rPr lang="en-US" altLang="zh-CN" sz="2800" kern="0" dirty="0">
                <a:solidFill>
                  <a:srgbClr val="000000"/>
                </a:solidFill>
                <a:latin typeface="Tahoma"/>
                <a:ea typeface="宋体"/>
              </a:rPr>
              <a:t>, at least some of the strings of the form 0</a:t>
            </a:r>
            <a:r>
              <a:rPr lang="en-US" altLang="zh-CN" sz="2800" kern="0" baseline="30000" dirty="0">
                <a:solidFill>
                  <a:srgbClr val="000000"/>
                </a:solidFill>
                <a:latin typeface="Tahoma"/>
                <a:ea typeface="宋体"/>
              </a:rPr>
              <a:t>n</a:t>
            </a:r>
            <a:r>
              <a:rPr lang="en-US" altLang="zh-CN" sz="2800" kern="0" dirty="0">
                <a:solidFill>
                  <a:srgbClr val="000000"/>
                </a:solidFill>
                <a:latin typeface="Tahoma"/>
                <a:ea typeface="宋体"/>
              </a:rPr>
              <a:t>1</a:t>
            </a:r>
            <a:r>
              <a:rPr lang="en-US" altLang="zh-CN" sz="2800" kern="0" baseline="30000" dirty="0">
                <a:solidFill>
                  <a:srgbClr val="000000"/>
                </a:solidFill>
                <a:latin typeface="Tahoma"/>
                <a:ea typeface="宋体"/>
              </a:rPr>
              <a:t>n</a:t>
            </a:r>
            <a:r>
              <a:rPr lang="en-US" altLang="zh-CN" sz="2800" kern="0" dirty="0">
                <a:solidFill>
                  <a:srgbClr val="000000"/>
                </a:solidFill>
                <a:latin typeface="Tahoma"/>
                <a:ea typeface="宋体"/>
              </a:rPr>
              <a:t>2</a:t>
            </a:r>
            <a:r>
              <a:rPr lang="en-US" altLang="zh-CN" sz="2800" kern="0" baseline="30000" dirty="0">
                <a:solidFill>
                  <a:srgbClr val="000000"/>
                </a:solidFill>
                <a:latin typeface="Tahoma"/>
                <a:ea typeface="宋体"/>
              </a:rPr>
              <a:t>n</a:t>
            </a:r>
            <a:r>
              <a:rPr lang="en-US" altLang="zh-CN" sz="2800" kern="0" dirty="0">
                <a:solidFill>
                  <a:srgbClr val="000000"/>
                </a:solidFill>
                <a:latin typeface="Tahoma"/>
                <a:ea typeface="宋体"/>
              </a:rPr>
              <a:t> must be generated by two different parse trees, one based on checking the 0</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 and 1</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 the other based on checking the 1</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 and 2</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36</a:t>
            </a:fld>
            <a:r>
              <a:rPr lang="en-US" altLang="zh-CN"/>
              <a:t>/37</a:t>
            </a:r>
            <a:endParaRPr lang="en-US" altLang="zh-CN" dirty="0"/>
          </a:p>
        </p:txBody>
      </p:sp>
    </p:spTree>
    <p:extLst>
      <p:ext uri="{BB962C8B-B14F-4D97-AF65-F5344CB8AC3E}">
        <p14:creationId xmlns:p14="http://schemas.microsoft.com/office/powerpoint/2010/main" val="1282438172"/>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31640" y="417558"/>
            <a:ext cx="630008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One Possible Ambiguous Grammar</a:t>
            </a:r>
            <a:endParaRPr lang="zh-CN" altLang="en-US" sz="3200" b="1" dirty="0">
              <a:solidFill>
                <a:srgbClr val="F31A03"/>
              </a:solidFill>
              <a:latin typeface="Times New Roman" pitchFamily="18" charset="0"/>
              <a:ea typeface="华文新魏" pitchFamily="2" charset="-122"/>
            </a:endParaRPr>
          </a:p>
        </p:txBody>
      </p:sp>
      <p:sp>
        <p:nvSpPr>
          <p:cNvPr id="13" name="Rectangle 3"/>
          <p:cNvSpPr txBox="1">
            <a:spLocks noChangeArrowheads="1"/>
          </p:cNvSpPr>
          <p:nvPr/>
        </p:nvSpPr>
        <p:spPr bwMode="auto">
          <a:xfrm>
            <a:off x="685800" y="1340768"/>
            <a:ext cx="77724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S -&gt; AB | CD</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A -&gt; 0A1 | 01</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B -&gt; 2B | 2</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C -&gt; 0C | 0</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D -&gt; 1D2 | 12</a:t>
            </a:r>
          </a:p>
        </p:txBody>
      </p:sp>
      <p:sp>
        <p:nvSpPr>
          <p:cNvPr id="14" name="Text Box 4"/>
          <p:cNvSpPr txBox="1">
            <a:spLocks noChangeArrowheads="1"/>
          </p:cNvSpPr>
          <p:nvPr/>
        </p:nvSpPr>
        <p:spPr bwMode="auto">
          <a:xfrm>
            <a:off x="4191000" y="1950368"/>
            <a:ext cx="4731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 generates equal 0</a:t>
            </a:r>
            <a:r>
              <a:rPr kumimoji="0" lang="zh-CN" altLang="en-US" sz="2400" b="0" i="0" u="none" strike="noStrike" kern="0" cap="none" spc="0" normalizeH="0" baseline="0" noProof="0">
                <a:ln>
                  <a:noFill/>
                </a:ln>
                <a:solidFill>
                  <a:sysClr val="windowText" lastClr="000000"/>
                </a:solidFill>
                <a:effectLst/>
                <a:uLnTx/>
                <a:uFillTx/>
                <a:latin typeface="Arial"/>
              </a:rPr>
              <a:t>’</a:t>
            </a:r>
            <a:r>
              <a:rPr kumimoji="0" lang="en-US" altLang="zh-CN" sz="2400" b="0" i="0" u="none" strike="noStrike" kern="0" cap="none" spc="0" normalizeH="0" baseline="0" noProof="0">
                <a:ln>
                  <a:noFill/>
                </a:ln>
                <a:solidFill>
                  <a:sysClr val="windowText" lastClr="000000"/>
                </a:solidFill>
                <a:effectLst/>
                <a:uLnTx/>
                <a:uFillTx/>
              </a:rPr>
              <a:t>s and 1</a:t>
            </a:r>
            <a:r>
              <a:rPr kumimoji="0" lang="zh-CN" altLang="en-US" sz="2400" b="0" i="0" u="none" strike="noStrike" kern="0" cap="none" spc="0" normalizeH="0" baseline="0" noProof="0">
                <a:ln>
                  <a:noFill/>
                </a:ln>
                <a:solidFill>
                  <a:sysClr val="windowText" lastClr="000000"/>
                </a:solidFill>
                <a:effectLst/>
                <a:uLnTx/>
                <a:uFillTx/>
                <a:latin typeface="Arial"/>
              </a:rPr>
              <a:t>’</a:t>
            </a:r>
            <a:r>
              <a:rPr kumimoji="0" lang="en-US" altLang="zh-CN" sz="2400" b="0" i="0" u="none" strike="noStrike" kern="0" cap="none" spc="0" normalizeH="0" baseline="0" noProof="0">
                <a:ln>
                  <a:noFill/>
                </a:ln>
                <a:solidFill>
                  <a:sysClr val="windowText" lastClr="000000"/>
                </a:solidFill>
                <a:effectLst/>
                <a:uLnTx/>
                <a:uFillTx/>
              </a:rPr>
              <a:t>s</a:t>
            </a:r>
          </a:p>
        </p:txBody>
      </p:sp>
      <p:sp>
        <p:nvSpPr>
          <p:cNvPr id="15" name="Text Box 5"/>
          <p:cNvSpPr txBox="1">
            <a:spLocks noChangeArrowheads="1"/>
          </p:cNvSpPr>
          <p:nvPr/>
        </p:nvSpPr>
        <p:spPr bwMode="auto">
          <a:xfrm>
            <a:off x="4191000" y="2559968"/>
            <a:ext cx="461571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 generates any number of 2</a:t>
            </a:r>
            <a:r>
              <a:rPr kumimoji="0" lang="zh-CN" altLang="en-US" sz="2400" b="0" i="0" u="none" strike="noStrike" kern="0" cap="none" spc="0" normalizeH="0" baseline="0" noProof="0">
                <a:ln>
                  <a:noFill/>
                </a:ln>
                <a:solidFill>
                  <a:sysClr val="windowText" lastClr="000000"/>
                </a:solidFill>
                <a:effectLst/>
                <a:uLnTx/>
                <a:uFillTx/>
                <a:latin typeface="Arial"/>
              </a:rPr>
              <a:t>’</a:t>
            </a:r>
            <a:r>
              <a:rPr kumimoji="0" lang="en-US" altLang="zh-CN" sz="2400" b="0" i="0" u="none" strike="noStrike" kern="0" cap="none" spc="0" normalizeH="0" baseline="0" noProof="0">
                <a:ln>
                  <a:noFill/>
                </a:ln>
                <a:solidFill>
                  <a:sysClr val="windowText" lastClr="000000"/>
                </a:solidFill>
                <a:effectLst/>
                <a:uLnTx/>
                <a:uFillTx/>
              </a:rPr>
              <a:t>s</a:t>
            </a:r>
          </a:p>
        </p:txBody>
      </p:sp>
      <p:sp>
        <p:nvSpPr>
          <p:cNvPr id="16" name="Text Box 6"/>
          <p:cNvSpPr txBox="1">
            <a:spLocks noChangeArrowheads="1"/>
          </p:cNvSpPr>
          <p:nvPr/>
        </p:nvSpPr>
        <p:spPr bwMode="auto">
          <a:xfrm>
            <a:off x="4191000" y="3169568"/>
            <a:ext cx="463269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C generates any number of 0</a:t>
            </a:r>
            <a:r>
              <a:rPr kumimoji="0" lang="zh-CN" altLang="en-US" sz="2400" b="0" i="0" u="none" strike="noStrike" kern="0" cap="none" spc="0" normalizeH="0" baseline="0" noProof="0">
                <a:ln>
                  <a:noFill/>
                </a:ln>
                <a:solidFill>
                  <a:sysClr val="windowText" lastClr="000000"/>
                </a:solidFill>
                <a:effectLst/>
                <a:uLnTx/>
                <a:uFillTx/>
                <a:latin typeface="Arial"/>
              </a:rPr>
              <a:t>’</a:t>
            </a:r>
            <a:r>
              <a:rPr kumimoji="0" lang="en-US" altLang="zh-CN" sz="2400" b="0" i="0" u="none" strike="noStrike" kern="0" cap="none" spc="0" normalizeH="0" baseline="0" noProof="0">
                <a:ln>
                  <a:noFill/>
                </a:ln>
                <a:solidFill>
                  <a:sysClr val="windowText" lastClr="000000"/>
                </a:solidFill>
                <a:effectLst/>
                <a:uLnTx/>
                <a:uFillTx/>
              </a:rPr>
              <a:t>s</a:t>
            </a:r>
          </a:p>
        </p:txBody>
      </p:sp>
      <p:sp>
        <p:nvSpPr>
          <p:cNvPr id="17" name="Text Box 7"/>
          <p:cNvSpPr txBox="1">
            <a:spLocks noChangeArrowheads="1"/>
          </p:cNvSpPr>
          <p:nvPr/>
        </p:nvSpPr>
        <p:spPr bwMode="auto">
          <a:xfrm>
            <a:off x="4191000" y="3779168"/>
            <a:ext cx="473564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D generates equal 1</a:t>
            </a:r>
            <a:r>
              <a:rPr kumimoji="0" lang="zh-CN" altLang="en-US" sz="2400" b="0" i="0" u="none" strike="noStrike" kern="0" cap="none" spc="0" normalizeH="0" baseline="0" noProof="0">
                <a:ln>
                  <a:noFill/>
                </a:ln>
                <a:solidFill>
                  <a:sysClr val="windowText" lastClr="000000"/>
                </a:solidFill>
                <a:effectLst/>
                <a:uLnTx/>
                <a:uFillTx/>
                <a:latin typeface="Arial"/>
              </a:rPr>
              <a:t>’</a:t>
            </a:r>
            <a:r>
              <a:rPr kumimoji="0" lang="en-US" altLang="zh-CN" sz="2400" b="0" i="0" u="none" strike="noStrike" kern="0" cap="none" spc="0" normalizeH="0" baseline="0" noProof="0">
                <a:ln>
                  <a:noFill/>
                </a:ln>
                <a:solidFill>
                  <a:sysClr val="windowText" lastClr="000000"/>
                </a:solidFill>
                <a:effectLst/>
                <a:uLnTx/>
                <a:uFillTx/>
              </a:rPr>
              <a:t>s and 2</a:t>
            </a:r>
            <a:r>
              <a:rPr kumimoji="0" lang="zh-CN" altLang="en-US" sz="2400" b="0" i="0" u="none" strike="noStrike" kern="0" cap="none" spc="0" normalizeH="0" baseline="0" noProof="0">
                <a:ln>
                  <a:noFill/>
                </a:ln>
                <a:solidFill>
                  <a:sysClr val="windowText" lastClr="000000"/>
                </a:solidFill>
                <a:effectLst/>
                <a:uLnTx/>
                <a:uFillTx/>
                <a:latin typeface="Arial"/>
              </a:rPr>
              <a:t>’</a:t>
            </a:r>
            <a:r>
              <a:rPr kumimoji="0" lang="en-US" altLang="zh-CN" sz="2400" b="0" i="0" u="none" strike="noStrike" kern="0" cap="none" spc="0" normalizeH="0" baseline="0" noProof="0">
                <a:ln>
                  <a:noFill/>
                </a:ln>
                <a:solidFill>
                  <a:sysClr val="windowText" lastClr="000000"/>
                </a:solidFill>
                <a:effectLst/>
                <a:uLnTx/>
                <a:uFillTx/>
              </a:rPr>
              <a:t>s</a:t>
            </a:r>
          </a:p>
        </p:txBody>
      </p:sp>
      <p:sp>
        <p:nvSpPr>
          <p:cNvPr id="18" name="Text Box 8"/>
          <p:cNvSpPr txBox="1">
            <a:spLocks noChangeArrowheads="1"/>
          </p:cNvSpPr>
          <p:nvPr/>
        </p:nvSpPr>
        <p:spPr bwMode="auto">
          <a:xfrm>
            <a:off x="1355725" y="4422106"/>
            <a:ext cx="7023126"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And there are two derivations of every string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with equal numbers of 0</a:t>
            </a:r>
            <a:r>
              <a:rPr kumimoji="0" lang="zh-CN" altLang="en-US" sz="2400" b="0" i="0" u="none" strike="noStrike" kern="0" cap="none" spc="0" normalizeH="0" baseline="0" noProof="0">
                <a:ln>
                  <a:noFill/>
                </a:ln>
                <a:solidFill>
                  <a:sysClr val="windowText" lastClr="000000"/>
                </a:solidFill>
                <a:effectLst/>
                <a:uLnTx/>
                <a:uFillTx/>
                <a:latin typeface="Arial"/>
              </a:rPr>
              <a:t>’</a:t>
            </a:r>
            <a:r>
              <a:rPr kumimoji="0" lang="en-US" altLang="zh-CN" sz="2400" b="0" i="0" u="none" strike="noStrike" kern="0" cap="none" spc="0" normalizeH="0" baseline="0" noProof="0">
                <a:ln>
                  <a:noFill/>
                </a:ln>
                <a:solidFill>
                  <a:sysClr val="windowText" lastClr="000000"/>
                </a:solidFill>
                <a:effectLst/>
                <a:uLnTx/>
                <a:uFillTx/>
              </a:rPr>
              <a:t>s, 1</a:t>
            </a:r>
            <a:r>
              <a:rPr kumimoji="0" lang="zh-CN" altLang="en-US" sz="2400" b="0" i="0" u="none" strike="noStrike" kern="0" cap="none" spc="0" normalizeH="0" baseline="0" noProof="0">
                <a:ln>
                  <a:noFill/>
                </a:ln>
                <a:solidFill>
                  <a:sysClr val="windowText" lastClr="000000"/>
                </a:solidFill>
                <a:effectLst/>
                <a:uLnTx/>
                <a:uFillTx/>
                <a:latin typeface="Arial"/>
              </a:rPr>
              <a:t>’</a:t>
            </a:r>
            <a:r>
              <a:rPr kumimoji="0" lang="en-US" altLang="zh-CN" sz="2400" b="0" i="0" u="none" strike="noStrike" kern="0" cap="none" spc="0" normalizeH="0" baseline="0" noProof="0">
                <a:ln>
                  <a:noFill/>
                </a:ln>
                <a:solidFill>
                  <a:sysClr val="windowText" lastClr="000000"/>
                </a:solidFill>
                <a:effectLst/>
                <a:uLnTx/>
                <a:uFillTx/>
              </a:rPr>
              <a:t>s, and 2</a:t>
            </a:r>
            <a:r>
              <a:rPr kumimoji="0" lang="zh-CN" altLang="en-US" sz="2400" b="0" i="0" u="none" strike="noStrike" kern="0" cap="none" spc="0" normalizeH="0" baseline="0" noProof="0">
                <a:ln>
                  <a:noFill/>
                </a:ln>
                <a:solidFill>
                  <a:sysClr val="windowText" lastClr="000000"/>
                </a:solidFill>
                <a:effectLst/>
                <a:uLnTx/>
                <a:uFillTx/>
                <a:latin typeface="Arial"/>
              </a:rPr>
              <a:t>’</a:t>
            </a:r>
            <a:r>
              <a:rPr kumimoji="0" lang="en-US" altLang="zh-CN" sz="2400" b="0" i="0" u="none" strike="noStrike" kern="0" cap="none" spc="0" normalizeH="0" baseline="0" noProof="0">
                <a:ln>
                  <a:noFill/>
                </a:ln>
                <a:solidFill>
                  <a:sysClr val="windowText" lastClr="000000"/>
                </a:solidFill>
                <a:effectLst/>
                <a:uLnTx/>
                <a:uFillTx/>
              </a:rPr>
              <a:t>s.  E.g.: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 =&gt; AB =&gt; 01B =&gt;012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 =&gt; CD =&gt; 0D =&gt; 012</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37</a:t>
            </a:fld>
            <a:r>
              <a:rPr lang="en-US" altLang="zh-CN"/>
              <a:t>/37</a:t>
            </a:r>
            <a:endParaRPr lang="en-US" altLang="zh-CN" dirty="0"/>
          </a:p>
        </p:txBody>
      </p:sp>
    </p:spTree>
    <p:extLst>
      <p:ext uri="{BB962C8B-B14F-4D97-AF65-F5344CB8AC3E}">
        <p14:creationId xmlns:p14="http://schemas.microsoft.com/office/powerpoint/2010/main" val="12476237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6" grpId="0" autoUpdateAnimBg="0"/>
      <p:bldP spid="17" grpId="0" autoUpdateAnimBg="0"/>
      <p:bldP spid="1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25498" y="428604"/>
            <a:ext cx="319506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You Are Welcome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2483768" y="2780928"/>
            <a:ext cx="4752528" cy="576411"/>
          </a:xfrm>
          <a:prstGeom prst="rect">
            <a:avLst/>
          </a:prstGeom>
          <a:noFill/>
          <a:ln w="9525">
            <a:noFill/>
            <a:miter lim="800000"/>
            <a:headEnd/>
            <a:tailEnd/>
          </a:ln>
        </p:spPr>
        <p:txBody>
          <a:bodyPr/>
          <a:lstStyle/>
          <a:p>
            <a:pPr eaLnBrk="0" hangingPunct="0">
              <a:spcBef>
                <a:spcPct val="20000"/>
              </a:spcBef>
              <a:buClr>
                <a:srgbClr val="1073E0"/>
              </a:buClr>
              <a:buSzPct val="70000"/>
              <a:defRPr/>
            </a:pPr>
            <a:r>
              <a:rPr lang="en-US" altLang="zh-CN" sz="4000" dirty="0">
                <a:solidFill>
                  <a:srgbClr val="0000FF"/>
                </a:solidFill>
                <a:latin typeface="Arial"/>
                <a:ea typeface="方正姚体" pitchFamily="2" charset="-122"/>
                <a:cs typeface="Arial"/>
              </a:rPr>
              <a:t>Any Question?</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38</a:t>
            </a:fld>
            <a:r>
              <a:rPr lang="en-US" altLang="zh-CN"/>
              <a:t>/37</a:t>
            </a:r>
            <a:endParaRPr lang="en-US" altLang="zh-CN" dirty="0"/>
          </a:p>
        </p:txBody>
      </p:sp>
    </p:spTree>
    <p:extLst>
      <p:ext uri="{BB962C8B-B14F-4D97-AF65-F5344CB8AC3E}">
        <p14:creationId xmlns:p14="http://schemas.microsoft.com/office/powerpoint/2010/main" val="1457133362"/>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30721" y="417558"/>
            <a:ext cx="389377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Parse Trees</a:t>
            </a:r>
            <a:endParaRPr lang="zh-CN" altLang="en-US" sz="3200" b="1" dirty="0">
              <a:solidFill>
                <a:srgbClr val="F31A03"/>
              </a:solidFill>
              <a:latin typeface="Times New Roman" pitchFamily="18" charset="0"/>
              <a:ea typeface="华文新魏" pitchFamily="2" charset="-122"/>
            </a:endParaRPr>
          </a:p>
        </p:txBody>
      </p:sp>
      <p:sp>
        <p:nvSpPr>
          <p:cNvPr id="32" name="Text Box 3"/>
          <p:cNvSpPr txBox="1">
            <a:spLocks noChangeArrowheads="1"/>
          </p:cNvSpPr>
          <p:nvPr/>
        </p:nvSpPr>
        <p:spPr bwMode="auto">
          <a:xfrm>
            <a:off x="838200" y="1410816"/>
            <a:ext cx="32305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ct val="20000"/>
              </a:spcBef>
              <a:spcAft>
                <a:spcPts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CC3300"/>
                </a:solidFill>
                <a:effectLst/>
                <a:uLnTx/>
                <a:uFillTx/>
              </a:rPr>
              <a:t>S -&gt; SS | (S) | ()</a:t>
            </a:r>
            <a:endParaRPr kumimoji="0" lang="en-US" altLang="zh-CN" sz="1800" b="0" i="0" u="none" strike="noStrike" kern="0" cap="none" spc="0" normalizeH="0" baseline="0" noProof="0" dirty="0">
              <a:ln>
                <a:noFill/>
              </a:ln>
              <a:solidFill>
                <a:sysClr val="windowText" lastClr="000000"/>
              </a:solidFill>
              <a:effectLst/>
              <a:uLnTx/>
              <a:uFillTx/>
              <a:latin typeface="Times New Roman" charset="0"/>
            </a:endParaRPr>
          </a:p>
        </p:txBody>
      </p:sp>
      <p:grpSp>
        <p:nvGrpSpPr>
          <p:cNvPr id="33" name="Group 28"/>
          <p:cNvGrpSpPr>
            <a:grpSpLocks/>
          </p:cNvGrpSpPr>
          <p:nvPr/>
        </p:nvGrpSpPr>
        <p:grpSpPr bwMode="auto">
          <a:xfrm>
            <a:off x="2438400" y="2249016"/>
            <a:ext cx="3886200" cy="3124200"/>
            <a:chOff x="1536" y="1632"/>
            <a:chExt cx="2448" cy="1968"/>
          </a:xfrm>
        </p:grpSpPr>
        <p:sp>
          <p:nvSpPr>
            <p:cNvPr id="34" name="Oval 4"/>
            <p:cNvSpPr>
              <a:spLocks noChangeArrowheads="1"/>
            </p:cNvSpPr>
            <p:nvPr/>
          </p:nvSpPr>
          <p:spPr bwMode="auto">
            <a:xfrm>
              <a:off x="2688" y="163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a:t>
              </a:r>
            </a:p>
          </p:txBody>
        </p:sp>
        <p:grpSp>
          <p:nvGrpSpPr>
            <p:cNvPr id="35" name="Group 27"/>
            <p:cNvGrpSpPr>
              <a:grpSpLocks/>
            </p:cNvGrpSpPr>
            <p:nvPr/>
          </p:nvGrpSpPr>
          <p:grpSpPr bwMode="auto">
            <a:xfrm>
              <a:off x="2064" y="1872"/>
              <a:ext cx="1584" cy="576"/>
              <a:chOff x="2064" y="1872"/>
              <a:chExt cx="1584" cy="576"/>
            </a:xfrm>
          </p:grpSpPr>
          <p:sp>
            <p:nvSpPr>
              <p:cNvPr id="53" name="Oval 7"/>
              <p:cNvSpPr>
                <a:spLocks noChangeArrowheads="1"/>
              </p:cNvSpPr>
              <p:nvPr/>
            </p:nvSpPr>
            <p:spPr bwMode="auto">
              <a:xfrm>
                <a:off x="3360" y="2160"/>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a:t>
                </a:r>
              </a:p>
            </p:txBody>
          </p:sp>
          <p:sp>
            <p:nvSpPr>
              <p:cNvPr id="54" name="Oval 8"/>
              <p:cNvSpPr>
                <a:spLocks noChangeArrowheads="1"/>
              </p:cNvSpPr>
              <p:nvPr/>
            </p:nvSpPr>
            <p:spPr bwMode="auto">
              <a:xfrm>
                <a:off x="2064" y="2160"/>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a:t>
                </a:r>
              </a:p>
            </p:txBody>
          </p:sp>
          <p:sp>
            <p:nvSpPr>
              <p:cNvPr id="55" name="Line 14"/>
              <p:cNvSpPr>
                <a:spLocks noChangeShapeType="1"/>
              </p:cNvSpPr>
              <p:nvPr/>
            </p:nvSpPr>
            <p:spPr bwMode="auto">
              <a:xfrm flipH="1">
                <a:off x="2304" y="1872"/>
                <a:ext cx="38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6" name="Line 15"/>
              <p:cNvSpPr>
                <a:spLocks noChangeShapeType="1"/>
              </p:cNvSpPr>
              <p:nvPr/>
            </p:nvSpPr>
            <p:spPr bwMode="auto">
              <a:xfrm>
                <a:off x="2976" y="1872"/>
                <a:ext cx="432"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36" name="Group 24"/>
            <p:cNvGrpSpPr>
              <a:grpSpLocks/>
            </p:cNvGrpSpPr>
            <p:nvPr/>
          </p:nvGrpSpPr>
          <p:grpSpPr bwMode="auto">
            <a:xfrm>
              <a:off x="1536" y="2400"/>
              <a:ext cx="1296" cy="624"/>
              <a:chOff x="1536" y="2400"/>
              <a:chExt cx="1296" cy="624"/>
            </a:xfrm>
          </p:grpSpPr>
          <p:sp>
            <p:nvSpPr>
              <p:cNvPr id="47" name="Oval 5"/>
              <p:cNvSpPr>
                <a:spLocks noChangeArrowheads="1"/>
              </p:cNvSpPr>
              <p:nvPr/>
            </p:nvSpPr>
            <p:spPr bwMode="auto">
              <a:xfrm>
                <a:off x="2064" y="2736"/>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a:t>
                </a:r>
              </a:p>
            </p:txBody>
          </p:sp>
          <p:sp>
            <p:nvSpPr>
              <p:cNvPr id="48" name="Oval 6"/>
              <p:cNvSpPr>
                <a:spLocks noChangeArrowheads="1"/>
              </p:cNvSpPr>
              <p:nvPr/>
            </p:nvSpPr>
            <p:spPr bwMode="auto">
              <a:xfrm>
                <a:off x="2544" y="2736"/>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t>
                </a:r>
              </a:p>
            </p:txBody>
          </p:sp>
          <p:sp>
            <p:nvSpPr>
              <p:cNvPr id="49" name="Oval 11"/>
              <p:cNvSpPr>
                <a:spLocks noChangeArrowheads="1"/>
              </p:cNvSpPr>
              <p:nvPr/>
            </p:nvSpPr>
            <p:spPr bwMode="auto">
              <a:xfrm>
                <a:off x="1536" y="2736"/>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t>
                </a:r>
              </a:p>
            </p:txBody>
          </p:sp>
          <p:sp>
            <p:nvSpPr>
              <p:cNvPr id="50" name="Line 16"/>
              <p:cNvSpPr>
                <a:spLocks noChangeShapeType="1"/>
              </p:cNvSpPr>
              <p:nvPr/>
            </p:nvSpPr>
            <p:spPr bwMode="auto">
              <a:xfrm>
                <a:off x="2208" y="2448"/>
                <a:ext cx="0" cy="2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1" name="Line 17"/>
              <p:cNvSpPr>
                <a:spLocks noChangeShapeType="1"/>
              </p:cNvSpPr>
              <p:nvPr/>
            </p:nvSpPr>
            <p:spPr bwMode="auto">
              <a:xfrm flipH="1">
                <a:off x="1728" y="2400"/>
                <a:ext cx="336"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52" name="Line 18"/>
              <p:cNvSpPr>
                <a:spLocks noChangeShapeType="1"/>
              </p:cNvSpPr>
              <p:nvPr/>
            </p:nvSpPr>
            <p:spPr bwMode="auto">
              <a:xfrm>
                <a:off x="2304" y="2400"/>
                <a:ext cx="336"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37" name="Group 25"/>
            <p:cNvGrpSpPr>
              <a:grpSpLocks/>
            </p:cNvGrpSpPr>
            <p:nvPr/>
          </p:nvGrpSpPr>
          <p:grpSpPr bwMode="auto">
            <a:xfrm>
              <a:off x="1824" y="2976"/>
              <a:ext cx="768" cy="624"/>
              <a:chOff x="1824" y="2976"/>
              <a:chExt cx="768" cy="624"/>
            </a:xfrm>
          </p:grpSpPr>
          <p:sp>
            <p:nvSpPr>
              <p:cNvPr id="43" name="Oval 10"/>
              <p:cNvSpPr>
                <a:spLocks noChangeArrowheads="1"/>
              </p:cNvSpPr>
              <p:nvPr/>
            </p:nvSpPr>
            <p:spPr bwMode="auto">
              <a:xfrm>
                <a:off x="182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t>
                </a:r>
              </a:p>
            </p:txBody>
          </p:sp>
          <p:sp>
            <p:nvSpPr>
              <p:cNvPr id="44" name="Oval 13"/>
              <p:cNvSpPr>
                <a:spLocks noChangeArrowheads="1"/>
              </p:cNvSpPr>
              <p:nvPr/>
            </p:nvSpPr>
            <p:spPr bwMode="auto">
              <a:xfrm>
                <a:off x="230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t>
                </a:r>
              </a:p>
            </p:txBody>
          </p:sp>
          <p:sp>
            <p:nvSpPr>
              <p:cNvPr id="45" name="Line 19"/>
              <p:cNvSpPr>
                <a:spLocks noChangeShapeType="1"/>
              </p:cNvSpPr>
              <p:nvPr/>
            </p:nvSpPr>
            <p:spPr bwMode="auto">
              <a:xfrm flipH="1">
                <a:off x="1968"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46" name="Line 20"/>
              <p:cNvSpPr>
                <a:spLocks noChangeShapeType="1"/>
              </p:cNvSpPr>
              <p:nvPr/>
            </p:nvSpPr>
            <p:spPr bwMode="auto">
              <a:xfrm>
                <a:off x="2304"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38" name="Group 26"/>
            <p:cNvGrpSpPr>
              <a:grpSpLocks/>
            </p:cNvGrpSpPr>
            <p:nvPr/>
          </p:nvGrpSpPr>
          <p:grpSpPr bwMode="auto">
            <a:xfrm>
              <a:off x="3072" y="2448"/>
              <a:ext cx="912" cy="576"/>
              <a:chOff x="3072" y="2448"/>
              <a:chExt cx="912" cy="576"/>
            </a:xfrm>
          </p:grpSpPr>
          <p:sp>
            <p:nvSpPr>
              <p:cNvPr id="39" name="Oval 9"/>
              <p:cNvSpPr>
                <a:spLocks noChangeArrowheads="1"/>
              </p:cNvSpPr>
              <p:nvPr/>
            </p:nvSpPr>
            <p:spPr bwMode="auto">
              <a:xfrm>
                <a:off x="3072" y="2736"/>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t>
                </a:r>
              </a:p>
            </p:txBody>
          </p:sp>
          <p:sp>
            <p:nvSpPr>
              <p:cNvPr id="40" name="Oval 12"/>
              <p:cNvSpPr>
                <a:spLocks noChangeArrowheads="1"/>
              </p:cNvSpPr>
              <p:nvPr/>
            </p:nvSpPr>
            <p:spPr bwMode="auto">
              <a:xfrm>
                <a:off x="3696" y="2736"/>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t>
                </a:r>
              </a:p>
            </p:txBody>
          </p:sp>
          <p:sp>
            <p:nvSpPr>
              <p:cNvPr id="41" name="Line 21"/>
              <p:cNvSpPr>
                <a:spLocks noChangeShapeType="1"/>
              </p:cNvSpPr>
              <p:nvPr/>
            </p:nvSpPr>
            <p:spPr bwMode="auto">
              <a:xfrm flipH="1">
                <a:off x="3216" y="2448"/>
                <a:ext cx="192" cy="2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42" name="Line 22"/>
              <p:cNvSpPr>
                <a:spLocks noChangeShapeType="1"/>
              </p:cNvSpPr>
              <p:nvPr/>
            </p:nvSpPr>
            <p:spPr bwMode="auto">
              <a:xfrm>
                <a:off x="3600" y="2448"/>
                <a:ext cx="240" cy="2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4</a:t>
            </a:fld>
            <a:r>
              <a:rPr lang="en-US" altLang="zh-CN"/>
              <a:t>/37</a:t>
            </a:r>
            <a:endParaRPr lang="en-US" altLang="zh-CN" dirty="0"/>
          </a:p>
        </p:txBody>
      </p:sp>
    </p:spTree>
    <p:extLst>
      <p:ext uri="{BB962C8B-B14F-4D97-AF65-F5344CB8AC3E}">
        <p14:creationId xmlns:p14="http://schemas.microsoft.com/office/powerpoint/2010/main" val="74461457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18188" y="417558"/>
            <a:ext cx="371884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Yield of a Parse Tree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The concatenation of the labels of the leaves in left-to-right order</a:t>
            </a:r>
          </a:p>
          <a:p>
            <a:pPr marL="800100" lvl="1" indent="-3429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That is, in the order of a preorder traversal.</a:t>
            </a:r>
          </a:p>
          <a:p>
            <a:pPr marL="342900" lvl="0" indent="-342900" eaLnBrk="0" hangingPunct="0">
              <a:spcBef>
                <a:spcPct val="20000"/>
              </a:spcBef>
              <a:buClr>
                <a:srgbClr val="3366FF"/>
              </a:buClr>
              <a:buSzPct val="70000"/>
            </a:pPr>
            <a:r>
              <a:rPr lang="en-US" altLang="zh-CN" sz="2800" kern="0" dirty="0">
                <a:solidFill>
                  <a:srgbClr val="000000"/>
                </a:solidFill>
                <a:latin typeface="Tahoma"/>
                <a:ea typeface="宋体"/>
              </a:rPr>
              <a:t>	is called the </a:t>
            </a:r>
            <a:r>
              <a:rPr lang="en-US" altLang="zh-CN" sz="2800" i="1" kern="0" dirty="0">
                <a:solidFill>
                  <a:srgbClr val="FF0066"/>
                </a:solidFill>
                <a:latin typeface="Tahoma"/>
                <a:ea typeface="宋体"/>
              </a:rPr>
              <a:t>yield</a:t>
            </a:r>
            <a:r>
              <a:rPr lang="en-US" altLang="zh-CN" sz="2800" kern="0" dirty="0">
                <a:solidFill>
                  <a:srgbClr val="000000"/>
                </a:solidFill>
                <a:latin typeface="Tahoma"/>
                <a:ea typeface="宋体"/>
              </a:rPr>
              <a:t>  of the parse tree.</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yield of             is (())() </a:t>
            </a:r>
            <a:endParaRPr lang="en-US" altLang="zh-CN" sz="2400" kern="0" dirty="0">
              <a:solidFill>
                <a:srgbClr val="000000"/>
              </a:solidFill>
              <a:latin typeface="Tahoma"/>
              <a:ea typeface="宋体"/>
            </a:endParaRPr>
          </a:p>
        </p:txBody>
      </p:sp>
      <p:grpSp>
        <p:nvGrpSpPr>
          <p:cNvPr id="31" name="Group 4"/>
          <p:cNvGrpSpPr>
            <a:grpSpLocks/>
          </p:cNvGrpSpPr>
          <p:nvPr/>
        </p:nvGrpSpPr>
        <p:grpSpPr bwMode="auto">
          <a:xfrm>
            <a:off x="3131840" y="3260576"/>
            <a:ext cx="2133600" cy="1752600"/>
            <a:chOff x="1536" y="1632"/>
            <a:chExt cx="2448" cy="1968"/>
          </a:xfrm>
        </p:grpSpPr>
        <p:sp>
          <p:nvSpPr>
            <p:cNvPr id="32" name="Oval 5"/>
            <p:cNvSpPr>
              <a:spLocks noChangeArrowheads="1"/>
            </p:cNvSpPr>
            <p:nvPr/>
          </p:nvSpPr>
          <p:spPr bwMode="auto">
            <a:xfrm>
              <a:off x="2688" y="163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S</a:t>
              </a:r>
            </a:p>
          </p:txBody>
        </p:sp>
        <p:grpSp>
          <p:nvGrpSpPr>
            <p:cNvPr id="33" name="Group 6"/>
            <p:cNvGrpSpPr>
              <a:grpSpLocks/>
            </p:cNvGrpSpPr>
            <p:nvPr/>
          </p:nvGrpSpPr>
          <p:grpSpPr bwMode="auto">
            <a:xfrm>
              <a:off x="2064" y="1872"/>
              <a:ext cx="1584" cy="576"/>
              <a:chOff x="2064" y="1872"/>
              <a:chExt cx="1584" cy="576"/>
            </a:xfrm>
          </p:grpSpPr>
          <p:sp>
            <p:nvSpPr>
              <p:cNvPr id="51" name="Oval 7"/>
              <p:cNvSpPr>
                <a:spLocks noChangeArrowheads="1"/>
              </p:cNvSpPr>
              <p:nvPr/>
            </p:nvSpPr>
            <p:spPr bwMode="auto">
              <a:xfrm>
                <a:off x="3360" y="2160"/>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a:t>
                </a:r>
              </a:p>
            </p:txBody>
          </p:sp>
          <p:sp>
            <p:nvSpPr>
              <p:cNvPr id="52" name="Oval 8"/>
              <p:cNvSpPr>
                <a:spLocks noChangeArrowheads="1"/>
              </p:cNvSpPr>
              <p:nvPr/>
            </p:nvSpPr>
            <p:spPr bwMode="auto">
              <a:xfrm>
                <a:off x="2064" y="2160"/>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a:t>
                </a:r>
              </a:p>
            </p:txBody>
          </p:sp>
          <p:sp>
            <p:nvSpPr>
              <p:cNvPr id="53" name="Line 9"/>
              <p:cNvSpPr>
                <a:spLocks noChangeShapeType="1"/>
              </p:cNvSpPr>
              <p:nvPr/>
            </p:nvSpPr>
            <p:spPr bwMode="auto">
              <a:xfrm flipH="1">
                <a:off x="2304" y="1872"/>
                <a:ext cx="38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Line 10"/>
              <p:cNvSpPr>
                <a:spLocks noChangeShapeType="1"/>
              </p:cNvSpPr>
              <p:nvPr/>
            </p:nvSpPr>
            <p:spPr bwMode="auto">
              <a:xfrm>
                <a:off x="2976" y="1872"/>
                <a:ext cx="432"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4" name="Group 11"/>
            <p:cNvGrpSpPr>
              <a:grpSpLocks/>
            </p:cNvGrpSpPr>
            <p:nvPr/>
          </p:nvGrpSpPr>
          <p:grpSpPr bwMode="auto">
            <a:xfrm>
              <a:off x="1536" y="2400"/>
              <a:ext cx="1296" cy="624"/>
              <a:chOff x="1536" y="2400"/>
              <a:chExt cx="1296" cy="624"/>
            </a:xfrm>
          </p:grpSpPr>
          <p:sp>
            <p:nvSpPr>
              <p:cNvPr id="45" name="Oval 12"/>
              <p:cNvSpPr>
                <a:spLocks noChangeArrowheads="1"/>
              </p:cNvSpPr>
              <p:nvPr/>
            </p:nvSpPr>
            <p:spPr bwMode="auto">
              <a:xfrm>
                <a:off x="2064" y="2736"/>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S</a:t>
                </a:r>
              </a:p>
            </p:txBody>
          </p:sp>
          <p:sp>
            <p:nvSpPr>
              <p:cNvPr id="46" name="Oval 13"/>
              <p:cNvSpPr>
                <a:spLocks noChangeArrowheads="1"/>
              </p:cNvSpPr>
              <p:nvPr/>
            </p:nvSpPr>
            <p:spPr bwMode="auto">
              <a:xfrm>
                <a:off x="2544" y="2736"/>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t>
                </a:r>
              </a:p>
            </p:txBody>
          </p:sp>
          <p:sp>
            <p:nvSpPr>
              <p:cNvPr id="47" name="Oval 14"/>
              <p:cNvSpPr>
                <a:spLocks noChangeArrowheads="1"/>
              </p:cNvSpPr>
              <p:nvPr/>
            </p:nvSpPr>
            <p:spPr bwMode="auto">
              <a:xfrm>
                <a:off x="1536" y="2736"/>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t>
                </a:r>
              </a:p>
            </p:txBody>
          </p:sp>
          <p:sp>
            <p:nvSpPr>
              <p:cNvPr id="48" name="Line 15"/>
              <p:cNvSpPr>
                <a:spLocks noChangeShapeType="1"/>
              </p:cNvSpPr>
              <p:nvPr/>
            </p:nvSpPr>
            <p:spPr bwMode="auto">
              <a:xfrm>
                <a:off x="2208" y="2448"/>
                <a:ext cx="0" cy="2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Line 16"/>
              <p:cNvSpPr>
                <a:spLocks noChangeShapeType="1"/>
              </p:cNvSpPr>
              <p:nvPr/>
            </p:nvSpPr>
            <p:spPr bwMode="auto">
              <a:xfrm flipH="1">
                <a:off x="1728" y="2400"/>
                <a:ext cx="336"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Line 17"/>
              <p:cNvSpPr>
                <a:spLocks noChangeShapeType="1"/>
              </p:cNvSpPr>
              <p:nvPr/>
            </p:nvSpPr>
            <p:spPr bwMode="auto">
              <a:xfrm>
                <a:off x="2304" y="2400"/>
                <a:ext cx="336"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5" name="Group 18"/>
            <p:cNvGrpSpPr>
              <a:grpSpLocks/>
            </p:cNvGrpSpPr>
            <p:nvPr/>
          </p:nvGrpSpPr>
          <p:grpSpPr bwMode="auto">
            <a:xfrm>
              <a:off x="1824" y="2976"/>
              <a:ext cx="768" cy="624"/>
              <a:chOff x="1824" y="2976"/>
              <a:chExt cx="768" cy="624"/>
            </a:xfrm>
          </p:grpSpPr>
          <p:sp>
            <p:nvSpPr>
              <p:cNvPr id="41" name="Oval 19"/>
              <p:cNvSpPr>
                <a:spLocks noChangeArrowheads="1"/>
              </p:cNvSpPr>
              <p:nvPr/>
            </p:nvSpPr>
            <p:spPr bwMode="auto">
              <a:xfrm>
                <a:off x="182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t>
                </a:r>
              </a:p>
            </p:txBody>
          </p:sp>
          <p:sp>
            <p:nvSpPr>
              <p:cNvPr id="42" name="Oval 20"/>
              <p:cNvSpPr>
                <a:spLocks noChangeArrowheads="1"/>
              </p:cNvSpPr>
              <p:nvPr/>
            </p:nvSpPr>
            <p:spPr bwMode="auto">
              <a:xfrm>
                <a:off x="2304" y="3312"/>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t>
                </a:r>
              </a:p>
            </p:txBody>
          </p:sp>
          <p:sp>
            <p:nvSpPr>
              <p:cNvPr id="43" name="Line 21"/>
              <p:cNvSpPr>
                <a:spLocks noChangeShapeType="1"/>
              </p:cNvSpPr>
              <p:nvPr/>
            </p:nvSpPr>
            <p:spPr bwMode="auto">
              <a:xfrm flipH="1">
                <a:off x="1968"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Line 22"/>
              <p:cNvSpPr>
                <a:spLocks noChangeShapeType="1"/>
              </p:cNvSpPr>
              <p:nvPr/>
            </p:nvSpPr>
            <p:spPr bwMode="auto">
              <a:xfrm>
                <a:off x="2304" y="2976"/>
                <a:ext cx="144" cy="3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6" name="Group 23"/>
            <p:cNvGrpSpPr>
              <a:grpSpLocks/>
            </p:cNvGrpSpPr>
            <p:nvPr/>
          </p:nvGrpSpPr>
          <p:grpSpPr bwMode="auto">
            <a:xfrm>
              <a:off x="3072" y="2448"/>
              <a:ext cx="912" cy="576"/>
              <a:chOff x="3072" y="2448"/>
              <a:chExt cx="912" cy="576"/>
            </a:xfrm>
          </p:grpSpPr>
          <p:sp>
            <p:nvSpPr>
              <p:cNvPr id="37" name="Oval 24"/>
              <p:cNvSpPr>
                <a:spLocks noChangeArrowheads="1"/>
              </p:cNvSpPr>
              <p:nvPr/>
            </p:nvSpPr>
            <p:spPr bwMode="auto">
              <a:xfrm>
                <a:off x="3072" y="2736"/>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t>
                </a:r>
              </a:p>
            </p:txBody>
          </p:sp>
          <p:sp>
            <p:nvSpPr>
              <p:cNvPr id="38" name="Oval 25"/>
              <p:cNvSpPr>
                <a:spLocks noChangeArrowheads="1"/>
              </p:cNvSpPr>
              <p:nvPr/>
            </p:nvSpPr>
            <p:spPr bwMode="auto">
              <a:xfrm>
                <a:off x="3696" y="2736"/>
                <a:ext cx="288" cy="288"/>
              </a:xfrm>
              <a:prstGeom prst="ellipse">
                <a:avLst/>
              </a:prstGeom>
              <a:solidFill>
                <a:srgbClr val="FF99CC">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t>
                </a:r>
              </a:p>
            </p:txBody>
          </p:sp>
          <p:sp>
            <p:nvSpPr>
              <p:cNvPr id="39" name="Line 26"/>
              <p:cNvSpPr>
                <a:spLocks noChangeShapeType="1"/>
              </p:cNvSpPr>
              <p:nvPr/>
            </p:nvSpPr>
            <p:spPr bwMode="auto">
              <a:xfrm flipH="1">
                <a:off x="3216" y="2448"/>
                <a:ext cx="192" cy="2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Line 27"/>
              <p:cNvSpPr>
                <a:spLocks noChangeShapeType="1"/>
              </p:cNvSpPr>
              <p:nvPr/>
            </p:nvSpPr>
            <p:spPr bwMode="auto">
              <a:xfrm>
                <a:off x="3600" y="2448"/>
                <a:ext cx="240" cy="2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5</a:t>
            </a:fld>
            <a:r>
              <a:rPr lang="en-US" altLang="zh-CN"/>
              <a:t>/37</a:t>
            </a:r>
            <a:endParaRPr lang="en-US" altLang="zh-CN" dirty="0"/>
          </a:p>
        </p:txBody>
      </p:sp>
    </p:spTree>
    <p:extLst>
      <p:ext uri="{BB962C8B-B14F-4D97-AF65-F5344CB8AC3E}">
        <p14:creationId xmlns:p14="http://schemas.microsoft.com/office/powerpoint/2010/main" val="57887911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10517" y="417558"/>
            <a:ext cx="524971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Generalization of Parse Trees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We sometimes talk about trees that are not exactly parse trees, but only because the root is labeled by some variable A that is not the start symbol.</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Call these </a:t>
            </a:r>
            <a:r>
              <a:rPr lang="en-US" altLang="zh-CN" sz="2800" i="1" kern="0" dirty="0">
                <a:solidFill>
                  <a:srgbClr val="FF0066"/>
                </a:solidFill>
                <a:latin typeface="Tahoma"/>
                <a:ea typeface="宋体"/>
              </a:rPr>
              <a:t>parse trees with root A</a:t>
            </a:r>
            <a:r>
              <a:rPr lang="en-US" altLang="zh-CN" sz="28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6</a:t>
            </a:fld>
            <a:r>
              <a:rPr lang="en-US" altLang="zh-CN"/>
              <a:t>/37</a:t>
            </a:r>
            <a:endParaRPr lang="en-US" altLang="zh-CN" dirty="0"/>
          </a:p>
        </p:txBody>
      </p:sp>
    </p:spTree>
    <p:extLst>
      <p:ext uri="{BB962C8B-B14F-4D97-AF65-F5344CB8AC3E}">
        <p14:creationId xmlns:p14="http://schemas.microsoft.com/office/powerpoint/2010/main" val="2961658601"/>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Definitions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Relationship to Left- and Rightmost Derivations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Ambiguity in Grammars</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7</a:t>
            </a:fld>
            <a:r>
              <a:rPr lang="en-US" altLang="zh-CN"/>
              <a:t>/37</a:t>
            </a:r>
            <a:endParaRPr lang="en-US" altLang="zh-CN" dirty="0"/>
          </a:p>
        </p:txBody>
      </p:sp>
    </p:spTree>
    <p:extLst>
      <p:ext uri="{BB962C8B-B14F-4D97-AF65-F5344CB8AC3E}">
        <p14:creationId xmlns:p14="http://schemas.microsoft.com/office/powerpoint/2010/main" val="3301277043"/>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187624" y="476672"/>
            <a:ext cx="7626893" cy="474509"/>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2800" b="1" dirty="0">
                <a:solidFill>
                  <a:srgbClr val="F31A03"/>
                </a:solidFill>
                <a:latin typeface="Times New Roman" pitchFamily="18" charset="0"/>
                <a:ea typeface="华文新魏" pitchFamily="2" charset="-122"/>
              </a:rPr>
              <a:t>Parse Trees, Leftmost and Rightmost Derivations</a:t>
            </a:r>
            <a:endParaRPr lang="zh-CN" altLang="en-US" sz="28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Trees, leftmost, and rightmost derivations correspond.</a:t>
            </a:r>
          </a:p>
          <a:p>
            <a:pPr marL="609600" lvl="0" indent="-6096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We</a:t>
            </a:r>
            <a:r>
              <a:rPr lang="zh-CN" altLang="en-US" sz="3200" kern="0" dirty="0">
                <a:solidFill>
                  <a:srgbClr val="000000"/>
                </a:solidFill>
                <a:latin typeface="Arial"/>
                <a:ea typeface="宋体"/>
              </a:rPr>
              <a:t>’</a:t>
            </a:r>
            <a:r>
              <a:rPr lang="en-US" altLang="zh-CN" sz="3200" kern="0" dirty="0" err="1">
                <a:solidFill>
                  <a:srgbClr val="000000"/>
                </a:solidFill>
                <a:latin typeface="Tahoma"/>
                <a:ea typeface="宋体"/>
              </a:rPr>
              <a:t>ll</a:t>
            </a:r>
            <a:r>
              <a:rPr lang="en-US" altLang="zh-CN" sz="3200" kern="0" dirty="0">
                <a:solidFill>
                  <a:srgbClr val="000000"/>
                </a:solidFill>
                <a:latin typeface="Tahoma"/>
                <a:ea typeface="宋体"/>
              </a:rPr>
              <a:t> prove:</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If there is a parse tree with root labeled A and yield w, then A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w.</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If A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w, then there is a parse tree with root A and yield w.</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8</a:t>
            </a:fld>
            <a:r>
              <a:rPr lang="en-US" altLang="zh-CN"/>
              <a:t>/37</a:t>
            </a:r>
            <a:endParaRPr lang="en-US" altLang="zh-CN" dirty="0"/>
          </a:p>
        </p:txBody>
      </p:sp>
    </p:spTree>
    <p:extLst>
      <p:ext uri="{BB962C8B-B14F-4D97-AF65-F5344CB8AC3E}">
        <p14:creationId xmlns:p14="http://schemas.microsoft.com/office/powerpoint/2010/main" val="2767547901"/>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59145" y="417558"/>
            <a:ext cx="255246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Proof</a:t>
            </a:r>
            <a:r>
              <a:rPr lang="en-US" altLang="zh-CN" sz="3200" b="1" dirty="0">
                <a:solidFill>
                  <a:srgbClr val="F31A03"/>
                </a:solidFill>
                <a:latin typeface="Times New Roman" pitchFamily="18" charset="0"/>
                <a:ea typeface="华文新魏" pitchFamily="2" charset="-122"/>
              </a:rPr>
              <a:t> – Part 1</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Induction on the </a:t>
            </a:r>
            <a:r>
              <a:rPr lang="en-US" altLang="zh-CN" sz="2800" i="1" kern="0" dirty="0">
                <a:solidFill>
                  <a:srgbClr val="FF0066"/>
                </a:solidFill>
                <a:latin typeface="Tahoma"/>
                <a:ea typeface="宋体"/>
              </a:rPr>
              <a:t>height </a:t>
            </a:r>
            <a:r>
              <a:rPr lang="en-US" altLang="zh-CN" sz="2800" kern="0" dirty="0">
                <a:solidFill>
                  <a:srgbClr val="000000"/>
                </a:solidFill>
                <a:latin typeface="Tahoma"/>
                <a:ea typeface="宋体"/>
              </a:rPr>
              <a:t> (length of the longest path from the root) of the tree.</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3366FF"/>
                </a:solidFill>
                <a:latin typeface="Tahoma"/>
                <a:ea typeface="宋体"/>
              </a:rPr>
              <a:t>Basis</a:t>
            </a:r>
            <a:r>
              <a:rPr lang="en-US" altLang="zh-CN" sz="2800" kern="0" dirty="0">
                <a:solidFill>
                  <a:srgbClr val="000000"/>
                </a:solidFill>
                <a:latin typeface="Tahoma"/>
                <a:ea typeface="宋体"/>
              </a:rPr>
              <a:t>: height 1.  Tree looks like</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 -&gt; a</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…a</a:t>
            </a:r>
            <a:r>
              <a:rPr lang="en-US" altLang="zh-CN" sz="2800" kern="0" baseline="-25000" dirty="0">
                <a:solidFill>
                  <a:srgbClr val="000000"/>
                </a:solidFill>
                <a:latin typeface="Tahoma"/>
                <a:ea typeface="宋体"/>
              </a:rPr>
              <a:t>n</a:t>
            </a:r>
            <a:r>
              <a:rPr lang="en-US" altLang="zh-CN" sz="2800" kern="0" dirty="0">
                <a:solidFill>
                  <a:srgbClr val="000000"/>
                </a:solidFill>
                <a:latin typeface="Tahoma"/>
                <a:ea typeface="宋体"/>
              </a:rPr>
              <a:t> must be a                        production.</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Thus, A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a</a:t>
            </a:r>
            <a:r>
              <a:rPr lang="en-US" altLang="zh-CN" sz="2800" kern="0" baseline="-25000" dirty="0">
                <a:solidFill>
                  <a:srgbClr val="000000"/>
                </a:solidFill>
                <a:latin typeface="Tahoma"/>
                <a:ea typeface="宋体"/>
              </a:rPr>
              <a:t>1</a:t>
            </a:r>
            <a:r>
              <a:rPr lang="en-US" altLang="zh-CN" sz="2800" kern="0" dirty="0">
                <a:solidFill>
                  <a:srgbClr val="000000"/>
                </a:solidFill>
                <a:latin typeface="Tahoma"/>
                <a:ea typeface="宋体"/>
              </a:rPr>
              <a:t>…a</a:t>
            </a:r>
            <a:r>
              <a:rPr lang="en-US" altLang="zh-CN" sz="2800" kern="0" baseline="-25000" dirty="0">
                <a:solidFill>
                  <a:srgbClr val="000000"/>
                </a:solidFill>
                <a:latin typeface="Tahoma"/>
                <a:ea typeface="宋体"/>
              </a:rPr>
              <a:t>n</a:t>
            </a:r>
            <a:r>
              <a:rPr lang="en-US" altLang="zh-CN" sz="2800" kern="0" dirty="0">
                <a:solidFill>
                  <a:srgbClr val="000000"/>
                </a:solidFill>
                <a:latin typeface="Tahoma"/>
                <a:ea typeface="宋体"/>
              </a:rPr>
              <a:t>.</a:t>
            </a:r>
          </a:p>
        </p:txBody>
      </p:sp>
      <p:grpSp>
        <p:nvGrpSpPr>
          <p:cNvPr id="14" name="Group 11"/>
          <p:cNvGrpSpPr>
            <a:grpSpLocks/>
          </p:cNvGrpSpPr>
          <p:nvPr/>
        </p:nvGrpSpPr>
        <p:grpSpPr bwMode="auto">
          <a:xfrm>
            <a:off x="5652120" y="2276872"/>
            <a:ext cx="1752600" cy="1147763"/>
            <a:chOff x="4320" y="2064"/>
            <a:chExt cx="1104" cy="723"/>
          </a:xfrm>
        </p:grpSpPr>
        <p:sp>
          <p:nvSpPr>
            <p:cNvPr id="15" name="Oval 5"/>
            <p:cNvSpPr>
              <a:spLocks noChangeArrowheads="1"/>
            </p:cNvSpPr>
            <p:nvPr/>
          </p:nvSpPr>
          <p:spPr bwMode="auto">
            <a:xfrm>
              <a:off x="4704" y="2064"/>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a:t>
              </a:r>
            </a:p>
          </p:txBody>
        </p:sp>
        <p:sp>
          <p:nvSpPr>
            <p:cNvPr id="16" name="Oval 6"/>
            <p:cNvSpPr>
              <a:spLocks noChangeArrowheads="1"/>
            </p:cNvSpPr>
            <p:nvPr/>
          </p:nvSpPr>
          <p:spPr bwMode="auto">
            <a:xfrm>
              <a:off x="4320"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a:t>
              </a:r>
              <a:r>
                <a:rPr kumimoji="0" lang="en-US" altLang="zh-CN" sz="2400" b="0" i="0" u="none" strike="noStrike" kern="0" cap="none" spc="0" normalizeH="0" baseline="-25000" noProof="0">
                  <a:ln>
                    <a:noFill/>
                  </a:ln>
                  <a:solidFill>
                    <a:sysClr val="windowText" lastClr="000000"/>
                  </a:solidFill>
                  <a:effectLst/>
                  <a:uLnTx/>
                  <a:uFillTx/>
                </a:rPr>
                <a:t>1</a:t>
              </a:r>
            </a:p>
          </p:txBody>
        </p:sp>
        <p:sp>
          <p:nvSpPr>
            <p:cNvPr id="17" name="Oval 7"/>
            <p:cNvSpPr>
              <a:spLocks noChangeArrowheads="1"/>
            </p:cNvSpPr>
            <p:nvPr/>
          </p:nvSpPr>
          <p:spPr bwMode="auto">
            <a:xfrm>
              <a:off x="5136"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a:t>
              </a:r>
              <a:r>
                <a:rPr kumimoji="0" lang="en-US" altLang="zh-CN" sz="2400" b="0" i="0" u="none" strike="noStrike" kern="0" cap="none" spc="0" normalizeH="0" baseline="-25000" noProof="0">
                  <a:ln>
                    <a:noFill/>
                  </a:ln>
                  <a:solidFill>
                    <a:sysClr val="windowText" lastClr="000000"/>
                  </a:solidFill>
                  <a:effectLst/>
                  <a:uLnTx/>
                  <a:uFillTx/>
                </a:rPr>
                <a:t>n</a:t>
              </a:r>
            </a:p>
          </p:txBody>
        </p:sp>
        <p:sp>
          <p:nvSpPr>
            <p:cNvPr id="18" name="Text Box 8"/>
            <p:cNvSpPr txBox="1">
              <a:spLocks noChangeArrowheads="1"/>
            </p:cNvSpPr>
            <p:nvPr/>
          </p:nvSpPr>
          <p:spPr bwMode="auto">
            <a:xfrm>
              <a:off x="4656" y="2496"/>
              <a:ext cx="386"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 . .</a:t>
              </a:r>
            </a:p>
          </p:txBody>
        </p:sp>
        <p:sp>
          <p:nvSpPr>
            <p:cNvPr id="19" name="Line 9"/>
            <p:cNvSpPr>
              <a:spLocks noChangeShapeType="1"/>
            </p:cNvSpPr>
            <p:nvPr/>
          </p:nvSpPr>
          <p:spPr bwMode="auto">
            <a:xfrm flipH="1">
              <a:off x="4560" y="2304"/>
              <a:ext cx="192"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20" name="Line 10"/>
            <p:cNvSpPr>
              <a:spLocks noChangeShapeType="1"/>
            </p:cNvSpPr>
            <p:nvPr/>
          </p:nvSpPr>
          <p:spPr bwMode="auto">
            <a:xfrm>
              <a:off x="4944" y="2304"/>
              <a:ext cx="240"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9</a:t>
            </a:fld>
            <a:r>
              <a:rPr lang="en-US" altLang="zh-CN"/>
              <a:t>/37</a:t>
            </a:r>
            <a:endParaRPr lang="en-US" altLang="zh-CN" dirty="0"/>
          </a:p>
        </p:txBody>
      </p:sp>
    </p:spTree>
    <p:extLst>
      <p:ext uri="{BB962C8B-B14F-4D97-AF65-F5344CB8AC3E}">
        <p14:creationId xmlns:p14="http://schemas.microsoft.com/office/powerpoint/2010/main" val="2594757715"/>
      </p:ext>
    </p:extLst>
  </p:cSld>
  <p:clrMapOvr>
    <a:masterClrMapping/>
  </p:clrMapOvr>
  <p:transition>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31847</TotalTime>
  <Words>5981</Words>
  <Application>Microsoft Macintosh PowerPoint</Application>
  <PresentationFormat>On-screen Show (4:3)</PresentationFormat>
  <Paragraphs>502</Paragraphs>
  <Slides>38</Slides>
  <Notes>36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华文中宋</vt:lpstr>
      <vt:lpstr>Arial</vt:lpstr>
      <vt:lpstr>Calibri</vt:lpstr>
      <vt:lpstr>Lucida Sans Unicode</vt:lpstr>
      <vt:lpstr>Monotype Sorts</vt:lpstr>
      <vt:lpstr>Tahoma</vt:lpstr>
      <vt:lpstr>Times New Roman</vt:lpstr>
      <vt:lpstr>Wingdings</vt:lpstr>
      <vt:lpstr>Office 主题</vt:lpstr>
      <vt:lpstr>PDF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Ivan</dc:creator>
  <cp:lastModifiedBy>Ning Yang</cp:lastModifiedBy>
  <cp:revision>3240</cp:revision>
  <cp:lastPrinted>2016-04-11T07:51:20Z</cp:lastPrinted>
  <dcterms:created xsi:type="dcterms:W3CDTF">2007-06-14T13:53:18Z</dcterms:created>
  <dcterms:modified xsi:type="dcterms:W3CDTF">2021-04-12T06:32:47Z</dcterms:modified>
</cp:coreProperties>
</file>