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663" r:id="rId2"/>
    <p:sldId id="667" r:id="rId3"/>
    <p:sldId id="805" r:id="rId4"/>
    <p:sldId id="806" r:id="rId5"/>
    <p:sldId id="807" r:id="rId6"/>
    <p:sldId id="808" r:id="rId7"/>
    <p:sldId id="809" r:id="rId8"/>
    <p:sldId id="810" r:id="rId9"/>
    <p:sldId id="811" r:id="rId10"/>
    <p:sldId id="812" r:id="rId11"/>
    <p:sldId id="813" r:id="rId12"/>
    <p:sldId id="814" r:id="rId13"/>
    <p:sldId id="815" r:id="rId14"/>
    <p:sldId id="816" r:id="rId15"/>
    <p:sldId id="817" r:id="rId16"/>
    <p:sldId id="818" r:id="rId17"/>
    <p:sldId id="819" r:id="rId18"/>
    <p:sldId id="820" r:id="rId19"/>
    <p:sldId id="821" r:id="rId20"/>
    <p:sldId id="822" r:id="rId21"/>
    <p:sldId id="823" r:id="rId22"/>
    <p:sldId id="824" r:id="rId23"/>
    <p:sldId id="825" r:id="rId24"/>
    <p:sldId id="826" r:id="rId25"/>
    <p:sldId id="827" r:id="rId26"/>
    <p:sldId id="828" r:id="rId27"/>
    <p:sldId id="829" r:id="rId28"/>
    <p:sldId id="830" r:id="rId29"/>
    <p:sldId id="831" r:id="rId30"/>
    <p:sldId id="832" r:id="rId31"/>
    <p:sldId id="833" r:id="rId32"/>
    <p:sldId id="834" r:id="rId33"/>
    <p:sldId id="835" r:id="rId34"/>
    <p:sldId id="836" r:id="rId35"/>
    <p:sldId id="837" r:id="rId36"/>
    <p:sldId id="838" r:id="rId37"/>
    <p:sldId id="839" r:id="rId38"/>
    <p:sldId id="840" r:id="rId39"/>
    <p:sldId id="804" r:id="rId40"/>
  </p:sldIdLst>
  <p:sldSz cx="9144000" cy="6858000" type="screen4x3"/>
  <p:notesSz cx="6858000" cy="9144000"/>
  <p:defaultTextStyle>
    <a:defPPr>
      <a:defRPr lang="zh-CN"/>
    </a:defPPr>
    <a:lvl1pPr algn="l" rtl="0" fontAlgn="base">
      <a:spcBef>
        <a:spcPct val="0"/>
      </a:spcBef>
      <a:spcAft>
        <a:spcPct val="0"/>
      </a:spcAft>
      <a:defRPr sz="1200" kern="1200">
        <a:solidFill>
          <a:schemeClr val="tx1"/>
        </a:solidFill>
        <a:latin typeface="Arial" charset="0"/>
        <a:ea typeface="宋体" pitchFamily="2" charset="-122"/>
        <a:cs typeface="+mn-cs"/>
      </a:defRPr>
    </a:lvl1pPr>
    <a:lvl2pPr marL="457200" algn="l" rtl="0" fontAlgn="base">
      <a:spcBef>
        <a:spcPct val="0"/>
      </a:spcBef>
      <a:spcAft>
        <a:spcPct val="0"/>
      </a:spcAft>
      <a:defRPr sz="1200" kern="1200">
        <a:solidFill>
          <a:schemeClr val="tx1"/>
        </a:solidFill>
        <a:latin typeface="Arial" charset="0"/>
        <a:ea typeface="宋体" pitchFamily="2" charset="-122"/>
        <a:cs typeface="+mn-cs"/>
      </a:defRPr>
    </a:lvl2pPr>
    <a:lvl3pPr marL="914400" algn="l" rtl="0" fontAlgn="base">
      <a:spcBef>
        <a:spcPct val="0"/>
      </a:spcBef>
      <a:spcAft>
        <a:spcPct val="0"/>
      </a:spcAft>
      <a:defRPr sz="1200" kern="1200">
        <a:solidFill>
          <a:schemeClr val="tx1"/>
        </a:solidFill>
        <a:latin typeface="Arial" charset="0"/>
        <a:ea typeface="宋体" pitchFamily="2" charset="-122"/>
        <a:cs typeface="+mn-cs"/>
      </a:defRPr>
    </a:lvl3pPr>
    <a:lvl4pPr marL="1371600" algn="l" rtl="0" fontAlgn="base">
      <a:spcBef>
        <a:spcPct val="0"/>
      </a:spcBef>
      <a:spcAft>
        <a:spcPct val="0"/>
      </a:spcAft>
      <a:defRPr sz="1200" kern="1200">
        <a:solidFill>
          <a:schemeClr val="tx1"/>
        </a:solidFill>
        <a:latin typeface="Arial" charset="0"/>
        <a:ea typeface="宋体" pitchFamily="2" charset="-122"/>
        <a:cs typeface="+mn-cs"/>
      </a:defRPr>
    </a:lvl4pPr>
    <a:lvl5pPr marL="1828800" algn="l" rtl="0" fontAlgn="base">
      <a:spcBef>
        <a:spcPct val="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Arial" charset="0"/>
        <a:ea typeface="宋体" pitchFamily="2" charset="-122"/>
        <a:cs typeface="+mn-cs"/>
      </a:defRPr>
    </a:lvl6pPr>
    <a:lvl7pPr marL="2743200" algn="l" defTabSz="914400" rtl="0" eaLnBrk="1" latinLnBrk="0" hangingPunct="1">
      <a:defRPr sz="1200" kern="1200">
        <a:solidFill>
          <a:schemeClr val="tx1"/>
        </a:solidFill>
        <a:latin typeface="Arial" charset="0"/>
        <a:ea typeface="宋体" pitchFamily="2" charset="-122"/>
        <a:cs typeface="+mn-cs"/>
      </a:defRPr>
    </a:lvl7pPr>
    <a:lvl8pPr marL="3200400" algn="l" defTabSz="914400" rtl="0" eaLnBrk="1" latinLnBrk="0" hangingPunct="1">
      <a:defRPr sz="1200" kern="1200">
        <a:solidFill>
          <a:schemeClr val="tx1"/>
        </a:solidFill>
        <a:latin typeface="Arial" charset="0"/>
        <a:ea typeface="宋体" pitchFamily="2" charset="-122"/>
        <a:cs typeface="+mn-cs"/>
      </a:defRPr>
    </a:lvl8pPr>
    <a:lvl9pPr marL="3657600" algn="l" defTabSz="914400" rtl="0" eaLnBrk="1" latinLnBrk="0" hangingPunct="1">
      <a:defRPr sz="12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A0058"/>
    <a:srgbClr val="000090"/>
    <a:srgbClr val="FFFFCB"/>
    <a:srgbClr val="F31A03"/>
    <a:srgbClr val="FFFFFF"/>
    <a:srgbClr val="FC83C0"/>
    <a:srgbClr val="6AA293"/>
    <a:srgbClr val="1073E0"/>
    <a:srgbClr val="B5E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68109" autoAdjust="0"/>
  </p:normalViewPr>
  <p:slideViewPr>
    <p:cSldViewPr>
      <p:cViewPr varScale="1">
        <p:scale>
          <a:sx n="87" d="100"/>
          <a:sy n="87" d="100"/>
        </p:scale>
        <p:origin x="2480" y="184"/>
      </p:cViewPr>
      <p:guideLst>
        <p:guide orient="horz" pos="2160"/>
        <p:guide pos="2880"/>
      </p:guideLst>
    </p:cSldViewPr>
  </p:slideViewPr>
  <p:notesTextViewPr>
    <p:cViewPr>
      <p:scale>
        <a:sx n="125" d="100"/>
        <a:sy n="125" d="100"/>
      </p:scale>
      <p:origin x="0" y="0"/>
    </p:cViewPr>
  </p:notesTextViewPr>
  <p:sorterViewPr>
    <p:cViewPr>
      <p:scale>
        <a:sx n="75" d="100"/>
        <a:sy n="75" d="100"/>
      </p:scale>
      <p:origin x="0" y="0"/>
    </p:cViewPr>
  </p:sorterViewPr>
  <p:notesViewPr>
    <p:cSldViewPr>
      <p:cViewPr varScale="1">
        <p:scale>
          <a:sx n="75" d="100"/>
          <a:sy n="75" d="100"/>
        </p:scale>
        <p:origin x="-21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a:lvl1pPr>
          </a:lstStyle>
          <a:p>
            <a:pPr>
              <a:defRPr/>
            </a:pPr>
            <a:endParaRPr lang="zh-CN" altLang="en-US"/>
          </a:p>
        </p:txBody>
      </p:sp>
      <p:sp>
        <p:nvSpPr>
          <p:cNvPr id="1249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a:lvl1pPr>
          </a:lstStyle>
          <a:p>
            <a:pPr>
              <a:defRPr/>
            </a:pPr>
            <a:fld id="{8ED8ECC5-00EF-45E2-8D7A-917B3AF32399}" type="datetimeFigureOut">
              <a:rPr lang="zh-CN" altLang="en-US"/>
              <a:pPr>
                <a:defRPr/>
              </a:pPr>
              <a:t>2021/4/19</a:t>
            </a:fld>
            <a:endParaRPr lang="en-US" altLang="zh-CN" dirty="0"/>
          </a:p>
        </p:txBody>
      </p:sp>
      <p:sp>
        <p:nvSpPr>
          <p:cNvPr id="1249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a:lvl1pPr>
          </a:lstStyle>
          <a:p>
            <a:pPr>
              <a:defRPr/>
            </a:pPr>
            <a:endParaRPr lang="en-US" altLang="zh-CN" dirty="0"/>
          </a:p>
        </p:txBody>
      </p:sp>
      <p:sp>
        <p:nvSpPr>
          <p:cNvPr id="1249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a:lvl1pPr>
          </a:lstStyle>
          <a:p>
            <a:pPr>
              <a:defRPr/>
            </a:pPr>
            <a:fld id="{A5E5DA37-D6B2-4B71-9A4F-7C768103F308}" type="slidenum">
              <a:rPr lang="zh-CN" altLang="en-US"/>
              <a:pPr>
                <a:defRPr/>
              </a:pPr>
              <a:t>‹#›</a:t>
            </a:fld>
            <a:endParaRPr lang="en-US" altLang="zh-CN" dirty="0"/>
          </a:p>
        </p:txBody>
      </p:sp>
    </p:spTree>
    <p:extLst>
      <p:ext uri="{BB962C8B-B14F-4D97-AF65-F5344CB8AC3E}">
        <p14:creationId xmlns:p14="http://schemas.microsoft.com/office/powerpoint/2010/main" val="42434359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92C9254-DFD7-42E5-894C-3D36FF8DC046}" type="datetimeFigureOut">
              <a:rPr lang="zh-CN" altLang="en-US"/>
              <a:pPr>
                <a:defRPr/>
              </a:pPr>
              <a:t>2021/4/19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55E0D3DA-A339-4480-A1D3-4E421AA12F08}" type="slidenum">
              <a:rPr lang="zh-CN" altLang="en-US"/>
              <a:pPr>
                <a:defRPr/>
              </a:pPr>
              <a:t>‹#›</a:t>
            </a:fld>
            <a:endParaRPr lang="zh-CN" altLang="en-US"/>
          </a:p>
        </p:txBody>
      </p:sp>
    </p:spTree>
    <p:extLst>
      <p:ext uri="{BB962C8B-B14F-4D97-AF65-F5344CB8AC3E}">
        <p14:creationId xmlns:p14="http://schemas.microsoft.com/office/powerpoint/2010/main" val="6429015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3F59C3-6200-47D0-9AF4-02A72D71E3A8}" type="slidenum">
              <a:rPr lang="zh-CN" altLang="en-US"/>
              <a:pPr algn="r"/>
              <a:t>1</a:t>
            </a:fld>
            <a:endParaRPr lang="en-US" altLang="zh-CN" dirty="0"/>
          </a:p>
        </p:txBody>
      </p:sp>
      <p:sp>
        <p:nvSpPr>
          <p:cNvPr id="8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20934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algorithm to eliminate variables that derive no terminal string is now simple.  Use the algorithm we just described to find the variables that DO derive terminal strings.  Call all other</a:t>
            </a:r>
            <a:r>
              <a:rPr lang="en-US" altLang="zh-CN" baseline="0" dirty="0"/>
              <a:t> </a:t>
            </a:r>
            <a:r>
              <a:rPr lang="en-US" altLang="zh-CN" dirty="0"/>
              <a:t>variables </a:t>
            </a:r>
            <a:r>
              <a:rPr lang="zh-CN" altLang="en-US" dirty="0">
                <a:latin typeface="Arial"/>
              </a:rPr>
              <a:t>“</a:t>
            </a:r>
            <a:r>
              <a:rPr lang="en-US" altLang="zh-CN" dirty="0"/>
              <a:t>useless.</a:t>
            </a:r>
            <a:r>
              <a:rPr lang="zh-CN" altLang="en-US" dirty="0">
                <a:latin typeface="Arial"/>
              </a:rPr>
              <a:t>”</a:t>
            </a:r>
            <a:r>
              <a:rPr lang="en-US" altLang="zh-CN" dirty="0"/>
              <a:t> Then, remove from the grammar all productions in which at least one </a:t>
            </a:r>
            <a:r>
              <a:rPr lang="en-US" altLang="zh-CN" dirty="0" err="1"/>
              <a:t>useless.variable</a:t>
            </a:r>
            <a:r>
              <a:rPr lang="en-US" altLang="zh-CN" dirty="0"/>
              <a:t> appears – it </a:t>
            </a:r>
            <a:r>
              <a:rPr lang="en-US" altLang="zh-CN" dirty="0" err="1"/>
              <a:t>doesn</a:t>
            </a:r>
            <a:r>
              <a:rPr lang="zh-CN" altLang="en-US" dirty="0">
                <a:latin typeface="Arial"/>
              </a:rPr>
              <a:t>’</a:t>
            </a:r>
            <a:r>
              <a:rPr lang="en-US" altLang="zh-CN" dirty="0"/>
              <a:t>t matter whether the variable appears in the head, body, or both.</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10</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Click 1</a:t>
            </a:r>
          </a:p>
          <a:p>
            <a:r>
              <a:rPr lang="en-US" altLang="zh-CN" dirty="0"/>
              <a:t>Here</a:t>
            </a:r>
            <a:r>
              <a:rPr lang="zh-CN" altLang="en-US" dirty="0">
                <a:latin typeface="Arial"/>
              </a:rPr>
              <a:t>’</a:t>
            </a:r>
            <a:r>
              <a:rPr lang="en-US" altLang="zh-CN" dirty="0"/>
              <a:t>s an example grammar, to which we first apply the algorithm to discover variables that derive terminal strings.</a:t>
            </a:r>
          </a:p>
          <a:p>
            <a:endParaRPr lang="en-US" altLang="zh-CN" dirty="0"/>
          </a:p>
          <a:p>
            <a:r>
              <a:rPr lang="en-US" altLang="zh-CN" dirty="0"/>
              <a:t>Click 2</a:t>
            </a:r>
          </a:p>
          <a:p>
            <a:r>
              <a:rPr lang="en-US" altLang="zh-CN" dirty="0"/>
              <a:t>For the basis step. we immediately discover A and C because they have productions with bodies that are terminals-only.</a:t>
            </a:r>
          </a:p>
          <a:p>
            <a:endParaRPr lang="en-US" altLang="zh-CN" dirty="0"/>
          </a:p>
          <a:p>
            <a:r>
              <a:rPr lang="en-US" altLang="zh-CN" dirty="0"/>
              <a:t>Click 3</a:t>
            </a:r>
          </a:p>
          <a:p>
            <a:r>
              <a:rPr lang="en-US" altLang="zh-CN" dirty="0"/>
              <a:t>For the first round of the induction, A is discovered, because there is an S-production with body C and C was previously discovered.</a:t>
            </a:r>
          </a:p>
          <a:p>
            <a:endParaRPr lang="en-US" altLang="zh-CN" dirty="0"/>
          </a:p>
          <a:p>
            <a:r>
              <a:rPr lang="en-US" altLang="zh-CN" dirty="0"/>
              <a:t>Click 4</a:t>
            </a:r>
          </a:p>
          <a:p>
            <a:r>
              <a:rPr lang="en-US" altLang="zh-CN" dirty="0"/>
              <a:t>However, at the next round, we can discover no more variables.  The only variable we have not yet found to derive a terminal string is B, and B has only one production body </a:t>
            </a:r>
            <a:r>
              <a:rPr lang="en-US" altLang="zh-CN" dirty="0" err="1"/>
              <a:t>bB</a:t>
            </a:r>
            <a:r>
              <a:rPr lang="en-US" altLang="zh-CN" dirty="0"/>
              <a:t> (POINT).  But this body does not consist only of </a:t>
            </a:r>
            <a:r>
              <a:rPr lang="en-US" altLang="zh-CN" dirty="0" err="1"/>
              <a:t>temrinals</a:t>
            </a:r>
            <a:r>
              <a:rPr lang="en-US" altLang="zh-CN" dirty="0"/>
              <a:t> and discovered variables, so we cannot add B to the set of discovered variables.</a:t>
            </a:r>
          </a:p>
          <a:p>
            <a:endParaRPr lang="en-US" altLang="zh-CN" dirty="0"/>
          </a:p>
          <a:p>
            <a:r>
              <a:rPr lang="en-US" altLang="zh-CN" dirty="0"/>
              <a:t>Click 5</a:t>
            </a:r>
          </a:p>
          <a:p>
            <a:r>
              <a:rPr lang="en-US" altLang="zh-CN" dirty="0"/>
              <a:t>Thus, B is useless, and we eliminate all traces of it.  That includes not only the production B-&gt;</a:t>
            </a:r>
            <a:r>
              <a:rPr lang="en-US" altLang="zh-CN" dirty="0" err="1"/>
              <a:t>bB</a:t>
            </a:r>
            <a:r>
              <a:rPr lang="en-US" altLang="zh-CN" dirty="0"/>
              <a:t> (POINT), but the production S-&gt;AB (POINT)..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11</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addition to eliminating variables that don</a:t>
            </a:r>
            <a:r>
              <a:rPr lang="zh-CN" altLang="en-US" dirty="0">
                <a:latin typeface="Arial"/>
              </a:rPr>
              <a:t>’</a:t>
            </a:r>
            <a:r>
              <a:rPr lang="en-US" altLang="zh-CN" dirty="0"/>
              <a:t>t derive anything, we need to eliminate variables that derive some terminal strings, but cannot be derived from the start symbol.  The algorithm to find symbols, both terminals and variables, that appear in derivations from the start symbol is another example of a discovery algorithm.</a:t>
            </a:r>
          </a:p>
          <a:p>
            <a:endParaRPr lang="en-US" altLang="zh-CN" dirty="0"/>
          </a:p>
          <a:p>
            <a:r>
              <a:rPr lang="en-US" altLang="zh-CN" dirty="0"/>
              <a:t>For the basis, obviously the start symbol can be derived, in zero steps, from itself.</a:t>
            </a:r>
          </a:p>
          <a:p>
            <a:endParaRPr lang="en-US" altLang="zh-CN" dirty="0"/>
          </a:p>
          <a:p>
            <a:r>
              <a:rPr lang="en-US" altLang="zh-CN" dirty="0"/>
              <a:t>For the induction, suppose we have discovered that we can reach variable A.  Then for every production body alpha for A, we can also reach all the symbols appearing in alpha – the terminals and variables that appear there.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12</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It is a pair of easy inductions to show first that if we </a:t>
            </a:r>
            <a:r>
              <a:rPr lang="zh-CN" altLang="en-US" dirty="0">
                <a:latin typeface="Arial"/>
              </a:rPr>
              <a:t>“</a:t>
            </a:r>
            <a:r>
              <a:rPr lang="en-US" altLang="zh-CN" dirty="0"/>
              <a:t>discover</a:t>
            </a:r>
            <a:r>
              <a:rPr lang="zh-CN" altLang="en-US" dirty="0">
                <a:latin typeface="Arial"/>
              </a:rPr>
              <a:t>”</a:t>
            </a:r>
            <a:r>
              <a:rPr lang="en-US" altLang="zh-CN" dirty="0"/>
              <a:t> a symbol by this algorithm, then it appears in a sentential form derivable from the start symbol.  And second, that if we do not discover a symbol, then there is no derivation from the start symbol in which it appears.  We</a:t>
            </a:r>
            <a:r>
              <a:rPr lang="zh-CN" altLang="en-US" dirty="0">
                <a:latin typeface="Arial"/>
              </a:rPr>
              <a:t>’</a:t>
            </a:r>
            <a:r>
              <a:rPr lang="en-US" altLang="zh-CN" dirty="0"/>
              <a:t>re not going to give the proofs here.</a:t>
            </a:r>
          </a:p>
          <a:p>
            <a:endParaRPr lang="en-US" altLang="zh-CN" dirty="0"/>
          </a:p>
          <a:p>
            <a:r>
              <a:rPr lang="en-US" altLang="zh-CN" dirty="0"/>
              <a:t>Click 2</a:t>
            </a:r>
          </a:p>
          <a:p>
            <a:r>
              <a:rPr lang="en-US" altLang="zh-CN" dirty="0"/>
              <a:t>Remember our goal is to get rid of symbols that do not appear in derivations from S.  So after discovering all the symbols that do appear in a derivation, delete from the grammar all the productions that contain a symbol – in either head or body or both – that does not appear in a derivation.</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Say a symbol is </a:t>
            </a:r>
            <a:r>
              <a:rPr lang="zh-CN" altLang="en-US" dirty="0">
                <a:latin typeface="Arial"/>
              </a:rPr>
              <a:t>“</a:t>
            </a:r>
            <a:r>
              <a:rPr lang="en-US" altLang="zh-CN" dirty="0"/>
              <a:t>useful</a:t>
            </a:r>
            <a:r>
              <a:rPr lang="zh-CN" altLang="en-US" dirty="0">
                <a:latin typeface="Arial"/>
              </a:rPr>
              <a:t>”</a:t>
            </a:r>
            <a:r>
              <a:rPr lang="en-US" altLang="zh-CN" dirty="0"/>
              <a:t> if it appears in a derivation of a terminal string from the start symbol.</a:t>
            </a:r>
          </a:p>
          <a:p>
            <a:endParaRPr lang="en-US" altLang="zh-CN" dirty="0"/>
          </a:p>
          <a:p>
            <a:r>
              <a:rPr lang="en-US" altLang="zh-CN" dirty="0"/>
              <a:t>Click 2</a:t>
            </a:r>
          </a:p>
          <a:p>
            <a:r>
              <a:rPr lang="en-US" altLang="zh-CN" dirty="0"/>
              <a:t>And call it </a:t>
            </a:r>
            <a:r>
              <a:rPr lang="zh-CN" altLang="en-US" dirty="0">
                <a:latin typeface="Arial"/>
              </a:rPr>
              <a:t>“</a:t>
            </a:r>
            <a:r>
              <a:rPr lang="en-US" altLang="zh-CN" dirty="0"/>
              <a:t>useless</a:t>
            </a:r>
            <a:r>
              <a:rPr lang="zh-CN" altLang="en-US" dirty="0">
                <a:latin typeface="Arial"/>
              </a:rPr>
              <a:t>”</a:t>
            </a:r>
            <a:r>
              <a:rPr lang="en-US" altLang="zh-CN" dirty="0"/>
              <a:t> otherwise.  There are two reasons a symbol could be useless.  Either it derives no terminal string, or it appears in no derivation from the start symbol, or both.  We have algorithms to eliminate symbols that are useless for each of these reasons, but we must apply them in the right order.</a:t>
            </a:r>
          </a:p>
          <a:p>
            <a:endParaRPr lang="en-US" altLang="zh-CN" dirty="0"/>
          </a:p>
          <a:p>
            <a:r>
              <a:rPr lang="en-US" altLang="zh-CN" dirty="0"/>
              <a:t>Click 3</a:t>
            </a:r>
          </a:p>
          <a:p>
            <a:r>
              <a:rPr lang="en-US" altLang="zh-CN" dirty="0"/>
              <a:t>First, eliminate the symbols that fail to derive a terminal string.</a:t>
            </a:r>
          </a:p>
          <a:p>
            <a:endParaRPr lang="en-US" altLang="zh-CN" dirty="0"/>
          </a:p>
          <a:p>
            <a:r>
              <a:rPr lang="en-US" altLang="zh-CN" dirty="0"/>
              <a:t>Click 4</a:t>
            </a:r>
          </a:p>
          <a:p>
            <a:r>
              <a:rPr lang="en-US" altLang="zh-CN" dirty="0"/>
              <a:t>And then, eliminate symbols that do not appear in any derivation from the start symbol.</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example grammar, if, as we should, we first eliminate variables that do not derive a terminal string, we eliminate only B.  However, eliminating productions with B gets rid of the only S-production, S-&gt;AB.  We then use the algorithm to find symbols unreachable from the start symbol, and we find everything is unreachable.  That is, all the productions are deleted.</a:t>
            </a:r>
          </a:p>
          <a:p>
            <a:endParaRPr lang="en-US" altLang="zh-CN" dirty="0"/>
          </a:p>
          <a:p>
            <a:r>
              <a:rPr lang="en-US" altLang="zh-CN" dirty="0"/>
              <a:t>However, if we do things in the wrong order, and first eliminate unreachable symbols, we find everything is reachable from S, so nothing is eliminated here.  Then, when we look for symbols that do not derive terminal strings, we eliminate only B.  That leaves the productions A-&gt;C and C-&gt;c (POINT), which should not be there, because A, C, and c are useless.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a:t>
            </a:r>
            <a:r>
              <a:rPr lang="zh-CN" altLang="en-US" dirty="0">
                <a:latin typeface="Arial"/>
              </a:rPr>
              <a:t>’</a:t>
            </a:r>
            <a:r>
              <a:rPr lang="en-US" altLang="zh-CN" dirty="0"/>
              <a:t>s why first eliminating variables that don</a:t>
            </a:r>
            <a:r>
              <a:rPr lang="zh-CN" altLang="en-US" dirty="0">
                <a:latin typeface="Arial"/>
              </a:rPr>
              <a:t>’</a:t>
            </a:r>
            <a:r>
              <a:rPr lang="en-US" altLang="zh-CN" dirty="0"/>
              <a:t>t derive terminal strings is the right thing to do.</a:t>
            </a:r>
          </a:p>
          <a:p>
            <a:endParaRPr lang="en-US" altLang="zh-CN" dirty="0"/>
          </a:p>
          <a:p>
            <a:r>
              <a:rPr lang="en-US" altLang="zh-CN" dirty="0"/>
              <a:t>Click 1</a:t>
            </a:r>
          </a:p>
          <a:p>
            <a:r>
              <a:rPr lang="en-US" altLang="zh-CN" dirty="0"/>
              <a:t>After eliminating those variables, every remaining symbol is either a terminal or it is a variable that derives a terminal string.</a:t>
            </a:r>
          </a:p>
          <a:p>
            <a:endParaRPr lang="en-US" altLang="zh-CN" dirty="0"/>
          </a:p>
          <a:p>
            <a:r>
              <a:rPr lang="en-US" altLang="zh-CN" dirty="0"/>
              <a:t>Click 2</a:t>
            </a:r>
          </a:p>
          <a:p>
            <a:r>
              <a:rPr lang="en-US" altLang="zh-CN" dirty="0"/>
              <a:t>After removing symbols not reachable from the start symbol, all remaining symbols appear in some derivation from the start symbol of some sentential form.</a:t>
            </a:r>
          </a:p>
          <a:p>
            <a:endParaRPr lang="en-US" altLang="zh-CN" dirty="0"/>
          </a:p>
          <a:p>
            <a:r>
              <a:rPr lang="en-US" altLang="zh-CN" dirty="0"/>
              <a:t>Click 3</a:t>
            </a:r>
          </a:p>
          <a:p>
            <a:r>
              <a:rPr lang="en-US" altLang="zh-CN" dirty="0"/>
              <a:t>But the variables that appear in sentential forms still derive a terminal string, because such a derivation can only involve symbols that are also reachable from the start symbol.</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17</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Epsilon-productions, those that have body epsilon, can be eliminated from a context-free grammar.  The only thing we lose is that we can no longer derive the empty string.  If the empty string was not in the language to begin with, then we can eliminate epsilon-productions and still have a grammar that derives the same language.  However, if epsilon was in the language then we lose it.  The two cases can be summarized by the theorem on the slide: if L has a grammar, then L minus the set containing the empty string has a grammar with no epsilon-productions.</a:t>
            </a:r>
          </a:p>
          <a:p>
            <a:endParaRPr lang="en-US" altLang="zh-CN" dirty="0"/>
          </a:p>
          <a:p>
            <a:r>
              <a:rPr lang="en-US" altLang="zh-CN" dirty="0"/>
              <a:t>Notice that if epsilon is not in L, then L minus epsilon is just L anyway.</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18</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To eliminate epsilon-productions, we need yet another discovery algorithm, this one to find those variables that derive the empty string by one or more steps.  We call them </a:t>
            </a:r>
            <a:r>
              <a:rPr lang="zh-CN" altLang="en-US" dirty="0">
                <a:latin typeface="Arial"/>
              </a:rPr>
              <a:t>“</a:t>
            </a:r>
            <a:r>
              <a:rPr lang="en-US" altLang="zh-CN" dirty="0" err="1"/>
              <a:t>nullable</a:t>
            </a:r>
            <a:r>
              <a:rPr lang="en-US" altLang="zh-CN" dirty="0"/>
              <a:t> symbols.</a:t>
            </a:r>
            <a:r>
              <a:rPr lang="zh-CN" altLang="en-US" dirty="0">
                <a:latin typeface="Arial"/>
              </a:rPr>
              <a:t>”</a:t>
            </a:r>
            <a:endParaRPr lang="en-US" altLang="zh-CN" dirty="0"/>
          </a:p>
          <a:p>
            <a:endParaRPr lang="en-US" altLang="zh-CN" dirty="0"/>
          </a:p>
          <a:p>
            <a:r>
              <a:rPr lang="en-US" altLang="zh-CN" dirty="0"/>
              <a:t>Click 2</a:t>
            </a:r>
          </a:p>
          <a:p>
            <a:r>
              <a:rPr lang="en-US" altLang="zh-CN" dirty="0"/>
              <a:t>The basis of the discovery algorithm is that if A has a production with an empty body, then it is surely </a:t>
            </a:r>
            <a:r>
              <a:rPr lang="en-US" altLang="zh-CN" dirty="0" err="1"/>
              <a:t>nullable</a:t>
            </a:r>
            <a:r>
              <a:rPr lang="en-US" altLang="zh-CN" dirty="0"/>
              <a:t>.</a:t>
            </a:r>
          </a:p>
          <a:p>
            <a:endParaRPr lang="en-US" altLang="zh-CN" dirty="0"/>
          </a:p>
          <a:p>
            <a:r>
              <a:rPr lang="en-US" altLang="zh-CN" dirty="0"/>
              <a:t>Click 3</a:t>
            </a:r>
          </a:p>
          <a:p>
            <a:r>
              <a:rPr lang="en-US" altLang="zh-CN" dirty="0"/>
              <a:t>And the induction is that if A has a production with body alpha, and alpha consists only of variables that are </a:t>
            </a:r>
            <a:r>
              <a:rPr lang="en-US" altLang="zh-CN" dirty="0" err="1"/>
              <a:t>nullable</a:t>
            </a:r>
            <a:r>
              <a:rPr lang="en-US" altLang="zh-CN" dirty="0"/>
              <a:t>, then A is also </a:t>
            </a:r>
            <a:r>
              <a:rPr lang="en-US" altLang="zh-CN" dirty="0" err="1"/>
              <a:t>nullable</a:t>
            </a:r>
            <a:r>
              <a:rPr lang="en-US" altLang="zh-CN" dirty="0"/>
              <a: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19</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Context-Free grammars can be badly designed.  For example, they can have variables that play no role in the derivation of any terminal string, and therefore </a:t>
            </a:r>
            <a:r>
              <a:rPr lang="en-US" altLang="zh-CN" dirty="0" err="1"/>
              <a:t>shouldn</a:t>
            </a:r>
            <a:r>
              <a:rPr lang="zh-CN" altLang="en-US" dirty="0">
                <a:latin typeface="Arial"/>
              </a:rPr>
              <a:t>’</a:t>
            </a:r>
            <a:r>
              <a:rPr lang="en-US" altLang="zh-CN" dirty="0"/>
              <a:t>t be there.  That is analogous to states of a finite automaton that </a:t>
            </a:r>
            <a:r>
              <a:rPr lang="en-US" altLang="zh-CN" dirty="0" err="1"/>
              <a:t>aren</a:t>
            </a:r>
            <a:r>
              <a:rPr lang="zh-CN" altLang="en-US" dirty="0">
                <a:latin typeface="Arial"/>
              </a:rPr>
              <a:t>’</a:t>
            </a:r>
            <a:r>
              <a:rPr lang="en-US" altLang="zh-CN" dirty="0"/>
              <a:t>t reachable from the start state.</a:t>
            </a:r>
          </a:p>
          <a:p>
            <a:endParaRPr lang="en-US" altLang="zh-CN" dirty="0"/>
          </a:p>
          <a:p>
            <a:r>
              <a:rPr lang="en-US" altLang="zh-CN" dirty="0"/>
              <a:t>There are also certain productions that, while they are necessary, cause derivations to take many steps that can obviously be combined.  These include productions whose bodies are the empty string, or </a:t>
            </a:r>
            <a:r>
              <a:rPr lang="zh-CN" altLang="en-US" dirty="0">
                <a:latin typeface="Arial"/>
              </a:rPr>
              <a:t>“</a:t>
            </a:r>
            <a:r>
              <a:rPr lang="en-US" altLang="zh-CN" dirty="0"/>
              <a:t>unit productions,</a:t>
            </a:r>
            <a:r>
              <a:rPr lang="zh-CN" altLang="en-US" dirty="0">
                <a:latin typeface="Arial"/>
              </a:rPr>
              <a:t>”</a:t>
            </a:r>
            <a:r>
              <a:rPr lang="en-US" altLang="zh-CN" dirty="0"/>
              <a:t> where the body is a single variable.  We can get rid of these, and the way to do so is similar to the way we removed epsilon transitions from an NFA.</a:t>
            </a:r>
          </a:p>
          <a:p>
            <a:endParaRPr lang="en-US" altLang="zh-CN" dirty="0"/>
          </a:p>
          <a:p>
            <a:r>
              <a:rPr lang="en-US" altLang="zh-CN" dirty="0"/>
              <a:t>Finally, we are going to introduce Chomsky normal form, where all production bodies are either a single terminal or two variables.</a:t>
            </a:r>
          </a:p>
          <a:p>
            <a:endParaRPr lang="en-US" altLang="zh-CN" dirty="0"/>
          </a:p>
          <a:p>
            <a:r>
              <a:rPr lang="en-US" altLang="zh-CN" dirty="0"/>
              <a:t>Incidentally, the Chomsky referred to is Noam Chomsky.  Back in 1956, he wrote the paper that introduced the idea of context-free grammars.  Then, he was a linguist, trying to provide some mathematics for the structure of language.  Since then, he has unfortunately become somewhat notorious for his political views.  Oh well, back to context-free grammars.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Here</a:t>
            </a:r>
            <a:r>
              <a:rPr lang="zh-CN" altLang="en-US" dirty="0">
                <a:latin typeface="Arial"/>
              </a:rPr>
              <a:t>’</a:t>
            </a:r>
            <a:r>
              <a:rPr lang="en-US" altLang="zh-CN" dirty="0"/>
              <a:t>s an example grammar for which we will discover the </a:t>
            </a:r>
            <a:r>
              <a:rPr lang="en-US" altLang="zh-CN" dirty="0" err="1"/>
              <a:t>nullable</a:t>
            </a:r>
            <a:r>
              <a:rPr lang="en-US" altLang="zh-CN" dirty="0"/>
              <a:t> symbols.</a:t>
            </a:r>
          </a:p>
          <a:p>
            <a:endParaRPr lang="en-US" altLang="zh-CN" dirty="0"/>
          </a:p>
          <a:p>
            <a:r>
              <a:rPr lang="en-US" altLang="zh-CN" dirty="0"/>
              <a:t>Click 2</a:t>
            </a:r>
          </a:p>
          <a:p>
            <a:r>
              <a:rPr lang="en-US" altLang="zh-CN" dirty="0"/>
              <a:t>For the basis, we know A is </a:t>
            </a:r>
            <a:r>
              <a:rPr lang="en-US" altLang="zh-CN" dirty="0" err="1"/>
              <a:t>nullable</a:t>
            </a:r>
            <a:r>
              <a:rPr lang="en-US" altLang="zh-CN" dirty="0"/>
              <a:t> because of the production with epsilon body (POINT).</a:t>
            </a:r>
          </a:p>
          <a:p>
            <a:endParaRPr lang="en-US" altLang="zh-CN" dirty="0"/>
          </a:p>
          <a:p>
            <a:r>
              <a:rPr lang="en-US" altLang="zh-CN" dirty="0"/>
              <a:t>Click 3</a:t>
            </a:r>
          </a:p>
          <a:p>
            <a:r>
              <a:rPr lang="en-US" altLang="zh-CN" dirty="0"/>
              <a:t>In the first round of the induction, we find B is </a:t>
            </a:r>
            <a:r>
              <a:rPr lang="en-US" altLang="zh-CN" dirty="0" err="1"/>
              <a:t>nullable</a:t>
            </a:r>
            <a:r>
              <a:rPr lang="en-US" altLang="zh-CN" dirty="0"/>
              <a:t>, because of the production B-&gt;A (POINT).  That is, all symbols in the body are already known to be </a:t>
            </a:r>
            <a:r>
              <a:rPr lang="en-US" altLang="zh-CN" dirty="0" err="1"/>
              <a:t>nullable</a:t>
            </a:r>
            <a:r>
              <a:rPr lang="en-US" altLang="zh-CN" dirty="0"/>
              <a:t>. There is only one such symbol, A.</a:t>
            </a:r>
          </a:p>
          <a:p>
            <a:endParaRPr lang="en-US" altLang="zh-CN" dirty="0"/>
          </a:p>
          <a:p>
            <a:r>
              <a:rPr lang="en-US" altLang="zh-CN" dirty="0"/>
              <a:t>This algorithm finds all and only the </a:t>
            </a:r>
            <a:r>
              <a:rPr lang="en-US" altLang="zh-CN" dirty="0" err="1"/>
              <a:t>nullable</a:t>
            </a:r>
            <a:r>
              <a:rPr lang="en-US" altLang="zh-CN" dirty="0"/>
              <a:t> symbols. We</a:t>
            </a:r>
            <a:r>
              <a:rPr lang="zh-CN" altLang="en-US" dirty="0">
                <a:latin typeface="Arial"/>
              </a:rPr>
              <a:t>’</a:t>
            </a:r>
            <a:r>
              <a:rPr lang="en-US" altLang="zh-CN" dirty="0"/>
              <a:t>re not going to give the proof, which consists of two simple inductions.</a:t>
            </a:r>
          </a:p>
          <a:p>
            <a:endParaRPr lang="en-US" altLang="zh-CN" dirty="0"/>
          </a:p>
          <a:p>
            <a:r>
              <a:rPr lang="en-US" altLang="zh-CN" dirty="0"/>
              <a:t>Click 4</a:t>
            </a:r>
          </a:p>
          <a:p>
            <a:r>
              <a:rPr lang="en-US" altLang="zh-CN" dirty="0"/>
              <a:t>In the second round of the basis, we discover S is </a:t>
            </a:r>
            <a:r>
              <a:rPr lang="en-US" altLang="zh-CN" dirty="0" err="1"/>
              <a:t>nullable</a:t>
            </a:r>
            <a:r>
              <a:rPr lang="en-US" altLang="zh-CN" dirty="0"/>
              <a:t>, because of its body AB, both symbols of which are </a:t>
            </a:r>
            <a:r>
              <a:rPr lang="en-US" altLang="zh-CN" dirty="0" err="1"/>
              <a:t>nullable</a:t>
            </a:r>
            <a:r>
              <a:rPr lang="en-US" altLang="zh-CN" dirty="0"/>
              <a:t> (POINT).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20</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To eliminate epsilon-productions from a grammar, we need to turn each production, say A goes to X_1 through </a:t>
            </a:r>
            <a:r>
              <a:rPr lang="en-US" altLang="zh-CN" dirty="0" err="1"/>
              <a:t>X_n</a:t>
            </a:r>
            <a:r>
              <a:rPr lang="en-US" altLang="zh-CN" dirty="0"/>
              <a:t>, into a possibly large number of productions.</a:t>
            </a:r>
          </a:p>
          <a:p>
            <a:endParaRPr lang="en-US" altLang="zh-CN" dirty="0"/>
          </a:p>
          <a:p>
            <a:r>
              <a:rPr lang="en-US" altLang="zh-CN" dirty="0"/>
              <a:t>Click 2</a:t>
            </a:r>
          </a:p>
          <a:p>
            <a:r>
              <a:rPr lang="en-US" altLang="zh-CN" dirty="0"/>
              <a:t>The idea is to guess which of the </a:t>
            </a:r>
            <a:r>
              <a:rPr lang="en-US" altLang="zh-CN" dirty="0" err="1"/>
              <a:t>nullable</a:t>
            </a:r>
            <a:r>
              <a:rPr lang="en-US" altLang="zh-CN" dirty="0"/>
              <a:t> symbols in the body of a production will derive epsilon in a particular derivation.  Since we make all possible guesses by creating many different productions, we always manage to </a:t>
            </a:r>
            <a:r>
              <a:rPr lang="zh-CN" altLang="en-US" dirty="0">
                <a:latin typeface="Arial"/>
              </a:rPr>
              <a:t>“</a:t>
            </a:r>
            <a:r>
              <a:rPr lang="en-US" altLang="zh-CN" dirty="0"/>
              <a:t>guess right.</a:t>
            </a:r>
            <a:r>
              <a:rPr lang="zh-CN" altLang="en-US" dirty="0">
                <a:latin typeface="Arial"/>
              </a:rPr>
              <a:t>”</a:t>
            </a:r>
            <a:endParaRPr lang="en-US" altLang="zh-CN" dirty="0"/>
          </a:p>
          <a:p>
            <a:endParaRPr lang="en-US" altLang="zh-CN" dirty="0"/>
          </a:p>
          <a:p>
            <a:r>
              <a:rPr lang="en-US" altLang="zh-CN" dirty="0"/>
              <a:t>More precisely, for each set of </a:t>
            </a:r>
            <a:r>
              <a:rPr lang="en-US" altLang="zh-CN" dirty="0" err="1"/>
              <a:t>nullable</a:t>
            </a:r>
            <a:r>
              <a:rPr lang="en-US" altLang="zh-CN" dirty="0"/>
              <a:t> </a:t>
            </a:r>
            <a:r>
              <a:rPr lang="en-US" altLang="zh-CN" dirty="0" err="1"/>
              <a:t>X_i</a:t>
            </a:r>
            <a:r>
              <a:rPr lang="zh-CN" altLang="en-US" dirty="0">
                <a:latin typeface="Arial"/>
              </a:rPr>
              <a:t>’</a:t>
            </a:r>
            <a:r>
              <a:rPr lang="en-US" altLang="zh-CN" dirty="0"/>
              <a:t>s we delete these from the body of the production and make a new A-production.  Note that if two of the </a:t>
            </a:r>
            <a:r>
              <a:rPr lang="en-US" altLang="zh-CN" dirty="0" err="1"/>
              <a:t>X_i</a:t>
            </a:r>
            <a:r>
              <a:rPr lang="zh-CN" altLang="en-US" dirty="0">
                <a:latin typeface="Arial"/>
              </a:rPr>
              <a:t>’</a:t>
            </a:r>
            <a:r>
              <a:rPr lang="en-US" altLang="zh-CN" dirty="0"/>
              <a:t>s are the same </a:t>
            </a:r>
            <a:r>
              <a:rPr lang="en-US" altLang="zh-CN" dirty="0" err="1"/>
              <a:t>nullable</a:t>
            </a:r>
            <a:r>
              <a:rPr lang="en-US" altLang="zh-CN" dirty="0"/>
              <a:t> symbol, then we have to consider the possibility that one position derives epsilon and the other does not.  That is, we form one production for each set of POSITIONS that hold </a:t>
            </a:r>
            <a:r>
              <a:rPr lang="en-US" altLang="zh-CN" dirty="0" err="1"/>
              <a:t>nullable</a:t>
            </a:r>
            <a:r>
              <a:rPr lang="en-US" altLang="zh-CN" dirty="0"/>
              <a:t> symbols, not just for each set of </a:t>
            </a:r>
            <a:r>
              <a:rPr lang="en-US" altLang="zh-CN" dirty="0" err="1"/>
              <a:t>nullable</a:t>
            </a:r>
            <a:r>
              <a:rPr lang="en-US" altLang="zh-CN" dirty="0"/>
              <a:t> symbols.</a:t>
            </a:r>
          </a:p>
          <a:p>
            <a:endParaRPr lang="en-US" altLang="zh-CN" dirty="0"/>
          </a:p>
          <a:p>
            <a:r>
              <a:rPr lang="en-US" altLang="zh-CN" dirty="0"/>
              <a:t>Click 3</a:t>
            </a:r>
          </a:p>
          <a:p>
            <a:r>
              <a:rPr lang="en-US" altLang="zh-CN" dirty="0"/>
              <a:t>However, in the special case that all the </a:t>
            </a:r>
            <a:r>
              <a:rPr lang="en-US" altLang="zh-CN" dirty="0" err="1"/>
              <a:t>X_i</a:t>
            </a:r>
            <a:r>
              <a:rPr lang="zh-CN" altLang="en-US" dirty="0">
                <a:latin typeface="Arial"/>
              </a:rPr>
              <a:t>’</a:t>
            </a:r>
            <a:r>
              <a:rPr lang="en-US" altLang="zh-CN" dirty="0"/>
              <a:t>s are </a:t>
            </a:r>
            <a:r>
              <a:rPr lang="en-US" altLang="zh-CN" dirty="0" err="1"/>
              <a:t>nullable</a:t>
            </a:r>
            <a:r>
              <a:rPr lang="en-US" altLang="zh-CN" dirty="0"/>
              <a:t> symbols, we do not consider the set of all positions, and we do not create a new production with epsilon body.</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21</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dirty="0"/>
              <a:t>Click 1</a:t>
            </a:r>
          </a:p>
          <a:p>
            <a:r>
              <a:rPr lang="en-US" altLang="zh-CN" dirty="0"/>
              <a:t>Here</a:t>
            </a:r>
            <a:r>
              <a:rPr lang="zh-CN" altLang="en-US" dirty="0">
                <a:latin typeface="Arial"/>
              </a:rPr>
              <a:t>’</a:t>
            </a:r>
            <a:r>
              <a:rPr lang="en-US" altLang="zh-CN" dirty="0"/>
              <a:t>s an example grammar</a:t>
            </a:r>
          </a:p>
          <a:p>
            <a:endParaRPr lang="en-US" altLang="zh-CN" dirty="0"/>
          </a:p>
          <a:p>
            <a:r>
              <a:rPr lang="en-US" altLang="zh-CN" dirty="0"/>
              <a:t>Click 2</a:t>
            </a:r>
          </a:p>
          <a:p>
            <a:r>
              <a:rPr lang="en-US" altLang="zh-CN" dirty="0"/>
              <a:t>Each of A, B , and C are </a:t>
            </a:r>
            <a:r>
              <a:rPr lang="en-US" altLang="zh-CN" dirty="0" err="1"/>
              <a:t>nullable</a:t>
            </a:r>
            <a:r>
              <a:rPr lang="en-US" altLang="zh-CN" dirty="0"/>
              <a:t>, because they have epsilon productions.  Thus, S is also </a:t>
            </a:r>
            <a:r>
              <a:rPr lang="en-US" altLang="zh-CN" dirty="0" err="1"/>
              <a:t>nullable</a:t>
            </a:r>
            <a:r>
              <a:rPr lang="en-US" altLang="zh-CN" dirty="0"/>
              <a:t> because of its productions S-&gt;ABC.</a:t>
            </a:r>
            <a:br>
              <a:rPr lang="en-US" altLang="zh-CN" dirty="0"/>
            </a:br>
            <a:endParaRPr lang="en-US" altLang="zh-CN" dirty="0"/>
          </a:p>
          <a:p>
            <a:r>
              <a:rPr lang="en-US" altLang="zh-CN" dirty="0"/>
              <a:t>Click 3</a:t>
            </a:r>
          </a:p>
          <a:p>
            <a:r>
              <a:rPr lang="en-US" altLang="zh-CN" dirty="0"/>
              <a:t>Let</a:t>
            </a:r>
            <a:r>
              <a:rPr lang="zh-CN" altLang="en-US" dirty="0">
                <a:latin typeface="Arial"/>
              </a:rPr>
              <a:t>’</a:t>
            </a:r>
            <a:r>
              <a:rPr lang="en-US" altLang="zh-CN" dirty="0"/>
              <a:t>s construct the new grammar.</a:t>
            </a:r>
          </a:p>
          <a:p>
            <a:endParaRPr lang="en-US" altLang="zh-CN" dirty="0"/>
          </a:p>
          <a:p>
            <a:r>
              <a:rPr lang="en-US" altLang="zh-CN" dirty="0"/>
              <a:t>Click 4</a:t>
            </a:r>
          </a:p>
          <a:p>
            <a:r>
              <a:rPr lang="en-US" altLang="zh-CN" dirty="0"/>
              <a:t>For the S-production, there are seven subsets of </a:t>
            </a:r>
            <a:r>
              <a:rPr lang="en-US" altLang="zh-CN" dirty="0" err="1"/>
              <a:t>nullable</a:t>
            </a:r>
            <a:r>
              <a:rPr lang="en-US" altLang="zh-CN" dirty="0"/>
              <a:t> positions that we must use.  The set of all three positions is also </a:t>
            </a:r>
            <a:r>
              <a:rPr lang="en-US" altLang="zh-CN" dirty="0" err="1"/>
              <a:t>nullable</a:t>
            </a:r>
            <a:r>
              <a:rPr lang="en-US" altLang="zh-CN" dirty="0"/>
              <a:t> of course, but eliminating all of A, B, and C would leave an empty body, which we don</a:t>
            </a:r>
            <a:r>
              <a:rPr lang="zh-CN" altLang="en-US" dirty="0">
                <a:latin typeface="Arial"/>
              </a:rPr>
              <a:t>’</a:t>
            </a:r>
            <a:r>
              <a:rPr lang="en-US" altLang="zh-CN" dirty="0"/>
              <a:t>t allow.  However, if we use the empty set of positions, we get body ABC (POINT).  If we use the set of only the third position, we get AB (POINT), and so on.</a:t>
            </a:r>
          </a:p>
          <a:p>
            <a:endParaRPr lang="en-US" altLang="zh-CN" dirty="0"/>
          </a:p>
          <a:p>
            <a:r>
              <a:rPr lang="en-US" altLang="zh-CN" dirty="0"/>
              <a:t>Click 5</a:t>
            </a:r>
          </a:p>
          <a:p>
            <a:r>
              <a:rPr lang="en-US" altLang="zh-CN" dirty="0"/>
              <a:t>Now, let</a:t>
            </a:r>
            <a:r>
              <a:rPr lang="zh-CN" altLang="en-US" dirty="0">
                <a:latin typeface="Arial"/>
              </a:rPr>
              <a:t>’</a:t>
            </a:r>
            <a:r>
              <a:rPr lang="en-US" altLang="zh-CN" dirty="0"/>
              <a:t>s look at the A-productions.  We do not use A-&gt;epsilon, of course.  For production A-&gt;</a:t>
            </a:r>
            <a:r>
              <a:rPr lang="en-US" altLang="zh-CN" dirty="0" err="1"/>
              <a:t>aA</a:t>
            </a:r>
            <a:r>
              <a:rPr lang="en-US" altLang="zh-CN" dirty="0"/>
              <a:t> (POINT), only the second position is </a:t>
            </a:r>
            <a:r>
              <a:rPr lang="en-US" altLang="zh-CN" dirty="0" err="1"/>
              <a:t>nullable</a:t>
            </a:r>
            <a:r>
              <a:rPr lang="en-US" altLang="zh-CN" dirty="0"/>
              <a:t>, so we get two productions, one with the variable A present and one not.</a:t>
            </a:r>
          </a:p>
          <a:p>
            <a:endParaRPr lang="en-US" altLang="zh-CN" dirty="0"/>
          </a:p>
          <a:p>
            <a:r>
              <a:rPr lang="en-US" altLang="zh-CN" dirty="0"/>
              <a:t>Click 6</a:t>
            </a:r>
          </a:p>
          <a:p>
            <a:r>
              <a:rPr lang="en-US" altLang="zh-CN" dirty="0"/>
              <a:t>The situation for B is the same.  However, for C, we cannot use the C-&gt;epsilon production, so in the new grammar, C has no productions.</a:t>
            </a:r>
          </a:p>
          <a:p>
            <a:endParaRPr lang="en-US" altLang="zh-CN" dirty="0"/>
          </a:p>
          <a:p>
            <a:r>
              <a:rPr lang="en-US" altLang="zh-CN" dirty="0"/>
              <a:t>Click 7</a:t>
            </a:r>
          </a:p>
          <a:p>
            <a:r>
              <a:rPr lang="en-US" altLang="zh-CN" dirty="0"/>
              <a:t>That means that in the new grammar, although not in the old grammar, C is useless and must be eliminated.  That forces us to eliminate all productions with C in the body, and we are done.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22</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Click 1</a:t>
            </a:r>
          </a:p>
          <a:p>
            <a:r>
              <a:rPr lang="en-US" altLang="zh-CN" dirty="0"/>
              <a:t>The proof that the new grammar we construct generates the same strings except for epsilon as the old grammar generates is a little tricky, so we</a:t>
            </a:r>
            <a:r>
              <a:rPr lang="zh-CN" altLang="en-US" dirty="0">
                <a:latin typeface="Arial"/>
              </a:rPr>
              <a:t>’</a:t>
            </a:r>
            <a:r>
              <a:rPr lang="en-US" altLang="zh-CN" dirty="0"/>
              <a:t>re going to give the details of one direction.  As is often the case, we need to prove something more general that we really need.  In this case, we need two statements about every variable A.</a:t>
            </a:r>
          </a:p>
          <a:p>
            <a:endParaRPr lang="en-US" altLang="zh-CN" dirty="0"/>
          </a:p>
          <a:p>
            <a:r>
              <a:rPr lang="en-US" altLang="zh-CN" dirty="0"/>
              <a:t>Click 2</a:t>
            </a:r>
          </a:p>
          <a:p>
            <a:r>
              <a:rPr lang="en-US" altLang="zh-CN" dirty="0"/>
              <a:t>First, if w is a nonempty string, that is derived from A in the old grammar, then A also derives w in the newly constructed grammar.</a:t>
            </a:r>
          </a:p>
          <a:p>
            <a:endParaRPr lang="en-US" altLang="zh-CN" dirty="0"/>
          </a:p>
          <a:p>
            <a:r>
              <a:rPr lang="en-US" altLang="zh-CN" dirty="0"/>
              <a:t>Click 3</a:t>
            </a:r>
          </a:p>
          <a:p>
            <a:r>
              <a:rPr lang="en-US" altLang="zh-CN" dirty="0"/>
              <a:t>Second, if A derives w in the new grammar, then w is not empty and A derives w in the old grammar.</a:t>
            </a:r>
          </a:p>
          <a:p>
            <a:endParaRPr lang="en-US" altLang="zh-CN" dirty="0"/>
          </a:p>
          <a:p>
            <a:r>
              <a:rPr lang="en-US" altLang="zh-CN" dirty="0"/>
              <a:t>Click 4</a:t>
            </a:r>
          </a:p>
          <a:p>
            <a:r>
              <a:rPr lang="en-US" altLang="zh-CN" dirty="0"/>
              <a:t>Once we have that for all A, we can apply the statement to the start symbol and thus prove that the language of the new  grammar is the language of the old grammar, with epsilon removed if it was in that language.</a:t>
            </a:r>
          </a:p>
          <a:p>
            <a:endParaRPr lang="en-US" altLang="zh-CN" dirty="0"/>
          </a:p>
          <a:p>
            <a:r>
              <a:rPr lang="en-US" altLang="zh-CN" dirty="0"/>
              <a:t>Click 5</a:t>
            </a:r>
          </a:p>
          <a:p>
            <a:r>
              <a:rPr lang="en-US" altLang="zh-CN" dirty="0"/>
              <a:t>We</a:t>
            </a:r>
            <a:r>
              <a:rPr lang="zh-CN" altLang="en-US" dirty="0">
                <a:latin typeface="Arial"/>
              </a:rPr>
              <a:t>’</a:t>
            </a:r>
            <a:r>
              <a:rPr lang="en-US" altLang="zh-CN" dirty="0"/>
              <a:t>re going to prove the first direction, and it is an induction on the number of steps by which A derives w in the old grammar.</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basis, if there is a one-step derivation of w from A, then A-&gt;w must be a production.  We assume in part (1) that w is not empty, so A-&gt; is also a production of the new grammar.  We make the desired conclusion, that A derives w in the new grammar.</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a:t>
            </a:r>
            <a:r>
              <a:rPr lang="zh-CN" altLang="en-US" dirty="0">
                <a:latin typeface="Arial"/>
              </a:rPr>
              <a:t>’</a:t>
            </a:r>
            <a:r>
              <a:rPr lang="en-US" altLang="zh-CN" dirty="0"/>
              <a:t>s do the induction.</a:t>
            </a:r>
          </a:p>
          <a:p>
            <a:endParaRPr lang="en-US" altLang="zh-CN" dirty="0"/>
          </a:p>
          <a:p>
            <a:r>
              <a:rPr lang="en-US" altLang="zh-CN" dirty="0"/>
              <a:t>Click 1</a:t>
            </a:r>
          </a:p>
          <a:p>
            <a:r>
              <a:rPr lang="en-US" altLang="zh-CN" dirty="0"/>
              <a:t>Assume the inductive hypothesis for derivations of fewer than k steps, and suppose w is derived from A in k steps in the old grammar.</a:t>
            </a:r>
          </a:p>
          <a:p>
            <a:endParaRPr lang="en-US" altLang="zh-CN" dirty="0"/>
          </a:p>
          <a:p>
            <a:r>
              <a:rPr lang="en-US" altLang="zh-CN" dirty="0"/>
              <a:t>Click 2</a:t>
            </a:r>
          </a:p>
          <a:p>
            <a:r>
              <a:rPr lang="en-US" altLang="zh-CN" dirty="0"/>
              <a:t>The first step of this derivation must be A replaced by the body of some A-production. Assume this body consists of symbols X_1 through </a:t>
            </a:r>
            <a:r>
              <a:rPr lang="en-US" altLang="zh-CN" dirty="0" err="1"/>
              <a:t>X_n</a:t>
            </a:r>
            <a:r>
              <a:rPr lang="en-US" altLang="zh-CN" dirty="0"/>
              <a:t>.</a:t>
            </a:r>
          </a:p>
          <a:p>
            <a:endParaRPr lang="en-US" altLang="zh-CN" dirty="0"/>
          </a:p>
          <a:p>
            <a:r>
              <a:rPr lang="en-US" altLang="zh-CN" dirty="0"/>
              <a:t>Click 3</a:t>
            </a:r>
          </a:p>
          <a:p>
            <a:r>
              <a:rPr lang="en-US" altLang="zh-CN" dirty="0"/>
              <a:t>Then we can break w into w_1 through </a:t>
            </a:r>
            <a:r>
              <a:rPr lang="en-US" altLang="zh-CN" dirty="0" err="1"/>
              <a:t>w_n</a:t>
            </a:r>
            <a:r>
              <a:rPr lang="en-US" altLang="zh-CN" dirty="0"/>
              <a:t>, where each </a:t>
            </a:r>
            <a:r>
              <a:rPr lang="en-US" altLang="zh-CN" dirty="0" err="1"/>
              <a:t>w_i</a:t>
            </a:r>
            <a:r>
              <a:rPr lang="en-US" altLang="zh-CN" dirty="0"/>
              <a:t> is the portion of w that either IS </a:t>
            </a:r>
            <a:r>
              <a:rPr lang="en-US" altLang="zh-CN" dirty="0" err="1"/>
              <a:t>X_i</a:t>
            </a:r>
            <a:r>
              <a:rPr lang="en-US" altLang="zh-CN" dirty="0"/>
              <a:t> (if </a:t>
            </a:r>
            <a:r>
              <a:rPr lang="en-US" altLang="zh-CN" dirty="0" err="1"/>
              <a:t>X_i</a:t>
            </a:r>
            <a:r>
              <a:rPr lang="en-US" altLang="zh-CN" dirty="0"/>
              <a:t> is a terminal) or is derived by </a:t>
            </a:r>
            <a:r>
              <a:rPr lang="en-US" altLang="zh-CN" dirty="0" err="1"/>
              <a:t>X_i</a:t>
            </a:r>
            <a:r>
              <a:rPr lang="en-US" altLang="zh-CN" dirty="0"/>
              <a:t> (if </a:t>
            </a:r>
            <a:r>
              <a:rPr lang="en-US" altLang="zh-CN" dirty="0" err="1"/>
              <a:t>X_i</a:t>
            </a:r>
            <a:r>
              <a:rPr lang="en-US" altLang="zh-CN" dirty="0"/>
              <a:t> is a </a:t>
            </a:r>
            <a:r>
              <a:rPr lang="en-US" altLang="zh-CN" dirty="0" err="1"/>
              <a:t>varaible</a:t>
            </a:r>
            <a:r>
              <a:rPr lang="en-US" altLang="zh-CN" dirty="0"/>
              <a:t>).  All these derivations from variables are in fewer than k steps.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a:t>Click 1</a:t>
            </a:r>
          </a:p>
          <a:p>
            <a:r>
              <a:rPr lang="en-US" altLang="zh-CN" dirty="0"/>
              <a:t>If </a:t>
            </a:r>
            <a:r>
              <a:rPr lang="en-US" altLang="zh-CN" dirty="0" err="1"/>
              <a:t>X_i</a:t>
            </a:r>
            <a:r>
              <a:rPr lang="en-US" altLang="zh-CN" dirty="0"/>
              <a:t> is a variable, and the piece </a:t>
            </a:r>
            <a:r>
              <a:rPr lang="en-US" altLang="zh-CN" dirty="0" err="1"/>
              <a:t>w_i</a:t>
            </a:r>
            <a:r>
              <a:rPr lang="en-US" altLang="zh-CN" dirty="0"/>
              <a:t> is not empty, then the inductive hypothesis tells us that </a:t>
            </a:r>
            <a:r>
              <a:rPr lang="en-US" altLang="zh-CN" dirty="0" err="1"/>
              <a:t>X_i</a:t>
            </a:r>
            <a:r>
              <a:rPr lang="en-US" altLang="zh-CN" dirty="0"/>
              <a:t> derives </a:t>
            </a:r>
            <a:r>
              <a:rPr lang="en-US" altLang="zh-CN" dirty="0" err="1"/>
              <a:t>w_i</a:t>
            </a:r>
            <a:r>
              <a:rPr lang="en-US" altLang="zh-CN" dirty="0"/>
              <a:t> in the new grammar.</a:t>
            </a:r>
          </a:p>
          <a:p>
            <a:endParaRPr lang="en-US" altLang="zh-CN" dirty="0"/>
          </a:p>
          <a:p>
            <a:r>
              <a:rPr lang="en-US" altLang="zh-CN" dirty="0"/>
              <a:t>Click 2</a:t>
            </a:r>
          </a:p>
          <a:p>
            <a:r>
              <a:rPr lang="en-US" altLang="zh-CN" dirty="0"/>
              <a:t>When we constructed the new grammar, we replaced the A-production A-&gt;X_1 through </a:t>
            </a:r>
            <a:r>
              <a:rPr lang="en-US" altLang="zh-CN" dirty="0" err="1"/>
              <a:t>X_n</a:t>
            </a:r>
            <a:r>
              <a:rPr lang="en-US" altLang="zh-CN" dirty="0"/>
              <a:t> by a family of productions, and one of these eliminates from the body exactly those </a:t>
            </a:r>
            <a:r>
              <a:rPr lang="en-US" altLang="zh-CN" dirty="0" err="1"/>
              <a:t>X_i</a:t>
            </a:r>
            <a:r>
              <a:rPr lang="zh-CN" altLang="en-US" dirty="0">
                <a:latin typeface="Arial"/>
              </a:rPr>
              <a:t>’</a:t>
            </a:r>
            <a:r>
              <a:rPr lang="en-US" altLang="zh-CN" dirty="0"/>
              <a:t>s such that </a:t>
            </a:r>
            <a:r>
              <a:rPr lang="en-US" altLang="zh-CN" dirty="0" err="1"/>
              <a:t>w_i</a:t>
            </a:r>
            <a:r>
              <a:rPr lang="en-US" altLang="zh-CN" dirty="0"/>
              <a:t> is epsilon.  We know that is the case, because if </a:t>
            </a:r>
            <a:r>
              <a:rPr lang="en-US" altLang="zh-CN" dirty="0" err="1"/>
              <a:t>w_i</a:t>
            </a:r>
            <a:r>
              <a:rPr lang="en-US" altLang="zh-CN" dirty="0"/>
              <a:t> is epsilon, then surely </a:t>
            </a:r>
            <a:r>
              <a:rPr lang="en-US" altLang="zh-CN" dirty="0" err="1"/>
              <a:t>X_i</a:t>
            </a:r>
            <a:r>
              <a:rPr lang="en-US" altLang="zh-CN" dirty="0"/>
              <a:t> is </a:t>
            </a:r>
            <a:r>
              <a:rPr lang="en-US" altLang="zh-CN" dirty="0" err="1"/>
              <a:t>nullable</a:t>
            </a:r>
            <a:r>
              <a:rPr lang="en-US" altLang="zh-CN" dirty="0"/>
              <a:t>.  We also know that not all </a:t>
            </a:r>
            <a:r>
              <a:rPr lang="en-US" altLang="zh-CN" dirty="0" err="1"/>
              <a:t>w_i</a:t>
            </a:r>
            <a:r>
              <a:rPr lang="zh-CN" altLang="en-US" dirty="0">
                <a:latin typeface="Arial"/>
              </a:rPr>
              <a:t>’</a:t>
            </a:r>
            <a:r>
              <a:rPr lang="en-US" altLang="zh-CN" dirty="0"/>
              <a:t>s are epsilon, because w is not epsilon.  That is, at least one </a:t>
            </a:r>
            <a:r>
              <a:rPr lang="en-US" altLang="zh-CN" dirty="0" err="1"/>
              <a:t>X_i</a:t>
            </a:r>
            <a:r>
              <a:rPr lang="en-US" altLang="zh-CN" dirty="0"/>
              <a:t> is either a terminal or it is a variable that we do not need to remove from the body.  Thus, in the new grammar, the first step can replace A by a body consisting of all those </a:t>
            </a:r>
            <a:r>
              <a:rPr lang="en-US" altLang="zh-CN" dirty="0" err="1"/>
              <a:t>X_i</a:t>
            </a:r>
            <a:r>
              <a:rPr lang="zh-CN" altLang="en-US" dirty="0">
                <a:latin typeface="Arial"/>
              </a:rPr>
              <a:t>’</a:t>
            </a:r>
            <a:r>
              <a:rPr lang="en-US" altLang="zh-CN" dirty="0"/>
              <a:t>s such that </a:t>
            </a:r>
            <a:r>
              <a:rPr lang="en-US" altLang="zh-CN" dirty="0" err="1"/>
              <a:t>w_i</a:t>
            </a:r>
            <a:r>
              <a:rPr lang="en-US" altLang="zh-CN" dirty="0"/>
              <a:t> is not epsilon.</a:t>
            </a:r>
          </a:p>
          <a:p>
            <a:endParaRPr lang="en-US" altLang="zh-CN" dirty="0"/>
          </a:p>
          <a:p>
            <a:r>
              <a:rPr lang="en-US" altLang="zh-CN" dirty="0"/>
              <a:t>Click 3</a:t>
            </a:r>
          </a:p>
          <a:p>
            <a:r>
              <a:rPr lang="en-US" altLang="zh-CN" dirty="0"/>
              <a:t>We can continue the derivation in the new grammar by a derivation from each </a:t>
            </a:r>
            <a:r>
              <a:rPr lang="en-US" altLang="zh-CN" dirty="0" err="1"/>
              <a:t>X_i</a:t>
            </a:r>
            <a:r>
              <a:rPr lang="en-US" altLang="zh-CN" dirty="0"/>
              <a:t> that remains of the nonempty string </a:t>
            </a:r>
            <a:r>
              <a:rPr lang="en-US" altLang="zh-CN" dirty="0" err="1"/>
              <a:t>w_i</a:t>
            </a:r>
            <a:r>
              <a:rPr lang="en-US" altLang="zh-CN" dirty="0"/>
              <a:t>. We know this derivation in the new grammar exists by the inductive hypothesis.</a:t>
            </a:r>
          </a:p>
          <a:p>
            <a:endParaRPr lang="en-US" altLang="zh-CN" dirty="0"/>
          </a:p>
          <a:p>
            <a:r>
              <a:rPr lang="en-US" altLang="zh-CN" dirty="0"/>
              <a:t>We also need to show part (2) – if w is derived from A in the new grammar, then it is nonempty and also derived in the old.  We</a:t>
            </a:r>
            <a:r>
              <a:rPr lang="zh-CN" altLang="en-US" dirty="0">
                <a:latin typeface="Arial"/>
              </a:rPr>
              <a:t>’</a:t>
            </a:r>
            <a:r>
              <a:rPr lang="en-US" altLang="zh-CN" dirty="0"/>
              <a:t>re going to skip this part.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27</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Here</a:t>
            </a:r>
            <a:r>
              <a:rPr lang="zh-CN" altLang="en-US" dirty="0">
                <a:latin typeface="Arial"/>
              </a:rPr>
              <a:t>’</a:t>
            </a:r>
            <a:r>
              <a:rPr lang="en-US" altLang="zh-CN" dirty="0"/>
              <a:t>s the algorithm to discover the pairs of variables (A,B) such that A derives B by unit productions.</a:t>
            </a:r>
          </a:p>
          <a:p>
            <a:endParaRPr lang="en-US" altLang="zh-CN" dirty="0"/>
          </a:p>
          <a:p>
            <a:r>
              <a:rPr lang="en-US" altLang="zh-CN" dirty="0"/>
              <a:t>Click 2</a:t>
            </a:r>
          </a:p>
          <a:p>
            <a:r>
              <a:rPr lang="en-US" altLang="zh-CN" dirty="0"/>
              <a:t>For the basis, surely A derives A by unit productions only.  This is a sequence of zero steps.</a:t>
            </a:r>
          </a:p>
          <a:p>
            <a:endParaRPr lang="en-US" altLang="zh-CN" dirty="0"/>
          </a:p>
          <a:p>
            <a:r>
              <a:rPr lang="en-US" altLang="zh-CN" dirty="0"/>
              <a:t>Click 3</a:t>
            </a:r>
          </a:p>
          <a:p>
            <a:r>
              <a:rPr lang="en-US" altLang="zh-CN" dirty="0"/>
              <a:t>For the induction, suppose we already discovered that A derives B by unit productions.  Then if B-&gt;C is a unit production, we also discover the pair (A,C).</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28</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two proofs that we need, but we</a:t>
            </a:r>
            <a:r>
              <a:rPr lang="zh-CN" altLang="en-US" dirty="0">
                <a:latin typeface="Arial"/>
              </a:rPr>
              <a:t>’</a:t>
            </a:r>
            <a:r>
              <a:rPr lang="en-US" altLang="zh-CN" dirty="0"/>
              <a:t>re not going to do them here.</a:t>
            </a:r>
          </a:p>
          <a:p>
            <a:endParaRPr lang="en-US" altLang="zh-CN" dirty="0"/>
          </a:p>
          <a:p>
            <a:r>
              <a:rPr lang="en-US" altLang="zh-CN" dirty="0"/>
              <a:t>Click 1</a:t>
            </a:r>
          </a:p>
          <a:p>
            <a:r>
              <a:rPr lang="en-US" altLang="zh-CN" dirty="0"/>
              <a:t>First, an induction on the number of rounds of the discovery process lets us show that the pairs we find are valid – that is, they really are pairs (A,B) such that A derives B by unit productions.</a:t>
            </a:r>
          </a:p>
          <a:p>
            <a:endParaRPr lang="en-US" altLang="zh-CN" dirty="0"/>
          </a:p>
          <a:p>
            <a:r>
              <a:rPr lang="en-US" altLang="zh-CN" dirty="0"/>
              <a:t>Click 2</a:t>
            </a:r>
          </a:p>
          <a:p>
            <a:r>
              <a:rPr lang="en-US" altLang="zh-CN" dirty="0"/>
              <a:t>And conversely, we can show by an induction on the number of steps of a derivation from A to B using unit productions, that we will in fact discover the pair (A,B).</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29</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an example of a really bad grammar.  A is OK.  It derives all strings of one or more a</a:t>
            </a:r>
            <a:r>
              <a:rPr lang="zh-CN" altLang="en-US" dirty="0">
                <a:latin typeface="Arial"/>
              </a:rPr>
              <a:t>’</a:t>
            </a:r>
            <a:r>
              <a:rPr lang="en-US" altLang="zh-CN" dirty="0"/>
              <a:t>s, using its two productions.</a:t>
            </a:r>
          </a:p>
          <a:p>
            <a:endParaRPr lang="en-US" altLang="zh-CN" dirty="0"/>
          </a:p>
          <a:p>
            <a:r>
              <a:rPr lang="en-US" altLang="zh-CN" dirty="0"/>
              <a:t>However, B has only one production, and that production has a B in its body.  Thus, once a sentential form has a B in it, you can never get rid of that B.  As a result, B derives no terminal strings.</a:t>
            </a:r>
          </a:p>
          <a:p>
            <a:endParaRPr lang="en-US" altLang="zh-CN" dirty="0"/>
          </a:p>
          <a:p>
            <a:r>
              <a:rPr lang="en-US" altLang="zh-CN" dirty="0"/>
              <a:t>To make matters worse, S has only one production, so that must be the first used in any derivation.  And that production introduces a B into the sentential form.  So it is impossible to derive any terminal string from S, and therefore the language of this grammar is empty.</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proof that we are going to skip is the proof that the new grammar has the same language as the old.  Again we have to prove something more general, that  A derives w in the new grammar if and only if it does so in the old grammar.</a:t>
            </a:r>
          </a:p>
          <a:p>
            <a:endParaRPr lang="en-US" altLang="zh-CN" dirty="0"/>
          </a:p>
          <a:p>
            <a:r>
              <a:rPr lang="en-US" altLang="zh-CN" dirty="0"/>
              <a:t>Each production of the new grammar simulates one or more steps of a derivation in the old grammar – that is, some number of unit productions, perhaps zero, followed by a </a:t>
            </a:r>
            <a:r>
              <a:rPr lang="en-US" altLang="zh-CN" dirty="0" err="1"/>
              <a:t>nonunit</a:t>
            </a:r>
            <a:r>
              <a:rPr lang="en-US" altLang="zh-CN" dirty="0"/>
              <a:t> production.  Conversely, every use of a production in the new grammar can be replaced by zero or more unit productions followed by a </a:t>
            </a:r>
            <a:r>
              <a:rPr lang="en-US" altLang="zh-CN" dirty="0" err="1"/>
              <a:t>nonunit</a:t>
            </a:r>
            <a:r>
              <a:rPr lang="en-US" altLang="zh-CN" dirty="0"/>
              <a:t> production in the old grammar.</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30</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now combine the three simplifications to make a strong statement about grammars.  If L is a context-free language, then L minus epsilon has a grammar with no useless symbols, no epsilon-productions, and no unit productions.</a:t>
            </a:r>
          </a:p>
          <a:p>
            <a:endParaRPr lang="en-US" altLang="zh-CN" dirty="0"/>
          </a:p>
          <a:p>
            <a:r>
              <a:rPr lang="en-US" altLang="zh-CN" dirty="0"/>
              <a:t>Another way to put it is that L minus epsilon has a grammar in which every production body is either a single terminal or has length at least 2.</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31</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apply the constructions just learned, but we have to be careful about the order.  We must start by eliminating epsilon-productions.</a:t>
            </a:r>
          </a:p>
          <a:p>
            <a:endParaRPr lang="en-US" altLang="zh-CN" dirty="0"/>
          </a:p>
          <a:p>
            <a:r>
              <a:rPr lang="en-US" altLang="zh-CN" dirty="0"/>
              <a:t>Click 1</a:t>
            </a:r>
          </a:p>
          <a:p>
            <a:r>
              <a:rPr lang="en-US" altLang="zh-CN" dirty="0"/>
              <a:t>We have to do this step first, because eliminating epsilon productions can produce unit productions that </a:t>
            </a:r>
            <a:r>
              <a:rPr lang="en-US" altLang="zh-CN" dirty="0" err="1"/>
              <a:t>weren</a:t>
            </a:r>
            <a:r>
              <a:rPr lang="zh-CN" altLang="en-US" dirty="0">
                <a:latin typeface="Arial"/>
              </a:rPr>
              <a:t>’</a:t>
            </a:r>
            <a:r>
              <a:rPr lang="en-US" altLang="zh-CN" dirty="0"/>
              <a:t>t there before, and as we saw in an example, it can create useless symbols that were not useless before. That could only occur if the production was only used to derive the empty string, however.</a:t>
            </a:r>
          </a:p>
          <a:p>
            <a:endParaRPr lang="en-US" altLang="zh-CN" dirty="0"/>
          </a:p>
          <a:p>
            <a:r>
              <a:rPr lang="en-US" altLang="zh-CN" dirty="0"/>
              <a:t>Second, eliminate the unit productions.  Third, eliminate variables that derive no terminal strings.  We explained earlier why this step must precede the next step in our quest to eliminate all useless symbols.  So finally, we do the fourth step, of eliminating the unreachable symbols.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32</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33</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a:t>
            </a:r>
            <a:r>
              <a:rPr lang="zh-CN" altLang="en-US" dirty="0">
                <a:latin typeface="Arial"/>
              </a:rPr>
              <a:t>’</a:t>
            </a:r>
            <a:r>
              <a:rPr lang="en-US" altLang="zh-CN" dirty="0" err="1"/>
              <a:t>ve</a:t>
            </a:r>
            <a:r>
              <a:rPr lang="en-US" altLang="zh-CN" dirty="0"/>
              <a:t> almost got our grammars into Chomsky-Normal Form, or CNF.  Such a grammar has only two kinds of production bodies: single terminals or two variables.  We</a:t>
            </a:r>
            <a:r>
              <a:rPr lang="zh-CN" altLang="en-US" dirty="0">
                <a:latin typeface="Arial"/>
              </a:rPr>
              <a:t>’</a:t>
            </a:r>
            <a:r>
              <a:rPr lang="en-US" altLang="zh-CN" dirty="0"/>
              <a:t>re now going to give the construction of a CNF grammar for L minus epsilon, where L is any context-free language.</a:t>
            </a:r>
          </a:p>
          <a:p>
            <a:endParaRPr lang="en-US" altLang="zh-CN" dirty="0"/>
          </a:p>
          <a:p>
            <a:r>
              <a:rPr lang="en-US" altLang="zh-CN" dirty="0"/>
              <a:t>Incidentally, one important use of putting grammars in CNF is that it gives us a relatively efficient algorithm for testing membership of a string in a context-free language.  One might imagine it was easy to make such a test by looking at all derivations of a certain limited length, but with epsilon-productions and unit productions in the grammar, it is not obvious how long the derivation of even a short string of terminals has to be.  Moreover, even if we could bound the length of the derivation – as we can – we</a:t>
            </a:r>
            <a:r>
              <a:rPr lang="zh-CN" altLang="en-US" dirty="0">
                <a:latin typeface="Arial"/>
              </a:rPr>
              <a:t>’</a:t>
            </a:r>
            <a:r>
              <a:rPr lang="en-US" altLang="zh-CN" dirty="0"/>
              <a:t>d still be faced with an algorithm that took an amount of time that is exponential in the length of the terminal string.  Rather, by putting the grammar in CNF, we can make this test in at most the cube of the length of the string.</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Our first step is to do the cleaning we just described.  The result is that the grammar no longer generates the empty string, even if the old one did, but otherwise, the languages are the same.  But all production bodies are either a single terminal or have length at least 2.</a:t>
            </a:r>
          </a:p>
          <a:p>
            <a:endParaRPr lang="en-US" altLang="zh-CN" dirty="0"/>
          </a:p>
          <a:p>
            <a:r>
              <a:rPr lang="en-US" altLang="zh-CN" dirty="0"/>
              <a:t>Click 2</a:t>
            </a:r>
          </a:p>
          <a:p>
            <a:r>
              <a:rPr lang="en-US" altLang="zh-CN" dirty="0"/>
              <a:t>Our second step is to turn those bodies that are not a single terminal into bodies of all variables.  The trick is simple.  For each terminal </a:t>
            </a:r>
            <a:r>
              <a:rPr lang="zh-CN" altLang="en-US" dirty="0">
                <a:latin typeface="Arial"/>
              </a:rPr>
              <a:t>“</a:t>
            </a:r>
            <a:r>
              <a:rPr lang="en-US" altLang="zh-CN" dirty="0"/>
              <a:t>a</a:t>
            </a:r>
            <a:r>
              <a:rPr lang="zh-CN" altLang="en-US" dirty="0">
                <a:latin typeface="Arial"/>
              </a:rPr>
              <a:t>”</a:t>
            </a:r>
            <a:r>
              <a:rPr lang="en-US" altLang="zh-CN" dirty="0"/>
              <a:t>, create a new variable that we</a:t>
            </a:r>
            <a:r>
              <a:rPr lang="zh-CN" altLang="en-US" dirty="0">
                <a:latin typeface="Arial"/>
              </a:rPr>
              <a:t>’</a:t>
            </a:r>
            <a:r>
              <a:rPr lang="en-US" altLang="zh-CN" dirty="0" err="1"/>
              <a:t>ll</a:t>
            </a:r>
            <a:r>
              <a:rPr lang="en-US" altLang="zh-CN" dirty="0"/>
              <a:t> call A-sub-a.  The job of this variable is just to generate the terminal </a:t>
            </a:r>
            <a:r>
              <a:rPr lang="zh-CN" altLang="en-US" dirty="0">
                <a:latin typeface="Arial"/>
              </a:rPr>
              <a:t>“</a:t>
            </a:r>
            <a:r>
              <a:rPr lang="en-US" altLang="zh-CN" dirty="0"/>
              <a:t>a</a:t>
            </a:r>
            <a:r>
              <a:rPr lang="zh-CN" altLang="en-US" dirty="0">
                <a:latin typeface="Arial"/>
              </a:rPr>
              <a:t>”</a:t>
            </a:r>
            <a:r>
              <a:rPr lang="en-US" altLang="zh-CN" dirty="0"/>
              <a:t>.  So replace </a:t>
            </a:r>
            <a:r>
              <a:rPr lang="zh-CN" altLang="en-US" dirty="0">
                <a:latin typeface="Arial"/>
              </a:rPr>
              <a:t>“</a:t>
            </a:r>
            <a:r>
              <a:rPr lang="en-US" altLang="zh-CN" dirty="0"/>
              <a:t>a</a:t>
            </a:r>
            <a:r>
              <a:rPr lang="zh-CN" altLang="en-US" dirty="0">
                <a:latin typeface="Arial"/>
              </a:rPr>
              <a:t>”</a:t>
            </a:r>
            <a:r>
              <a:rPr lang="en-US" altLang="zh-CN" dirty="0"/>
              <a:t> in all bodies of length 2 or more by A-sub-a, and add the production A-sub-a-goes-to-a.</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Here</a:t>
            </a:r>
            <a:r>
              <a:rPr lang="zh-CN" altLang="en-US" dirty="0">
                <a:latin typeface="Arial"/>
              </a:rPr>
              <a:t>’</a:t>
            </a:r>
            <a:r>
              <a:rPr lang="en-US" altLang="zh-CN" dirty="0"/>
              <a:t>s an example involving the production A-&gt;</a:t>
            </a:r>
            <a:r>
              <a:rPr lang="en-US" altLang="zh-CN" dirty="0" err="1"/>
              <a:t>BcDe</a:t>
            </a:r>
            <a:r>
              <a:rPr lang="en-US" altLang="zh-CN" dirty="0"/>
              <a:t>.</a:t>
            </a:r>
          </a:p>
          <a:p>
            <a:endParaRPr lang="en-US" altLang="zh-CN" dirty="0"/>
          </a:p>
          <a:p>
            <a:r>
              <a:rPr lang="en-US" altLang="zh-CN" dirty="0"/>
              <a:t>Click 2</a:t>
            </a:r>
          </a:p>
          <a:p>
            <a:r>
              <a:rPr lang="en-US" altLang="zh-CN" dirty="0"/>
              <a:t>c and e are terminals, so we must have created variables A-sub-c and A-sub-e, with their productions A-sub-c -&gt; c and A-sub-e -&gt; e.</a:t>
            </a:r>
          </a:p>
          <a:p>
            <a:endParaRPr lang="en-US" altLang="zh-CN" dirty="0"/>
          </a:p>
          <a:p>
            <a:r>
              <a:rPr lang="en-US" altLang="zh-CN" dirty="0"/>
              <a:t>Click 3</a:t>
            </a:r>
          </a:p>
          <a:p>
            <a:r>
              <a:rPr lang="en-US" altLang="zh-CN" dirty="0"/>
              <a:t>Then we can replace A-&gt;</a:t>
            </a:r>
            <a:r>
              <a:rPr lang="en-US" altLang="zh-CN" dirty="0" err="1"/>
              <a:t>BcDe</a:t>
            </a:r>
            <a:r>
              <a:rPr lang="en-US" altLang="zh-CN" dirty="0"/>
              <a:t> by A-&gt;</a:t>
            </a:r>
            <a:r>
              <a:rPr lang="en-US" altLang="zh-CN" dirty="0" err="1"/>
              <a:t>BA_cDA_e</a:t>
            </a:r>
            <a:r>
              <a:rPr lang="en-US" altLang="zh-CN" dirty="0"/>
              <a: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Now, all production bodies that are not a single terminal are strings of 2 or more variables. If exactly 2, that</a:t>
            </a:r>
            <a:r>
              <a:rPr lang="zh-CN" altLang="en-US" dirty="0">
                <a:latin typeface="Arial"/>
              </a:rPr>
              <a:t>’</a:t>
            </a:r>
            <a:r>
              <a:rPr lang="en-US" altLang="zh-CN" dirty="0"/>
              <a:t>s great, because that is what CNF requires.  But if a body consists of three or more terminals, we have to break the body into pieces by using new variables that appear nowhere else.</a:t>
            </a:r>
          </a:p>
          <a:p>
            <a:endParaRPr lang="en-US" altLang="zh-CN" dirty="0"/>
          </a:p>
          <a:p>
            <a:r>
              <a:rPr lang="en-US" altLang="zh-CN" dirty="0"/>
              <a:t>Click 2</a:t>
            </a:r>
          </a:p>
          <a:p>
            <a:r>
              <a:rPr lang="en-US" altLang="zh-CN" dirty="0"/>
              <a:t>An example should make the idea clear.  If we have a production A-&gt;BCDE, then we need two new variables, say F and G, that are used only for this production.  They may not appear in the new grammar except as we describe here.  In general, if the body consists of n variables, we need n-2 new variables.  The job of the first new variable, F, is to generate the whole body, except for the first symbol, B in this case.  That is, we replace this A-production by A-&gt;BF (POINT).</a:t>
            </a:r>
          </a:p>
          <a:p>
            <a:endParaRPr lang="en-US" altLang="zh-CN" dirty="0"/>
          </a:p>
          <a:p>
            <a:r>
              <a:rPr lang="en-US" altLang="zh-CN" dirty="0"/>
              <a:t>Now F needs to derive CDE, but that is too long, so we use G to help. G derives only DE, using the production G-&gt;DE (POINT).  And the production for F becomes F-&gt;CG (POINT).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37</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a:t>Click 1</a:t>
            </a:r>
          </a:p>
          <a:p>
            <a:r>
              <a:rPr lang="en-US" altLang="zh-CN" dirty="0"/>
              <a:t>Thus, we have replaced A-&gt;BCDE by the three productions that meet the CNF requirement: A-&gt;BF, F-&gt;CG, and G-&gt;DE.</a:t>
            </a:r>
          </a:p>
          <a:p>
            <a:endParaRPr lang="en-US" altLang="zh-CN" dirty="0"/>
          </a:p>
          <a:p>
            <a:r>
              <a:rPr lang="en-US" altLang="zh-CN" dirty="0"/>
              <a:t>Click 2</a:t>
            </a:r>
          </a:p>
          <a:p>
            <a:r>
              <a:rPr lang="en-US" altLang="zh-CN" dirty="0"/>
              <a:t>These three productions can simulate the effect of the original production, although they take three steps to do so.  Thus, making this change surely allows the new grammar to generate anything the old one did.</a:t>
            </a:r>
          </a:p>
          <a:p>
            <a:endParaRPr lang="en-US" altLang="zh-CN" dirty="0"/>
          </a:p>
          <a:p>
            <a:r>
              <a:rPr lang="en-US" altLang="zh-CN" dirty="0"/>
              <a:t>Click 3</a:t>
            </a:r>
          </a:p>
          <a:p>
            <a:r>
              <a:rPr lang="en-US" altLang="zh-CN" dirty="0"/>
              <a:t>But the new grammar </a:t>
            </a:r>
            <a:r>
              <a:rPr lang="en-US" altLang="zh-CN" dirty="0" err="1"/>
              <a:t>doesn</a:t>
            </a:r>
            <a:r>
              <a:rPr lang="zh-CN" altLang="en-US" dirty="0">
                <a:latin typeface="Arial"/>
              </a:rPr>
              <a:t>’</a:t>
            </a:r>
            <a:r>
              <a:rPr lang="en-US" altLang="zh-CN" dirty="0"/>
              <a:t>t generate anything the old one </a:t>
            </a:r>
            <a:r>
              <a:rPr lang="en-US" altLang="zh-CN" dirty="0" err="1"/>
              <a:t>didn</a:t>
            </a:r>
            <a:r>
              <a:rPr lang="zh-CN" altLang="en-US" dirty="0">
                <a:latin typeface="Arial"/>
              </a:rPr>
              <a:t>’</a:t>
            </a:r>
            <a:r>
              <a:rPr lang="en-US" altLang="zh-CN" dirty="0"/>
              <a:t>t, so their languages are the same.  The reason is that once we choose to replace A by BF, we are forced to replace F by CG and then G by DE, because these two variables have only one production.  Thus, using A-&gt;BF in the new grammar is tantamount to using A-&gt;BCDE in the old.</a:t>
            </a:r>
          </a:p>
          <a:p>
            <a:endParaRPr lang="en-US" altLang="zh-CN" dirty="0"/>
          </a:p>
          <a:p>
            <a:r>
              <a:rPr lang="en-US" altLang="zh-CN" dirty="0"/>
              <a:t>We thus have an argument why the transformations from </a:t>
            </a:r>
            <a:r>
              <a:rPr lang="zh-CN" altLang="en-US" dirty="0">
                <a:latin typeface="Arial"/>
              </a:rPr>
              <a:t>“</a:t>
            </a:r>
            <a:r>
              <a:rPr lang="en-US" altLang="zh-CN" dirty="0"/>
              <a:t>cleaned</a:t>
            </a:r>
            <a:r>
              <a:rPr lang="zh-CN" altLang="en-US" dirty="0">
                <a:latin typeface="Arial"/>
              </a:rPr>
              <a:t>”</a:t>
            </a:r>
            <a:r>
              <a:rPr lang="en-US" altLang="zh-CN" dirty="0"/>
              <a:t> grammars to BNF grammars to not change the language.  You can do formal inductions on the length of derivations in these grammars, but I hope these less formal arguments are convincing.</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38</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Almost all the algorithms we need to simplify grammars are based on the same principle, which I call </a:t>
            </a:r>
            <a:r>
              <a:rPr lang="zh-CN" altLang="en-US" dirty="0">
                <a:latin typeface="Arial"/>
              </a:rPr>
              <a:t>“</a:t>
            </a:r>
            <a:r>
              <a:rPr lang="en-US" altLang="zh-CN" dirty="0"/>
              <a:t>discovery</a:t>
            </a:r>
            <a:r>
              <a:rPr lang="zh-CN" altLang="en-US" dirty="0">
                <a:latin typeface="Arial"/>
              </a:rPr>
              <a:t>”</a:t>
            </a:r>
            <a:r>
              <a:rPr lang="en-US" altLang="zh-CN" dirty="0"/>
              <a:t>algorithms.</a:t>
            </a:r>
          </a:p>
          <a:p>
            <a:endParaRPr lang="en-US" altLang="zh-CN" dirty="0"/>
          </a:p>
          <a:p>
            <a:r>
              <a:rPr lang="en-US" altLang="zh-CN" dirty="0"/>
              <a:t>Click 1</a:t>
            </a:r>
          </a:p>
          <a:p>
            <a:r>
              <a:rPr lang="en-US" altLang="zh-CN" dirty="0"/>
              <a:t>These discover facts by an induction process.</a:t>
            </a:r>
          </a:p>
          <a:p>
            <a:endParaRPr lang="en-US" altLang="zh-CN" dirty="0"/>
          </a:p>
          <a:p>
            <a:r>
              <a:rPr lang="en-US" altLang="zh-CN" dirty="0"/>
              <a:t>Click 2</a:t>
            </a:r>
          </a:p>
          <a:p>
            <a:r>
              <a:rPr lang="en-US" altLang="zh-CN" dirty="0"/>
              <a:t>The basis is always certain facts that are obvious.</a:t>
            </a:r>
          </a:p>
          <a:p>
            <a:endParaRPr lang="en-US" altLang="zh-CN" dirty="0"/>
          </a:p>
          <a:p>
            <a:r>
              <a:rPr lang="en-US" altLang="zh-CN" dirty="0"/>
              <a:t>Click 3</a:t>
            </a:r>
          </a:p>
          <a:p>
            <a:r>
              <a:rPr lang="en-US" altLang="zh-CN" dirty="0"/>
              <a:t>Then, based on what is already known, they discover more facts, in repeated rounds.</a:t>
            </a:r>
          </a:p>
          <a:p>
            <a:endParaRPr lang="en-US" altLang="zh-CN" dirty="0"/>
          </a:p>
          <a:p>
            <a:r>
              <a:rPr lang="en-US" altLang="zh-CN" dirty="0"/>
              <a:t>Click 4</a:t>
            </a:r>
          </a:p>
          <a:p>
            <a:r>
              <a:rPr lang="en-US" altLang="zh-CN" dirty="0"/>
              <a:t>Finally, at some round they can discover no more facts.  There is no point in going on, since without new facts at the current round, we cannot discover more on the next round.  We generally have to prove only that any true fact of the type we are trying to discover will be found this way.</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a:t>
            </a:r>
            <a:r>
              <a:rPr lang="zh-CN" altLang="en-US" dirty="0">
                <a:latin typeface="Arial"/>
              </a:rPr>
              <a:t>’</a:t>
            </a:r>
            <a:r>
              <a:rPr lang="en-US" altLang="zh-CN" dirty="0"/>
              <a:t>s the image of discovery algorithms we should keep in mind.</a:t>
            </a:r>
          </a:p>
          <a:p>
            <a:endParaRPr lang="en-US" altLang="zh-CN" dirty="0"/>
          </a:p>
          <a:p>
            <a:r>
              <a:rPr lang="en-US" altLang="zh-CN" dirty="0"/>
              <a:t>Click 1</a:t>
            </a:r>
          </a:p>
          <a:p>
            <a:r>
              <a:rPr lang="en-US" altLang="zh-CN" dirty="0"/>
              <a:t>Start with some facts that you get from the basis.</a:t>
            </a:r>
          </a:p>
          <a:p>
            <a:endParaRPr lang="en-US" altLang="zh-CN" dirty="0"/>
          </a:p>
          <a:p>
            <a:r>
              <a:rPr lang="en-US" altLang="zh-CN" dirty="0"/>
              <a:t>Click 2</a:t>
            </a:r>
          </a:p>
          <a:p>
            <a:r>
              <a:rPr lang="en-US" altLang="zh-CN" dirty="0"/>
              <a:t>Expand the set of facts you know by using the basis facts.  This is the first round.</a:t>
            </a:r>
          </a:p>
          <a:p>
            <a:endParaRPr lang="en-US" altLang="zh-CN" dirty="0"/>
          </a:p>
          <a:p>
            <a:r>
              <a:rPr lang="en-US" altLang="zh-CN" dirty="0"/>
              <a:t>Click 3</a:t>
            </a:r>
          </a:p>
          <a:p>
            <a:r>
              <a:rPr lang="en-US" altLang="zh-CN" dirty="0"/>
              <a:t>For the second round, expand the set of known facts further by using both the basis facts, and the facts you discovered at round 1.</a:t>
            </a:r>
          </a:p>
          <a:p>
            <a:endParaRPr lang="en-US" altLang="zh-CN" dirty="0"/>
          </a:p>
          <a:p>
            <a:r>
              <a:rPr lang="en-US" altLang="zh-CN" dirty="0"/>
              <a:t>Click 4</a:t>
            </a:r>
          </a:p>
          <a:p>
            <a:r>
              <a:rPr lang="en-US" altLang="zh-CN" dirty="0"/>
              <a:t>Keep going until at some round you have no more facts that can be discovered.</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one of the first things we need to do when dealing with grammars is to detect and get rid of variables that can</a:t>
            </a:r>
            <a:r>
              <a:rPr lang="zh-CN" altLang="en-US" dirty="0">
                <a:latin typeface="Arial"/>
              </a:rPr>
              <a:t>’</a:t>
            </a:r>
            <a:r>
              <a:rPr lang="en-US" altLang="zh-CN" dirty="0"/>
              <a:t>t derive any terminal string.  We shall give a discovery algorithm to find, inductively, all variables that DO derive at least one terminal string.  Any variable not discovered by this algorithm derives no terminal strings and can be eliminated.</a:t>
            </a:r>
          </a:p>
          <a:p>
            <a:endParaRPr lang="en-US" altLang="zh-CN" dirty="0"/>
          </a:p>
          <a:p>
            <a:r>
              <a:rPr lang="en-US" altLang="zh-CN" dirty="0"/>
              <a:t>Click 1</a:t>
            </a:r>
          </a:p>
          <a:p>
            <a:r>
              <a:rPr lang="en-US" altLang="zh-CN" dirty="0"/>
              <a:t>For the basis, if a variable A has a production whose body has no variables, then A certainly derives a terminal string in one step.  Note that this body could be the empty string. Technically, the empty string is a </a:t>
            </a:r>
            <a:r>
              <a:rPr lang="zh-CN" altLang="en-US" dirty="0">
                <a:latin typeface="Arial"/>
              </a:rPr>
              <a:t>“</a:t>
            </a:r>
            <a:r>
              <a:rPr lang="en-US" altLang="zh-CN" dirty="0"/>
              <a:t>string of terminals.</a:t>
            </a:r>
            <a:r>
              <a:rPr lang="zh-CN" altLang="en-US" dirty="0">
                <a:latin typeface="Arial"/>
              </a:rPr>
              <a:t>”</a:t>
            </a:r>
            <a:endParaRPr lang="en-US" altLang="zh-CN" dirty="0"/>
          </a:p>
          <a:p>
            <a:endParaRPr lang="en-US" altLang="zh-CN" dirty="0"/>
          </a:p>
          <a:p>
            <a:r>
              <a:rPr lang="en-US" altLang="zh-CN" dirty="0"/>
              <a:t>Click 2</a:t>
            </a:r>
          </a:p>
          <a:p>
            <a:r>
              <a:rPr lang="en-US" altLang="zh-CN" dirty="0"/>
              <a:t>Now, suppose A has a production with a body alpha, and alpha consists only of terminals and  variables that we have previously discovered to derive some terminal string.   Then we can also conclude that A derives a terminal string.</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 number of variables is finite, eventually this algorithm terminates – when it can find no more variables that derive terminal strings.</a:t>
            </a:r>
          </a:p>
          <a:p>
            <a:endParaRPr lang="en-US" altLang="zh-CN" dirty="0"/>
          </a:p>
          <a:p>
            <a:r>
              <a:rPr lang="en-US" altLang="zh-CN" dirty="0"/>
              <a:t>It is easy to prove that whenever the algorithm says a variable derives a terminal string, then it really does derive a terminal string.  We</a:t>
            </a:r>
            <a:r>
              <a:rPr lang="zh-CN" altLang="en-US" dirty="0">
                <a:latin typeface="Arial"/>
              </a:rPr>
              <a:t>’</a:t>
            </a:r>
            <a:r>
              <a:rPr lang="en-US" altLang="zh-CN" dirty="0"/>
              <a:t>re not going to prove that.</a:t>
            </a:r>
          </a:p>
          <a:p>
            <a:endParaRPr lang="en-US" altLang="zh-CN" dirty="0"/>
          </a:p>
          <a:p>
            <a:r>
              <a:rPr lang="en-US" altLang="zh-CN" dirty="0"/>
              <a:t>The harder part is showing that the algorithm </a:t>
            </a:r>
            <a:r>
              <a:rPr lang="en-US" altLang="zh-CN" dirty="0" err="1"/>
              <a:t>doesn</a:t>
            </a:r>
            <a:r>
              <a:rPr lang="zh-CN" altLang="en-US" dirty="0">
                <a:latin typeface="Arial"/>
              </a:rPr>
              <a:t>’</a:t>
            </a:r>
            <a:r>
              <a:rPr lang="en-US" altLang="zh-CN" dirty="0"/>
              <a:t>t miss anything.   That is, if variable A derives some terminal string, then the algorithm will eventually discover A.  We</a:t>
            </a:r>
            <a:r>
              <a:rPr lang="zh-CN" altLang="en-US" dirty="0">
                <a:latin typeface="Arial"/>
              </a:rPr>
              <a:t>’</a:t>
            </a:r>
            <a:r>
              <a:rPr lang="en-US" altLang="zh-CN" dirty="0" err="1"/>
              <a:t>ll</a:t>
            </a:r>
            <a:r>
              <a:rPr lang="en-US" altLang="zh-CN" dirty="0"/>
              <a:t> do that on the next slide.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proof is an induction on the minimum height of a parse tree with root A and a yield of terminals.</a:t>
            </a:r>
          </a:p>
          <a:p>
            <a:endParaRPr lang="en-US" altLang="zh-CN" dirty="0"/>
          </a:p>
          <a:p>
            <a:r>
              <a:rPr lang="en-US" altLang="zh-CN" dirty="0"/>
              <a:t>The basis is a tree of height 1, which consists of root A and one or more leaves labeled by terminals, or perhaps epsilon.  Then the basis step of the algorithm discovers A.</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induction, assume the statement is true for height up to h-1; that is, all variables that are the roots of parse trees with height up to h-1 and a yield of terminals are discovered by the algorithm.</a:t>
            </a:r>
          </a:p>
          <a:p>
            <a:endParaRPr lang="en-US" altLang="zh-CN" dirty="0"/>
          </a:p>
          <a:p>
            <a:r>
              <a:rPr lang="en-US" altLang="zh-CN" dirty="0"/>
              <a:t>The parse tree for A of height h &gt;=2  has children of the root labeled by X1 through </a:t>
            </a:r>
            <a:r>
              <a:rPr lang="en-US" altLang="zh-CN" dirty="0" err="1"/>
              <a:t>Xn</a:t>
            </a:r>
            <a:r>
              <a:rPr lang="en-US" altLang="zh-CN" dirty="0"/>
              <a:t>. Any one of these </a:t>
            </a:r>
            <a:r>
              <a:rPr lang="en-US" altLang="zh-CN" dirty="0" err="1"/>
              <a:t>X_i</a:t>
            </a:r>
            <a:r>
              <a:rPr lang="zh-CN" altLang="en-US" dirty="0">
                <a:latin typeface="Arial"/>
              </a:rPr>
              <a:t>’</a:t>
            </a:r>
            <a:r>
              <a:rPr lang="en-US" altLang="zh-CN" dirty="0"/>
              <a:t>s that is a variable is the root of a </a:t>
            </a:r>
            <a:r>
              <a:rPr lang="en-US" altLang="zh-CN" dirty="0" err="1"/>
              <a:t>subtree</a:t>
            </a:r>
            <a:r>
              <a:rPr lang="en-US" altLang="zh-CN" dirty="0"/>
              <a:t> of height at most h-1, and therefore it is discovered.  Moreover, one of these variables is discovered last.  At the round where the last of the variable </a:t>
            </a:r>
            <a:r>
              <a:rPr lang="en-US" altLang="zh-CN" dirty="0" err="1"/>
              <a:t>X_i;s</a:t>
            </a:r>
            <a:r>
              <a:rPr lang="en-US" altLang="zh-CN" dirty="0"/>
              <a:t> is discovered, we must surely do another round, since the set of discovered variables just changed.  On the next round, A will be discovered, because it has a production whose body consists only of terminals and discovered variables.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9</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7B4B6DA-5775-E34D-BE78-684E3767CAF2}"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47E3C1D4-7CFD-4E99-8802-23B2CC0AD90B}" type="slidenum">
              <a:rPr lang="zh-CN" altLang="en-US" smtClean="0"/>
              <a:pPr>
                <a:defRPr/>
              </a:pPr>
              <a:t>‹#›</a:t>
            </a:fld>
            <a:r>
              <a:rPr lang="en-US" altLang="zh-CN" dirty="0"/>
              <a:t>/85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4E8FC22-BA60-2A4C-BEBD-4440BDD26733}"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639973A-9D55-4DD2-9F21-E03B395EA377}" type="slidenum">
              <a:rPr lang="zh-CN" altLang="en-US"/>
              <a:pPr>
                <a:defRPr/>
              </a:pPr>
              <a:t>‹#›</a:t>
            </a:fld>
            <a:r>
              <a:rPr lang="en-US" altLang="zh-CN" dirty="0"/>
              <a:t>/31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EC69B4F-63D7-9B4B-939D-965894A2ADE4}"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B0BED52-97DD-4662-9029-B54FCF5EFE61}" type="slidenum">
              <a:rPr lang="zh-CN" altLang="en-US"/>
              <a:pPr>
                <a:defRPr/>
              </a:pPr>
              <a:t>‹#›</a:t>
            </a:fld>
            <a:r>
              <a:rPr lang="en-US" altLang="zh-CN" dirty="0"/>
              <a:t>/31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225A06B6-A0EE-614F-86E6-26B4E1FEFBDD}" type="datetime1">
              <a:rPr lang="en-US" altLang="zh-CN" smtClean="0"/>
              <a:t>4/19/21</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en-US" altLang="zh-CN" dirty="0"/>
          </a:p>
        </p:txBody>
      </p:sp>
      <p:sp>
        <p:nvSpPr>
          <p:cNvPr id="8" name="灯片编号占位符 5"/>
          <p:cNvSpPr>
            <a:spLocks noGrp="1"/>
          </p:cNvSpPr>
          <p:nvPr>
            <p:ph type="sldNum" sz="quarter" idx="12"/>
          </p:nvPr>
        </p:nvSpPr>
        <p:spPr/>
        <p:txBody>
          <a:bodyPr/>
          <a:lstStyle>
            <a:lvl1pPr>
              <a:defRPr/>
            </a:lvl1pPr>
          </a:lstStyle>
          <a:p>
            <a:pPr>
              <a:defRPr/>
            </a:pPr>
            <a:fld id="{4539AEB5-F7B1-4F86-A4AA-D3F7E717F4FB}" type="slidenum">
              <a:rPr lang="zh-CN" altLang="en-US"/>
              <a:pPr>
                <a:defRPr/>
              </a:pPr>
              <a:t>‹#›</a:t>
            </a:fld>
            <a:r>
              <a:rPr lang="en-US" altLang="zh-CN" dirty="0"/>
              <a:t>/31</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736CAAE-FF17-7D44-90B6-6DB8B5A00548}"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5B20E151-7128-4B98-AD35-A52146DD181C}" type="slidenum">
              <a:rPr lang="zh-CN" altLang="en-US" smtClean="0"/>
              <a:pPr>
                <a:defRPr/>
              </a:pPr>
              <a:t>‹#›</a:t>
            </a:fld>
            <a:r>
              <a:rPr lang="en-US" altLang="zh-CN" dirty="0"/>
              <a:t>/85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E23D624-E184-7C43-870A-8665FD796DA9}"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BF065666-7F0D-406E-8BA4-AE2AEA5DB666}" type="slidenum">
              <a:rPr lang="zh-CN" altLang="en-US"/>
              <a:pPr>
                <a:defRPr/>
              </a:pPr>
              <a:t>‹#›</a:t>
            </a:fld>
            <a:r>
              <a:rPr lang="en-US" altLang="zh-CN" dirty="0"/>
              <a:t>/31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433E006-B0A9-574E-BDD1-3D2459E40AA2}" type="datetime1">
              <a:rPr lang="en-US" altLang="zh-CN" smtClean="0"/>
              <a:t>4/19/21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C69F0446-1555-4B3E-B3B0-F444197C14D5}" type="slidenum">
              <a:rPr lang="zh-CN" altLang="en-US" smtClean="0"/>
              <a:pPr>
                <a:defRPr/>
              </a:pPr>
              <a:t>‹#›</a:t>
            </a:fld>
            <a:r>
              <a:rPr lang="en-US" altLang="zh-CN" dirty="0"/>
              <a:t>/85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9D1BF3E-18C6-2046-ADFB-8187ED861D05}" type="datetime1">
              <a:rPr lang="en-US" altLang="zh-CN" smtClean="0"/>
              <a:t>4/19/21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dirty="0"/>
          </a:p>
        </p:txBody>
      </p:sp>
      <p:sp>
        <p:nvSpPr>
          <p:cNvPr id="9" name="灯片编号占位符 5"/>
          <p:cNvSpPr>
            <a:spLocks noGrp="1"/>
          </p:cNvSpPr>
          <p:nvPr>
            <p:ph type="sldNum" sz="quarter" idx="12"/>
          </p:nvPr>
        </p:nvSpPr>
        <p:spPr/>
        <p:txBody>
          <a:bodyPr/>
          <a:lstStyle>
            <a:lvl1pPr>
              <a:defRPr/>
            </a:lvl1pPr>
          </a:lstStyle>
          <a:p>
            <a:pPr>
              <a:defRPr/>
            </a:pPr>
            <a:fld id="{F6E9F165-0943-4810-BA91-33EC6EB7051F}" type="slidenum">
              <a:rPr lang="zh-CN" altLang="en-US"/>
              <a:pPr>
                <a:defRPr/>
              </a:pPr>
              <a:t>‹#›</a:t>
            </a:fld>
            <a:r>
              <a:rPr lang="en-US" altLang="zh-CN" dirty="0"/>
              <a:t>/31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9475082-67CA-0346-8A91-CA5ED36EB7D8}" type="datetime1">
              <a:rPr lang="en-US" altLang="zh-CN" smtClean="0"/>
              <a:t>4/19/21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en-US" altLang="zh-CN" dirty="0"/>
          </a:p>
        </p:txBody>
      </p:sp>
      <p:sp>
        <p:nvSpPr>
          <p:cNvPr id="5" name="灯片编号占位符 5"/>
          <p:cNvSpPr>
            <a:spLocks noGrp="1"/>
          </p:cNvSpPr>
          <p:nvPr>
            <p:ph type="sldNum" sz="quarter" idx="12"/>
          </p:nvPr>
        </p:nvSpPr>
        <p:spPr/>
        <p:txBody>
          <a:bodyPr/>
          <a:lstStyle>
            <a:lvl1pPr>
              <a:defRPr/>
            </a:lvl1pPr>
          </a:lstStyle>
          <a:p>
            <a:pPr>
              <a:defRPr/>
            </a:pPr>
            <a:fld id="{40011035-B6D8-470E-801F-B24D56C15E3A}" type="slidenum">
              <a:rPr lang="zh-CN" altLang="en-US" smtClean="0"/>
              <a:pPr>
                <a:defRPr/>
              </a:pPr>
              <a:t>‹#›</a:t>
            </a:fld>
            <a:r>
              <a:rPr lang="en-US" altLang="zh-CN" dirty="0"/>
              <a:t>/85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5E72496-7502-E342-9399-AFFE155B9F65}" type="datetime1">
              <a:rPr lang="en-US" altLang="zh-CN" smtClean="0"/>
              <a:t>4/19/21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dirty="0"/>
          </a:p>
        </p:txBody>
      </p:sp>
      <p:sp>
        <p:nvSpPr>
          <p:cNvPr id="4" name="灯片编号占位符 5"/>
          <p:cNvSpPr>
            <a:spLocks noGrp="1"/>
          </p:cNvSpPr>
          <p:nvPr>
            <p:ph type="sldNum" sz="quarter" idx="12"/>
          </p:nvPr>
        </p:nvSpPr>
        <p:spPr/>
        <p:txBody>
          <a:bodyPr/>
          <a:lstStyle>
            <a:lvl1pPr>
              <a:defRPr/>
            </a:lvl1pPr>
          </a:lstStyle>
          <a:p>
            <a:pPr>
              <a:defRPr/>
            </a:pPr>
            <a:fld id="{8A03178C-32A1-462D-A9DC-9A1F2DD10848}" type="slidenum">
              <a:rPr lang="zh-CN" altLang="en-US" smtClean="0"/>
              <a:pPr>
                <a:defRPr/>
              </a:pPr>
              <a:t>‹#›</a:t>
            </a:fld>
            <a:r>
              <a:rPr lang="en-US" altLang="zh-CN" dirty="0"/>
              <a:t>/39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51D3AF1-E187-A840-91D3-18308D71B3F8}" type="datetime1">
              <a:rPr lang="en-US" altLang="zh-CN" smtClean="0"/>
              <a:t>4/19/21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22AC80D1-1C22-4DB6-9C75-F2306BEFA493}" type="slidenum">
              <a:rPr lang="zh-CN" altLang="en-US"/>
              <a:pPr>
                <a:defRPr/>
              </a:pPr>
              <a:t>‹#›</a:t>
            </a:fld>
            <a:r>
              <a:rPr lang="en-US" altLang="zh-CN" dirty="0"/>
              <a:t>/31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6534A73-0FEB-3145-9116-73A4BFE1D0D5}" type="datetime1">
              <a:rPr lang="en-US" altLang="zh-CN" smtClean="0"/>
              <a:t>4/19/21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DCF1DA34-2D6D-4427-A1E8-41237D2D4C61}" type="slidenum">
              <a:rPr lang="zh-CN" altLang="en-US"/>
              <a:pPr>
                <a:defRPr/>
              </a:pPr>
              <a:t>‹#›</a:t>
            </a:fld>
            <a:r>
              <a:rPr lang="en-US" altLang="zh-CN" dirty="0"/>
              <a:t>/31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DF2417C-77C5-7E41-BF21-519C36A2F38E}" type="datetime1">
              <a:rPr lang="en-US" altLang="zh-CN" smtClean="0"/>
              <a:t>4/19/21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a:solidFill>
                  <a:srgbClr val="898989"/>
                </a:solidFill>
                <a:latin typeface="Calibri" pitchFamily="34" charset="0"/>
              </a:defRPr>
            </a:lvl1pPr>
          </a:lstStyle>
          <a:p>
            <a:pPr>
              <a:defRPr/>
            </a:pPr>
            <a:endParaRPr lang="en-US" altLang="zh-CN"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898989"/>
                </a:solidFill>
                <a:latin typeface="Calibri" pitchFamily="34" charset="0"/>
              </a:defRPr>
            </a:lvl1pPr>
          </a:lstStyle>
          <a:p>
            <a:pPr>
              <a:defRPr/>
            </a:pPr>
            <a:fld id="{1B34835B-6D9A-48A1-AD99-45FCEBD3BB83}" type="slidenum">
              <a:rPr lang="zh-CN" altLang="en-US" smtClean="0"/>
              <a:pPr>
                <a:defRPr/>
              </a:pPr>
              <a:t>‹#›</a:t>
            </a:fld>
            <a:r>
              <a:rPr lang="en-US" altLang="zh-CN" dirty="0"/>
              <a:t>/85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3"/>
          <p:cNvPicPr>
            <a:picLocks noChangeAspect="1" noChangeArrowheads="1"/>
          </p:cNvPicPr>
          <p:nvPr/>
        </p:nvPicPr>
        <p:blipFill>
          <a:blip r:embed="rId4" cstate="print"/>
          <a:srcRect/>
          <a:stretch>
            <a:fillRect/>
          </a:stretch>
        </p:blipFill>
        <p:spPr bwMode="auto">
          <a:xfrm>
            <a:off x="-141288" y="1588"/>
            <a:ext cx="9285288" cy="6856412"/>
          </a:xfrm>
          <a:prstGeom prst="rect">
            <a:avLst/>
          </a:prstGeom>
          <a:noFill/>
          <a:ln w="9525">
            <a:noFill/>
            <a:miter lim="800000"/>
            <a:headEnd/>
            <a:tailEnd/>
          </a:ln>
        </p:spPr>
      </p:pic>
      <p:sp>
        <p:nvSpPr>
          <p:cNvPr id="2052" name="Rectangle 4"/>
          <p:cNvSpPr>
            <a:spLocks noChangeArrowheads="1"/>
          </p:cNvSpPr>
          <p:nvPr/>
        </p:nvSpPr>
        <p:spPr bwMode="auto">
          <a:xfrm>
            <a:off x="-107950" y="4293096"/>
            <a:ext cx="9251950" cy="784225"/>
          </a:xfrm>
          <a:prstGeom prst="rect">
            <a:avLst/>
          </a:prstGeom>
          <a:noFill/>
          <a:ln w="9525">
            <a:noFill/>
            <a:miter lim="800000"/>
            <a:headEnd/>
            <a:tailEnd/>
          </a:ln>
        </p:spPr>
        <p:txBody>
          <a:bodyPr lIns="92075" tIns="46038" rIns="92075" bIns="46038"/>
          <a:lstStyle/>
          <a:p>
            <a:pPr algn="ctr">
              <a:spcBef>
                <a:spcPts val="600"/>
              </a:spcBef>
            </a:pPr>
            <a:r>
              <a:rPr lang="en-US" altLang="zh-CN" sz="2400" b="1" dirty="0">
                <a:solidFill>
                  <a:srgbClr val="002060"/>
                </a:solidFill>
                <a:latin typeface="Tahoma"/>
                <a:ea typeface="华文中宋" pitchFamily="2" charset="-122"/>
                <a:cs typeface="Tahoma"/>
              </a:rPr>
              <a:t>School of Computer Science</a:t>
            </a:r>
            <a:endParaRPr lang="zh-CN" altLang="en-US" sz="3600" b="1" dirty="0">
              <a:solidFill>
                <a:srgbClr val="009900"/>
              </a:solidFill>
              <a:latin typeface="Tahoma"/>
              <a:ea typeface="华文中宋" pitchFamily="2" charset="-122"/>
              <a:cs typeface="Tahoma"/>
            </a:endParaRPr>
          </a:p>
        </p:txBody>
      </p:sp>
      <p:sp>
        <p:nvSpPr>
          <p:cNvPr id="2053" name="Text Box 5"/>
          <p:cNvSpPr txBox="1">
            <a:spLocks noChangeArrowheads="1"/>
          </p:cNvSpPr>
          <p:nvPr/>
        </p:nvSpPr>
        <p:spPr bwMode="auto">
          <a:xfrm>
            <a:off x="-128588" y="1214239"/>
            <a:ext cx="9272588" cy="1638697"/>
          </a:xfrm>
          <a:prstGeom prst="rect">
            <a:avLst/>
          </a:prstGeom>
          <a:noFill/>
          <a:ln w="12700">
            <a:noFill/>
            <a:miter lim="800000"/>
            <a:headEnd type="none" w="sm" len="sm"/>
            <a:tailEnd type="none" w="sm" len="sm"/>
          </a:ln>
        </p:spPr>
        <p:txBody>
          <a:bodyPr lIns="92075" tIns="46038" rIns="92075" bIns="46038">
            <a:spAutoFit/>
          </a:bodyPr>
          <a:lstStyle/>
          <a:p>
            <a:pPr algn="ctr">
              <a:lnSpc>
                <a:spcPts val="4000"/>
              </a:lnSpc>
              <a:defRPr/>
            </a:pPr>
            <a:r>
              <a:rPr lang="en-US" altLang="zh-CN" sz="4000" b="1" dirty="0">
                <a:solidFill>
                  <a:srgbClr val="FF1901"/>
                </a:solidFill>
                <a:latin typeface="Tahoma"/>
                <a:ea typeface="华文新魏" pitchFamily="2" charset="-122"/>
                <a:cs typeface="Tahoma"/>
              </a:rPr>
              <a:t>Theory of Computation</a:t>
            </a:r>
          </a:p>
          <a:p>
            <a:pPr algn="ctr">
              <a:lnSpc>
                <a:spcPts val="4000"/>
              </a:lnSpc>
              <a:defRPr/>
            </a:pPr>
            <a:endParaRPr lang="en-US" altLang="zh-CN" sz="4000" b="1" dirty="0">
              <a:solidFill>
                <a:srgbClr val="FF1901"/>
              </a:solidFill>
              <a:latin typeface="Tahoma"/>
              <a:ea typeface="华文新魏" pitchFamily="2" charset="-122"/>
              <a:cs typeface="Tahoma"/>
            </a:endParaRPr>
          </a:p>
          <a:p>
            <a:pPr algn="ctr">
              <a:lnSpc>
                <a:spcPts val="4000"/>
              </a:lnSpc>
              <a:defRPr/>
            </a:pPr>
            <a:r>
              <a:rPr lang="en-US" altLang="zh-CN" sz="3600" b="1" dirty="0">
                <a:solidFill>
                  <a:srgbClr val="FF1901"/>
                </a:solidFill>
                <a:latin typeface="Tahoma"/>
                <a:ea typeface="华文新魏" pitchFamily="2" charset="-122"/>
                <a:cs typeface="Tahoma"/>
              </a:rPr>
              <a:t>Normal Form for CFG</a:t>
            </a:r>
          </a:p>
        </p:txBody>
      </p:sp>
      <p:sp>
        <p:nvSpPr>
          <p:cNvPr id="2054" name="矩形 4"/>
          <p:cNvSpPr>
            <a:spLocks noChangeArrowheads="1"/>
          </p:cNvSpPr>
          <p:nvPr/>
        </p:nvSpPr>
        <p:spPr bwMode="auto">
          <a:xfrm>
            <a:off x="-107950" y="4869160"/>
            <a:ext cx="9251950" cy="396875"/>
          </a:xfrm>
          <a:prstGeom prst="rect">
            <a:avLst/>
          </a:prstGeom>
          <a:noFill/>
          <a:ln w="9525">
            <a:noFill/>
            <a:miter lim="800000"/>
            <a:headEnd/>
            <a:tailEnd/>
          </a:ln>
        </p:spPr>
        <p:txBody>
          <a:bodyPr>
            <a:spAutoFit/>
          </a:bodyPr>
          <a:lstStyle/>
          <a:p>
            <a:pPr algn="ctr"/>
            <a:r>
              <a:rPr lang="en-US" altLang="zh-CN" sz="2000" b="1" dirty="0">
                <a:solidFill>
                  <a:srgbClr val="FF3300"/>
                </a:solidFill>
                <a:latin typeface="Tahoma"/>
                <a:ea typeface="华文新魏" pitchFamily="2" charset="-122"/>
                <a:cs typeface="Tahoma"/>
              </a:rPr>
              <a:t>2021.04</a:t>
            </a:r>
          </a:p>
        </p:txBody>
      </p:sp>
      <p:sp>
        <p:nvSpPr>
          <p:cNvPr id="2055" name="矩形 5"/>
          <p:cNvSpPr>
            <a:spLocks noChangeArrowheads="1"/>
          </p:cNvSpPr>
          <p:nvPr/>
        </p:nvSpPr>
        <p:spPr bwMode="auto">
          <a:xfrm>
            <a:off x="3603" y="2564904"/>
            <a:ext cx="9251950" cy="2046714"/>
          </a:xfrm>
          <a:prstGeom prst="rect">
            <a:avLst/>
          </a:prstGeom>
          <a:noFill/>
          <a:ln w="9525">
            <a:noFill/>
            <a:miter lim="800000"/>
            <a:headEnd/>
            <a:tailEnd/>
          </a:ln>
        </p:spPr>
        <p:txBody>
          <a:bodyPr>
            <a:spAutoFit/>
          </a:bodyPr>
          <a:lstStyle/>
          <a:p>
            <a:pPr algn="ctr">
              <a:spcBef>
                <a:spcPts val="600"/>
              </a:spcBef>
            </a:pPr>
            <a:endParaRPr lang="zh-CN" altLang="en-US" sz="2800" b="1" dirty="0">
              <a:solidFill>
                <a:schemeClr val="hlink"/>
              </a:solidFill>
              <a:latin typeface="华文中宋" pitchFamily="2" charset="-122"/>
              <a:ea typeface="华文中宋" pitchFamily="2" charset="-122"/>
            </a:endParaRPr>
          </a:p>
          <a:p>
            <a:pPr algn="ctr">
              <a:spcBef>
                <a:spcPts val="600"/>
              </a:spcBef>
            </a:pPr>
            <a:r>
              <a:rPr lang="en-US" altLang="zh-CN" sz="2800" b="1" dirty="0">
                <a:solidFill>
                  <a:schemeClr val="hlink"/>
                </a:solidFill>
                <a:latin typeface="Tahoma"/>
                <a:ea typeface="华文中宋" pitchFamily="2" charset="-122"/>
                <a:cs typeface="Tahoma"/>
              </a:rPr>
              <a:t>Yang, Ning </a:t>
            </a:r>
          </a:p>
          <a:p>
            <a:pPr algn="ctr">
              <a:spcBef>
                <a:spcPts val="600"/>
              </a:spcBef>
            </a:pPr>
            <a:r>
              <a:rPr lang="en-US" altLang="zh-CN" sz="2800" b="1" dirty="0">
                <a:solidFill>
                  <a:schemeClr val="hlink"/>
                </a:solidFill>
                <a:latin typeface="华文中宋" pitchFamily="2" charset="-122"/>
                <a:ea typeface="华文中宋" pitchFamily="2" charset="-122"/>
                <a:cs typeface="Times New Roman" pitchFamily="18" charset="0"/>
              </a:rPr>
              <a:t>(</a:t>
            </a:r>
            <a:r>
              <a:rPr lang="zh-CN" altLang="en-US" sz="2800" b="1" dirty="0">
                <a:solidFill>
                  <a:schemeClr val="hlink"/>
                </a:solidFill>
                <a:latin typeface="华文中宋" pitchFamily="2" charset="-122"/>
                <a:ea typeface="华文中宋" pitchFamily="2" charset="-122"/>
                <a:cs typeface="Times New Roman" pitchFamily="18" charset="0"/>
              </a:rPr>
              <a:t>杨</a:t>
            </a:r>
            <a:r>
              <a:rPr lang="en-US" altLang="zh-CN" sz="2800" b="1" dirty="0">
                <a:solidFill>
                  <a:schemeClr val="hlink"/>
                </a:solidFill>
                <a:latin typeface="华文中宋" pitchFamily="2" charset="-122"/>
                <a:ea typeface="华文中宋" pitchFamily="2" charset="-122"/>
                <a:cs typeface="Times New Roman" pitchFamily="18" charset="0"/>
              </a:rPr>
              <a:t> </a:t>
            </a:r>
            <a:r>
              <a:rPr lang="zh-CN" altLang="en-US" sz="2800" b="1" dirty="0">
                <a:solidFill>
                  <a:schemeClr val="hlink"/>
                </a:solidFill>
                <a:latin typeface="华文中宋" pitchFamily="2" charset="-122"/>
                <a:ea typeface="华文中宋" pitchFamily="2" charset="-122"/>
                <a:cs typeface="Times New Roman" pitchFamily="18" charset="0"/>
              </a:rPr>
              <a:t>宁</a:t>
            </a:r>
            <a:r>
              <a:rPr lang="en-US" altLang="zh-CN" sz="2800" b="1" dirty="0">
                <a:solidFill>
                  <a:schemeClr val="hlink"/>
                </a:solidFill>
                <a:latin typeface="华文中宋" pitchFamily="2" charset="-122"/>
                <a:ea typeface="华文中宋" pitchFamily="2" charset="-122"/>
                <a:cs typeface="Times New Roman" pitchFamily="18" charset="0"/>
              </a:rPr>
              <a:t>)</a:t>
            </a:r>
          </a:p>
          <a:p>
            <a:pPr algn="ctr">
              <a:spcBef>
                <a:spcPts val="600"/>
              </a:spcBef>
            </a:pPr>
            <a:r>
              <a:rPr lang="zh-CN" altLang="en-US" sz="2800" b="1" dirty="0">
                <a:solidFill>
                  <a:srgbClr val="009900"/>
                </a:solidFill>
                <a:latin typeface="华文中宋" pitchFamily="2" charset="-122"/>
                <a:ea typeface="华文中宋" pitchFamily="2" charset="-122"/>
              </a:rPr>
              <a:t>  </a:t>
            </a:r>
            <a:endParaRPr lang="zh-CN" altLang="en-US" sz="2600" b="1" dirty="0">
              <a:latin typeface="华文中宋" pitchFamily="2" charset="-122"/>
              <a:ea typeface="华文中宋"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00464630"/>
              </p:ext>
            </p:extLst>
          </p:nvPr>
        </p:nvGraphicFramePr>
        <p:xfrm>
          <a:off x="4032250" y="3178348"/>
          <a:ext cx="1079500" cy="1079500"/>
        </p:xfrm>
        <a:graphic>
          <a:graphicData uri="http://schemas.openxmlformats.org/presentationml/2006/ole">
            <mc:AlternateContent xmlns:mc="http://schemas.openxmlformats.org/markup-compatibility/2006">
              <mc:Choice xmlns:v="urn:schemas-microsoft-com:vml" Requires="v">
                <p:oleObj spid="_x0000_s88600" name="PDF" r:id="rId5" imgW="1080000" imgH="1080000" progId="FoxitReader.Document">
                  <p:embed/>
                </p:oleObj>
              </mc:Choice>
              <mc:Fallback>
                <p:oleObj name="PDF" r:id="rId5" imgW="1080000" imgH="1080000" progId="FoxitReader.Document">
                  <p:embed/>
                  <p:pic>
                    <p:nvPicPr>
                      <p:cNvPr id="0" name=""/>
                      <p:cNvPicPr/>
                      <p:nvPr/>
                    </p:nvPicPr>
                    <p:blipFill>
                      <a:blip r:embed="rId6"/>
                      <a:stretch>
                        <a:fillRect/>
                      </a:stretch>
                    </p:blipFill>
                    <p:spPr>
                      <a:xfrm>
                        <a:off x="4032250" y="3178348"/>
                        <a:ext cx="1079500" cy="1079500"/>
                      </a:xfrm>
                      <a:prstGeom prst="rect">
                        <a:avLst/>
                      </a:prstGeom>
                    </p:spPr>
                  </p:pic>
                </p:oleObj>
              </mc:Fallback>
            </mc:AlternateContent>
          </a:graphicData>
        </a:graphic>
      </p:graphicFrame>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a:t>
            </a:fld>
            <a:r>
              <a:rPr lang="en-US" altLang="zh-CN"/>
              <a:t>/39</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05406" y="-27384"/>
            <a:ext cx="5326859" cy="1028507"/>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Algorithms to Eliminate </a:t>
            </a:r>
          </a:p>
          <a:p>
            <a:pPr algn="ctr"/>
            <a:r>
              <a:rPr lang="en-US" altLang="zh-CN" sz="3200" b="1" dirty="0">
                <a:solidFill>
                  <a:srgbClr val="F31A03"/>
                </a:solidFill>
                <a:latin typeface="Times New Roman" pitchFamily="18" charset="0"/>
                <a:ea typeface="华文新魏" pitchFamily="2" charset="-122"/>
              </a:rPr>
              <a:t>Variables that Derive Nothing</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CC00CC"/>
              </a:buClr>
              <a:buFont typeface="Monotype Sorts" charset="0"/>
              <a:buAutoNum type="arabicPeriod"/>
            </a:pPr>
            <a:r>
              <a:rPr lang="en-US" altLang="zh-CN" sz="3200" kern="0" dirty="0">
                <a:solidFill>
                  <a:srgbClr val="000000"/>
                </a:solidFill>
                <a:latin typeface="Tahoma"/>
                <a:ea typeface="宋体"/>
              </a:rPr>
              <a:t>Discover all variables that derive terminal strings.</a:t>
            </a:r>
          </a:p>
          <a:p>
            <a:pPr marL="609600" lvl="0" indent="-609600" eaLnBrk="0" hangingPunct="0">
              <a:spcBef>
                <a:spcPct val="20000"/>
              </a:spcBef>
              <a:buClr>
                <a:srgbClr val="CC00CC"/>
              </a:buClr>
              <a:buFont typeface="Monotype Sorts" charset="0"/>
              <a:buAutoNum type="arabicPeriod"/>
            </a:pPr>
            <a:r>
              <a:rPr lang="en-US" altLang="zh-CN" sz="3200" kern="0" dirty="0">
                <a:solidFill>
                  <a:srgbClr val="000000"/>
                </a:solidFill>
                <a:latin typeface="Tahoma"/>
                <a:ea typeface="宋体"/>
              </a:rPr>
              <a:t>For all other variables, remove all productions in which they appear in either the head or body.</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10</a:t>
            </a:fld>
            <a:r>
              <a:rPr lang="en-US" altLang="zh-CN"/>
              <a:t>/39</a:t>
            </a:r>
            <a:endParaRPr lang="en-US" altLang="zh-CN" dirty="0"/>
          </a:p>
        </p:txBody>
      </p:sp>
    </p:spTree>
    <p:extLst>
      <p:ext uri="{BB962C8B-B14F-4D97-AF65-F5344CB8AC3E}">
        <p14:creationId xmlns:p14="http://schemas.microsoft.com/office/powerpoint/2010/main" val="411077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03309" y="444664"/>
            <a:ext cx="533106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Example: Eliminate Variables</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77724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609600" marR="0" lvl="0" indent="-6096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S -&gt; AB | C, A -&gt; </a:t>
            </a:r>
            <a:r>
              <a:rPr kumimoji="0" lang="en-US" altLang="zh-CN" sz="3200" b="0" i="0" u="none" strike="noStrike" kern="0" cap="none" spc="0" normalizeH="0" baseline="0" noProof="0" dirty="0" err="1">
                <a:ln>
                  <a:noFill/>
                </a:ln>
                <a:solidFill>
                  <a:srgbClr val="0000FF"/>
                </a:solidFill>
                <a:effectLst/>
                <a:uLnTx/>
                <a:uFillTx/>
                <a:latin typeface="Tahoma"/>
                <a:ea typeface="宋体"/>
                <a:cs typeface="+mn-cs"/>
              </a:rPr>
              <a:t>aA</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 a, B -&gt; </a:t>
            </a:r>
            <a:r>
              <a:rPr kumimoji="0" lang="en-US" altLang="zh-CN" sz="3200" b="0" i="0" u="none" strike="noStrike" kern="0" cap="none" spc="0" normalizeH="0" baseline="0" noProof="0" dirty="0" err="1">
                <a:ln>
                  <a:noFill/>
                </a:ln>
                <a:solidFill>
                  <a:srgbClr val="0000FF"/>
                </a:solidFill>
                <a:effectLst/>
                <a:uLnTx/>
                <a:uFillTx/>
                <a:latin typeface="Tahoma"/>
                <a:ea typeface="宋体"/>
                <a:cs typeface="+mn-cs"/>
              </a:rPr>
              <a:t>bB</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C -&gt; c</a:t>
            </a:r>
          </a:p>
          <a:p>
            <a:pPr marL="609600" marR="0" lvl="0" indent="-609600" algn="l" defTabSz="914400" rtl="0" eaLnBrk="0" fontAlgn="base" latinLnBrk="0" hangingPunct="0">
              <a:lnSpc>
                <a:spcPct val="100000"/>
              </a:lnSpc>
              <a:spcBef>
                <a:spcPct val="20000"/>
              </a:spcBef>
              <a:spcAft>
                <a:spcPct val="0"/>
              </a:spcAft>
              <a:buClr>
                <a:srgbClr val="3366FF"/>
              </a:buClr>
              <a:buSzPct val="70000"/>
              <a:buFont typeface="Monotype Sorts" charset="0"/>
              <a:buChar char="u"/>
              <a:tabLst/>
              <a:defRPr/>
            </a:pPr>
            <a:r>
              <a:rPr kumimoji="0" lang="en-US" altLang="zh-CN" sz="3200" b="0" i="0" u="none" strike="noStrike" kern="0" cap="none" spc="0" normalizeH="0" baseline="0" noProof="0" dirty="0">
                <a:ln>
                  <a:noFill/>
                </a:ln>
                <a:solidFill>
                  <a:srgbClr val="3366FF"/>
                </a:solidFill>
                <a:effectLst/>
                <a:uLnTx/>
                <a:uFillTx/>
                <a:latin typeface="Tahoma"/>
                <a:ea typeface="宋体"/>
                <a:cs typeface="+mn-cs"/>
              </a:rPr>
              <a:t>Basis</a:t>
            </a: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 A and C are discovered because of A -&gt; a and C -&gt; c.</a:t>
            </a:r>
          </a:p>
          <a:p>
            <a:pPr marL="609600" marR="0" lvl="0" indent="-609600" algn="l" defTabSz="914400" rtl="0" eaLnBrk="0" fontAlgn="base" latinLnBrk="0" hangingPunct="0">
              <a:lnSpc>
                <a:spcPct val="100000"/>
              </a:lnSpc>
              <a:spcBef>
                <a:spcPct val="20000"/>
              </a:spcBef>
              <a:spcAft>
                <a:spcPct val="0"/>
              </a:spcAft>
              <a:buClr>
                <a:srgbClr val="3366FF"/>
              </a:buClr>
              <a:buSzPct val="70000"/>
              <a:buFont typeface="Monotype Sorts" charset="0"/>
              <a:buChar char="u"/>
              <a:tabLst/>
              <a:defRPr/>
            </a:pPr>
            <a:r>
              <a:rPr kumimoji="0" lang="en-US" altLang="zh-CN" sz="3200" b="0" i="0" u="none" strike="noStrike" kern="0" cap="none" spc="0" normalizeH="0" baseline="0" noProof="0" dirty="0">
                <a:ln>
                  <a:noFill/>
                </a:ln>
                <a:solidFill>
                  <a:srgbClr val="3366FF"/>
                </a:solidFill>
                <a:effectLst/>
                <a:uLnTx/>
                <a:uFillTx/>
                <a:latin typeface="Tahoma"/>
                <a:ea typeface="宋体"/>
                <a:cs typeface="+mn-cs"/>
              </a:rPr>
              <a:t>Induction</a:t>
            </a: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 S is discovered because of   S -&gt; C.</a:t>
            </a:r>
          </a:p>
          <a:p>
            <a:pPr marL="609600" marR="0" lvl="0" indent="-609600" algn="l" defTabSz="914400" rtl="0" eaLnBrk="0" fontAlgn="base" latinLnBrk="0" hangingPunct="0">
              <a:lnSpc>
                <a:spcPct val="100000"/>
              </a:lnSpc>
              <a:spcBef>
                <a:spcPct val="20000"/>
              </a:spcBef>
              <a:spcAft>
                <a:spcPct val="0"/>
              </a:spcAft>
              <a:buClr>
                <a:srgbClr val="3366FF"/>
              </a:buClr>
              <a:buSzPct val="70000"/>
              <a:buFont typeface="Monotype Sorts" charset="0"/>
              <a:buChar char="u"/>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Nothing else can be discovered.</a:t>
            </a:r>
          </a:p>
          <a:p>
            <a:pPr marL="609600" marR="0" lvl="0" indent="-609600" algn="l" defTabSz="914400" rtl="0" eaLnBrk="0" fontAlgn="base" latinLnBrk="0" hangingPunct="0">
              <a:lnSpc>
                <a:spcPct val="100000"/>
              </a:lnSpc>
              <a:spcBef>
                <a:spcPct val="20000"/>
              </a:spcBef>
              <a:spcAft>
                <a:spcPct val="0"/>
              </a:spcAft>
              <a:buClr>
                <a:srgbClr val="3366FF"/>
              </a:buClr>
              <a:buSzPct val="70000"/>
              <a:buFont typeface="Monotype Sorts" charset="0"/>
              <a:buChar char="u"/>
              <a:tabLst/>
              <a:defRPr/>
            </a:pPr>
            <a:r>
              <a:rPr kumimoji="0" lang="en-US" altLang="zh-CN" sz="3200" b="0" i="0" u="none" strike="noStrike" kern="0" cap="none" spc="0" normalizeH="0" baseline="0" noProof="0" dirty="0">
                <a:ln>
                  <a:noFill/>
                </a:ln>
                <a:solidFill>
                  <a:srgbClr val="DA0058"/>
                </a:solidFill>
                <a:effectLst/>
                <a:uLnTx/>
                <a:uFillTx/>
                <a:latin typeface="Tahoma"/>
                <a:ea typeface="宋体"/>
                <a:cs typeface="+mn-cs"/>
              </a:rPr>
              <a:t>Result</a:t>
            </a: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 </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S -&gt; C, A -&gt; </a:t>
            </a:r>
            <a:r>
              <a:rPr kumimoji="0" lang="en-US" altLang="zh-CN" sz="3200" b="0" i="0" u="none" strike="noStrike" kern="0" cap="none" spc="0" normalizeH="0" baseline="0" noProof="0" dirty="0" err="1">
                <a:ln>
                  <a:noFill/>
                </a:ln>
                <a:solidFill>
                  <a:srgbClr val="0000FF"/>
                </a:solidFill>
                <a:effectLst/>
                <a:uLnTx/>
                <a:uFillTx/>
                <a:latin typeface="Tahoma"/>
                <a:ea typeface="宋体"/>
                <a:cs typeface="+mn-cs"/>
              </a:rPr>
              <a:t>aA</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 a, C -&gt; c</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11</a:t>
            </a:fld>
            <a:r>
              <a:rPr lang="en-US" altLang="zh-CN"/>
              <a:t>/39</a:t>
            </a:r>
            <a:endParaRPr lang="en-US" altLang="zh-CN" dirty="0"/>
          </a:p>
        </p:txBody>
      </p:sp>
    </p:spTree>
    <p:extLst>
      <p:ext uri="{BB962C8B-B14F-4D97-AF65-F5344CB8AC3E}">
        <p14:creationId xmlns:p14="http://schemas.microsoft.com/office/powerpoint/2010/main" val="308937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19456" y="444664"/>
            <a:ext cx="389878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Unreachable Symbols</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7772400"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Another way a terminal or variable deserves to be eliminated is if it cannot appear in any derivation from the start symbol.</a:t>
            </a:r>
          </a:p>
          <a:p>
            <a:pPr lvl="0">
              <a:buClr>
                <a:srgbClr val="3366FF"/>
              </a:buClr>
              <a:buSzPct val="70000"/>
            </a:pPr>
            <a:r>
              <a:rPr lang="en-US" altLang="zh-CN" kern="0" dirty="0">
                <a:solidFill>
                  <a:srgbClr val="3366FF"/>
                </a:solidFill>
                <a:latin typeface="Tahoma"/>
              </a:rPr>
              <a:t>Basis</a:t>
            </a:r>
            <a:r>
              <a:rPr lang="en-US" altLang="zh-CN" kern="0" dirty="0">
                <a:solidFill>
                  <a:srgbClr val="000000"/>
                </a:solidFill>
                <a:latin typeface="Tahoma"/>
              </a:rPr>
              <a:t>: We can reach S (the start symbol).</a:t>
            </a:r>
          </a:p>
          <a:p>
            <a:pPr lvl="0">
              <a:buClr>
                <a:srgbClr val="3366FF"/>
              </a:buClr>
              <a:buSzPct val="70000"/>
            </a:pPr>
            <a:r>
              <a:rPr lang="en-US" altLang="zh-CN" kern="0" dirty="0">
                <a:solidFill>
                  <a:srgbClr val="3366FF"/>
                </a:solidFill>
                <a:latin typeface="Tahoma"/>
              </a:rPr>
              <a:t>Induction</a:t>
            </a:r>
            <a:r>
              <a:rPr lang="en-US" altLang="zh-CN" kern="0" dirty="0">
                <a:solidFill>
                  <a:srgbClr val="000000"/>
                </a:solidFill>
                <a:latin typeface="Tahoma"/>
              </a:rPr>
              <a:t>: if we can reach A, and there is a production A -&gt; </a:t>
            </a:r>
            <a:r>
              <a:rPr lang="en-US" altLang="zh-CN" kern="0" dirty="0">
                <a:solidFill>
                  <a:srgbClr val="000000"/>
                </a:solidFill>
                <a:latin typeface="Tahoma"/>
                <a:sym typeface="Symbol" charset="0"/>
              </a:rPr>
              <a:t></a:t>
            </a:r>
            <a:r>
              <a:rPr lang="en-US" altLang="zh-CN" kern="0" dirty="0">
                <a:solidFill>
                  <a:srgbClr val="000000"/>
                </a:solidFill>
                <a:latin typeface="Tahoma"/>
              </a:rPr>
              <a:t>, then we can reach all symbols of </a:t>
            </a:r>
            <a:r>
              <a:rPr lang="en-US" altLang="zh-CN" kern="0" dirty="0">
                <a:solidFill>
                  <a:srgbClr val="000000"/>
                </a:solidFill>
                <a:latin typeface="Tahoma"/>
                <a:sym typeface="Symbol" charset="0"/>
              </a:rPr>
              <a:t></a:t>
            </a:r>
            <a:r>
              <a:rPr lang="en-US" altLang="zh-CN" kern="0" dirty="0">
                <a:solidFill>
                  <a:srgbClr val="000000"/>
                </a:solidFill>
                <a:latin typeface="Tahoma"/>
              </a:rPr>
              <a:t>.</a:t>
            </a:r>
          </a:p>
        </p:txBody>
      </p:sp>
      <p:sp>
        <p:nvSpPr>
          <p:cNvPr id="4" name="幻灯片编号占位符 3"/>
          <p:cNvSpPr>
            <a:spLocks noGrp="1"/>
          </p:cNvSpPr>
          <p:nvPr>
            <p:ph type="sldNum" sz="quarter" idx="12"/>
          </p:nvPr>
        </p:nvSpPr>
        <p:spPr/>
        <p:txBody>
          <a:bodyPr/>
          <a:lstStyle/>
          <a:p>
            <a:pPr>
              <a:defRPr/>
            </a:pPr>
            <a:fld id="{8A03178C-32A1-462D-A9DC-9A1F2DD10848}" type="slidenum">
              <a:rPr lang="zh-CN" altLang="en-US" smtClean="0"/>
              <a:pPr>
                <a:defRPr/>
              </a:pPr>
              <a:t>12</a:t>
            </a:fld>
            <a:r>
              <a:rPr lang="en-US" altLang="zh-CN"/>
              <a:t>/39</a:t>
            </a:r>
            <a:endParaRPr lang="en-US" altLang="zh-CN" dirty="0"/>
          </a:p>
        </p:txBody>
      </p:sp>
    </p:spTree>
    <p:extLst>
      <p:ext uri="{BB962C8B-B14F-4D97-AF65-F5344CB8AC3E}">
        <p14:creationId xmlns:p14="http://schemas.microsoft.com/office/powerpoint/2010/main" val="269472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75024" y="444664"/>
            <a:ext cx="478764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Unreachable Symbols – (2)</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7772400"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Easy inductions in both directions show that when we can discover no more symbols, then we have all and only the symbols that appear in derivations from S.</a:t>
            </a:r>
          </a:p>
          <a:p>
            <a:pPr lvl="0">
              <a:buClr>
                <a:srgbClr val="3366FF"/>
              </a:buClr>
              <a:buSzPct val="70000"/>
            </a:pPr>
            <a:r>
              <a:rPr lang="en-US" altLang="zh-CN" kern="0" dirty="0">
                <a:solidFill>
                  <a:srgbClr val="DA0058"/>
                </a:solidFill>
                <a:latin typeface="Tahoma"/>
              </a:rPr>
              <a:t>Algorithm</a:t>
            </a:r>
            <a:r>
              <a:rPr lang="en-US" altLang="zh-CN" kern="0" dirty="0">
                <a:solidFill>
                  <a:srgbClr val="000000"/>
                </a:solidFill>
                <a:latin typeface="Tahoma"/>
              </a:rPr>
              <a:t>: Remove from the grammar all symbols not discovered reachable from S and all productions that involve these symbols. </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13</a:t>
            </a:fld>
            <a:r>
              <a:rPr lang="en-US" altLang="zh-CN"/>
              <a:t>/39</a:t>
            </a:r>
            <a:endParaRPr lang="en-US" altLang="zh-CN" dirty="0"/>
          </a:p>
        </p:txBody>
      </p:sp>
    </p:spTree>
    <p:extLst>
      <p:ext uri="{BB962C8B-B14F-4D97-AF65-F5344CB8AC3E}">
        <p14:creationId xmlns:p14="http://schemas.microsoft.com/office/powerpoint/2010/main" val="371522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7034" y="444664"/>
            <a:ext cx="510364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Eliminating Useless Symbols</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7772400"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609600" lvl="0" indent="-609600">
              <a:buClr>
                <a:srgbClr val="3366FF"/>
              </a:buClr>
              <a:buSzPct val="70000"/>
            </a:pPr>
            <a:r>
              <a:rPr lang="en-US" altLang="zh-CN" kern="0" dirty="0">
                <a:solidFill>
                  <a:srgbClr val="000000"/>
                </a:solidFill>
                <a:latin typeface="Tahoma"/>
              </a:rPr>
              <a:t>A symbol is </a:t>
            </a:r>
            <a:r>
              <a:rPr lang="en-US" altLang="zh-CN" i="1" kern="0" dirty="0">
                <a:solidFill>
                  <a:srgbClr val="FF0066"/>
                </a:solidFill>
                <a:latin typeface="Tahoma"/>
              </a:rPr>
              <a:t>useful</a:t>
            </a:r>
            <a:r>
              <a:rPr lang="en-US" altLang="zh-CN" kern="0" dirty="0">
                <a:solidFill>
                  <a:srgbClr val="000000"/>
                </a:solidFill>
                <a:latin typeface="Tahoma"/>
              </a:rPr>
              <a:t>  if it appears in some derivation of some terminal string from the start symbol.</a:t>
            </a:r>
          </a:p>
          <a:p>
            <a:pPr marL="609600" lvl="0" indent="-609600">
              <a:buClr>
                <a:srgbClr val="3366FF"/>
              </a:buClr>
              <a:buSzPct val="70000"/>
            </a:pPr>
            <a:r>
              <a:rPr lang="en-US" altLang="zh-CN" kern="0" dirty="0">
                <a:solidFill>
                  <a:srgbClr val="000000"/>
                </a:solidFill>
                <a:latin typeface="Tahoma"/>
              </a:rPr>
              <a:t>Otherwise, it is </a:t>
            </a:r>
            <a:r>
              <a:rPr lang="en-US" altLang="zh-CN" i="1" kern="0" dirty="0">
                <a:solidFill>
                  <a:srgbClr val="FF0066"/>
                </a:solidFill>
                <a:latin typeface="Tahoma"/>
              </a:rPr>
              <a:t>useless</a:t>
            </a:r>
            <a:r>
              <a:rPr lang="en-US" altLang="zh-CN" kern="0" dirty="0">
                <a:solidFill>
                  <a:srgbClr val="000000"/>
                </a:solidFill>
                <a:latin typeface="Tahoma"/>
              </a:rPr>
              <a:t>.</a:t>
            </a:r>
            <a:br>
              <a:rPr lang="en-US" altLang="zh-CN" kern="0" dirty="0">
                <a:solidFill>
                  <a:srgbClr val="000000"/>
                </a:solidFill>
                <a:latin typeface="Tahoma"/>
              </a:rPr>
            </a:br>
            <a:r>
              <a:rPr lang="en-US" altLang="zh-CN" kern="0" dirty="0">
                <a:solidFill>
                  <a:srgbClr val="000000"/>
                </a:solidFill>
                <a:latin typeface="Tahoma"/>
              </a:rPr>
              <a:t>Eliminate all useless symbols by:</a:t>
            </a:r>
          </a:p>
          <a:p>
            <a:pPr marL="990600" lvl="1" indent="-533400">
              <a:buFont typeface="Monotype Sorts" charset="0"/>
              <a:buAutoNum type="arabicPeriod"/>
            </a:pPr>
            <a:r>
              <a:rPr lang="en-US" altLang="zh-CN" kern="0" dirty="0">
                <a:solidFill>
                  <a:srgbClr val="000000"/>
                </a:solidFill>
                <a:latin typeface="Tahoma"/>
              </a:rPr>
              <a:t>Eliminate symbols that derive no terminal string.</a:t>
            </a:r>
          </a:p>
          <a:p>
            <a:pPr marL="990600" lvl="1" indent="-533400">
              <a:buFont typeface="Monotype Sorts" charset="0"/>
              <a:buAutoNum type="arabicPeriod"/>
            </a:pPr>
            <a:r>
              <a:rPr lang="en-US" altLang="zh-CN" kern="0" dirty="0">
                <a:solidFill>
                  <a:srgbClr val="000000"/>
                </a:solidFill>
                <a:latin typeface="Tahoma"/>
              </a:rPr>
              <a:t>Eliminate unreachable symbols.</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14</a:t>
            </a:fld>
            <a:r>
              <a:rPr lang="en-US" altLang="zh-CN"/>
              <a:t>/39</a:t>
            </a:r>
            <a:endParaRPr lang="en-US" altLang="zh-CN" dirty="0"/>
          </a:p>
        </p:txBody>
      </p:sp>
    </p:spTree>
    <p:extLst>
      <p:ext uri="{BB962C8B-B14F-4D97-AF65-F5344CB8AC3E}">
        <p14:creationId xmlns:p14="http://schemas.microsoft.com/office/powerpoint/2010/main" val="343751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66670" y="444664"/>
            <a:ext cx="560437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Example: Useless Symbols – (2)</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7772400"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lgn="ctr">
              <a:buNone/>
            </a:pPr>
            <a:r>
              <a:rPr lang="en-US" altLang="zh-CN" kern="0" dirty="0">
                <a:solidFill>
                  <a:srgbClr val="0000FF"/>
                </a:solidFill>
                <a:latin typeface="Tahoma"/>
              </a:rPr>
              <a:t>S -&gt; AB, A -&gt; C, C -&gt; c, B -&gt; </a:t>
            </a:r>
            <a:r>
              <a:rPr lang="en-US" altLang="zh-CN" kern="0" dirty="0" err="1">
                <a:solidFill>
                  <a:srgbClr val="0000FF"/>
                </a:solidFill>
                <a:latin typeface="Tahoma"/>
              </a:rPr>
              <a:t>bB</a:t>
            </a:r>
            <a:endParaRPr lang="en-US" altLang="zh-CN" kern="0" dirty="0">
              <a:solidFill>
                <a:srgbClr val="0000FF"/>
              </a:solidFill>
              <a:latin typeface="Tahoma"/>
            </a:endParaRPr>
          </a:p>
          <a:p>
            <a:pPr lvl="0">
              <a:buClr>
                <a:srgbClr val="3366FF"/>
              </a:buClr>
              <a:buSzPct val="70000"/>
            </a:pPr>
            <a:r>
              <a:rPr lang="en-US" altLang="zh-CN" kern="0" dirty="0">
                <a:solidFill>
                  <a:srgbClr val="000000"/>
                </a:solidFill>
                <a:latin typeface="Tahoma"/>
              </a:rPr>
              <a:t>If we eliminated unreachable symbols first, we would find everything is reachable.</a:t>
            </a:r>
          </a:p>
          <a:p>
            <a:pPr lvl="0">
              <a:buClr>
                <a:srgbClr val="3366FF"/>
              </a:buClr>
              <a:buSzPct val="70000"/>
            </a:pPr>
            <a:r>
              <a:rPr lang="en-US" altLang="zh-CN" kern="0" dirty="0">
                <a:solidFill>
                  <a:srgbClr val="000000"/>
                </a:solidFill>
                <a:latin typeface="Tahoma"/>
              </a:rPr>
              <a:t>A, C, and c would never get eliminated.</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15</a:t>
            </a:fld>
            <a:r>
              <a:rPr lang="en-US" altLang="zh-CN"/>
              <a:t>/39</a:t>
            </a:r>
            <a:endParaRPr lang="en-US" altLang="zh-CN" dirty="0"/>
          </a:p>
        </p:txBody>
      </p:sp>
    </p:spTree>
    <p:extLst>
      <p:ext uri="{BB962C8B-B14F-4D97-AF65-F5344CB8AC3E}">
        <p14:creationId xmlns:p14="http://schemas.microsoft.com/office/powerpoint/2010/main" val="188562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74798" y="444664"/>
            <a:ext cx="258812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Why It Works</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7772400"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After step (1), every symbol remaining derives some terminal string.</a:t>
            </a:r>
          </a:p>
          <a:p>
            <a:pPr lvl="0">
              <a:buClr>
                <a:srgbClr val="3366FF"/>
              </a:buClr>
              <a:buSzPct val="70000"/>
            </a:pPr>
            <a:r>
              <a:rPr lang="en-US" altLang="zh-CN" kern="0" dirty="0">
                <a:solidFill>
                  <a:srgbClr val="000000"/>
                </a:solidFill>
                <a:latin typeface="Tahoma"/>
              </a:rPr>
              <a:t>After step (2) the only symbols remaining are all derivable from S.</a:t>
            </a:r>
          </a:p>
          <a:p>
            <a:pPr lvl="0">
              <a:buClr>
                <a:srgbClr val="3366FF"/>
              </a:buClr>
              <a:buSzPct val="70000"/>
            </a:pPr>
            <a:r>
              <a:rPr lang="en-US" altLang="zh-CN" kern="0" dirty="0">
                <a:solidFill>
                  <a:srgbClr val="000000"/>
                </a:solidFill>
                <a:latin typeface="Tahoma"/>
              </a:rPr>
              <a:t>In addition, they still derive a terminal string, because such a derivation can only involve symbols reachable from S.</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16</a:t>
            </a:fld>
            <a:r>
              <a:rPr lang="en-US" altLang="zh-CN"/>
              <a:t>/39</a:t>
            </a:r>
            <a:endParaRPr lang="en-US" altLang="zh-CN" dirty="0"/>
          </a:p>
        </p:txBody>
      </p:sp>
    </p:spTree>
    <p:extLst>
      <p:ext uri="{BB962C8B-B14F-4D97-AF65-F5344CB8AC3E}">
        <p14:creationId xmlns:p14="http://schemas.microsoft.com/office/powerpoint/2010/main" val="96494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Eliminating Useless Variables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Removing Epsilon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Removing Unit Productions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Chomsky Normal Form</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17</a:t>
            </a:fld>
            <a:r>
              <a:rPr lang="en-US" altLang="zh-CN"/>
              <a:t>/39</a:t>
            </a:r>
            <a:endParaRPr lang="en-US" altLang="zh-CN" dirty="0"/>
          </a:p>
        </p:txBody>
      </p:sp>
    </p:spTree>
    <p:extLst>
      <p:ext uri="{BB962C8B-B14F-4D97-AF65-F5344CB8AC3E}">
        <p14:creationId xmlns:p14="http://schemas.microsoft.com/office/powerpoint/2010/main" val="302826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55931" y="444664"/>
            <a:ext cx="362587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Epsilon Productions</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8134672"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We can almost avoid using productions of the form A -&gt; </a:t>
            </a:r>
            <a:r>
              <a:rPr lang="en-US" altLang="zh-CN" kern="0" dirty="0" err="1">
                <a:solidFill>
                  <a:srgbClr val="000000"/>
                </a:solidFill>
                <a:latin typeface="Lucida Sans Unicode" charset="0"/>
              </a:rPr>
              <a:t>ε</a:t>
            </a:r>
            <a:r>
              <a:rPr lang="en-US" altLang="zh-CN" kern="0" dirty="0">
                <a:solidFill>
                  <a:srgbClr val="000000"/>
                </a:solidFill>
                <a:latin typeface="Tahoma"/>
              </a:rPr>
              <a:t> (called </a:t>
            </a:r>
            <a:r>
              <a:rPr lang="en-US" altLang="zh-CN" i="1" kern="0" dirty="0" err="1">
                <a:solidFill>
                  <a:srgbClr val="FF0066"/>
                </a:solidFill>
                <a:latin typeface="Lucida Sans Unicode" charset="0"/>
              </a:rPr>
              <a:t>ε</a:t>
            </a:r>
            <a:r>
              <a:rPr lang="en-US" altLang="zh-CN" i="1" kern="0" dirty="0">
                <a:solidFill>
                  <a:srgbClr val="FF0066"/>
                </a:solidFill>
                <a:latin typeface="Tahoma"/>
              </a:rPr>
              <a:t>-productions</a:t>
            </a:r>
            <a:r>
              <a:rPr lang="en-US" altLang="zh-CN" kern="0" dirty="0">
                <a:solidFill>
                  <a:srgbClr val="000000"/>
                </a:solidFill>
                <a:latin typeface="Tahoma"/>
              </a:rPr>
              <a:t> ).</a:t>
            </a:r>
          </a:p>
          <a:p>
            <a:pPr lvl="1">
              <a:buClr>
                <a:srgbClr val="3366FF"/>
              </a:buClr>
              <a:buSzPct val="70000"/>
              <a:buFont typeface="Wingdings" charset="2"/>
              <a:buChar char="Ø"/>
            </a:pPr>
            <a:r>
              <a:rPr lang="en-US" altLang="zh-CN" kern="0" dirty="0">
                <a:solidFill>
                  <a:srgbClr val="000000"/>
                </a:solidFill>
                <a:latin typeface="Tahoma"/>
              </a:rPr>
              <a:t>The problem is that </a:t>
            </a:r>
            <a:r>
              <a:rPr lang="en-US" altLang="zh-CN" kern="0" dirty="0" err="1">
                <a:solidFill>
                  <a:srgbClr val="000000"/>
                </a:solidFill>
                <a:latin typeface="Lucida Sans Unicode" charset="0"/>
              </a:rPr>
              <a:t>ε</a:t>
            </a:r>
            <a:r>
              <a:rPr lang="en-US" altLang="zh-CN" kern="0" dirty="0">
                <a:solidFill>
                  <a:srgbClr val="000000"/>
                </a:solidFill>
                <a:latin typeface="Tahoma"/>
              </a:rPr>
              <a:t> cannot be in the language of any grammar that has no </a:t>
            </a:r>
            <a:r>
              <a:rPr lang="en-US" altLang="zh-CN" kern="0" dirty="0" err="1">
                <a:solidFill>
                  <a:srgbClr val="000000"/>
                </a:solidFill>
                <a:latin typeface="Lucida Sans Unicode" charset="0"/>
              </a:rPr>
              <a:t>ε</a:t>
            </a:r>
            <a:r>
              <a:rPr lang="en-US" altLang="zh-CN" kern="0" dirty="0">
                <a:solidFill>
                  <a:srgbClr val="000000"/>
                </a:solidFill>
                <a:latin typeface="Tahoma"/>
              </a:rPr>
              <a:t>–productions.</a:t>
            </a:r>
          </a:p>
          <a:p>
            <a:pPr lvl="0">
              <a:buClr>
                <a:srgbClr val="3366FF"/>
              </a:buClr>
              <a:buSzPct val="70000"/>
            </a:pPr>
            <a:r>
              <a:rPr lang="en-US" altLang="zh-CN" kern="0" dirty="0">
                <a:solidFill>
                  <a:srgbClr val="0000FF"/>
                </a:solidFill>
                <a:latin typeface="Tahoma"/>
              </a:rPr>
              <a:t>Theorem</a:t>
            </a:r>
            <a:r>
              <a:rPr lang="en-US" altLang="zh-CN" kern="0" dirty="0">
                <a:solidFill>
                  <a:srgbClr val="000000"/>
                </a:solidFill>
                <a:latin typeface="Tahoma"/>
              </a:rPr>
              <a:t>: If L is a CFL, then L-{</a:t>
            </a:r>
            <a:r>
              <a:rPr lang="en-US" altLang="zh-CN" kern="0" dirty="0" err="1">
                <a:solidFill>
                  <a:srgbClr val="000000"/>
                </a:solidFill>
                <a:latin typeface="Lucida Sans Unicode" charset="0"/>
              </a:rPr>
              <a:t>ε</a:t>
            </a:r>
            <a:r>
              <a:rPr lang="en-US" altLang="zh-CN" kern="0" dirty="0">
                <a:solidFill>
                  <a:srgbClr val="000000"/>
                </a:solidFill>
                <a:latin typeface="Tahoma"/>
              </a:rPr>
              <a:t>} has a CFG with no </a:t>
            </a:r>
            <a:r>
              <a:rPr lang="en-US" altLang="zh-CN" kern="0" dirty="0" err="1">
                <a:solidFill>
                  <a:srgbClr val="000000"/>
                </a:solidFill>
                <a:latin typeface="Lucida Sans Unicode" charset="0"/>
              </a:rPr>
              <a:t>ε</a:t>
            </a:r>
            <a:r>
              <a:rPr lang="en-US" altLang="zh-CN" kern="0" dirty="0">
                <a:solidFill>
                  <a:srgbClr val="000000"/>
                </a:solidFill>
                <a:latin typeface="Tahoma"/>
              </a:rPr>
              <a:t>-productions.</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18</a:t>
            </a:fld>
            <a:r>
              <a:rPr lang="en-US" altLang="zh-CN"/>
              <a:t>/39</a:t>
            </a:r>
            <a:endParaRPr lang="en-US" altLang="zh-CN" dirty="0"/>
          </a:p>
        </p:txBody>
      </p:sp>
    </p:spTree>
    <p:extLst>
      <p:ext uri="{BB962C8B-B14F-4D97-AF65-F5344CB8AC3E}">
        <p14:creationId xmlns:p14="http://schemas.microsoft.com/office/powerpoint/2010/main" val="182214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91672" y="444664"/>
            <a:ext cx="315438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err="1">
                <a:solidFill>
                  <a:srgbClr val="F31A03"/>
                </a:solidFill>
                <a:latin typeface="Times New Roman" pitchFamily="18" charset="0"/>
                <a:ea typeface="华文新魏" pitchFamily="2" charset="-122"/>
              </a:rPr>
              <a:t>Nullable</a:t>
            </a:r>
            <a:r>
              <a:rPr lang="en-US" altLang="zh-CN" sz="3200" b="1" dirty="0">
                <a:solidFill>
                  <a:srgbClr val="F31A03"/>
                </a:solidFill>
                <a:latin typeface="Times New Roman" pitchFamily="18" charset="0"/>
                <a:ea typeface="华文新魏" pitchFamily="2" charset="-122"/>
              </a:rPr>
              <a:t> Symbols</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8134672"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To eliminate </a:t>
            </a:r>
            <a:r>
              <a:rPr lang="en-US" altLang="zh-CN" kern="0" dirty="0" err="1">
                <a:solidFill>
                  <a:srgbClr val="000000"/>
                </a:solidFill>
                <a:latin typeface="Lucida Sans Unicode" charset="0"/>
              </a:rPr>
              <a:t>ε</a:t>
            </a:r>
            <a:r>
              <a:rPr lang="en-US" altLang="zh-CN" kern="0" dirty="0">
                <a:solidFill>
                  <a:srgbClr val="000000"/>
                </a:solidFill>
                <a:latin typeface="Tahoma"/>
              </a:rPr>
              <a:t>-productions, we first need to discover the </a:t>
            </a:r>
            <a:r>
              <a:rPr lang="en-US" altLang="zh-CN" i="1" kern="0" dirty="0" err="1">
                <a:solidFill>
                  <a:srgbClr val="FF0066"/>
                </a:solidFill>
                <a:latin typeface="Tahoma"/>
              </a:rPr>
              <a:t>nullable</a:t>
            </a:r>
            <a:r>
              <a:rPr lang="en-US" altLang="zh-CN" i="1" kern="0" dirty="0">
                <a:solidFill>
                  <a:srgbClr val="FF0066"/>
                </a:solidFill>
                <a:latin typeface="Tahoma"/>
              </a:rPr>
              <a:t> symbols</a:t>
            </a:r>
            <a:r>
              <a:rPr lang="en-US" altLang="zh-CN" kern="0" dirty="0">
                <a:solidFill>
                  <a:srgbClr val="000000"/>
                </a:solidFill>
                <a:latin typeface="Tahoma"/>
              </a:rPr>
              <a:t>  = variables A such that A =&gt;* </a:t>
            </a:r>
            <a:r>
              <a:rPr lang="en-US" altLang="zh-CN" kern="0" dirty="0" err="1">
                <a:solidFill>
                  <a:srgbClr val="000000"/>
                </a:solidFill>
                <a:latin typeface="Lucida Sans Unicode" charset="0"/>
              </a:rPr>
              <a:t>ε</a:t>
            </a:r>
            <a:r>
              <a:rPr lang="en-US" altLang="zh-CN" kern="0" dirty="0">
                <a:solidFill>
                  <a:srgbClr val="000000"/>
                </a:solidFill>
                <a:latin typeface="Tahoma"/>
              </a:rPr>
              <a:t>.</a:t>
            </a:r>
          </a:p>
          <a:p>
            <a:pPr lvl="0">
              <a:buClr>
                <a:srgbClr val="3366FF"/>
              </a:buClr>
              <a:buSzPct val="70000"/>
            </a:pPr>
            <a:r>
              <a:rPr lang="en-US" altLang="zh-CN" kern="0" dirty="0">
                <a:solidFill>
                  <a:srgbClr val="3366FF"/>
                </a:solidFill>
                <a:latin typeface="Tahoma"/>
              </a:rPr>
              <a:t>Basis</a:t>
            </a:r>
            <a:r>
              <a:rPr lang="en-US" altLang="zh-CN" kern="0" dirty="0">
                <a:solidFill>
                  <a:srgbClr val="000000"/>
                </a:solidFill>
                <a:latin typeface="Tahoma"/>
              </a:rPr>
              <a:t>: If there is a production A -&gt; </a:t>
            </a:r>
            <a:r>
              <a:rPr lang="en-US" altLang="zh-CN" kern="0" dirty="0" err="1">
                <a:solidFill>
                  <a:srgbClr val="000000"/>
                </a:solidFill>
                <a:latin typeface="Lucida Sans Unicode" charset="0"/>
              </a:rPr>
              <a:t>ε</a:t>
            </a:r>
            <a:r>
              <a:rPr lang="en-US" altLang="zh-CN" kern="0" dirty="0">
                <a:solidFill>
                  <a:srgbClr val="000000"/>
                </a:solidFill>
                <a:latin typeface="Tahoma"/>
              </a:rPr>
              <a:t>, then A is </a:t>
            </a:r>
            <a:r>
              <a:rPr lang="en-US" altLang="zh-CN" kern="0" dirty="0" err="1">
                <a:solidFill>
                  <a:srgbClr val="000000"/>
                </a:solidFill>
                <a:latin typeface="Tahoma"/>
              </a:rPr>
              <a:t>nullable</a:t>
            </a:r>
            <a:r>
              <a:rPr lang="en-US" altLang="zh-CN" kern="0" dirty="0">
                <a:solidFill>
                  <a:srgbClr val="000000"/>
                </a:solidFill>
                <a:latin typeface="Tahoma"/>
              </a:rPr>
              <a:t>.</a:t>
            </a:r>
          </a:p>
          <a:p>
            <a:pPr lvl="0">
              <a:buClr>
                <a:srgbClr val="3366FF"/>
              </a:buClr>
              <a:buSzPct val="70000"/>
            </a:pPr>
            <a:r>
              <a:rPr lang="en-US" altLang="zh-CN" kern="0" dirty="0">
                <a:solidFill>
                  <a:srgbClr val="3366FF"/>
                </a:solidFill>
                <a:latin typeface="Tahoma"/>
              </a:rPr>
              <a:t>Induction</a:t>
            </a:r>
            <a:r>
              <a:rPr lang="en-US" altLang="zh-CN" kern="0" dirty="0">
                <a:solidFill>
                  <a:srgbClr val="000000"/>
                </a:solidFill>
                <a:latin typeface="Tahoma"/>
              </a:rPr>
              <a:t>: If there is a production A -&gt; </a:t>
            </a:r>
            <a:r>
              <a:rPr lang="en-US" altLang="zh-CN" kern="0" dirty="0">
                <a:solidFill>
                  <a:srgbClr val="000000"/>
                </a:solidFill>
                <a:latin typeface="Tahoma"/>
                <a:sym typeface="Symbol" charset="0"/>
              </a:rPr>
              <a:t></a:t>
            </a:r>
            <a:r>
              <a:rPr lang="en-US" altLang="zh-CN" kern="0" dirty="0">
                <a:solidFill>
                  <a:srgbClr val="000000"/>
                </a:solidFill>
                <a:latin typeface="Tahoma"/>
              </a:rPr>
              <a:t>, and all symbols of </a:t>
            </a:r>
            <a:r>
              <a:rPr lang="en-US" altLang="zh-CN" kern="0" dirty="0">
                <a:solidFill>
                  <a:srgbClr val="000000"/>
                </a:solidFill>
                <a:latin typeface="Tahoma"/>
                <a:sym typeface="Symbol" charset="0"/>
              </a:rPr>
              <a:t></a:t>
            </a:r>
            <a:r>
              <a:rPr lang="en-US" altLang="zh-CN" kern="0" dirty="0">
                <a:solidFill>
                  <a:srgbClr val="000000"/>
                </a:solidFill>
                <a:latin typeface="Tahoma"/>
              </a:rPr>
              <a:t> are </a:t>
            </a:r>
            <a:r>
              <a:rPr lang="en-US" altLang="zh-CN" kern="0" dirty="0" err="1">
                <a:solidFill>
                  <a:srgbClr val="000000"/>
                </a:solidFill>
                <a:latin typeface="Tahoma"/>
              </a:rPr>
              <a:t>nullable</a:t>
            </a:r>
            <a:r>
              <a:rPr lang="en-US" altLang="zh-CN" kern="0" dirty="0">
                <a:solidFill>
                  <a:srgbClr val="000000"/>
                </a:solidFill>
                <a:latin typeface="Tahoma"/>
              </a:rPr>
              <a:t>, then A is </a:t>
            </a:r>
            <a:r>
              <a:rPr lang="en-US" altLang="zh-CN" kern="0" dirty="0" err="1">
                <a:solidFill>
                  <a:srgbClr val="000000"/>
                </a:solidFill>
                <a:latin typeface="Tahoma"/>
              </a:rPr>
              <a:t>nullable</a:t>
            </a:r>
            <a:r>
              <a:rPr lang="en-US" altLang="zh-CN" kern="0" dirty="0">
                <a:solidFill>
                  <a:srgbClr val="000000"/>
                </a:solidFill>
                <a:latin typeface="Tahoma"/>
              </a:rPr>
              <a:t>.</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19</a:t>
            </a:fld>
            <a:r>
              <a:rPr lang="en-US" altLang="zh-CN"/>
              <a:t>/39</a:t>
            </a:r>
            <a:endParaRPr lang="en-US" altLang="zh-CN" dirty="0"/>
          </a:p>
        </p:txBody>
      </p:sp>
    </p:spTree>
    <p:extLst>
      <p:ext uri="{BB962C8B-B14F-4D97-AF65-F5344CB8AC3E}">
        <p14:creationId xmlns:p14="http://schemas.microsoft.com/office/powerpoint/2010/main" val="222824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Eliminating Useless Variables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Removing Epsilon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Removing Unit Productions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Chomsky Normal Form</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a:t>
            </a:fld>
            <a:r>
              <a:rPr lang="en-US" altLang="zh-CN"/>
              <a:t>/39</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96897" y="444664"/>
            <a:ext cx="494394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a:t>
            </a:r>
            <a:r>
              <a:rPr lang="en-US" altLang="zh-CN" sz="3200" b="1" dirty="0" err="1">
                <a:solidFill>
                  <a:srgbClr val="F31A03"/>
                </a:solidFill>
                <a:latin typeface="Times New Roman" pitchFamily="18" charset="0"/>
                <a:ea typeface="华文新魏" pitchFamily="2" charset="-122"/>
              </a:rPr>
              <a:t>Nullable</a:t>
            </a:r>
            <a:r>
              <a:rPr lang="en-US" altLang="zh-CN" sz="3200" b="1" dirty="0">
                <a:solidFill>
                  <a:srgbClr val="F31A03"/>
                </a:solidFill>
                <a:latin typeface="Times New Roman" pitchFamily="18" charset="0"/>
                <a:ea typeface="华文新魏" pitchFamily="2" charset="-122"/>
              </a:rPr>
              <a:t> Symbols</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8134672"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lgn="ctr">
              <a:buNone/>
            </a:pPr>
            <a:r>
              <a:rPr lang="en-US" altLang="zh-CN" kern="0" dirty="0">
                <a:solidFill>
                  <a:srgbClr val="0000FF"/>
                </a:solidFill>
                <a:latin typeface="Tahoma"/>
              </a:rPr>
              <a:t>S -&gt; AB, A -&gt; </a:t>
            </a:r>
            <a:r>
              <a:rPr lang="en-US" altLang="zh-CN" kern="0" dirty="0" err="1">
                <a:solidFill>
                  <a:srgbClr val="0000FF"/>
                </a:solidFill>
                <a:latin typeface="Tahoma"/>
              </a:rPr>
              <a:t>aA</a:t>
            </a:r>
            <a:r>
              <a:rPr lang="en-US" altLang="zh-CN" kern="0" dirty="0">
                <a:solidFill>
                  <a:srgbClr val="0000FF"/>
                </a:solidFill>
                <a:latin typeface="Tahoma"/>
              </a:rPr>
              <a:t> | </a:t>
            </a:r>
            <a:r>
              <a:rPr lang="en-US" altLang="zh-CN" kern="0" dirty="0" err="1">
                <a:solidFill>
                  <a:srgbClr val="0000FF"/>
                </a:solidFill>
                <a:latin typeface="Lucida Sans Unicode" charset="0"/>
              </a:rPr>
              <a:t>ε</a:t>
            </a:r>
            <a:r>
              <a:rPr lang="en-US" altLang="zh-CN" kern="0" dirty="0">
                <a:solidFill>
                  <a:srgbClr val="0000FF"/>
                </a:solidFill>
                <a:latin typeface="Tahoma"/>
              </a:rPr>
              <a:t>, B -&gt; </a:t>
            </a:r>
            <a:r>
              <a:rPr lang="en-US" altLang="zh-CN" kern="0" dirty="0" err="1">
                <a:solidFill>
                  <a:srgbClr val="0000FF"/>
                </a:solidFill>
                <a:latin typeface="Tahoma"/>
              </a:rPr>
              <a:t>bB</a:t>
            </a:r>
            <a:r>
              <a:rPr lang="en-US" altLang="zh-CN" kern="0" dirty="0">
                <a:solidFill>
                  <a:srgbClr val="0000FF"/>
                </a:solidFill>
                <a:latin typeface="Tahoma"/>
              </a:rPr>
              <a:t> | A</a:t>
            </a:r>
          </a:p>
          <a:p>
            <a:pPr lvl="0">
              <a:buClr>
                <a:srgbClr val="3366FF"/>
              </a:buClr>
              <a:buSzPct val="70000"/>
            </a:pPr>
            <a:r>
              <a:rPr lang="en-US" altLang="zh-CN" kern="0" dirty="0">
                <a:solidFill>
                  <a:srgbClr val="3366FF"/>
                </a:solidFill>
                <a:latin typeface="Tahoma"/>
              </a:rPr>
              <a:t>Basis</a:t>
            </a:r>
            <a:r>
              <a:rPr lang="en-US" altLang="zh-CN" kern="0" dirty="0">
                <a:solidFill>
                  <a:srgbClr val="000000"/>
                </a:solidFill>
                <a:latin typeface="Tahoma"/>
              </a:rPr>
              <a:t>: A is </a:t>
            </a:r>
            <a:r>
              <a:rPr lang="en-US" altLang="zh-CN" kern="0" dirty="0" err="1">
                <a:solidFill>
                  <a:srgbClr val="000000"/>
                </a:solidFill>
                <a:latin typeface="Tahoma"/>
              </a:rPr>
              <a:t>nullable</a:t>
            </a:r>
            <a:r>
              <a:rPr lang="en-US" altLang="zh-CN" kern="0" dirty="0">
                <a:solidFill>
                  <a:srgbClr val="000000"/>
                </a:solidFill>
                <a:latin typeface="Tahoma"/>
              </a:rPr>
              <a:t> because of A -&gt; </a:t>
            </a:r>
            <a:r>
              <a:rPr lang="en-US" altLang="zh-CN" kern="0" dirty="0" err="1">
                <a:solidFill>
                  <a:srgbClr val="000000"/>
                </a:solidFill>
                <a:latin typeface="Lucida Sans Unicode" charset="0"/>
              </a:rPr>
              <a:t>ε</a:t>
            </a:r>
            <a:r>
              <a:rPr lang="en-US" altLang="zh-CN" kern="0" dirty="0">
                <a:solidFill>
                  <a:srgbClr val="000000"/>
                </a:solidFill>
                <a:latin typeface="Tahoma"/>
              </a:rPr>
              <a:t>.</a:t>
            </a:r>
          </a:p>
          <a:p>
            <a:pPr lvl="0">
              <a:buClr>
                <a:srgbClr val="3366FF"/>
              </a:buClr>
              <a:buSzPct val="70000"/>
            </a:pPr>
            <a:r>
              <a:rPr lang="en-US" altLang="zh-CN" kern="0" dirty="0">
                <a:solidFill>
                  <a:srgbClr val="3366FF"/>
                </a:solidFill>
                <a:latin typeface="Tahoma"/>
              </a:rPr>
              <a:t>Induction</a:t>
            </a:r>
            <a:r>
              <a:rPr lang="en-US" altLang="zh-CN" kern="0" dirty="0">
                <a:solidFill>
                  <a:srgbClr val="000000"/>
                </a:solidFill>
                <a:latin typeface="Tahoma"/>
              </a:rPr>
              <a:t>: B is </a:t>
            </a:r>
            <a:r>
              <a:rPr lang="en-US" altLang="zh-CN" kern="0" dirty="0" err="1">
                <a:solidFill>
                  <a:srgbClr val="000000"/>
                </a:solidFill>
                <a:latin typeface="Tahoma"/>
              </a:rPr>
              <a:t>nullable</a:t>
            </a:r>
            <a:r>
              <a:rPr lang="en-US" altLang="zh-CN" kern="0" dirty="0">
                <a:solidFill>
                  <a:srgbClr val="000000"/>
                </a:solidFill>
                <a:latin typeface="Tahoma"/>
              </a:rPr>
              <a:t> because of B -&gt; A.</a:t>
            </a:r>
          </a:p>
          <a:p>
            <a:pPr lvl="0">
              <a:buClr>
                <a:srgbClr val="3366FF"/>
              </a:buClr>
              <a:buSzPct val="70000"/>
            </a:pPr>
            <a:r>
              <a:rPr lang="en-US" altLang="zh-CN" kern="0" dirty="0">
                <a:solidFill>
                  <a:srgbClr val="000000"/>
                </a:solidFill>
                <a:latin typeface="Tahoma"/>
              </a:rPr>
              <a:t>Then, S is </a:t>
            </a:r>
            <a:r>
              <a:rPr lang="en-US" altLang="zh-CN" kern="0" dirty="0" err="1">
                <a:solidFill>
                  <a:srgbClr val="000000"/>
                </a:solidFill>
                <a:latin typeface="Tahoma"/>
              </a:rPr>
              <a:t>nullable</a:t>
            </a:r>
            <a:r>
              <a:rPr lang="en-US" altLang="zh-CN" kern="0" dirty="0">
                <a:solidFill>
                  <a:srgbClr val="000000"/>
                </a:solidFill>
                <a:latin typeface="Tahoma"/>
              </a:rPr>
              <a:t> because of S -&gt; AB.</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20</a:t>
            </a:fld>
            <a:r>
              <a:rPr lang="en-US" altLang="zh-CN"/>
              <a:t>/39</a:t>
            </a:r>
            <a:endParaRPr lang="en-US" altLang="zh-CN" dirty="0"/>
          </a:p>
        </p:txBody>
      </p:sp>
    </p:spTree>
    <p:extLst>
      <p:ext uri="{BB962C8B-B14F-4D97-AF65-F5344CB8AC3E}">
        <p14:creationId xmlns:p14="http://schemas.microsoft.com/office/powerpoint/2010/main" val="224388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23940" y="444664"/>
            <a:ext cx="468986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Eliminating </a:t>
            </a:r>
            <a:r>
              <a:rPr lang="en-US" altLang="zh-CN" sz="3200" b="1" dirty="0" err="1">
                <a:solidFill>
                  <a:srgbClr val="FF0000"/>
                </a:solidFill>
                <a:latin typeface="Times New Roman"/>
                <a:cs typeface="Times New Roman"/>
              </a:rPr>
              <a:t>ε</a:t>
            </a:r>
            <a:r>
              <a:rPr lang="en-US" altLang="zh-CN" sz="3200" b="1" dirty="0">
                <a:solidFill>
                  <a:srgbClr val="FF0000"/>
                </a:solidFill>
                <a:latin typeface="Times New Roman"/>
                <a:cs typeface="Times New Roman"/>
              </a:rPr>
              <a:t>-Productions</a:t>
            </a:r>
            <a:r>
              <a:rPr lang="en-US" altLang="zh-CN" sz="3200" b="1" dirty="0">
                <a:solidFill>
                  <a:srgbClr val="FF0000"/>
                </a:solidFill>
                <a:latin typeface="Times New Roman"/>
                <a:ea typeface="华文新魏" pitchFamily="2" charset="-122"/>
                <a:cs typeface="Times New Roman"/>
              </a:rPr>
              <a:t> </a:t>
            </a:r>
            <a:endParaRPr lang="zh-CN" altLang="en-US" sz="3200" b="1" dirty="0">
              <a:solidFill>
                <a:srgbClr val="FF0000"/>
              </a:solidFill>
              <a:latin typeface="Times New Roman"/>
              <a:ea typeface="华文新魏" pitchFamily="2" charset="-122"/>
              <a:cs typeface="Times New Roman"/>
            </a:endParaRPr>
          </a:p>
        </p:txBody>
      </p:sp>
      <p:sp>
        <p:nvSpPr>
          <p:cNvPr id="8" name="Rectangle 3"/>
          <p:cNvSpPr txBox="1">
            <a:spLocks noChangeArrowheads="1"/>
          </p:cNvSpPr>
          <p:nvPr/>
        </p:nvSpPr>
        <p:spPr bwMode="auto">
          <a:xfrm>
            <a:off x="685800" y="1330424"/>
            <a:ext cx="8134672"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lgn="ctr">
              <a:buNone/>
            </a:pPr>
            <a:r>
              <a:rPr lang="en-US" altLang="zh-CN" kern="0" dirty="0">
                <a:solidFill>
                  <a:srgbClr val="0000FF"/>
                </a:solidFill>
                <a:latin typeface="Tahoma"/>
              </a:rPr>
              <a:t>S -&gt; AB, A -&gt; </a:t>
            </a:r>
            <a:r>
              <a:rPr lang="en-US" altLang="zh-CN" kern="0" dirty="0" err="1">
                <a:solidFill>
                  <a:srgbClr val="0000FF"/>
                </a:solidFill>
                <a:latin typeface="Tahoma"/>
              </a:rPr>
              <a:t>aA</a:t>
            </a:r>
            <a:r>
              <a:rPr lang="en-US" altLang="zh-CN" kern="0" dirty="0">
                <a:solidFill>
                  <a:srgbClr val="0000FF"/>
                </a:solidFill>
                <a:latin typeface="Tahoma"/>
              </a:rPr>
              <a:t> | </a:t>
            </a:r>
            <a:r>
              <a:rPr lang="en-US" altLang="zh-CN" kern="0" dirty="0" err="1">
                <a:solidFill>
                  <a:srgbClr val="0000FF"/>
                </a:solidFill>
                <a:latin typeface="Lucida Sans Unicode" charset="0"/>
              </a:rPr>
              <a:t>ε</a:t>
            </a:r>
            <a:r>
              <a:rPr lang="en-US" altLang="zh-CN" kern="0" dirty="0">
                <a:solidFill>
                  <a:srgbClr val="0000FF"/>
                </a:solidFill>
                <a:latin typeface="Tahoma"/>
              </a:rPr>
              <a:t>, B -&gt; </a:t>
            </a:r>
            <a:r>
              <a:rPr lang="en-US" altLang="zh-CN" kern="0" dirty="0" err="1">
                <a:solidFill>
                  <a:srgbClr val="0000FF"/>
                </a:solidFill>
                <a:latin typeface="Tahoma"/>
              </a:rPr>
              <a:t>bB</a:t>
            </a:r>
            <a:r>
              <a:rPr lang="en-US" altLang="zh-CN" kern="0" dirty="0">
                <a:solidFill>
                  <a:srgbClr val="0000FF"/>
                </a:solidFill>
                <a:latin typeface="Tahoma"/>
              </a:rPr>
              <a:t> | A</a:t>
            </a:r>
          </a:p>
          <a:p>
            <a:pPr lvl="0">
              <a:buClr>
                <a:srgbClr val="3366FF"/>
              </a:buClr>
              <a:buSzPct val="70000"/>
            </a:pPr>
            <a:r>
              <a:rPr lang="en-US" altLang="zh-CN" kern="0" dirty="0">
                <a:solidFill>
                  <a:srgbClr val="DA0058"/>
                </a:solidFill>
                <a:latin typeface="Tahoma"/>
              </a:rPr>
              <a:t>Key idea</a:t>
            </a:r>
            <a:r>
              <a:rPr lang="en-US" altLang="zh-CN" kern="0" dirty="0">
                <a:solidFill>
                  <a:srgbClr val="000000"/>
                </a:solidFill>
                <a:latin typeface="Tahoma"/>
              </a:rPr>
              <a:t>: turn each production               A -&gt; X</a:t>
            </a:r>
            <a:r>
              <a:rPr lang="en-US" altLang="zh-CN" kern="0" baseline="-25000" dirty="0">
                <a:solidFill>
                  <a:srgbClr val="000000"/>
                </a:solidFill>
                <a:latin typeface="Tahoma"/>
              </a:rPr>
              <a:t>1</a:t>
            </a:r>
            <a:r>
              <a:rPr lang="en-US" altLang="zh-CN" kern="0" dirty="0">
                <a:solidFill>
                  <a:srgbClr val="000000"/>
                </a:solidFill>
                <a:latin typeface="Tahoma"/>
              </a:rPr>
              <a:t>…</a:t>
            </a:r>
            <a:r>
              <a:rPr lang="en-US" altLang="zh-CN" kern="0" dirty="0" err="1">
                <a:solidFill>
                  <a:srgbClr val="000000"/>
                </a:solidFill>
                <a:latin typeface="Tahoma"/>
              </a:rPr>
              <a:t>X</a:t>
            </a:r>
            <a:r>
              <a:rPr lang="en-US" altLang="zh-CN" kern="0" baseline="-25000" dirty="0" err="1">
                <a:solidFill>
                  <a:srgbClr val="000000"/>
                </a:solidFill>
                <a:latin typeface="Tahoma"/>
              </a:rPr>
              <a:t>n</a:t>
            </a:r>
            <a:r>
              <a:rPr lang="en-US" altLang="zh-CN" kern="0" dirty="0">
                <a:solidFill>
                  <a:srgbClr val="000000"/>
                </a:solidFill>
                <a:latin typeface="Tahoma"/>
              </a:rPr>
              <a:t> into a family of productions.</a:t>
            </a:r>
          </a:p>
          <a:p>
            <a:pPr lvl="0">
              <a:buClr>
                <a:srgbClr val="3366FF"/>
              </a:buClr>
              <a:buSzPct val="70000"/>
            </a:pPr>
            <a:r>
              <a:rPr lang="en-US" altLang="zh-CN" kern="0" dirty="0">
                <a:solidFill>
                  <a:srgbClr val="000000"/>
                </a:solidFill>
                <a:latin typeface="Tahoma"/>
              </a:rPr>
              <a:t>For each subset of </a:t>
            </a:r>
            <a:r>
              <a:rPr lang="en-US" altLang="zh-CN" kern="0" dirty="0" err="1">
                <a:solidFill>
                  <a:srgbClr val="000000"/>
                </a:solidFill>
                <a:latin typeface="Tahoma"/>
              </a:rPr>
              <a:t>nullable</a:t>
            </a:r>
            <a:r>
              <a:rPr lang="en-US" altLang="zh-CN" kern="0" dirty="0">
                <a:solidFill>
                  <a:srgbClr val="000000"/>
                </a:solidFill>
                <a:latin typeface="Tahoma"/>
              </a:rPr>
              <a:t> X</a:t>
            </a:r>
            <a:r>
              <a:rPr lang="zh-CN" altLang="en-US" kern="0" dirty="0">
                <a:solidFill>
                  <a:srgbClr val="000000"/>
                </a:solidFill>
                <a:latin typeface="Arial"/>
              </a:rPr>
              <a:t>’</a:t>
            </a:r>
            <a:r>
              <a:rPr lang="en-US" altLang="zh-CN" kern="0" dirty="0">
                <a:solidFill>
                  <a:srgbClr val="000000"/>
                </a:solidFill>
                <a:latin typeface="Tahoma"/>
              </a:rPr>
              <a:t>s, there is one production with those eliminated from the right side </a:t>
            </a:r>
            <a:r>
              <a:rPr lang="zh-CN" altLang="en-US" kern="0" dirty="0">
                <a:solidFill>
                  <a:srgbClr val="000000"/>
                </a:solidFill>
                <a:latin typeface="Arial"/>
              </a:rPr>
              <a:t>“</a:t>
            </a:r>
            <a:r>
              <a:rPr lang="en-US" altLang="zh-CN" kern="0" dirty="0">
                <a:solidFill>
                  <a:srgbClr val="000000"/>
                </a:solidFill>
                <a:latin typeface="Tahoma"/>
              </a:rPr>
              <a:t>in advance.</a:t>
            </a:r>
            <a:r>
              <a:rPr lang="zh-CN" altLang="en-US" kern="0" dirty="0">
                <a:solidFill>
                  <a:srgbClr val="000000"/>
                </a:solidFill>
                <a:latin typeface="Arial"/>
              </a:rPr>
              <a:t>”</a:t>
            </a:r>
            <a:endParaRPr lang="en-US" altLang="zh-CN" kern="0" dirty="0">
              <a:solidFill>
                <a:srgbClr val="000000"/>
              </a:solidFill>
              <a:latin typeface="Tahoma"/>
            </a:endParaRPr>
          </a:p>
          <a:p>
            <a:pPr lvl="1">
              <a:buClr>
                <a:srgbClr val="3366FF"/>
              </a:buClr>
              <a:buSzPct val="70000"/>
              <a:buFont typeface="Wingdings" charset="2"/>
              <a:buChar char="Ø"/>
            </a:pPr>
            <a:r>
              <a:rPr lang="en-US" altLang="zh-CN" kern="0" dirty="0">
                <a:solidFill>
                  <a:srgbClr val="000000"/>
                </a:solidFill>
                <a:latin typeface="Tahoma"/>
              </a:rPr>
              <a:t>Except, if all X</a:t>
            </a:r>
            <a:r>
              <a:rPr lang="zh-CN" altLang="en-US" kern="0" dirty="0">
                <a:solidFill>
                  <a:srgbClr val="000000"/>
                </a:solidFill>
                <a:latin typeface="Arial"/>
              </a:rPr>
              <a:t>’</a:t>
            </a:r>
            <a:r>
              <a:rPr lang="en-US" altLang="zh-CN" kern="0" dirty="0">
                <a:solidFill>
                  <a:srgbClr val="000000"/>
                </a:solidFill>
                <a:latin typeface="Tahoma"/>
              </a:rPr>
              <a:t>s are </a:t>
            </a:r>
            <a:r>
              <a:rPr lang="en-US" altLang="zh-CN" kern="0" dirty="0" err="1">
                <a:solidFill>
                  <a:srgbClr val="000000"/>
                </a:solidFill>
                <a:latin typeface="Tahoma"/>
              </a:rPr>
              <a:t>nullable</a:t>
            </a:r>
            <a:r>
              <a:rPr lang="en-US" altLang="zh-CN" kern="0" dirty="0">
                <a:solidFill>
                  <a:srgbClr val="000000"/>
                </a:solidFill>
                <a:latin typeface="Tahoma"/>
              </a:rPr>
              <a:t> (or the body was empty to begin with), do not make a production with </a:t>
            </a:r>
            <a:r>
              <a:rPr lang="en-US" altLang="zh-CN" kern="0" dirty="0" err="1">
                <a:solidFill>
                  <a:srgbClr val="000000"/>
                </a:solidFill>
                <a:latin typeface="Lucida Sans Unicode" charset="0"/>
              </a:rPr>
              <a:t>ε</a:t>
            </a:r>
            <a:r>
              <a:rPr lang="en-US" altLang="zh-CN" kern="0" dirty="0">
                <a:solidFill>
                  <a:srgbClr val="000000"/>
                </a:solidFill>
                <a:latin typeface="Tahoma"/>
              </a:rPr>
              <a:t> as the right side.</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21</a:t>
            </a:fld>
            <a:r>
              <a:rPr lang="en-US" altLang="zh-CN"/>
              <a:t>/39</a:t>
            </a:r>
            <a:endParaRPr lang="en-US" altLang="zh-CN" dirty="0"/>
          </a:p>
        </p:txBody>
      </p:sp>
    </p:spTree>
    <p:extLst>
      <p:ext uri="{BB962C8B-B14F-4D97-AF65-F5344CB8AC3E}">
        <p14:creationId xmlns:p14="http://schemas.microsoft.com/office/powerpoint/2010/main" val="3753480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60934" y="444664"/>
            <a:ext cx="647941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Eliminating </a:t>
            </a:r>
            <a:r>
              <a:rPr lang="en-US" altLang="zh-CN" sz="3200" b="1" dirty="0" err="1">
                <a:solidFill>
                  <a:srgbClr val="FF0000"/>
                </a:solidFill>
                <a:latin typeface="Times New Roman"/>
                <a:cs typeface="Times New Roman"/>
              </a:rPr>
              <a:t>ε</a:t>
            </a:r>
            <a:r>
              <a:rPr lang="en-US" altLang="zh-CN" sz="3200" b="1" dirty="0">
                <a:solidFill>
                  <a:srgbClr val="FF0000"/>
                </a:solidFill>
                <a:latin typeface="Times New Roman"/>
                <a:cs typeface="Times New Roman"/>
              </a:rPr>
              <a:t>-Productions</a:t>
            </a:r>
            <a:r>
              <a:rPr lang="en-US" altLang="zh-CN" sz="3200" b="1" dirty="0">
                <a:solidFill>
                  <a:srgbClr val="FF0000"/>
                </a:solidFill>
                <a:latin typeface="Times New Roman"/>
                <a:ea typeface="华文新魏" pitchFamily="2" charset="-122"/>
                <a:cs typeface="Times New Roman"/>
              </a:rPr>
              <a:t> </a:t>
            </a:r>
            <a:endParaRPr lang="zh-CN" altLang="en-US" sz="3200" b="1" dirty="0">
              <a:solidFill>
                <a:srgbClr val="FF0000"/>
              </a:solidFill>
              <a:latin typeface="Times New Roman"/>
              <a:ea typeface="华文新魏" pitchFamily="2" charset="-122"/>
              <a:cs typeface="Times New Roman"/>
            </a:endParaRPr>
          </a:p>
        </p:txBody>
      </p:sp>
      <p:sp>
        <p:nvSpPr>
          <p:cNvPr id="23" name="Rectangle 3"/>
          <p:cNvSpPr txBox="1">
            <a:spLocks noChangeArrowheads="1"/>
          </p:cNvSpPr>
          <p:nvPr/>
        </p:nvSpPr>
        <p:spPr bwMode="auto">
          <a:xfrm>
            <a:off x="457200" y="1484784"/>
            <a:ext cx="80010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S -&gt; ABC, A -&gt; </a:t>
            </a:r>
            <a:r>
              <a:rPr kumimoji="0" lang="en-US" altLang="zh-CN" sz="3200" b="0" i="0" u="none" strike="noStrike" kern="0" cap="none" spc="0" normalizeH="0" baseline="0" noProof="0" dirty="0" err="1">
                <a:ln>
                  <a:noFill/>
                </a:ln>
                <a:solidFill>
                  <a:srgbClr val="0000FF"/>
                </a:solidFill>
                <a:effectLst/>
                <a:uLnTx/>
                <a:uFillTx/>
                <a:latin typeface="Tahoma"/>
                <a:ea typeface="宋体"/>
                <a:cs typeface="+mn-cs"/>
              </a:rPr>
              <a:t>aA</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 </a:t>
            </a:r>
            <a:r>
              <a:rPr kumimoji="0" lang="en-US" altLang="zh-CN" sz="3200" b="0" i="0" u="none" strike="noStrike" kern="0" cap="none" spc="0" normalizeH="0" baseline="0" noProof="0" dirty="0" err="1">
                <a:ln>
                  <a:noFill/>
                </a:ln>
                <a:solidFill>
                  <a:srgbClr val="0000FF"/>
                </a:solidFill>
                <a:effectLst/>
                <a:uLnTx/>
                <a:uFillTx/>
                <a:latin typeface="Lucida Sans Unicode" charset="0"/>
                <a:ea typeface="宋体"/>
                <a:cs typeface="+mn-cs"/>
              </a:rPr>
              <a:t>ε</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B -&gt; </a:t>
            </a:r>
            <a:r>
              <a:rPr kumimoji="0" lang="en-US" altLang="zh-CN" sz="3200" b="0" i="0" u="none" strike="noStrike" kern="0" cap="none" spc="0" normalizeH="0" baseline="0" noProof="0" dirty="0" err="1">
                <a:ln>
                  <a:noFill/>
                </a:ln>
                <a:solidFill>
                  <a:srgbClr val="0000FF"/>
                </a:solidFill>
                <a:effectLst/>
                <a:uLnTx/>
                <a:uFillTx/>
                <a:latin typeface="Tahoma"/>
                <a:ea typeface="宋体"/>
                <a:cs typeface="+mn-cs"/>
              </a:rPr>
              <a:t>bB</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 </a:t>
            </a:r>
            <a:r>
              <a:rPr kumimoji="0" lang="en-US" altLang="zh-CN" sz="3200" b="0" i="0" u="none" strike="noStrike" kern="0" cap="none" spc="0" normalizeH="0" baseline="0" noProof="0" dirty="0" err="1">
                <a:ln>
                  <a:noFill/>
                </a:ln>
                <a:solidFill>
                  <a:srgbClr val="0000FF"/>
                </a:solidFill>
                <a:effectLst/>
                <a:uLnTx/>
                <a:uFillTx/>
                <a:latin typeface="Lucida Sans Unicode" charset="0"/>
                <a:ea typeface="宋体"/>
                <a:cs typeface="+mn-cs"/>
              </a:rPr>
              <a:t>ε</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C -&gt; </a:t>
            </a:r>
            <a:r>
              <a:rPr kumimoji="0" lang="en-US" altLang="zh-CN" sz="3200" b="0" i="0" u="none" strike="noStrike" kern="0" cap="none" spc="0" normalizeH="0" baseline="0" noProof="0" dirty="0" err="1">
                <a:ln>
                  <a:noFill/>
                </a:ln>
                <a:solidFill>
                  <a:srgbClr val="0000FF"/>
                </a:solidFill>
                <a:effectLst/>
                <a:uLnTx/>
                <a:uFillTx/>
                <a:latin typeface="Lucida Sans Unicode" charset="0"/>
                <a:ea typeface="宋体"/>
                <a:cs typeface="+mn-cs"/>
              </a:rPr>
              <a:t>ε</a:t>
            </a:r>
            <a:endParaRPr kumimoji="0" lang="en-US" altLang="zh-CN" sz="3200" b="0" i="0" u="none" strike="noStrike" kern="0" cap="none" spc="0" normalizeH="0" baseline="0" noProof="0" dirty="0">
              <a:ln>
                <a:noFill/>
              </a:ln>
              <a:solidFill>
                <a:srgbClr val="0000FF"/>
              </a:solidFill>
              <a:effectLst/>
              <a:uLnTx/>
              <a:uFillTx/>
              <a:latin typeface="Tahoma"/>
              <a:ea typeface="宋体"/>
              <a:cs typeface="+mn-cs"/>
            </a:endParaRPr>
          </a:p>
          <a:p>
            <a:pPr marL="342900" marR="0" lvl="0" indent="-342900" algn="l" defTabSz="914400" rtl="0" eaLnBrk="0" fontAlgn="base" latinLnBrk="0" hangingPunct="0">
              <a:lnSpc>
                <a:spcPct val="100000"/>
              </a:lnSpc>
              <a:spcBef>
                <a:spcPct val="20000"/>
              </a:spcBef>
              <a:spcAft>
                <a:spcPct val="0"/>
              </a:spcAft>
              <a:buClr>
                <a:srgbClr val="3366FF"/>
              </a:buClr>
              <a:buSzPct val="70000"/>
              <a:buFont typeface="Monotype Sorts" charset="0"/>
              <a:buChar char="u"/>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A, B, C, and S are all </a:t>
            </a:r>
            <a:r>
              <a:rPr kumimoji="0" lang="en-US" altLang="zh-CN" sz="3200" b="0" i="0" u="none" strike="noStrike" kern="0" cap="none" spc="0" normalizeH="0" baseline="0" noProof="0" dirty="0" err="1">
                <a:ln>
                  <a:noFill/>
                </a:ln>
                <a:solidFill>
                  <a:srgbClr val="000000"/>
                </a:solidFill>
                <a:effectLst/>
                <a:uLnTx/>
                <a:uFillTx/>
                <a:latin typeface="Tahoma"/>
                <a:ea typeface="宋体"/>
                <a:cs typeface="+mn-cs"/>
              </a:rPr>
              <a:t>nullable</a:t>
            </a: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a:t>
            </a:r>
          </a:p>
          <a:p>
            <a:pPr marL="342900" marR="0" lvl="0" indent="-342900" algn="l" defTabSz="914400" rtl="0" eaLnBrk="0" fontAlgn="base" latinLnBrk="0" hangingPunct="0">
              <a:lnSpc>
                <a:spcPct val="100000"/>
              </a:lnSpc>
              <a:spcBef>
                <a:spcPct val="20000"/>
              </a:spcBef>
              <a:spcAft>
                <a:spcPct val="0"/>
              </a:spcAft>
              <a:buClr>
                <a:srgbClr val="3366FF"/>
              </a:buClr>
              <a:buSzPct val="70000"/>
              <a:buFont typeface="Monotype Sorts" charset="0"/>
              <a:buChar char="u"/>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New grammar:</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996600"/>
                </a:solidFill>
                <a:effectLst/>
                <a:uLnTx/>
                <a:uFillTx/>
                <a:latin typeface="Tahoma"/>
                <a:ea typeface="宋体"/>
                <a:cs typeface="+mn-cs"/>
              </a:rPr>
              <a:t>	</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S -&gt; ABC | AB | AC | BC | A | B | C</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A -&gt; </a:t>
            </a:r>
            <a:r>
              <a:rPr kumimoji="0" lang="en-US" altLang="zh-CN" sz="3200" b="0" i="0" u="none" strike="noStrike" kern="0" cap="none" spc="0" normalizeH="0" baseline="0" noProof="0" dirty="0" err="1">
                <a:ln>
                  <a:noFill/>
                </a:ln>
                <a:solidFill>
                  <a:srgbClr val="0000FF"/>
                </a:solidFill>
                <a:effectLst/>
                <a:uLnTx/>
                <a:uFillTx/>
                <a:latin typeface="Tahoma"/>
                <a:ea typeface="宋体"/>
                <a:cs typeface="+mn-cs"/>
              </a:rPr>
              <a:t>aA</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 a</a:t>
            </a:r>
          </a:p>
          <a:p>
            <a:pPr marL="342900" marR="0" lvl="0" indent="-342900" algn="l" defTabSz="914400" rtl="0" eaLnBrk="0" fontAlgn="base" latinLnBrk="0" hangingPunct="0">
              <a:lnSpc>
                <a:spcPct val="100000"/>
              </a:lnSpc>
              <a:spcBef>
                <a:spcPct val="20000"/>
              </a:spcBef>
              <a:spcAft>
                <a:spcPct val="0"/>
              </a:spcAft>
              <a:buClr>
                <a:srgbClr val="CC00CC"/>
              </a:buClr>
              <a:buSzTx/>
              <a:buFont typeface="Monotype Sorts" charset="0"/>
              <a:buNone/>
              <a:tabLst/>
              <a:defRPr/>
            </a:pP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B -&gt; </a:t>
            </a:r>
            <a:r>
              <a:rPr kumimoji="0" lang="en-US" altLang="zh-CN" sz="3200" b="0" i="0" u="none" strike="noStrike" kern="0" cap="none" spc="0" normalizeH="0" baseline="0" noProof="0" dirty="0" err="1">
                <a:ln>
                  <a:noFill/>
                </a:ln>
                <a:solidFill>
                  <a:srgbClr val="0000FF"/>
                </a:solidFill>
                <a:effectLst/>
                <a:uLnTx/>
                <a:uFillTx/>
                <a:latin typeface="Tahoma"/>
                <a:ea typeface="宋体"/>
                <a:cs typeface="+mn-cs"/>
              </a:rPr>
              <a:t>bB</a:t>
            </a:r>
            <a:r>
              <a:rPr kumimoji="0" lang="en-US" altLang="zh-CN" sz="3200" b="0" i="0" u="none" strike="noStrike" kern="0" cap="none" spc="0" normalizeH="0" baseline="0" noProof="0" dirty="0">
                <a:ln>
                  <a:noFill/>
                </a:ln>
                <a:solidFill>
                  <a:srgbClr val="0000FF"/>
                </a:solidFill>
                <a:effectLst/>
                <a:uLnTx/>
                <a:uFillTx/>
                <a:latin typeface="Tahoma"/>
                <a:ea typeface="宋体"/>
                <a:cs typeface="+mn-cs"/>
              </a:rPr>
              <a:t> | b</a:t>
            </a:r>
            <a:endParaRPr kumimoji="0" lang="en-US" altLang="zh-CN" sz="3200" b="0" i="0" u="none" strike="noStrike" kern="0" cap="none" spc="0" normalizeH="0" baseline="0" noProof="0" dirty="0">
              <a:ln>
                <a:noFill/>
              </a:ln>
              <a:solidFill>
                <a:srgbClr val="0000FF"/>
              </a:solidFill>
              <a:effectLst/>
              <a:uLnTx/>
              <a:uFillTx/>
              <a:latin typeface="Lucida Sans Unicode" charset="0"/>
              <a:ea typeface="宋体"/>
              <a:cs typeface="+mn-cs"/>
            </a:endParaRPr>
          </a:p>
        </p:txBody>
      </p:sp>
      <p:grpSp>
        <p:nvGrpSpPr>
          <p:cNvPr id="24" name="Group 17"/>
          <p:cNvGrpSpPr>
            <a:grpSpLocks/>
          </p:cNvGrpSpPr>
          <p:nvPr/>
        </p:nvGrpSpPr>
        <p:grpSpPr bwMode="auto">
          <a:xfrm>
            <a:off x="1905000" y="3356446"/>
            <a:ext cx="5486400" cy="2311399"/>
            <a:chOff x="1200" y="2427"/>
            <a:chExt cx="3456" cy="1456"/>
          </a:xfrm>
        </p:grpSpPr>
        <p:sp>
          <p:nvSpPr>
            <p:cNvPr id="25" name="Text Box 4"/>
            <p:cNvSpPr txBox="1">
              <a:spLocks noChangeArrowheads="1"/>
            </p:cNvSpPr>
            <p:nvPr/>
          </p:nvSpPr>
          <p:spPr bwMode="auto">
            <a:xfrm>
              <a:off x="2256" y="3360"/>
              <a:ext cx="2271"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3366FF"/>
                  </a:solidFill>
                  <a:effectLst/>
                  <a:uLnTx/>
                  <a:uFillTx/>
                </a:rPr>
                <a:t>Note</a:t>
              </a:r>
              <a:r>
                <a:rPr kumimoji="0" lang="en-US" altLang="zh-CN" sz="2400" b="0" i="0" u="none" strike="noStrike" kern="0" cap="none" spc="0" normalizeH="0" baseline="0" noProof="0" dirty="0">
                  <a:ln>
                    <a:noFill/>
                  </a:ln>
                  <a:solidFill>
                    <a:sysClr val="windowText" lastClr="000000"/>
                  </a:solidFill>
                  <a:effectLst/>
                  <a:uLnTx/>
                  <a:uFillTx/>
                </a:rPr>
                <a:t>: C is now useless.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Text" lastClr="000000"/>
                  </a:solidFill>
                  <a:effectLst/>
                  <a:uLnTx/>
                  <a:uFillTx/>
                </a:rPr>
                <a:t>Eliminate its productions.</a:t>
              </a:r>
            </a:p>
          </p:txBody>
        </p:sp>
        <p:grpSp>
          <p:nvGrpSpPr>
            <p:cNvPr id="26" name="Group 7"/>
            <p:cNvGrpSpPr>
              <a:grpSpLocks/>
            </p:cNvGrpSpPr>
            <p:nvPr/>
          </p:nvGrpSpPr>
          <p:grpSpPr bwMode="auto">
            <a:xfrm>
              <a:off x="1200" y="2427"/>
              <a:ext cx="432" cy="144"/>
              <a:chOff x="2592" y="2880"/>
              <a:chExt cx="432" cy="144"/>
            </a:xfrm>
          </p:grpSpPr>
          <p:sp>
            <p:nvSpPr>
              <p:cNvPr id="36" name="Line 5"/>
              <p:cNvSpPr>
                <a:spLocks noChangeShapeType="1"/>
              </p:cNvSpPr>
              <p:nvPr/>
            </p:nvSpPr>
            <p:spPr bwMode="auto">
              <a:xfrm flipH="1">
                <a:off x="2592" y="2880"/>
                <a:ext cx="432" cy="144"/>
              </a:xfrm>
              <a:prstGeom prst="line">
                <a:avLst/>
              </a:prstGeom>
              <a:noFill/>
              <a:ln w="254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Line 6"/>
              <p:cNvSpPr>
                <a:spLocks noChangeShapeType="1"/>
              </p:cNvSpPr>
              <p:nvPr/>
            </p:nvSpPr>
            <p:spPr bwMode="auto">
              <a:xfrm flipH="1" flipV="1">
                <a:off x="2592" y="2880"/>
                <a:ext cx="432" cy="144"/>
              </a:xfrm>
              <a:prstGeom prst="line">
                <a:avLst/>
              </a:prstGeom>
              <a:noFill/>
              <a:ln w="254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7" name="Group 8"/>
            <p:cNvGrpSpPr>
              <a:grpSpLocks/>
            </p:cNvGrpSpPr>
            <p:nvPr/>
          </p:nvGrpSpPr>
          <p:grpSpPr bwMode="auto">
            <a:xfrm>
              <a:off x="2352" y="2427"/>
              <a:ext cx="432" cy="144"/>
              <a:chOff x="2592" y="2880"/>
              <a:chExt cx="432" cy="144"/>
            </a:xfrm>
          </p:grpSpPr>
          <p:sp>
            <p:nvSpPr>
              <p:cNvPr id="34" name="Line 9"/>
              <p:cNvSpPr>
                <a:spLocks noChangeShapeType="1"/>
              </p:cNvSpPr>
              <p:nvPr/>
            </p:nvSpPr>
            <p:spPr bwMode="auto">
              <a:xfrm flipH="1">
                <a:off x="2592" y="2880"/>
                <a:ext cx="432" cy="144"/>
              </a:xfrm>
              <a:prstGeom prst="line">
                <a:avLst/>
              </a:prstGeom>
              <a:noFill/>
              <a:ln w="254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Line 10"/>
              <p:cNvSpPr>
                <a:spLocks noChangeShapeType="1"/>
              </p:cNvSpPr>
              <p:nvPr/>
            </p:nvSpPr>
            <p:spPr bwMode="auto">
              <a:xfrm flipH="1" flipV="1">
                <a:off x="2592" y="2880"/>
                <a:ext cx="432" cy="144"/>
              </a:xfrm>
              <a:prstGeom prst="line">
                <a:avLst/>
              </a:prstGeom>
              <a:noFill/>
              <a:ln w="254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8" name="Group 11"/>
            <p:cNvGrpSpPr>
              <a:grpSpLocks/>
            </p:cNvGrpSpPr>
            <p:nvPr/>
          </p:nvGrpSpPr>
          <p:grpSpPr bwMode="auto">
            <a:xfrm>
              <a:off x="2928" y="2427"/>
              <a:ext cx="432" cy="144"/>
              <a:chOff x="2592" y="2880"/>
              <a:chExt cx="432" cy="144"/>
            </a:xfrm>
          </p:grpSpPr>
          <p:sp>
            <p:nvSpPr>
              <p:cNvPr id="32" name="Line 12"/>
              <p:cNvSpPr>
                <a:spLocks noChangeShapeType="1"/>
              </p:cNvSpPr>
              <p:nvPr/>
            </p:nvSpPr>
            <p:spPr bwMode="auto">
              <a:xfrm flipH="1">
                <a:off x="2592" y="2880"/>
                <a:ext cx="432" cy="144"/>
              </a:xfrm>
              <a:prstGeom prst="line">
                <a:avLst/>
              </a:prstGeom>
              <a:noFill/>
              <a:ln w="254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Line 13"/>
              <p:cNvSpPr>
                <a:spLocks noChangeShapeType="1"/>
              </p:cNvSpPr>
              <p:nvPr/>
            </p:nvSpPr>
            <p:spPr bwMode="auto">
              <a:xfrm flipH="1" flipV="1">
                <a:off x="2592" y="2880"/>
                <a:ext cx="432" cy="144"/>
              </a:xfrm>
              <a:prstGeom prst="line">
                <a:avLst/>
              </a:prstGeom>
              <a:noFill/>
              <a:ln w="254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9" name="Group 14"/>
            <p:cNvGrpSpPr>
              <a:grpSpLocks/>
            </p:cNvGrpSpPr>
            <p:nvPr/>
          </p:nvGrpSpPr>
          <p:grpSpPr bwMode="auto">
            <a:xfrm>
              <a:off x="4224" y="2427"/>
              <a:ext cx="432" cy="144"/>
              <a:chOff x="2592" y="2880"/>
              <a:chExt cx="432" cy="144"/>
            </a:xfrm>
          </p:grpSpPr>
          <p:sp>
            <p:nvSpPr>
              <p:cNvPr id="30" name="Line 15"/>
              <p:cNvSpPr>
                <a:spLocks noChangeShapeType="1"/>
              </p:cNvSpPr>
              <p:nvPr/>
            </p:nvSpPr>
            <p:spPr bwMode="auto">
              <a:xfrm flipH="1">
                <a:off x="2592" y="2880"/>
                <a:ext cx="432" cy="144"/>
              </a:xfrm>
              <a:prstGeom prst="line">
                <a:avLst/>
              </a:prstGeom>
              <a:noFill/>
              <a:ln w="254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Line 16"/>
              <p:cNvSpPr>
                <a:spLocks noChangeShapeType="1"/>
              </p:cNvSpPr>
              <p:nvPr/>
            </p:nvSpPr>
            <p:spPr bwMode="auto">
              <a:xfrm flipH="1" flipV="1">
                <a:off x="2592" y="2880"/>
                <a:ext cx="432" cy="144"/>
              </a:xfrm>
              <a:prstGeom prst="line">
                <a:avLst/>
              </a:prstGeom>
              <a:noFill/>
              <a:ln w="254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22</a:t>
            </a:fld>
            <a:r>
              <a:rPr lang="en-US" altLang="zh-CN"/>
              <a:t>/39</a:t>
            </a:r>
            <a:endParaRPr lang="en-US" altLang="zh-CN" dirty="0"/>
          </a:p>
        </p:txBody>
      </p:sp>
    </p:spTree>
    <p:extLst>
      <p:ext uri="{BB962C8B-B14F-4D97-AF65-F5344CB8AC3E}">
        <p14:creationId xmlns:p14="http://schemas.microsoft.com/office/powerpoint/2010/main" val="60116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74805" y="444664"/>
            <a:ext cx="258812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Why It Works</a:t>
            </a:r>
            <a:endParaRPr lang="zh-CN" altLang="en-US" sz="3200" b="1" dirty="0">
              <a:solidFill>
                <a:srgbClr val="F31A03"/>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8134672"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609600" lvl="0" indent="-609600">
              <a:buClr>
                <a:srgbClr val="3366FF"/>
              </a:buClr>
              <a:buSzPct val="70000"/>
            </a:pPr>
            <a:r>
              <a:rPr lang="en-US" altLang="zh-CN" kern="0" dirty="0">
                <a:solidFill>
                  <a:srgbClr val="3366FF"/>
                </a:solidFill>
                <a:latin typeface="Tahoma"/>
              </a:rPr>
              <a:t>Prove</a:t>
            </a:r>
            <a:r>
              <a:rPr lang="en-US" altLang="zh-CN" kern="0" dirty="0">
                <a:solidFill>
                  <a:srgbClr val="000000"/>
                </a:solidFill>
                <a:latin typeface="Tahoma"/>
              </a:rPr>
              <a:t> that for all variables A:</a:t>
            </a:r>
          </a:p>
          <a:p>
            <a:pPr marL="990600" lvl="1" indent="-533400">
              <a:buClr>
                <a:srgbClr val="3366FF"/>
              </a:buClr>
              <a:buSzPct val="70000"/>
              <a:buFont typeface="Monotype Sorts" charset="0"/>
              <a:buAutoNum type="arabicPeriod"/>
            </a:pPr>
            <a:r>
              <a:rPr lang="en-US" altLang="zh-CN" kern="0" dirty="0">
                <a:solidFill>
                  <a:srgbClr val="000000"/>
                </a:solidFill>
                <a:latin typeface="Tahoma"/>
              </a:rPr>
              <a:t>If w </a:t>
            </a:r>
            <a:r>
              <a:rPr lang="en-US" altLang="zh-CN" kern="0" dirty="0">
                <a:solidFill>
                  <a:srgbClr val="000000"/>
                </a:solidFill>
                <a:latin typeface="Tahoma"/>
                <a:sym typeface="Symbol" charset="0"/>
              </a:rPr>
              <a:t> </a:t>
            </a:r>
            <a:r>
              <a:rPr lang="en-US" altLang="zh-CN" kern="0" dirty="0" err="1">
                <a:solidFill>
                  <a:srgbClr val="000000"/>
                </a:solidFill>
                <a:latin typeface="Lucida Sans Unicode" charset="0"/>
              </a:rPr>
              <a:t>ε</a:t>
            </a:r>
            <a:r>
              <a:rPr lang="en-US" altLang="zh-CN" kern="0" dirty="0">
                <a:solidFill>
                  <a:srgbClr val="000000"/>
                </a:solidFill>
                <a:latin typeface="Tahoma"/>
              </a:rPr>
              <a:t> and A =&gt;*</a:t>
            </a:r>
            <a:r>
              <a:rPr lang="en-US" altLang="zh-CN" kern="0" baseline="-25000" dirty="0">
                <a:solidFill>
                  <a:srgbClr val="000000"/>
                </a:solidFill>
                <a:latin typeface="Tahoma"/>
              </a:rPr>
              <a:t>old</a:t>
            </a:r>
            <a:r>
              <a:rPr lang="en-US" altLang="zh-CN" kern="0" dirty="0">
                <a:solidFill>
                  <a:srgbClr val="000000"/>
                </a:solidFill>
                <a:latin typeface="Tahoma"/>
              </a:rPr>
              <a:t> w, then A =&gt;*</a:t>
            </a:r>
            <a:r>
              <a:rPr lang="en-US" altLang="zh-CN" kern="0" baseline="-25000" dirty="0">
                <a:solidFill>
                  <a:srgbClr val="000000"/>
                </a:solidFill>
                <a:latin typeface="Tahoma"/>
              </a:rPr>
              <a:t>new</a:t>
            </a:r>
            <a:r>
              <a:rPr lang="en-US" altLang="zh-CN" kern="0" dirty="0">
                <a:solidFill>
                  <a:srgbClr val="000000"/>
                </a:solidFill>
                <a:latin typeface="Tahoma"/>
              </a:rPr>
              <a:t> w.</a:t>
            </a:r>
          </a:p>
          <a:p>
            <a:pPr marL="990600" lvl="1" indent="-533400">
              <a:buClr>
                <a:srgbClr val="3366FF"/>
              </a:buClr>
              <a:buSzPct val="70000"/>
              <a:buFont typeface="Monotype Sorts" charset="0"/>
              <a:buAutoNum type="arabicPeriod"/>
            </a:pPr>
            <a:r>
              <a:rPr lang="en-US" altLang="zh-CN" kern="0" dirty="0">
                <a:solidFill>
                  <a:srgbClr val="000000"/>
                </a:solidFill>
                <a:latin typeface="Tahoma"/>
              </a:rPr>
              <a:t>If A =&gt;*</a:t>
            </a:r>
            <a:r>
              <a:rPr lang="en-US" altLang="zh-CN" kern="0" baseline="-25000" dirty="0">
                <a:solidFill>
                  <a:srgbClr val="000000"/>
                </a:solidFill>
                <a:latin typeface="Tahoma"/>
              </a:rPr>
              <a:t>new</a:t>
            </a:r>
            <a:r>
              <a:rPr lang="en-US" altLang="zh-CN" kern="0" dirty="0">
                <a:solidFill>
                  <a:srgbClr val="000000"/>
                </a:solidFill>
                <a:latin typeface="Tahoma"/>
              </a:rPr>
              <a:t> w then w </a:t>
            </a:r>
            <a:r>
              <a:rPr lang="en-US" altLang="zh-CN" kern="0" dirty="0">
                <a:solidFill>
                  <a:srgbClr val="000000"/>
                </a:solidFill>
                <a:latin typeface="Tahoma"/>
                <a:sym typeface="Symbol" charset="0"/>
              </a:rPr>
              <a:t> </a:t>
            </a:r>
            <a:r>
              <a:rPr lang="en-US" altLang="zh-CN" kern="0" dirty="0" err="1">
                <a:solidFill>
                  <a:srgbClr val="000000"/>
                </a:solidFill>
                <a:latin typeface="Lucida Sans Unicode" charset="0"/>
              </a:rPr>
              <a:t>ε</a:t>
            </a:r>
            <a:r>
              <a:rPr lang="en-US" altLang="zh-CN" kern="0" dirty="0">
                <a:solidFill>
                  <a:srgbClr val="000000"/>
                </a:solidFill>
                <a:latin typeface="Tahoma"/>
              </a:rPr>
              <a:t> and A =&gt;*</a:t>
            </a:r>
            <a:r>
              <a:rPr lang="en-US" altLang="zh-CN" kern="0" baseline="-25000" dirty="0">
                <a:solidFill>
                  <a:srgbClr val="000000"/>
                </a:solidFill>
                <a:latin typeface="Tahoma"/>
              </a:rPr>
              <a:t>old</a:t>
            </a:r>
            <a:r>
              <a:rPr lang="en-US" altLang="zh-CN" kern="0" dirty="0">
                <a:solidFill>
                  <a:srgbClr val="000000"/>
                </a:solidFill>
                <a:latin typeface="Tahoma"/>
              </a:rPr>
              <a:t> w.</a:t>
            </a:r>
          </a:p>
          <a:p>
            <a:pPr marL="609600" lvl="0" indent="-609600">
              <a:buClr>
                <a:srgbClr val="3366FF"/>
              </a:buClr>
              <a:buSzPct val="70000"/>
            </a:pPr>
            <a:r>
              <a:rPr lang="en-US" altLang="zh-CN" kern="0" dirty="0">
                <a:solidFill>
                  <a:srgbClr val="000000"/>
                </a:solidFill>
                <a:latin typeface="Tahoma"/>
              </a:rPr>
              <a:t>Then, letting A be the start symbol proves that L(new) = L(old) – {</a:t>
            </a:r>
            <a:r>
              <a:rPr lang="en-US" altLang="zh-CN" kern="0" dirty="0" err="1">
                <a:solidFill>
                  <a:srgbClr val="000000"/>
                </a:solidFill>
                <a:latin typeface="Lucida Sans Unicode" charset="0"/>
              </a:rPr>
              <a:t>ε</a:t>
            </a:r>
            <a:r>
              <a:rPr lang="en-US" altLang="zh-CN" kern="0" dirty="0">
                <a:solidFill>
                  <a:srgbClr val="000000"/>
                </a:solidFill>
                <a:latin typeface="Tahoma"/>
              </a:rPr>
              <a:t>}.</a:t>
            </a:r>
          </a:p>
          <a:p>
            <a:pPr marL="609600" lvl="0" indent="-609600">
              <a:buClr>
                <a:srgbClr val="3366FF"/>
              </a:buClr>
              <a:buSzPct val="70000"/>
            </a:pPr>
            <a:r>
              <a:rPr lang="en-US" altLang="zh-CN" kern="0" dirty="0">
                <a:solidFill>
                  <a:srgbClr val="000000"/>
                </a:solidFill>
                <a:latin typeface="Tahoma"/>
              </a:rPr>
              <a:t>(1) is an induction on the number of steps by which A derives w in the old grammar.</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23</a:t>
            </a:fld>
            <a:r>
              <a:rPr lang="en-US" altLang="zh-CN"/>
              <a:t>/39</a:t>
            </a:r>
            <a:endParaRPr lang="en-US" altLang="zh-CN" dirty="0"/>
          </a:p>
        </p:txBody>
      </p:sp>
    </p:spTree>
    <p:extLst>
      <p:ext uri="{BB962C8B-B14F-4D97-AF65-F5344CB8AC3E}">
        <p14:creationId xmlns:p14="http://schemas.microsoft.com/office/powerpoint/2010/main" val="114863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01597" y="444664"/>
            <a:ext cx="313455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Proof of 1 – </a:t>
            </a:r>
            <a:r>
              <a:rPr lang="en-US" altLang="zh-CN" sz="3200" b="1" dirty="0">
                <a:solidFill>
                  <a:srgbClr val="0000FF"/>
                </a:solidFill>
                <a:latin typeface="Times New Roman" pitchFamily="18" charset="0"/>
                <a:ea typeface="华文新魏" pitchFamily="2" charset="-122"/>
              </a:rPr>
              <a:t>Basis</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8134672"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If the old derivation is one step, then   A -&gt; w must be a production.</a:t>
            </a:r>
          </a:p>
          <a:p>
            <a:pPr lvl="0">
              <a:buClr>
                <a:srgbClr val="3366FF"/>
              </a:buClr>
              <a:buSzPct val="70000"/>
            </a:pPr>
            <a:r>
              <a:rPr lang="en-US" altLang="zh-CN" kern="0" dirty="0">
                <a:solidFill>
                  <a:srgbClr val="000000"/>
                </a:solidFill>
                <a:latin typeface="Tahoma"/>
              </a:rPr>
              <a:t>Since w </a:t>
            </a:r>
            <a:r>
              <a:rPr lang="en-US" altLang="zh-CN" kern="0" dirty="0">
                <a:solidFill>
                  <a:srgbClr val="000000"/>
                </a:solidFill>
                <a:latin typeface="Tahoma"/>
                <a:sym typeface="Symbol" charset="0"/>
              </a:rPr>
              <a:t> </a:t>
            </a:r>
            <a:r>
              <a:rPr lang="en-US" altLang="zh-CN" kern="0" dirty="0" err="1">
                <a:solidFill>
                  <a:srgbClr val="000000"/>
                </a:solidFill>
                <a:latin typeface="Lucida Sans Unicode" charset="0"/>
              </a:rPr>
              <a:t>ε</a:t>
            </a:r>
            <a:r>
              <a:rPr lang="en-US" altLang="zh-CN" kern="0" dirty="0">
                <a:solidFill>
                  <a:srgbClr val="000000"/>
                </a:solidFill>
                <a:latin typeface="Tahoma"/>
              </a:rPr>
              <a:t>, this production also appears in the new grammar.</a:t>
            </a:r>
          </a:p>
          <a:p>
            <a:pPr lvl="0">
              <a:buClr>
                <a:srgbClr val="3366FF"/>
              </a:buClr>
              <a:buSzPct val="70000"/>
            </a:pPr>
            <a:r>
              <a:rPr lang="en-US" altLang="zh-CN" kern="0" dirty="0">
                <a:solidFill>
                  <a:srgbClr val="000000"/>
                </a:solidFill>
                <a:latin typeface="Tahoma"/>
              </a:rPr>
              <a:t>Thus, A =&gt;</a:t>
            </a:r>
            <a:r>
              <a:rPr lang="en-US" altLang="zh-CN" kern="0" baseline="-25000" dirty="0">
                <a:solidFill>
                  <a:srgbClr val="000000"/>
                </a:solidFill>
                <a:latin typeface="Tahoma"/>
              </a:rPr>
              <a:t>new</a:t>
            </a:r>
            <a:r>
              <a:rPr lang="en-US" altLang="zh-CN" kern="0" dirty="0">
                <a:solidFill>
                  <a:srgbClr val="000000"/>
                </a:solidFill>
                <a:latin typeface="Tahoma"/>
              </a:rPr>
              <a:t> w.</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24</a:t>
            </a:fld>
            <a:r>
              <a:rPr lang="en-US" altLang="zh-CN"/>
              <a:t>/39</a:t>
            </a:r>
            <a:endParaRPr lang="en-US" altLang="zh-CN" dirty="0"/>
          </a:p>
        </p:txBody>
      </p:sp>
    </p:spTree>
    <p:extLst>
      <p:ext uri="{BB962C8B-B14F-4D97-AF65-F5344CB8AC3E}">
        <p14:creationId xmlns:p14="http://schemas.microsoft.com/office/powerpoint/2010/main" val="2346003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34123" y="444664"/>
            <a:ext cx="406950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Proof of 1 – </a:t>
            </a:r>
            <a:r>
              <a:rPr lang="en-US" altLang="zh-CN" sz="3200" b="1" dirty="0">
                <a:solidFill>
                  <a:srgbClr val="0000FF"/>
                </a:solidFill>
                <a:latin typeface="Times New Roman" pitchFamily="18" charset="0"/>
                <a:ea typeface="华文新魏" pitchFamily="2" charset="-122"/>
              </a:rPr>
              <a:t>Induction</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8134672"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Let A =&gt;*</a:t>
            </a:r>
            <a:r>
              <a:rPr lang="en-US" altLang="zh-CN" kern="0" baseline="-25000" dirty="0">
                <a:solidFill>
                  <a:srgbClr val="000000"/>
                </a:solidFill>
                <a:latin typeface="Tahoma"/>
              </a:rPr>
              <a:t>old</a:t>
            </a:r>
            <a:r>
              <a:rPr lang="en-US" altLang="zh-CN" kern="0" dirty="0">
                <a:solidFill>
                  <a:srgbClr val="000000"/>
                </a:solidFill>
                <a:latin typeface="Tahoma"/>
              </a:rPr>
              <a:t> w be a k-step derivation, and assume the IH for derivations of fewer than k steps.</a:t>
            </a:r>
          </a:p>
          <a:p>
            <a:pPr lvl="0">
              <a:buClr>
                <a:srgbClr val="3366FF"/>
              </a:buClr>
              <a:buSzPct val="70000"/>
            </a:pPr>
            <a:r>
              <a:rPr lang="en-US" altLang="zh-CN" kern="0" dirty="0">
                <a:solidFill>
                  <a:srgbClr val="000000"/>
                </a:solidFill>
                <a:latin typeface="Tahoma"/>
              </a:rPr>
              <a:t>Let the first step be A =&gt;</a:t>
            </a:r>
            <a:r>
              <a:rPr lang="en-US" altLang="zh-CN" kern="0" baseline="-25000" dirty="0">
                <a:solidFill>
                  <a:srgbClr val="000000"/>
                </a:solidFill>
                <a:latin typeface="Tahoma"/>
              </a:rPr>
              <a:t>old</a:t>
            </a:r>
            <a:r>
              <a:rPr lang="en-US" altLang="zh-CN" kern="0" dirty="0">
                <a:solidFill>
                  <a:srgbClr val="000000"/>
                </a:solidFill>
                <a:latin typeface="Tahoma"/>
              </a:rPr>
              <a:t> X</a:t>
            </a:r>
            <a:r>
              <a:rPr lang="en-US" altLang="zh-CN" kern="0" baseline="-25000" dirty="0">
                <a:solidFill>
                  <a:srgbClr val="000000"/>
                </a:solidFill>
                <a:latin typeface="Tahoma"/>
              </a:rPr>
              <a:t>1</a:t>
            </a:r>
            <a:r>
              <a:rPr lang="en-US" altLang="zh-CN" kern="0" dirty="0">
                <a:solidFill>
                  <a:srgbClr val="000000"/>
                </a:solidFill>
                <a:latin typeface="Tahoma"/>
              </a:rPr>
              <a:t>…</a:t>
            </a:r>
            <a:r>
              <a:rPr lang="en-US" altLang="zh-CN" kern="0" dirty="0" err="1">
                <a:solidFill>
                  <a:srgbClr val="000000"/>
                </a:solidFill>
                <a:latin typeface="Tahoma"/>
              </a:rPr>
              <a:t>X</a:t>
            </a:r>
            <a:r>
              <a:rPr lang="en-US" altLang="zh-CN" kern="0" baseline="-25000" dirty="0" err="1">
                <a:solidFill>
                  <a:srgbClr val="000000"/>
                </a:solidFill>
                <a:latin typeface="Tahoma"/>
              </a:rPr>
              <a:t>n</a:t>
            </a:r>
            <a:r>
              <a:rPr lang="en-US" altLang="zh-CN" kern="0" dirty="0">
                <a:solidFill>
                  <a:srgbClr val="000000"/>
                </a:solidFill>
                <a:latin typeface="Tahoma"/>
              </a:rPr>
              <a:t>.</a:t>
            </a:r>
          </a:p>
          <a:p>
            <a:pPr lvl="0">
              <a:buClr>
                <a:srgbClr val="3366FF"/>
              </a:buClr>
              <a:buSzPct val="70000"/>
            </a:pPr>
            <a:r>
              <a:rPr lang="en-US" altLang="zh-CN" kern="0" dirty="0">
                <a:solidFill>
                  <a:srgbClr val="000000"/>
                </a:solidFill>
                <a:latin typeface="Tahoma"/>
              </a:rPr>
              <a:t>Then w can be broken into w = w</a:t>
            </a:r>
            <a:r>
              <a:rPr lang="en-US" altLang="zh-CN" kern="0" baseline="-25000" dirty="0">
                <a:solidFill>
                  <a:srgbClr val="000000"/>
                </a:solidFill>
                <a:latin typeface="Tahoma"/>
              </a:rPr>
              <a:t>1</a:t>
            </a:r>
            <a:r>
              <a:rPr lang="en-US" altLang="zh-CN" kern="0" dirty="0">
                <a:solidFill>
                  <a:srgbClr val="000000"/>
                </a:solidFill>
                <a:latin typeface="Tahoma"/>
              </a:rPr>
              <a:t>…</a:t>
            </a:r>
            <a:r>
              <a:rPr lang="en-US" altLang="zh-CN" kern="0" dirty="0" err="1">
                <a:solidFill>
                  <a:srgbClr val="000000"/>
                </a:solidFill>
                <a:latin typeface="Tahoma"/>
              </a:rPr>
              <a:t>w</a:t>
            </a:r>
            <a:r>
              <a:rPr lang="en-US" altLang="zh-CN" kern="0" baseline="-25000" dirty="0" err="1">
                <a:solidFill>
                  <a:srgbClr val="000000"/>
                </a:solidFill>
                <a:latin typeface="Tahoma"/>
              </a:rPr>
              <a:t>n</a:t>
            </a:r>
            <a:r>
              <a:rPr lang="en-US" altLang="zh-CN" kern="0" dirty="0">
                <a:solidFill>
                  <a:srgbClr val="000000"/>
                </a:solidFill>
                <a:latin typeface="Tahoma"/>
              </a:rPr>
              <a:t>, where X</a:t>
            </a:r>
            <a:r>
              <a:rPr lang="en-US" altLang="zh-CN" kern="0" baseline="-25000" dirty="0">
                <a:solidFill>
                  <a:srgbClr val="000000"/>
                </a:solidFill>
                <a:latin typeface="Tahoma"/>
              </a:rPr>
              <a:t>i</a:t>
            </a:r>
            <a:r>
              <a:rPr lang="en-US" altLang="zh-CN" kern="0" dirty="0">
                <a:solidFill>
                  <a:srgbClr val="000000"/>
                </a:solidFill>
                <a:latin typeface="Tahoma"/>
              </a:rPr>
              <a:t> =&gt;*</a:t>
            </a:r>
            <a:r>
              <a:rPr lang="en-US" altLang="zh-CN" kern="0" baseline="-25000" dirty="0">
                <a:solidFill>
                  <a:srgbClr val="000000"/>
                </a:solidFill>
                <a:latin typeface="Tahoma"/>
              </a:rPr>
              <a:t>old</a:t>
            </a:r>
            <a:r>
              <a:rPr lang="en-US" altLang="zh-CN" kern="0" dirty="0">
                <a:solidFill>
                  <a:srgbClr val="000000"/>
                </a:solidFill>
                <a:latin typeface="Tahoma"/>
              </a:rPr>
              <a:t> </a:t>
            </a:r>
            <a:r>
              <a:rPr lang="en-US" altLang="zh-CN" kern="0" dirty="0" err="1">
                <a:solidFill>
                  <a:srgbClr val="000000"/>
                </a:solidFill>
                <a:latin typeface="Tahoma"/>
              </a:rPr>
              <a:t>w</a:t>
            </a:r>
            <a:r>
              <a:rPr lang="en-US" altLang="zh-CN" kern="0" baseline="-25000" dirty="0" err="1">
                <a:solidFill>
                  <a:srgbClr val="000000"/>
                </a:solidFill>
                <a:latin typeface="Tahoma"/>
              </a:rPr>
              <a:t>i</a:t>
            </a:r>
            <a:r>
              <a:rPr lang="en-US" altLang="zh-CN" kern="0" dirty="0">
                <a:solidFill>
                  <a:srgbClr val="000000"/>
                </a:solidFill>
                <a:latin typeface="Tahoma"/>
              </a:rPr>
              <a:t>, for all </a:t>
            </a:r>
            <a:r>
              <a:rPr lang="en-US" altLang="zh-CN" kern="0" dirty="0" err="1">
                <a:solidFill>
                  <a:srgbClr val="000000"/>
                </a:solidFill>
                <a:latin typeface="Tahoma"/>
              </a:rPr>
              <a:t>i</a:t>
            </a:r>
            <a:r>
              <a:rPr lang="en-US" altLang="zh-CN" kern="0" dirty="0">
                <a:solidFill>
                  <a:srgbClr val="000000"/>
                </a:solidFill>
                <a:latin typeface="Tahoma"/>
              </a:rPr>
              <a:t>, in fewer than k steps. </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25</a:t>
            </a:fld>
            <a:r>
              <a:rPr lang="en-US" altLang="zh-CN"/>
              <a:t>/39</a:t>
            </a:r>
            <a:endParaRPr lang="en-US" altLang="zh-CN" dirty="0"/>
          </a:p>
        </p:txBody>
      </p:sp>
    </p:spTree>
    <p:extLst>
      <p:ext uri="{BB962C8B-B14F-4D97-AF65-F5344CB8AC3E}">
        <p14:creationId xmlns:p14="http://schemas.microsoft.com/office/powerpoint/2010/main" val="1214893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41140" y="444664"/>
            <a:ext cx="405547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Induction</a:t>
            </a:r>
            <a:r>
              <a:rPr lang="en-US" altLang="zh-CN" sz="3200" b="1" dirty="0">
                <a:solidFill>
                  <a:srgbClr val="F31A03"/>
                </a:solidFill>
                <a:latin typeface="Times New Roman" pitchFamily="18" charset="0"/>
                <a:ea typeface="华文新魏" pitchFamily="2" charset="-122"/>
              </a:rPr>
              <a:t> – Continued</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685800" y="1330424"/>
            <a:ext cx="8134672"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By the IH, if </a:t>
            </a:r>
            <a:r>
              <a:rPr lang="en-US" altLang="zh-CN" kern="0" dirty="0" err="1">
                <a:solidFill>
                  <a:srgbClr val="000000"/>
                </a:solidFill>
                <a:latin typeface="Tahoma"/>
              </a:rPr>
              <a:t>w</a:t>
            </a:r>
            <a:r>
              <a:rPr lang="en-US" altLang="zh-CN" kern="0" baseline="-25000" dirty="0" err="1">
                <a:solidFill>
                  <a:srgbClr val="000000"/>
                </a:solidFill>
                <a:latin typeface="Tahoma"/>
              </a:rPr>
              <a:t>i</a:t>
            </a:r>
            <a:r>
              <a:rPr lang="en-US" altLang="zh-CN" kern="0" dirty="0">
                <a:solidFill>
                  <a:srgbClr val="000000"/>
                </a:solidFill>
                <a:latin typeface="Tahoma"/>
              </a:rPr>
              <a:t> </a:t>
            </a:r>
            <a:r>
              <a:rPr lang="en-US" altLang="zh-CN" kern="0" dirty="0">
                <a:solidFill>
                  <a:srgbClr val="000000"/>
                </a:solidFill>
                <a:latin typeface="Tahoma"/>
                <a:sym typeface="Symbol" charset="0"/>
              </a:rPr>
              <a:t> </a:t>
            </a:r>
            <a:r>
              <a:rPr lang="en-US" altLang="zh-CN" kern="0" dirty="0" err="1">
                <a:solidFill>
                  <a:srgbClr val="000000"/>
                </a:solidFill>
                <a:latin typeface="Lucida Sans Unicode" charset="0"/>
              </a:rPr>
              <a:t>ε</a:t>
            </a:r>
            <a:r>
              <a:rPr lang="en-US" altLang="zh-CN" kern="0" dirty="0">
                <a:solidFill>
                  <a:srgbClr val="000000"/>
                </a:solidFill>
                <a:latin typeface="Tahoma"/>
              </a:rPr>
              <a:t>, then X</a:t>
            </a:r>
            <a:r>
              <a:rPr lang="en-US" altLang="zh-CN" kern="0" baseline="-25000" dirty="0">
                <a:solidFill>
                  <a:srgbClr val="000000"/>
                </a:solidFill>
                <a:latin typeface="Tahoma"/>
              </a:rPr>
              <a:t>i</a:t>
            </a:r>
            <a:r>
              <a:rPr lang="en-US" altLang="zh-CN" kern="0" dirty="0">
                <a:solidFill>
                  <a:srgbClr val="000000"/>
                </a:solidFill>
                <a:latin typeface="Tahoma"/>
              </a:rPr>
              <a:t> =&gt;*</a:t>
            </a:r>
            <a:r>
              <a:rPr lang="en-US" altLang="zh-CN" kern="0" baseline="-25000" dirty="0">
                <a:solidFill>
                  <a:srgbClr val="000000"/>
                </a:solidFill>
                <a:latin typeface="Tahoma"/>
              </a:rPr>
              <a:t>new</a:t>
            </a:r>
            <a:r>
              <a:rPr lang="en-US" altLang="zh-CN" kern="0" dirty="0">
                <a:solidFill>
                  <a:srgbClr val="000000"/>
                </a:solidFill>
                <a:latin typeface="Tahoma"/>
              </a:rPr>
              <a:t> </a:t>
            </a:r>
            <a:r>
              <a:rPr lang="en-US" altLang="zh-CN" kern="0" dirty="0" err="1">
                <a:solidFill>
                  <a:srgbClr val="000000"/>
                </a:solidFill>
                <a:latin typeface="Tahoma"/>
              </a:rPr>
              <a:t>w</a:t>
            </a:r>
            <a:r>
              <a:rPr lang="en-US" altLang="zh-CN" kern="0" baseline="-25000" dirty="0" err="1">
                <a:solidFill>
                  <a:srgbClr val="000000"/>
                </a:solidFill>
                <a:latin typeface="Tahoma"/>
              </a:rPr>
              <a:t>i</a:t>
            </a:r>
            <a:r>
              <a:rPr lang="en-US" altLang="zh-CN" kern="0" dirty="0">
                <a:solidFill>
                  <a:srgbClr val="000000"/>
                </a:solidFill>
                <a:latin typeface="Tahoma"/>
              </a:rPr>
              <a:t>.</a:t>
            </a:r>
          </a:p>
          <a:p>
            <a:pPr lvl="0">
              <a:buClr>
                <a:srgbClr val="3366FF"/>
              </a:buClr>
              <a:buSzPct val="70000"/>
            </a:pPr>
            <a:r>
              <a:rPr lang="en-US" altLang="zh-CN" kern="0" dirty="0">
                <a:solidFill>
                  <a:srgbClr val="000000"/>
                </a:solidFill>
                <a:latin typeface="Tahoma"/>
              </a:rPr>
              <a:t>Also, the new grammar has a production with A on the left, and just those X</a:t>
            </a:r>
            <a:r>
              <a:rPr lang="en-US" altLang="zh-CN" kern="0" baseline="-25000" dirty="0">
                <a:solidFill>
                  <a:srgbClr val="000000"/>
                </a:solidFill>
                <a:latin typeface="Tahoma"/>
              </a:rPr>
              <a:t>i</a:t>
            </a:r>
            <a:r>
              <a:rPr lang="zh-CN" altLang="en-US" kern="0" dirty="0">
                <a:solidFill>
                  <a:srgbClr val="000000"/>
                </a:solidFill>
                <a:latin typeface="Arial"/>
              </a:rPr>
              <a:t>’</a:t>
            </a:r>
            <a:r>
              <a:rPr lang="en-US" altLang="zh-CN" kern="0" dirty="0">
                <a:solidFill>
                  <a:srgbClr val="000000"/>
                </a:solidFill>
                <a:latin typeface="Tahoma"/>
              </a:rPr>
              <a:t>s on the right such that </a:t>
            </a:r>
            <a:r>
              <a:rPr lang="en-US" altLang="zh-CN" kern="0" dirty="0" err="1">
                <a:solidFill>
                  <a:srgbClr val="000000"/>
                </a:solidFill>
                <a:latin typeface="Tahoma"/>
              </a:rPr>
              <a:t>w</a:t>
            </a:r>
            <a:r>
              <a:rPr lang="en-US" altLang="zh-CN" kern="0" baseline="-25000" dirty="0" err="1">
                <a:solidFill>
                  <a:srgbClr val="000000"/>
                </a:solidFill>
                <a:latin typeface="Tahoma"/>
              </a:rPr>
              <a:t>i</a:t>
            </a:r>
            <a:r>
              <a:rPr lang="en-US" altLang="zh-CN" kern="0" dirty="0">
                <a:solidFill>
                  <a:srgbClr val="000000"/>
                </a:solidFill>
                <a:latin typeface="Tahoma"/>
              </a:rPr>
              <a:t> </a:t>
            </a:r>
            <a:r>
              <a:rPr lang="en-US" altLang="zh-CN" kern="0" dirty="0">
                <a:solidFill>
                  <a:srgbClr val="000000"/>
                </a:solidFill>
                <a:latin typeface="Tahoma"/>
                <a:sym typeface="Symbol" charset="0"/>
              </a:rPr>
              <a:t> </a:t>
            </a:r>
            <a:r>
              <a:rPr lang="en-US" altLang="zh-CN" kern="0" dirty="0" err="1">
                <a:solidFill>
                  <a:srgbClr val="000000"/>
                </a:solidFill>
                <a:latin typeface="Lucida Sans Unicode" charset="0"/>
              </a:rPr>
              <a:t>ε</a:t>
            </a:r>
            <a:r>
              <a:rPr lang="en-US" altLang="zh-CN" kern="0" dirty="0">
                <a:solidFill>
                  <a:srgbClr val="000000"/>
                </a:solidFill>
                <a:latin typeface="Tahoma"/>
              </a:rPr>
              <a:t>.</a:t>
            </a:r>
          </a:p>
          <a:p>
            <a:pPr lvl="1">
              <a:buClr>
                <a:srgbClr val="3366FF"/>
              </a:buClr>
              <a:buSzPct val="70000"/>
              <a:buFont typeface="Wingdings" charset="2"/>
              <a:buChar char="Ø"/>
            </a:pPr>
            <a:r>
              <a:rPr lang="en-US" altLang="zh-CN" kern="0" dirty="0">
                <a:solidFill>
                  <a:srgbClr val="DA0058"/>
                </a:solidFill>
                <a:latin typeface="Tahoma"/>
              </a:rPr>
              <a:t>Note</a:t>
            </a:r>
            <a:r>
              <a:rPr lang="en-US" altLang="zh-CN" kern="0" dirty="0">
                <a:solidFill>
                  <a:srgbClr val="000000"/>
                </a:solidFill>
                <a:latin typeface="Tahoma"/>
              </a:rPr>
              <a:t>: they all can</a:t>
            </a:r>
            <a:r>
              <a:rPr lang="zh-CN" altLang="en-US" kern="0" dirty="0">
                <a:solidFill>
                  <a:srgbClr val="000000"/>
                </a:solidFill>
                <a:latin typeface="Arial"/>
              </a:rPr>
              <a:t>’</a:t>
            </a:r>
            <a:r>
              <a:rPr lang="en-US" altLang="zh-CN" kern="0" dirty="0">
                <a:solidFill>
                  <a:srgbClr val="000000"/>
                </a:solidFill>
                <a:latin typeface="Tahoma"/>
              </a:rPr>
              <a:t>t be </a:t>
            </a:r>
            <a:r>
              <a:rPr lang="en-US" altLang="zh-CN" kern="0" dirty="0" err="1">
                <a:solidFill>
                  <a:srgbClr val="000000"/>
                </a:solidFill>
                <a:latin typeface="Lucida Sans Unicode" charset="0"/>
              </a:rPr>
              <a:t>ε</a:t>
            </a:r>
            <a:r>
              <a:rPr lang="en-US" altLang="zh-CN" kern="0" dirty="0">
                <a:solidFill>
                  <a:srgbClr val="000000"/>
                </a:solidFill>
                <a:latin typeface="Tahoma"/>
              </a:rPr>
              <a:t>, because w </a:t>
            </a:r>
            <a:r>
              <a:rPr lang="en-US" altLang="zh-CN" kern="0" dirty="0">
                <a:solidFill>
                  <a:srgbClr val="000000"/>
                </a:solidFill>
                <a:latin typeface="Tahoma"/>
                <a:sym typeface="Symbol" charset="0"/>
              </a:rPr>
              <a:t> </a:t>
            </a:r>
            <a:r>
              <a:rPr lang="en-US" altLang="zh-CN" kern="0" dirty="0" err="1">
                <a:solidFill>
                  <a:srgbClr val="000000"/>
                </a:solidFill>
                <a:latin typeface="Lucida Sans Unicode" charset="0"/>
              </a:rPr>
              <a:t>ε</a:t>
            </a:r>
            <a:r>
              <a:rPr lang="en-US" altLang="zh-CN" kern="0" dirty="0">
                <a:solidFill>
                  <a:srgbClr val="000000"/>
                </a:solidFill>
                <a:latin typeface="Tahoma"/>
              </a:rPr>
              <a:t>.</a:t>
            </a:r>
          </a:p>
          <a:p>
            <a:pPr lvl="0">
              <a:buClr>
                <a:srgbClr val="3366FF"/>
              </a:buClr>
              <a:buSzPct val="70000"/>
            </a:pPr>
            <a:r>
              <a:rPr lang="en-US" altLang="zh-CN" kern="0" dirty="0">
                <a:solidFill>
                  <a:srgbClr val="000000"/>
                </a:solidFill>
                <a:latin typeface="Tahoma"/>
              </a:rPr>
              <a:t>Follow a use of this production by the derivations X</a:t>
            </a:r>
            <a:r>
              <a:rPr lang="en-US" altLang="zh-CN" kern="0" baseline="-25000" dirty="0">
                <a:solidFill>
                  <a:srgbClr val="000000"/>
                </a:solidFill>
                <a:latin typeface="Tahoma"/>
              </a:rPr>
              <a:t>i</a:t>
            </a:r>
            <a:r>
              <a:rPr lang="en-US" altLang="zh-CN" kern="0" dirty="0">
                <a:solidFill>
                  <a:srgbClr val="000000"/>
                </a:solidFill>
                <a:latin typeface="Tahoma"/>
              </a:rPr>
              <a:t> =&gt;*</a:t>
            </a:r>
            <a:r>
              <a:rPr lang="en-US" altLang="zh-CN" kern="0" baseline="-25000" dirty="0">
                <a:solidFill>
                  <a:srgbClr val="000000"/>
                </a:solidFill>
                <a:latin typeface="Tahoma"/>
              </a:rPr>
              <a:t>new</a:t>
            </a:r>
            <a:r>
              <a:rPr lang="en-US" altLang="zh-CN" kern="0" dirty="0">
                <a:solidFill>
                  <a:srgbClr val="000000"/>
                </a:solidFill>
                <a:latin typeface="Tahoma"/>
              </a:rPr>
              <a:t> </a:t>
            </a:r>
            <a:r>
              <a:rPr lang="en-US" altLang="zh-CN" kern="0" dirty="0" err="1">
                <a:solidFill>
                  <a:srgbClr val="000000"/>
                </a:solidFill>
                <a:latin typeface="Tahoma"/>
              </a:rPr>
              <a:t>w</a:t>
            </a:r>
            <a:r>
              <a:rPr lang="en-US" altLang="zh-CN" kern="0" baseline="-25000" dirty="0" err="1">
                <a:solidFill>
                  <a:srgbClr val="000000"/>
                </a:solidFill>
                <a:latin typeface="Tahoma"/>
              </a:rPr>
              <a:t>i</a:t>
            </a:r>
            <a:r>
              <a:rPr lang="en-US" altLang="zh-CN" kern="0" dirty="0">
                <a:solidFill>
                  <a:srgbClr val="000000"/>
                </a:solidFill>
                <a:latin typeface="Tahoma"/>
              </a:rPr>
              <a:t> to show that A derives w in the new grammar.</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26</a:t>
            </a:fld>
            <a:r>
              <a:rPr lang="en-US" altLang="zh-CN"/>
              <a:t>/39</a:t>
            </a:r>
            <a:endParaRPr lang="en-US" altLang="zh-CN" dirty="0"/>
          </a:p>
        </p:txBody>
      </p:sp>
    </p:spTree>
    <p:extLst>
      <p:ext uri="{BB962C8B-B14F-4D97-AF65-F5344CB8AC3E}">
        <p14:creationId xmlns:p14="http://schemas.microsoft.com/office/powerpoint/2010/main" val="607433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Eliminating Useless Variables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Removing Epsilon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Removing Unit Productions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Chomsky Normal Form</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27</a:t>
            </a:fld>
            <a:r>
              <a:rPr lang="en-US" altLang="zh-CN"/>
              <a:t>/39</a:t>
            </a:r>
            <a:endParaRPr lang="en-US" altLang="zh-CN" dirty="0"/>
          </a:p>
        </p:txBody>
      </p:sp>
    </p:spTree>
    <p:extLst>
      <p:ext uri="{BB962C8B-B14F-4D97-AF65-F5344CB8AC3E}">
        <p14:creationId xmlns:p14="http://schemas.microsoft.com/office/powerpoint/2010/main" val="215955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85428" y="444664"/>
            <a:ext cx="396691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Unit Productions – (2)</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467544" y="1330424"/>
            <a:ext cx="8278688"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Find all pairs (A, B) such that A =&gt;* B by a sequence of unit productions only.</a:t>
            </a:r>
          </a:p>
          <a:p>
            <a:pPr lvl="0">
              <a:buClr>
                <a:srgbClr val="3366FF"/>
              </a:buClr>
              <a:buSzPct val="70000"/>
            </a:pPr>
            <a:r>
              <a:rPr lang="en-US" altLang="zh-CN" kern="0" dirty="0">
                <a:solidFill>
                  <a:srgbClr val="3366FF"/>
                </a:solidFill>
                <a:latin typeface="Tahoma"/>
              </a:rPr>
              <a:t>Basis</a:t>
            </a:r>
            <a:r>
              <a:rPr lang="en-US" altLang="zh-CN" kern="0" dirty="0">
                <a:solidFill>
                  <a:srgbClr val="000000"/>
                </a:solidFill>
                <a:latin typeface="Tahoma"/>
              </a:rPr>
              <a:t>: Surely (A, A).</a:t>
            </a:r>
          </a:p>
          <a:p>
            <a:pPr lvl="0">
              <a:buClr>
                <a:srgbClr val="3366FF"/>
              </a:buClr>
              <a:buSzPct val="70000"/>
            </a:pPr>
            <a:r>
              <a:rPr lang="en-US" altLang="zh-CN" kern="0" dirty="0">
                <a:solidFill>
                  <a:srgbClr val="3366FF"/>
                </a:solidFill>
                <a:latin typeface="Tahoma"/>
              </a:rPr>
              <a:t>Induction</a:t>
            </a:r>
            <a:r>
              <a:rPr lang="en-US" altLang="zh-CN" kern="0" dirty="0">
                <a:solidFill>
                  <a:srgbClr val="000000"/>
                </a:solidFill>
                <a:latin typeface="Tahoma"/>
              </a:rPr>
              <a:t>: If we have found (A, B), and    B -&gt; C is a unit production, then add    (A, C).</a:t>
            </a:r>
          </a:p>
        </p:txBody>
      </p:sp>
      <p:sp>
        <p:nvSpPr>
          <p:cNvPr id="4" name="幻灯片编号占位符 3"/>
          <p:cNvSpPr>
            <a:spLocks noGrp="1"/>
          </p:cNvSpPr>
          <p:nvPr>
            <p:ph type="sldNum" sz="quarter" idx="12"/>
          </p:nvPr>
        </p:nvSpPr>
        <p:spPr/>
        <p:txBody>
          <a:bodyPr/>
          <a:lstStyle/>
          <a:p>
            <a:pPr>
              <a:defRPr/>
            </a:pPr>
            <a:fld id="{8A03178C-32A1-462D-A9DC-9A1F2DD10848}" type="slidenum">
              <a:rPr lang="zh-CN" altLang="en-US" smtClean="0"/>
              <a:pPr>
                <a:defRPr/>
              </a:pPr>
              <a:t>28</a:t>
            </a:fld>
            <a:r>
              <a:rPr lang="en-US" altLang="zh-CN"/>
              <a:t>/39</a:t>
            </a:r>
            <a:endParaRPr lang="en-US" altLang="zh-CN" dirty="0"/>
          </a:p>
        </p:txBody>
      </p:sp>
    </p:spTree>
    <p:extLst>
      <p:ext uri="{BB962C8B-B14F-4D97-AF65-F5344CB8AC3E}">
        <p14:creationId xmlns:p14="http://schemas.microsoft.com/office/powerpoint/2010/main" val="2798478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115616" y="444664"/>
            <a:ext cx="777404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That We Find Exactly the Right Pairs</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467544" y="1330424"/>
            <a:ext cx="8278688"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By induction on the order in which pairs (A, B) are found, we can show A =&gt;* B by unit productions.</a:t>
            </a:r>
          </a:p>
          <a:p>
            <a:pPr lvl="0">
              <a:buClr>
                <a:srgbClr val="3366FF"/>
              </a:buClr>
              <a:buSzPct val="70000"/>
            </a:pPr>
            <a:r>
              <a:rPr lang="en-US" altLang="zh-CN" kern="0" dirty="0">
                <a:solidFill>
                  <a:srgbClr val="000000"/>
                </a:solidFill>
                <a:latin typeface="Tahoma"/>
              </a:rPr>
              <a:t>Conversely, by induction on the number of steps in the derivation by unit productions of A =&gt;* B, we can show that the pair (A, B) is discovered.</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29</a:t>
            </a:fld>
            <a:r>
              <a:rPr lang="en-US" altLang="zh-CN"/>
              <a:t>/39</a:t>
            </a:r>
            <a:endParaRPr lang="en-US" altLang="zh-CN" dirty="0"/>
          </a:p>
        </p:txBody>
      </p:sp>
    </p:spTree>
    <p:extLst>
      <p:ext uri="{BB962C8B-B14F-4D97-AF65-F5344CB8AC3E}">
        <p14:creationId xmlns:p14="http://schemas.microsoft.com/office/powerpoint/2010/main" val="260506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05381" y="417558"/>
            <a:ext cx="532685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Variables that Derive Nothing</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3200" kern="0" dirty="0">
                <a:solidFill>
                  <a:srgbClr val="000000"/>
                </a:solidFill>
                <a:latin typeface="Tahoma"/>
                <a:ea typeface="宋体"/>
              </a:rPr>
              <a:t>Consider: </a:t>
            </a:r>
            <a:r>
              <a:rPr lang="en-US" altLang="zh-CN" sz="3200" kern="0" dirty="0">
                <a:solidFill>
                  <a:srgbClr val="0000FF"/>
                </a:solidFill>
                <a:latin typeface="Tahoma"/>
                <a:ea typeface="宋体"/>
              </a:rPr>
              <a:t>S -&gt; AB, A -&gt; </a:t>
            </a:r>
            <a:r>
              <a:rPr lang="en-US" altLang="zh-CN" sz="3200" kern="0" dirty="0" err="1">
                <a:solidFill>
                  <a:srgbClr val="0000FF"/>
                </a:solidFill>
                <a:latin typeface="Tahoma"/>
                <a:ea typeface="宋体"/>
              </a:rPr>
              <a:t>aA</a:t>
            </a:r>
            <a:r>
              <a:rPr lang="en-US" altLang="zh-CN" sz="3200" kern="0" dirty="0">
                <a:solidFill>
                  <a:srgbClr val="0000FF"/>
                </a:solidFill>
                <a:latin typeface="Tahoma"/>
                <a:ea typeface="宋体"/>
              </a:rPr>
              <a:t> | a, B -&gt; AB</a:t>
            </a:r>
          </a:p>
          <a:p>
            <a:pPr marL="457200" lvl="0" indent="-457200" eaLnBrk="0" hangingPunct="0">
              <a:spcBef>
                <a:spcPct val="20000"/>
              </a:spcBef>
              <a:buClr>
                <a:srgbClr val="3366FF"/>
              </a:buClr>
              <a:buSzPct val="70000"/>
              <a:buFont typeface="Wingdings" charset="2"/>
              <a:buChar char="u"/>
            </a:pPr>
            <a:r>
              <a:rPr lang="en-US" altLang="zh-CN" sz="3200" kern="0" dirty="0">
                <a:solidFill>
                  <a:srgbClr val="000000"/>
                </a:solidFill>
                <a:latin typeface="Tahoma"/>
                <a:ea typeface="宋体"/>
              </a:rPr>
              <a:t>Although A derives all strings of a</a:t>
            </a:r>
            <a:r>
              <a:rPr lang="zh-CN" altLang="en-US" sz="3200" kern="0" dirty="0">
                <a:solidFill>
                  <a:srgbClr val="000000"/>
                </a:solidFill>
                <a:latin typeface="Arial"/>
                <a:ea typeface="宋体"/>
              </a:rPr>
              <a:t>’</a:t>
            </a:r>
            <a:r>
              <a:rPr lang="en-US" altLang="zh-CN" sz="3200" kern="0" dirty="0">
                <a:solidFill>
                  <a:srgbClr val="000000"/>
                </a:solidFill>
                <a:latin typeface="Tahoma"/>
                <a:ea typeface="宋体"/>
              </a:rPr>
              <a:t>s, B derives no terminal strings.</a:t>
            </a:r>
          </a:p>
          <a:p>
            <a:pPr marL="914400" lvl="1" indent="-457200" eaLnBrk="0" hangingPunct="0">
              <a:spcBef>
                <a:spcPct val="20000"/>
              </a:spcBef>
              <a:buClr>
                <a:srgbClr val="3366FF"/>
              </a:buClr>
              <a:buSzPct val="70000"/>
              <a:buFont typeface="Wingdings" charset="2"/>
              <a:buChar char="Ø"/>
            </a:pPr>
            <a:r>
              <a:rPr lang="en-US" altLang="zh-CN" sz="2800" kern="0" dirty="0">
                <a:solidFill>
                  <a:srgbClr val="000000"/>
                </a:solidFill>
                <a:latin typeface="Tahoma"/>
                <a:ea typeface="宋体"/>
              </a:rPr>
              <a:t>Why?  The only production for B leaves a B in the sentential form.</a:t>
            </a:r>
          </a:p>
          <a:p>
            <a:pPr marL="457200" lvl="0" indent="-457200" eaLnBrk="0" hangingPunct="0">
              <a:spcBef>
                <a:spcPct val="20000"/>
              </a:spcBef>
              <a:buClr>
                <a:srgbClr val="3366FF"/>
              </a:buClr>
              <a:buSzPct val="70000"/>
              <a:buFont typeface="Wingdings" charset="2"/>
              <a:buChar char="u"/>
            </a:pPr>
            <a:r>
              <a:rPr lang="en-US" altLang="zh-CN" sz="3200" kern="0" dirty="0">
                <a:solidFill>
                  <a:srgbClr val="000000"/>
                </a:solidFill>
                <a:latin typeface="Tahoma"/>
                <a:ea typeface="宋体"/>
              </a:rPr>
              <a:t>Thus, S derives nothing, and the language is empty.</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a:t>
            </a:fld>
            <a:r>
              <a:rPr lang="en-US" altLang="zh-CN"/>
              <a:t>/39</a:t>
            </a:r>
            <a:endParaRPr lang="en-US" altLang="zh-CN" dirty="0"/>
          </a:p>
        </p:txBody>
      </p:sp>
    </p:spTree>
    <p:extLst>
      <p:ext uri="{BB962C8B-B14F-4D97-AF65-F5344CB8AC3E}">
        <p14:creationId xmlns:p14="http://schemas.microsoft.com/office/powerpoint/2010/main" val="1986798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088776" y="-27384"/>
            <a:ext cx="7827744" cy="1028507"/>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That the Unit-Production-Elimination </a:t>
            </a:r>
          </a:p>
          <a:p>
            <a:pPr algn="ctr"/>
            <a:r>
              <a:rPr lang="en-US" altLang="zh-CN" sz="3200" b="1" dirty="0">
                <a:solidFill>
                  <a:srgbClr val="F31A03"/>
                </a:solidFill>
                <a:latin typeface="Times New Roman" pitchFamily="18" charset="0"/>
                <a:ea typeface="华文新魏" pitchFamily="2" charset="-122"/>
              </a:rPr>
              <a:t>Algorithm Works</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467544" y="1330424"/>
            <a:ext cx="8278688"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DA0058"/>
                </a:solidFill>
                <a:latin typeface="Tahoma"/>
              </a:rPr>
              <a:t>Basic idea</a:t>
            </a:r>
            <a:r>
              <a:rPr lang="en-US" altLang="zh-CN" kern="0" dirty="0">
                <a:solidFill>
                  <a:srgbClr val="000000"/>
                </a:solidFill>
                <a:latin typeface="Tahoma"/>
              </a:rPr>
              <a:t>: there is a leftmost derivation A =&gt;*</a:t>
            </a:r>
            <a:r>
              <a:rPr lang="en-US" altLang="zh-CN" kern="0" baseline="-25000" dirty="0">
                <a:solidFill>
                  <a:srgbClr val="000000"/>
                </a:solidFill>
                <a:latin typeface="Tahoma"/>
              </a:rPr>
              <a:t>lm</a:t>
            </a:r>
            <a:r>
              <a:rPr lang="en-US" altLang="zh-CN" kern="0" dirty="0">
                <a:solidFill>
                  <a:srgbClr val="000000"/>
                </a:solidFill>
                <a:latin typeface="Tahoma"/>
              </a:rPr>
              <a:t> w in the new grammar if and only if there is such a derivation in the old.</a:t>
            </a:r>
          </a:p>
          <a:p>
            <a:pPr lvl="0">
              <a:buClr>
                <a:srgbClr val="3366FF"/>
              </a:buClr>
              <a:buSzPct val="70000"/>
            </a:pPr>
            <a:r>
              <a:rPr lang="en-US" altLang="zh-CN" kern="0" dirty="0">
                <a:solidFill>
                  <a:srgbClr val="000000"/>
                </a:solidFill>
                <a:latin typeface="Tahoma"/>
              </a:rPr>
              <a:t>A sequence of unit productions and a non-unit production is collapsed into a single production of the new grammar.</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30</a:t>
            </a:fld>
            <a:r>
              <a:rPr lang="en-US" altLang="zh-CN"/>
              <a:t>/39</a:t>
            </a:r>
            <a:endParaRPr lang="en-US" altLang="zh-CN" dirty="0"/>
          </a:p>
        </p:txBody>
      </p:sp>
    </p:spTree>
    <p:extLst>
      <p:ext uri="{BB962C8B-B14F-4D97-AF65-F5344CB8AC3E}">
        <p14:creationId xmlns:p14="http://schemas.microsoft.com/office/powerpoint/2010/main" val="227452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31055" y="444664"/>
            <a:ext cx="447566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Cleaning Up a Grammar</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467544" y="1330424"/>
            <a:ext cx="8278688"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609600" lvl="0" indent="-609600">
              <a:buClr>
                <a:srgbClr val="3366FF"/>
              </a:buClr>
              <a:buSzPct val="70000"/>
            </a:pPr>
            <a:r>
              <a:rPr lang="en-US" altLang="zh-CN" kern="0" dirty="0">
                <a:solidFill>
                  <a:srgbClr val="3366FF"/>
                </a:solidFill>
                <a:latin typeface="Tahoma"/>
              </a:rPr>
              <a:t>Theorem</a:t>
            </a:r>
            <a:r>
              <a:rPr lang="en-US" altLang="zh-CN" kern="0" dirty="0">
                <a:solidFill>
                  <a:srgbClr val="000000"/>
                </a:solidFill>
                <a:latin typeface="Tahoma"/>
              </a:rPr>
              <a:t>: if L is a CFL, then there is a CFG for L – {</a:t>
            </a:r>
            <a:r>
              <a:rPr lang="en-US" altLang="zh-CN" kern="0" dirty="0" err="1">
                <a:solidFill>
                  <a:srgbClr val="000000"/>
                </a:solidFill>
                <a:latin typeface="Lucida Sans Unicode" charset="0"/>
              </a:rPr>
              <a:t>ε</a:t>
            </a:r>
            <a:r>
              <a:rPr lang="en-US" altLang="zh-CN" kern="0" dirty="0">
                <a:solidFill>
                  <a:srgbClr val="000000"/>
                </a:solidFill>
                <a:latin typeface="Tahoma"/>
              </a:rPr>
              <a:t>} that has:</a:t>
            </a:r>
          </a:p>
          <a:p>
            <a:pPr marL="990600" lvl="1" indent="-533400">
              <a:buFont typeface="Monotype Sorts" charset="0"/>
              <a:buAutoNum type="arabicPeriod"/>
            </a:pPr>
            <a:r>
              <a:rPr lang="en-US" altLang="zh-CN" kern="0" dirty="0">
                <a:solidFill>
                  <a:srgbClr val="000000"/>
                </a:solidFill>
                <a:latin typeface="Tahoma"/>
              </a:rPr>
              <a:t>No useless symbols.</a:t>
            </a:r>
          </a:p>
          <a:p>
            <a:pPr marL="990600" lvl="1" indent="-533400">
              <a:buFont typeface="Monotype Sorts" charset="0"/>
              <a:buAutoNum type="arabicPeriod"/>
            </a:pPr>
            <a:r>
              <a:rPr lang="en-US" altLang="zh-CN" kern="0" dirty="0">
                <a:solidFill>
                  <a:srgbClr val="000000"/>
                </a:solidFill>
                <a:latin typeface="Tahoma"/>
              </a:rPr>
              <a:t>No </a:t>
            </a:r>
            <a:r>
              <a:rPr lang="en-US" altLang="zh-CN" kern="0" dirty="0" err="1">
                <a:solidFill>
                  <a:srgbClr val="000000"/>
                </a:solidFill>
                <a:latin typeface="Lucida Sans Unicode" charset="0"/>
              </a:rPr>
              <a:t>ε</a:t>
            </a:r>
            <a:r>
              <a:rPr lang="en-US" altLang="zh-CN" kern="0" dirty="0">
                <a:solidFill>
                  <a:srgbClr val="000000"/>
                </a:solidFill>
                <a:latin typeface="Tahoma"/>
              </a:rPr>
              <a:t>-productions.</a:t>
            </a:r>
          </a:p>
          <a:p>
            <a:pPr marL="990600" lvl="1" indent="-533400">
              <a:buFont typeface="Monotype Sorts" charset="0"/>
              <a:buAutoNum type="arabicPeriod"/>
            </a:pPr>
            <a:r>
              <a:rPr lang="en-US" altLang="zh-CN" kern="0" dirty="0">
                <a:solidFill>
                  <a:srgbClr val="000000"/>
                </a:solidFill>
                <a:latin typeface="Tahoma"/>
              </a:rPr>
              <a:t>No unit productions.</a:t>
            </a:r>
          </a:p>
          <a:p>
            <a:pPr marL="609600" lvl="0" indent="-609600">
              <a:buClr>
                <a:srgbClr val="3366FF"/>
              </a:buClr>
              <a:buSzPct val="70000"/>
            </a:pPr>
            <a:r>
              <a:rPr lang="en-US" altLang="zh-CN" kern="0" dirty="0">
                <a:solidFill>
                  <a:srgbClr val="000000"/>
                </a:solidFill>
                <a:latin typeface="Tahoma"/>
              </a:rPr>
              <a:t>I.e., every body is either a single terminal or has length </a:t>
            </a:r>
            <a:r>
              <a:rPr lang="en-US" altLang="zh-CN" u="sng" kern="0" dirty="0">
                <a:solidFill>
                  <a:srgbClr val="000000"/>
                </a:solidFill>
                <a:latin typeface="Tahoma"/>
              </a:rPr>
              <a:t>&gt;</a:t>
            </a:r>
            <a:r>
              <a:rPr lang="en-US" altLang="zh-CN" kern="0" dirty="0">
                <a:solidFill>
                  <a:srgbClr val="000000"/>
                </a:solidFill>
                <a:latin typeface="Tahoma"/>
              </a:rPr>
              <a:t> 2.</a:t>
            </a:r>
          </a:p>
        </p:txBody>
      </p:sp>
      <p:sp>
        <p:nvSpPr>
          <p:cNvPr id="4" name="幻灯片编号占位符 3"/>
          <p:cNvSpPr>
            <a:spLocks noGrp="1"/>
          </p:cNvSpPr>
          <p:nvPr>
            <p:ph type="sldNum" sz="quarter" idx="12"/>
          </p:nvPr>
        </p:nvSpPr>
        <p:spPr/>
        <p:txBody>
          <a:bodyPr/>
          <a:lstStyle/>
          <a:p>
            <a:pPr>
              <a:defRPr/>
            </a:pPr>
            <a:fld id="{8A03178C-32A1-462D-A9DC-9A1F2DD10848}" type="slidenum">
              <a:rPr lang="zh-CN" altLang="en-US" smtClean="0"/>
              <a:pPr>
                <a:defRPr/>
              </a:pPr>
              <a:t>31</a:t>
            </a:fld>
            <a:r>
              <a:rPr lang="en-US" altLang="zh-CN"/>
              <a:t>/39</a:t>
            </a:r>
            <a:endParaRPr lang="en-US" altLang="zh-CN" dirty="0"/>
          </a:p>
        </p:txBody>
      </p:sp>
    </p:spTree>
    <p:extLst>
      <p:ext uri="{BB962C8B-B14F-4D97-AF65-F5344CB8AC3E}">
        <p14:creationId xmlns:p14="http://schemas.microsoft.com/office/powerpoint/2010/main" val="1979465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80570" y="444664"/>
            <a:ext cx="317663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Cleaning Up – (2)</a:t>
            </a:r>
            <a:endParaRPr lang="zh-CN" altLang="en-US" sz="3200" b="1" dirty="0">
              <a:solidFill>
                <a:srgbClr val="0000FF"/>
              </a:solidFill>
              <a:latin typeface="Times New Roman" pitchFamily="18" charset="0"/>
              <a:ea typeface="华文新魏" pitchFamily="2" charset="-122"/>
            </a:endParaRPr>
          </a:p>
        </p:txBody>
      </p:sp>
      <p:sp>
        <p:nvSpPr>
          <p:cNvPr id="12" name="Rectangle 3"/>
          <p:cNvSpPr txBox="1">
            <a:spLocks noChangeArrowheads="1"/>
          </p:cNvSpPr>
          <p:nvPr/>
        </p:nvSpPr>
        <p:spPr bwMode="auto">
          <a:xfrm>
            <a:off x="685800" y="1440904"/>
            <a:ext cx="77724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609600" marR="0" lvl="0" indent="-609600" algn="l" defTabSz="914400" rtl="0" eaLnBrk="0" fontAlgn="base" latinLnBrk="0" hangingPunct="0">
              <a:lnSpc>
                <a:spcPct val="100000"/>
              </a:lnSpc>
              <a:spcBef>
                <a:spcPct val="20000"/>
              </a:spcBef>
              <a:spcAft>
                <a:spcPct val="0"/>
              </a:spcAft>
              <a:buClr>
                <a:srgbClr val="3366FF"/>
              </a:buClr>
              <a:buSzPct val="70000"/>
              <a:buFont typeface="Monotype Sorts" charset="0"/>
              <a:buChar char="u"/>
              <a:tabLst/>
              <a:defRPr/>
            </a:pPr>
            <a:r>
              <a:rPr kumimoji="0" lang="en-US" altLang="zh-CN" sz="3200" b="0" i="0" u="none" strike="noStrike" kern="0" cap="none" spc="0" normalizeH="0" baseline="0" noProof="0" dirty="0">
                <a:ln>
                  <a:noFill/>
                </a:ln>
                <a:solidFill>
                  <a:srgbClr val="3366FF"/>
                </a:solidFill>
                <a:effectLst/>
                <a:uLnTx/>
                <a:uFillTx/>
                <a:latin typeface="Tahoma"/>
                <a:ea typeface="宋体"/>
                <a:cs typeface="+mn-cs"/>
              </a:rPr>
              <a:t>Proof</a:t>
            </a: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 Start with a CFG for L.</a:t>
            </a:r>
          </a:p>
          <a:p>
            <a:pPr marL="609600" marR="0" lvl="0" indent="-609600" algn="l" defTabSz="914400" rtl="0" eaLnBrk="0" fontAlgn="base" latinLnBrk="0" hangingPunct="0">
              <a:lnSpc>
                <a:spcPct val="100000"/>
              </a:lnSpc>
              <a:spcBef>
                <a:spcPct val="20000"/>
              </a:spcBef>
              <a:spcAft>
                <a:spcPct val="0"/>
              </a:spcAft>
              <a:buClr>
                <a:srgbClr val="3366FF"/>
              </a:buClr>
              <a:buSzPct val="70000"/>
              <a:buFont typeface="Monotype Sorts" charset="0"/>
              <a:buChar char="u"/>
              <a:tabLst/>
              <a:defRPr/>
            </a:pPr>
            <a:r>
              <a:rPr kumimoji="0" lang="en-US" altLang="zh-CN" sz="3200" b="0" i="0" u="none" strike="noStrike" kern="0" cap="none" spc="0" normalizeH="0" baseline="0" noProof="0" dirty="0">
                <a:ln>
                  <a:noFill/>
                </a:ln>
                <a:solidFill>
                  <a:srgbClr val="000000"/>
                </a:solidFill>
                <a:effectLst/>
                <a:uLnTx/>
                <a:uFillTx/>
                <a:latin typeface="Tahoma"/>
                <a:ea typeface="宋体"/>
                <a:cs typeface="+mn-cs"/>
              </a:rPr>
              <a:t>Perform the following steps in order:</a:t>
            </a:r>
          </a:p>
          <a:p>
            <a:pPr marL="990600" marR="0" lvl="1" indent="-533400" algn="l" defTabSz="914400" rtl="0" eaLnBrk="0" fontAlgn="base" latinLnBrk="0" hangingPunct="0">
              <a:lnSpc>
                <a:spcPct val="100000"/>
              </a:lnSpc>
              <a:spcBef>
                <a:spcPct val="20000"/>
              </a:spcBef>
              <a:spcAft>
                <a:spcPct val="0"/>
              </a:spcAft>
              <a:buClr>
                <a:srgbClr val="CC00CC"/>
              </a:buClr>
              <a:buSzTx/>
              <a:buFont typeface="Monotype Sorts" charset="0"/>
              <a:buAutoNum type="arabicPeriod"/>
              <a:tabLst/>
              <a:defRPr/>
            </a:pPr>
            <a:r>
              <a:rPr kumimoji="0" lang="en-US" altLang="zh-CN" sz="2800" b="0" i="0" u="none" strike="noStrike" kern="0" cap="none" spc="0" normalizeH="0" baseline="0" noProof="0" dirty="0">
                <a:ln>
                  <a:noFill/>
                </a:ln>
                <a:solidFill>
                  <a:srgbClr val="000000"/>
                </a:solidFill>
                <a:effectLst/>
                <a:uLnTx/>
                <a:uFillTx/>
                <a:latin typeface="Tahoma"/>
                <a:ea typeface="宋体"/>
              </a:rPr>
              <a:t>Eliminate </a:t>
            </a:r>
            <a:r>
              <a:rPr kumimoji="0" lang="en-US" altLang="zh-CN" sz="2800" b="0" i="0" u="none" strike="noStrike" kern="0" cap="none" spc="0" normalizeH="0" baseline="0" noProof="0" dirty="0" err="1">
                <a:ln>
                  <a:noFill/>
                </a:ln>
                <a:solidFill>
                  <a:srgbClr val="000000"/>
                </a:solidFill>
                <a:effectLst/>
                <a:uLnTx/>
                <a:uFillTx/>
                <a:latin typeface="Lucida Sans Unicode" charset="0"/>
                <a:ea typeface="宋体"/>
              </a:rPr>
              <a:t>ε</a:t>
            </a:r>
            <a:r>
              <a:rPr kumimoji="0" lang="en-US" altLang="zh-CN" sz="2800" b="0" i="0" u="none" strike="noStrike" kern="0" cap="none" spc="0" normalizeH="0" baseline="0" noProof="0" dirty="0">
                <a:ln>
                  <a:noFill/>
                </a:ln>
                <a:solidFill>
                  <a:srgbClr val="000000"/>
                </a:solidFill>
                <a:effectLst/>
                <a:uLnTx/>
                <a:uFillTx/>
                <a:latin typeface="Tahoma"/>
                <a:ea typeface="宋体"/>
              </a:rPr>
              <a:t>-productions.</a:t>
            </a:r>
          </a:p>
          <a:p>
            <a:pPr marL="990600" marR="0" lvl="1" indent="-533400" algn="l" defTabSz="914400" rtl="0" eaLnBrk="0" fontAlgn="base" latinLnBrk="0" hangingPunct="0">
              <a:lnSpc>
                <a:spcPct val="100000"/>
              </a:lnSpc>
              <a:spcBef>
                <a:spcPct val="20000"/>
              </a:spcBef>
              <a:spcAft>
                <a:spcPct val="0"/>
              </a:spcAft>
              <a:buClr>
                <a:srgbClr val="CC00CC"/>
              </a:buClr>
              <a:buSzTx/>
              <a:buFont typeface="Monotype Sorts" charset="0"/>
              <a:buAutoNum type="arabicPeriod"/>
              <a:tabLst/>
              <a:defRPr/>
            </a:pPr>
            <a:r>
              <a:rPr kumimoji="0" lang="en-US" altLang="zh-CN" sz="2800" b="0" i="0" u="none" strike="noStrike" kern="0" cap="none" spc="0" normalizeH="0" baseline="0" noProof="0" dirty="0">
                <a:ln>
                  <a:noFill/>
                </a:ln>
                <a:solidFill>
                  <a:srgbClr val="000000"/>
                </a:solidFill>
                <a:effectLst/>
                <a:uLnTx/>
                <a:uFillTx/>
                <a:latin typeface="Tahoma"/>
                <a:ea typeface="宋体"/>
              </a:rPr>
              <a:t>Eliminate unit productions.</a:t>
            </a:r>
          </a:p>
          <a:p>
            <a:pPr marL="990600" marR="0" lvl="1" indent="-533400" algn="l" defTabSz="914400" rtl="0" eaLnBrk="0" fontAlgn="base" latinLnBrk="0" hangingPunct="0">
              <a:lnSpc>
                <a:spcPct val="100000"/>
              </a:lnSpc>
              <a:spcBef>
                <a:spcPct val="20000"/>
              </a:spcBef>
              <a:spcAft>
                <a:spcPct val="0"/>
              </a:spcAft>
              <a:buClr>
                <a:srgbClr val="CC00CC"/>
              </a:buClr>
              <a:buSzTx/>
              <a:buFont typeface="Monotype Sorts" charset="0"/>
              <a:buAutoNum type="arabicPeriod"/>
              <a:tabLst/>
              <a:defRPr/>
            </a:pPr>
            <a:r>
              <a:rPr kumimoji="0" lang="en-US" altLang="zh-CN" sz="2800" b="0" i="0" u="none" strike="noStrike" kern="0" cap="none" spc="0" normalizeH="0" baseline="0" noProof="0" dirty="0">
                <a:ln>
                  <a:noFill/>
                </a:ln>
                <a:solidFill>
                  <a:srgbClr val="000000"/>
                </a:solidFill>
                <a:effectLst/>
                <a:uLnTx/>
                <a:uFillTx/>
                <a:latin typeface="Tahoma"/>
                <a:ea typeface="宋体"/>
              </a:rPr>
              <a:t>Eliminate variables that derive no terminal string.</a:t>
            </a:r>
          </a:p>
          <a:p>
            <a:pPr marL="990600" marR="0" lvl="1" indent="-533400" algn="l" defTabSz="914400" rtl="0" eaLnBrk="0" fontAlgn="base" latinLnBrk="0" hangingPunct="0">
              <a:lnSpc>
                <a:spcPct val="100000"/>
              </a:lnSpc>
              <a:spcBef>
                <a:spcPct val="20000"/>
              </a:spcBef>
              <a:spcAft>
                <a:spcPct val="0"/>
              </a:spcAft>
              <a:buClr>
                <a:srgbClr val="CC00CC"/>
              </a:buClr>
              <a:buSzTx/>
              <a:buFont typeface="Monotype Sorts" charset="0"/>
              <a:buAutoNum type="arabicPeriod"/>
              <a:tabLst/>
              <a:defRPr/>
            </a:pPr>
            <a:r>
              <a:rPr kumimoji="0" lang="en-US" altLang="zh-CN" sz="2800" b="0" i="0" u="none" strike="noStrike" kern="0" cap="none" spc="0" normalizeH="0" baseline="0" noProof="0" dirty="0">
                <a:ln>
                  <a:noFill/>
                </a:ln>
                <a:solidFill>
                  <a:srgbClr val="000000"/>
                </a:solidFill>
                <a:effectLst/>
                <a:uLnTx/>
                <a:uFillTx/>
                <a:latin typeface="Tahoma"/>
                <a:ea typeface="宋体"/>
              </a:rPr>
              <a:t>Eliminate variables not reached from the start symbol.</a:t>
            </a:r>
          </a:p>
        </p:txBody>
      </p:sp>
      <p:grpSp>
        <p:nvGrpSpPr>
          <p:cNvPr id="13" name="Group 10"/>
          <p:cNvGrpSpPr>
            <a:grpSpLocks/>
          </p:cNvGrpSpPr>
          <p:nvPr/>
        </p:nvGrpSpPr>
        <p:grpSpPr bwMode="auto">
          <a:xfrm>
            <a:off x="5353050" y="2812504"/>
            <a:ext cx="3248025" cy="3181350"/>
            <a:chOff x="3372" y="2208"/>
            <a:chExt cx="2046" cy="2004"/>
          </a:xfrm>
        </p:grpSpPr>
        <p:sp>
          <p:nvSpPr>
            <p:cNvPr id="14" name="Text Box 8"/>
            <p:cNvSpPr txBox="1">
              <a:spLocks noChangeArrowheads="1"/>
            </p:cNvSpPr>
            <p:nvPr/>
          </p:nvSpPr>
          <p:spPr bwMode="auto">
            <a:xfrm>
              <a:off x="3372" y="3572"/>
              <a:ext cx="2046" cy="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FF"/>
                  </a:solidFill>
                  <a:effectLst/>
                  <a:uLnTx/>
                  <a:uFillTx/>
                </a:rPr>
                <a:t>Must be first.  Can create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FF"/>
                  </a:solidFill>
                  <a:effectLst/>
                  <a:uLnTx/>
                  <a:uFillTx/>
                </a:rPr>
                <a:t>unit productions or useless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FF"/>
                  </a:solidFill>
                  <a:effectLst/>
                  <a:uLnTx/>
                  <a:uFillTx/>
                </a:rPr>
                <a:t>variables.</a:t>
              </a:r>
            </a:p>
          </p:txBody>
        </p:sp>
        <p:sp>
          <p:nvSpPr>
            <p:cNvPr id="15" name="Line 9"/>
            <p:cNvSpPr>
              <a:spLocks noChangeShapeType="1"/>
            </p:cNvSpPr>
            <p:nvPr/>
          </p:nvSpPr>
          <p:spPr bwMode="auto">
            <a:xfrm flipH="1" flipV="1">
              <a:off x="3622" y="2208"/>
              <a:ext cx="576" cy="134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32</a:t>
            </a:fld>
            <a:r>
              <a:rPr lang="en-US" altLang="zh-CN"/>
              <a:t>/39</a:t>
            </a:r>
            <a:endParaRPr lang="en-US" altLang="zh-CN" dirty="0"/>
          </a:p>
        </p:txBody>
      </p:sp>
    </p:spTree>
    <p:extLst>
      <p:ext uri="{BB962C8B-B14F-4D97-AF65-F5344CB8AC3E}">
        <p14:creationId xmlns:p14="http://schemas.microsoft.com/office/powerpoint/2010/main" val="249316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Eliminating Useless Variables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Removing Epsilon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Removing Unit Productions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Chomsky Normal Form</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33</a:t>
            </a:fld>
            <a:r>
              <a:rPr lang="en-US" altLang="zh-CN"/>
              <a:t>/39</a:t>
            </a:r>
            <a:endParaRPr lang="en-US" altLang="zh-CN" dirty="0"/>
          </a:p>
        </p:txBody>
      </p:sp>
    </p:spTree>
    <p:extLst>
      <p:ext uri="{BB962C8B-B14F-4D97-AF65-F5344CB8AC3E}">
        <p14:creationId xmlns:p14="http://schemas.microsoft.com/office/powerpoint/2010/main" val="3200239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28041" y="444664"/>
            <a:ext cx="428170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Chomsky Normal Form</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467544" y="1330424"/>
            <a:ext cx="8278688"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marL="609600" lvl="0" indent="-609600">
              <a:buClr>
                <a:srgbClr val="3366FF"/>
              </a:buClr>
              <a:buSzPct val="70000"/>
            </a:pPr>
            <a:r>
              <a:rPr lang="en-US" altLang="zh-CN" kern="0" dirty="0">
                <a:solidFill>
                  <a:srgbClr val="000000"/>
                </a:solidFill>
                <a:latin typeface="Tahoma"/>
              </a:rPr>
              <a:t>A CFG is said to be in </a:t>
            </a:r>
            <a:r>
              <a:rPr lang="en-US" altLang="zh-CN" i="1" kern="0" dirty="0">
                <a:solidFill>
                  <a:srgbClr val="FF0066"/>
                </a:solidFill>
                <a:latin typeface="Tahoma"/>
              </a:rPr>
              <a:t>Chomsky Normal Form</a:t>
            </a:r>
            <a:r>
              <a:rPr lang="en-US" altLang="zh-CN" kern="0" dirty="0">
                <a:solidFill>
                  <a:srgbClr val="000000"/>
                </a:solidFill>
                <a:latin typeface="Tahoma"/>
              </a:rPr>
              <a:t>  if every production is of one of these two forms:</a:t>
            </a:r>
          </a:p>
          <a:p>
            <a:pPr marL="990600" lvl="1" indent="-533400">
              <a:buFont typeface="Monotype Sorts" charset="0"/>
              <a:buAutoNum type="arabicPeriod"/>
            </a:pPr>
            <a:r>
              <a:rPr lang="en-US" altLang="zh-CN" kern="0" dirty="0">
                <a:solidFill>
                  <a:srgbClr val="000000"/>
                </a:solidFill>
                <a:latin typeface="Tahoma"/>
              </a:rPr>
              <a:t>A -&gt; BC (body is two variables).</a:t>
            </a:r>
          </a:p>
          <a:p>
            <a:pPr marL="990600" lvl="1" indent="-533400">
              <a:buFont typeface="Monotype Sorts" charset="0"/>
              <a:buAutoNum type="arabicPeriod"/>
            </a:pPr>
            <a:r>
              <a:rPr lang="en-US" altLang="zh-CN" kern="0" dirty="0">
                <a:solidFill>
                  <a:srgbClr val="000000"/>
                </a:solidFill>
                <a:latin typeface="Tahoma"/>
              </a:rPr>
              <a:t>A -&gt; a (body is a single terminal).</a:t>
            </a:r>
          </a:p>
          <a:p>
            <a:pPr marL="609600" lvl="0" indent="-609600">
              <a:buClr>
                <a:srgbClr val="3366FF"/>
              </a:buClr>
              <a:buSzPct val="70000"/>
            </a:pPr>
            <a:r>
              <a:rPr lang="en-US" altLang="zh-CN" kern="0" dirty="0">
                <a:solidFill>
                  <a:srgbClr val="3366FF"/>
                </a:solidFill>
                <a:latin typeface="Tahoma"/>
              </a:rPr>
              <a:t>Theorem</a:t>
            </a:r>
            <a:r>
              <a:rPr lang="en-US" altLang="zh-CN" kern="0" dirty="0">
                <a:solidFill>
                  <a:srgbClr val="000000"/>
                </a:solidFill>
                <a:latin typeface="Tahoma"/>
              </a:rPr>
              <a:t>: If L is a CFL, then L – {</a:t>
            </a:r>
            <a:r>
              <a:rPr lang="en-US" altLang="zh-CN" kern="0" dirty="0" err="1">
                <a:solidFill>
                  <a:srgbClr val="000000"/>
                </a:solidFill>
                <a:latin typeface="Lucida Sans Unicode" charset="0"/>
              </a:rPr>
              <a:t>ε</a:t>
            </a:r>
            <a:r>
              <a:rPr lang="en-US" altLang="zh-CN" kern="0" dirty="0">
                <a:solidFill>
                  <a:srgbClr val="000000"/>
                </a:solidFill>
                <a:latin typeface="Tahoma"/>
              </a:rPr>
              <a:t>} has a CFG in CNF.</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34</a:t>
            </a:fld>
            <a:r>
              <a:rPr lang="en-US" altLang="zh-CN"/>
              <a:t>/39</a:t>
            </a:r>
            <a:endParaRPr lang="en-US" altLang="zh-CN" dirty="0"/>
          </a:p>
        </p:txBody>
      </p:sp>
    </p:spTree>
    <p:extLst>
      <p:ext uri="{BB962C8B-B14F-4D97-AF65-F5344CB8AC3E}">
        <p14:creationId xmlns:p14="http://schemas.microsoft.com/office/powerpoint/2010/main" val="224109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09899" y="444664"/>
            <a:ext cx="411799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of CNF Theorem</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467544" y="1330424"/>
            <a:ext cx="8278688"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DA0058"/>
                </a:solidFill>
                <a:latin typeface="Tahoma"/>
              </a:rPr>
              <a:t>Step 1</a:t>
            </a:r>
            <a:r>
              <a:rPr lang="en-US" altLang="zh-CN" kern="0" dirty="0">
                <a:solidFill>
                  <a:srgbClr val="000000"/>
                </a:solidFill>
                <a:latin typeface="Tahoma"/>
              </a:rPr>
              <a:t>: </a:t>
            </a:r>
            <a:r>
              <a:rPr lang="zh-CN" altLang="en-US" kern="0" dirty="0">
                <a:solidFill>
                  <a:srgbClr val="000000"/>
                </a:solidFill>
                <a:latin typeface="Arial"/>
              </a:rPr>
              <a:t>“</a:t>
            </a:r>
            <a:r>
              <a:rPr lang="en-US" altLang="zh-CN" kern="0" dirty="0">
                <a:solidFill>
                  <a:srgbClr val="000000"/>
                </a:solidFill>
                <a:latin typeface="Tahoma"/>
              </a:rPr>
              <a:t>Clean</a:t>
            </a:r>
            <a:r>
              <a:rPr lang="zh-CN" altLang="en-US" kern="0" dirty="0">
                <a:solidFill>
                  <a:srgbClr val="000000"/>
                </a:solidFill>
                <a:latin typeface="Arial"/>
              </a:rPr>
              <a:t>”</a:t>
            </a:r>
            <a:r>
              <a:rPr lang="en-US" altLang="zh-CN" kern="0" dirty="0">
                <a:solidFill>
                  <a:srgbClr val="000000"/>
                </a:solidFill>
                <a:latin typeface="Tahoma"/>
              </a:rPr>
              <a:t> the grammar, so every body is either a single terminal or of length at least 2.</a:t>
            </a:r>
          </a:p>
          <a:p>
            <a:pPr lvl="0">
              <a:buClr>
                <a:srgbClr val="3366FF"/>
              </a:buClr>
              <a:buSzPct val="70000"/>
            </a:pPr>
            <a:r>
              <a:rPr lang="en-US" altLang="zh-CN" kern="0" dirty="0">
                <a:solidFill>
                  <a:srgbClr val="DA0058"/>
                </a:solidFill>
                <a:latin typeface="Tahoma"/>
              </a:rPr>
              <a:t>Step 2</a:t>
            </a:r>
            <a:r>
              <a:rPr lang="en-US" altLang="zh-CN" kern="0" dirty="0">
                <a:solidFill>
                  <a:srgbClr val="000000"/>
                </a:solidFill>
                <a:latin typeface="Tahoma"/>
              </a:rPr>
              <a:t>: For each body </a:t>
            </a:r>
            <a:r>
              <a:rPr lang="en-US" altLang="zh-CN" kern="0" dirty="0">
                <a:solidFill>
                  <a:srgbClr val="000000"/>
                </a:solidFill>
                <a:latin typeface="Tahoma"/>
                <a:sym typeface="Symbol" charset="0"/>
              </a:rPr>
              <a:t> a </a:t>
            </a:r>
            <a:r>
              <a:rPr lang="en-US" altLang="zh-CN" kern="0" dirty="0">
                <a:solidFill>
                  <a:srgbClr val="000000"/>
                </a:solidFill>
                <a:latin typeface="Tahoma"/>
              </a:rPr>
              <a:t>single terminal, make the right side all variables.</a:t>
            </a:r>
          </a:p>
          <a:p>
            <a:pPr lvl="1">
              <a:buClr>
                <a:srgbClr val="3366FF"/>
              </a:buClr>
              <a:buSzPct val="70000"/>
              <a:buFont typeface="Wingdings" charset="2"/>
              <a:buChar char="Ø"/>
            </a:pPr>
            <a:r>
              <a:rPr lang="en-US" altLang="zh-CN" kern="0" dirty="0">
                <a:solidFill>
                  <a:srgbClr val="000000"/>
                </a:solidFill>
                <a:latin typeface="Tahoma"/>
              </a:rPr>
              <a:t>For each terminal </a:t>
            </a:r>
            <a:r>
              <a:rPr lang="en-US" altLang="zh-CN" i="1" kern="0" dirty="0">
                <a:solidFill>
                  <a:srgbClr val="000000"/>
                </a:solidFill>
                <a:latin typeface="Tahoma"/>
              </a:rPr>
              <a:t>a</a:t>
            </a:r>
            <a:r>
              <a:rPr lang="en-US" altLang="zh-CN" kern="0" dirty="0">
                <a:solidFill>
                  <a:srgbClr val="000000"/>
                </a:solidFill>
                <a:latin typeface="Tahoma"/>
              </a:rPr>
              <a:t>  create new variable </a:t>
            </a:r>
            <a:r>
              <a:rPr lang="en-US" altLang="zh-CN" kern="0" dirty="0" err="1">
                <a:solidFill>
                  <a:srgbClr val="000000"/>
                </a:solidFill>
                <a:latin typeface="Tahoma"/>
              </a:rPr>
              <a:t>A</a:t>
            </a:r>
            <a:r>
              <a:rPr lang="en-US" altLang="zh-CN" kern="0" baseline="-25000" dirty="0" err="1">
                <a:solidFill>
                  <a:srgbClr val="000000"/>
                </a:solidFill>
                <a:latin typeface="Tahoma"/>
              </a:rPr>
              <a:t>a</a:t>
            </a:r>
            <a:r>
              <a:rPr lang="en-US" altLang="zh-CN" kern="0" dirty="0">
                <a:solidFill>
                  <a:srgbClr val="000000"/>
                </a:solidFill>
                <a:latin typeface="Tahoma"/>
              </a:rPr>
              <a:t> and production </a:t>
            </a:r>
            <a:r>
              <a:rPr lang="en-US" altLang="zh-CN" kern="0" dirty="0" err="1">
                <a:solidFill>
                  <a:srgbClr val="000000"/>
                </a:solidFill>
                <a:latin typeface="Tahoma"/>
              </a:rPr>
              <a:t>A</a:t>
            </a:r>
            <a:r>
              <a:rPr lang="en-US" altLang="zh-CN" kern="0" baseline="-25000" dirty="0" err="1">
                <a:solidFill>
                  <a:srgbClr val="000000"/>
                </a:solidFill>
                <a:latin typeface="Tahoma"/>
              </a:rPr>
              <a:t>a</a:t>
            </a:r>
            <a:r>
              <a:rPr lang="en-US" altLang="zh-CN" kern="0" dirty="0">
                <a:solidFill>
                  <a:srgbClr val="000000"/>
                </a:solidFill>
                <a:latin typeface="Tahoma"/>
              </a:rPr>
              <a:t> -&gt; a.</a:t>
            </a:r>
          </a:p>
          <a:p>
            <a:pPr lvl="1">
              <a:buClr>
                <a:srgbClr val="3366FF"/>
              </a:buClr>
              <a:buSzPct val="70000"/>
              <a:buFont typeface="Wingdings" charset="2"/>
              <a:buChar char="Ø"/>
            </a:pPr>
            <a:r>
              <a:rPr lang="en-US" altLang="zh-CN" kern="0" dirty="0">
                <a:solidFill>
                  <a:srgbClr val="000000"/>
                </a:solidFill>
                <a:latin typeface="Tahoma"/>
              </a:rPr>
              <a:t>Replace </a:t>
            </a:r>
            <a:r>
              <a:rPr lang="en-US" altLang="zh-CN" i="1" kern="0" dirty="0">
                <a:solidFill>
                  <a:srgbClr val="000000"/>
                </a:solidFill>
                <a:latin typeface="Tahoma"/>
              </a:rPr>
              <a:t>a</a:t>
            </a:r>
            <a:r>
              <a:rPr lang="en-US" altLang="zh-CN" kern="0" dirty="0">
                <a:solidFill>
                  <a:srgbClr val="000000"/>
                </a:solidFill>
                <a:latin typeface="Tahoma"/>
              </a:rPr>
              <a:t>  by </a:t>
            </a:r>
            <a:r>
              <a:rPr lang="en-US" altLang="zh-CN" kern="0" dirty="0" err="1">
                <a:solidFill>
                  <a:srgbClr val="000000"/>
                </a:solidFill>
                <a:latin typeface="Tahoma"/>
              </a:rPr>
              <a:t>A</a:t>
            </a:r>
            <a:r>
              <a:rPr lang="en-US" altLang="zh-CN" kern="0" baseline="-25000" dirty="0" err="1">
                <a:solidFill>
                  <a:srgbClr val="000000"/>
                </a:solidFill>
                <a:latin typeface="Tahoma"/>
              </a:rPr>
              <a:t>a</a:t>
            </a:r>
            <a:r>
              <a:rPr lang="en-US" altLang="zh-CN" kern="0" dirty="0">
                <a:solidFill>
                  <a:srgbClr val="000000"/>
                </a:solidFill>
                <a:latin typeface="Tahoma"/>
              </a:rPr>
              <a:t> in bodies of length </a:t>
            </a:r>
            <a:r>
              <a:rPr lang="en-US" altLang="zh-CN" u="sng" kern="0" dirty="0">
                <a:solidFill>
                  <a:srgbClr val="000000"/>
                </a:solidFill>
                <a:latin typeface="Tahoma"/>
              </a:rPr>
              <a:t>&gt;</a:t>
            </a:r>
            <a:r>
              <a:rPr lang="en-US" altLang="zh-CN" kern="0" dirty="0">
                <a:solidFill>
                  <a:srgbClr val="000000"/>
                </a:solidFill>
                <a:latin typeface="Tahoma"/>
              </a:rPr>
              <a:t> 2.</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35</a:t>
            </a:fld>
            <a:r>
              <a:rPr lang="en-US" altLang="zh-CN"/>
              <a:t>/39</a:t>
            </a:r>
            <a:endParaRPr lang="en-US" altLang="zh-CN" dirty="0"/>
          </a:p>
        </p:txBody>
      </p:sp>
    </p:spTree>
    <p:extLst>
      <p:ext uri="{BB962C8B-B14F-4D97-AF65-F5344CB8AC3E}">
        <p14:creationId xmlns:p14="http://schemas.microsoft.com/office/powerpoint/2010/main" val="4082204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88986" y="444664"/>
            <a:ext cx="295982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Step 2</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467544" y="1330424"/>
            <a:ext cx="8278688"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Consider production A -&gt; </a:t>
            </a:r>
            <a:r>
              <a:rPr lang="en-US" altLang="zh-CN" kern="0" dirty="0" err="1">
                <a:solidFill>
                  <a:srgbClr val="000000"/>
                </a:solidFill>
                <a:latin typeface="Tahoma"/>
              </a:rPr>
              <a:t>BcDe</a:t>
            </a:r>
            <a:r>
              <a:rPr lang="en-US" altLang="zh-CN" kern="0" dirty="0">
                <a:solidFill>
                  <a:srgbClr val="000000"/>
                </a:solidFill>
                <a:latin typeface="Tahoma"/>
              </a:rPr>
              <a:t>.</a:t>
            </a:r>
          </a:p>
          <a:p>
            <a:pPr lvl="0">
              <a:buClr>
                <a:srgbClr val="3366FF"/>
              </a:buClr>
              <a:buSzPct val="70000"/>
            </a:pPr>
            <a:r>
              <a:rPr lang="en-US" altLang="zh-CN" kern="0" dirty="0">
                <a:solidFill>
                  <a:srgbClr val="000000"/>
                </a:solidFill>
                <a:latin typeface="Tahoma"/>
              </a:rPr>
              <a:t>We need variables A</a:t>
            </a:r>
            <a:r>
              <a:rPr lang="en-US" altLang="zh-CN" kern="0" baseline="-25000" dirty="0">
                <a:solidFill>
                  <a:srgbClr val="000000"/>
                </a:solidFill>
                <a:latin typeface="Tahoma"/>
              </a:rPr>
              <a:t>c</a:t>
            </a:r>
            <a:r>
              <a:rPr lang="en-US" altLang="zh-CN" kern="0" dirty="0">
                <a:solidFill>
                  <a:srgbClr val="000000"/>
                </a:solidFill>
                <a:latin typeface="Tahoma"/>
              </a:rPr>
              <a:t> and </a:t>
            </a:r>
            <a:r>
              <a:rPr lang="en-US" altLang="zh-CN" kern="0" dirty="0" err="1">
                <a:solidFill>
                  <a:srgbClr val="000000"/>
                </a:solidFill>
                <a:latin typeface="Tahoma"/>
              </a:rPr>
              <a:t>A</a:t>
            </a:r>
            <a:r>
              <a:rPr lang="en-US" altLang="zh-CN" kern="0" baseline="-25000" dirty="0" err="1">
                <a:solidFill>
                  <a:srgbClr val="000000"/>
                </a:solidFill>
                <a:latin typeface="Tahoma"/>
              </a:rPr>
              <a:t>e</a:t>
            </a:r>
            <a:r>
              <a:rPr lang="en-US" altLang="zh-CN" kern="0" dirty="0">
                <a:solidFill>
                  <a:srgbClr val="000000"/>
                </a:solidFill>
                <a:latin typeface="Tahoma"/>
              </a:rPr>
              <a:t>. with productions A</a:t>
            </a:r>
            <a:r>
              <a:rPr lang="en-US" altLang="zh-CN" kern="0" baseline="-25000" dirty="0">
                <a:solidFill>
                  <a:srgbClr val="000000"/>
                </a:solidFill>
                <a:latin typeface="Tahoma"/>
              </a:rPr>
              <a:t>c</a:t>
            </a:r>
            <a:r>
              <a:rPr lang="en-US" altLang="zh-CN" kern="0" dirty="0">
                <a:solidFill>
                  <a:srgbClr val="000000"/>
                </a:solidFill>
                <a:latin typeface="Tahoma"/>
              </a:rPr>
              <a:t> -&gt; c and </a:t>
            </a:r>
            <a:r>
              <a:rPr lang="en-US" altLang="zh-CN" kern="0" dirty="0" err="1">
                <a:solidFill>
                  <a:srgbClr val="000000"/>
                </a:solidFill>
                <a:latin typeface="Tahoma"/>
              </a:rPr>
              <a:t>A</a:t>
            </a:r>
            <a:r>
              <a:rPr lang="en-US" altLang="zh-CN" kern="0" baseline="-25000" dirty="0" err="1">
                <a:solidFill>
                  <a:srgbClr val="000000"/>
                </a:solidFill>
                <a:latin typeface="Tahoma"/>
              </a:rPr>
              <a:t>e</a:t>
            </a:r>
            <a:r>
              <a:rPr lang="en-US" altLang="zh-CN" kern="0" dirty="0">
                <a:solidFill>
                  <a:srgbClr val="000000"/>
                </a:solidFill>
                <a:latin typeface="Tahoma"/>
              </a:rPr>
              <a:t> -&gt; e.</a:t>
            </a:r>
          </a:p>
          <a:p>
            <a:pPr lvl="1">
              <a:buClr>
                <a:srgbClr val="3366FF"/>
              </a:buClr>
              <a:buSzPct val="70000"/>
              <a:buFont typeface="Wingdings" charset="2"/>
              <a:buChar char="Ø"/>
            </a:pPr>
            <a:r>
              <a:rPr lang="en-US" altLang="zh-CN" kern="0" dirty="0">
                <a:solidFill>
                  <a:srgbClr val="DA0058"/>
                </a:solidFill>
                <a:latin typeface="Tahoma"/>
              </a:rPr>
              <a:t>Note</a:t>
            </a:r>
            <a:r>
              <a:rPr lang="en-US" altLang="zh-CN" kern="0" dirty="0">
                <a:solidFill>
                  <a:srgbClr val="000000"/>
                </a:solidFill>
                <a:latin typeface="Tahoma"/>
              </a:rPr>
              <a:t>: you create at most one variable for each terminal, and use it everywhere it is needed.</a:t>
            </a:r>
          </a:p>
          <a:p>
            <a:pPr lvl="0">
              <a:buClr>
                <a:srgbClr val="3366FF"/>
              </a:buClr>
              <a:buSzPct val="70000"/>
            </a:pPr>
            <a:r>
              <a:rPr lang="en-US" altLang="zh-CN" kern="0" dirty="0">
                <a:solidFill>
                  <a:srgbClr val="000000"/>
                </a:solidFill>
                <a:latin typeface="Tahoma"/>
              </a:rPr>
              <a:t>Replace A -&gt; </a:t>
            </a:r>
            <a:r>
              <a:rPr lang="en-US" altLang="zh-CN" kern="0" dirty="0" err="1">
                <a:solidFill>
                  <a:srgbClr val="000000"/>
                </a:solidFill>
                <a:latin typeface="Tahoma"/>
              </a:rPr>
              <a:t>BcDe</a:t>
            </a:r>
            <a:r>
              <a:rPr lang="en-US" altLang="zh-CN" kern="0" dirty="0">
                <a:solidFill>
                  <a:srgbClr val="000000"/>
                </a:solidFill>
                <a:latin typeface="Tahoma"/>
              </a:rPr>
              <a:t> by A -&gt; </a:t>
            </a:r>
            <a:r>
              <a:rPr lang="en-US" altLang="zh-CN" kern="0" dirty="0" err="1">
                <a:solidFill>
                  <a:srgbClr val="000000"/>
                </a:solidFill>
                <a:latin typeface="Tahoma"/>
              </a:rPr>
              <a:t>BA</a:t>
            </a:r>
            <a:r>
              <a:rPr lang="en-US" altLang="zh-CN" kern="0" baseline="-25000" dirty="0" err="1">
                <a:solidFill>
                  <a:srgbClr val="000000"/>
                </a:solidFill>
                <a:latin typeface="Tahoma"/>
              </a:rPr>
              <a:t>c</a:t>
            </a:r>
            <a:r>
              <a:rPr lang="en-US" altLang="zh-CN" kern="0" dirty="0" err="1">
                <a:solidFill>
                  <a:srgbClr val="000000"/>
                </a:solidFill>
                <a:latin typeface="Tahoma"/>
              </a:rPr>
              <a:t>DA</a:t>
            </a:r>
            <a:r>
              <a:rPr lang="en-US" altLang="zh-CN" kern="0" baseline="-25000" dirty="0" err="1">
                <a:solidFill>
                  <a:srgbClr val="000000"/>
                </a:solidFill>
                <a:latin typeface="Tahoma"/>
              </a:rPr>
              <a:t>e</a:t>
            </a:r>
            <a:r>
              <a:rPr lang="en-US" altLang="zh-CN" kern="0" dirty="0">
                <a:solidFill>
                  <a:srgbClr val="000000"/>
                </a:solidFill>
                <a:latin typeface="Tahoma"/>
              </a:rPr>
              <a:t>.</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36</a:t>
            </a:fld>
            <a:r>
              <a:rPr lang="en-US" altLang="zh-CN"/>
              <a:t>/39</a:t>
            </a:r>
            <a:endParaRPr lang="en-US" altLang="zh-CN" dirty="0"/>
          </a:p>
        </p:txBody>
      </p:sp>
    </p:spTree>
    <p:extLst>
      <p:ext uri="{BB962C8B-B14F-4D97-AF65-F5344CB8AC3E}">
        <p14:creationId xmlns:p14="http://schemas.microsoft.com/office/powerpoint/2010/main" val="2370054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92720" y="444664"/>
            <a:ext cx="637562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of CNF Theorem – Continued</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467544" y="1330424"/>
            <a:ext cx="8278688"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DA0058"/>
                </a:solidFill>
                <a:latin typeface="Tahoma"/>
              </a:rPr>
              <a:t>Step 3</a:t>
            </a:r>
            <a:r>
              <a:rPr lang="en-US" altLang="zh-CN" kern="0" dirty="0">
                <a:solidFill>
                  <a:srgbClr val="000000"/>
                </a:solidFill>
                <a:latin typeface="Tahoma"/>
              </a:rPr>
              <a:t>: Break right sides longer than 2 into a chain of productions with right sides of two variables.</a:t>
            </a:r>
          </a:p>
          <a:p>
            <a:pPr lvl="0">
              <a:buClr>
                <a:srgbClr val="3366FF"/>
              </a:buClr>
              <a:buSzPct val="70000"/>
            </a:pPr>
            <a:r>
              <a:rPr lang="en-US" altLang="zh-CN" kern="0" dirty="0">
                <a:solidFill>
                  <a:srgbClr val="0000FF"/>
                </a:solidFill>
                <a:latin typeface="Tahoma"/>
              </a:rPr>
              <a:t>Example</a:t>
            </a:r>
            <a:r>
              <a:rPr lang="en-US" altLang="zh-CN" kern="0" dirty="0">
                <a:solidFill>
                  <a:srgbClr val="000000"/>
                </a:solidFill>
                <a:latin typeface="Tahoma"/>
              </a:rPr>
              <a:t>: A -&gt; BCDE is replaced by     A -&gt; BF, F -&gt; CG, and G -&gt; DE.</a:t>
            </a:r>
          </a:p>
          <a:p>
            <a:pPr lvl="1">
              <a:buClr>
                <a:srgbClr val="3366FF"/>
              </a:buClr>
              <a:buSzPct val="70000"/>
              <a:buFont typeface="Wingdings" charset="2"/>
              <a:buChar char="Ø"/>
            </a:pPr>
            <a:r>
              <a:rPr lang="en-US" altLang="zh-CN" kern="0" dirty="0">
                <a:solidFill>
                  <a:srgbClr val="000000"/>
                </a:solidFill>
                <a:latin typeface="Tahoma"/>
              </a:rPr>
              <a:t>F and G must be used nowhere else.</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37</a:t>
            </a:fld>
            <a:r>
              <a:rPr lang="en-US" altLang="zh-CN"/>
              <a:t>/39</a:t>
            </a:r>
            <a:endParaRPr lang="en-US" altLang="zh-CN" dirty="0"/>
          </a:p>
        </p:txBody>
      </p:sp>
    </p:spTree>
    <p:extLst>
      <p:ext uri="{BB962C8B-B14F-4D97-AF65-F5344CB8AC3E}">
        <p14:creationId xmlns:p14="http://schemas.microsoft.com/office/powerpoint/2010/main" val="3220993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88986" y="444664"/>
            <a:ext cx="295982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Step 3</a:t>
            </a:r>
            <a:endParaRPr lang="zh-CN" altLang="en-US" sz="3200" b="1" dirty="0">
              <a:solidFill>
                <a:srgbClr val="0000FF"/>
              </a:solidFill>
              <a:latin typeface="Times New Roman" pitchFamily="18" charset="0"/>
              <a:ea typeface="华文新魏" pitchFamily="2" charset="-122"/>
            </a:endParaRPr>
          </a:p>
        </p:txBody>
      </p:sp>
      <p:sp>
        <p:nvSpPr>
          <p:cNvPr id="8" name="Rectangle 3"/>
          <p:cNvSpPr txBox="1">
            <a:spLocks noChangeArrowheads="1"/>
          </p:cNvSpPr>
          <p:nvPr/>
        </p:nvSpPr>
        <p:spPr bwMode="auto">
          <a:xfrm>
            <a:off x="467544" y="1330424"/>
            <a:ext cx="8278688" cy="50509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00CC"/>
              </a:buClr>
              <a:buFont typeface="Monotype Sorts" charset="0"/>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charset="0"/>
              <a:buChar char="w"/>
              <a:defRPr sz="2800">
                <a:solidFill>
                  <a:schemeClr val="tx1"/>
                </a:solidFill>
                <a:latin typeface="+mn-lt"/>
                <a:ea typeface="+mn-ea"/>
              </a:defRPr>
            </a:lvl2pPr>
            <a:lvl3pPr marL="1143000" indent="-228600" algn="l" rtl="0" eaLnBrk="0" fontAlgn="base" hangingPunct="0">
              <a:spcBef>
                <a:spcPct val="20000"/>
              </a:spcBef>
              <a:spcAft>
                <a:spcPct val="0"/>
              </a:spcAft>
              <a:buClr>
                <a:srgbClr val="CC00CC"/>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eaLnBrk="0" fontAlgn="base" hangingPunct="0">
              <a:spcBef>
                <a:spcPct val="20000"/>
              </a:spcBef>
              <a:spcAft>
                <a:spcPct val="0"/>
              </a:spcAft>
              <a:buChar char="»"/>
              <a:defRPr sz="2000">
                <a:solidFill>
                  <a:schemeClr val="tx1"/>
                </a:solidFill>
                <a:latin typeface="Times New Roman" charset="0"/>
                <a:ea typeface="+mn-ea"/>
              </a:defRPr>
            </a:lvl6pPr>
            <a:lvl7pPr marL="2971800" indent="-228600" algn="l" rtl="0" eaLnBrk="0" fontAlgn="base" hangingPunct="0">
              <a:spcBef>
                <a:spcPct val="20000"/>
              </a:spcBef>
              <a:spcAft>
                <a:spcPct val="0"/>
              </a:spcAft>
              <a:buChar char="»"/>
              <a:defRPr sz="2000">
                <a:solidFill>
                  <a:schemeClr val="tx1"/>
                </a:solidFill>
                <a:latin typeface="Times New Roman" charset="0"/>
                <a:ea typeface="+mn-ea"/>
              </a:defRPr>
            </a:lvl7pPr>
            <a:lvl8pPr marL="3429000" indent="-228600" algn="l" rtl="0" eaLnBrk="0" fontAlgn="base" hangingPunct="0">
              <a:spcBef>
                <a:spcPct val="20000"/>
              </a:spcBef>
              <a:spcAft>
                <a:spcPct val="0"/>
              </a:spcAft>
              <a:buChar char="»"/>
              <a:defRPr sz="2000">
                <a:solidFill>
                  <a:schemeClr val="tx1"/>
                </a:solidFill>
                <a:latin typeface="Times New Roman" charset="0"/>
                <a:ea typeface="+mn-ea"/>
              </a:defRPr>
            </a:lvl8pPr>
            <a:lvl9pPr marL="3886200" indent="-228600" algn="l" rtl="0" eaLnBrk="0" fontAlgn="base" hangingPunct="0">
              <a:spcBef>
                <a:spcPct val="20000"/>
              </a:spcBef>
              <a:spcAft>
                <a:spcPct val="0"/>
              </a:spcAft>
              <a:buChar char="»"/>
              <a:defRPr sz="2000">
                <a:solidFill>
                  <a:schemeClr val="tx1"/>
                </a:solidFill>
                <a:latin typeface="Times New Roman" charset="0"/>
                <a:ea typeface="+mn-ea"/>
              </a:defRPr>
            </a:lvl9pPr>
          </a:lstStyle>
          <a:p>
            <a:pPr lvl="0">
              <a:buClr>
                <a:srgbClr val="3366FF"/>
              </a:buClr>
              <a:buSzPct val="70000"/>
            </a:pPr>
            <a:r>
              <a:rPr lang="en-US" altLang="zh-CN" kern="0" dirty="0">
                <a:solidFill>
                  <a:srgbClr val="000000"/>
                </a:solidFill>
                <a:latin typeface="Tahoma"/>
              </a:rPr>
              <a:t>Recall A -&gt; BCDE is replaced by               A -&gt; BF, F -&gt; CG, and G -&gt; DE.</a:t>
            </a:r>
          </a:p>
          <a:p>
            <a:pPr lvl="0">
              <a:buClr>
                <a:srgbClr val="3366FF"/>
              </a:buClr>
              <a:buSzPct val="70000"/>
            </a:pPr>
            <a:r>
              <a:rPr lang="en-US" altLang="zh-CN" kern="0" dirty="0">
                <a:solidFill>
                  <a:srgbClr val="000000"/>
                </a:solidFill>
                <a:latin typeface="Tahoma"/>
              </a:rPr>
              <a:t>In the new grammar, A =&gt; BF =&gt; BCG =&gt; BCDE.</a:t>
            </a:r>
          </a:p>
          <a:p>
            <a:pPr lvl="0">
              <a:buClr>
                <a:srgbClr val="3366FF"/>
              </a:buClr>
              <a:buSzPct val="70000"/>
            </a:pPr>
            <a:r>
              <a:rPr lang="en-US" altLang="zh-CN" kern="0" dirty="0">
                <a:solidFill>
                  <a:srgbClr val="DA0058"/>
                </a:solidFill>
                <a:latin typeface="Tahoma"/>
              </a:rPr>
              <a:t>More importantly</a:t>
            </a:r>
            <a:r>
              <a:rPr lang="en-US" altLang="zh-CN" kern="0" dirty="0">
                <a:solidFill>
                  <a:srgbClr val="000000"/>
                </a:solidFill>
                <a:latin typeface="Tahoma"/>
              </a:rPr>
              <a:t>: Once we choose to replace A by BF, we must continue to BCG and BCDE.</a:t>
            </a:r>
          </a:p>
          <a:p>
            <a:pPr lvl="1">
              <a:buClr>
                <a:srgbClr val="3366FF"/>
              </a:buClr>
              <a:buSzPct val="70000"/>
            </a:pPr>
            <a:r>
              <a:rPr lang="en-US" altLang="zh-CN" kern="0" dirty="0">
                <a:solidFill>
                  <a:srgbClr val="000000"/>
                </a:solidFill>
                <a:latin typeface="Tahoma"/>
              </a:rPr>
              <a:t>Because F and G have only one production.</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38</a:t>
            </a:fld>
            <a:r>
              <a:rPr lang="en-US" altLang="zh-CN"/>
              <a:t>/39</a:t>
            </a:r>
            <a:endParaRPr lang="en-US" altLang="zh-CN" dirty="0"/>
          </a:p>
        </p:txBody>
      </p:sp>
    </p:spTree>
    <p:extLst>
      <p:ext uri="{BB962C8B-B14F-4D97-AF65-F5344CB8AC3E}">
        <p14:creationId xmlns:p14="http://schemas.microsoft.com/office/powerpoint/2010/main" val="1766814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25498" y="428604"/>
            <a:ext cx="319506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You Are Welcome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2483768" y="2780928"/>
            <a:ext cx="4752528" cy="576411"/>
          </a:xfrm>
          <a:prstGeom prst="rect">
            <a:avLst/>
          </a:prstGeom>
          <a:noFill/>
          <a:ln w="9525">
            <a:noFill/>
            <a:miter lim="800000"/>
            <a:headEnd/>
            <a:tailEnd/>
          </a:ln>
        </p:spPr>
        <p:txBody>
          <a:bodyPr/>
          <a:lstStyle/>
          <a:p>
            <a:pPr eaLnBrk="0" hangingPunct="0">
              <a:spcBef>
                <a:spcPct val="20000"/>
              </a:spcBef>
              <a:buClr>
                <a:srgbClr val="1073E0"/>
              </a:buClr>
              <a:buSzPct val="70000"/>
              <a:defRPr/>
            </a:pPr>
            <a:r>
              <a:rPr lang="en-US" altLang="zh-CN" sz="4000" dirty="0">
                <a:solidFill>
                  <a:srgbClr val="0000FF"/>
                </a:solidFill>
                <a:latin typeface="Arial"/>
                <a:ea typeface="方正姚体" pitchFamily="2" charset="-122"/>
                <a:cs typeface="Arial"/>
              </a:rPr>
              <a:t>Any Question?</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39</a:t>
            </a:fld>
            <a:r>
              <a:rPr lang="en-US" altLang="zh-CN"/>
              <a:t>/39</a:t>
            </a:r>
            <a:endParaRPr lang="en-US" altLang="zh-CN" dirty="0"/>
          </a:p>
        </p:txBody>
      </p:sp>
    </p:spTree>
    <p:extLst>
      <p:ext uri="{BB962C8B-B14F-4D97-AF65-F5344CB8AC3E}">
        <p14:creationId xmlns:p14="http://schemas.microsoft.com/office/powerpoint/2010/main" val="145713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27538" y="417558"/>
            <a:ext cx="388255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i="1" dirty="0">
                <a:solidFill>
                  <a:srgbClr val="0000FF"/>
                </a:solidFill>
                <a:latin typeface="Times New Roman" pitchFamily="18" charset="0"/>
                <a:ea typeface="华文新魏" pitchFamily="2" charset="-122"/>
              </a:rPr>
              <a:t>Discovery</a:t>
            </a:r>
            <a:r>
              <a:rPr lang="en-US" altLang="zh-CN" sz="3200" b="1" dirty="0">
                <a:solidFill>
                  <a:srgbClr val="0000FF"/>
                </a:solidFill>
                <a:latin typeface="Times New Roman" pitchFamily="18" charset="0"/>
                <a:ea typeface="华文新魏" pitchFamily="2" charset="-122"/>
              </a:rPr>
              <a:t> </a:t>
            </a:r>
            <a:r>
              <a:rPr lang="en-US" altLang="zh-CN" sz="3200" b="1" dirty="0">
                <a:solidFill>
                  <a:srgbClr val="F31A03"/>
                </a:solidFill>
                <a:latin typeface="Times New Roman" pitchFamily="18" charset="0"/>
                <a:ea typeface="华文新魏" pitchFamily="2" charset="-122"/>
              </a:rPr>
              <a:t>Algorithms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There is a family of algorithms that work inductively.</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They start discovering some facts that are obvious (the basis).</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They discover more facts from what they already have discovered (induction).</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Eventually, nothing more can be discovered, and we are done.</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4</a:t>
            </a:fld>
            <a:r>
              <a:rPr lang="en-US" altLang="zh-CN"/>
              <a:t>/39</a:t>
            </a:r>
            <a:endParaRPr lang="en-US" altLang="zh-CN" dirty="0"/>
          </a:p>
        </p:txBody>
      </p:sp>
    </p:spTree>
    <p:extLst>
      <p:ext uri="{BB962C8B-B14F-4D97-AF65-F5344CB8AC3E}">
        <p14:creationId xmlns:p14="http://schemas.microsoft.com/office/powerpoint/2010/main" val="790602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49071" y="417558"/>
            <a:ext cx="363949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Picture of Discovery</a:t>
            </a:r>
            <a:endParaRPr lang="zh-CN" altLang="en-US" sz="3200" b="1" dirty="0">
              <a:solidFill>
                <a:srgbClr val="F31A03"/>
              </a:solidFill>
              <a:latin typeface="Times New Roman" pitchFamily="18" charset="0"/>
              <a:ea typeface="华文新魏" pitchFamily="2" charset="-122"/>
            </a:endParaRPr>
          </a:p>
        </p:txBody>
      </p:sp>
      <p:sp>
        <p:nvSpPr>
          <p:cNvPr id="15" name="Oval 3"/>
          <p:cNvSpPr>
            <a:spLocks noChangeArrowheads="1"/>
          </p:cNvSpPr>
          <p:nvPr/>
        </p:nvSpPr>
        <p:spPr bwMode="auto">
          <a:xfrm>
            <a:off x="1524000" y="2998440"/>
            <a:ext cx="1905000" cy="1828800"/>
          </a:xfrm>
          <a:prstGeom prst="ellipse">
            <a:avLst/>
          </a:prstGeom>
          <a:solidFill>
            <a:srgbClr val="FFFF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Start with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the basis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facts</a:t>
            </a:r>
          </a:p>
        </p:txBody>
      </p:sp>
      <p:grpSp>
        <p:nvGrpSpPr>
          <p:cNvPr id="16" name="Group 9"/>
          <p:cNvGrpSpPr>
            <a:grpSpLocks/>
          </p:cNvGrpSpPr>
          <p:nvPr/>
        </p:nvGrpSpPr>
        <p:grpSpPr bwMode="auto">
          <a:xfrm>
            <a:off x="1219200" y="2660303"/>
            <a:ext cx="4267200" cy="2514600"/>
            <a:chOff x="768" y="2091"/>
            <a:chExt cx="2688" cy="1584"/>
          </a:xfrm>
        </p:grpSpPr>
        <p:sp>
          <p:nvSpPr>
            <p:cNvPr id="17" name="Oval 7"/>
            <p:cNvSpPr>
              <a:spLocks noChangeArrowheads="1"/>
            </p:cNvSpPr>
            <p:nvPr/>
          </p:nvSpPr>
          <p:spPr bwMode="auto">
            <a:xfrm>
              <a:off x="768" y="2091"/>
              <a:ext cx="2688" cy="1584"/>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18" name="Text Box 8"/>
            <p:cNvSpPr txBox="1">
              <a:spLocks noChangeArrowheads="1"/>
            </p:cNvSpPr>
            <p:nvPr/>
          </p:nvSpPr>
          <p:spPr bwMode="auto">
            <a:xfrm>
              <a:off x="2256" y="2400"/>
              <a:ext cx="1005" cy="1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Round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Add facts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that follow</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from the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basis</a:t>
              </a:r>
            </a:p>
          </p:txBody>
        </p:sp>
      </p:grpSp>
      <p:grpSp>
        <p:nvGrpSpPr>
          <p:cNvPr id="19" name="Group 12"/>
          <p:cNvGrpSpPr>
            <a:grpSpLocks/>
          </p:cNvGrpSpPr>
          <p:nvPr/>
        </p:nvGrpSpPr>
        <p:grpSpPr bwMode="auto">
          <a:xfrm>
            <a:off x="990600" y="2236440"/>
            <a:ext cx="7162800" cy="3352800"/>
            <a:chOff x="624" y="1824"/>
            <a:chExt cx="4512" cy="2112"/>
          </a:xfrm>
        </p:grpSpPr>
        <p:sp>
          <p:nvSpPr>
            <p:cNvPr id="20" name="Oval 10"/>
            <p:cNvSpPr>
              <a:spLocks noChangeArrowheads="1"/>
            </p:cNvSpPr>
            <p:nvPr/>
          </p:nvSpPr>
          <p:spPr bwMode="auto">
            <a:xfrm>
              <a:off x="624" y="1824"/>
              <a:ext cx="4512" cy="2112"/>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21" name="Text Box 11"/>
            <p:cNvSpPr txBox="1">
              <a:spLocks noChangeArrowheads="1"/>
            </p:cNvSpPr>
            <p:nvPr/>
          </p:nvSpPr>
          <p:spPr bwMode="auto">
            <a:xfrm>
              <a:off x="3504" y="2256"/>
              <a:ext cx="1224" cy="14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Round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Add facts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that follow</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from round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and the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basis</a:t>
              </a:r>
            </a:p>
          </p:txBody>
        </p:sp>
      </p:grpSp>
      <p:sp>
        <p:nvSpPr>
          <p:cNvPr id="22" name="Text Box 13"/>
          <p:cNvSpPr txBox="1">
            <a:spLocks noChangeArrowheads="1"/>
          </p:cNvSpPr>
          <p:nvPr/>
        </p:nvSpPr>
        <p:spPr bwMode="auto">
          <a:xfrm>
            <a:off x="6384925" y="1355378"/>
            <a:ext cx="197682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And so on …</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5</a:t>
            </a:fld>
            <a:r>
              <a:rPr lang="en-US" altLang="zh-CN"/>
              <a:t>/39</a:t>
            </a:r>
            <a:endParaRPr lang="en-US" altLang="zh-CN" dirty="0"/>
          </a:p>
        </p:txBody>
      </p:sp>
    </p:spTree>
    <p:extLst>
      <p:ext uri="{BB962C8B-B14F-4D97-AF65-F5344CB8AC3E}">
        <p14:creationId xmlns:p14="http://schemas.microsoft.com/office/powerpoint/2010/main" val="346167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2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86460" y="-27384"/>
            <a:ext cx="5364730" cy="1028507"/>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Testing Whether a Variable </a:t>
            </a:r>
          </a:p>
          <a:p>
            <a:pPr algn="ctr"/>
            <a:r>
              <a:rPr lang="en-US" altLang="zh-CN" sz="3200" b="1" dirty="0">
                <a:solidFill>
                  <a:srgbClr val="F31A03"/>
                </a:solidFill>
                <a:latin typeface="Times New Roman" pitchFamily="18" charset="0"/>
                <a:ea typeface="华文新魏" pitchFamily="2" charset="-122"/>
              </a:rPr>
              <a:t>Derives Some Terminal String</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3366FF"/>
                </a:solidFill>
                <a:latin typeface="Tahoma"/>
                <a:ea typeface="宋体"/>
              </a:rPr>
              <a:t>Basis</a:t>
            </a:r>
            <a:r>
              <a:rPr lang="en-US" altLang="zh-CN" sz="3200" kern="0" dirty="0">
                <a:solidFill>
                  <a:srgbClr val="000000"/>
                </a:solidFill>
                <a:latin typeface="Tahoma"/>
                <a:ea typeface="宋体"/>
              </a:rPr>
              <a:t>: If there is a production A -&gt; w, where w has no variables, then A derives a terminal string.</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3366FF"/>
                </a:solidFill>
                <a:latin typeface="Tahoma"/>
                <a:ea typeface="宋体"/>
              </a:rPr>
              <a:t>Induction</a:t>
            </a:r>
            <a:r>
              <a:rPr lang="en-US" altLang="zh-CN" sz="3200" kern="0" dirty="0">
                <a:solidFill>
                  <a:srgbClr val="000000"/>
                </a:solidFill>
                <a:latin typeface="Tahoma"/>
                <a:ea typeface="宋体"/>
              </a:rPr>
              <a:t>: If there is a production  A -&gt;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 where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 consists only of terminals and variables known to derive a terminal string, then A derives a terminal string. </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6</a:t>
            </a:fld>
            <a:r>
              <a:rPr lang="en-US" altLang="zh-CN"/>
              <a:t>/39</a:t>
            </a:r>
            <a:endParaRPr lang="en-US" altLang="zh-CN" dirty="0"/>
          </a:p>
        </p:txBody>
      </p:sp>
    </p:spTree>
    <p:extLst>
      <p:ext uri="{BB962C8B-B14F-4D97-AF65-F5344CB8AC3E}">
        <p14:creationId xmlns:p14="http://schemas.microsoft.com/office/powerpoint/2010/main" val="296229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949789" y="372656"/>
            <a:ext cx="223807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Testing – (2)</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Eventually, we can find no more variables.</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An easy induction on the order in which variables are discovered shows that each one truly derives a terminal string.</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Conversely, any variable that derives a terminal string will be discovered by this algorithm.</a:t>
            </a:r>
          </a:p>
        </p:txBody>
      </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7</a:t>
            </a:fld>
            <a:r>
              <a:rPr lang="en-US" altLang="zh-CN"/>
              <a:t>/39</a:t>
            </a:r>
            <a:endParaRPr lang="en-US" altLang="zh-CN" dirty="0"/>
          </a:p>
        </p:txBody>
      </p:sp>
    </p:spTree>
    <p:extLst>
      <p:ext uri="{BB962C8B-B14F-4D97-AF65-F5344CB8AC3E}">
        <p14:creationId xmlns:p14="http://schemas.microsoft.com/office/powerpoint/2010/main" val="152925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44947" y="372656"/>
            <a:ext cx="324776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of Converse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 proof is an induction on the height of the least-height parse tree by which a variable A derives a terminal string.</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3366FF"/>
                </a:solidFill>
                <a:latin typeface="Tahoma"/>
                <a:ea typeface="宋体"/>
              </a:rPr>
              <a:t>Basis</a:t>
            </a:r>
            <a:r>
              <a:rPr lang="en-US" altLang="zh-CN" sz="2800" kern="0" dirty="0">
                <a:solidFill>
                  <a:srgbClr val="000000"/>
                </a:solidFill>
                <a:latin typeface="Tahoma"/>
                <a:ea typeface="宋体"/>
              </a:rPr>
              <a:t>: Height = 1.  Tree looks like:</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Then the basis of the algorithm</a:t>
            </a:r>
          </a:p>
          <a:p>
            <a:pPr marL="342900" lvl="0" indent="-342900" eaLnBrk="0" hangingPunct="0">
              <a:spcBef>
                <a:spcPct val="20000"/>
              </a:spcBef>
              <a:buClr>
                <a:srgbClr val="3366FF"/>
              </a:buClr>
              <a:buSzPct val="70000"/>
            </a:pPr>
            <a:r>
              <a:rPr lang="en-US" altLang="zh-CN" sz="2800" kern="0" dirty="0">
                <a:solidFill>
                  <a:srgbClr val="000000"/>
                </a:solidFill>
                <a:latin typeface="Tahoma"/>
                <a:ea typeface="宋体"/>
              </a:rPr>
              <a:t>	tells us that A will be discovered.</a:t>
            </a:r>
          </a:p>
        </p:txBody>
      </p:sp>
      <p:grpSp>
        <p:nvGrpSpPr>
          <p:cNvPr id="14" name="Group 4"/>
          <p:cNvGrpSpPr>
            <a:grpSpLocks/>
          </p:cNvGrpSpPr>
          <p:nvPr/>
        </p:nvGrpSpPr>
        <p:grpSpPr bwMode="auto">
          <a:xfrm>
            <a:off x="6444208" y="2564904"/>
            <a:ext cx="1752600" cy="1143000"/>
            <a:chOff x="4320" y="2064"/>
            <a:chExt cx="1104" cy="720"/>
          </a:xfrm>
        </p:grpSpPr>
        <p:sp>
          <p:nvSpPr>
            <p:cNvPr id="15" name="Oval 5"/>
            <p:cNvSpPr>
              <a:spLocks noChangeArrowheads="1"/>
            </p:cNvSpPr>
            <p:nvPr/>
          </p:nvSpPr>
          <p:spPr bwMode="auto">
            <a:xfrm>
              <a:off x="4704" y="2064"/>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a:t>
              </a:r>
            </a:p>
          </p:txBody>
        </p:sp>
        <p:sp>
          <p:nvSpPr>
            <p:cNvPr id="16" name="Oval 6"/>
            <p:cNvSpPr>
              <a:spLocks noChangeArrowheads="1"/>
            </p:cNvSpPr>
            <p:nvPr/>
          </p:nvSpPr>
          <p:spPr bwMode="auto">
            <a:xfrm>
              <a:off x="4320"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a</a:t>
              </a:r>
              <a:r>
                <a:rPr kumimoji="0" lang="en-US" altLang="zh-CN" sz="2000" b="0" i="0" u="none" strike="noStrike" kern="0" cap="none" spc="0" normalizeH="0" baseline="-25000" noProof="0">
                  <a:ln>
                    <a:noFill/>
                  </a:ln>
                  <a:solidFill>
                    <a:sysClr val="windowText" lastClr="000000"/>
                  </a:solidFill>
                  <a:effectLst/>
                  <a:uLnTx/>
                  <a:uFillTx/>
                </a:rPr>
                <a:t>1</a:t>
              </a:r>
            </a:p>
          </p:txBody>
        </p:sp>
        <p:sp>
          <p:nvSpPr>
            <p:cNvPr id="17" name="Oval 7"/>
            <p:cNvSpPr>
              <a:spLocks noChangeArrowheads="1"/>
            </p:cNvSpPr>
            <p:nvPr/>
          </p:nvSpPr>
          <p:spPr bwMode="auto">
            <a:xfrm>
              <a:off x="5136"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ysClr val="windowText" lastClr="000000"/>
                  </a:solidFill>
                  <a:effectLst/>
                  <a:uLnTx/>
                  <a:uFillTx/>
                </a:rPr>
                <a:t>a</a:t>
              </a:r>
              <a:r>
                <a:rPr kumimoji="0" lang="en-US" altLang="zh-CN" sz="2000" b="0" i="0" u="none" strike="noStrike" kern="0" cap="none" spc="0" normalizeH="0" baseline="-25000" noProof="0" dirty="0">
                  <a:ln>
                    <a:noFill/>
                  </a:ln>
                  <a:solidFill>
                    <a:sysClr val="windowText" lastClr="000000"/>
                  </a:solidFill>
                  <a:effectLst/>
                  <a:uLnTx/>
                  <a:uFillTx/>
                </a:rPr>
                <a:t>n</a:t>
              </a:r>
            </a:p>
          </p:txBody>
        </p:sp>
        <p:sp>
          <p:nvSpPr>
            <p:cNvPr id="18" name="Text Box 8"/>
            <p:cNvSpPr txBox="1">
              <a:spLocks noChangeArrowheads="1"/>
            </p:cNvSpPr>
            <p:nvPr/>
          </p:nvSpPr>
          <p:spPr bwMode="auto">
            <a:xfrm>
              <a:off x="4656" y="2496"/>
              <a:ext cx="341"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ysClr val="windowText" lastClr="000000"/>
                  </a:solidFill>
                  <a:effectLst/>
                  <a:uLnTx/>
                  <a:uFillTx/>
                </a:rPr>
                <a:t>. . .</a:t>
              </a:r>
            </a:p>
          </p:txBody>
        </p:sp>
        <p:sp>
          <p:nvSpPr>
            <p:cNvPr id="19" name="Line 9"/>
            <p:cNvSpPr>
              <a:spLocks noChangeShapeType="1"/>
            </p:cNvSpPr>
            <p:nvPr/>
          </p:nvSpPr>
          <p:spPr bwMode="auto">
            <a:xfrm flipH="1">
              <a:off x="4560" y="2304"/>
              <a:ext cx="192"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 name="Line 10"/>
            <p:cNvSpPr>
              <a:spLocks noChangeShapeType="1"/>
            </p:cNvSpPr>
            <p:nvPr/>
          </p:nvSpPr>
          <p:spPr bwMode="auto">
            <a:xfrm>
              <a:off x="4944" y="2304"/>
              <a:ext cx="240"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ysClr val="windowText" lastClr="000000"/>
                </a:solidFill>
                <a:effectLst/>
                <a:uLnTx/>
                <a:uFillTx/>
              </a:endParaRPr>
            </a:p>
          </p:txBody>
        </p:sp>
      </p:gr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8</a:t>
            </a:fld>
            <a:r>
              <a:rPr lang="en-US" altLang="zh-CN"/>
              <a:t>/39</a:t>
            </a:r>
            <a:endParaRPr lang="en-US" altLang="zh-CN" dirty="0"/>
          </a:p>
        </p:txBody>
      </p:sp>
    </p:spTree>
    <p:extLst>
      <p:ext uri="{BB962C8B-B14F-4D97-AF65-F5344CB8AC3E}">
        <p14:creationId xmlns:p14="http://schemas.microsoft.com/office/powerpoint/2010/main" val="153999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88493" y="372656"/>
            <a:ext cx="416067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Induction</a:t>
            </a:r>
            <a:r>
              <a:rPr lang="en-US" altLang="zh-CN" sz="3200" b="1" dirty="0">
                <a:solidFill>
                  <a:srgbClr val="F31A03"/>
                </a:solidFill>
                <a:latin typeface="Times New Roman" pitchFamily="18" charset="0"/>
                <a:ea typeface="华文新魏" pitchFamily="2" charset="-122"/>
              </a:rPr>
              <a:t> for Converse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Assume IH for parse trees of height &lt; h, and suppose A derives a terminal string via a parse tree of height h:</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By IH, those X</a:t>
            </a:r>
            <a:r>
              <a:rPr lang="en-US" altLang="zh-CN" sz="3200" kern="0" baseline="-25000" dirty="0">
                <a:solidFill>
                  <a:srgbClr val="000000"/>
                </a:solidFill>
                <a:latin typeface="Tahoma"/>
                <a:ea typeface="宋体"/>
              </a:rPr>
              <a:t>i</a:t>
            </a:r>
            <a:r>
              <a:rPr lang="zh-CN" altLang="en-US" sz="3200" kern="0" dirty="0">
                <a:solidFill>
                  <a:srgbClr val="000000"/>
                </a:solidFill>
                <a:latin typeface="Arial"/>
                <a:ea typeface="宋体"/>
              </a:rPr>
              <a:t>’</a:t>
            </a:r>
            <a:r>
              <a:rPr lang="en-US" altLang="zh-CN" sz="3200" kern="0" dirty="0">
                <a:solidFill>
                  <a:srgbClr val="000000"/>
                </a:solidFill>
                <a:latin typeface="Tahoma"/>
                <a:ea typeface="宋体"/>
              </a:rPr>
              <a:t>s that are</a:t>
            </a:r>
          </a:p>
          <a:p>
            <a:pPr marL="342900" lvl="0" indent="-342900" eaLnBrk="0" hangingPunct="0">
              <a:spcBef>
                <a:spcPct val="20000"/>
              </a:spcBef>
              <a:buClr>
                <a:srgbClr val="3366FF"/>
              </a:buClr>
              <a:buSzPct val="70000"/>
            </a:pPr>
            <a:r>
              <a:rPr lang="en-US" altLang="zh-CN" sz="3200" kern="0" dirty="0">
                <a:solidFill>
                  <a:srgbClr val="000000"/>
                </a:solidFill>
                <a:latin typeface="Tahoma"/>
                <a:ea typeface="宋体"/>
              </a:rPr>
              <a:t>	variables are discovered.</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Thus, A will also be discovered, because it has a right side of terminals and/or discovered variables.</a:t>
            </a:r>
          </a:p>
        </p:txBody>
      </p:sp>
      <p:grpSp>
        <p:nvGrpSpPr>
          <p:cNvPr id="31" name="Group 4"/>
          <p:cNvGrpSpPr>
            <a:grpSpLocks/>
          </p:cNvGrpSpPr>
          <p:nvPr/>
        </p:nvGrpSpPr>
        <p:grpSpPr bwMode="auto">
          <a:xfrm>
            <a:off x="6588224" y="2276872"/>
            <a:ext cx="1656184" cy="1656184"/>
            <a:chOff x="4176" y="1659"/>
            <a:chExt cx="1290" cy="1365"/>
          </a:xfrm>
        </p:grpSpPr>
        <p:grpSp>
          <p:nvGrpSpPr>
            <p:cNvPr id="32" name="Group 5"/>
            <p:cNvGrpSpPr>
              <a:grpSpLocks/>
            </p:cNvGrpSpPr>
            <p:nvPr/>
          </p:nvGrpSpPr>
          <p:grpSpPr bwMode="auto">
            <a:xfrm>
              <a:off x="4272" y="1659"/>
              <a:ext cx="1104" cy="720"/>
              <a:chOff x="4320" y="2064"/>
              <a:chExt cx="1104" cy="720"/>
            </a:xfrm>
          </p:grpSpPr>
          <p:sp>
            <p:nvSpPr>
              <p:cNvPr id="37" name="Oval 6"/>
              <p:cNvSpPr>
                <a:spLocks noChangeArrowheads="1"/>
              </p:cNvSpPr>
              <p:nvPr/>
            </p:nvSpPr>
            <p:spPr bwMode="auto">
              <a:xfrm>
                <a:off x="4704" y="2064"/>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A</a:t>
                </a:r>
              </a:p>
            </p:txBody>
          </p:sp>
          <p:sp>
            <p:nvSpPr>
              <p:cNvPr id="38" name="Oval 7"/>
              <p:cNvSpPr>
                <a:spLocks noChangeArrowheads="1"/>
              </p:cNvSpPr>
              <p:nvPr/>
            </p:nvSpPr>
            <p:spPr bwMode="auto">
              <a:xfrm>
                <a:off x="4320"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X</a:t>
                </a:r>
                <a:r>
                  <a:rPr kumimoji="0" lang="en-US" altLang="zh-CN" sz="1800" b="0" i="0" u="none" strike="noStrike" kern="0" cap="none" spc="0" normalizeH="0" baseline="-25000" noProof="0">
                    <a:ln>
                      <a:noFill/>
                    </a:ln>
                    <a:solidFill>
                      <a:sysClr val="windowText" lastClr="000000"/>
                    </a:solidFill>
                    <a:effectLst/>
                    <a:uLnTx/>
                    <a:uFillTx/>
                  </a:rPr>
                  <a:t>1</a:t>
                </a:r>
              </a:p>
            </p:txBody>
          </p:sp>
          <p:sp>
            <p:nvSpPr>
              <p:cNvPr id="39" name="Oval 8"/>
              <p:cNvSpPr>
                <a:spLocks noChangeArrowheads="1"/>
              </p:cNvSpPr>
              <p:nvPr/>
            </p:nvSpPr>
            <p:spPr bwMode="auto">
              <a:xfrm>
                <a:off x="5136" y="2496"/>
                <a:ext cx="288" cy="288"/>
              </a:xfrm>
              <a:prstGeom prst="ellipse">
                <a:avLst/>
              </a:prstGeom>
              <a:solidFill>
                <a:srgbClr val="FFCC99">
                  <a:alpha val="50000"/>
                </a:srgbClr>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X</a:t>
                </a:r>
                <a:r>
                  <a:rPr kumimoji="0" lang="en-US" altLang="zh-CN" sz="1800" b="0" i="0" u="none" strike="noStrike" kern="0" cap="none" spc="0" normalizeH="0" baseline="-25000" noProof="0">
                    <a:ln>
                      <a:noFill/>
                    </a:ln>
                    <a:solidFill>
                      <a:sysClr val="windowText" lastClr="000000"/>
                    </a:solidFill>
                    <a:effectLst/>
                    <a:uLnTx/>
                    <a:uFillTx/>
                  </a:rPr>
                  <a:t>n</a:t>
                </a:r>
              </a:p>
            </p:txBody>
          </p:sp>
          <p:sp>
            <p:nvSpPr>
              <p:cNvPr id="40" name="Text Box 9"/>
              <p:cNvSpPr txBox="1">
                <a:spLocks noChangeArrowheads="1"/>
              </p:cNvSpPr>
              <p:nvPr/>
            </p:nvSpPr>
            <p:spPr bwMode="auto">
              <a:xfrm>
                <a:off x="4656" y="2496"/>
                <a:ext cx="41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 .</a:t>
                </a:r>
              </a:p>
            </p:txBody>
          </p:sp>
          <p:sp>
            <p:nvSpPr>
              <p:cNvPr id="41" name="Line 10"/>
              <p:cNvSpPr>
                <a:spLocks noChangeShapeType="1"/>
              </p:cNvSpPr>
              <p:nvPr/>
            </p:nvSpPr>
            <p:spPr bwMode="auto">
              <a:xfrm flipH="1">
                <a:off x="4560" y="2304"/>
                <a:ext cx="192"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2" name="Line 11"/>
              <p:cNvSpPr>
                <a:spLocks noChangeShapeType="1"/>
              </p:cNvSpPr>
              <p:nvPr/>
            </p:nvSpPr>
            <p:spPr bwMode="auto">
              <a:xfrm>
                <a:off x="4944" y="2304"/>
                <a:ext cx="240" cy="19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3" name="AutoShape 12"/>
            <p:cNvSpPr>
              <a:spLocks noChangeArrowheads="1"/>
            </p:cNvSpPr>
            <p:nvPr/>
          </p:nvSpPr>
          <p:spPr bwMode="auto">
            <a:xfrm>
              <a:off x="4176" y="2379"/>
              <a:ext cx="474" cy="384"/>
            </a:xfrm>
            <a:prstGeom prst="triangle">
              <a:avLst>
                <a:gd name="adj" fmla="val 50000"/>
              </a:avLst>
            </a:prstGeom>
            <a:solidFill>
              <a:srgbClr val="CC99FF">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AutoShape 13"/>
            <p:cNvSpPr>
              <a:spLocks noChangeArrowheads="1"/>
            </p:cNvSpPr>
            <p:nvPr/>
          </p:nvSpPr>
          <p:spPr bwMode="auto">
            <a:xfrm>
              <a:off x="4992" y="2352"/>
              <a:ext cx="474" cy="384"/>
            </a:xfrm>
            <a:prstGeom prst="triangle">
              <a:avLst>
                <a:gd name="adj" fmla="val 50000"/>
              </a:avLst>
            </a:prstGeom>
            <a:solidFill>
              <a:srgbClr val="CC99FF">
                <a:alpha val="50000"/>
              </a:srgbClr>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Text Box 14"/>
            <p:cNvSpPr txBox="1">
              <a:spLocks noChangeArrowheads="1"/>
            </p:cNvSpPr>
            <p:nvPr/>
          </p:nvSpPr>
          <p:spPr bwMode="auto">
            <a:xfrm>
              <a:off x="4262" y="2736"/>
              <a:ext cx="32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w</a:t>
              </a:r>
              <a:r>
                <a:rPr kumimoji="0" lang="en-US" altLang="zh-CN" sz="1800" b="0" i="0" u="none" strike="noStrike" kern="0" cap="none" spc="0" normalizeH="0" baseline="-25000" noProof="0">
                  <a:ln>
                    <a:noFill/>
                  </a:ln>
                  <a:solidFill>
                    <a:sysClr val="windowText" lastClr="000000"/>
                  </a:solidFill>
                  <a:effectLst/>
                  <a:uLnTx/>
                  <a:uFillTx/>
                </a:rPr>
                <a:t>1</a:t>
              </a:r>
            </a:p>
          </p:txBody>
        </p:sp>
        <p:sp>
          <p:nvSpPr>
            <p:cNvPr id="36" name="Text Box 15"/>
            <p:cNvSpPr txBox="1">
              <a:spLocks noChangeArrowheads="1"/>
            </p:cNvSpPr>
            <p:nvPr/>
          </p:nvSpPr>
          <p:spPr bwMode="auto">
            <a:xfrm>
              <a:off x="5088" y="2736"/>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w</a:t>
              </a:r>
              <a:r>
                <a:rPr kumimoji="0" lang="en-US" altLang="zh-CN" sz="1800" b="0" i="0" u="none" strike="noStrike" kern="0" cap="none" spc="0" normalizeH="0" baseline="-25000" noProof="0">
                  <a:ln>
                    <a:noFill/>
                  </a:ln>
                  <a:solidFill>
                    <a:sysClr val="windowText" lastClr="000000"/>
                  </a:solidFill>
                  <a:effectLst/>
                  <a:uLnTx/>
                  <a:uFillTx/>
                </a:rPr>
                <a:t>n</a:t>
              </a:r>
            </a:p>
          </p:txBody>
        </p:sp>
      </p:grpSp>
      <p:sp>
        <p:nvSpPr>
          <p:cNvPr id="2" name="幻灯片编号占位符 1"/>
          <p:cNvSpPr>
            <a:spLocks noGrp="1"/>
          </p:cNvSpPr>
          <p:nvPr>
            <p:ph type="sldNum" sz="quarter" idx="12"/>
          </p:nvPr>
        </p:nvSpPr>
        <p:spPr/>
        <p:txBody>
          <a:bodyPr/>
          <a:lstStyle/>
          <a:p>
            <a:pPr>
              <a:defRPr/>
            </a:pPr>
            <a:fld id="{8A03178C-32A1-462D-A9DC-9A1F2DD10848}" type="slidenum">
              <a:rPr lang="zh-CN" altLang="en-US" smtClean="0"/>
              <a:pPr>
                <a:defRPr/>
              </a:pPr>
              <a:t>9</a:t>
            </a:fld>
            <a:r>
              <a:rPr lang="en-US" altLang="zh-CN"/>
              <a:t>/39</a:t>
            </a:r>
            <a:endParaRPr lang="en-US" altLang="zh-CN" dirty="0"/>
          </a:p>
        </p:txBody>
      </p:sp>
    </p:spTree>
    <p:extLst>
      <p:ext uri="{BB962C8B-B14F-4D97-AF65-F5344CB8AC3E}">
        <p14:creationId xmlns:p14="http://schemas.microsoft.com/office/powerpoint/2010/main" val="38899728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32962</TotalTime>
  <Words>7035</Words>
  <Application>Microsoft Macintosh PowerPoint</Application>
  <PresentationFormat>On-screen Show (4:3)</PresentationFormat>
  <Paragraphs>542</Paragraphs>
  <Slides>39</Slides>
  <Notes>38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9" baseType="lpstr">
      <vt:lpstr>华文中宋</vt:lpstr>
      <vt:lpstr>Arial</vt:lpstr>
      <vt:lpstr>Calibri</vt:lpstr>
      <vt:lpstr>Lucida Sans Unicode</vt:lpstr>
      <vt:lpstr>Monotype Sorts</vt:lpstr>
      <vt:lpstr>Tahoma</vt:lpstr>
      <vt:lpstr>Times New Roman</vt:lpstr>
      <vt:lpstr>Wingdings</vt:lpstr>
      <vt:lpstr>Office 主题</vt:lpstr>
      <vt:lpstr>PDF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Ivan</dc:creator>
  <cp:lastModifiedBy>Ning Yang</cp:lastModifiedBy>
  <cp:revision>3349</cp:revision>
  <dcterms:created xsi:type="dcterms:W3CDTF">2007-06-14T13:53:18Z</dcterms:created>
  <dcterms:modified xsi:type="dcterms:W3CDTF">2021-04-19T06:02:55Z</dcterms:modified>
</cp:coreProperties>
</file>