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handoutMasterIdLst>
    <p:handoutMasterId r:id="rId40"/>
  </p:handoutMasterIdLst>
  <p:sldIdLst>
    <p:sldId id="663" r:id="rId2"/>
    <p:sldId id="667" r:id="rId3"/>
    <p:sldId id="805" r:id="rId4"/>
    <p:sldId id="806" r:id="rId5"/>
    <p:sldId id="807" r:id="rId6"/>
    <p:sldId id="808" r:id="rId7"/>
    <p:sldId id="809" r:id="rId8"/>
    <p:sldId id="810" r:id="rId9"/>
    <p:sldId id="824" r:id="rId10"/>
    <p:sldId id="811" r:id="rId11"/>
    <p:sldId id="812" r:id="rId12"/>
    <p:sldId id="813" r:id="rId13"/>
    <p:sldId id="814" r:id="rId14"/>
    <p:sldId id="815" r:id="rId15"/>
    <p:sldId id="816" r:id="rId16"/>
    <p:sldId id="817" r:id="rId17"/>
    <p:sldId id="818" r:id="rId18"/>
    <p:sldId id="819" r:id="rId19"/>
    <p:sldId id="820" r:id="rId20"/>
    <p:sldId id="821" r:id="rId21"/>
    <p:sldId id="822" r:id="rId22"/>
    <p:sldId id="823" r:id="rId23"/>
    <p:sldId id="825" r:id="rId24"/>
    <p:sldId id="826" r:id="rId25"/>
    <p:sldId id="827" r:id="rId26"/>
    <p:sldId id="828" r:id="rId27"/>
    <p:sldId id="837" r:id="rId28"/>
    <p:sldId id="829" r:id="rId29"/>
    <p:sldId id="830" r:id="rId30"/>
    <p:sldId id="831" r:id="rId31"/>
    <p:sldId id="832" r:id="rId32"/>
    <p:sldId id="833" r:id="rId33"/>
    <p:sldId id="834" r:id="rId34"/>
    <p:sldId id="835" r:id="rId35"/>
    <p:sldId id="838" r:id="rId36"/>
    <p:sldId id="836" r:id="rId37"/>
    <p:sldId id="804" r:id="rId38"/>
  </p:sldIdLst>
  <p:sldSz cx="9144000" cy="6858000" type="screen4x3"/>
  <p:notesSz cx="6858000" cy="9144000"/>
  <p:defaultTextStyle>
    <a:defPPr>
      <a:defRPr lang="zh-CN"/>
    </a:defPPr>
    <a:lvl1pPr algn="l" rtl="0" fontAlgn="base">
      <a:spcBef>
        <a:spcPct val="0"/>
      </a:spcBef>
      <a:spcAft>
        <a:spcPct val="0"/>
      </a:spcAft>
      <a:defRPr sz="1200" kern="1200">
        <a:solidFill>
          <a:schemeClr val="tx1"/>
        </a:solidFill>
        <a:latin typeface="Arial" charset="0"/>
        <a:ea typeface="宋体" pitchFamily="2" charset="-122"/>
        <a:cs typeface="+mn-cs"/>
      </a:defRPr>
    </a:lvl1pPr>
    <a:lvl2pPr marL="457200" algn="l" rtl="0" fontAlgn="base">
      <a:spcBef>
        <a:spcPct val="0"/>
      </a:spcBef>
      <a:spcAft>
        <a:spcPct val="0"/>
      </a:spcAft>
      <a:defRPr sz="1200" kern="1200">
        <a:solidFill>
          <a:schemeClr val="tx1"/>
        </a:solidFill>
        <a:latin typeface="Arial" charset="0"/>
        <a:ea typeface="宋体" pitchFamily="2" charset="-122"/>
        <a:cs typeface="+mn-cs"/>
      </a:defRPr>
    </a:lvl2pPr>
    <a:lvl3pPr marL="914400" algn="l" rtl="0" fontAlgn="base">
      <a:spcBef>
        <a:spcPct val="0"/>
      </a:spcBef>
      <a:spcAft>
        <a:spcPct val="0"/>
      </a:spcAft>
      <a:defRPr sz="1200" kern="1200">
        <a:solidFill>
          <a:schemeClr val="tx1"/>
        </a:solidFill>
        <a:latin typeface="Arial" charset="0"/>
        <a:ea typeface="宋体" pitchFamily="2" charset="-122"/>
        <a:cs typeface="+mn-cs"/>
      </a:defRPr>
    </a:lvl3pPr>
    <a:lvl4pPr marL="1371600" algn="l" rtl="0" fontAlgn="base">
      <a:spcBef>
        <a:spcPct val="0"/>
      </a:spcBef>
      <a:spcAft>
        <a:spcPct val="0"/>
      </a:spcAft>
      <a:defRPr sz="1200" kern="1200">
        <a:solidFill>
          <a:schemeClr val="tx1"/>
        </a:solidFill>
        <a:latin typeface="Arial" charset="0"/>
        <a:ea typeface="宋体" pitchFamily="2" charset="-122"/>
        <a:cs typeface="+mn-cs"/>
      </a:defRPr>
    </a:lvl4pPr>
    <a:lvl5pPr marL="1828800" algn="l" rtl="0" fontAlgn="base">
      <a:spcBef>
        <a:spcPct val="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Arial" charset="0"/>
        <a:ea typeface="宋体" pitchFamily="2" charset="-122"/>
        <a:cs typeface="+mn-cs"/>
      </a:defRPr>
    </a:lvl6pPr>
    <a:lvl7pPr marL="2743200" algn="l" defTabSz="914400" rtl="0" eaLnBrk="1" latinLnBrk="0" hangingPunct="1">
      <a:defRPr sz="1200" kern="1200">
        <a:solidFill>
          <a:schemeClr val="tx1"/>
        </a:solidFill>
        <a:latin typeface="Arial" charset="0"/>
        <a:ea typeface="宋体" pitchFamily="2" charset="-122"/>
        <a:cs typeface="+mn-cs"/>
      </a:defRPr>
    </a:lvl7pPr>
    <a:lvl8pPr marL="3200400" algn="l" defTabSz="914400" rtl="0" eaLnBrk="1" latinLnBrk="0" hangingPunct="1">
      <a:defRPr sz="1200" kern="1200">
        <a:solidFill>
          <a:schemeClr val="tx1"/>
        </a:solidFill>
        <a:latin typeface="Arial" charset="0"/>
        <a:ea typeface="宋体" pitchFamily="2" charset="-122"/>
        <a:cs typeface="+mn-cs"/>
      </a:defRPr>
    </a:lvl8pPr>
    <a:lvl9pPr marL="3657600" algn="l" defTabSz="914400" rtl="0" eaLnBrk="1" latinLnBrk="0" hangingPunct="1">
      <a:defRPr sz="12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A0058"/>
    <a:srgbClr val="000090"/>
    <a:srgbClr val="FFFFCB"/>
    <a:srgbClr val="F31A03"/>
    <a:srgbClr val="FFFFFF"/>
    <a:srgbClr val="FC83C0"/>
    <a:srgbClr val="6AA293"/>
    <a:srgbClr val="1073E0"/>
    <a:srgbClr val="B5E1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87683" autoAdjust="0"/>
  </p:normalViewPr>
  <p:slideViewPr>
    <p:cSldViewPr>
      <p:cViewPr varScale="1">
        <p:scale>
          <a:sx n="114" d="100"/>
          <a:sy n="114" d="100"/>
        </p:scale>
        <p:origin x="1784" y="176"/>
      </p:cViewPr>
      <p:guideLst>
        <p:guide orient="horz" pos="2160"/>
        <p:guide pos="2880"/>
      </p:guideLst>
    </p:cSldViewPr>
  </p:slideViewPr>
  <p:notesTextViewPr>
    <p:cViewPr>
      <p:scale>
        <a:sx n="110" d="100"/>
        <a:sy n="110" d="100"/>
      </p:scale>
      <p:origin x="0" y="0"/>
    </p:cViewPr>
  </p:notesTextViewPr>
  <p:sorterViewPr>
    <p:cViewPr>
      <p:scale>
        <a:sx n="75" d="100"/>
        <a:sy n="75" d="100"/>
      </p:scale>
      <p:origin x="0" y="0"/>
    </p:cViewPr>
  </p:sorterViewPr>
  <p:notesViewPr>
    <p:cSldViewPr>
      <p:cViewPr varScale="1">
        <p:scale>
          <a:sx n="75" d="100"/>
          <a:sy n="75" d="100"/>
        </p:scale>
        <p:origin x="-212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a:lvl1pPr>
          </a:lstStyle>
          <a:p>
            <a:pPr>
              <a:defRPr/>
            </a:pPr>
            <a:endParaRPr lang="zh-CN" altLang="en-US"/>
          </a:p>
        </p:txBody>
      </p:sp>
      <p:sp>
        <p:nvSpPr>
          <p:cNvPr id="1249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a:lvl1pPr>
          </a:lstStyle>
          <a:p>
            <a:pPr>
              <a:defRPr/>
            </a:pPr>
            <a:fld id="{8ED8ECC5-00EF-45E2-8D7A-917B3AF32399}" type="datetimeFigureOut">
              <a:rPr lang="zh-CN" altLang="en-US"/>
              <a:pPr>
                <a:defRPr/>
              </a:pPr>
              <a:t>2021/4/19</a:t>
            </a:fld>
            <a:endParaRPr lang="en-US" altLang="zh-CN" dirty="0"/>
          </a:p>
        </p:txBody>
      </p:sp>
      <p:sp>
        <p:nvSpPr>
          <p:cNvPr id="1249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a:lvl1pPr>
          </a:lstStyle>
          <a:p>
            <a:pPr>
              <a:defRPr/>
            </a:pPr>
            <a:endParaRPr lang="en-US" altLang="zh-CN" dirty="0"/>
          </a:p>
        </p:txBody>
      </p:sp>
      <p:sp>
        <p:nvSpPr>
          <p:cNvPr id="1249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a:lvl1pPr>
          </a:lstStyle>
          <a:p>
            <a:pPr>
              <a:defRPr/>
            </a:pPr>
            <a:fld id="{A5E5DA37-D6B2-4B71-9A4F-7C768103F308}" type="slidenum">
              <a:rPr lang="zh-CN" altLang="en-US"/>
              <a:pPr>
                <a:defRPr/>
              </a:pPr>
              <a:t>‹#›</a:t>
            </a:fld>
            <a:endParaRPr lang="en-US" altLang="zh-CN" dirty="0"/>
          </a:p>
        </p:txBody>
      </p:sp>
    </p:spTree>
    <p:extLst>
      <p:ext uri="{BB962C8B-B14F-4D97-AF65-F5344CB8AC3E}">
        <p14:creationId xmlns:p14="http://schemas.microsoft.com/office/powerpoint/2010/main" val="42434359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C92C9254-DFD7-42E5-894C-3D36FF8DC046}" type="datetimeFigureOut">
              <a:rPr lang="zh-CN" altLang="en-US"/>
              <a:pPr>
                <a:defRPr/>
              </a:pPr>
              <a:t>2021/4/19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55E0D3DA-A339-4480-A1D3-4E421AA12F08}" type="slidenum">
              <a:rPr lang="zh-CN" altLang="en-US"/>
              <a:pPr>
                <a:defRPr/>
              </a:pPr>
              <a:t>‹#›</a:t>
            </a:fld>
            <a:endParaRPr lang="zh-CN" altLang="en-US"/>
          </a:p>
        </p:txBody>
      </p:sp>
    </p:spTree>
    <p:extLst>
      <p:ext uri="{BB962C8B-B14F-4D97-AF65-F5344CB8AC3E}">
        <p14:creationId xmlns:p14="http://schemas.microsoft.com/office/powerpoint/2010/main" val="64290156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B3F59C3-6200-47D0-9AF4-02A72D71E3A8}" type="slidenum">
              <a:rPr lang="zh-CN" altLang="en-US"/>
              <a:pPr algn="r"/>
              <a:t>1</a:t>
            </a:fld>
            <a:endParaRPr lang="en-US" altLang="zh-CN" dirty="0"/>
          </a:p>
        </p:txBody>
      </p:sp>
      <p:sp>
        <p:nvSpPr>
          <p:cNvPr id="81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Tree>
    <p:extLst>
      <p:ext uri="{BB962C8B-B14F-4D97-AF65-F5344CB8AC3E}">
        <p14:creationId xmlns:p14="http://schemas.microsoft.com/office/powerpoint/2010/main" val="209343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 1</a:t>
            </a:r>
          </a:p>
          <a:p>
            <a:r>
              <a:rPr lang="en-US" altLang="zh-CN" dirty="0"/>
              <a:t>The transition function for a PDA has three arguments – the third argument is the symbol a the top of the stack.</a:t>
            </a:r>
          </a:p>
          <a:p>
            <a:endParaRPr lang="en-US" altLang="zh-CN" dirty="0"/>
          </a:p>
          <a:p>
            <a:r>
              <a:rPr lang="en-US" altLang="zh-CN" dirty="0"/>
              <a:t>Click 2</a:t>
            </a:r>
          </a:p>
          <a:p>
            <a:r>
              <a:rPr lang="en-US" altLang="zh-CN" dirty="0"/>
              <a:t>First is a state, as for finite automata.</a:t>
            </a:r>
          </a:p>
          <a:p>
            <a:endParaRPr lang="en-US" altLang="zh-CN" dirty="0"/>
          </a:p>
          <a:p>
            <a:r>
              <a:rPr lang="en-US" altLang="zh-CN" dirty="0"/>
              <a:t>Click 3</a:t>
            </a:r>
          </a:p>
          <a:p>
            <a:r>
              <a:rPr lang="en-US" altLang="zh-CN" dirty="0"/>
              <a:t>Second: an input symbol or epsilon, as for the epsilon-NFA</a:t>
            </a:r>
            <a:r>
              <a:rPr lang="zh-CN" altLang="en-US" dirty="0">
                <a:latin typeface="Arial"/>
              </a:rPr>
              <a:t>’</a:t>
            </a:r>
            <a:r>
              <a:rPr lang="en-US" altLang="zh-CN" dirty="0"/>
              <a:t>s transition function.</a:t>
            </a:r>
          </a:p>
          <a:p>
            <a:endParaRPr lang="en-US" altLang="zh-CN" dirty="0"/>
          </a:p>
          <a:p>
            <a:r>
              <a:rPr lang="en-US" altLang="zh-CN" dirty="0"/>
              <a:t>Click 4</a:t>
            </a:r>
          </a:p>
          <a:p>
            <a:r>
              <a:rPr lang="en-US" altLang="zh-CN" dirty="0"/>
              <a:t>And last, a stack symbol.</a:t>
            </a:r>
          </a:p>
          <a:p>
            <a:endParaRPr lang="en-US" altLang="zh-CN" dirty="0"/>
          </a:p>
          <a:p>
            <a:r>
              <a:rPr lang="en-US" altLang="zh-CN" dirty="0"/>
              <a:t>NOW CLICK TWICE to get the </a:t>
            </a:r>
            <a:r>
              <a:rPr lang="en-US" altLang="zh-CN" dirty="0" err="1"/>
              <a:t>subbullet</a:t>
            </a:r>
            <a:r>
              <a:rPr lang="en-US" altLang="zh-CN" dirty="0"/>
              <a:t>.</a:t>
            </a:r>
          </a:p>
          <a:p>
            <a:r>
              <a:rPr lang="en-US" altLang="zh-CN" dirty="0"/>
              <a:t>Delta for state q, input </a:t>
            </a:r>
            <a:r>
              <a:rPr lang="zh-CN" altLang="en-US" dirty="0">
                <a:latin typeface="Arial"/>
              </a:rPr>
              <a:t>“</a:t>
            </a:r>
            <a:r>
              <a:rPr lang="en-US" altLang="zh-CN" dirty="0"/>
              <a:t>a</a:t>
            </a:r>
            <a:r>
              <a:rPr lang="zh-CN" altLang="en-US" dirty="0">
                <a:latin typeface="Arial"/>
              </a:rPr>
              <a:t>”</a:t>
            </a:r>
            <a:r>
              <a:rPr lang="en-US" altLang="zh-CN" dirty="0"/>
              <a:t> (which can be epsilon), and stack symbol Z is a set of zero or more </a:t>
            </a:r>
            <a:r>
              <a:rPr lang="zh-CN" altLang="en-US" dirty="0">
                <a:latin typeface="Arial"/>
              </a:rPr>
              <a:t>“</a:t>
            </a:r>
            <a:r>
              <a:rPr lang="en-US" altLang="zh-CN" dirty="0"/>
              <a:t>actions.</a:t>
            </a:r>
            <a:r>
              <a:rPr lang="zh-CN" altLang="en-US" dirty="0">
                <a:latin typeface="Arial"/>
              </a:rPr>
              <a:t>”</a:t>
            </a:r>
            <a:r>
              <a:rPr lang="en-US" altLang="zh-CN" dirty="0"/>
              <a:t>  Each action consists of a next state p and a string alpha of stack symbols, possibly empty, with which to replace the top stack symbol Z.</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10</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 1</a:t>
            </a:r>
          </a:p>
          <a:p>
            <a:r>
              <a:rPr lang="en-US" altLang="zh-CN" dirty="0"/>
              <a:t>To summarize, when delta(</a:t>
            </a:r>
            <a:r>
              <a:rPr lang="en-US" altLang="zh-CN" dirty="0" err="1"/>
              <a:t>q,a,Z</a:t>
            </a:r>
            <a:r>
              <a:rPr lang="en-US" altLang="zh-CN" dirty="0"/>
              <a:t>) contains (p, alpha), then one choice of move for the PDA when it is in state q, sees </a:t>
            </a:r>
            <a:r>
              <a:rPr lang="zh-CN" altLang="en-US" dirty="0">
                <a:latin typeface="Arial"/>
              </a:rPr>
              <a:t>“</a:t>
            </a:r>
            <a:r>
              <a:rPr lang="en-US" altLang="zh-CN" dirty="0"/>
              <a:t>a</a:t>
            </a:r>
            <a:r>
              <a:rPr lang="zh-CN" altLang="en-US" dirty="0">
                <a:latin typeface="Arial"/>
              </a:rPr>
              <a:t>”</a:t>
            </a:r>
            <a:r>
              <a:rPr lang="en-US" altLang="zh-CN" dirty="0"/>
              <a:t> at the front of the remaining input, and has Z on top of the stack is to</a:t>
            </a:r>
          </a:p>
          <a:p>
            <a:endParaRPr lang="en-US" altLang="zh-CN" dirty="0"/>
          </a:p>
          <a:p>
            <a:r>
              <a:rPr lang="en-US" altLang="zh-CN" dirty="0"/>
              <a:t>Click 2</a:t>
            </a:r>
          </a:p>
          <a:p>
            <a:r>
              <a:rPr lang="en-US" altLang="zh-CN" dirty="0"/>
              <a:t>Go to state p.</a:t>
            </a:r>
          </a:p>
          <a:p>
            <a:endParaRPr lang="en-US" altLang="zh-CN" dirty="0"/>
          </a:p>
          <a:p>
            <a:r>
              <a:rPr lang="en-US" altLang="zh-CN" dirty="0"/>
              <a:t>Click 3</a:t>
            </a:r>
          </a:p>
          <a:p>
            <a:r>
              <a:rPr lang="en-US" altLang="zh-CN" dirty="0"/>
              <a:t>Remove </a:t>
            </a:r>
            <a:r>
              <a:rPr lang="zh-CN" altLang="en-US" dirty="0">
                <a:latin typeface="Arial"/>
              </a:rPr>
              <a:t>“</a:t>
            </a:r>
            <a:r>
              <a:rPr lang="en-US" altLang="zh-CN" dirty="0"/>
              <a:t>a</a:t>
            </a:r>
            <a:r>
              <a:rPr lang="zh-CN" altLang="en-US" dirty="0">
                <a:latin typeface="Arial"/>
              </a:rPr>
              <a:t>”</a:t>
            </a:r>
            <a:r>
              <a:rPr lang="en-US" altLang="zh-CN" dirty="0"/>
              <a:t> from the front of the input.  Of course if </a:t>
            </a:r>
            <a:r>
              <a:rPr lang="zh-CN" altLang="en-US" dirty="0">
                <a:latin typeface="Arial"/>
              </a:rPr>
              <a:t>“</a:t>
            </a:r>
            <a:r>
              <a:rPr lang="en-US" altLang="zh-CN" dirty="0"/>
              <a:t>a</a:t>
            </a:r>
            <a:r>
              <a:rPr lang="zh-CN" altLang="en-US" dirty="0">
                <a:latin typeface="Arial"/>
              </a:rPr>
              <a:t>”</a:t>
            </a:r>
            <a:r>
              <a:rPr lang="en-US" altLang="zh-CN" dirty="0"/>
              <a:t> is epsilon, then the remaining input </a:t>
            </a:r>
            <a:r>
              <a:rPr lang="en-US" altLang="zh-CN" dirty="0" err="1"/>
              <a:t>doesn</a:t>
            </a:r>
            <a:r>
              <a:rPr lang="zh-CN" altLang="en-US" dirty="0">
                <a:latin typeface="Arial"/>
              </a:rPr>
              <a:t>’</a:t>
            </a:r>
            <a:r>
              <a:rPr lang="en-US" altLang="zh-CN" dirty="0"/>
              <a:t>t change.</a:t>
            </a:r>
          </a:p>
          <a:p>
            <a:endParaRPr lang="en-US" altLang="zh-CN" dirty="0"/>
          </a:p>
          <a:p>
            <a:r>
              <a:rPr lang="en-US" altLang="zh-CN" dirty="0"/>
              <a:t>Click 4</a:t>
            </a:r>
          </a:p>
          <a:p>
            <a:r>
              <a:rPr lang="en-US" altLang="zh-CN" dirty="0"/>
              <a:t>Replace Z by alpha on top of the stack.  Note that although the PDA may have choices – several different p-alpha pairs, it has to pick one pair and then do both things associated with that pair.  It can</a:t>
            </a:r>
            <a:r>
              <a:rPr lang="zh-CN" altLang="en-US" dirty="0">
                <a:latin typeface="Arial"/>
              </a:rPr>
              <a:t>’</a:t>
            </a:r>
            <a:r>
              <a:rPr lang="en-US" altLang="zh-CN" dirty="0"/>
              <a:t>t pick a next state from one pair, and a stack string from another.</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11</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 1</a:t>
            </a:r>
          </a:p>
          <a:p>
            <a:r>
              <a:rPr lang="en-US" altLang="zh-CN" dirty="0"/>
              <a:t>Let</a:t>
            </a:r>
            <a:r>
              <a:rPr lang="zh-CN" altLang="en-US" dirty="0">
                <a:latin typeface="Arial"/>
              </a:rPr>
              <a:t>’</a:t>
            </a:r>
            <a:r>
              <a:rPr lang="en-US" altLang="zh-CN" dirty="0"/>
              <a:t>s design a PDA for our favorite context-free language, the set of strings of the form 0-to-the n 1-to-the-n. </a:t>
            </a:r>
          </a:p>
          <a:p>
            <a:r>
              <a:rPr lang="en-US" altLang="zh-CN" dirty="0"/>
              <a:t>Click 2</a:t>
            </a:r>
          </a:p>
          <a:p>
            <a:r>
              <a:rPr lang="en-US" altLang="zh-CN" dirty="0"/>
              <a:t>We need three states.</a:t>
            </a:r>
          </a:p>
          <a:p>
            <a:endParaRPr lang="en-US" altLang="zh-CN" dirty="0"/>
          </a:p>
          <a:p>
            <a:r>
              <a:rPr lang="en-US" altLang="zh-CN" dirty="0"/>
              <a:t>Click 3</a:t>
            </a:r>
          </a:p>
          <a:p>
            <a:r>
              <a:rPr lang="en-US" altLang="zh-CN" dirty="0"/>
              <a:t>q will be the start state.  It represents the condition that we</a:t>
            </a:r>
            <a:r>
              <a:rPr lang="zh-CN" altLang="en-US" dirty="0">
                <a:latin typeface="Arial"/>
              </a:rPr>
              <a:t>’</a:t>
            </a:r>
            <a:r>
              <a:rPr lang="en-US" altLang="zh-CN" dirty="0" err="1"/>
              <a:t>ve</a:t>
            </a:r>
            <a:r>
              <a:rPr lang="en-US" altLang="zh-CN" dirty="0"/>
              <a:t> so far seen only 0</a:t>
            </a:r>
            <a:r>
              <a:rPr lang="zh-CN" altLang="en-US" dirty="0">
                <a:latin typeface="Arial"/>
              </a:rPr>
              <a:t>’</a:t>
            </a:r>
            <a:r>
              <a:rPr lang="en-US" altLang="zh-CN" dirty="0"/>
              <a:t>s on the input.</a:t>
            </a:r>
          </a:p>
          <a:p>
            <a:endParaRPr lang="en-US" altLang="zh-CN" dirty="0"/>
          </a:p>
          <a:p>
            <a:r>
              <a:rPr lang="en-US" altLang="zh-CN" dirty="0"/>
              <a:t>Click 4</a:t>
            </a:r>
          </a:p>
          <a:p>
            <a:r>
              <a:rPr lang="en-US" altLang="zh-CN" dirty="0"/>
              <a:t>p is the state we go to when we see the first 1.  We use this state to remember not to accept a string if we ever see any more 0</a:t>
            </a:r>
            <a:r>
              <a:rPr lang="zh-CN" altLang="en-US" dirty="0">
                <a:latin typeface="Arial"/>
              </a:rPr>
              <a:t>’</a:t>
            </a:r>
            <a:r>
              <a:rPr lang="en-US" altLang="zh-CN" dirty="0"/>
              <a:t>s.</a:t>
            </a:r>
          </a:p>
          <a:p>
            <a:endParaRPr lang="en-US" altLang="zh-CN" dirty="0"/>
          </a:p>
          <a:p>
            <a:r>
              <a:rPr lang="en-US" altLang="zh-CN" dirty="0"/>
              <a:t>Click 5</a:t>
            </a:r>
          </a:p>
          <a:p>
            <a:r>
              <a:rPr lang="en-US" altLang="zh-CN" dirty="0"/>
              <a:t>And f will be the final state.  It</a:t>
            </a:r>
            <a:r>
              <a:rPr lang="zh-CN" altLang="en-US" dirty="0">
                <a:latin typeface="Arial"/>
              </a:rPr>
              <a:t>’</a:t>
            </a:r>
            <a:r>
              <a:rPr lang="en-US" altLang="zh-CN" dirty="0"/>
              <a:t>s there only so we can accept when the number of 1</a:t>
            </a:r>
            <a:r>
              <a:rPr lang="zh-CN" altLang="en-US" dirty="0">
                <a:latin typeface="Arial"/>
              </a:rPr>
              <a:t>’</a:t>
            </a:r>
            <a:r>
              <a:rPr lang="en-US" altLang="zh-CN" dirty="0"/>
              <a:t>s matches the number of 0</a:t>
            </a:r>
            <a:r>
              <a:rPr lang="zh-CN" altLang="en-US" dirty="0">
                <a:latin typeface="Arial"/>
              </a:rPr>
              <a:t>’</a:t>
            </a:r>
            <a:r>
              <a:rPr lang="en-US" altLang="zh-CN" dirty="0"/>
              <a:t>s.</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12</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also need two stack symbols. Z_0 is the start symbol.  It has an important job.  It marks the bottom of the stack.  As we read 0</a:t>
            </a:r>
            <a:r>
              <a:rPr lang="zh-CN" altLang="en-US" dirty="0">
                <a:latin typeface="Arial"/>
              </a:rPr>
              <a:t>’</a:t>
            </a:r>
            <a:r>
              <a:rPr lang="en-US" altLang="zh-CN" dirty="0"/>
              <a:t>s on the input, we</a:t>
            </a:r>
            <a:r>
              <a:rPr lang="zh-CN" altLang="en-US" dirty="0">
                <a:latin typeface="Arial"/>
              </a:rPr>
              <a:t>’</a:t>
            </a:r>
            <a:r>
              <a:rPr lang="en-US" altLang="zh-CN" dirty="0" err="1"/>
              <a:t>ll</a:t>
            </a:r>
            <a:r>
              <a:rPr lang="en-US" altLang="zh-CN" dirty="0"/>
              <a:t> push one X onto the stack for each 0 we read.  As 1</a:t>
            </a:r>
            <a:r>
              <a:rPr lang="zh-CN" altLang="en-US" dirty="0">
                <a:latin typeface="Arial"/>
              </a:rPr>
              <a:t>’</a:t>
            </a:r>
            <a:r>
              <a:rPr lang="en-US" altLang="zh-CN" dirty="0"/>
              <a:t>s come in, we pop one X for each 1.  So when the bottom-marker Z_0 again becomes the top stack symbol, we know we have seen exactly as many 1</a:t>
            </a:r>
            <a:r>
              <a:rPr lang="zh-CN" altLang="en-US" dirty="0">
                <a:latin typeface="Arial"/>
              </a:rPr>
              <a:t>’</a:t>
            </a:r>
            <a:r>
              <a:rPr lang="en-US" altLang="zh-CN" dirty="0"/>
              <a:t>s as there were 0</a:t>
            </a:r>
            <a:r>
              <a:rPr lang="zh-CN" altLang="en-US" dirty="0">
                <a:latin typeface="Arial"/>
              </a:rPr>
              <a:t>’</a:t>
            </a:r>
            <a:r>
              <a:rPr lang="en-US" altLang="zh-CN" dirty="0"/>
              <a:t>s, so we accept.</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13</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en-US" altLang="zh-CN" dirty="0"/>
              <a:t>Click 1</a:t>
            </a:r>
          </a:p>
          <a:p>
            <a:r>
              <a:rPr lang="en-US" altLang="zh-CN" dirty="0"/>
              <a:t>Here is the transition function for our PDA.</a:t>
            </a:r>
          </a:p>
          <a:p>
            <a:endParaRPr lang="en-US" altLang="zh-CN" dirty="0"/>
          </a:p>
          <a:p>
            <a:r>
              <a:rPr lang="en-US" altLang="zh-CN" dirty="0"/>
              <a:t>Click 2</a:t>
            </a:r>
          </a:p>
          <a:p>
            <a:r>
              <a:rPr lang="en-US" altLang="zh-CN" dirty="0"/>
              <a:t>Initially, Z_0 is at the top of the stack. When we see the first 0, we push an X onto the stack.  Notice that the replacement string is XZ_0.  That string replaces Z_0, but the net effect is that the Z_0 remains and X is pushed on top.  Remember that stack strings are written with the top at the left.</a:t>
            </a:r>
          </a:p>
          <a:p>
            <a:endParaRPr lang="en-US" altLang="zh-CN" dirty="0"/>
          </a:p>
          <a:p>
            <a:r>
              <a:rPr lang="en-US" altLang="zh-CN" dirty="0"/>
              <a:t>Click 3</a:t>
            </a:r>
          </a:p>
          <a:p>
            <a:r>
              <a:rPr lang="en-US" altLang="zh-CN" dirty="0"/>
              <a:t>We remain in state q as long as 0</a:t>
            </a:r>
            <a:r>
              <a:rPr lang="zh-CN" altLang="en-US" dirty="0">
                <a:latin typeface="Arial"/>
              </a:rPr>
              <a:t>’</a:t>
            </a:r>
            <a:r>
              <a:rPr lang="en-US" altLang="zh-CN" dirty="0"/>
              <a:t>s appear on the input.  After the first 0, each additional 0 causes the X on top of the stack to be replaced by two X</a:t>
            </a:r>
            <a:r>
              <a:rPr lang="zh-CN" altLang="en-US" dirty="0">
                <a:latin typeface="Arial"/>
              </a:rPr>
              <a:t>’</a:t>
            </a:r>
            <a:r>
              <a:rPr lang="en-US" altLang="zh-CN" dirty="0"/>
              <a:t>s.  Thus, the number of X</a:t>
            </a:r>
            <a:r>
              <a:rPr lang="zh-CN" altLang="en-US" dirty="0">
                <a:latin typeface="Arial"/>
              </a:rPr>
              <a:t>’</a:t>
            </a:r>
            <a:r>
              <a:rPr lang="en-US" altLang="zh-CN" dirty="0"/>
              <a:t>s on the stack always equals the number of 0</a:t>
            </a:r>
            <a:r>
              <a:rPr lang="zh-CN" altLang="en-US" dirty="0">
                <a:latin typeface="Arial"/>
              </a:rPr>
              <a:t>’</a:t>
            </a:r>
            <a:r>
              <a:rPr lang="en-US" altLang="zh-CN" dirty="0"/>
              <a:t>s read from the input.</a:t>
            </a:r>
          </a:p>
          <a:p>
            <a:endParaRPr lang="en-US" altLang="zh-CN" dirty="0"/>
          </a:p>
          <a:p>
            <a:r>
              <a:rPr lang="en-US" altLang="zh-CN" dirty="0"/>
              <a:t>Click 4</a:t>
            </a:r>
          </a:p>
          <a:p>
            <a:r>
              <a:rPr lang="en-US" altLang="zh-CN" dirty="0"/>
              <a:t>When a 1 appears at the front of the input, if X is on top of the stack, then we go to state p and pop the top X.  Notice that there has to be an X on top of the stack, so if the first input is 1, when we still have Z_0 on top of the stack, we have no move at all and can never accept.</a:t>
            </a:r>
          </a:p>
          <a:p>
            <a:endParaRPr lang="en-US" altLang="zh-CN" dirty="0"/>
          </a:p>
          <a:p>
            <a:r>
              <a:rPr lang="en-US" altLang="zh-CN" dirty="0"/>
              <a:t>Click 5</a:t>
            </a:r>
          </a:p>
          <a:p>
            <a:r>
              <a:rPr lang="en-US" altLang="zh-CN" dirty="0"/>
              <a:t>As long as more 1</a:t>
            </a:r>
            <a:r>
              <a:rPr lang="zh-CN" altLang="en-US" dirty="0">
                <a:latin typeface="Arial"/>
              </a:rPr>
              <a:t>’</a:t>
            </a:r>
            <a:r>
              <a:rPr lang="en-US" altLang="zh-CN" dirty="0"/>
              <a:t>s appear on the input, we stay in state p and pop an X from the input.  Thus, after seeing n 0</a:t>
            </a:r>
            <a:r>
              <a:rPr lang="zh-CN" altLang="en-US" dirty="0">
                <a:latin typeface="Arial"/>
              </a:rPr>
              <a:t>’</a:t>
            </a:r>
            <a:r>
              <a:rPr lang="en-US" altLang="zh-CN" dirty="0"/>
              <a:t>s followed by m 1</a:t>
            </a:r>
            <a:r>
              <a:rPr lang="zh-CN" altLang="en-US" dirty="0">
                <a:latin typeface="Arial"/>
              </a:rPr>
              <a:t>’</a:t>
            </a:r>
            <a:r>
              <a:rPr lang="en-US" altLang="zh-CN" dirty="0"/>
              <a:t>s, the number of X</a:t>
            </a:r>
            <a:r>
              <a:rPr lang="zh-CN" altLang="en-US" dirty="0">
                <a:latin typeface="Arial"/>
              </a:rPr>
              <a:t>’</a:t>
            </a:r>
            <a:r>
              <a:rPr lang="en-US" altLang="zh-CN" dirty="0"/>
              <a:t>s remaining on the stack will be n-m.</a:t>
            </a:r>
          </a:p>
          <a:p>
            <a:endParaRPr lang="en-US" altLang="zh-CN" dirty="0"/>
          </a:p>
          <a:p>
            <a:r>
              <a:rPr lang="en-US" altLang="zh-CN" dirty="0"/>
              <a:t>Click 6</a:t>
            </a:r>
          </a:p>
          <a:p>
            <a:r>
              <a:rPr lang="en-US" altLang="zh-CN" dirty="0"/>
              <a:t>Thus, after seeing n 0</a:t>
            </a:r>
            <a:r>
              <a:rPr lang="zh-CN" altLang="en-US" dirty="0">
                <a:latin typeface="Arial"/>
              </a:rPr>
              <a:t>’</a:t>
            </a:r>
            <a:r>
              <a:rPr lang="en-US" altLang="zh-CN" dirty="0"/>
              <a:t>s followed by n 1</a:t>
            </a:r>
            <a:r>
              <a:rPr lang="zh-CN" altLang="en-US" dirty="0">
                <a:latin typeface="Arial"/>
              </a:rPr>
              <a:t>’</a:t>
            </a:r>
            <a:r>
              <a:rPr lang="en-US" altLang="zh-CN" dirty="0"/>
              <a:t>s, there are no more X</a:t>
            </a:r>
            <a:r>
              <a:rPr lang="zh-CN" altLang="en-US" dirty="0">
                <a:latin typeface="Arial"/>
              </a:rPr>
              <a:t>’</a:t>
            </a:r>
            <a:r>
              <a:rPr lang="en-US" altLang="zh-CN" dirty="0"/>
              <a:t>s on the stack, and the top symbol becomes Z_0 again.  The last move of this PDA says that if we are in state p with Z_0 on top of the stack, then without using any input we go to state f.  The Z_0 remains on the stack, although that is not important.</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14</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a:t>
            </a:r>
            <a:r>
              <a:rPr lang="zh-CN" altLang="en-US" dirty="0">
                <a:latin typeface="Arial"/>
              </a:rPr>
              <a:t>’</a:t>
            </a:r>
            <a:r>
              <a:rPr lang="en-US" altLang="zh-CN" dirty="0"/>
              <a:t>s a moving picture of the PDA we designed, with 000111 waiting on the input.  Initially it is in state q with just Z_0 on the stack.</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15</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the first move, we consume the first 0 from the input and replace Z_0 by XZ_0 on the stack.</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16</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consume another 0 and replace the top X by two X</a:t>
            </a:r>
            <a:r>
              <a:rPr lang="zh-CN" altLang="en-US" dirty="0">
                <a:latin typeface="Arial"/>
              </a:rPr>
              <a:t>’</a:t>
            </a:r>
            <a:r>
              <a:rPr lang="en-US" altLang="zh-CN" dirty="0"/>
              <a:t>s.</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17</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same thing happens again.</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18</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the first 1 is consumed from the input.  We transition to state p, and pop the top X.</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19</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Today we</a:t>
            </a:r>
            <a:r>
              <a:rPr lang="zh-CN" altLang="en-US" dirty="0">
                <a:latin typeface="Arial"/>
              </a:rPr>
              <a:t>’</a:t>
            </a:r>
            <a:r>
              <a:rPr lang="en-US" altLang="zh-CN" dirty="0"/>
              <a:t>re going to see an automaton that is equivalent in power to the context-free grammar.  The equivalence is analogous to the equivalence between regular expressions and automata – epsilon-NFA</a:t>
            </a:r>
            <a:r>
              <a:rPr lang="zh-CN" altLang="en-US" dirty="0">
                <a:latin typeface="Arial"/>
              </a:rPr>
              <a:t>’</a:t>
            </a:r>
            <a:r>
              <a:rPr lang="en-US" altLang="zh-CN" dirty="0"/>
              <a:t>s in particular.</a:t>
            </a:r>
          </a:p>
          <a:p>
            <a:endParaRPr lang="en-US" altLang="zh-CN" dirty="0"/>
          </a:p>
          <a:p>
            <a:r>
              <a:rPr lang="en-US" altLang="zh-CN" dirty="0"/>
              <a:t>The automaton is called a pushdown automaton, or PDA – that term was in use long before there were personal digital assistants.  After describing the mechanics of the PDA, we</a:t>
            </a:r>
            <a:r>
              <a:rPr lang="zh-CN" altLang="en-US" dirty="0">
                <a:latin typeface="Arial"/>
              </a:rPr>
              <a:t>’</a:t>
            </a:r>
            <a:r>
              <a:rPr lang="en-US" altLang="zh-CN" dirty="0" err="1"/>
              <a:t>ll</a:t>
            </a:r>
            <a:r>
              <a:rPr lang="en-US" altLang="zh-CN" dirty="0"/>
              <a:t> talk about two different, but equivalent ways that PDA</a:t>
            </a:r>
            <a:r>
              <a:rPr lang="zh-CN" altLang="en-US" dirty="0">
                <a:latin typeface="Arial"/>
              </a:rPr>
              <a:t>’</a:t>
            </a:r>
            <a:r>
              <a:rPr lang="en-US" altLang="zh-CN" dirty="0"/>
              <a:t>s can define a language.  We</a:t>
            </a:r>
            <a:r>
              <a:rPr lang="zh-CN" altLang="en-US" dirty="0">
                <a:latin typeface="Arial"/>
              </a:rPr>
              <a:t>’</a:t>
            </a:r>
            <a:r>
              <a:rPr lang="en-US" altLang="zh-CN" dirty="0" err="1"/>
              <a:t>ll</a:t>
            </a:r>
            <a:r>
              <a:rPr lang="en-US" altLang="zh-CN" dirty="0"/>
              <a:t> also mention the deterministic PDA, since the standard model of the PDA is the nondeterministic version with epsilon-transitions allowed.</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a:t>
            </a:fld>
            <a:endParaRPr lang="zh-CN" altLang="en-US"/>
          </a:p>
        </p:txBody>
      </p:sp>
    </p:spTree>
    <p:extLst>
      <p:ext uri="{BB962C8B-B14F-4D97-AF65-F5344CB8AC3E}">
        <p14:creationId xmlns:p14="http://schemas.microsoft.com/office/powerpoint/2010/main" val="3235561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imes New Roman" charset="0"/>
                <a:ea typeface="宋体" charset="0"/>
                <a:cs typeface="+mn-cs"/>
              </a:rPr>
              <a:t>Staying in state p, we consume another 1 and pop another X.</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20</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Same thing. Now all the input is gone.</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21</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But we have Z_0 on top of the stack, so with epsilon input we can go to state f and accept.  We</a:t>
            </a:r>
            <a:r>
              <a:rPr lang="zh-CN" altLang="en-US" dirty="0">
                <a:latin typeface="Arial"/>
              </a:rPr>
              <a:t>’</a:t>
            </a:r>
            <a:r>
              <a:rPr lang="en-US" altLang="zh-CN" dirty="0"/>
              <a:t>re done, and we accepted the input string that was consumed: 000111.</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22</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talk more formally about the behavior of a PDA, we need the notion of an </a:t>
            </a:r>
            <a:r>
              <a:rPr lang="zh-CN" altLang="en-US" dirty="0">
                <a:latin typeface="Arial"/>
              </a:rPr>
              <a:t>“</a:t>
            </a:r>
            <a:r>
              <a:rPr lang="en-US" altLang="zh-CN" dirty="0"/>
              <a:t>instantaneous description</a:t>
            </a:r>
            <a:r>
              <a:rPr lang="zh-CN" altLang="en-US" dirty="0">
                <a:latin typeface="Arial"/>
              </a:rPr>
              <a:t>”</a:t>
            </a:r>
            <a:r>
              <a:rPr lang="en-US" altLang="zh-CN" dirty="0"/>
              <a:t> or ID.  The ID tells us the current state q, the input remaining, w, and the stack contents alpha.  Again remember that the top of the stack will be the leftmost symbol of alpha.</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23</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dirty="0"/>
              <a:t>There is an analogy between derivations for a grammar and sequences of ID</a:t>
            </a:r>
            <a:r>
              <a:rPr lang="zh-CN" altLang="en-US" dirty="0">
                <a:latin typeface="Arial"/>
              </a:rPr>
              <a:t>’</a:t>
            </a:r>
            <a:r>
              <a:rPr lang="en-US" altLang="zh-CN" dirty="0"/>
              <a:t>s for a PDA.  The ID</a:t>
            </a:r>
            <a:r>
              <a:rPr lang="zh-CN" altLang="en-US" dirty="0">
                <a:latin typeface="Arial"/>
              </a:rPr>
              <a:t>’</a:t>
            </a:r>
            <a:r>
              <a:rPr lang="en-US" altLang="zh-CN" dirty="0"/>
              <a:t>s are analogous to the sentential forms of the grammar.</a:t>
            </a:r>
          </a:p>
          <a:p>
            <a:endParaRPr lang="en-US" altLang="zh-CN" dirty="0"/>
          </a:p>
          <a:p>
            <a:r>
              <a:rPr lang="en-US" altLang="zh-CN" dirty="0"/>
              <a:t>Click 1</a:t>
            </a:r>
          </a:p>
          <a:p>
            <a:r>
              <a:rPr lang="en-US" altLang="zh-CN" dirty="0"/>
              <a:t>In place of the double-arrow, we use the turnstile symbol to express the idea that one ID, I, can become another ID, J, by one move of the PDA (POINT).</a:t>
            </a:r>
          </a:p>
          <a:p>
            <a:endParaRPr lang="en-US" altLang="zh-CN" dirty="0"/>
          </a:p>
          <a:p>
            <a:r>
              <a:rPr lang="en-US" altLang="zh-CN" dirty="0"/>
              <a:t>Click 2</a:t>
            </a:r>
          </a:p>
          <a:p>
            <a:r>
              <a:rPr lang="en-US" altLang="zh-CN" dirty="0"/>
              <a:t>That is, suppose the first ID has state q (POINT), input aw, where </a:t>
            </a:r>
            <a:r>
              <a:rPr lang="zh-CN" altLang="en-US" dirty="0">
                <a:latin typeface="Arial"/>
              </a:rPr>
              <a:t>“</a:t>
            </a:r>
            <a:r>
              <a:rPr lang="en-US" altLang="zh-CN" dirty="0"/>
              <a:t>a</a:t>
            </a:r>
            <a:r>
              <a:rPr lang="zh-CN" altLang="en-US" dirty="0">
                <a:latin typeface="Arial"/>
              </a:rPr>
              <a:t>”</a:t>
            </a:r>
            <a:r>
              <a:rPr lang="en-US" altLang="zh-CN" dirty="0"/>
              <a:t> is the symbol or epsilon that is used for the move, and stack X alpha (POINT), where X is the top stack symbol (POINT).  Suppose that delta(</a:t>
            </a:r>
            <a:r>
              <a:rPr lang="en-US" altLang="zh-CN" dirty="0" err="1"/>
              <a:t>q,a,X</a:t>
            </a:r>
            <a:r>
              <a:rPr lang="en-US" altLang="zh-CN" dirty="0"/>
              <a:t>) contains the choice (p, beta) (POINT).  Then a possible next ID has state p (POINT), w remaining on the input, with </a:t>
            </a:r>
            <a:r>
              <a:rPr lang="zh-CN" altLang="en-US" dirty="0">
                <a:latin typeface="Arial"/>
              </a:rPr>
              <a:t>“</a:t>
            </a:r>
            <a:r>
              <a:rPr lang="en-US" altLang="zh-CN" dirty="0"/>
              <a:t>a</a:t>
            </a:r>
            <a:r>
              <a:rPr lang="zh-CN" altLang="en-US" dirty="0">
                <a:latin typeface="Arial"/>
              </a:rPr>
              <a:t>”</a:t>
            </a:r>
            <a:r>
              <a:rPr lang="en-US" altLang="zh-CN" dirty="0"/>
              <a:t> removed (POINT), and beta-alpha on the stack (POINT), that is, with X replaced by beta.</a:t>
            </a:r>
          </a:p>
          <a:p>
            <a:endParaRPr lang="en-US" altLang="zh-CN" dirty="0"/>
          </a:p>
          <a:p>
            <a:r>
              <a:rPr lang="en-US" altLang="zh-CN" dirty="0"/>
              <a:t>Click 3</a:t>
            </a:r>
          </a:p>
          <a:p>
            <a:r>
              <a:rPr lang="en-US" altLang="zh-CN" dirty="0"/>
              <a:t>We also have a goes-to-star relationship for ID</a:t>
            </a:r>
            <a:r>
              <a:rPr lang="zh-CN" altLang="en-US" dirty="0">
                <a:latin typeface="Arial"/>
              </a:rPr>
              <a:t>’</a:t>
            </a:r>
            <a:r>
              <a:rPr lang="en-US" altLang="zh-CN" dirty="0"/>
              <a:t>s, defined analogously to the way we defined arrow-star for sentential </a:t>
            </a:r>
            <a:r>
              <a:rPr lang="en-US" altLang="zh-CN" dirty="0" err="1"/>
              <a:t>forns</a:t>
            </a:r>
            <a:r>
              <a:rPr lang="en-US" altLang="zh-CN" dirty="0"/>
              <a:t>.</a:t>
            </a:r>
          </a:p>
          <a:p>
            <a:endParaRPr lang="en-US" altLang="zh-CN" dirty="0"/>
          </a:p>
          <a:p>
            <a:r>
              <a:rPr lang="en-US" altLang="zh-CN" dirty="0"/>
              <a:t>Click 4</a:t>
            </a:r>
          </a:p>
          <a:p>
            <a:r>
              <a:rPr lang="en-US" altLang="zh-CN" dirty="0"/>
              <a:t>That is, the basis representing zero moves says that any ID goes-to-star itself.</a:t>
            </a:r>
          </a:p>
          <a:p>
            <a:endParaRPr lang="en-US" altLang="zh-CN" dirty="0"/>
          </a:p>
          <a:p>
            <a:r>
              <a:rPr lang="en-US" altLang="zh-CN" dirty="0"/>
              <a:t>Click 5</a:t>
            </a:r>
          </a:p>
          <a:p>
            <a:r>
              <a:rPr lang="en-US" altLang="zh-CN" dirty="0"/>
              <a:t>And for the induction, if I goes to J by some number of moves, possibly zero, and J goes to K by one more move, then I goes to K by some number of moves.</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24</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 1</a:t>
            </a:r>
          </a:p>
          <a:p>
            <a:r>
              <a:rPr lang="en-US" altLang="zh-CN" dirty="0"/>
              <a:t>Here</a:t>
            </a:r>
            <a:r>
              <a:rPr lang="zh-CN" altLang="en-US" dirty="0">
                <a:latin typeface="Arial"/>
              </a:rPr>
              <a:t>’</a:t>
            </a:r>
            <a:r>
              <a:rPr lang="en-US" altLang="zh-CN" dirty="0"/>
              <a:t>s the sequence of ID</a:t>
            </a:r>
            <a:r>
              <a:rPr lang="zh-CN" altLang="en-US" dirty="0">
                <a:latin typeface="Arial"/>
              </a:rPr>
              <a:t>”</a:t>
            </a:r>
            <a:r>
              <a:rPr lang="en-US" altLang="zh-CN" dirty="0"/>
              <a:t>s that we get from our previous example.  The input is 000111, so the initial ID has state Q, that input, and stack Z_0 (POINT).  The first move consumes a 0 from the input and pushes an X onto the stack (POINT).</a:t>
            </a:r>
          </a:p>
          <a:p>
            <a:endParaRPr lang="en-US" altLang="zh-CN" dirty="0"/>
          </a:p>
          <a:p>
            <a:r>
              <a:rPr lang="en-US" altLang="zh-CN" dirty="0"/>
              <a:t>The second and third moves do the same (POINT).  Next, because 1 is the next input symbol, the state becomes p, the 1 is removed from the input, and an X is popped (POINT).  And two more moves pop the remaining two X</a:t>
            </a:r>
            <a:r>
              <a:rPr lang="zh-CN" altLang="en-US" dirty="0">
                <a:latin typeface="Arial"/>
              </a:rPr>
              <a:t>’</a:t>
            </a:r>
            <a:r>
              <a:rPr lang="en-US" altLang="zh-CN" dirty="0"/>
              <a:t>s (POINT).  In the final move, the state becomes f.</a:t>
            </a:r>
          </a:p>
          <a:p>
            <a:endParaRPr lang="en-US" altLang="zh-CN" dirty="0"/>
          </a:p>
          <a:p>
            <a:r>
              <a:rPr lang="en-US" altLang="zh-CN" dirty="0"/>
              <a:t>Click 2</a:t>
            </a:r>
          </a:p>
          <a:p>
            <a:r>
              <a:rPr lang="en-US" altLang="zh-CN" dirty="0"/>
              <a:t>We can summarize the sequence by saying that the initial ID goes-to-star the final ID.  We can also say that any of these ID</a:t>
            </a:r>
            <a:r>
              <a:rPr lang="zh-CN" altLang="en-US" dirty="0">
                <a:latin typeface="Arial"/>
              </a:rPr>
              <a:t>’</a:t>
            </a:r>
            <a:r>
              <a:rPr lang="en-US" altLang="zh-CN" dirty="0"/>
              <a:t>s goes-to-star itself and any of the ID</a:t>
            </a:r>
            <a:r>
              <a:rPr lang="zh-CN" altLang="en-US" dirty="0">
                <a:latin typeface="Arial"/>
              </a:rPr>
              <a:t>’</a:t>
            </a:r>
            <a:r>
              <a:rPr lang="en-US" altLang="zh-CN" dirty="0"/>
              <a:t>s that follow in the sequence.</a:t>
            </a:r>
          </a:p>
          <a:p>
            <a:endParaRPr lang="en-US" altLang="zh-CN" dirty="0"/>
          </a:p>
          <a:p>
            <a:r>
              <a:rPr lang="en-US" altLang="zh-CN" dirty="0"/>
              <a:t>Click 3</a:t>
            </a:r>
          </a:p>
          <a:p>
            <a:r>
              <a:rPr lang="en-US" altLang="zh-CN" dirty="0"/>
              <a:t>In order to understand better the idea of acceptance of input by a PDA, we have to ask ourselves what would happen if there were an extra 1 on the input.  We</a:t>
            </a:r>
            <a:r>
              <a:rPr lang="zh-CN" altLang="en-US" dirty="0">
                <a:latin typeface="Arial"/>
              </a:rPr>
              <a:t>’</a:t>
            </a:r>
            <a:r>
              <a:rPr lang="en-US" altLang="zh-CN" dirty="0" err="1"/>
              <a:t>ll</a:t>
            </a:r>
            <a:r>
              <a:rPr lang="en-US" altLang="zh-CN" dirty="0"/>
              <a:t> take that up on the next slide.</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25</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 1</a:t>
            </a:r>
          </a:p>
          <a:p>
            <a:r>
              <a:rPr lang="en-US" altLang="zh-CN" dirty="0"/>
              <a:t>The sequence of ID</a:t>
            </a:r>
            <a:r>
              <a:rPr lang="zh-CN" altLang="en-US" dirty="0">
                <a:latin typeface="Arial"/>
              </a:rPr>
              <a:t>’</a:t>
            </a:r>
            <a:r>
              <a:rPr lang="en-US" altLang="zh-CN" dirty="0"/>
              <a:t>s is the same, except that an extra 1 tags along at the end of each input string.  The last move (POINT), where the state changes from p to f, is still legal, because a PDA can use epsilon input even if there is input remaining.</a:t>
            </a:r>
          </a:p>
          <a:p>
            <a:endParaRPr lang="en-US" altLang="zh-CN" dirty="0"/>
          </a:p>
          <a:p>
            <a:r>
              <a:rPr lang="en-US" altLang="zh-CN" dirty="0"/>
              <a:t>Click 2</a:t>
            </a:r>
          </a:p>
          <a:p>
            <a:r>
              <a:rPr lang="en-US" altLang="zh-CN" dirty="0"/>
              <a:t>State f has no transitions, so the sequence cannot be extended, and the last 1 can never be consumed.</a:t>
            </a:r>
          </a:p>
          <a:p>
            <a:endParaRPr lang="en-US" altLang="zh-CN" dirty="0"/>
          </a:p>
          <a:p>
            <a:r>
              <a:rPr lang="en-US" altLang="zh-CN" dirty="0"/>
              <a:t>Click 3</a:t>
            </a:r>
          </a:p>
          <a:p>
            <a:r>
              <a:rPr lang="en-US" altLang="zh-CN" dirty="0"/>
              <a:t>We conclude that 0001111 is not accepted, because the input was not completely consumed, even though we entered a final state in the middle of the process of consuming the input.</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26</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Today we</a:t>
            </a:r>
            <a:r>
              <a:rPr lang="zh-CN" altLang="en-US" dirty="0">
                <a:latin typeface="Arial"/>
              </a:rPr>
              <a:t>’</a:t>
            </a:r>
            <a:r>
              <a:rPr lang="en-US" altLang="zh-CN" dirty="0"/>
              <a:t>re going to see an automaton that is equivalent in power to the context-free grammar.  The equivalence is analogous to the equivalence between regular expressions and automata – epsilon-NFA</a:t>
            </a:r>
            <a:r>
              <a:rPr lang="zh-CN" altLang="en-US" dirty="0">
                <a:latin typeface="Arial"/>
              </a:rPr>
              <a:t>’</a:t>
            </a:r>
            <a:r>
              <a:rPr lang="en-US" altLang="zh-CN" dirty="0"/>
              <a:t>s in particular.</a:t>
            </a:r>
          </a:p>
          <a:p>
            <a:endParaRPr lang="en-US" altLang="zh-CN" dirty="0"/>
          </a:p>
          <a:p>
            <a:r>
              <a:rPr lang="en-US" altLang="zh-CN" dirty="0"/>
              <a:t>The automaton is called a pushdown automaton, or PDA – that term was in use long before there were personal digital assistants.  After describing the mechanics of the PDA, we</a:t>
            </a:r>
            <a:r>
              <a:rPr lang="zh-CN" altLang="en-US" dirty="0">
                <a:latin typeface="Arial"/>
              </a:rPr>
              <a:t>’</a:t>
            </a:r>
            <a:r>
              <a:rPr lang="en-US" altLang="zh-CN" dirty="0" err="1"/>
              <a:t>ll</a:t>
            </a:r>
            <a:r>
              <a:rPr lang="en-US" altLang="zh-CN" dirty="0"/>
              <a:t> talk about two different, but equivalent ways that PDA</a:t>
            </a:r>
            <a:r>
              <a:rPr lang="zh-CN" altLang="en-US" dirty="0">
                <a:latin typeface="Arial"/>
              </a:rPr>
              <a:t>’</a:t>
            </a:r>
            <a:r>
              <a:rPr lang="en-US" altLang="zh-CN" dirty="0"/>
              <a:t>s can define a language.  We</a:t>
            </a:r>
            <a:r>
              <a:rPr lang="zh-CN" altLang="en-US" dirty="0">
                <a:latin typeface="Arial"/>
              </a:rPr>
              <a:t>’</a:t>
            </a:r>
            <a:r>
              <a:rPr lang="en-US" altLang="zh-CN" dirty="0" err="1"/>
              <a:t>ll</a:t>
            </a:r>
            <a:r>
              <a:rPr lang="en-US" altLang="zh-CN" dirty="0"/>
              <a:t> also mention the deterministic PDA, since the standard model of the PDA is the nondeterministic version with epsilon-transitions allowed.</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27</a:t>
            </a:fld>
            <a:endParaRPr lang="zh-CN" altLang="en-US"/>
          </a:p>
        </p:txBody>
      </p:sp>
    </p:spTree>
    <p:extLst>
      <p:ext uri="{BB962C8B-B14F-4D97-AF65-F5344CB8AC3E}">
        <p14:creationId xmlns:p14="http://schemas.microsoft.com/office/powerpoint/2010/main" val="3235561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normal way to define the language of a PDA is by final state.  That is, L(P), the language of a PDA P, is the set of strings w such that when P is started in its start state, with w on the input, and the start symbol on the stack, there is a sequence of moves of P that leads to an ID with a final state, with w completely consumed from the input, and anything for the stack (POINT).</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28</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 there is another way to define the language of a PDA, and this approach turns out to be rather useful, especially when we show how to convert PDA</a:t>
            </a:r>
            <a:r>
              <a:rPr lang="zh-CN" altLang="en-US" dirty="0">
                <a:latin typeface="Arial"/>
              </a:rPr>
              <a:t>’</a:t>
            </a:r>
            <a:r>
              <a:rPr lang="en-US" altLang="zh-CN" dirty="0"/>
              <a:t>s to grammars and vice-versa.   We can talk about the set of strings that make the PDA empty its stack.  This language is conventionally called N(P) for a PDA P.  The </a:t>
            </a:r>
            <a:r>
              <a:rPr lang="zh-CN" altLang="en-US" dirty="0">
                <a:latin typeface="Arial"/>
              </a:rPr>
              <a:t>“</a:t>
            </a:r>
            <a:r>
              <a:rPr lang="en-US" altLang="zh-CN" dirty="0"/>
              <a:t>N</a:t>
            </a:r>
            <a:r>
              <a:rPr lang="zh-CN" altLang="en-US" dirty="0">
                <a:latin typeface="Arial"/>
              </a:rPr>
              <a:t>”</a:t>
            </a:r>
            <a:r>
              <a:rPr lang="en-US" altLang="zh-CN" dirty="0"/>
              <a:t> stands for </a:t>
            </a:r>
            <a:r>
              <a:rPr lang="zh-CN" altLang="en-US" dirty="0">
                <a:latin typeface="Arial"/>
              </a:rPr>
              <a:t>“</a:t>
            </a:r>
            <a:r>
              <a:rPr lang="en-US" altLang="zh-CN" dirty="0"/>
              <a:t>null stack.</a:t>
            </a:r>
            <a:r>
              <a:rPr lang="zh-CN" altLang="en-US" dirty="0">
                <a:latin typeface="Arial"/>
              </a:rPr>
              <a:t>”</a:t>
            </a:r>
            <a:endParaRPr lang="en-US" altLang="zh-CN" dirty="0"/>
          </a:p>
          <a:p>
            <a:endParaRPr lang="en-US" altLang="zh-CN" dirty="0"/>
          </a:p>
          <a:p>
            <a:r>
              <a:rPr lang="en-US" altLang="zh-CN" dirty="0"/>
              <a:t>Formally, this language is the set of strings w such that, started in the usual initial ID with input w (POINT), P eventually reaches an ID in which it has consumed all of w and its stack is empty (POINT).  It </a:t>
            </a:r>
            <a:r>
              <a:rPr lang="en-US" altLang="zh-CN" dirty="0" err="1"/>
              <a:t>doesn</a:t>
            </a:r>
            <a:r>
              <a:rPr lang="zh-CN" altLang="en-US" dirty="0">
                <a:latin typeface="Arial"/>
              </a:rPr>
              <a:t>’</a:t>
            </a:r>
            <a:r>
              <a:rPr lang="en-US" altLang="zh-CN" dirty="0"/>
              <a:t>t matter whether or not the state is a final state.</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29</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 1</a:t>
            </a:r>
          </a:p>
          <a:p>
            <a:r>
              <a:rPr lang="en-US" altLang="zh-CN" dirty="0"/>
              <a:t>One of the key points to remember is that PDA</a:t>
            </a:r>
            <a:r>
              <a:rPr lang="zh-CN" altLang="en-US" dirty="0">
                <a:latin typeface="Arial"/>
              </a:rPr>
              <a:t>’</a:t>
            </a:r>
            <a:r>
              <a:rPr lang="en-US" altLang="zh-CN" dirty="0"/>
              <a:t>s define all and only the context-free languages.</a:t>
            </a:r>
          </a:p>
          <a:p>
            <a:endParaRPr lang="en-US" altLang="zh-CN" dirty="0"/>
          </a:p>
          <a:p>
            <a:r>
              <a:rPr lang="en-US" altLang="zh-CN" dirty="0"/>
              <a:t>Click 2</a:t>
            </a:r>
          </a:p>
          <a:p>
            <a:r>
              <a:rPr lang="en-US" altLang="zh-CN" dirty="0"/>
              <a:t>But unlike finite automata, the nondeterministic version is strictly more powerful than the deterministic version, and only the nondeterministic version defines the class of context-free languages.</a:t>
            </a:r>
          </a:p>
          <a:p>
            <a:endParaRPr lang="en-US" altLang="zh-CN" dirty="0"/>
          </a:p>
          <a:p>
            <a:r>
              <a:rPr lang="en-US" altLang="zh-CN" dirty="0"/>
              <a:t>Click 3</a:t>
            </a:r>
          </a:p>
          <a:p>
            <a:r>
              <a:rPr lang="en-US" altLang="zh-CN" dirty="0"/>
              <a:t>However, the deterministic version is quite important in compiling, since parsers for programming languages usually behave like a deterministic PDA.  Most programming languages are designed to be recognized by a deterministic PDA.  For example, we mentioned previously the class of LL(1) grammars.  Such a grammar can be converted easily to a deterministic PDA.</a:t>
            </a:r>
          </a:p>
          <a:p>
            <a:endParaRPr lang="zh-CN" altLang="en-US" dirty="0"/>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Thus, every PDA defines two different languages in two different ways.  However, the classes of languages defined by all the PDA</a:t>
            </a:r>
            <a:r>
              <a:rPr lang="zh-CN" altLang="en-US" dirty="0">
                <a:latin typeface="Arial"/>
              </a:rPr>
              <a:t>’</a:t>
            </a:r>
            <a:r>
              <a:rPr lang="en-US" altLang="zh-CN" dirty="0"/>
              <a:t>s in these two ways are the same, and in fact are the context-free languages, as we shall see later.</a:t>
            </a:r>
          </a:p>
          <a:p>
            <a:endParaRPr lang="en-US" altLang="zh-CN" dirty="0"/>
          </a:p>
          <a:p>
            <a:r>
              <a:rPr lang="en-US" altLang="zh-CN" dirty="0"/>
              <a:t>Click 1</a:t>
            </a:r>
          </a:p>
          <a:p>
            <a:r>
              <a:rPr lang="en-US" altLang="zh-CN" dirty="0"/>
              <a:t>That is, if we have a PDA P that defines a language L by  final state, then there is another, different PDA P</a:t>
            </a:r>
            <a:r>
              <a:rPr lang="zh-CN" altLang="en-US" dirty="0">
                <a:latin typeface="Arial"/>
              </a:rPr>
              <a:t>’</a:t>
            </a:r>
            <a:r>
              <a:rPr lang="en-US" altLang="zh-CN" dirty="0"/>
              <a:t> that defines the same language L, but by empty stack.  P</a:t>
            </a:r>
            <a:r>
              <a:rPr lang="zh-CN" altLang="en-US" dirty="0">
                <a:latin typeface="Arial"/>
              </a:rPr>
              <a:t>’</a:t>
            </a:r>
            <a:r>
              <a:rPr lang="en-US" altLang="zh-CN" dirty="0"/>
              <a:t> will presumably define a different language by final state, but that </a:t>
            </a:r>
            <a:r>
              <a:rPr lang="en-US" altLang="zh-CN" dirty="0" err="1"/>
              <a:t>doesn</a:t>
            </a:r>
            <a:r>
              <a:rPr lang="zh-CN" altLang="en-US" dirty="0">
                <a:latin typeface="Arial"/>
              </a:rPr>
              <a:t>’</a:t>
            </a:r>
            <a:r>
              <a:rPr lang="en-US" altLang="zh-CN" dirty="0"/>
              <a:t>t matter.  The point is that every language defined by final state by some PDA is also defined by empty stack by some PDA.</a:t>
            </a:r>
          </a:p>
          <a:p>
            <a:endParaRPr lang="en-US" altLang="zh-CN" dirty="0"/>
          </a:p>
          <a:p>
            <a:r>
              <a:rPr lang="en-US" altLang="zh-CN" dirty="0"/>
              <a:t>Click 2</a:t>
            </a:r>
          </a:p>
          <a:p>
            <a:r>
              <a:rPr lang="en-US" altLang="zh-CN" dirty="0"/>
              <a:t>And conversely, if a language L is defined by some PDA P by empty stack, then L is also defined by some PDA P</a:t>
            </a:r>
            <a:r>
              <a:rPr lang="zh-CN" altLang="en-US" dirty="0">
                <a:latin typeface="Arial"/>
              </a:rPr>
              <a:t>”</a:t>
            </a:r>
            <a:r>
              <a:rPr lang="en-US" altLang="zh-CN" dirty="0"/>
              <a:t> by final state.</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30</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a:t>
            </a:r>
            <a:r>
              <a:rPr lang="zh-CN" altLang="en-US" dirty="0">
                <a:latin typeface="Arial"/>
              </a:rPr>
              <a:t>’</a:t>
            </a:r>
            <a:r>
              <a:rPr lang="en-US" altLang="zh-CN" dirty="0"/>
              <a:t>s the rough idea of how we convert a PDA P, accepting L by final state, to P</a:t>
            </a:r>
            <a:r>
              <a:rPr lang="zh-CN" altLang="en-US" dirty="0">
                <a:latin typeface="Arial"/>
              </a:rPr>
              <a:t>’</a:t>
            </a:r>
            <a:r>
              <a:rPr lang="en-US" altLang="zh-CN" dirty="0"/>
              <a:t>, accepting L by empty stack.</a:t>
            </a:r>
          </a:p>
          <a:p>
            <a:endParaRPr lang="en-US" altLang="zh-CN" dirty="0"/>
          </a:p>
          <a:p>
            <a:r>
              <a:rPr lang="en-US" altLang="zh-CN" dirty="0"/>
              <a:t>Click 1</a:t>
            </a:r>
          </a:p>
          <a:p>
            <a:r>
              <a:rPr lang="en-US" altLang="zh-CN" dirty="0"/>
              <a:t>P</a:t>
            </a:r>
            <a:r>
              <a:rPr lang="zh-CN" altLang="en-US" dirty="0">
                <a:latin typeface="Arial"/>
              </a:rPr>
              <a:t>’</a:t>
            </a:r>
            <a:r>
              <a:rPr lang="en-US" altLang="zh-CN" dirty="0"/>
              <a:t> basically simulates P, that is, it does what P does, with a few exceptions.</a:t>
            </a:r>
          </a:p>
          <a:p>
            <a:endParaRPr lang="en-US" altLang="zh-CN" dirty="0"/>
          </a:p>
          <a:p>
            <a:r>
              <a:rPr lang="en-US" altLang="zh-CN" dirty="0"/>
              <a:t>Click 2</a:t>
            </a:r>
          </a:p>
          <a:p>
            <a:r>
              <a:rPr lang="en-US" altLang="zh-CN" dirty="0"/>
              <a:t>If P</a:t>
            </a:r>
            <a:r>
              <a:rPr lang="zh-CN" altLang="en-US" dirty="0">
                <a:latin typeface="Arial"/>
              </a:rPr>
              <a:t>’</a:t>
            </a:r>
            <a:r>
              <a:rPr lang="en-US" altLang="zh-CN" dirty="0"/>
              <a:t> finds that P has accepted by entering a final state, P</a:t>
            </a:r>
            <a:r>
              <a:rPr lang="zh-CN" altLang="en-US" dirty="0">
                <a:latin typeface="Arial"/>
              </a:rPr>
              <a:t>’</a:t>
            </a:r>
            <a:r>
              <a:rPr lang="en-US" altLang="zh-CN" dirty="0"/>
              <a:t> empties its stack.  Since P and P</a:t>
            </a:r>
            <a:r>
              <a:rPr lang="zh-CN" altLang="en-US" dirty="0">
                <a:latin typeface="Arial"/>
              </a:rPr>
              <a:t>’</a:t>
            </a:r>
            <a:r>
              <a:rPr lang="en-US" altLang="zh-CN" dirty="0"/>
              <a:t> are </a:t>
            </a:r>
            <a:r>
              <a:rPr lang="en-US" altLang="zh-CN" dirty="0" err="1"/>
              <a:t>generall</a:t>
            </a:r>
            <a:r>
              <a:rPr lang="en-US" altLang="zh-CN" dirty="0"/>
              <a:t> nondeterministic, P</a:t>
            </a:r>
            <a:r>
              <a:rPr lang="zh-CN" altLang="en-US" dirty="0">
                <a:latin typeface="Arial"/>
              </a:rPr>
              <a:t>’</a:t>
            </a:r>
            <a:r>
              <a:rPr lang="en-US" altLang="zh-CN" dirty="0"/>
              <a:t> can also guess that P will read more input, not empty its stack, but continue simulating P.</a:t>
            </a:r>
          </a:p>
          <a:p>
            <a:endParaRPr lang="en-US" altLang="zh-CN" dirty="0"/>
          </a:p>
          <a:p>
            <a:r>
              <a:rPr lang="en-US" altLang="zh-CN" dirty="0"/>
              <a:t>Click 3</a:t>
            </a:r>
          </a:p>
          <a:p>
            <a:r>
              <a:rPr lang="en-US" altLang="zh-CN" dirty="0"/>
              <a:t>But since P</a:t>
            </a:r>
            <a:r>
              <a:rPr lang="zh-CN" altLang="en-US" dirty="0">
                <a:latin typeface="Arial"/>
              </a:rPr>
              <a:t>’</a:t>
            </a:r>
            <a:r>
              <a:rPr lang="en-US" altLang="zh-CN" dirty="0"/>
              <a:t> accepts whenever it empties its stack, and P might do that on inputs it </a:t>
            </a:r>
            <a:r>
              <a:rPr lang="en-US" altLang="zh-CN" dirty="0" err="1"/>
              <a:t>doesn</a:t>
            </a:r>
            <a:r>
              <a:rPr lang="zh-CN" altLang="en-US" dirty="0">
                <a:latin typeface="Arial"/>
              </a:rPr>
              <a:t>’</a:t>
            </a:r>
            <a:r>
              <a:rPr lang="en-US" altLang="zh-CN" dirty="0"/>
              <a:t>t want to accept, P</a:t>
            </a:r>
            <a:r>
              <a:rPr lang="zh-CN" altLang="en-US" dirty="0">
                <a:latin typeface="Arial"/>
              </a:rPr>
              <a:t>’</a:t>
            </a:r>
            <a:r>
              <a:rPr lang="en-US" altLang="zh-CN" dirty="0"/>
              <a:t> needs a bottom-of-stack marker to prevent it from accidentally emptying its stack during the simulation of P.</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31</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dirty="0"/>
              <a:t>Click 1</a:t>
            </a:r>
          </a:p>
          <a:p>
            <a:r>
              <a:rPr lang="en-US" altLang="zh-CN" dirty="0"/>
              <a:t>Thus, we</a:t>
            </a:r>
            <a:r>
              <a:rPr lang="zh-CN" altLang="en-US" dirty="0">
                <a:latin typeface="Arial"/>
              </a:rPr>
              <a:t>’</a:t>
            </a:r>
            <a:r>
              <a:rPr lang="en-US" altLang="zh-CN" dirty="0" err="1"/>
              <a:t>ll</a:t>
            </a:r>
            <a:r>
              <a:rPr lang="en-US" altLang="zh-CN" dirty="0"/>
              <a:t> give P</a:t>
            </a:r>
            <a:r>
              <a:rPr lang="zh-CN" altLang="en-US" dirty="0">
                <a:latin typeface="Arial"/>
              </a:rPr>
              <a:t>’</a:t>
            </a:r>
            <a:r>
              <a:rPr lang="en-US" altLang="zh-CN" dirty="0"/>
              <a:t> all the states, symbols, and moves of P, in order to do the simulation of P, plus a few other bells and whistles, which we</a:t>
            </a:r>
            <a:r>
              <a:rPr lang="zh-CN" altLang="en-US" dirty="0">
                <a:latin typeface="Arial"/>
              </a:rPr>
              <a:t>’</a:t>
            </a:r>
            <a:r>
              <a:rPr lang="en-US" altLang="zh-CN" dirty="0" err="1"/>
              <a:t>ll</a:t>
            </a:r>
            <a:r>
              <a:rPr lang="en-US" altLang="zh-CN" dirty="0"/>
              <a:t> explain next.</a:t>
            </a:r>
          </a:p>
          <a:p>
            <a:endParaRPr lang="en-US" altLang="zh-CN" dirty="0"/>
          </a:p>
          <a:p>
            <a:r>
              <a:rPr lang="en-US" altLang="zh-CN" dirty="0"/>
              <a:t>Click 2</a:t>
            </a:r>
          </a:p>
          <a:p>
            <a:r>
              <a:rPr lang="en-US" altLang="zh-CN" dirty="0"/>
              <a:t>First, P</a:t>
            </a:r>
            <a:r>
              <a:rPr lang="zh-CN" altLang="en-US" dirty="0">
                <a:latin typeface="Arial"/>
              </a:rPr>
              <a:t>’</a:t>
            </a:r>
            <a:r>
              <a:rPr lang="en-US" altLang="zh-CN" dirty="0"/>
              <a:t> has a new stack symbol X_0.  This is the start symbol of P</a:t>
            </a:r>
            <a:r>
              <a:rPr lang="zh-CN" altLang="en-US" dirty="0">
                <a:latin typeface="Arial"/>
              </a:rPr>
              <a:t>’</a:t>
            </a:r>
            <a:r>
              <a:rPr lang="en-US" altLang="zh-CN" dirty="0"/>
              <a:t>, and it also has the job of guarding the stack bottom against accidental emptying.  That is, if P empties its stack, P</a:t>
            </a:r>
            <a:r>
              <a:rPr lang="zh-CN" altLang="en-US" dirty="0">
                <a:latin typeface="Arial"/>
              </a:rPr>
              <a:t>’</a:t>
            </a:r>
            <a:r>
              <a:rPr lang="en-US" altLang="zh-CN" dirty="0"/>
              <a:t> will find X_0 on top of its stack, and realize that P can make no move from this ID (although being nondeterministic, it may have other ways to proceed).  P</a:t>
            </a:r>
            <a:r>
              <a:rPr lang="zh-CN" altLang="en-US" dirty="0">
                <a:latin typeface="Arial"/>
              </a:rPr>
              <a:t>’</a:t>
            </a:r>
            <a:r>
              <a:rPr lang="en-US" altLang="zh-CN" dirty="0"/>
              <a:t> thus does not empty its own stack.</a:t>
            </a:r>
          </a:p>
          <a:p>
            <a:endParaRPr lang="en-US" altLang="zh-CN" dirty="0"/>
          </a:p>
          <a:p>
            <a:r>
              <a:rPr lang="en-US" altLang="zh-CN" dirty="0"/>
              <a:t>Click 3</a:t>
            </a:r>
          </a:p>
          <a:p>
            <a:r>
              <a:rPr lang="en-US" altLang="zh-CN" dirty="0"/>
              <a:t>P</a:t>
            </a:r>
            <a:r>
              <a:rPr lang="zh-CN" altLang="en-US" dirty="0">
                <a:latin typeface="Arial"/>
              </a:rPr>
              <a:t>’</a:t>
            </a:r>
            <a:r>
              <a:rPr lang="en-US" altLang="zh-CN" dirty="0"/>
              <a:t> has a new start state s and an erase state e.</a:t>
            </a:r>
          </a:p>
          <a:p>
            <a:endParaRPr lang="en-US" altLang="zh-CN" dirty="0"/>
          </a:p>
          <a:p>
            <a:r>
              <a:rPr lang="en-US" altLang="zh-CN" dirty="0"/>
              <a:t>Click 4</a:t>
            </a:r>
          </a:p>
          <a:p>
            <a:r>
              <a:rPr lang="en-US" altLang="zh-CN" dirty="0"/>
              <a:t>P</a:t>
            </a:r>
            <a:r>
              <a:rPr lang="zh-CN" altLang="en-US" dirty="0">
                <a:latin typeface="Arial"/>
              </a:rPr>
              <a:t>’</a:t>
            </a:r>
            <a:r>
              <a:rPr lang="en-US" altLang="zh-CN" dirty="0"/>
              <a:t> has several additional transitions.  This rule says that in its initial ID, it has only one choice. It must change to the start state of P and push Z_0, P</a:t>
            </a:r>
            <a:r>
              <a:rPr lang="zh-CN" altLang="en-US" dirty="0">
                <a:latin typeface="Arial"/>
              </a:rPr>
              <a:t>’</a:t>
            </a:r>
            <a:r>
              <a:rPr lang="en-US" altLang="zh-CN" dirty="0"/>
              <a:t>s start symbol, on top of its own start symbol X_0, which remains to guard the stack.  P</a:t>
            </a:r>
            <a:r>
              <a:rPr lang="zh-CN" altLang="en-US" dirty="0">
                <a:latin typeface="Arial"/>
              </a:rPr>
              <a:t>’</a:t>
            </a:r>
            <a:r>
              <a:rPr lang="en-US" altLang="zh-CN" dirty="0"/>
              <a:t> is now ready and able to simulate P.  Until P accepts, all the moves of P</a:t>
            </a:r>
            <a:r>
              <a:rPr lang="zh-CN" altLang="en-US" dirty="0">
                <a:latin typeface="Arial"/>
              </a:rPr>
              <a:t>’</a:t>
            </a:r>
            <a:r>
              <a:rPr lang="en-US" altLang="zh-CN" dirty="0"/>
              <a:t> are the same as moves of P, with the guard X_0 sitting at the bottom of the stack, unseen.</a:t>
            </a:r>
          </a:p>
          <a:p>
            <a:endParaRPr lang="en-US" altLang="zh-CN" dirty="0"/>
          </a:p>
          <a:p>
            <a:r>
              <a:rPr lang="en-US" altLang="zh-CN" dirty="0"/>
              <a:t>Click 5</a:t>
            </a:r>
          </a:p>
          <a:p>
            <a:r>
              <a:rPr lang="en-US" altLang="zh-CN" dirty="0"/>
              <a:t>And if P</a:t>
            </a:r>
            <a:r>
              <a:rPr lang="zh-CN" altLang="en-US" dirty="0">
                <a:latin typeface="Arial"/>
              </a:rPr>
              <a:t>’</a:t>
            </a:r>
            <a:r>
              <a:rPr lang="en-US" altLang="zh-CN" dirty="0"/>
              <a:t> enters any final state f of P, then P</a:t>
            </a:r>
            <a:r>
              <a:rPr lang="zh-CN" altLang="en-US" dirty="0">
                <a:latin typeface="Arial"/>
              </a:rPr>
              <a:t>’</a:t>
            </a:r>
            <a:r>
              <a:rPr lang="en-US" altLang="zh-CN" dirty="0"/>
              <a:t> has the option of entering the erase state e.  It pops the current top of stack symbol, which might be X_0, by the way.  In that case, delta(f epsilon, X_0) was previously undefined by P.</a:t>
            </a:r>
          </a:p>
          <a:p>
            <a:endParaRPr lang="en-US" altLang="zh-CN" dirty="0"/>
          </a:p>
          <a:p>
            <a:r>
              <a:rPr lang="en-US" altLang="zh-CN" dirty="0"/>
              <a:t>Click 6</a:t>
            </a:r>
          </a:p>
          <a:p>
            <a:r>
              <a:rPr lang="en-US" altLang="zh-CN" dirty="0"/>
              <a:t>Moreover, in the erase state e, P</a:t>
            </a:r>
            <a:r>
              <a:rPr lang="zh-CN" altLang="en-US" dirty="0">
                <a:latin typeface="Arial"/>
              </a:rPr>
              <a:t>’</a:t>
            </a:r>
            <a:r>
              <a:rPr lang="en-US" altLang="zh-CN" dirty="0"/>
              <a:t> has only the choice to keep popping the stack and staying in state e.  Eventually, P</a:t>
            </a:r>
            <a:r>
              <a:rPr lang="zh-CN" altLang="en-US" dirty="0">
                <a:latin typeface="Arial"/>
              </a:rPr>
              <a:t>’</a:t>
            </a:r>
            <a:r>
              <a:rPr lang="en-US" altLang="zh-CN" dirty="0"/>
              <a:t> empties its stack and accepts.</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32</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a:t>
            </a:r>
            <a:r>
              <a:rPr lang="zh-CN" altLang="en-US" dirty="0">
                <a:latin typeface="Arial"/>
              </a:rPr>
              <a:t>’</a:t>
            </a:r>
            <a:r>
              <a:rPr lang="en-US" altLang="zh-CN" dirty="0"/>
              <a:t>s explain the construction in the opposite direction.  That is, P accepts some language by empty stack, and we must design P</a:t>
            </a:r>
            <a:r>
              <a:rPr lang="zh-CN" altLang="en-US" dirty="0">
                <a:latin typeface="Arial"/>
              </a:rPr>
              <a:t>”</a:t>
            </a:r>
            <a:r>
              <a:rPr lang="en-US" altLang="zh-CN" dirty="0"/>
              <a:t> to accept the same language, but by final state.  P</a:t>
            </a:r>
            <a:r>
              <a:rPr lang="zh-CN" altLang="en-US" dirty="0">
                <a:latin typeface="Arial"/>
              </a:rPr>
              <a:t>”</a:t>
            </a:r>
            <a:r>
              <a:rPr lang="en-US" altLang="zh-CN" dirty="0"/>
              <a:t> also simulates P with a few bells and whistles.</a:t>
            </a:r>
          </a:p>
          <a:p>
            <a:endParaRPr lang="en-US" altLang="zh-CN" dirty="0"/>
          </a:p>
          <a:p>
            <a:r>
              <a:rPr lang="en-US" altLang="zh-CN" dirty="0"/>
              <a:t>First, P</a:t>
            </a:r>
            <a:r>
              <a:rPr lang="zh-CN" altLang="en-US" dirty="0">
                <a:latin typeface="Arial"/>
              </a:rPr>
              <a:t>”</a:t>
            </a:r>
            <a:r>
              <a:rPr lang="en-US" altLang="zh-CN" dirty="0"/>
              <a:t> needs a bottom marker to detect that P has emptied its stack.  If P</a:t>
            </a:r>
            <a:r>
              <a:rPr lang="zh-CN" altLang="en-US" dirty="0">
                <a:latin typeface="Arial"/>
              </a:rPr>
              <a:t>”</a:t>
            </a:r>
            <a:r>
              <a:rPr lang="en-US" altLang="zh-CN" dirty="0"/>
              <a:t> sees this marker at the top of the stack, after its initial move, then it knows that P has emptied its stack, and so P</a:t>
            </a:r>
            <a:r>
              <a:rPr lang="zh-CN" altLang="en-US" dirty="0">
                <a:latin typeface="Arial"/>
              </a:rPr>
              <a:t>”</a:t>
            </a:r>
            <a:r>
              <a:rPr lang="en-US" altLang="zh-CN" dirty="0"/>
              <a:t> must accept by entering its one final state.</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33</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 1</a:t>
            </a:r>
          </a:p>
          <a:p>
            <a:r>
              <a:rPr lang="en-US" altLang="zh-CN" dirty="0"/>
              <a:t>P</a:t>
            </a:r>
            <a:r>
              <a:rPr lang="zh-CN" altLang="en-US" dirty="0">
                <a:latin typeface="Arial"/>
              </a:rPr>
              <a:t>”</a:t>
            </a:r>
            <a:r>
              <a:rPr lang="en-US" altLang="zh-CN" dirty="0"/>
              <a:t> has all the states, symbols, and transitions of P.  In addition:</a:t>
            </a:r>
          </a:p>
          <a:p>
            <a:endParaRPr lang="en-US" altLang="zh-CN" dirty="0"/>
          </a:p>
          <a:p>
            <a:r>
              <a:rPr lang="en-US" altLang="zh-CN" dirty="0"/>
              <a:t>Click 2</a:t>
            </a:r>
          </a:p>
          <a:p>
            <a:r>
              <a:rPr lang="en-US" altLang="zh-CN" dirty="0"/>
              <a:t>P</a:t>
            </a:r>
            <a:r>
              <a:rPr lang="zh-CN" altLang="en-US" dirty="0">
                <a:latin typeface="Arial"/>
              </a:rPr>
              <a:t>”</a:t>
            </a:r>
            <a:r>
              <a:rPr lang="en-US" altLang="zh-CN" dirty="0"/>
              <a:t> has a new start symbol X_0 that also guards the stack bottom, just like P</a:t>
            </a:r>
            <a:r>
              <a:rPr lang="zh-CN" altLang="en-US" dirty="0">
                <a:latin typeface="Arial"/>
              </a:rPr>
              <a:t>’</a:t>
            </a:r>
            <a:r>
              <a:rPr lang="en-US" altLang="zh-CN" dirty="0"/>
              <a:t>.</a:t>
            </a:r>
          </a:p>
          <a:p>
            <a:endParaRPr lang="en-US" altLang="zh-CN" dirty="0"/>
          </a:p>
          <a:p>
            <a:r>
              <a:rPr lang="en-US" altLang="zh-CN" dirty="0"/>
              <a:t>Click 3</a:t>
            </a:r>
          </a:p>
          <a:p>
            <a:r>
              <a:rPr lang="en-US" altLang="zh-CN" dirty="0"/>
              <a:t>P</a:t>
            </a:r>
            <a:r>
              <a:rPr lang="zh-CN" altLang="en-US" dirty="0">
                <a:latin typeface="Arial"/>
              </a:rPr>
              <a:t>”</a:t>
            </a:r>
            <a:r>
              <a:rPr lang="en-US" altLang="zh-CN" dirty="0"/>
              <a:t> has a new start state s and a new final state f.</a:t>
            </a:r>
          </a:p>
          <a:p>
            <a:endParaRPr lang="en-US" altLang="zh-CN" dirty="0"/>
          </a:p>
          <a:p>
            <a:r>
              <a:rPr lang="en-US" altLang="zh-CN" dirty="0"/>
              <a:t>Click 4</a:t>
            </a:r>
          </a:p>
          <a:p>
            <a:r>
              <a:rPr lang="en-US" altLang="zh-CN" dirty="0"/>
              <a:t>From the initial ID (POINT), P</a:t>
            </a:r>
            <a:r>
              <a:rPr lang="zh-CN" altLang="en-US" dirty="0">
                <a:latin typeface="Arial"/>
              </a:rPr>
              <a:t>”</a:t>
            </a:r>
            <a:r>
              <a:rPr lang="en-US" altLang="zh-CN" dirty="0"/>
              <a:t> goes to the start state of P and pushes the start symbol of P onto its own stack.  It is thus ready to simulate P.</a:t>
            </a:r>
          </a:p>
          <a:p>
            <a:endParaRPr lang="en-US" altLang="zh-CN" dirty="0"/>
          </a:p>
          <a:p>
            <a:r>
              <a:rPr lang="en-US" altLang="zh-CN" dirty="0"/>
              <a:t>Click 5</a:t>
            </a:r>
          </a:p>
          <a:p>
            <a:r>
              <a:rPr lang="en-US" altLang="zh-CN" dirty="0"/>
              <a:t>Once in the states of P, if P</a:t>
            </a:r>
            <a:r>
              <a:rPr lang="zh-CN" altLang="en-US" dirty="0">
                <a:latin typeface="Arial"/>
              </a:rPr>
              <a:t>”</a:t>
            </a:r>
            <a:r>
              <a:rPr lang="en-US" altLang="zh-CN" dirty="0"/>
              <a:t> ever sees the guard X_0 at the top of the stack, it knows P has accepted.  P</a:t>
            </a:r>
            <a:r>
              <a:rPr lang="zh-CN" altLang="en-US" dirty="0">
                <a:latin typeface="Arial"/>
              </a:rPr>
              <a:t>”</a:t>
            </a:r>
            <a:r>
              <a:rPr lang="en-US" altLang="zh-CN" dirty="0"/>
              <a:t> therefore goes to its own final state f, without reading any more input, and therefore accepts by final state the input that P accepted by empty stack.</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34</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Today we</a:t>
            </a:r>
            <a:r>
              <a:rPr lang="zh-CN" altLang="en-US" dirty="0">
                <a:latin typeface="Arial"/>
              </a:rPr>
              <a:t>’</a:t>
            </a:r>
            <a:r>
              <a:rPr lang="en-US" altLang="zh-CN" dirty="0"/>
              <a:t>re going to see an automaton that is equivalent in power to the context-free grammar.  The equivalence is analogous to the equivalence between regular expressions and automata – epsilon-NFA</a:t>
            </a:r>
            <a:r>
              <a:rPr lang="zh-CN" altLang="en-US" dirty="0">
                <a:latin typeface="Arial"/>
              </a:rPr>
              <a:t>’</a:t>
            </a:r>
            <a:r>
              <a:rPr lang="en-US" altLang="zh-CN" dirty="0"/>
              <a:t>s in particular.</a:t>
            </a:r>
          </a:p>
          <a:p>
            <a:endParaRPr lang="en-US" altLang="zh-CN" dirty="0"/>
          </a:p>
          <a:p>
            <a:r>
              <a:rPr lang="en-US" altLang="zh-CN" dirty="0"/>
              <a:t>The automaton is called a pushdown automaton, or PDA – that term was in use long before there were personal digital assistants.  After describing the mechanics of the PDA, we</a:t>
            </a:r>
            <a:r>
              <a:rPr lang="zh-CN" altLang="en-US" dirty="0">
                <a:latin typeface="Arial"/>
              </a:rPr>
              <a:t>’</a:t>
            </a:r>
            <a:r>
              <a:rPr lang="en-US" altLang="zh-CN" dirty="0" err="1"/>
              <a:t>ll</a:t>
            </a:r>
            <a:r>
              <a:rPr lang="en-US" altLang="zh-CN" dirty="0"/>
              <a:t> talk about two different, but equivalent ways that PDA</a:t>
            </a:r>
            <a:r>
              <a:rPr lang="zh-CN" altLang="en-US" dirty="0">
                <a:latin typeface="Arial"/>
              </a:rPr>
              <a:t>’</a:t>
            </a:r>
            <a:r>
              <a:rPr lang="en-US" altLang="zh-CN" dirty="0"/>
              <a:t>s can define a language.  We</a:t>
            </a:r>
            <a:r>
              <a:rPr lang="zh-CN" altLang="en-US" dirty="0">
                <a:latin typeface="Arial"/>
              </a:rPr>
              <a:t>’</a:t>
            </a:r>
            <a:r>
              <a:rPr lang="en-US" altLang="zh-CN" dirty="0" err="1"/>
              <a:t>ll</a:t>
            </a:r>
            <a:r>
              <a:rPr lang="en-US" altLang="zh-CN" dirty="0"/>
              <a:t> also mention the deterministic PDA, since the standard model of the PDA is the nondeterministic version with epsilon-transitions allowed.</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35</a:t>
            </a:fld>
            <a:endParaRPr lang="zh-CN" altLang="en-US"/>
          </a:p>
        </p:txBody>
      </p:sp>
    </p:spTree>
    <p:extLst>
      <p:ext uri="{BB962C8B-B14F-4D97-AF65-F5344CB8AC3E}">
        <p14:creationId xmlns:p14="http://schemas.microsoft.com/office/powerpoint/2010/main" val="3235561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final word about the deterministic PDA.</a:t>
            </a:r>
          </a:p>
          <a:p>
            <a:endParaRPr lang="en-US" altLang="zh-CN" dirty="0"/>
          </a:p>
          <a:p>
            <a:r>
              <a:rPr lang="en-US" altLang="zh-CN" dirty="0"/>
              <a:t>Click 1</a:t>
            </a:r>
          </a:p>
          <a:p>
            <a:r>
              <a:rPr lang="en-US" altLang="zh-CN" dirty="0"/>
              <a:t>In order that there never be a choice of move, we certainly want the PDA to have at most one choice of move for any state q, input symbol </a:t>
            </a:r>
            <a:r>
              <a:rPr lang="zh-CN" altLang="en-US" dirty="0">
                <a:latin typeface="Arial"/>
              </a:rPr>
              <a:t>“</a:t>
            </a:r>
            <a:r>
              <a:rPr lang="en-US" altLang="zh-CN" dirty="0"/>
              <a:t>a</a:t>
            </a:r>
            <a:r>
              <a:rPr lang="zh-CN" altLang="en-US" dirty="0">
                <a:latin typeface="Arial"/>
              </a:rPr>
              <a:t>”</a:t>
            </a:r>
            <a:r>
              <a:rPr lang="en-US" altLang="zh-CN" dirty="0"/>
              <a:t> (including epsilon), and stack symbol X.</a:t>
            </a:r>
          </a:p>
          <a:p>
            <a:endParaRPr lang="en-US" altLang="zh-CN" dirty="0"/>
          </a:p>
          <a:p>
            <a:r>
              <a:rPr lang="en-US" altLang="zh-CN" sz="1200" dirty="0"/>
              <a:t>Click 2</a:t>
            </a:r>
          </a:p>
          <a:p>
            <a:r>
              <a:rPr lang="en-US" altLang="zh-CN" sz="1200" dirty="0"/>
              <a:t>But we also have to rule out the possibility that there is a choice between using a real input symbol and making a move on epsilon.  To be precise, for no q and X can both delta(</a:t>
            </a:r>
            <a:r>
              <a:rPr lang="en-US" altLang="zh-CN" sz="1200" dirty="0" err="1"/>
              <a:t>q,a,X</a:t>
            </a:r>
            <a:r>
              <a:rPr lang="en-US" altLang="zh-CN" sz="1200" dirty="0"/>
              <a:t>) and delta(</a:t>
            </a:r>
            <a:r>
              <a:rPr lang="en-US" altLang="zh-CN" sz="1200" dirty="0" err="1"/>
              <a:t>q,epsilon,X</a:t>
            </a:r>
            <a:r>
              <a:rPr lang="en-US" altLang="zh-CN" sz="1200" dirty="0"/>
              <a:t>) be nonempty.</a:t>
            </a:r>
          </a:p>
          <a:p>
            <a:endParaRPr lang="en-US" altLang="zh-CN" sz="1200" dirty="0"/>
          </a:p>
          <a:p>
            <a:r>
              <a:rPr lang="en-US" altLang="zh-CN" sz="1200" dirty="0"/>
              <a:t>Such a PDA can have only one sequence of ID</a:t>
            </a:r>
            <a:r>
              <a:rPr lang="zh-CN" altLang="en-US" sz="1200" dirty="0">
                <a:latin typeface="Arial"/>
              </a:rPr>
              <a:t>’</a:t>
            </a:r>
            <a:r>
              <a:rPr lang="en-US" altLang="zh-CN" sz="1200" dirty="0"/>
              <a:t>s starting from the initial ID with a given input string.  We generally assume acceptance is by final state, since if you accept by emptying your stack, you cannot ever process any more input.  While we shall not expand on the matter, the class of languages accepted by deterministic PDA</a:t>
            </a:r>
            <a:r>
              <a:rPr lang="zh-CN" altLang="en-US" sz="1200" dirty="0">
                <a:latin typeface="Arial"/>
              </a:rPr>
              <a:t>’</a:t>
            </a:r>
            <a:r>
              <a:rPr lang="en-US" altLang="zh-CN" sz="1200" dirty="0"/>
              <a:t>s contains all the regular languages – obvious since it can simulate a deterministic finite automaton by just ignoring its stack – but does not include all the context-free languages.</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36</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r>
              <a:rPr lang="en-US" altLang="zh-CN" dirty="0"/>
              <a:t>Click 1</a:t>
            </a:r>
          </a:p>
          <a:p>
            <a:r>
              <a:rPr lang="en-US" altLang="zh-CN" dirty="0"/>
              <a:t>We</a:t>
            </a:r>
            <a:r>
              <a:rPr lang="zh-CN" altLang="en-US" dirty="0">
                <a:latin typeface="Arial"/>
              </a:rPr>
              <a:t>’</a:t>
            </a:r>
            <a:r>
              <a:rPr lang="en-US" altLang="zh-CN" dirty="0" err="1"/>
              <a:t>ll</a:t>
            </a:r>
            <a:r>
              <a:rPr lang="en-US" altLang="zh-CN" dirty="0"/>
              <a:t> get to a formal definition of a PDA shortly, but to start, think of a PDA as an epsilon-NFA with an additional stack on which it can store symbols.  Like any stack, you can only see the top symbol.</a:t>
            </a:r>
          </a:p>
          <a:p>
            <a:endParaRPr lang="en-US" altLang="zh-CN" dirty="0"/>
          </a:p>
          <a:p>
            <a:r>
              <a:rPr lang="en-US" altLang="zh-CN" dirty="0"/>
              <a:t>Click 2</a:t>
            </a:r>
          </a:p>
          <a:p>
            <a:r>
              <a:rPr lang="en-US" altLang="zh-CN" dirty="0"/>
              <a:t>The next move of the PDA is a function of three things:</a:t>
            </a:r>
          </a:p>
          <a:p>
            <a:endParaRPr lang="en-US" altLang="zh-CN" dirty="0"/>
          </a:p>
          <a:p>
            <a:r>
              <a:rPr lang="en-US" altLang="zh-CN" dirty="0"/>
              <a:t>Click 3</a:t>
            </a:r>
          </a:p>
          <a:p>
            <a:r>
              <a:rPr lang="en-US" altLang="zh-CN" dirty="0"/>
              <a:t>The move can depend on the state it is in, just like a finite automaton.</a:t>
            </a:r>
          </a:p>
          <a:p>
            <a:endParaRPr lang="en-US" altLang="zh-CN" dirty="0"/>
          </a:p>
          <a:p>
            <a:r>
              <a:rPr lang="en-US" altLang="zh-CN" dirty="0"/>
              <a:t>Click 4</a:t>
            </a:r>
          </a:p>
          <a:p>
            <a:r>
              <a:rPr lang="en-US" altLang="zh-CN" dirty="0"/>
              <a:t>The move also depends on the next input symbol, or the PDA may make a move on epsilon, that is, without regard to the next input symbol.  This behavior is exactly like that of the epsilon-NFA.</a:t>
            </a:r>
          </a:p>
          <a:p>
            <a:endParaRPr lang="en-US" altLang="zh-CN" dirty="0"/>
          </a:p>
          <a:p>
            <a:r>
              <a:rPr lang="en-US" altLang="zh-CN" dirty="0"/>
              <a:t>Click 5</a:t>
            </a:r>
          </a:p>
          <a:p>
            <a:r>
              <a:rPr lang="en-US" altLang="zh-CN" dirty="0"/>
              <a:t>But the thing that makes the PDA different from the finite automaton is that it has a stack of symbols chosen from a finite alphabet, and it can use the top symbol to help decide on the next move to make.</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4</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a:t>
            </a:r>
            <a:r>
              <a:rPr lang="zh-CN" altLang="en-US" dirty="0">
                <a:latin typeface="Arial"/>
              </a:rPr>
              <a:t>’</a:t>
            </a:r>
            <a:r>
              <a:rPr lang="en-US" altLang="zh-CN" dirty="0"/>
              <a:t>s the image of a PDA we should keep in mind.</a:t>
            </a:r>
          </a:p>
          <a:p>
            <a:endParaRPr lang="en-US" altLang="zh-CN" dirty="0"/>
          </a:p>
          <a:p>
            <a:r>
              <a:rPr lang="en-US" altLang="zh-CN" dirty="0"/>
              <a:t>Click 1</a:t>
            </a:r>
          </a:p>
          <a:p>
            <a:r>
              <a:rPr lang="en-US" altLang="zh-CN" dirty="0"/>
              <a:t>At the center is the state – like the state of the finite automaton, it controls what happens.</a:t>
            </a:r>
          </a:p>
          <a:p>
            <a:endParaRPr lang="en-US" altLang="zh-CN" dirty="0"/>
          </a:p>
          <a:p>
            <a:r>
              <a:rPr lang="en-US" altLang="zh-CN" dirty="0"/>
              <a:t>Click 2</a:t>
            </a:r>
          </a:p>
          <a:p>
            <a:r>
              <a:rPr lang="en-US" altLang="zh-CN" dirty="0"/>
              <a:t>There is some input, which is waiting to be processed by the PDA.  The PDA can only see the next input symbol, and can use this symbol to help decide the next move.  It also has the option to make a move </a:t>
            </a:r>
            <a:r>
              <a:rPr lang="zh-CN" altLang="en-US" dirty="0">
                <a:latin typeface="Arial"/>
              </a:rPr>
              <a:t>“</a:t>
            </a:r>
            <a:r>
              <a:rPr lang="en-US" altLang="zh-CN" dirty="0"/>
              <a:t>on epsilon,</a:t>
            </a:r>
            <a:r>
              <a:rPr lang="zh-CN" altLang="en-US" dirty="0">
                <a:latin typeface="Arial"/>
              </a:rPr>
              <a:t>”</a:t>
            </a:r>
            <a:r>
              <a:rPr lang="en-US" altLang="zh-CN" dirty="0"/>
              <a:t> without consulting the input.</a:t>
            </a:r>
          </a:p>
          <a:p>
            <a:endParaRPr lang="en-US" altLang="zh-CN" dirty="0"/>
          </a:p>
          <a:p>
            <a:r>
              <a:rPr lang="en-US" altLang="zh-CN" dirty="0"/>
              <a:t>Click 3</a:t>
            </a:r>
          </a:p>
          <a:p>
            <a:r>
              <a:rPr lang="en-US" altLang="zh-CN" dirty="0"/>
              <a:t>And it has a stack of symbols.  It can see only the top symbol and use that to help choose the next move.</a:t>
            </a:r>
          </a:p>
          <a:p>
            <a:endParaRPr lang="en-US" altLang="zh-CN" dirty="0"/>
          </a:p>
          <a:p>
            <a:r>
              <a:rPr lang="en-US" altLang="zh-CN" dirty="0"/>
              <a:t>Moves of the PDA can involve a change of state, like the finite automaton, but it can also push or pop the stack.</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5</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 1</a:t>
            </a:r>
          </a:p>
          <a:p>
            <a:r>
              <a:rPr lang="en-US" altLang="zh-CN" dirty="0"/>
              <a:t>In any situation – that is, in some state, with some next symbol, and some top of stack, the PDA has a finite number of choices of next move. Since it is nondeterministic, it is perfectly acceptable for there to be more than one choice.</a:t>
            </a:r>
          </a:p>
          <a:p>
            <a:endParaRPr lang="en-US" altLang="zh-CN" dirty="0"/>
          </a:p>
          <a:p>
            <a:r>
              <a:rPr lang="en-US" altLang="zh-CN" dirty="0"/>
              <a:t>Click 2</a:t>
            </a:r>
          </a:p>
          <a:p>
            <a:r>
              <a:rPr lang="en-US" altLang="zh-CN" dirty="0"/>
              <a:t>A move choice consists of</a:t>
            </a:r>
          </a:p>
          <a:p>
            <a:endParaRPr lang="en-US" altLang="zh-CN" dirty="0"/>
          </a:p>
          <a:p>
            <a:r>
              <a:rPr lang="en-US" altLang="zh-CN" dirty="0"/>
              <a:t>Click 3</a:t>
            </a:r>
          </a:p>
          <a:p>
            <a:r>
              <a:rPr lang="en-US" altLang="zh-CN" dirty="0"/>
              <a:t>A change of state, which could of course, be to the same state it is in, and</a:t>
            </a:r>
          </a:p>
          <a:p>
            <a:endParaRPr lang="en-US" altLang="zh-CN" dirty="0"/>
          </a:p>
          <a:p>
            <a:r>
              <a:rPr lang="en-US" altLang="zh-CN" dirty="0"/>
              <a:t>Click 4</a:t>
            </a:r>
          </a:p>
          <a:p>
            <a:r>
              <a:rPr lang="en-US" altLang="zh-CN" dirty="0"/>
              <a:t>A manipulation of the stack.  At each move, the top stack symbol is replaced by a string of stack symbols.  If this string is empty, it has the effect of popping the stack.  If the string is of length 1, then the top stack symbol can be changed – or not, since the replacing symbol can be the same as the original.  If the replacing string has length k greater than 1, we can see the move as a change of the top stack symbol, followed by k-1 pushes of symbols.</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6</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dirty="0"/>
              <a:t>Click 1</a:t>
            </a:r>
          </a:p>
          <a:p>
            <a:r>
              <a:rPr lang="en-US" altLang="zh-CN" dirty="0"/>
              <a:t>Now, we</a:t>
            </a:r>
            <a:r>
              <a:rPr lang="zh-CN" altLang="en-US" dirty="0">
                <a:latin typeface="Arial"/>
              </a:rPr>
              <a:t>’</a:t>
            </a:r>
            <a:r>
              <a:rPr lang="en-US" altLang="zh-CN" dirty="0" err="1"/>
              <a:t>ll</a:t>
            </a:r>
            <a:r>
              <a:rPr lang="en-US" altLang="zh-CN" dirty="0"/>
              <a:t> give the formal notation and usual symbols for the components of a PDA.</a:t>
            </a:r>
          </a:p>
          <a:p>
            <a:endParaRPr lang="en-US" altLang="zh-CN" dirty="0"/>
          </a:p>
          <a:p>
            <a:r>
              <a:rPr lang="en-US" altLang="zh-CN" dirty="0"/>
              <a:t>Click 2</a:t>
            </a:r>
          </a:p>
          <a:p>
            <a:r>
              <a:rPr lang="en-US" altLang="zh-CN" dirty="0"/>
              <a:t>There is a finite set of states, for which we tend to use Q, just as for finite automata.</a:t>
            </a:r>
          </a:p>
          <a:p>
            <a:endParaRPr lang="en-US" altLang="zh-CN" dirty="0"/>
          </a:p>
          <a:p>
            <a:r>
              <a:rPr lang="en-US" altLang="zh-CN" dirty="0"/>
              <a:t>Click 3</a:t>
            </a:r>
          </a:p>
          <a:p>
            <a:r>
              <a:rPr lang="en-US" altLang="zh-CN" dirty="0"/>
              <a:t>There is a finite input alphabet, for which we</a:t>
            </a:r>
            <a:r>
              <a:rPr lang="zh-CN" altLang="en-US" dirty="0">
                <a:latin typeface="Arial"/>
              </a:rPr>
              <a:t>’</a:t>
            </a:r>
            <a:r>
              <a:rPr lang="en-US" altLang="zh-CN" dirty="0" err="1"/>
              <a:t>ll</a:t>
            </a:r>
            <a:r>
              <a:rPr lang="en-US" altLang="zh-CN" dirty="0"/>
              <a:t> continue to use Sigma.</a:t>
            </a:r>
          </a:p>
          <a:p>
            <a:endParaRPr lang="en-US" altLang="zh-CN" dirty="0"/>
          </a:p>
          <a:p>
            <a:r>
              <a:rPr lang="en-US" altLang="zh-CN" dirty="0"/>
              <a:t>Click 4</a:t>
            </a:r>
          </a:p>
          <a:p>
            <a:r>
              <a:rPr lang="en-US" altLang="zh-CN" dirty="0"/>
              <a:t>There is a finite stack alphabet – the symbols that can appear on the stack.  For this alphabet we use Gamma.</a:t>
            </a:r>
          </a:p>
          <a:p>
            <a:endParaRPr lang="en-US" altLang="zh-CN" dirty="0"/>
          </a:p>
          <a:p>
            <a:r>
              <a:rPr lang="en-US" altLang="zh-CN" dirty="0"/>
              <a:t>Click 5</a:t>
            </a:r>
          </a:p>
          <a:p>
            <a:r>
              <a:rPr lang="en-US" altLang="zh-CN" dirty="0"/>
              <a:t>There is a transition function delta, to be described shortly.</a:t>
            </a:r>
          </a:p>
          <a:p>
            <a:endParaRPr lang="en-US" altLang="zh-CN" dirty="0"/>
          </a:p>
          <a:p>
            <a:r>
              <a:rPr lang="en-US" altLang="zh-CN" dirty="0"/>
              <a:t>Click 6</a:t>
            </a:r>
          </a:p>
          <a:p>
            <a:r>
              <a:rPr lang="en-US" altLang="zh-CN" dirty="0"/>
              <a:t>There is a start state, typically q_0, as for finite automata.</a:t>
            </a:r>
          </a:p>
          <a:p>
            <a:endParaRPr lang="en-US" altLang="zh-CN" dirty="0"/>
          </a:p>
          <a:p>
            <a:r>
              <a:rPr lang="en-US" altLang="zh-CN" dirty="0"/>
              <a:t>Click 7</a:t>
            </a:r>
          </a:p>
          <a:p>
            <a:r>
              <a:rPr lang="en-US" altLang="zh-CN" dirty="0"/>
              <a:t>There is a start symbol.  This symbol is a member of the stack alphabet. Initially, the stack contains only this symbol.</a:t>
            </a:r>
          </a:p>
          <a:p>
            <a:endParaRPr lang="en-US" altLang="zh-CN" dirty="0"/>
          </a:p>
          <a:p>
            <a:r>
              <a:rPr lang="en-US" altLang="zh-CN" dirty="0"/>
              <a:t>Click 8</a:t>
            </a:r>
          </a:p>
          <a:p>
            <a:r>
              <a:rPr lang="en-US" altLang="zh-CN" dirty="0"/>
              <a:t>and there is a set F of final states, again analogous to finite automata.</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7</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conventions for PDA</a:t>
            </a:r>
            <a:r>
              <a:rPr lang="zh-CN" altLang="en-US" dirty="0">
                <a:latin typeface="Arial"/>
              </a:rPr>
              <a:t>’</a:t>
            </a:r>
            <a:r>
              <a:rPr lang="en-US" altLang="zh-CN" dirty="0"/>
              <a:t>s that are analogous to the conventions we made for automata and grammars previously.</a:t>
            </a:r>
          </a:p>
          <a:p>
            <a:endParaRPr lang="en-US" altLang="zh-CN" dirty="0"/>
          </a:p>
          <a:p>
            <a:r>
              <a:rPr lang="en-US" altLang="zh-CN" dirty="0"/>
              <a:t>Click 1</a:t>
            </a:r>
          </a:p>
          <a:p>
            <a:r>
              <a:rPr lang="en-US" altLang="zh-CN" dirty="0"/>
              <a:t>We continue to use lower-case letters at the beginning of the alphabet for input symbols.  However, for PDA</a:t>
            </a:r>
            <a:r>
              <a:rPr lang="zh-CN" altLang="en-US" dirty="0">
                <a:latin typeface="Arial"/>
              </a:rPr>
              <a:t>’</a:t>
            </a:r>
            <a:r>
              <a:rPr lang="en-US" altLang="zh-CN" dirty="0"/>
              <a:t>s it is sometimes convenient to allow these letters to stand for epsilon as well as symbols in the input alphabet.</a:t>
            </a:r>
          </a:p>
          <a:p>
            <a:endParaRPr lang="en-US" altLang="zh-CN" dirty="0"/>
          </a:p>
          <a:p>
            <a:r>
              <a:rPr lang="en-US" altLang="zh-CN" dirty="0"/>
              <a:t>Click 2</a:t>
            </a:r>
          </a:p>
          <a:p>
            <a:r>
              <a:rPr lang="en-US" altLang="zh-CN" dirty="0"/>
              <a:t>Capital letters at the end of the alphabet are stack symbols.</a:t>
            </a:r>
          </a:p>
          <a:p>
            <a:endParaRPr lang="en-US" altLang="zh-CN" dirty="0"/>
          </a:p>
          <a:p>
            <a:r>
              <a:rPr lang="en-US" altLang="zh-CN" dirty="0"/>
              <a:t>Click 3</a:t>
            </a:r>
          </a:p>
          <a:p>
            <a:r>
              <a:rPr lang="en-US" altLang="zh-CN" dirty="0"/>
              <a:t>Lower-case letters at the end of the alphabet are strings of input symbols.</a:t>
            </a:r>
          </a:p>
          <a:p>
            <a:endParaRPr lang="en-US" altLang="zh-CN" dirty="0"/>
          </a:p>
          <a:p>
            <a:r>
              <a:rPr lang="en-US" altLang="zh-CN" dirty="0"/>
              <a:t>Click 4</a:t>
            </a:r>
          </a:p>
          <a:p>
            <a:r>
              <a:rPr lang="en-US" altLang="zh-CN" dirty="0"/>
              <a:t>Greek letters at the beginning of the Greek alphabet are strings of stack strings.  We always write stack strings so the top of stack is at the left end.</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8</a:t>
            </a:fld>
            <a:endParaRPr lang="zh-CN" altLang="en-US"/>
          </a:p>
        </p:txBody>
      </p:sp>
    </p:spTree>
    <p:extLst>
      <p:ext uri="{BB962C8B-B14F-4D97-AF65-F5344CB8AC3E}">
        <p14:creationId xmlns:p14="http://schemas.microsoft.com/office/powerpoint/2010/main" val="2750290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Today we</a:t>
            </a:r>
            <a:r>
              <a:rPr lang="zh-CN" altLang="en-US" dirty="0">
                <a:latin typeface="Arial"/>
              </a:rPr>
              <a:t>’</a:t>
            </a:r>
            <a:r>
              <a:rPr lang="en-US" altLang="zh-CN" dirty="0"/>
              <a:t>re going to see an automaton that is equivalent in power to the context-free grammar.  The equivalence is analogous to the equivalence between regular expressions and automata – epsilon-NFA</a:t>
            </a:r>
            <a:r>
              <a:rPr lang="zh-CN" altLang="en-US" dirty="0">
                <a:latin typeface="Arial"/>
              </a:rPr>
              <a:t>’</a:t>
            </a:r>
            <a:r>
              <a:rPr lang="en-US" altLang="zh-CN" dirty="0"/>
              <a:t>s in particular.</a:t>
            </a:r>
          </a:p>
          <a:p>
            <a:endParaRPr lang="en-US" altLang="zh-CN" dirty="0"/>
          </a:p>
          <a:p>
            <a:r>
              <a:rPr lang="en-US" altLang="zh-CN" dirty="0"/>
              <a:t>The automaton is called a pushdown automaton, or PDA – that term was in use long before there were personal digital assistants.  After describing the mechanics of the PDA, we</a:t>
            </a:r>
            <a:r>
              <a:rPr lang="zh-CN" altLang="en-US" dirty="0">
                <a:latin typeface="Arial"/>
              </a:rPr>
              <a:t>’</a:t>
            </a:r>
            <a:r>
              <a:rPr lang="en-US" altLang="zh-CN" dirty="0" err="1"/>
              <a:t>ll</a:t>
            </a:r>
            <a:r>
              <a:rPr lang="en-US" altLang="zh-CN" dirty="0"/>
              <a:t> talk about two different, but equivalent ways that PDA</a:t>
            </a:r>
            <a:r>
              <a:rPr lang="zh-CN" altLang="en-US" dirty="0">
                <a:latin typeface="Arial"/>
              </a:rPr>
              <a:t>’</a:t>
            </a:r>
            <a:r>
              <a:rPr lang="en-US" altLang="zh-CN" dirty="0"/>
              <a:t>s can define a language.  We</a:t>
            </a:r>
            <a:r>
              <a:rPr lang="zh-CN" altLang="en-US" dirty="0">
                <a:latin typeface="Arial"/>
              </a:rPr>
              <a:t>’</a:t>
            </a:r>
            <a:r>
              <a:rPr lang="en-US" altLang="zh-CN" dirty="0" err="1"/>
              <a:t>ll</a:t>
            </a:r>
            <a:r>
              <a:rPr lang="en-US" altLang="zh-CN" dirty="0"/>
              <a:t> also mention the deterministic PDA, since the standard model of the PDA is the nondeterministic version with epsilon-transitions allowed.</a:t>
            </a:r>
          </a:p>
        </p:txBody>
      </p:sp>
      <p:sp>
        <p:nvSpPr>
          <p:cNvPr id="4" name="幻灯片编号占位符 3"/>
          <p:cNvSpPr>
            <a:spLocks noGrp="1"/>
          </p:cNvSpPr>
          <p:nvPr>
            <p:ph type="sldNum" sz="quarter" idx="10"/>
          </p:nvPr>
        </p:nvSpPr>
        <p:spPr/>
        <p:txBody>
          <a:bodyPr/>
          <a:lstStyle/>
          <a:p>
            <a:pPr>
              <a:defRPr/>
            </a:pPr>
            <a:fld id="{55E0D3DA-A339-4480-A1D3-4E421AA12F08}" type="slidenum">
              <a:rPr lang="zh-CN" altLang="en-US" smtClean="0"/>
              <a:pPr>
                <a:defRPr/>
              </a:pPr>
              <a:t>9</a:t>
            </a:fld>
            <a:endParaRPr lang="zh-CN" altLang="en-US"/>
          </a:p>
        </p:txBody>
      </p:sp>
    </p:spTree>
    <p:extLst>
      <p:ext uri="{BB962C8B-B14F-4D97-AF65-F5344CB8AC3E}">
        <p14:creationId xmlns:p14="http://schemas.microsoft.com/office/powerpoint/2010/main" val="3235561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B6649002-163C-9F47-83D4-3A891745A74F}" type="datetime1">
              <a:rPr lang="en-US" altLang="zh-CN" smtClean="0"/>
              <a:t>4/19/21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47E3C1D4-7CFD-4E99-8802-23B2CC0AD90B}" type="slidenum">
              <a:rPr lang="zh-CN" altLang="en-US" smtClean="0"/>
              <a:pPr>
                <a:defRPr/>
              </a:pPr>
              <a:t>‹#›</a:t>
            </a:fld>
            <a:r>
              <a:rPr lang="en-US" altLang="zh-CN" dirty="0"/>
              <a:t>/85</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A7C88F4-9FD0-B044-ACFD-289F361D2E88}" type="datetime1">
              <a:rPr lang="en-US" altLang="zh-CN" smtClean="0"/>
              <a:t>4/19/21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D639973A-9D55-4DD2-9F21-E03B395EA377}" type="slidenum">
              <a:rPr lang="zh-CN" altLang="en-US"/>
              <a:pPr>
                <a:defRPr/>
              </a:pPr>
              <a:t>‹#›</a:t>
            </a:fld>
            <a:r>
              <a:rPr lang="en-US" altLang="zh-CN" dirty="0"/>
              <a:t>/31</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81BAFC5-0FCB-7C47-A773-23C72BF8C503}" type="datetime1">
              <a:rPr lang="en-US" altLang="zh-CN" smtClean="0"/>
              <a:t>4/19/21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DB0BED52-97DD-4662-9029-B54FCF5EFE61}" type="slidenum">
              <a:rPr lang="zh-CN" altLang="en-US"/>
              <a:pPr>
                <a:defRPr/>
              </a:pPr>
              <a:t>‹#›</a:t>
            </a:fld>
            <a:r>
              <a:rPr lang="en-US" altLang="zh-CN" dirty="0"/>
              <a:t>/31</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3"/>
          <p:cNvSpPr>
            <a:spLocks noGrp="1"/>
          </p:cNvSpPr>
          <p:nvPr>
            <p:ph type="dt" sz="half" idx="10"/>
          </p:nvPr>
        </p:nvSpPr>
        <p:spPr/>
        <p:txBody>
          <a:bodyPr/>
          <a:lstStyle>
            <a:lvl1pPr>
              <a:defRPr/>
            </a:lvl1pPr>
          </a:lstStyle>
          <a:p>
            <a:pPr>
              <a:defRPr/>
            </a:pPr>
            <a:fld id="{CBB378C1-7CB9-6C40-B53C-ED8379596233}" type="datetime1">
              <a:rPr lang="en-US" altLang="zh-CN" smtClean="0"/>
              <a:t>4/19/21</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en-US" altLang="zh-CN" dirty="0"/>
          </a:p>
        </p:txBody>
      </p:sp>
      <p:sp>
        <p:nvSpPr>
          <p:cNvPr id="8" name="灯片编号占位符 5"/>
          <p:cNvSpPr>
            <a:spLocks noGrp="1"/>
          </p:cNvSpPr>
          <p:nvPr>
            <p:ph type="sldNum" sz="quarter" idx="12"/>
          </p:nvPr>
        </p:nvSpPr>
        <p:spPr/>
        <p:txBody>
          <a:bodyPr/>
          <a:lstStyle>
            <a:lvl1pPr>
              <a:defRPr/>
            </a:lvl1pPr>
          </a:lstStyle>
          <a:p>
            <a:pPr>
              <a:defRPr/>
            </a:pPr>
            <a:fld id="{4539AEB5-F7B1-4F86-A4AA-D3F7E717F4FB}" type="slidenum">
              <a:rPr lang="zh-CN" altLang="en-US"/>
              <a:pPr>
                <a:defRPr/>
              </a:pPr>
              <a:t>‹#›</a:t>
            </a:fld>
            <a:r>
              <a:rPr lang="en-US" altLang="zh-CN" dirty="0"/>
              <a:t>/31</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5307E03-B304-B848-90F9-6D28894E9D57}" type="datetime1">
              <a:rPr lang="en-US" altLang="zh-CN" smtClean="0"/>
              <a:t>4/19/21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5B20E151-7128-4B98-AD35-A52146DD181C}" type="slidenum">
              <a:rPr lang="zh-CN" altLang="en-US" smtClean="0"/>
              <a:pPr>
                <a:defRPr/>
              </a:pPr>
              <a:t>‹#›</a:t>
            </a:fld>
            <a:r>
              <a:rPr lang="en-US" altLang="zh-CN" dirty="0"/>
              <a:t>/85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3DD15E0-FE3A-0241-A819-6F64C668467E}" type="datetime1">
              <a:rPr lang="en-US" altLang="zh-CN" smtClean="0"/>
              <a:t>4/19/21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BF065666-7F0D-406E-8BA4-AE2AEA5DB666}" type="slidenum">
              <a:rPr lang="zh-CN" altLang="en-US"/>
              <a:pPr>
                <a:defRPr/>
              </a:pPr>
              <a:t>‹#›</a:t>
            </a:fld>
            <a:r>
              <a:rPr lang="en-US" altLang="zh-CN" dirty="0"/>
              <a:t>/31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8FBAC24-C9C8-5840-ADBB-4EE92CD7D3C4}" type="datetime1">
              <a:rPr lang="en-US" altLang="zh-CN" smtClean="0"/>
              <a:t>4/19/21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dirty="0"/>
          </a:p>
        </p:txBody>
      </p:sp>
      <p:sp>
        <p:nvSpPr>
          <p:cNvPr id="7" name="灯片编号占位符 5"/>
          <p:cNvSpPr>
            <a:spLocks noGrp="1"/>
          </p:cNvSpPr>
          <p:nvPr>
            <p:ph type="sldNum" sz="quarter" idx="12"/>
          </p:nvPr>
        </p:nvSpPr>
        <p:spPr/>
        <p:txBody>
          <a:bodyPr/>
          <a:lstStyle>
            <a:lvl1pPr>
              <a:defRPr/>
            </a:lvl1pPr>
          </a:lstStyle>
          <a:p>
            <a:pPr>
              <a:defRPr/>
            </a:pPr>
            <a:fld id="{C69F0446-1555-4B3E-B3B0-F444197C14D5}" type="slidenum">
              <a:rPr lang="zh-CN" altLang="en-US" smtClean="0"/>
              <a:pPr>
                <a:defRPr/>
              </a:pPr>
              <a:t>‹#›</a:t>
            </a:fld>
            <a:r>
              <a:rPr lang="en-US" altLang="zh-CN" dirty="0"/>
              <a:t>/85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40B51A0D-404B-8045-AB80-7FFF0E9F00A2}" type="datetime1">
              <a:rPr lang="en-US" altLang="zh-CN" smtClean="0"/>
              <a:t>4/19/21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en-US" altLang="zh-CN" dirty="0"/>
          </a:p>
        </p:txBody>
      </p:sp>
      <p:sp>
        <p:nvSpPr>
          <p:cNvPr id="9" name="灯片编号占位符 5"/>
          <p:cNvSpPr>
            <a:spLocks noGrp="1"/>
          </p:cNvSpPr>
          <p:nvPr>
            <p:ph type="sldNum" sz="quarter" idx="12"/>
          </p:nvPr>
        </p:nvSpPr>
        <p:spPr/>
        <p:txBody>
          <a:bodyPr/>
          <a:lstStyle>
            <a:lvl1pPr>
              <a:defRPr/>
            </a:lvl1pPr>
          </a:lstStyle>
          <a:p>
            <a:pPr>
              <a:defRPr/>
            </a:pPr>
            <a:fld id="{F6E9F165-0943-4810-BA91-33EC6EB7051F}" type="slidenum">
              <a:rPr lang="zh-CN" altLang="en-US"/>
              <a:pPr>
                <a:defRPr/>
              </a:pPr>
              <a:t>‹#›</a:t>
            </a:fld>
            <a:r>
              <a:rPr lang="en-US" altLang="zh-CN" dirty="0"/>
              <a:t>/31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82EBB00-5340-ED45-B2B5-EA393A1C7E3C}" type="datetime1">
              <a:rPr lang="en-US" altLang="zh-CN" smtClean="0"/>
              <a:t>4/19/21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en-US" altLang="zh-CN" dirty="0"/>
          </a:p>
        </p:txBody>
      </p:sp>
      <p:sp>
        <p:nvSpPr>
          <p:cNvPr id="5" name="灯片编号占位符 5"/>
          <p:cNvSpPr>
            <a:spLocks noGrp="1"/>
          </p:cNvSpPr>
          <p:nvPr>
            <p:ph type="sldNum" sz="quarter" idx="12"/>
          </p:nvPr>
        </p:nvSpPr>
        <p:spPr/>
        <p:txBody>
          <a:bodyPr/>
          <a:lstStyle>
            <a:lvl1pPr>
              <a:defRPr/>
            </a:lvl1pPr>
          </a:lstStyle>
          <a:p>
            <a:pPr>
              <a:defRPr/>
            </a:pPr>
            <a:fld id="{40011035-B6D8-470E-801F-B24D56C15E3A}" type="slidenum">
              <a:rPr lang="zh-CN" altLang="en-US" smtClean="0"/>
              <a:pPr>
                <a:defRPr/>
              </a:pPr>
              <a:t>‹#›</a:t>
            </a:fld>
            <a:r>
              <a:rPr lang="en-US" altLang="zh-CN" dirty="0"/>
              <a:t>/85</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E211665-D195-F54C-890E-74AF9168CD5C}" type="datetime1">
              <a:rPr lang="en-US" altLang="zh-CN" smtClean="0"/>
              <a:t>4/19/21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en-US" altLang="zh-CN" dirty="0"/>
          </a:p>
        </p:txBody>
      </p:sp>
      <p:sp>
        <p:nvSpPr>
          <p:cNvPr id="4" name="灯片编号占位符 5"/>
          <p:cNvSpPr>
            <a:spLocks noGrp="1"/>
          </p:cNvSpPr>
          <p:nvPr>
            <p:ph type="sldNum" sz="quarter" idx="12"/>
          </p:nvPr>
        </p:nvSpPr>
        <p:spPr/>
        <p:txBody>
          <a:bodyPr/>
          <a:lstStyle>
            <a:lvl1pPr>
              <a:defRPr/>
            </a:lvl1pPr>
          </a:lstStyle>
          <a:p>
            <a:pPr>
              <a:defRPr/>
            </a:pPr>
            <a:fld id="{8A03178C-32A1-462D-A9DC-9A1F2DD10848}" type="slidenum">
              <a:rPr lang="zh-CN" altLang="en-US" smtClean="0"/>
              <a:pPr>
                <a:defRPr/>
              </a:pPr>
              <a:t>‹#›</a:t>
            </a:fld>
            <a:r>
              <a:rPr lang="en-US" altLang="zh-CN" dirty="0"/>
              <a:t>/37</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F88B5DD-925C-3D47-83F6-7B216B8D8FB1}" type="datetime1">
              <a:rPr lang="en-US" altLang="zh-CN" smtClean="0"/>
              <a:t>4/19/21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dirty="0"/>
          </a:p>
        </p:txBody>
      </p:sp>
      <p:sp>
        <p:nvSpPr>
          <p:cNvPr id="7" name="灯片编号占位符 5"/>
          <p:cNvSpPr>
            <a:spLocks noGrp="1"/>
          </p:cNvSpPr>
          <p:nvPr>
            <p:ph type="sldNum" sz="quarter" idx="12"/>
          </p:nvPr>
        </p:nvSpPr>
        <p:spPr/>
        <p:txBody>
          <a:bodyPr/>
          <a:lstStyle>
            <a:lvl1pPr>
              <a:defRPr/>
            </a:lvl1pPr>
          </a:lstStyle>
          <a:p>
            <a:pPr>
              <a:defRPr/>
            </a:pPr>
            <a:fld id="{22AC80D1-1C22-4DB6-9C75-F2306BEFA493}" type="slidenum">
              <a:rPr lang="zh-CN" altLang="en-US"/>
              <a:pPr>
                <a:defRPr/>
              </a:pPr>
              <a:t>‹#›</a:t>
            </a:fld>
            <a:r>
              <a:rPr lang="en-US" altLang="zh-CN" dirty="0"/>
              <a:t>/31</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3ED7EAD-A980-414B-8DC1-96F00E0640A0}" type="datetime1">
              <a:rPr lang="en-US" altLang="zh-CN" smtClean="0"/>
              <a:t>4/19/21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en-US" altLang="zh-CN" dirty="0"/>
          </a:p>
        </p:txBody>
      </p:sp>
      <p:sp>
        <p:nvSpPr>
          <p:cNvPr id="7" name="灯片编号占位符 5"/>
          <p:cNvSpPr>
            <a:spLocks noGrp="1"/>
          </p:cNvSpPr>
          <p:nvPr>
            <p:ph type="sldNum" sz="quarter" idx="12"/>
          </p:nvPr>
        </p:nvSpPr>
        <p:spPr/>
        <p:txBody>
          <a:bodyPr/>
          <a:lstStyle>
            <a:lvl1pPr>
              <a:defRPr/>
            </a:lvl1pPr>
          </a:lstStyle>
          <a:p>
            <a:pPr>
              <a:defRPr/>
            </a:pPr>
            <a:fld id="{DCF1DA34-2D6D-4427-A1E8-41237D2D4C61}" type="slidenum">
              <a:rPr lang="zh-CN" altLang="en-US"/>
              <a:pPr>
                <a:defRPr/>
              </a:pPr>
              <a:t>‹#›</a:t>
            </a:fld>
            <a:r>
              <a:rPr lang="en-US" altLang="zh-CN" dirty="0"/>
              <a:t>/31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36881C30-694A-8445-A02E-B97682AB352D}" type="datetime1">
              <a:rPr lang="en-US" altLang="zh-CN" smtClean="0"/>
              <a:t>4/19/21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a:solidFill>
                  <a:srgbClr val="898989"/>
                </a:solidFill>
                <a:latin typeface="Calibri" pitchFamily="34" charset="0"/>
              </a:defRPr>
            </a:lvl1pPr>
          </a:lstStyle>
          <a:p>
            <a:pPr>
              <a:defRPr/>
            </a:pPr>
            <a:endParaRPr lang="en-US" altLang="zh-CN"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a:solidFill>
                  <a:srgbClr val="898989"/>
                </a:solidFill>
                <a:latin typeface="Calibri" pitchFamily="34" charset="0"/>
              </a:defRPr>
            </a:lvl1pPr>
          </a:lstStyle>
          <a:p>
            <a:pPr>
              <a:defRPr/>
            </a:pPr>
            <a:fld id="{1B34835B-6D9A-48A1-AD99-45FCEBD3BB83}" type="slidenum">
              <a:rPr lang="zh-CN" altLang="en-US" smtClean="0"/>
              <a:pPr>
                <a:defRPr/>
              </a:pPr>
              <a:t>‹#›</a:t>
            </a:fld>
            <a:r>
              <a:rPr lang="en-US" altLang="zh-CN" dirty="0"/>
              <a:t>/85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3"/>
          <p:cNvPicPr>
            <a:picLocks noChangeAspect="1" noChangeArrowheads="1"/>
          </p:cNvPicPr>
          <p:nvPr/>
        </p:nvPicPr>
        <p:blipFill>
          <a:blip r:embed="rId4" cstate="print"/>
          <a:srcRect/>
          <a:stretch>
            <a:fillRect/>
          </a:stretch>
        </p:blipFill>
        <p:spPr bwMode="auto">
          <a:xfrm>
            <a:off x="-141288" y="1588"/>
            <a:ext cx="9285288" cy="6856412"/>
          </a:xfrm>
          <a:prstGeom prst="rect">
            <a:avLst/>
          </a:prstGeom>
          <a:noFill/>
          <a:ln w="9525">
            <a:noFill/>
            <a:miter lim="800000"/>
            <a:headEnd/>
            <a:tailEnd/>
          </a:ln>
        </p:spPr>
      </p:pic>
      <p:sp>
        <p:nvSpPr>
          <p:cNvPr id="2052" name="Rectangle 4"/>
          <p:cNvSpPr>
            <a:spLocks noChangeArrowheads="1"/>
          </p:cNvSpPr>
          <p:nvPr/>
        </p:nvSpPr>
        <p:spPr bwMode="auto">
          <a:xfrm>
            <a:off x="-107950" y="4293096"/>
            <a:ext cx="9251950" cy="784225"/>
          </a:xfrm>
          <a:prstGeom prst="rect">
            <a:avLst/>
          </a:prstGeom>
          <a:noFill/>
          <a:ln w="9525">
            <a:noFill/>
            <a:miter lim="800000"/>
            <a:headEnd/>
            <a:tailEnd/>
          </a:ln>
        </p:spPr>
        <p:txBody>
          <a:bodyPr lIns="92075" tIns="46038" rIns="92075" bIns="46038"/>
          <a:lstStyle/>
          <a:p>
            <a:pPr algn="ctr">
              <a:spcBef>
                <a:spcPts val="600"/>
              </a:spcBef>
            </a:pPr>
            <a:r>
              <a:rPr lang="en-US" altLang="zh-CN" sz="2400" b="1" dirty="0">
                <a:solidFill>
                  <a:srgbClr val="002060"/>
                </a:solidFill>
                <a:latin typeface="Tahoma"/>
                <a:ea typeface="华文中宋" pitchFamily="2" charset="-122"/>
                <a:cs typeface="Tahoma"/>
              </a:rPr>
              <a:t>School of Computer Science</a:t>
            </a:r>
            <a:endParaRPr lang="zh-CN" altLang="en-US" sz="3600" b="1" dirty="0">
              <a:solidFill>
                <a:srgbClr val="009900"/>
              </a:solidFill>
              <a:latin typeface="Tahoma"/>
              <a:ea typeface="华文中宋" pitchFamily="2" charset="-122"/>
              <a:cs typeface="Tahoma"/>
            </a:endParaRPr>
          </a:p>
        </p:txBody>
      </p:sp>
      <p:sp>
        <p:nvSpPr>
          <p:cNvPr id="2053" name="Text Box 5"/>
          <p:cNvSpPr txBox="1">
            <a:spLocks noChangeArrowheads="1"/>
          </p:cNvSpPr>
          <p:nvPr/>
        </p:nvSpPr>
        <p:spPr bwMode="auto">
          <a:xfrm>
            <a:off x="-128588" y="1214239"/>
            <a:ext cx="9272588" cy="1638697"/>
          </a:xfrm>
          <a:prstGeom prst="rect">
            <a:avLst/>
          </a:prstGeom>
          <a:noFill/>
          <a:ln w="12700">
            <a:noFill/>
            <a:miter lim="800000"/>
            <a:headEnd type="none" w="sm" len="sm"/>
            <a:tailEnd type="none" w="sm" len="sm"/>
          </a:ln>
        </p:spPr>
        <p:txBody>
          <a:bodyPr lIns="92075" tIns="46038" rIns="92075" bIns="46038">
            <a:spAutoFit/>
          </a:bodyPr>
          <a:lstStyle/>
          <a:p>
            <a:pPr algn="ctr">
              <a:lnSpc>
                <a:spcPts val="4000"/>
              </a:lnSpc>
              <a:defRPr/>
            </a:pPr>
            <a:r>
              <a:rPr lang="en-US" altLang="zh-CN" sz="4000" b="1" dirty="0">
                <a:solidFill>
                  <a:srgbClr val="FF1901"/>
                </a:solidFill>
                <a:latin typeface="Tahoma"/>
                <a:ea typeface="华文新魏" pitchFamily="2" charset="-122"/>
                <a:cs typeface="Tahoma"/>
              </a:rPr>
              <a:t>Theory of Computation</a:t>
            </a:r>
          </a:p>
          <a:p>
            <a:pPr algn="ctr">
              <a:lnSpc>
                <a:spcPts val="4000"/>
              </a:lnSpc>
              <a:defRPr/>
            </a:pPr>
            <a:endParaRPr lang="en-US" altLang="zh-CN" sz="4000" b="1" dirty="0">
              <a:solidFill>
                <a:srgbClr val="FF1901"/>
              </a:solidFill>
              <a:latin typeface="Tahoma"/>
              <a:ea typeface="华文新魏" pitchFamily="2" charset="-122"/>
              <a:cs typeface="Tahoma"/>
            </a:endParaRPr>
          </a:p>
          <a:p>
            <a:pPr algn="ctr">
              <a:lnSpc>
                <a:spcPts val="4000"/>
              </a:lnSpc>
              <a:defRPr/>
            </a:pPr>
            <a:r>
              <a:rPr lang="en-US" altLang="zh-CN" sz="3600" b="1" dirty="0">
                <a:solidFill>
                  <a:srgbClr val="FF1901"/>
                </a:solidFill>
                <a:latin typeface="Tahoma"/>
                <a:ea typeface="华文新魏" pitchFamily="2" charset="-122"/>
                <a:cs typeface="Tahoma"/>
              </a:rPr>
              <a:t>Pushdown Automata</a:t>
            </a:r>
          </a:p>
        </p:txBody>
      </p:sp>
      <p:sp>
        <p:nvSpPr>
          <p:cNvPr id="2054" name="矩形 4"/>
          <p:cNvSpPr>
            <a:spLocks noChangeArrowheads="1"/>
          </p:cNvSpPr>
          <p:nvPr/>
        </p:nvSpPr>
        <p:spPr bwMode="auto">
          <a:xfrm>
            <a:off x="-107950" y="4869160"/>
            <a:ext cx="9251950" cy="396875"/>
          </a:xfrm>
          <a:prstGeom prst="rect">
            <a:avLst/>
          </a:prstGeom>
          <a:noFill/>
          <a:ln w="9525">
            <a:noFill/>
            <a:miter lim="800000"/>
            <a:headEnd/>
            <a:tailEnd/>
          </a:ln>
        </p:spPr>
        <p:txBody>
          <a:bodyPr>
            <a:spAutoFit/>
          </a:bodyPr>
          <a:lstStyle/>
          <a:p>
            <a:pPr algn="ctr"/>
            <a:r>
              <a:rPr lang="en-US" altLang="zh-CN" sz="2000" b="1" dirty="0">
                <a:solidFill>
                  <a:srgbClr val="FF3300"/>
                </a:solidFill>
                <a:latin typeface="Tahoma"/>
                <a:ea typeface="华文新魏" pitchFamily="2" charset="-122"/>
                <a:cs typeface="Tahoma"/>
              </a:rPr>
              <a:t>2021. 04</a:t>
            </a:r>
          </a:p>
        </p:txBody>
      </p:sp>
      <p:sp>
        <p:nvSpPr>
          <p:cNvPr id="2055" name="矩形 5"/>
          <p:cNvSpPr>
            <a:spLocks noChangeArrowheads="1"/>
          </p:cNvSpPr>
          <p:nvPr/>
        </p:nvSpPr>
        <p:spPr bwMode="auto">
          <a:xfrm>
            <a:off x="3603" y="2564904"/>
            <a:ext cx="9251950" cy="2046714"/>
          </a:xfrm>
          <a:prstGeom prst="rect">
            <a:avLst/>
          </a:prstGeom>
          <a:noFill/>
          <a:ln w="9525">
            <a:noFill/>
            <a:miter lim="800000"/>
            <a:headEnd/>
            <a:tailEnd/>
          </a:ln>
        </p:spPr>
        <p:txBody>
          <a:bodyPr>
            <a:spAutoFit/>
          </a:bodyPr>
          <a:lstStyle/>
          <a:p>
            <a:pPr algn="ctr">
              <a:spcBef>
                <a:spcPts val="600"/>
              </a:spcBef>
            </a:pPr>
            <a:endParaRPr lang="zh-CN" altLang="en-US" sz="2800" b="1" dirty="0">
              <a:solidFill>
                <a:schemeClr val="hlink"/>
              </a:solidFill>
              <a:latin typeface="华文中宋" pitchFamily="2" charset="-122"/>
              <a:ea typeface="华文中宋" pitchFamily="2" charset="-122"/>
            </a:endParaRPr>
          </a:p>
          <a:p>
            <a:pPr algn="ctr">
              <a:spcBef>
                <a:spcPts val="600"/>
              </a:spcBef>
            </a:pPr>
            <a:r>
              <a:rPr lang="en-US" altLang="zh-CN" sz="2800" b="1" dirty="0">
                <a:solidFill>
                  <a:schemeClr val="hlink"/>
                </a:solidFill>
                <a:latin typeface="Tahoma"/>
                <a:ea typeface="华文中宋" pitchFamily="2" charset="-122"/>
                <a:cs typeface="Tahoma"/>
              </a:rPr>
              <a:t>Yang, Ning </a:t>
            </a:r>
          </a:p>
          <a:p>
            <a:pPr algn="ctr">
              <a:spcBef>
                <a:spcPts val="600"/>
              </a:spcBef>
            </a:pPr>
            <a:r>
              <a:rPr lang="en-US" altLang="zh-CN" sz="2800" b="1" dirty="0">
                <a:solidFill>
                  <a:schemeClr val="hlink"/>
                </a:solidFill>
                <a:latin typeface="华文中宋" pitchFamily="2" charset="-122"/>
                <a:ea typeface="华文中宋" pitchFamily="2" charset="-122"/>
                <a:cs typeface="Times New Roman" pitchFamily="18" charset="0"/>
              </a:rPr>
              <a:t>(</a:t>
            </a:r>
            <a:r>
              <a:rPr lang="zh-CN" altLang="en-US" sz="2800" b="1" dirty="0">
                <a:solidFill>
                  <a:schemeClr val="hlink"/>
                </a:solidFill>
                <a:latin typeface="华文中宋" pitchFamily="2" charset="-122"/>
                <a:ea typeface="华文中宋" pitchFamily="2" charset="-122"/>
                <a:cs typeface="Times New Roman" pitchFamily="18" charset="0"/>
              </a:rPr>
              <a:t>杨</a:t>
            </a:r>
            <a:r>
              <a:rPr lang="en-US" altLang="zh-CN" sz="2800" b="1" dirty="0">
                <a:solidFill>
                  <a:schemeClr val="hlink"/>
                </a:solidFill>
                <a:latin typeface="华文中宋" pitchFamily="2" charset="-122"/>
                <a:ea typeface="华文中宋" pitchFamily="2" charset="-122"/>
                <a:cs typeface="Times New Roman" pitchFamily="18" charset="0"/>
              </a:rPr>
              <a:t> </a:t>
            </a:r>
            <a:r>
              <a:rPr lang="zh-CN" altLang="en-US" sz="2800" b="1" dirty="0">
                <a:solidFill>
                  <a:schemeClr val="hlink"/>
                </a:solidFill>
                <a:latin typeface="华文中宋" pitchFamily="2" charset="-122"/>
                <a:ea typeface="华文中宋" pitchFamily="2" charset="-122"/>
                <a:cs typeface="Times New Roman" pitchFamily="18" charset="0"/>
              </a:rPr>
              <a:t>宁</a:t>
            </a:r>
            <a:r>
              <a:rPr lang="en-US" altLang="zh-CN" sz="2800" b="1" dirty="0">
                <a:solidFill>
                  <a:schemeClr val="hlink"/>
                </a:solidFill>
                <a:latin typeface="华文中宋" pitchFamily="2" charset="-122"/>
                <a:ea typeface="华文中宋" pitchFamily="2" charset="-122"/>
                <a:cs typeface="Times New Roman" pitchFamily="18" charset="0"/>
              </a:rPr>
              <a:t>)</a:t>
            </a:r>
          </a:p>
          <a:p>
            <a:pPr algn="ctr">
              <a:spcBef>
                <a:spcPts val="600"/>
              </a:spcBef>
            </a:pPr>
            <a:r>
              <a:rPr lang="zh-CN" altLang="en-US" sz="2800" b="1" dirty="0">
                <a:solidFill>
                  <a:srgbClr val="009900"/>
                </a:solidFill>
                <a:latin typeface="华文中宋" pitchFamily="2" charset="-122"/>
                <a:ea typeface="华文中宋" pitchFamily="2" charset="-122"/>
              </a:rPr>
              <a:t>  </a:t>
            </a:r>
            <a:endParaRPr lang="zh-CN" altLang="en-US" sz="2600" b="1" dirty="0">
              <a:latin typeface="华文中宋" pitchFamily="2" charset="-122"/>
              <a:ea typeface="华文中宋"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00464630"/>
              </p:ext>
            </p:extLst>
          </p:nvPr>
        </p:nvGraphicFramePr>
        <p:xfrm>
          <a:off x="4032250" y="3178348"/>
          <a:ext cx="1079500" cy="1079500"/>
        </p:xfrm>
        <a:graphic>
          <a:graphicData uri="http://schemas.openxmlformats.org/presentationml/2006/ole">
            <mc:AlternateContent xmlns:mc="http://schemas.openxmlformats.org/markup-compatibility/2006">
              <mc:Choice xmlns:v="urn:schemas-microsoft-com:vml" Requires="v">
                <p:oleObj spid="_x0000_s88683" name="PDF" r:id="rId5" imgW="1080000" imgH="1080000" progId="FoxitReader.Document">
                  <p:embed/>
                </p:oleObj>
              </mc:Choice>
              <mc:Fallback>
                <p:oleObj name="PDF" r:id="rId5" imgW="1080000" imgH="1080000" progId="FoxitReader.Document">
                  <p:embed/>
                  <p:pic>
                    <p:nvPicPr>
                      <p:cNvPr id="0" name=""/>
                      <p:cNvPicPr/>
                      <p:nvPr/>
                    </p:nvPicPr>
                    <p:blipFill>
                      <a:blip r:embed="rId6"/>
                      <a:stretch>
                        <a:fillRect/>
                      </a:stretch>
                    </p:blipFill>
                    <p:spPr>
                      <a:xfrm>
                        <a:off x="4032250" y="3178348"/>
                        <a:ext cx="1079500" cy="1079500"/>
                      </a:xfrm>
                      <a:prstGeom prst="rect">
                        <a:avLst/>
                      </a:prstGeom>
                    </p:spPr>
                  </p:pic>
                </p:oleObj>
              </mc:Fallback>
            </mc:AlternateContent>
          </a:graphicData>
        </a:graphic>
      </p:graphicFrame>
      <p:sp>
        <p:nvSpPr>
          <p:cNvPr id="4" name="幻灯片编号占位符 3"/>
          <p:cNvSpPr>
            <a:spLocks noGrp="1"/>
          </p:cNvSpPr>
          <p:nvPr>
            <p:ph type="sldNum" sz="quarter" idx="12"/>
          </p:nvPr>
        </p:nvSpPr>
        <p:spPr/>
        <p:txBody>
          <a:bodyPr/>
          <a:lstStyle/>
          <a:p>
            <a:pPr>
              <a:defRPr/>
            </a:pPr>
            <a:fld id="{8A03178C-32A1-462D-A9DC-9A1F2DD10848}" type="slidenum">
              <a:rPr lang="zh-CN" altLang="en-US" smtClean="0"/>
              <a:pPr>
                <a:defRPr/>
              </a:pPr>
              <a:t>1</a:t>
            </a:fld>
            <a:r>
              <a:rPr lang="en-US" altLang="zh-CN"/>
              <a:t>/37</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89299" y="417558"/>
            <a:ext cx="435904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The Transition Function</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609600" lvl="0" indent="-6096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Takes three arguments:</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A state, in Q.</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An input, which is either a symbol in </a:t>
            </a:r>
            <a:r>
              <a:rPr lang="en-US" altLang="zh-CN" sz="2800" kern="0" dirty="0" err="1">
                <a:solidFill>
                  <a:srgbClr val="000000"/>
                </a:solidFill>
                <a:latin typeface="Lucida Sans Unicode" charset="0"/>
                <a:ea typeface="宋体"/>
              </a:rPr>
              <a:t>Σ</a:t>
            </a:r>
            <a:r>
              <a:rPr lang="en-US" altLang="zh-CN" sz="2800" kern="0" dirty="0">
                <a:solidFill>
                  <a:srgbClr val="000000"/>
                </a:solidFill>
                <a:latin typeface="Tahoma"/>
                <a:ea typeface="宋体"/>
              </a:rPr>
              <a:t> or </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A stack symbol in </a:t>
            </a:r>
            <a:r>
              <a:rPr lang="en-US" altLang="zh-CN" sz="2800" kern="0" dirty="0" err="1">
                <a:solidFill>
                  <a:srgbClr val="000000"/>
                </a:solidFill>
                <a:latin typeface="Lucida Sans Unicode" charset="0"/>
                <a:ea typeface="宋体"/>
              </a:rPr>
              <a:t>Γ</a:t>
            </a:r>
            <a:r>
              <a:rPr lang="en-US" altLang="zh-CN" sz="2800" kern="0" dirty="0">
                <a:solidFill>
                  <a:srgbClr val="000000"/>
                </a:solidFill>
                <a:latin typeface="Tahoma"/>
                <a:ea typeface="宋体"/>
              </a:rPr>
              <a:t>.</a:t>
            </a:r>
          </a:p>
          <a:p>
            <a:pPr marL="609600" lvl="0" indent="-609600" eaLnBrk="0" hangingPunct="0">
              <a:spcBef>
                <a:spcPct val="20000"/>
              </a:spcBef>
              <a:buClr>
                <a:srgbClr val="3366FF"/>
              </a:buClr>
              <a:buSzPct val="80000"/>
              <a:buFont typeface="Monotype Sorts" charset="0"/>
              <a:buChar char="u"/>
            </a:pPr>
            <a:r>
              <a:rPr lang="en-US" altLang="zh-CN" sz="3200" kern="0" dirty="0" err="1">
                <a:solidFill>
                  <a:srgbClr val="000000"/>
                </a:solidFill>
                <a:latin typeface="Lucida Sans Unicode" charset="0"/>
                <a:ea typeface="宋体"/>
              </a:rPr>
              <a:t>δ</a:t>
            </a:r>
            <a:r>
              <a:rPr lang="en-US" altLang="zh-CN" sz="3200" kern="0" dirty="0">
                <a:solidFill>
                  <a:srgbClr val="000000"/>
                </a:solidFill>
                <a:latin typeface="Tahoma"/>
                <a:ea typeface="宋体"/>
              </a:rPr>
              <a:t>(q, a, Z) is a set of zero or more actions  of the form (p, </a:t>
            </a:r>
            <a:r>
              <a:rPr lang="en-US" altLang="zh-CN" sz="3200" kern="0" dirty="0">
                <a:solidFill>
                  <a:srgbClr val="000000"/>
                </a:solidFill>
                <a:latin typeface="Tahoma"/>
                <a:ea typeface="宋体"/>
                <a:sym typeface="Symbol" charset="0"/>
              </a:rPr>
              <a:t></a:t>
            </a:r>
            <a:r>
              <a:rPr lang="en-US" altLang="zh-CN" sz="3200" kern="0" dirty="0">
                <a:solidFill>
                  <a:srgbClr val="000000"/>
                </a:solidFill>
                <a:latin typeface="Tahoma"/>
                <a:ea typeface="宋体"/>
              </a:rPr>
              <a:t>).</a:t>
            </a:r>
          </a:p>
          <a:p>
            <a:pPr marL="990600" lvl="1" indent="-533400" eaLnBrk="0" hangingPunct="0">
              <a:spcBef>
                <a:spcPct val="20000"/>
              </a:spcBef>
              <a:buClr>
                <a:srgbClr val="3366FF"/>
              </a:buClr>
              <a:buSzPct val="80000"/>
              <a:buFont typeface="Wingdings" charset="2"/>
              <a:buChar char="Ø"/>
            </a:pPr>
            <a:r>
              <a:rPr lang="en-US" altLang="zh-CN" sz="2800" kern="0" dirty="0">
                <a:solidFill>
                  <a:srgbClr val="000000"/>
                </a:solidFill>
                <a:latin typeface="Tahoma"/>
                <a:ea typeface="宋体"/>
              </a:rPr>
              <a:t>p is a state; </a:t>
            </a:r>
            <a:r>
              <a:rPr lang="en-US" altLang="zh-CN" sz="2800" kern="0" dirty="0">
                <a:solidFill>
                  <a:srgbClr val="000000"/>
                </a:solidFill>
                <a:latin typeface="Tahoma"/>
                <a:ea typeface="宋体"/>
                <a:sym typeface="Symbol" charset="0"/>
              </a:rPr>
              <a:t></a:t>
            </a:r>
            <a:r>
              <a:rPr lang="en-US" altLang="zh-CN" sz="2800" kern="0" dirty="0">
                <a:solidFill>
                  <a:srgbClr val="000000"/>
                </a:solidFill>
                <a:latin typeface="Tahoma"/>
                <a:ea typeface="宋体"/>
              </a:rPr>
              <a:t> is a string of stack symbols.</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10</a:t>
            </a:fld>
            <a:r>
              <a:rPr lang="en-US" altLang="zh-CN"/>
              <a:t>/37</a:t>
            </a:r>
            <a:endParaRPr lang="en-US" altLang="zh-CN" dirty="0"/>
          </a:p>
        </p:txBody>
      </p:sp>
    </p:spTree>
    <p:extLst>
      <p:ext uri="{BB962C8B-B14F-4D97-AF65-F5344CB8AC3E}">
        <p14:creationId xmlns:p14="http://schemas.microsoft.com/office/powerpoint/2010/main" val="160580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617565" y="417558"/>
            <a:ext cx="2902518"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Actions of PDA</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609600" lvl="0" indent="-6096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If </a:t>
            </a:r>
            <a:r>
              <a:rPr lang="en-US" altLang="zh-CN" sz="3200" kern="0" dirty="0" err="1">
                <a:solidFill>
                  <a:srgbClr val="000000"/>
                </a:solidFill>
                <a:latin typeface="Lucida Sans Unicode" charset="0"/>
                <a:ea typeface="宋体"/>
              </a:rPr>
              <a:t>δ</a:t>
            </a:r>
            <a:r>
              <a:rPr lang="en-US" altLang="zh-CN" sz="3200" kern="0" dirty="0">
                <a:solidFill>
                  <a:srgbClr val="000000"/>
                </a:solidFill>
                <a:latin typeface="Tahoma"/>
                <a:ea typeface="宋体"/>
              </a:rPr>
              <a:t>(q, a, Z) contains (p, </a:t>
            </a:r>
            <a:r>
              <a:rPr lang="en-US" altLang="zh-CN" sz="3200" kern="0" dirty="0">
                <a:solidFill>
                  <a:srgbClr val="000000"/>
                </a:solidFill>
                <a:latin typeface="Tahoma"/>
                <a:ea typeface="宋体"/>
                <a:sym typeface="Symbol" charset="0"/>
              </a:rPr>
              <a:t></a:t>
            </a:r>
            <a:r>
              <a:rPr lang="en-US" altLang="zh-CN" sz="3200" kern="0" dirty="0">
                <a:solidFill>
                  <a:srgbClr val="000000"/>
                </a:solidFill>
                <a:latin typeface="Tahoma"/>
                <a:ea typeface="宋体"/>
              </a:rPr>
              <a:t>) among its actions, then one thing the PDA can do in state q, with </a:t>
            </a:r>
            <a:r>
              <a:rPr lang="en-US" altLang="zh-CN" sz="3200" i="1" kern="0" dirty="0">
                <a:solidFill>
                  <a:srgbClr val="000000"/>
                </a:solidFill>
                <a:latin typeface="Tahoma"/>
                <a:ea typeface="宋体"/>
              </a:rPr>
              <a:t>a</a:t>
            </a:r>
            <a:r>
              <a:rPr lang="en-US" altLang="zh-CN" sz="3200" kern="0" dirty="0">
                <a:solidFill>
                  <a:srgbClr val="000000"/>
                </a:solidFill>
                <a:latin typeface="Tahoma"/>
                <a:ea typeface="宋体"/>
              </a:rPr>
              <a:t>  at the front of the input, and Z on top of the stack is:</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Change the state to p.</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Remove </a:t>
            </a:r>
            <a:r>
              <a:rPr lang="en-US" altLang="zh-CN" sz="2800" i="1" kern="0" dirty="0">
                <a:solidFill>
                  <a:srgbClr val="000000"/>
                </a:solidFill>
                <a:latin typeface="Tahoma"/>
                <a:ea typeface="宋体"/>
              </a:rPr>
              <a:t>a</a:t>
            </a:r>
            <a:r>
              <a:rPr lang="en-US" altLang="zh-CN" sz="2800" kern="0" dirty="0">
                <a:solidFill>
                  <a:srgbClr val="000000"/>
                </a:solidFill>
                <a:latin typeface="Tahoma"/>
                <a:ea typeface="宋体"/>
              </a:rPr>
              <a:t>  from the front of the input (but </a:t>
            </a:r>
            <a:r>
              <a:rPr lang="en-US" altLang="zh-CN" sz="2800" i="1" kern="0" dirty="0">
                <a:solidFill>
                  <a:srgbClr val="000000"/>
                </a:solidFill>
                <a:latin typeface="Tahoma"/>
                <a:ea typeface="宋体"/>
              </a:rPr>
              <a:t>a</a:t>
            </a:r>
            <a:r>
              <a:rPr lang="en-US" altLang="zh-CN" sz="2800" kern="0" dirty="0">
                <a:solidFill>
                  <a:srgbClr val="000000"/>
                </a:solidFill>
                <a:latin typeface="Tahoma"/>
                <a:ea typeface="宋体"/>
              </a:rPr>
              <a:t>  may be </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Replace Z on the top of the stack by </a:t>
            </a:r>
            <a:r>
              <a:rPr lang="en-US" altLang="zh-CN" sz="2800" kern="0" dirty="0">
                <a:solidFill>
                  <a:srgbClr val="000000"/>
                </a:solidFill>
                <a:latin typeface="Tahoma"/>
                <a:ea typeface="宋体"/>
                <a:sym typeface="Symbol" charset="0"/>
              </a:rPr>
              <a:t></a:t>
            </a:r>
            <a:r>
              <a:rPr lang="en-US" altLang="zh-CN" sz="2800" kern="0" dirty="0">
                <a:solidFill>
                  <a:srgbClr val="000000"/>
                </a:solidFill>
                <a:latin typeface="Tahoma"/>
                <a:ea typeface="宋体"/>
              </a:rPr>
              <a:t>.</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11</a:t>
            </a:fld>
            <a:r>
              <a:rPr lang="en-US" altLang="zh-CN"/>
              <a:t>/37</a:t>
            </a:r>
            <a:endParaRPr lang="en-US" altLang="zh-CN" dirty="0"/>
          </a:p>
        </p:txBody>
      </p:sp>
    </p:spTree>
    <p:extLst>
      <p:ext uri="{BB962C8B-B14F-4D97-AF65-F5344CB8AC3E}">
        <p14:creationId xmlns:p14="http://schemas.microsoft.com/office/powerpoint/2010/main" val="1360898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708736" y="417558"/>
            <a:ext cx="272017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PDA</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Design a PDA to accept {0</a:t>
            </a:r>
            <a:r>
              <a:rPr lang="en-US" altLang="zh-CN" sz="3200" kern="0" baseline="30000" dirty="0">
                <a:solidFill>
                  <a:srgbClr val="000000"/>
                </a:solidFill>
                <a:latin typeface="Tahoma"/>
                <a:ea typeface="宋体"/>
              </a:rPr>
              <a:t>n</a:t>
            </a:r>
            <a:r>
              <a:rPr lang="en-US" altLang="zh-CN" sz="3200" kern="0" dirty="0">
                <a:solidFill>
                  <a:srgbClr val="000000"/>
                </a:solidFill>
                <a:latin typeface="Tahoma"/>
                <a:ea typeface="宋体"/>
              </a:rPr>
              <a:t>1</a:t>
            </a:r>
            <a:r>
              <a:rPr lang="en-US" altLang="zh-CN" sz="3200" kern="0" baseline="30000" dirty="0">
                <a:solidFill>
                  <a:srgbClr val="000000"/>
                </a:solidFill>
                <a:latin typeface="Tahoma"/>
                <a:ea typeface="宋体"/>
              </a:rPr>
              <a:t>n</a:t>
            </a:r>
            <a:r>
              <a:rPr lang="en-US" altLang="zh-CN" sz="3200" kern="0" dirty="0">
                <a:solidFill>
                  <a:srgbClr val="000000"/>
                </a:solidFill>
                <a:latin typeface="Tahoma"/>
                <a:ea typeface="宋体"/>
              </a:rPr>
              <a:t> | n </a:t>
            </a:r>
            <a:r>
              <a:rPr lang="en-US" altLang="zh-CN" sz="3200" u="sng" kern="0" dirty="0">
                <a:solidFill>
                  <a:srgbClr val="000000"/>
                </a:solidFill>
                <a:latin typeface="Tahoma"/>
                <a:ea typeface="宋体"/>
              </a:rPr>
              <a:t>&gt;</a:t>
            </a:r>
            <a:r>
              <a:rPr lang="en-US" altLang="zh-CN" sz="3200" kern="0" dirty="0">
                <a:solidFill>
                  <a:srgbClr val="000000"/>
                </a:solidFill>
                <a:latin typeface="Tahoma"/>
                <a:ea typeface="宋体"/>
              </a:rPr>
              <a:t> 1}.</a:t>
            </a:r>
          </a:p>
          <a:p>
            <a:pPr marL="342900" lvl="0" indent="-3429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The states:</a:t>
            </a:r>
          </a:p>
          <a:p>
            <a:pPr marL="914400" lvl="1" indent="-457200" eaLnBrk="0" hangingPunct="0">
              <a:spcBef>
                <a:spcPct val="20000"/>
              </a:spcBef>
              <a:buClr>
                <a:srgbClr val="3366FF"/>
              </a:buClr>
              <a:buSzPct val="80000"/>
              <a:buFont typeface="Wingdings" charset="2"/>
              <a:buChar char="Ø"/>
            </a:pPr>
            <a:r>
              <a:rPr lang="en-US" altLang="zh-CN" sz="2800" kern="0" dirty="0">
                <a:solidFill>
                  <a:srgbClr val="000000"/>
                </a:solidFill>
                <a:latin typeface="Tahoma"/>
                <a:ea typeface="宋体"/>
              </a:rPr>
              <a:t>q = start state.  We are in state q if we have seen only 0</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s so far.</a:t>
            </a:r>
          </a:p>
          <a:p>
            <a:pPr marL="914400" lvl="1" indent="-457200" eaLnBrk="0" hangingPunct="0">
              <a:spcBef>
                <a:spcPct val="20000"/>
              </a:spcBef>
              <a:buClr>
                <a:srgbClr val="3366FF"/>
              </a:buClr>
              <a:buSzPct val="80000"/>
              <a:buFont typeface="Wingdings" charset="2"/>
              <a:buChar char="Ø"/>
            </a:pPr>
            <a:r>
              <a:rPr lang="en-US" altLang="zh-CN" sz="2800" kern="0" dirty="0">
                <a:solidFill>
                  <a:srgbClr val="000000"/>
                </a:solidFill>
                <a:latin typeface="Tahoma"/>
                <a:ea typeface="宋体"/>
              </a:rPr>
              <a:t>p = we</a:t>
            </a:r>
            <a:r>
              <a:rPr lang="zh-CN" altLang="en-US" sz="2800" kern="0" dirty="0">
                <a:solidFill>
                  <a:srgbClr val="000000"/>
                </a:solidFill>
                <a:latin typeface="Arial"/>
                <a:ea typeface="宋体"/>
              </a:rPr>
              <a:t>’</a:t>
            </a:r>
            <a:r>
              <a:rPr lang="en-US" altLang="zh-CN" sz="2800" kern="0" dirty="0" err="1">
                <a:solidFill>
                  <a:srgbClr val="000000"/>
                </a:solidFill>
                <a:latin typeface="Tahoma"/>
                <a:ea typeface="宋体"/>
              </a:rPr>
              <a:t>ve</a:t>
            </a:r>
            <a:r>
              <a:rPr lang="en-US" altLang="zh-CN" sz="2800" kern="0" dirty="0">
                <a:solidFill>
                  <a:srgbClr val="000000"/>
                </a:solidFill>
                <a:latin typeface="Tahoma"/>
                <a:ea typeface="宋体"/>
              </a:rPr>
              <a:t> seen at least one 1 and may now proceed only if the inputs are 1</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s.</a:t>
            </a:r>
          </a:p>
          <a:p>
            <a:pPr marL="914400" lvl="1" indent="-457200" eaLnBrk="0" hangingPunct="0">
              <a:spcBef>
                <a:spcPct val="20000"/>
              </a:spcBef>
              <a:buClr>
                <a:srgbClr val="3366FF"/>
              </a:buClr>
              <a:buSzPct val="80000"/>
              <a:buFont typeface="Wingdings" charset="2"/>
              <a:buChar char="Ø"/>
            </a:pPr>
            <a:r>
              <a:rPr lang="en-US" altLang="zh-CN" sz="2800" kern="0" dirty="0">
                <a:solidFill>
                  <a:srgbClr val="000000"/>
                </a:solidFill>
                <a:latin typeface="Tahoma"/>
                <a:ea typeface="宋体"/>
              </a:rPr>
              <a:t>f = final state; accept.</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12</a:t>
            </a:fld>
            <a:r>
              <a:rPr lang="en-US" altLang="zh-CN"/>
              <a:t>/37</a:t>
            </a:r>
            <a:endParaRPr lang="en-US" altLang="zh-CN" dirty="0"/>
          </a:p>
        </p:txBody>
      </p:sp>
    </p:spTree>
    <p:extLst>
      <p:ext uri="{BB962C8B-B14F-4D97-AF65-F5344CB8AC3E}">
        <p14:creationId xmlns:p14="http://schemas.microsoft.com/office/powerpoint/2010/main" val="793294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275625" y="417558"/>
            <a:ext cx="358639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PDA – (2)</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The stack symbols:</a:t>
            </a:r>
          </a:p>
          <a:p>
            <a:pPr marL="914400" lvl="1" indent="-457200" eaLnBrk="0" hangingPunct="0">
              <a:spcBef>
                <a:spcPct val="20000"/>
              </a:spcBef>
              <a:buClr>
                <a:srgbClr val="3366FF"/>
              </a:buClr>
              <a:buSzPct val="80000"/>
              <a:buFont typeface="Wingdings" charset="2"/>
              <a:buChar char="Ø"/>
            </a:pPr>
            <a:r>
              <a:rPr lang="en-US" altLang="zh-CN" sz="2800" kern="0" dirty="0">
                <a:solidFill>
                  <a:srgbClr val="000000"/>
                </a:solidFill>
                <a:latin typeface="Tahoma"/>
                <a:ea typeface="宋体"/>
              </a:rPr>
              <a:t>Z</a:t>
            </a:r>
            <a:r>
              <a:rPr lang="en-US" altLang="zh-CN" sz="2800" kern="0" baseline="-25000" dirty="0">
                <a:solidFill>
                  <a:srgbClr val="000000"/>
                </a:solidFill>
                <a:latin typeface="Tahoma"/>
                <a:ea typeface="宋体"/>
              </a:rPr>
              <a:t>0</a:t>
            </a:r>
            <a:r>
              <a:rPr lang="en-US" altLang="zh-CN" sz="2800" kern="0" dirty="0">
                <a:solidFill>
                  <a:srgbClr val="000000"/>
                </a:solidFill>
                <a:latin typeface="Tahoma"/>
                <a:ea typeface="宋体"/>
              </a:rPr>
              <a:t> = start symbol.  Also marks the bottom of the stack, so we know when we have counted the same number of 1</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s as 0</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s.</a:t>
            </a:r>
          </a:p>
          <a:p>
            <a:pPr marL="914400" lvl="1" indent="-457200" eaLnBrk="0" hangingPunct="0">
              <a:spcBef>
                <a:spcPct val="20000"/>
              </a:spcBef>
              <a:buClr>
                <a:srgbClr val="3366FF"/>
              </a:buClr>
              <a:buSzPct val="80000"/>
              <a:buFont typeface="Wingdings" charset="2"/>
              <a:buChar char="Ø"/>
            </a:pPr>
            <a:r>
              <a:rPr lang="en-US" altLang="zh-CN" sz="2800" kern="0" dirty="0">
                <a:solidFill>
                  <a:srgbClr val="000000"/>
                </a:solidFill>
                <a:latin typeface="Tahoma"/>
                <a:ea typeface="宋体"/>
              </a:rPr>
              <a:t>X = marker, used to count the number of 0</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s seen on the input.</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13</a:t>
            </a:fld>
            <a:r>
              <a:rPr lang="en-US" altLang="zh-CN"/>
              <a:t>/37</a:t>
            </a:r>
            <a:endParaRPr lang="en-US" altLang="zh-CN" dirty="0"/>
          </a:p>
        </p:txBody>
      </p:sp>
    </p:spTree>
    <p:extLst>
      <p:ext uri="{BB962C8B-B14F-4D97-AF65-F5344CB8AC3E}">
        <p14:creationId xmlns:p14="http://schemas.microsoft.com/office/powerpoint/2010/main" val="2877932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275625" y="417558"/>
            <a:ext cx="358639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PDA – (3)</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The transitions:</a:t>
            </a:r>
          </a:p>
          <a:p>
            <a:pPr marL="914400" lvl="1" indent="-457200" eaLnBrk="0" hangingPunct="0">
              <a:spcBef>
                <a:spcPct val="20000"/>
              </a:spcBef>
              <a:buClr>
                <a:srgbClr val="3366FF"/>
              </a:buClr>
              <a:buSzPct val="80000"/>
              <a:buFont typeface="Wingdings" charset="2"/>
              <a:buChar char="Ø"/>
            </a:pPr>
            <a:r>
              <a:rPr lang="en-US" altLang="zh-CN" sz="2800" kern="0" dirty="0" err="1">
                <a:solidFill>
                  <a:srgbClr val="000000"/>
                </a:solidFill>
                <a:latin typeface="Lucida Sans Unicode" charset="0"/>
                <a:ea typeface="宋体"/>
              </a:rPr>
              <a:t>δ</a:t>
            </a:r>
            <a:r>
              <a:rPr lang="en-US" altLang="zh-CN" sz="2800" kern="0" dirty="0">
                <a:solidFill>
                  <a:srgbClr val="000000"/>
                </a:solidFill>
                <a:latin typeface="Tahoma"/>
                <a:ea typeface="宋体"/>
              </a:rPr>
              <a:t>(q, 0, Z</a:t>
            </a:r>
            <a:r>
              <a:rPr lang="en-US" altLang="zh-CN" sz="2800" kern="0" baseline="-25000" dirty="0">
                <a:solidFill>
                  <a:srgbClr val="000000"/>
                </a:solidFill>
                <a:latin typeface="Tahoma"/>
                <a:ea typeface="宋体"/>
              </a:rPr>
              <a:t>0</a:t>
            </a:r>
            <a:r>
              <a:rPr lang="en-US" altLang="zh-CN" sz="2800" kern="0" dirty="0">
                <a:solidFill>
                  <a:srgbClr val="000000"/>
                </a:solidFill>
                <a:latin typeface="Tahoma"/>
                <a:ea typeface="宋体"/>
              </a:rPr>
              <a:t>) = {(q, XZ</a:t>
            </a:r>
            <a:r>
              <a:rPr lang="en-US" altLang="zh-CN" sz="2800" kern="0" baseline="-25000" dirty="0">
                <a:solidFill>
                  <a:srgbClr val="000000"/>
                </a:solidFill>
                <a:latin typeface="Tahoma"/>
                <a:ea typeface="宋体"/>
              </a:rPr>
              <a:t>0</a:t>
            </a:r>
            <a:r>
              <a:rPr lang="en-US" altLang="zh-CN" sz="2800" kern="0" dirty="0">
                <a:solidFill>
                  <a:srgbClr val="000000"/>
                </a:solidFill>
                <a:latin typeface="Tahoma"/>
                <a:ea typeface="宋体"/>
              </a:rPr>
              <a:t>)}.</a:t>
            </a:r>
          </a:p>
          <a:p>
            <a:pPr marL="914400" lvl="1" indent="-457200" eaLnBrk="0" hangingPunct="0">
              <a:spcBef>
                <a:spcPct val="20000"/>
              </a:spcBef>
              <a:buClr>
                <a:srgbClr val="3366FF"/>
              </a:buClr>
              <a:buSzPct val="80000"/>
              <a:buFont typeface="Wingdings" charset="2"/>
              <a:buChar char="Ø"/>
            </a:pPr>
            <a:r>
              <a:rPr lang="en-US" altLang="zh-CN" sz="2800" kern="0" dirty="0" err="1">
                <a:solidFill>
                  <a:srgbClr val="000000"/>
                </a:solidFill>
                <a:latin typeface="Lucida Sans Unicode" charset="0"/>
                <a:ea typeface="宋体"/>
              </a:rPr>
              <a:t>δ</a:t>
            </a:r>
            <a:r>
              <a:rPr lang="en-US" altLang="zh-CN" sz="2800" kern="0" dirty="0">
                <a:solidFill>
                  <a:srgbClr val="000000"/>
                </a:solidFill>
                <a:latin typeface="Tahoma"/>
                <a:ea typeface="宋体"/>
              </a:rPr>
              <a:t>(q, 0, X) = {(q, XX)}.  These two rules cause one X to be pushed onto the stack for each 0 read from the input.</a:t>
            </a:r>
          </a:p>
          <a:p>
            <a:pPr marL="914400" lvl="1" indent="-457200" eaLnBrk="0" hangingPunct="0">
              <a:spcBef>
                <a:spcPct val="20000"/>
              </a:spcBef>
              <a:buClr>
                <a:srgbClr val="3366FF"/>
              </a:buClr>
              <a:buSzPct val="80000"/>
              <a:buFont typeface="Wingdings" charset="2"/>
              <a:buChar char="Ø"/>
            </a:pPr>
            <a:r>
              <a:rPr lang="en-US" altLang="zh-CN" sz="2800" kern="0" dirty="0" err="1">
                <a:solidFill>
                  <a:srgbClr val="000000"/>
                </a:solidFill>
                <a:latin typeface="Lucida Sans Unicode" charset="0"/>
                <a:ea typeface="宋体"/>
              </a:rPr>
              <a:t>δ</a:t>
            </a:r>
            <a:r>
              <a:rPr lang="en-US" altLang="zh-CN" sz="2800" kern="0" dirty="0">
                <a:solidFill>
                  <a:srgbClr val="000000"/>
                </a:solidFill>
                <a:latin typeface="Tahoma"/>
                <a:ea typeface="宋体"/>
              </a:rPr>
              <a:t>(q, 1, X) = {(p, </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  When we see a 1, go to state p and pop one X.</a:t>
            </a:r>
          </a:p>
          <a:p>
            <a:pPr marL="914400" lvl="1" indent="-457200" eaLnBrk="0" hangingPunct="0">
              <a:spcBef>
                <a:spcPct val="20000"/>
              </a:spcBef>
              <a:buClr>
                <a:srgbClr val="3366FF"/>
              </a:buClr>
              <a:buSzPct val="80000"/>
              <a:buFont typeface="Wingdings" charset="2"/>
              <a:buChar char="Ø"/>
            </a:pPr>
            <a:r>
              <a:rPr lang="en-US" altLang="zh-CN" sz="2800" kern="0" dirty="0" err="1">
                <a:solidFill>
                  <a:srgbClr val="000000"/>
                </a:solidFill>
                <a:latin typeface="Lucida Sans Unicode" charset="0"/>
                <a:ea typeface="宋体"/>
              </a:rPr>
              <a:t>δ</a:t>
            </a:r>
            <a:r>
              <a:rPr lang="en-US" altLang="zh-CN" sz="2800" kern="0" dirty="0">
                <a:solidFill>
                  <a:srgbClr val="000000"/>
                </a:solidFill>
                <a:latin typeface="Tahoma"/>
                <a:ea typeface="宋体"/>
              </a:rPr>
              <a:t>(p, 1, X) = {(p, </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 Pop one X per 1.</a:t>
            </a:r>
          </a:p>
          <a:p>
            <a:pPr marL="914400" lvl="1" indent="-457200" eaLnBrk="0" hangingPunct="0">
              <a:spcBef>
                <a:spcPct val="20000"/>
              </a:spcBef>
              <a:buClr>
                <a:srgbClr val="3366FF"/>
              </a:buClr>
              <a:buSzPct val="80000"/>
              <a:buFont typeface="Wingdings" charset="2"/>
              <a:buChar char="Ø"/>
            </a:pPr>
            <a:r>
              <a:rPr lang="en-US" altLang="zh-CN" sz="2800" kern="0" dirty="0" err="1">
                <a:solidFill>
                  <a:srgbClr val="000000"/>
                </a:solidFill>
                <a:latin typeface="Lucida Sans Unicode" charset="0"/>
                <a:ea typeface="宋体"/>
              </a:rPr>
              <a:t>δ</a:t>
            </a:r>
            <a:r>
              <a:rPr lang="en-US" altLang="zh-CN" sz="2800" kern="0" dirty="0">
                <a:solidFill>
                  <a:srgbClr val="000000"/>
                </a:solidFill>
                <a:latin typeface="Tahoma"/>
                <a:ea typeface="宋体"/>
              </a:rPr>
              <a:t>(p, </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 Z</a:t>
            </a:r>
            <a:r>
              <a:rPr lang="en-US" altLang="zh-CN" sz="2800" kern="0" baseline="-25000" dirty="0">
                <a:solidFill>
                  <a:srgbClr val="000000"/>
                </a:solidFill>
                <a:latin typeface="Tahoma"/>
                <a:ea typeface="宋体"/>
              </a:rPr>
              <a:t>0</a:t>
            </a:r>
            <a:r>
              <a:rPr lang="en-US" altLang="zh-CN" sz="2800" kern="0" dirty="0">
                <a:solidFill>
                  <a:srgbClr val="000000"/>
                </a:solidFill>
                <a:latin typeface="Tahoma"/>
                <a:ea typeface="宋体"/>
              </a:rPr>
              <a:t>) = {(f, Z</a:t>
            </a:r>
            <a:r>
              <a:rPr lang="en-US" altLang="zh-CN" sz="2800" kern="0" baseline="-25000" dirty="0">
                <a:solidFill>
                  <a:srgbClr val="000000"/>
                </a:solidFill>
                <a:latin typeface="Tahoma"/>
                <a:ea typeface="宋体"/>
              </a:rPr>
              <a:t>0</a:t>
            </a:r>
            <a:r>
              <a:rPr lang="en-US" altLang="zh-CN" sz="2800" kern="0" dirty="0">
                <a:solidFill>
                  <a:srgbClr val="000000"/>
                </a:solidFill>
                <a:latin typeface="Tahoma"/>
                <a:ea typeface="宋体"/>
              </a:rPr>
              <a:t>)}. Accept at bottom.</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14</a:t>
            </a:fld>
            <a:r>
              <a:rPr lang="en-US" altLang="zh-CN"/>
              <a:t>/37</a:t>
            </a:r>
            <a:endParaRPr lang="en-US" altLang="zh-CN" dirty="0"/>
          </a:p>
        </p:txBody>
      </p:sp>
    </p:spTree>
    <p:extLst>
      <p:ext uri="{BB962C8B-B14F-4D97-AF65-F5344CB8AC3E}">
        <p14:creationId xmlns:p14="http://schemas.microsoft.com/office/powerpoint/2010/main" val="2329316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517608" y="417558"/>
            <a:ext cx="510243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Actions of the </a:t>
            </a: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PDA</a:t>
            </a:r>
            <a:endParaRPr lang="zh-CN" altLang="en-US" sz="3200" b="1" dirty="0">
              <a:solidFill>
                <a:srgbClr val="F31A03"/>
              </a:solidFill>
              <a:latin typeface="Times New Roman" pitchFamily="18" charset="0"/>
              <a:ea typeface="华文新魏" pitchFamily="2" charset="-122"/>
            </a:endParaRPr>
          </a:p>
        </p:txBody>
      </p:sp>
      <p:sp>
        <p:nvSpPr>
          <p:cNvPr id="12" name="Rectangle 4"/>
          <p:cNvSpPr>
            <a:spLocks noChangeArrowheads="1"/>
          </p:cNvSpPr>
          <p:nvPr/>
        </p:nvSpPr>
        <p:spPr bwMode="auto">
          <a:xfrm>
            <a:off x="3581400" y="2971800"/>
            <a:ext cx="838200" cy="838200"/>
          </a:xfrm>
          <a:prstGeom prst="rect">
            <a:avLst/>
          </a:prstGeom>
          <a:solidFill>
            <a:srgbClr val="00CC99">
              <a:alpha val="50000"/>
            </a:srgbClr>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q</a:t>
            </a:r>
          </a:p>
        </p:txBody>
      </p:sp>
      <p:sp>
        <p:nvSpPr>
          <p:cNvPr id="13" name="Text Box 5"/>
          <p:cNvSpPr txBox="1">
            <a:spLocks noChangeArrowheads="1"/>
          </p:cNvSpPr>
          <p:nvPr/>
        </p:nvSpPr>
        <p:spPr bwMode="auto">
          <a:xfrm>
            <a:off x="3733800" y="2057400"/>
            <a:ext cx="198143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ysClr val="windowText" lastClr="000000"/>
                </a:solidFill>
                <a:effectLst/>
                <a:uLnTx/>
                <a:uFillTx/>
              </a:rPr>
              <a:t> 0 0 0 1 1 1</a:t>
            </a:r>
          </a:p>
        </p:txBody>
      </p:sp>
      <p:sp>
        <p:nvSpPr>
          <p:cNvPr id="14" name="Line 6"/>
          <p:cNvSpPr>
            <a:spLocks noChangeShapeType="1"/>
          </p:cNvSpPr>
          <p:nvPr/>
        </p:nvSpPr>
        <p:spPr bwMode="auto">
          <a:xfrm flipV="1">
            <a:off x="3962400" y="2514600"/>
            <a:ext cx="0" cy="457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sp>
        <p:nvSpPr>
          <p:cNvPr id="15" name="Text Box 7"/>
          <p:cNvSpPr txBox="1">
            <a:spLocks noChangeArrowheads="1"/>
          </p:cNvSpPr>
          <p:nvPr/>
        </p:nvSpPr>
        <p:spPr bwMode="auto">
          <a:xfrm>
            <a:off x="3810000" y="4419600"/>
            <a:ext cx="53713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Z</a:t>
            </a:r>
            <a:r>
              <a:rPr kumimoji="0" lang="en-US" altLang="zh-CN" sz="2800" b="0" i="0" u="none" strike="noStrike" kern="0" cap="none" spc="0" normalizeH="0" baseline="-25000" noProof="0">
                <a:ln>
                  <a:noFill/>
                </a:ln>
                <a:solidFill>
                  <a:sysClr val="windowText" lastClr="000000"/>
                </a:solidFill>
                <a:effectLst/>
                <a:uLnTx/>
                <a:uFillTx/>
              </a:rPr>
              <a:t>0</a:t>
            </a:r>
          </a:p>
        </p:txBody>
      </p:sp>
      <p:sp>
        <p:nvSpPr>
          <p:cNvPr id="16" name="Line 8"/>
          <p:cNvSpPr>
            <a:spLocks noChangeShapeType="1"/>
          </p:cNvSpPr>
          <p:nvPr/>
        </p:nvSpPr>
        <p:spPr bwMode="auto">
          <a:xfrm>
            <a:off x="3962400" y="3810000"/>
            <a:ext cx="0" cy="533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15</a:t>
            </a:fld>
            <a:r>
              <a:rPr lang="en-US" altLang="zh-CN"/>
              <a:t>/37</a:t>
            </a:r>
            <a:endParaRPr lang="en-US" altLang="zh-CN" dirty="0"/>
          </a:p>
        </p:txBody>
      </p:sp>
    </p:spTree>
    <p:extLst>
      <p:ext uri="{BB962C8B-B14F-4D97-AF65-F5344CB8AC3E}">
        <p14:creationId xmlns:p14="http://schemas.microsoft.com/office/powerpoint/2010/main" val="30243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517608" y="417558"/>
            <a:ext cx="510243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Actions of the </a:t>
            </a: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PDA</a:t>
            </a:r>
            <a:endParaRPr lang="zh-CN" altLang="en-US" sz="3200" b="1" dirty="0">
              <a:solidFill>
                <a:srgbClr val="F31A03"/>
              </a:solidFill>
              <a:latin typeface="Times New Roman" pitchFamily="18" charset="0"/>
              <a:ea typeface="华文新魏" pitchFamily="2" charset="-122"/>
            </a:endParaRPr>
          </a:p>
        </p:txBody>
      </p:sp>
      <p:sp>
        <p:nvSpPr>
          <p:cNvPr id="21" name="Rectangle 3"/>
          <p:cNvSpPr>
            <a:spLocks noChangeArrowheads="1"/>
          </p:cNvSpPr>
          <p:nvPr/>
        </p:nvSpPr>
        <p:spPr bwMode="auto">
          <a:xfrm>
            <a:off x="3581400" y="2971800"/>
            <a:ext cx="838200" cy="838200"/>
          </a:xfrm>
          <a:prstGeom prst="rect">
            <a:avLst/>
          </a:prstGeom>
          <a:solidFill>
            <a:srgbClr val="00CC99">
              <a:alpha val="50000"/>
            </a:srgbClr>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q</a:t>
            </a:r>
          </a:p>
        </p:txBody>
      </p:sp>
      <p:sp>
        <p:nvSpPr>
          <p:cNvPr id="22" name="Text Box 4"/>
          <p:cNvSpPr txBox="1">
            <a:spLocks noChangeArrowheads="1"/>
          </p:cNvSpPr>
          <p:nvPr/>
        </p:nvSpPr>
        <p:spPr bwMode="auto">
          <a:xfrm>
            <a:off x="3733800" y="2057400"/>
            <a:ext cx="168197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 0 0 1 1 1</a:t>
            </a:r>
          </a:p>
        </p:txBody>
      </p:sp>
      <p:sp>
        <p:nvSpPr>
          <p:cNvPr id="23" name="Line 5"/>
          <p:cNvSpPr>
            <a:spLocks noChangeShapeType="1"/>
          </p:cNvSpPr>
          <p:nvPr/>
        </p:nvSpPr>
        <p:spPr bwMode="auto">
          <a:xfrm flipV="1">
            <a:off x="3962400" y="2514600"/>
            <a:ext cx="0" cy="457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sp>
        <p:nvSpPr>
          <p:cNvPr id="24" name="Text Box 6"/>
          <p:cNvSpPr txBox="1">
            <a:spLocks noChangeArrowheads="1"/>
          </p:cNvSpPr>
          <p:nvPr/>
        </p:nvSpPr>
        <p:spPr bwMode="auto">
          <a:xfrm>
            <a:off x="3810000" y="4419600"/>
            <a:ext cx="537134"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X</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Z</a:t>
            </a:r>
            <a:r>
              <a:rPr kumimoji="0" lang="en-US" altLang="zh-CN" sz="2800" b="0" i="0" u="none" strike="noStrike" kern="0" cap="none" spc="0" normalizeH="0" baseline="-25000" noProof="0">
                <a:ln>
                  <a:noFill/>
                </a:ln>
                <a:solidFill>
                  <a:sysClr val="windowText" lastClr="000000"/>
                </a:solidFill>
                <a:effectLst/>
                <a:uLnTx/>
                <a:uFillTx/>
              </a:rPr>
              <a:t>0</a:t>
            </a:r>
          </a:p>
        </p:txBody>
      </p:sp>
      <p:sp>
        <p:nvSpPr>
          <p:cNvPr id="25" name="Line 7"/>
          <p:cNvSpPr>
            <a:spLocks noChangeShapeType="1"/>
          </p:cNvSpPr>
          <p:nvPr/>
        </p:nvSpPr>
        <p:spPr bwMode="auto">
          <a:xfrm>
            <a:off x="3962400" y="3810000"/>
            <a:ext cx="0" cy="533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16</a:t>
            </a:fld>
            <a:r>
              <a:rPr lang="en-US" altLang="zh-CN"/>
              <a:t>/37</a:t>
            </a:r>
            <a:endParaRPr lang="en-US" altLang="zh-CN" dirty="0"/>
          </a:p>
        </p:txBody>
      </p:sp>
    </p:spTree>
    <p:extLst>
      <p:ext uri="{BB962C8B-B14F-4D97-AF65-F5344CB8AC3E}">
        <p14:creationId xmlns:p14="http://schemas.microsoft.com/office/powerpoint/2010/main" val="2188364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517608" y="417558"/>
            <a:ext cx="510243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Actions of the </a:t>
            </a: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PDA</a:t>
            </a:r>
            <a:endParaRPr lang="zh-CN" altLang="en-US" sz="3200" b="1" dirty="0">
              <a:solidFill>
                <a:srgbClr val="F31A03"/>
              </a:solidFill>
              <a:latin typeface="Times New Roman" pitchFamily="18" charset="0"/>
              <a:ea typeface="华文新魏" pitchFamily="2" charset="-122"/>
            </a:endParaRPr>
          </a:p>
        </p:txBody>
      </p:sp>
      <p:sp>
        <p:nvSpPr>
          <p:cNvPr id="16" name="Rectangle 3"/>
          <p:cNvSpPr>
            <a:spLocks noChangeArrowheads="1"/>
          </p:cNvSpPr>
          <p:nvPr/>
        </p:nvSpPr>
        <p:spPr bwMode="auto">
          <a:xfrm>
            <a:off x="3581400" y="2971800"/>
            <a:ext cx="838200" cy="838200"/>
          </a:xfrm>
          <a:prstGeom prst="rect">
            <a:avLst/>
          </a:prstGeom>
          <a:solidFill>
            <a:srgbClr val="00CC99">
              <a:alpha val="50000"/>
            </a:srgbClr>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q</a:t>
            </a:r>
          </a:p>
        </p:txBody>
      </p:sp>
      <p:sp>
        <p:nvSpPr>
          <p:cNvPr id="17" name="Text Box 4"/>
          <p:cNvSpPr txBox="1">
            <a:spLocks noChangeArrowheads="1"/>
          </p:cNvSpPr>
          <p:nvPr/>
        </p:nvSpPr>
        <p:spPr bwMode="auto">
          <a:xfrm>
            <a:off x="3733800" y="2057400"/>
            <a:ext cx="138251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 0 1 1 1</a:t>
            </a:r>
          </a:p>
        </p:txBody>
      </p:sp>
      <p:sp>
        <p:nvSpPr>
          <p:cNvPr id="18" name="Line 5"/>
          <p:cNvSpPr>
            <a:spLocks noChangeShapeType="1"/>
          </p:cNvSpPr>
          <p:nvPr/>
        </p:nvSpPr>
        <p:spPr bwMode="auto">
          <a:xfrm flipV="1">
            <a:off x="3962400" y="2514600"/>
            <a:ext cx="0" cy="457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sp>
        <p:nvSpPr>
          <p:cNvPr id="19" name="Text Box 6"/>
          <p:cNvSpPr txBox="1">
            <a:spLocks noChangeArrowheads="1"/>
          </p:cNvSpPr>
          <p:nvPr/>
        </p:nvSpPr>
        <p:spPr bwMode="auto">
          <a:xfrm>
            <a:off x="3810000" y="4419600"/>
            <a:ext cx="537134"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X</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X</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Z</a:t>
            </a:r>
            <a:r>
              <a:rPr kumimoji="0" lang="en-US" altLang="zh-CN" sz="2800" b="0" i="0" u="none" strike="noStrike" kern="0" cap="none" spc="0" normalizeH="0" baseline="-25000" noProof="0">
                <a:ln>
                  <a:noFill/>
                </a:ln>
                <a:solidFill>
                  <a:sysClr val="windowText" lastClr="000000"/>
                </a:solidFill>
                <a:effectLst/>
                <a:uLnTx/>
                <a:uFillTx/>
              </a:rPr>
              <a:t>0</a:t>
            </a:r>
          </a:p>
        </p:txBody>
      </p:sp>
      <p:sp>
        <p:nvSpPr>
          <p:cNvPr id="20" name="Line 7"/>
          <p:cNvSpPr>
            <a:spLocks noChangeShapeType="1"/>
          </p:cNvSpPr>
          <p:nvPr/>
        </p:nvSpPr>
        <p:spPr bwMode="auto">
          <a:xfrm>
            <a:off x="3962400" y="3810000"/>
            <a:ext cx="0" cy="533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17</a:t>
            </a:fld>
            <a:r>
              <a:rPr lang="en-US" altLang="zh-CN"/>
              <a:t>/37</a:t>
            </a:r>
            <a:endParaRPr lang="en-US" altLang="zh-CN" dirty="0"/>
          </a:p>
        </p:txBody>
      </p:sp>
    </p:spTree>
    <p:extLst>
      <p:ext uri="{BB962C8B-B14F-4D97-AF65-F5344CB8AC3E}">
        <p14:creationId xmlns:p14="http://schemas.microsoft.com/office/powerpoint/2010/main" val="1809696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517608" y="417558"/>
            <a:ext cx="510243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Actions of the </a:t>
            </a: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PDA</a:t>
            </a:r>
            <a:endParaRPr lang="zh-CN" altLang="en-US" sz="3200" b="1" dirty="0">
              <a:solidFill>
                <a:srgbClr val="F31A03"/>
              </a:solidFill>
              <a:latin typeface="Times New Roman" pitchFamily="18" charset="0"/>
              <a:ea typeface="华文新魏" pitchFamily="2" charset="-122"/>
            </a:endParaRPr>
          </a:p>
        </p:txBody>
      </p:sp>
      <p:sp>
        <p:nvSpPr>
          <p:cNvPr id="21" name="Rectangle 3"/>
          <p:cNvSpPr>
            <a:spLocks noChangeArrowheads="1"/>
          </p:cNvSpPr>
          <p:nvPr/>
        </p:nvSpPr>
        <p:spPr bwMode="auto">
          <a:xfrm>
            <a:off x="3581400" y="2971800"/>
            <a:ext cx="838200" cy="838200"/>
          </a:xfrm>
          <a:prstGeom prst="rect">
            <a:avLst/>
          </a:prstGeom>
          <a:solidFill>
            <a:srgbClr val="00CC99">
              <a:alpha val="50000"/>
            </a:srgbClr>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q</a:t>
            </a:r>
          </a:p>
        </p:txBody>
      </p:sp>
      <p:sp>
        <p:nvSpPr>
          <p:cNvPr id="22" name="Text Box 4"/>
          <p:cNvSpPr txBox="1">
            <a:spLocks noChangeArrowheads="1"/>
          </p:cNvSpPr>
          <p:nvPr/>
        </p:nvSpPr>
        <p:spPr bwMode="auto">
          <a:xfrm>
            <a:off x="3733800" y="2057400"/>
            <a:ext cx="98328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1 1 1</a:t>
            </a:r>
          </a:p>
        </p:txBody>
      </p:sp>
      <p:sp>
        <p:nvSpPr>
          <p:cNvPr id="23" name="Line 5"/>
          <p:cNvSpPr>
            <a:spLocks noChangeShapeType="1"/>
          </p:cNvSpPr>
          <p:nvPr/>
        </p:nvSpPr>
        <p:spPr bwMode="auto">
          <a:xfrm flipV="1">
            <a:off x="3962400" y="2514600"/>
            <a:ext cx="0" cy="457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sp>
        <p:nvSpPr>
          <p:cNvPr id="24" name="Text Box 6"/>
          <p:cNvSpPr txBox="1">
            <a:spLocks noChangeArrowheads="1"/>
          </p:cNvSpPr>
          <p:nvPr/>
        </p:nvSpPr>
        <p:spPr bwMode="auto">
          <a:xfrm>
            <a:off x="3810000" y="4419600"/>
            <a:ext cx="537134"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X</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X</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X</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Z</a:t>
            </a:r>
            <a:r>
              <a:rPr kumimoji="0" lang="en-US" altLang="zh-CN" sz="2800" b="0" i="0" u="none" strike="noStrike" kern="0" cap="none" spc="0" normalizeH="0" baseline="-25000" noProof="0">
                <a:ln>
                  <a:noFill/>
                </a:ln>
                <a:solidFill>
                  <a:sysClr val="windowText" lastClr="000000"/>
                </a:solidFill>
                <a:effectLst/>
                <a:uLnTx/>
                <a:uFillTx/>
              </a:rPr>
              <a:t>0</a:t>
            </a:r>
          </a:p>
        </p:txBody>
      </p:sp>
      <p:sp>
        <p:nvSpPr>
          <p:cNvPr id="25" name="Line 7"/>
          <p:cNvSpPr>
            <a:spLocks noChangeShapeType="1"/>
          </p:cNvSpPr>
          <p:nvPr/>
        </p:nvSpPr>
        <p:spPr bwMode="auto">
          <a:xfrm>
            <a:off x="3962400" y="3810000"/>
            <a:ext cx="0" cy="533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18</a:t>
            </a:fld>
            <a:r>
              <a:rPr lang="en-US" altLang="zh-CN"/>
              <a:t>/37</a:t>
            </a:r>
            <a:endParaRPr lang="en-US" altLang="zh-CN" dirty="0"/>
          </a:p>
        </p:txBody>
      </p:sp>
    </p:spTree>
    <p:extLst>
      <p:ext uri="{BB962C8B-B14F-4D97-AF65-F5344CB8AC3E}">
        <p14:creationId xmlns:p14="http://schemas.microsoft.com/office/powerpoint/2010/main" val="2572692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517608" y="417558"/>
            <a:ext cx="510243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Actions of the </a:t>
            </a: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PDA</a:t>
            </a:r>
            <a:endParaRPr lang="zh-CN" altLang="en-US" sz="3200" b="1" dirty="0">
              <a:solidFill>
                <a:srgbClr val="F31A03"/>
              </a:solidFill>
              <a:latin typeface="Times New Roman" pitchFamily="18" charset="0"/>
              <a:ea typeface="华文新魏" pitchFamily="2" charset="-122"/>
            </a:endParaRPr>
          </a:p>
        </p:txBody>
      </p:sp>
      <p:sp>
        <p:nvSpPr>
          <p:cNvPr id="16" name="Rectangle 3"/>
          <p:cNvSpPr>
            <a:spLocks noChangeArrowheads="1"/>
          </p:cNvSpPr>
          <p:nvPr/>
        </p:nvSpPr>
        <p:spPr bwMode="auto">
          <a:xfrm>
            <a:off x="3581400" y="2971800"/>
            <a:ext cx="838200" cy="838200"/>
          </a:xfrm>
          <a:prstGeom prst="rect">
            <a:avLst/>
          </a:prstGeom>
          <a:solidFill>
            <a:srgbClr val="00CC99">
              <a:alpha val="50000"/>
            </a:srgbClr>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p</a:t>
            </a:r>
          </a:p>
        </p:txBody>
      </p:sp>
      <p:sp>
        <p:nvSpPr>
          <p:cNvPr id="17" name="Text Box 4"/>
          <p:cNvSpPr txBox="1">
            <a:spLocks noChangeArrowheads="1"/>
          </p:cNvSpPr>
          <p:nvPr/>
        </p:nvSpPr>
        <p:spPr bwMode="auto">
          <a:xfrm>
            <a:off x="3733800" y="2057400"/>
            <a:ext cx="683826"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1 1</a:t>
            </a:r>
          </a:p>
        </p:txBody>
      </p:sp>
      <p:sp>
        <p:nvSpPr>
          <p:cNvPr id="18" name="Line 5"/>
          <p:cNvSpPr>
            <a:spLocks noChangeShapeType="1"/>
          </p:cNvSpPr>
          <p:nvPr/>
        </p:nvSpPr>
        <p:spPr bwMode="auto">
          <a:xfrm flipV="1">
            <a:off x="3962400" y="2514600"/>
            <a:ext cx="0" cy="457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sp>
        <p:nvSpPr>
          <p:cNvPr id="19" name="Text Box 6"/>
          <p:cNvSpPr txBox="1">
            <a:spLocks noChangeArrowheads="1"/>
          </p:cNvSpPr>
          <p:nvPr/>
        </p:nvSpPr>
        <p:spPr bwMode="auto">
          <a:xfrm>
            <a:off x="3810000" y="4419600"/>
            <a:ext cx="537134"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X</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X</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Z</a:t>
            </a:r>
            <a:r>
              <a:rPr kumimoji="0" lang="en-US" altLang="zh-CN" sz="2800" b="0" i="0" u="none" strike="noStrike" kern="0" cap="none" spc="0" normalizeH="0" baseline="-25000" noProof="0">
                <a:ln>
                  <a:noFill/>
                </a:ln>
                <a:solidFill>
                  <a:sysClr val="windowText" lastClr="000000"/>
                </a:solidFill>
                <a:effectLst/>
                <a:uLnTx/>
                <a:uFillTx/>
              </a:rPr>
              <a:t>0</a:t>
            </a:r>
          </a:p>
        </p:txBody>
      </p:sp>
      <p:sp>
        <p:nvSpPr>
          <p:cNvPr id="20" name="Line 7"/>
          <p:cNvSpPr>
            <a:spLocks noChangeShapeType="1"/>
          </p:cNvSpPr>
          <p:nvPr/>
        </p:nvSpPr>
        <p:spPr bwMode="auto">
          <a:xfrm>
            <a:off x="3962400" y="3810000"/>
            <a:ext cx="0" cy="533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19</a:t>
            </a:fld>
            <a:r>
              <a:rPr lang="en-US" altLang="zh-CN"/>
              <a:t>/37</a:t>
            </a:r>
            <a:endParaRPr lang="en-US" altLang="zh-CN" dirty="0"/>
          </a:p>
        </p:txBody>
      </p:sp>
    </p:spTree>
    <p:extLst>
      <p:ext uri="{BB962C8B-B14F-4D97-AF65-F5344CB8AC3E}">
        <p14:creationId xmlns:p14="http://schemas.microsoft.com/office/powerpoint/2010/main" val="387005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47358" y="428604"/>
            <a:ext cx="149949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Content</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FF0000"/>
                </a:solidFill>
                <a:latin typeface="Tahoma" panose="020B0604030504040204" pitchFamily="34" charset="0"/>
                <a:ea typeface="Tahoma" panose="020B0604030504040204" pitchFamily="34" charset="0"/>
                <a:cs typeface="Tahoma" panose="020B0604030504040204" pitchFamily="34" charset="0"/>
              </a:rPr>
              <a:t>Definition</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Moves of the PDA</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Languages of the PDA</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Deterministic PDA’s</a:t>
            </a:r>
            <a:endParaRPr lang="en-US" altLang="zh-CN" sz="28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a:t>
            </a:fld>
            <a:r>
              <a:rPr lang="en-US" altLang="zh-CN"/>
              <a:t>/37</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517608" y="417558"/>
            <a:ext cx="510243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Actions of the </a:t>
            </a: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PDA</a:t>
            </a:r>
            <a:endParaRPr lang="zh-CN" altLang="en-US" sz="3200" b="1" dirty="0">
              <a:solidFill>
                <a:srgbClr val="F31A03"/>
              </a:solidFill>
              <a:latin typeface="Times New Roman" pitchFamily="18" charset="0"/>
              <a:ea typeface="华文新魏" pitchFamily="2" charset="-122"/>
            </a:endParaRPr>
          </a:p>
        </p:txBody>
      </p:sp>
      <p:sp>
        <p:nvSpPr>
          <p:cNvPr id="21" name="Rectangle 3"/>
          <p:cNvSpPr>
            <a:spLocks noChangeArrowheads="1"/>
          </p:cNvSpPr>
          <p:nvPr/>
        </p:nvSpPr>
        <p:spPr bwMode="auto">
          <a:xfrm>
            <a:off x="3581400" y="2971800"/>
            <a:ext cx="838200" cy="838200"/>
          </a:xfrm>
          <a:prstGeom prst="rect">
            <a:avLst/>
          </a:prstGeom>
          <a:solidFill>
            <a:srgbClr val="00CC99">
              <a:alpha val="50000"/>
            </a:srgbClr>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p</a:t>
            </a:r>
          </a:p>
        </p:txBody>
      </p:sp>
      <p:sp>
        <p:nvSpPr>
          <p:cNvPr id="22" name="Text Box 4"/>
          <p:cNvSpPr txBox="1">
            <a:spLocks noChangeArrowheads="1"/>
          </p:cNvSpPr>
          <p:nvPr/>
        </p:nvSpPr>
        <p:spPr bwMode="auto">
          <a:xfrm>
            <a:off x="3733800" y="2057400"/>
            <a:ext cx="38436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1</a:t>
            </a:r>
          </a:p>
        </p:txBody>
      </p:sp>
      <p:sp>
        <p:nvSpPr>
          <p:cNvPr id="23" name="Line 5"/>
          <p:cNvSpPr>
            <a:spLocks noChangeShapeType="1"/>
          </p:cNvSpPr>
          <p:nvPr/>
        </p:nvSpPr>
        <p:spPr bwMode="auto">
          <a:xfrm flipV="1">
            <a:off x="3962400" y="2514600"/>
            <a:ext cx="0" cy="457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sp>
        <p:nvSpPr>
          <p:cNvPr id="24" name="Text Box 6"/>
          <p:cNvSpPr txBox="1">
            <a:spLocks noChangeArrowheads="1"/>
          </p:cNvSpPr>
          <p:nvPr/>
        </p:nvSpPr>
        <p:spPr bwMode="auto">
          <a:xfrm>
            <a:off x="3810000" y="4419600"/>
            <a:ext cx="537134"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X</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Z</a:t>
            </a:r>
            <a:r>
              <a:rPr kumimoji="0" lang="en-US" altLang="zh-CN" sz="2800" b="0" i="0" u="none" strike="noStrike" kern="0" cap="none" spc="0" normalizeH="0" baseline="-25000" noProof="0">
                <a:ln>
                  <a:noFill/>
                </a:ln>
                <a:solidFill>
                  <a:sysClr val="windowText" lastClr="000000"/>
                </a:solidFill>
                <a:effectLst/>
                <a:uLnTx/>
                <a:uFillTx/>
              </a:rPr>
              <a:t>0</a:t>
            </a:r>
          </a:p>
        </p:txBody>
      </p:sp>
      <p:sp>
        <p:nvSpPr>
          <p:cNvPr id="25" name="Line 7"/>
          <p:cNvSpPr>
            <a:spLocks noChangeShapeType="1"/>
          </p:cNvSpPr>
          <p:nvPr/>
        </p:nvSpPr>
        <p:spPr bwMode="auto">
          <a:xfrm>
            <a:off x="3962400" y="3810000"/>
            <a:ext cx="0" cy="533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20</a:t>
            </a:fld>
            <a:r>
              <a:rPr lang="en-US" altLang="zh-CN"/>
              <a:t>/37</a:t>
            </a:r>
            <a:endParaRPr lang="en-US" altLang="zh-CN" dirty="0"/>
          </a:p>
        </p:txBody>
      </p:sp>
    </p:spTree>
    <p:extLst>
      <p:ext uri="{BB962C8B-B14F-4D97-AF65-F5344CB8AC3E}">
        <p14:creationId xmlns:p14="http://schemas.microsoft.com/office/powerpoint/2010/main" val="3297912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517608" y="417558"/>
            <a:ext cx="510243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Actions of the </a:t>
            </a: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PDA</a:t>
            </a:r>
            <a:endParaRPr lang="zh-CN" altLang="en-US" sz="3200" b="1" dirty="0">
              <a:solidFill>
                <a:srgbClr val="F31A03"/>
              </a:solidFill>
              <a:latin typeface="Times New Roman" pitchFamily="18" charset="0"/>
              <a:ea typeface="华文新魏" pitchFamily="2" charset="-122"/>
            </a:endParaRPr>
          </a:p>
        </p:txBody>
      </p:sp>
      <p:sp>
        <p:nvSpPr>
          <p:cNvPr id="15" name="Rectangle 3"/>
          <p:cNvSpPr>
            <a:spLocks noChangeArrowheads="1"/>
          </p:cNvSpPr>
          <p:nvPr/>
        </p:nvSpPr>
        <p:spPr bwMode="auto">
          <a:xfrm>
            <a:off x="3581400" y="2971800"/>
            <a:ext cx="838200" cy="838200"/>
          </a:xfrm>
          <a:prstGeom prst="rect">
            <a:avLst/>
          </a:prstGeom>
          <a:solidFill>
            <a:srgbClr val="00CC99">
              <a:alpha val="50000"/>
            </a:srgbClr>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p</a:t>
            </a:r>
          </a:p>
        </p:txBody>
      </p:sp>
      <p:sp>
        <p:nvSpPr>
          <p:cNvPr id="16" name="Line 5"/>
          <p:cNvSpPr>
            <a:spLocks noChangeShapeType="1"/>
          </p:cNvSpPr>
          <p:nvPr/>
        </p:nvSpPr>
        <p:spPr bwMode="auto">
          <a:xfrm flipV="1">
            <a:off x="3962400" y="2514600"/>
            <a:ext cx="0" cy="457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sp>
        <p:nvSpPr>
          <p:cNvPr id="17" name="Text Box 6"/>
          <p:cNvSpPr txBox="1">
            <a:spLocks noChangeArrowheads="1"/>
          </p:cNvSpPr>
          <p:nvPr/>
        </p:nvSpPr>
        <p:spPr bwMode="auto">
          <a:xfrm>
            <a:off x="3810000" y="4419600"/>
            <a:ext cx="53713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Z</a:t>
            </a:r>
            <a:r>
              <a:rPr kumimoji="0" lang="en-US" altLang="zh-CN" sz="2800" b="0" i="0" u="none" strike="noStrike" kern="0" cap="none" spc="0" normalizeH="0" baseline="-25000" noProof="0">
                <a:ln>
                  <a:noFill/>
                </a:ln>
                <a:solidFill>
                  <a:sysClr val="windowText" lastClr="000000"/>
                </a:solidFill>
                <a:effectLst/>
                <a:uLnTx/>
                <a:uFillTx/>
              </a:rPr>
              <a:t>0</a:t>
            </a:r>
          </a:p>
        </p:txBody>
      </p:sp>
      <p:sp>
        <p:nvSpPr>
          <p:cNvPr id="18" name="Line 7"/>
          <p:cNvSpPr>
            <a:spLocks noChangeShapeType="1"/>
          </p:cNvSpPr>
          <p:nvPr/>
        </p:nvSpPr>
        <p:spPr bwMode="auto">
          <a:xfrm>
            <a:off x="3962400" y="3810000"/>
            <a:ext cx="0" cy="533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21</a:t>
            </a:fld>
            <a:r>
              <a:rPr lang="en-US" altLang="zh-CN"/>
              <a:t>/37</a:t>
            </a:r>
            <a:endParaRPr lang="en-US" altLang="zh-CN" dirty="0"/>
          </a:p>
        </p:txBody>
      </p:sp>
    </p:spTree>
    <p:extLst>
      <p:ext uri="{BB962C8B-B14F-4D97-AF65-F5344CB8AC3E}">
        <p14:creationId xmlns:p14="http://schemas.microsoft.com/office/powerpoint/2010/main" val="833616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517608" y="417558"/>
            <a:ext cx="510243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Actions of the </a:t>
            </a: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PDA</a:t>
            </a:r>
            <a:endParaRPr lang="zh-CN" altLang="en-US" sz="3200" b="1" dirty="0">
              <a:solidFill>
                <a:srgbClr val="F31A03"/>
              </a:solidFill>
              <a:latin typeface="Times New Roman" pitchFamily="18" charset="0"/>
              <a:ea typeface="华文新魏" pitchFamily="2" charset="-122"/>
            </a:endParaRPr>
          </a:p>
        </p:txBody>
      </p:sp>
      <p:sp>
        <p:nvSpPr>
          <p:cNvPr id="14" name="Rectangle 3"/>
          <p:cNvSpPr>
            <a:spLocks noChangeArrowheads="1"/>
          </p:cNvSpPr>
          <p:nvPr/>
        </p:nvSpPr>
        <p:spPr bwMode="auto">
          <a:xfrm>
            <a:off x="3581400" y="2971800"/>
            <a:ext cx="838200" cy="838200"/>
          </a:xfrm>
          <a:prstGeom prst="rect">
            <a:avLst/>
          </a:prstGeom>
          <a:solidFill>
            <a:srgbClr val="00CC99">
              <a:alpha val="50000"/>
            </a:srgbClr>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f</a:t>
            </a:r>
          </a:p>
        </p:txBody>
      </p:sp>
      <p:sp>
        <p:nvSpPr>
          <p:cNvPr id="19" name="Line 4"/>
          <p:cNvSpPr>
            <a:spLocks noChangeShapeType="1"/>
          </p:cNvSpPr>
          <p:nvPr/>
        </p:nvSpPr>
        <p:spPr bwMode="auto">
          <a:xfrm flipV="1">
            <a:off x="3962400" y="2514600"/>
            <a:ext cx="0" cy="457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sp>
        <p:nvSpPr>
          <p:cNvPr id="20" name="Text Box 5"/>
          <p:cNvSpPr txBox="1">
            <a:spLocks noChangeArrowheads="1"/>
          </p:cNvSpPr>
          <p:nvPr/>
        </p:nvSpPr>
        <p:spPr bwMode="auto">
          <a:xfrm>
            <a:off x="3810000" y="4419600"/>
            <a:ext cx="53713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a:ln>
                  <a:noFill/>
                </a:ln>
                <a:solidFill>
                  <a:sysClr val="windowText" lastClr="000000"/>
                </a:solidFill>
                <a:effectLst/>
                <a:uLnTx/>
                <a:uFillTx/>
              </a:rPr>
              <a:t>Z</a:t>
            </a:r>
            <a:r>
              <a:rPr kumimoji="0" lang="en-US" altLang="zh-CN" sz="2800" b="0" i="0" u="none" strike="noStrike" kern="0" cap="none" spc="0" normalizeH="0" baseline="-25000" noProof="0">
                <a:ln>
                  <a:noFill/>
                </a:ln>
                <a:solidFill>
                  <a:sysClr val="windowText" lastClr="000000"/>
                </a:solidFill>
                <a:effectLst/>
                <a:uLnTx/>
                <a:uFillTx/>
              </a:rPr>
              <a:t>0</a:t>
            </a:r>
          </a:p>
        </p:txBody>
      </p:sp>
      <p:sp>
        <p:nvSpPr>
          <p:cNvPr id="21" name="Line 6"/>
          <p:cNvSpPr>
            <a:spLocks noChangeShapeType="1"/>
          </p:cNvSpPr>
          <p:nvPr/>
        </p:nvSpPr>
        <p:spPr bwMode="auto">
          <a:xfrm>
            <a:off x="3962400" y="3810000"/>
            <a:ext cx="0" cy="533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Text" lastClr="000000"/>
              </a:solidFill>
              <a:effectLst/>
              <a:uLnTx/>
              <a:uFillTx/>
            </a:endParaRP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22</a:t>
            </a:fld>
            <a:r>
              <a:rPr lang="en-US" altLang="zh-CN"/>
              <a:t>/37</a:t>
            </a:r>
            <a:endParaRPr lang="en-US" altLang="zh-CN" dirty="0"/>
          </a:p>
        </p:txBody>
      </p:sp>
    </p:spTree>
    <p:extLst>
      <p:ext uri="{BB962C8B-B14F-4D97-AF65-F5344CB8AC3E}">
        <p14:creationId xmlns:p14="http://schemas.microsoft.com/office/powerpoint/2010/main" val="96648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648154" y="417558"/>
            <a:ext cx="484135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Instantaneous Descriptions</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609600" lvl="0" indent="-6096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We can formalize the pictures just seen with an </a:t>
            </a:r>
            <a:r>
              <a:rPr lang="en-US" altLang="zh-CN" sz="3200" i="1" kern="0" dirty="0">
                <a:solidFill>
                  <a:srgbClr val="FF0066"/>
                </a:solidFill>
                <a:latin typeface="Tahoma"/>
                <a:ea typeface="宋体"/>
              </a:rPr>
              <a:t>instantaneous description</a:t>
            </a:r>
            <a:r>
              <a:rPr lang="en-US" altLang="zh-CN" sz="3200" kern="0" dirty="0">
                <a:solidFill>
                  <a:srgbClr val="000000"/>
                </a:solidFill>
                <a:latin typeface="Tahoma"/>
                <a:ea typeface="宋体"/>
              </a:rPr>
              <a:t>  (ID).</a:t>
            </a:r>
          </a:p>
          <a:p>
            <a:pPr marL="609600" lvl="0" indent="-6096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An ID is a triple (q, w, </a:t>
            </a:r>
            <a:r>
              <a:rPr lang="en-US" altLang="zh-CN" sz="3200" kern="0" dirty="0">
                <a:solidFill>
                  <a:srgbClr val="000000"/>
                </a:solidFill>
                <a:latin typeface="Tahoma"/>
                <a:ea typeface="宋体"/>
                <a:sym typeface="Symbol" charset="0"/>
              </a:rPr>
              <a:t></a:t>
            </a:r>
            <a:r>
              <a:rPr lang="en-US" altLang="zh-CN" sz="3200" kern="0" dirty="0">
                <a:solidFill>
                  <a:srgbClr val="000000"/>
                </a:solidFill>
                <a:latin typeface="Tahoma"/>
                <a:ea typeface="宋体"/>
              </a:rPr>
              <a:t>), where:</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q is the current state.</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w is the remaining input.</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sym typeface="Symbol" charset="0"/>
              </a:rPr>
              <a:t></a:t>
            </a:r>
            <a:r>
              <a:rPr lang="en-US" altLang="zh-CN" sz="2800" kern="0" dirty="0">
                <a:solidFill>
                  <a:srgbClr val="000000"/>
                </a:solidFill>
                <a:latin typeface="Tahoma"/>
                <a:ea typeface="宋体"/>
              </a:rPr>
              <a:t> is the stack contents, top at the left.</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23</a:t>
            </a:fld>
            <a:r>
              <a:rPr lang="en-US" altLang="zh-CN"/>
              <a:t>/37</a:t>
            </a:r>
            <a:endParaRPr lang="en-US" altLang="zh-CN" dirty="0"/>
          </a:p>
        </p:txBody>
      </p:sp>
    </p:spTree>
    <p:extLst>
      <p:ext uri="{BB962C8B-B14F-4D97-AF65-F5344CB8AC3E}">
        <p14:creationId xmlns:p14="http://schemas.microsoft.com/office/powerpoint/2010/main" val="3343481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912454" y="417558"/>
            <a:ext cx="431275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The “Goes-To” Relation</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To say that ID I can become ID J in one move of the PDA, we write I</a:t>
            </a:r>
            <a:r>
              <a:rPr lang="en-US" altLang="zh-CN" sz="3200" kern="0" dirty="0">
                <a:solidFill>
                  <a:srgbClr val="000000"/>
                </a:solidFill>
                <a:latin typeface="Lucida Sans Unicode" charset="0"/>
                <a:ea typeface="宋体"/>
              </a:rPr>
              <a:t>⊦</a:t>
            </a:r>
            <a:r>
              <a:rPr lang="en-US" altLang="zh-CN" sz="3200" kern="0" dirty="0">
                <a:solidFill>
                  <a:srgbClr val="000000"/>
                </a:solidFill>
                <a:latin typeface="Tahoma"/>
                <a:ea typeface="宋体"/>
              </a:rPr>
              <a:t>J.</a:t>
            </a:r>
          </a:p>
          <a:p>
            <a:pPr marL="342900" lvl="0" indent="-3429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Formally, (q, aw, X</a:t>
            </a:r>
            <a:r>
              <a:rPr lang="en-US" altLang="zh-CN" sz="3200" kern="0" dirty="0">
                <a:solidFill>
                  <a:srgbClr val="000000"/>
                </a:solidFill>
                <a:latin typeface="Tahoma"/>
                <a:ea typeface="宋体"/>
                <a:sym typeface="Symbol" charset="0"/>
              </a:rPr>
              <a:t></a:t>
            </a:r>
            <a:r>
              <a:rPr lang="en-US" altLang="zh-CN" sz="3200" kern="0" dirty="0">
                <a:solidFill>
                  <a:srgbClr val="000000"/>
                </a:solidFill>
                <a:latin typeface="Tahoma"/>
                <a:ea typeface="宋体"/>
              </a:rPr>
              <a:t>)</a:t>
            </a:r>
            <a:r>
              <a:rPr lang="en-US" altLang="zh-CN" sz="3200" kern="0" dirty="0">
                <a:solidFill>
                  <a:srgbClr val="000000"/>
                </a:solidFill>
                <a:latin typeface="Lucida Sans Unicode" charset="0"/>
                <a:ea typeface="宋体"/>
              </a:rPr>
              <a:t>⊦</a:t>
            </a:r>
            <a:r>
              <a:rPr lang="en-US" altLang="zh-CN" sz="3200" kern="0" dirty="0">
                <a:solidFill>
                  <a:srgbClr val="000000"/>
                </a:solidFill>
                <a:latin typeface="Tahoma"/>
                <a:ea typeface="宋体"/>
              </a:rPr>
              <a:t>(p, w, </a:t>
            </a:r>
            <a:r>
              <a:rPr lang="en-US" altLang="zh-CN" sz="3200" kern="0" dirty="0">
                <a:solidFill>
                  <a:srgbClr val="000000"/>
                </a:solidFill>
                <a:latin typeface="Tahoma"/>
                <a:ea typeface="宋体"/>
                <a:sym typeface="Symbol" charset="0"/>
              </a:rPr>
              <a:t></a:t>
            </a:r>
            <a:r>
              <a:rPr lang="en-US" altLang="zh-CN" sz="3200" kern="0" dirty="0">
                <a:solidFill>
                  <a:srgbClr val="000000"/>
                </a:solidFill>
                <a:latin typeface="Tahoma"/>
                <a:ea typeface="宋体"/>
              </a:rPr>
              <a:t>) for any w and </a:t>
            </a:r>
            <a:r>
              <a:rPr lang="en-US" altLang="zh-CN" sz="3200" kern="0" dirty="0">
                <a:solidFill>
                  <a:srgbClr val="000000"/>
                </a:solidFill>
                <a:latin typeface="Tahoma"/>
                <a:ea typeface="宋体"/>
                <a:sym typeface="Symbol" charset="0"/>
              </a:rPr>
              <a:t></a:t>
            </a:r>
            <a:r>
              <a:rPr lang="en-US" altLang="zh-CN" sz="3200" kern="0" dirty="0">
                <a:solidFill>
                  <a:srgbClr val="000000"/>
                </a:solidFill>
                <a:latin typeface="Tahoma"/>
                <a:ea typeface="宋体"/>
              </a:rPr>
              <a:t>, if </a:t>
            </a:r>
            <a:r>
              <a:rPr lang="en-US" altLang="zh-CN" sz="3200" kern="0" dirty="0" err="1">
                <a:solidFill>
                  <a:srgbClr val="000000"/>
                </a:solidFill>
                <a:latin typeface="Lucida Sans Unicode" charset="0"/>
                <a:ea typeface="宋体"/>
              </a:rPr>
              <a:t>δ</a:t>
            </a:r>
            <a:r>
              <a:rPr lang="en-US" altLang="zh-CN" sz="3200" kern="0" dirty="0">
                <a:solidFill>
                  <a:srgbClr val="000000"/>
                </a:solidFill>
                <a:latin typeface="Tahoma"/>
                <a:ea typeface="宋体"/>
              </a:rPr>
              <a:t>(q, a, X) contains (p, </a:t>
            </a:r>
            <a:r>
              <a:rPr lang="en-US" altLang="zh-CN" sz="3200" kern="0" dirty="0">
                <a:solidFill>
                  <a:srgbClr val="000000"/>
                </a:solidFill>
                <a:latin typeface="Tahoma"/>
                <a:ea typeface="宋体"/>
                <a:sym typeface="Symbol" charset="0"/>
              </a:rPr>
              <a:t></a:t>
            </a:r>
            <a:r>
              <a:rPr lang="en-US" altLang="zh-CN" sz="3200" kern="0" dirty="0">
                <a:solidFill>
                  <a:srgbClr val="000000"/>
                </a:solidFill>
                <a:latin typeface="Tahoma"/>
                <a:ea typeface="宋体"/>
              </a:rPr>
              <a:t>).</a:t>
            </a:r>
          </a:p>
          <a:p>
            <a:pPr marL="342900" lvl="0" indent="-3429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Extend </a:t>
            </a:r>
            <a:r>
              <a:rPr lang="en-US" altLang="zh-CN" sz="3200" kern="0" dirty="0">
                <a:solidFill>
                  <a:srgbClr val="000000"/>
                </a:solidFill>
                <a:latin typeface="Lucida Sans Unicode" charset="0"/>
                <a:ea typeface="宋体"/>
              </a:rPr>
              <a:t>⊦ </a:t>
            </a:r>
            <a:r>
              <a:rPr lang="en-US" altLang="zh-CN" sz="3200" kern="0" dirty="0">
                <a:solidFill>
                  <a:srgbClr val="000000"/>
                </a:solidFill>
                <a:latin typeface="Tahoma"/>
                <a:ea typeface="宋体"/>
              </a:rPr>
              <a:t>to </a:t>
            </a:r>
            <a:r>
              <a:rPr lang="en-US" altLang="zh-CN" sz="3200" kern="0" dirty="0">
                <a:solidFill>
                  <a:srgbClr val="000000"/>
                </a:solidFill>
                <a:latin typeface="Lucida Sans Unicode" charset="0"/>
                <a:ea typeface="宋体"/>
              </a:rPr>
              <a:t>⊦</a:t>
            </a:r>
            <a:r>
              <a:rPr lang="en-US" altLang="zh-CN" sz="3200" kern="0" dirty="0">
                <a:solidFill>
                  <a:srgbClr val="000000"/>
                </a:solidFill>
                <a:latin typeface="Tahoma"/>
                <a:ea typeface="宋体"/>
              </a:rPr>
              <a:t>*, meaning </a:t>
            </a:r>
            <a:r>
              <a:rPr lang="zh-CN" altLang="en-US" sz="3200" kern="0" dirty="0">
                <a:solidFill>
                  <a:srgbClr val="000000"/>
                </a:solidFill>
                <a:latin typeface="Arial"/>
                <a:ea typeface="宋体"/>
              </a:rPr>
              <a:t>“</a:t>
            </a:r>
            <a:r>
              <a:rPr lang="en-US" altLang="zh-CN" sz="3200" kern="0" dirty="0">
                <a:solidFill>
                  <a:srgbClr val="000000"/>
                </a:solidFill>
                <a:latin typeface="Tahoma"/>
                <a:ea typeface="宋体"/>
              </a:rPr>
              <a:t>zero or more moves,</a:t>
            </a:r>
            <a:r>
              <a:rPr lang="zh-CN" altLang="en-US" sz="3200" kern="0" dirty="0">
                <a:solidFill>
                  <a:srgbClr val="000000"/>
                </a:solidFill>
                <a:latin typeface="Arial"/>
                <a:ea typeface="宋体"/>
              </a:rPr>
              <a:t>”</a:t>
            </a:r>
            <a:r>
              <a:rPr lang="en-US" altLang="zh-CN" sz="3200" kern="0" dirty="0">
                <a:solidFill>
                  <a:srgbClr val="000000"/>
                </a:solidFill>
                <a:latin typeface="Tahoma"/>
                <a:ea typeface="宋体"/>
              </a:rPr>
              <a:t> by:</a:t>
            </a:r>
          </a:p>
          <a:p>
            <a:pPr marL="914400" lvl="1" indent="-457200" eaLnBrk="0" hangingPunct="0">
              <a:spcBef>
                <a:spcPct val="20000"/>
              </a:spcBef>
              <a:buClr>
                <a:srgbClr val="3366FF"/>
              </a:buClr>
              <a:buSzPct val="80000"/>
              <a:buFont typeface="Wingdings" charset="2"/>
              <a:buChar char="Ø"/>
            </a:pPr>
            <a:r>
              <a:rPr lang="en-US" altLang="zh-CN" sz="2800" kern="0" dirty="0">
                <a:solidFill>
                  <a:srgbClr val="3366FF"/>
                </a:solidFill>
                <a:latin typeface="Tahoma"/>
                <a:ea typeface="宋体"/>
              </a:rPr>
              <a:t>Basis</a:t>
            </a:r>
            <a:r>
              <a:rPr lang="en-US" altLang="zh-CN" sz="2800" kern="0" dirty="0">
                <a:solidFill>
                  <a:srgbClr val="000000"/>
                </a:solidFill>
                <a:latin typeface="Tahoma"/>
                <a:ea typeface="宋体"/>
              </a:rPr>
              <a:t>: I</a:t>
            </a:r>
            <a:r>
              <a:rPr lang="en-US" altLang="zh-CN" sz="2800" kern="0" dirty="0">
                <a:solidFill>
                  <a:srgbClr val="000000"/>
                </a:solidFill>
                <a:latin typeface="Lucida Sans Unicode" charset="0"/>
                <a:ea typeface="宋体"/>
              </a:rPr>
              <a:t>⊦</a:t>
            </a:r>
            <a:r>
              <a:rPr lang="en-US" altLang="zh-CN" sz="2800" kern="0" dirty="0">
                <a:solidFill>
                  <a:srgbClr val="000000"/>
                </a:solidFill>
                <a:latin typeface="Tahoma"/>
                <a:ea typeface="宋体"/>
              </a:rPr>
              <a:t>*I.</a:t>
            </a:r>
          </a:p>
          <a:p>
            <a:pPr marL="914400" lvl="1" indent="-457200" eaLnBrk="0" hangingPunct="0">
              <a:spcBef>
                <a:spcPct val="20000"/>
              </a:spcBef>
              <a:buClr>
                <a:srgbClr val="3366FF"/>
              </a:buClr>
              <a:buSzPct val="80000"/>
              <a:buFont typeface="Wingdings" charset="2"/>
              <a:buChar char="Ø"/>
            </a:pPr>
            <a:r>
              <a:rPr lang="en-US" altLang="zh-CN" sz="2800" kern="0" dirty="0">
                <a:solidFill>
                  <a:srgbClr val="3366FF"/>
                </a:solidFill>
                <a:latin typeface="Tahoma"/>
                <a:ea typeface="宋体"/>
              </a:rPr>
              <a:t>Induction</a:t>
            </a:r>
            <a:r>
              <a:rPr lang="en-US" altLang="zh-CN" sz="2800" kern="0" dirty="0">
                <a:solidFill>
                  <a:srgbClr val="000000"/>
                </a:solidFill>
                <a:latin typeface="Tahoma"/>
                <a:ea typeface="宋体"/>
              </a:rPr>
              <a:t>: If I</a:t>
            </a:r>
            <a:r>
              <a:rPr lang="en-US" altLang="zh-CN" sz="2800" kern="0" dirty="0">
                <a:solidFill>
                  <a:srgbClr val="000000"/>
                </a:solidFill>
                <a:latin typeface="Lucida Sans Unicode" charset="0"/>
                <a:ea typeface="宋体"/>
              </a:rPr>
              <a:t>⊦</a:t>
            </a:r>
            <a:r>
              <a:rPr lang="en-US" altLang="zh-CN" sz="2800" kern="0" dirty="0">
                <a:solidFill>
                  <a:srgbClr val="000000"/>
                </a:solidFill>
                <a:latin typeface="Tahoma"/>
                <a:ea typeface="宋体"/>
              </a:rPr>
              <a:t>*J and J</a:t>
            </a:r>
            <a:r>
              <a:rPr lang="en-US" altLang="zh-CN" sz="2800" kern="0" dirty="0">
                <a:solidFill>
                  <a:srgbClr val="000000"/>
                </a:solidFill>
                <a:latin typeface="Lucida Sans Unicode" charset="0"/>
                <a:ea typeface="宋体"/>
              </a:rPr>
              <a:t>⊦</a:t>
            </a:r>
            <a:r>
              <a:rPr lang="en-US" altLang="zh-CN" sz="2800" kern="0" dirty="0">
                <a:solidFill>
                  <a:srgbClr val="000000"/>
                </a:solidFill>
                <a:latin typeface="Tahoma"/>
                <a:ea typeface="宋体"/>
              </a:rPr>
              <a:t>K, then I</a:t>
            </a:r>
            <a:r>
              <a:rPr lang="en-US" altLang="zh-CN" sz="2800" kern="0" dirty="0">
                <a:solidFill>
                  <a:srgbClr val="000000"/>
                </a:solidFill>
                <a:latin typeface="Lucida Sans Unicode" charset="0"/>
                <a:ea typeface="宋体"/>
              </a:rPr>
              <a:t>⊦</a:t>
            </a:r>
            <a:r>
              <a:rPr lang="en-US" altLang="zh-CN" sz="2800" kern="0" dirty="0">
                <a:solidFill>
                  <a:srgbClr val="000000"/>
                </a:solidFill>
                <a:latin typeface="Tahoma"/>
                <a:ea typeface="宋体"/>
              </a:rPr>
              <a:t>*K.</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24</a:t>
            </a:fld>
            <a:r>
              <a:rPr lang="en-US" altLang="zh-CN"/>
              <a:t>/37</a:t>
            </a:r>
            <a:endParaRPr lang="en-US" altLang="zh-CN" dirty="0"/>
          </a:p>
        </p:txBody>
      </p:sp>
    </p:spTree>
    <p:extLst>
      <p:ext uri="{BB962C8B-B14F-4D97-AF65-F5344CB8AC3E}">
        <p14:creationId xmlns:p14="http://schemas.microsoft.com/office/powerpoint/2010/main" val="2745989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203197" y="417558"/>
            <a:ext cx="373127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Example</a:t>
            </a:r>
            <a:r>
              <a:rPr lang="en-US" altLang="zh-CN" sz="3200" b="1" dirty="0">
                <a:solidFill>
                  <a:srgbClr val="F31A03"/>
                </a:solidFill>
                <a:latin typeface="Times New Roman" pitchFamily="18" charset="0"/>
                <a:ea typeface="华文新魏" pitchFamily="2" charset="-122"/>
              </a:rPr>
              <a:t>: “Goes-To” </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Using the previous example PDA, we can describe the sequence of moves by:      (q, 000111, Z</a:t>
            </a:r>
            <a:r>
              <a:rPr lang="en-US" altLang="zh-CN" sz="3200" kern="0" baseline="-25000" dirty="0">
                <a:solidFill>
                  <a:srgbClr val="000000"/>
                </a:solidFill>
                <a:latin typeface="Tahoma"/>
                <a:ea typeface="宋体"/>
              </a:rPr>
              <a:t>0</a:t>
            </a:r>
            <a:r>
              <a:rPr lang="en-US" altLang="zh-CN" sz="3200" kern="0" dirty="0">
                <a:solidFill>
                  <a:srgbClr val="000000"/>
                </a:solidFill>
                <a:latin typeface="Tahoma"/>
                <a:ea typeface="宋体"/>
              </a:rPr>
              <a:t>)</a:t>
            </a:r>
            <a:r>
              <a:rPr lang="en-US" altLang="zh-CN" sz="3200" kern="0" dirty="0">
                <a:solidFill>
                  <a:srgbClr val="000000"/>
                </a:solidFill>
                <a:latin typeface="Lucida Sans Unicode" charset="0"/>
                <a:ea typeface="宋体"/>
              </a:rPr>
              <a:t>⊦</a:t>
            </a:r>
            <a:r>
              <a:rPr lang="en-US" altLang="zh-CN" sz="3200" kern="0" dirty="0">
                <a:solidFill>
                  <a:srgbClr val="000000"/>
                </a:solidFill>
                <a:latin typeface="Tahoma"/>
                <a:ea typeface="宋体"/>
              </a:rPr>
              <a:t>(q, 00111, XZ</a:t>
            </a:r>
            <a:r>
              <a:rPr lang="en-US" altLang="zh-CN" sz="3200" kern="0" baseline="-25000" dirty="0">
                <a:solidFill>
                  <a:srgbClr val="000000"/>
                </a:solidFill>
                <a:latin typeface="Tahoma"/>
                <a:ea typeface="宋体"/>
              </a:rPr>
              <a:t>0</a:t>
            </a:r>
            <a:r>
              <a:rPr lang="en-US" altLang="zh-CN" sz="3200" kern="0" dirty="0">
                <a:solidFill>
                  <a:srgbClr val="000000"/>
                </a:solidFill>
                <a:latin typeface="Tahoma"/>
                <a:ea typeface="宋体"/>
              </a:rPr>
              <a:t>)</a:t>
            </a:r>
          </a:p>
          <a:p>
            <a:pPr lvl="0" eaLnBrk="0" hangingPunct="0">
              <a:spcBef>
                <a:spcPct val="20000"/>
              </a:spcBef>
              <a:buClr>
                <a:srgbClr val="3366FF"/>
              </a:buClr>
              <a:buSzPct val="80000"/>
            </a:pPr>
            <a:r>
              <a:rPr lang="en-US" altLang="zh-CN" sz="3200" kern="0" dirty="0">
                <a:solidFill>
                  <a:srgbClr val="000000"/>
                </a:solidFill>
                <a:latin typeface="Tahoma"/>
                <a:ea typeface="宋体"/>
              </a:rPr>
              <a:t>    </a:t>
            </a:r>
            <a:r>
              <a:rPr lang="en-US" altLang="zh-CN" sz="3200" kern="0" dirty="0">
                <a:solidFill>
                  <a:srgbClr val="000000"/>
                </a:solidFill>
                <a:latin typeface="Lucida Sans Unicode" charset="0"/>
                <a:ea typeface="宋体"/>
              </a:rPr>
              <a:t>⊦</a:t>
            </a:r>
            <a:r>
              <a:rPr lang="en-US" altLang="zh-CN" sz="3200" kern="0" dirty="0">
                <a:solidFill>
                  <a:srgbClr val="000000"/>
                </a:solidFill>
                <a:latin typeface="Tahoma"/>
                <a:ea typeface="宋体"/>
              </a:rPr>
              <a:t>(q, 0111, XXZ</a:t>
            </a:r>
            <a:r>
              <a:rPr lang="en-US" altLang="zh-CN" sz="3200" kern="0" baseline="-25000" dirty="0">
                <a:solidFill>
                  <a:srgbClr val="000000"/>
                </a:solidFill>
                <a:latin typeface="Tahoma"/>
                <a:ea typeface="宋体"/>
              </a:rPr>
              <a:t>0</a:t>
            </a:r>
            <a:r>
              <a:rPr lang="en-US" altLang="zh-CN" sz="3200" kern="0" dirty="0">
                <a:solidFill>
                  <a:srgbClr val="000000"/>
                </a:solidFill>
                <a:latin typeface="Tahoma"/>
                <a:ea typeface="宋体"/>
              </a:rPr>
              <a:t>)</a:t>
            </a:r>
            <a:r>
              <a:rPr lang="en-US" altLang="zh-CN" sz="3200" kern="0" dirty="0">
                <a:solidFill>
                  <a:srgbClr val="000000"/>
                </a:solidFill>
                <a:latin typeface="Lucida Sans Unicode" charset="0"/>
                <a:ea typeface="宋体"/>
              </a:rPr>
              <a:t>⊦</a:t>
            </a:r>
            <a:r>
              <a:rPr lang="en-US" altLang="zh-CN" sz="3200" kern="0" dirty="0">
                <a:solidFill>
                  <a:srgbClr val="000000"/>
                </a:solidFill>
                <a:latin typeface="Tahoma"/>
                <a:ea typeface="宋体"/>
              </a:rPr>
              <a:t>(q, 111, XXXZ</a:t>
            </a:r>
            <a:r>
              <a:rPr lang="en-US" altLang="zh-CN" sz="3200" kern="0" baseline="-25000" dirty="0">
                <a:solidFill>
                  <a:srgbClr val="000000"/>
                </a:solidFill>
                <a:latin typeface="Tahoma"/>
                <a:ea typeface="宋体"/>
              </a:rPr>
              <a:t>0</a:t>
            </a:r>
            <a:r>
              <a:rPr lang="en-US" altLang="zh-CN" sz="3200" kern="0" dirty="0">
                <a:solidFill>
                  <a:srgbClr val="000000"/>
                </a:solidFill>
                <a:latin typeface="Tahoma"/>
                <a:ea typeface="宋体"/>
              </a:rPr>
              <a:t>)</a:t>
            </a:r>
          </a:p>
          <a:p>
            <a:pPr lvl="0" eaLnBrk="0" hangingPunct="0">
              <a:spcBef>
                <a:spcPct val="20000"/>
              </a:spcBef>
              <a:buClr>
                <a:srgbClr val="3366FF"/>
              </a:buClr>
              <a:buSzPct val="80000"/>
            </a:pPr>
            <a:r>
              <a:rPr lang="en-US" altLang="zh-CN" sz="3200" kern="0" dirty="0">
                <a:solidFill>
                  <a:srgbClr val="000000"/>
                </a:solidFill>
                <a:latin typeface="Tahoma"/>
                <a:ea typeface="宋体"/>
              </a:rPr>
              <a:t>    </a:t>
            </a:r>
            <a:r>
              <a:rPr lang="en-US" altLang="zh-CN" sz="3200" kern="0" dirty="0">
                <a:solidFill>
                  <a:srgbClr val="000000"/>
                </a:solidFill>
                <a:latin typeface="Lucida Sans Unicode" charset="0"/>
                <a:ea typeface="宋体"/>
              </a:rPr>
              <a:t>⊦</a:t>
            </a:r>
            <a:r>
              <a:rPr lang="en-US" altLang="zh-CN" sz="3200" kern="0" dirty="0">
                <a:solidFill>
                  <a:srgbClr val="000000"/>
                </a:solidFill>
                <a:latin typeface="Tahoma"/>
                <a:ea typeface="宋体"/>
              </a:rPr>
              <a:t>(p, 11, XXZ</a:t>
            </a:r>
            <a:r>
              <a:rPr lang="en-US" altLang="zh-CN" sz="3200" kern="0" baseline="-25000" dirty="0">
                <a:solidFill>
                  <a:srgbClr val="000000"/>
                </a:solidFill>
                <a:latin typeface="Tahoma"/>
                <a:ea typeface="宋体"/>
              </a:rPr>
              <a:t>0</a:t>
            </a:r>
            <a:r>
              <a:rPr lang="en-US" altLang="zh-CN" sz="3200" kern="0" dirty="0">
                <a:solidFill>
                  <a:srgbClr val="000000"/>
                </a:solidFill>
                <a:latin typeface="Tahoma"/>
                <a:ea typeface="宋体"/>
              </a:rPr>
              <a:t>)</a:t>
            </a:r>
            <a:r>
              <a:rPr lang="en-US" altLang="zh-CN" sz="3200" kern="0" dirty="0">
                <a:solidFill>
                  <a:srgbClr val="000000"/>
                </a:solidFill>
                <a:latin typeface="Lucida Sans Unicode" charset="0"/>
                <a:ea typeface="宋体"/>
              </a:rPr>
              <a:t>⊦</a:t>
            </a:r>
            <a:r>
              <a:rPr lang="en-US" altLang="zh-CN" sz="3200" kern="0" dirty="0">
                <a:solidFill>
                  <a:srgbClr val="000000"/>
                </a:solidFill>
                <a:latin typeface="Tahoma"/>
                <a:ea typeface="宋体"/>
              </a:rPr>
              <a:t>(p, 1, XZ</a:t>
            </a:r>
            <a:r>
              <a:rPr lang="en-US" altLang="zh-CN" sz="3200" kern="0" baseline="-25000" dirty="0">
                <a:solidFill>
                  <a:srgbClr val="000000"/>
                </a:solidFill>
                <a:latin typeface="Tahoma"/>
                <a:ea typeface="宋体"/>
              </a:rPr>
              <a:t>0</a:t>
            </a:r>
            <a:r>
              <a:rPr lang="en-US" altLang="zh-CN" sz="3200" kern="0" dirty="0">
                <a:solidFill>
                  <a:srgbClr val="000000"/>
                </a:solidFill>
                <a:latin typeface="Tahoma"/>
                <a:ea typeface="宋体"/>
              </a:rPr>
              <a:t>)</a:t>
            </a:r>
          </a:p>
          <a:p>
            <a:pPr lvl="0" eaLnBrk="0" hangingPunct="0">
              <a:spcBef>
                <a:spcPct val="20000"/>
              </a:spcBef>
              <a:buClr>
                <a:srgbClr val="3366FF"/>
              </a:buClr>
              <a:buSzPct val="80000"/>
            </a:pPr>
            <a:r>
              <a:rPr lang="en-US" altLang="zh-CN" sz="3200" kern="0" dirty="0">
                <a:solidFill>
                  <a:srgbClr val="000000"/>
                </a:solidFill>
                <a:latin typeface="Tahoma"/>
                <a:ea typeface="宋体"/>
              </a:rPr>
              <a:t>    </a:t>
            </a:r>
            <a:r>
              <a:rPr lang="en-US" altLang="zh-CN" sz="3200" kern="0" dirty="0">
                <a:solidFill>
                  <a:srgbClr val="000000"/>
                </a:solidFill>
                <a:latin typeface="Lucida Sans Unicode" charset="0"/>
                <a:ea typeface="宋体"/>
              </a:rPr>
              <a:t>⊦</a:t>
            </a:r>
            <a:r>
              <a:rPr lang="en-US" altLang="zh-CN" sz="3200" kern="0" dirty="0">
                <a:solidFill>
                  <a:srgbClr val="000000"/>
                </a:solidFill>
                <a:latin typeface="Tahoma"/>
                <a:ea typeface="宋体"/>
              </a:rPr>
              <a:t>(p, </a:t>
            </a:r>
            <a:r>
              <a:rPr lang="en-US" altLang="zh-CN" sz="3200" kern="0" dirty="0" err="1">
                <a:solidFill>
                  <a:srgbClr val="000000"/>
                </a:solidFill>
                <a:latin typeface="Lucida Sans Unicode" charset="0"/>
                <a:ea typeface="宋体"/>
              </a:rPr>
              <a:t>ε</a:t>
            </a:r>
            <a:r>
              <a:rPr lang="en-US" altLang="zh-CN" sz="3200" kern="0" dirty="0">
                <a:solidFill>
                  <a:srgbClr val="000000"/>
                </a:solidFill>
                <a:latin typeface="Tahoma"/>
                <a:ea typeface="宋体"/>
              </a:rPr>
              <a:t>, Z</a:t>
            </a:r>
            <a:r>
              <a:rPr lang="en-US" altLang="zh-CN" sz="3200" kern="0" baseline="-25000" dirty="0">
                <a:solidFill>
                  <a:srgbClr val="000000"/>
                </a:solidFill>
                <a:latin typeface="Tahoma"/>
                <a:ea typeface="宋体"/>
              </a:rPr>
              <a:t>0</a:t>
            </a:r>
            <a:r>
              <a:rPr lang="en-US" altLang="zh-CN" sz="3200" kern="0" dirty="0">
                <a:solidFill>
                  <a:srgbClr val="000000"/>
                </a:solidFill>
                <a:latin typeface="Tahoma"/>
                <a:ea typeface="宋体"/>
              </a:rPr>
              <a:t>)</a:t>
            </a:r>
            <a:r>
              <a:rPr lang="en-US" altLang="zh-CN" sz="3200" kern="0" dirty="0">
                <a:solidFill>
                  <a:srgbClr val="000000"/>
                </a:solidFill>
                <a:latin typeface="Lucida Sans Unicode" charset="0"/>
                <a:ea typeface="宋体"/>
              </a:rPr>
              <a:t>⊦</a:t>
            </a:r>
            <a:r>
              <a:rPr lang="en-US" altLang="zh-CN" sz="3200" kern="0" dirty="0">
                <a:solidFill>
                  <a:srgbClr val="000000"/>
                </a:solidFill>
                <a:latin typeface="Tahoma"/>
                <a:ea typeface="宋体"/>
              </a:rPr>
              <a:t>(f, </a:t>
            </a:r>
            <a:r>
              <a:rPr lang="en-US" altLang="zh-CN" sz="3200" kern="0" dirty="0" err="1">
                <a:solidFill>
                  <a:srgbClr val="000000"/>
                </a:solidFill>
                <a:latin typeface="Lucida Sans Unicode" charset="0"/>
                <a:ea typeface="宋体"/>
              </a:rPr>
              <a:t>ε</a:t>
            </a:r>
            <a:r>
              <a:rPr lang="en-US" altLang="zh-CN" sz="3200" kern="0" dirty="0">
                <a:solidFill>
                  <a:srgbClr val="000000"/>
                </a:solidFill>
                <a:latin typeface="Tahoma"/>
                <a:ea typeface="宋体"/>
              </a:rPr>
              <a:t>, Z</a:t>
            </a:r>
            <a:r>
              <a:rPr lang="en-US" altLang="zh-CN" sz="3200" kern="0" baseline="-25000" dirty="0">
                <a:solidFill>
                  <a:srgbClr val="000000"/>
                </a:solidFill>
                <a:latin typeface="Tahoma"/>
                <a:ea typeface="宋体"/>
              </a:rPr>
              <a:t>0</a:t>
            </a:r>
            <a:r>
              <a:rPr lang="en-US" altLang="zh-CN" sz="3200" kern="0" dirty="0">
                <a:solidFill>
                  <a:srgbClr val="000000"/>
                </a:solidFill>
                <a:latin typeface="Tahoma"/>
                <a:ea typeface="宋体"/>
              </a:rPr>
              <a:t>)</a:t>
            </a:r>
          </a:p>
          <a:p>
            <a:pPr marL="342900" lvl="0" indent="-3429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Thus, (q, 000111, Z</a:t>
            </a:r>
            <a:r>
              <a:rPr lang="en-US" altLang="zh-CN" sz="3200" kern="0" baseline="-25000" dirty="0">
                <a:solidFill>
                  <a:srgbClr val="000000"/>
                </a:solidFill>
                <a:latin typeface="Tahoma"/>
                <a:ea typeface="宋体"/>
              </a:rPr>
              <a:t>0</a:t>
            </a:r>
            <a:r>
              <a:rPr lang="en-US" altLang="zh-CN" sz="3200" kern="0" dirty="0">
                <a:solidFill>
                  <a:srgbClr val="000000"/>
                </a:solidFill>
                <a:latin typeface="Tahoma"/>
                <a:ea typeface="宋体"/>
              </a:rPr>
              <a:t>)</a:t>
            </a:r>
            <a:r>
              <a:rPr lang="en-US" altLang="zh-CN" sz="3200" kern="0" dirty="0">
                <a:solidFill>
                  <a:srgbClr val="000000"/>
                </a:solidFill>
                <a:latin typeface="Lucida Sans Unicode" charset="0"/>
                <a:ea typeface="宋体"/>
              </a:rPr>
              <a:t>⊦</a:t>
            </a:r>
            <a:r>
              <a:rPr lang="en-US" altLang="zh-CN" sz="3200" kern="0" dirty="0">
                <a:solidFill>
                  <a:srgbClr val="000000"/>
                </a:solidFill>
                <a:latin typeface="Tahoma"/>
                <a:ea typeface="宋体"/>
              </a:rPr>
              <a:t>*(f, </a:t>
            </a:r>
            <a:r>
              <a:rPr lang="en-US" altLang="zh-CN" sz="3200" kern="0" dirty="0" err="1">
                <a:solidFill>
                  <a:srgbClr val="000000"/>
                </a:solidFill>
                <a:latin typeface="Lucida Sans Unicode" charset="0"/>
                <a:ea typeface="宋体"/>
              </a:rPr>
              <a:t>ε</a:t>
            </a:r>
            <a:r>
              <a:rPr lang="en-US" altLang="zh-CN" sz="3200" kern="0" dirty="0">
                <a:solidFill>
                  <a:srgbClr val="000000"/>
                </a:solidFill>
                <a:latin typeface="Tahoma"/>
                <a:ea typeface="宋体"/>
              </a:rPr>
              <a:t>, Z</a:t>
            </a:r>
            <a:r>
              <a:rPr lang="en-US" altLang="zh-CN" sz="3200" kern="0" baseline="-25000" dirty="0">
                <a:solidFill>
                  <a:srgbClr val="000000"/>
                </a:solidFill>
                <a:latin typeface="Tahoma"/>
                <a:ea typeface="宋体"/>
              </a:rPr>
              <a:t>0</a:t>
            </a:r>
            <a:r>
              <a:rPr lang="en-US" altLang="zh-CN" sz="3200" kern="0" dirty="0">
                <a:solidFill>
                  <a:srgbClr val="000000"/>
                </a:solidFill>
                <a:latin typeface="Tahoma"/>
                <a:ea typeface="宋体"/>
              </a:rPr>
              <a:t>).</a:t>
            </a:r>
          </a:p>
          <a:p>
            <a:pPr marL="342900" lvl="0" indent="-342900" eaLnBrk="0" hangingPunct="0">
              <a:spcBef>
                <a:spcPct val="20000"/>
              </a:spcBef>
              <a:buClr>
                <a:srgbClr val="3366FF"/>
              </a:buClr>
              <a:buSzPct val="80000"/>
              <a:buFont typeface="Monotype Sorts" charset="0"/>
              <a:buChar char="u"/>
            </a:pPr>
            <a:r>
              <a:rPr lang="en-US" altLang="zh-CN" sz="3200" kern="0" dirty="0">
                <a:solidFill>
                  <a:srgbClr val="CC3300"/>
                </a:solidFill>
                <a:latin typeface="Tahoma"/>
                <a:ea typeface="宋体"/>
              </a:rPr>
              <a:t>What would happen on input 0001111?</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25</a:t>
            </a:fld>
            <a:r>
              <a:rPr lang="en-US" altLang="zh-CN"/>
              <a:t>/37</a:t>
            </a:r>
            <a:endParaRPr lang="en-US" altLang="zh-CN" dirty="0"/>
          </a:p>
        </p:txBody>
      </p:sp>
    </p:spTree>
    <p:extLst>
      <p:ext uri="{BB962C8B-B14F-4D97-AF65-F5344CB8AC3E}">
        <p14:creationId xmlns:p14="http://schemas.microsoft.com/office/powerpoint/2010/main" val="2496549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3351949" y="417558"/>
            <a:ext cx="143376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Answer</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(q, 0001111, Z</a:t>
            </a:r>
            <a:r>
              <a:rPr lang="en-US" altLang="zh-CN" sz="3200" kern="0" baseline="-25000" dirty="0">
                <a:solidFill>
                  <a:srgbClr val="000000"/>
                </a:solidFill>
                <a:latin typeface="Tahoma"/>
                <a:ea typeface="宋体"/>
              </a:rPr>
              <a:t>0</a:t>
            </a:r>
            <a:r>
              <a:rPr lang="en-US" altLang="zh-CN" sz="3200" kern="0" dirty="0">
                <a:solidFill>
                  <a:srgbClr val="000000"/>
                </a:solidFill>
                <a:latin typeface="Tahoma"/>
                <a:ea typeface="宋体"/>
              </a:rPr>
              <a:t>)</a:t>
            </a:r>
            <a:r>
              <a:rPr lang="en-US" altLang="zh-CN" sz="3200" kern="0" dirty="0">
                <a:solidFill>
                  <a:srgbClr val="000000"/>
                </a:solidFill>
                <a:latin typeface="Lucida Sans Unicode" charset="0"/>
                <a:ea typeface="宋体"/>
              </a:rPr>
              <a:t>⊦</a:t>
            </a:r>
            <a:r>
              <a:rPr lang="en-US" altLang="zh-CN" sz="3200" kern="0" dirty="0">
                <a:solidFill>
                  <a:srgbClr val="000000"/>
                </a:solidFill>
                <a:latin typeface="Tahoma"/>
                <a:ea typeface="宋体"/>
              </a:rPr>
              <a:t>(q, 001111, XZ</a:t>
            </a:r>
            <a:r>
              <a:rPr lang="en-US" altLang="zh-CN" sz="3200" kern="0" baseline="-25000" dirty="0">
                <a:solidFill>
                  <a:srgbClr val="000000"/>
                </a:solidFill>
                <a:latin typeface="Tahoma"/>
                <a:ea typeface="宋体"/>
              </a:rPr>
              <a:t>0</a:t>
            </a:r>
            <a:r>
              <a:rPr lang="en-US" altLang="zh-CN" sz="3200" kern="0" dirty="0">
                <a:solidFill>
                  <a:srgbClr val="000000"/>
                </a:solidFill>
                <a:latin typeface="Tahoma"/>
                <a:ea typeface="宋体"/>
              </a:rPr>
              <a:t>)</a:t>
            </a:r>
            <a:r>
              <a:rPr lang="en-US" altLang="zh-CN" sz="3200" kern="0" dirty="0">
                <a:solidFill>
                  <a:srgbClr val="000000"/>
                </a:solidFill>
                <a:latin typeface="Lucida Sans Unicode" charset="0"/>
                <a:ea typeface="宋体"/>
              </a:rPr>
              <a:t>⊦             </a:t>
            </a:r>
            <a:r>
              <a:rPr lang="en-US" altLang="zh-CN" sz="3200" kern="0" dirty="0">
                <a:solidFill>
                  <a:srgbClr val="000000"/>
                </a:solidFill>
                <a:latin typeface="Tahoma"/>
                <a:ea typeface="宋体"/>
              </a:rPr>
              <a:t>(q, 01111, XXZ</a:t>
            </a:r>
            <a:r>
              <a:rPr lang="en-US" altLang="zh-CN" sz="3200" kern="0" baseline="-25000" dirty="0">
                <a:solidFill>
                  <a:srgbClr val="000000"/>
                </a:solidFill>
                <a:latin typeface="Tahoma"/>
                <a:ea typeface="宋体"/>
              </a:rPr>
              <a:t>0</a:t>
            </a:r>
            <a:r>
              <a:rPr lang="en-US" altLang="zh-CN" sz="3200" kern="0" dirty="0">
                <a:solidFill>
                  <a:srgbClr val="000000"/>
                </a:solidFill>
                <a:latin typeface="Tahoma"/>
                <a:ea typeface="宋体"/>
              </a:rPr>
              <a:t>)</a:t>
            </a:r>
            <a:r>
              <a:rPr lang="en-US" altLang="zh-CN" sz="3200" kern="0" dirty="0">
                <a:solidFill>
                  <a:srgbClr val="000000"/>
                </a:solidFill>
                <a:latin typeface="Lucida Sans Unicode" charset="0"/>
                <a:ea typeface="宋体"/>
              </a:rPr>
              <a:t>⊦</a:t>
            </a:r>
            <a:r>
              <a:rPr lang="en-US" altLang="zh-CN" sz="3200" kern="0" dirty="0">
                <a:solidFill>
                  <a:srgbClr val="000000"/>
                </a:solidFill>
                <a:latin typeface="Tahoma"/>
                <a:ea typeface="宋体"/>
              </a:rPr>
              <a:t>(q, 1111, XXXZ</a:t>
            </a:r>
            <a:r>
              <a:rPr lang="en-US" altLang="zh-CN" sz="3200" kern="0" baseline="-25000" dirty="0">
                <a:solidFill>
                  <a:srgbClr val="000000"/>
                </a:solidFill>
                <a:latin typeface="Tahoma"/>
                <a:ea typeface="宋体"/>
              </a:rPr>
              <a:t>0</a:t>
            </a:r>
            <a:r>
              <a:rPr lang="en-US" altLang="zh-CN" sz="3200" kern="0" dirty="0">
                <a:solidFill>
                  <a:srgbClr val="000000"/>
                </a:solidFill>
                <a:latin typeface="Tahoma"/>
                <a:ea typeface="宋体"/>
              </a:rPr>
              <a:t>)</a:t>
            </a:r>
            <a:r>
              <a:rPr lang="en-US" altLang="zh-CN" sz="3200" kern="0" dirty="0">
                <a:solidFill>
                  <a:srgbClr val="000000"/>
                </a:solidFill>
                <a:latin typeface="Lucida Sans Unicode" charset="0"/>
                <a:ea typeface="宋体"/>
              </a:rPr>
              <a:t>⊦           </a:t>
            </a:r>
            <a:r>
              <a:rPr lang="en-US" altLang="zh-CN" sz="3200" kern="0" dirty="0">
                <a:solidFill>
                  <a:srgbClr val="000000"/>
                </a:solidFill>
                <a:latin typeface="Tahoma"/>
                <a:ea typeface="宋体"/>
              </a:rPr>
              <a:t>(p, 111, XXZ</a:t>
            </a:r>
            <a:r>
              <a:rPr lang="en-US" altLang="zh-CN" sz="3200" kern="0" baseline="-25000" dirty="0">
                <a:solidFill>
                  <a:srgbClr val="000000"/>
                </a:solidFill>
                <a:latin typeface="Tahoma"/>
                <a:ea typeface="宋体"/>
              </a:rPr>
              <a:t>0</a:t>
            </a:r>
            <a:r>
              <a:rPr lang="en-US" altLang="zh-CN" sz="3200" kern="0" dirty="0">
                <a:solidFill>
                  <a:srgbClr val="000000"/>
                </a:solidFill>
                <a:latin typeface="Tahoma"/>
                <a:ea typeface="宋体"/>
              </a:rPr>
              <a:t>)</a:t>
            </a:r>
            <a:r>
              <a:rPr lang="en-US" altLang="zh-CN" sz="3200" kern="0" dirty="0">
                <a:solidFill>
                  <a:srgbClr val="000000"/>
                </a:solidFill>
                <a:latin typeface="Lucida Sans Unicode" charset="0"/>
                <a:ea typeface="宋体"/>
              </a:rPr>
              <a:t>⊦</a:t>
            </a:r>
            <a:r>
              <a:rPr lang="en-US" altLang="zh-CN" sz="3200" kern="0" dirty="0">
                <a:solidFill>
                  <a:srgbClr val="000000"/>
                </a:solidFill>
                <a:latin typeface="Tahoma"/>
                <a:ea typeface="宋体"/>
              </a:rPr>
              <a:t>(p, 11, XZ</a:t>
            </a:r>
            <a:r>
              <a:rPr lang="en-US" altLang="zh-CN" sz="3200" kern="0" baseline="-25000" dirty="0">
                <a:solidFill>
                  <a:srgbClr val="000000"/>
                </a:solidFill>
                <a:latin typeface="Tahoma"/>
                <a:ea typeface="宋体"/>
              </a:rPr>
              <a:t>0</a:t>
            </a:r>
            <a:r>
              <a:rPr lang="en-US" altLang="zh-CN" sz="3200" kern="0" dirty="0">
                <a:solidFill>
                  <a:srgbClr val="000000"/>
                </a:solidFill>
                <a:latin typeface="Tahoma"/>
                <a:ea typeface="宋体"/>
              </a:rPr>
              <a:t>)</a:t>
            </a:r>
            <a:r>
              <a:rPr lang="en-US" altLang="zh-CN" sz="3200" kern="0" dirty="0">
                <a:solidFill>
                  <a:srgbClr val="000000"/>
                </a:solidFill>
                <a:latin typeface="Lucida Sans Unicode" charset="0"/>
                <a:ea typeface="宋体"/>
              </a:rPr>
              <a:t>⊦</a:t>
            </a:r>
            <a:r>
              <a:rPr lang="en-US" altLang="zh-CN" sz="3200" kern="0" dirty="0">
                <a:solidFill>
                  <a:srgbClr val="000000"/>
                </a:solidFill>
                <a:latin typeface="Tahoma"/>
                <a:ea typeface="宋体"/>
              </a:rPr>
              <a:t>(p, 1, Z</a:t>
            </a:r>
            <a:r>
              <a:rPr lang="en-US" altLang="zh-CN" sz="3200" kern="0" baseline="-25000" dirty="0">
                <a:solidFill>
                  <a:srgbClr val="000000"/>
                </a:solidFill>
                <a:latin typeface="Tahoma"/>
                <a:ea typeface="宋体"/>
              </a:rPr>
              <a:t>0</a:t>
            </a:r>
            <a:r>
              <a:rPr lang="en-US" altLang="zh-CN" sz="3200" kern="0" dirty="0">
                <a:solidFill>
                  <a:srgbClr val="000000"/>
                </a:solidFill>
                <a:latin typeface="Tahoma"/>
                <a:ea typeface="宋体"/>
              </a:rPr>
              <a:t>)</a:t>
            </a:r>
            <a:r>
              <a:rPr lang="en-US" altLang="zh-CN" sz="3200" kern="0" dirty="0">
                <a:solidFill>
                  <a:srgbClr val="000000"/>
                </a:solidFill>
                <a:latin typeface="Lucida Sans Unicode" charset="0"/>
                <a:ea typeface="宋体"/>
              </a:rPr>
              <a:t>⊦       </a:t>
            </a:r>
            <a:r>
              <a:rPr lang="en-US" altLang="zh-CN" sz="3200" kern="0" dirty="0">
                <a:solidFill>
                  <a:srgbClr val="000000"/>
                </a:solidFill>
                <a:latin typeface="Tahoma"/>
                <a:ea typeface="宋体"/>
              </a:rPr>
              <a:t>(f, 1, Z</a:t>
            </a:r>
            <a:r>
              <a:rPr lang="en-US" altLang="zh-CN" sz="3200" kern="0" baseline="-25000" dirty="0">
                <a:solidFill>
                  <a:srgbClr val="000000"/>
                </a:solidFill>
                <a:latin typeface="Tahoma"/>
                <a:ea typeface="宋体"/>
              </a:rPr>
              <a:t>0</a:t>
            </a:r>
            <a:r>
              <a:rPr lang="en-US" altLang="zh-CN" sz="3200" kern="0" dirty="0">
                <a:solidFill>
                  <a:srgbClr val="000000"/>
                </a:solidFill>
                <a:latin typeface="Tahoma"/>
                <a:ea typeface="宋体"/>
              </a:rPr>
              <a:t>)</a:t>
            </a:r>
          </a:p>
          <a:p>
            <a:pPr marL="342900" lvl="0" indent="-3429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Note the last ID has no move.</a:t>
            </a:r>
          </a:p>
          <a:p>
            <a:pPr marL="342900" lvl="0" indent="-3429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0001111 is </a:t>
            </a:r>
            <a:r>
              <a:rPr lang="en-US" altLang="zh-CN" sz="3200" kern="0" dirty="0">
                <a:solidFill>
                  <a:srgbClr val="0000FF"/>
                </a:solidFill>
                <a:latin typeface="Tahoma"/>
                <a:ea typeface="宋体"/>
              </a:rPr>
              <a:t>not </a:t>
            </a:r>
            <a:r>
              <a:rPr lang="en-US" altLang="zh-CN" sz="3200" kern="0" dirty="0">
                <a:solidFill>
                  <a:srgbClr val="000000"/>
                </a:solidFill>
                <a:latin typeface="Tahoma"/>
                <a:ea typeface="宋体"/>
              </a:rPr>
              <a:t>accepted, because the input is not completely consumed.</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26</a:t>
            </a:fld>
            <a:r>
              <a:rPr lang="en-US" altLang="zh-CN"/>
              <a:t>/37</a:t>
            </a:r>
            <a:endParaRPr lang="en-US" altLang="zh-CN" dirty="0"/>
          </a:p>
        </p:txBody>
      </p:sp>
    </p:spTree>
    <p:extLst>
      <p:ext uri="{BB962C8B-B14F-4D97-AF65-F5344CB8AC3E}">
        <p14:creationId xmlns:p14="http://schemas.microsoft.com/office/powerpoint/2010/main" val="527023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47358" y="428604"/>
            <a:ext cx="149949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Content</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Definition</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Moves of the PDA</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FF0000"/>
                </a:solidFill>
                <a:latin typeface="Tahoma" panose="020B0604030504040204" pitchFamily="34" charset="0"/>
                <a:ea typeface="Tahoma" panose="020B0604030504040204" pitchFamily="34" charset="0"/>
                <a:cs typeface="Tahoma" panose="020B0604030504040204" pitchFamily="34" charset="0"/>
              </a:rPr>
              <a:t>Languages of the PDA</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Deterministic PDA’s</a:t>
            </a:r>
            <a:endParaRPr lang="en-US" altLang="zh-CN" sz="28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27</a:t>
            </a:fld>
            <a:r>
              <a:rPr lang="en-US" altLang="zh-CN"/>
              <a:t>/37</a:t>
            </a:r>
            <a:endParaRPr lang="en-US" altLang="zh-CN" dirty="0"/>
          </a:p>
        </p:txBody>
      </p:sp>
    </p:spTree>
    <p:extLst>
      <p:ext uri="{BB962C8B-B14F-4D97-AF65-F5344CB8AC3E}">
        <p14:creationId xmlns:p14="http://schemas.microsoft.com/office/powerpoint/2010/main" val="145437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309600" y="417558"/>
            <a:ext cx="3518472"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Language of a PDA</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The common way to define the language of a PDA is by </a:t>
            </a:r>
            <a:r>
              <a:rPr lang="en-US" altLang="zh-CN" sz="3200" i="1" kern="0" dirty="0">
                <a:solidFill>
                  <a:srgbClr val="FF0066"/>
                </a:solidFill>
                <a:latin typeface="Tahoma"/>
                <a:ea typeface="宋体"/>
              </a:rPr>
              <a:t>final state</a:t>
            </a:r>
            <a:r>
              <a:rPr lang="en-US" altLang="zh-CN" sz="3200" kern="0" dirty="0">
                <a:solidFill>
                  <a:srgbClr val="000000"/>
                </a:solidFill>
                <a:latin typeface="Tahoma"/>
                <a:ea typeface="宋体"/>
              </a:rPr>
              <a:t>.</a:t>
            </a:r>
          </a:p>
          <a:p>
            <a:pPr marL="342900" lvl="0" indent="-3429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If P is a PDA, then </a:t>
            </a:r>
            <a:r>
              <a:rPr lang="en-US" altLang="zh-CN" sz="3200" kern="0" dirty="0">
                <a:solidFill>
                  <a:srgbClr val="CC3300"/>
                </a:solidFill>
                <a:latin typeface="Tahoma"/>
                <a:ea typeface="宋体"/>
              </a:rPr>
              <a:t>L(P)</a:t>
            </a:r>
            <a:r>
              <a:rPr lang="en-US" altLang="zh-CN" sz="3200" kern="0" dirty="0">
                <a:solidFill>
                  <a:srgbClr val="000000"/>
                </a:solidFill>
                <a:latin typeface="Tahoma"/>
                <a:ea typeface="宋体"/>
              </a:rPr>
              <a:t> is the set of strings w such that (q</a:t>
            </a:r>
            <a:r>
              <a:rPr lang="en-US" altLang="zh-CN" sz="3200" kern="0" baseline="-25000" dirty="0">
                <a:solidFill>
                  <a:srgbClr val="000000"/>
                </a:solidFill>
                <a:latin typeface="Tahoma"/>
                <a:ea typeface="宋体"/>
              </a:rPr>
              <a:t>0</a:t>
            </a:r>
            <a:r>
              <a:rPr lang="en-US" altLang="zh-CN" sz="3200" kern="0" dirty="0">
                <a:solidFill>
                  <a:srgbClr val="000000"/>
                </a:solidFill>
                <a:latin typeface="Tahoma"/>
                <a:ea typeface="宋体"/>
              </a:rPr>
              <a:t>, w, Z</a:t>
            </a:r>
            <a:r>
              <a:rPr lang="en-US" altLang="zh-CN" sz="3200" kern="0" baseline="-25000" dirty="0">
                <a:solidFill>
                  <a:srgbClr val="000000"/>
                </a:solidFill>
                <a:latin typeface="Tahoma"/>
                <a:ea typeface="宋体"/>
              </a:rPr>
              <a:t>0</a:t>
            </a:r>
            <a:r>
              <a:rPr lang="en-US" altLang="zh-CN" sz="3200" kern="0" dirty="0">
                <a:solidFill>
                  <a:srgbClr val="000000"/>
                </a:solidFill>
                <a:latin typeface="Tahoma"/>
                <a:ea typeface="宋体"/>
              </a:rPr>
              <a:t>) </a:t>
            </a:r>
            <a:r>
              <a:rPr lang="en-US" altLang="zh-CN" sz="3200" kern="0" dirty="0">
                <a:solidFill>
                  <a:srgbClr val="000000"/>
                </a:solidFill>
                <a:latin typeface="Lucida Sans Unicode" charset="0"/>
                <a:ea typeface="宋体"/>
              </a:rPr>
              <a:t>⊦</a:t>
            </a:r>
            <a:r>
              <a:rPr lang="en-US" altLang="zh-CN" sz="3200" kern="0" dirty="0">
                <a:solidFill>
                  <a:srgbClr val="000000"/>
                </a:solidFill>
                <a:latin typeface="Tahoma"/>
                <a:ea typeface="宋体"/>
              </a:rPr>
              <a:t>* (f, </a:t>
            </a:r>
            <a:r>
              <a:rPr lang="en-US" altLang="zh-CN" sz="3200" kern="0" dirty="0" err="1">
                <a:solidFill>
                  <a:srgbClr val="000000"/>
                </a:solidFill>
                <a:latin typeface="Lucida Sans Unicode" charset="0"/>
                <a:ea typeface="宋体"/>
              </a:rPr>
              <a:t>ε</a:t>
            </a:r>
            <a:r>
              <a:rPr lang="en-US" altLang="zh-CN" sz="3200" kern="0" dirty="0">
                <a:solidFill>
                  <a:srgbClr val="000000"/>
                </a:solidFill>
                <a:latin typeface="Tahoma"/>
                <a:ea typeface="宋体"/>
              </a:rPr>
              <a:t>, </a:t>
            </a:r>
            <a:r>
              <a:rPr lang="en-US" altLang="zh-CN" sz="3200" kern="0" dirty="0">
                <a:solidFill>
                  <a:srgbClr val="000000"/>
                </a:solidFill>
                <a:latin typeface="Tahoma"/>
                <a:ea typeface="宋体"/>
                <a:sym typeface="Symbol" charset="0"/>
              </a:rPr>
              <a:t></a:t>
            </a:r>
            <a:r>
              <a:rPr lang="en-US" altLang="zh-CN" sz="3200" kern="0" dirty="0">
                <a:solidFill>
                  <a:srgbClr val="000000"/>
                </a:solidFill>
                <a:latin typeface="Tahoma"/>
                <a:ea typeface="宋体"/>
              </a:rPr>
              <a:t>) for final state f and any </a:t>
            </a:r>
            <a:r>
              <a:rPr lang="en-US" altLang="zh-CN" sz="3200" kern="0" dirty="0">
                <a:solidFill>
                  <a:srgbClr val="000000"/>
                </a:solidFill>
                <a:latin typeface="Tahoma"/>
                <a:ea typeface="宋体"/>
                <a:sym typeface="Symbol" charset="0"/>
              </a:rPr>
              <a:t></a:t>
            </a:r>
            <a:r>
              <a:rPr lang="en-US" altLang="zh-CN" sz="3200" kern="0" dirty="0">
                <a:solidFill>
                  <a:srgbClr val="000000"/>
                </a:solidFill>
                <a:latin typeface="Tahoma"/>
                <a:ea typeface="宋体"/>
              </a:rPr>
              <a:t>.</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28</a:t>
            </a:fld>
            <a:r>
              <a:rPr lang="en-US" altLang="zh-CN"/>
              <a:t>/37</a:t>
            </a:r>
            <a:endParaRPr lang="en-US" altLang="zh-CN" dirty="0"/>
          </a:p>
        </p:txBody>
      </p:sp>
    </p:spTree>
    <p:extLst>
      <p:ext uri="{BB962C8B-B14F-4D97-AF65-F5344CB8AC3E}">
        <p14:creationId xmlns:p14="http://schemas.microsoft.com/office/powerpoint/2010/main" val="2864463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76490" y="417558"/>
            <a:ext cx="4384694"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Language of a PDA – (2)</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Another language defined by the same PDA is by </a:t>
            </a:r>
            <a:r>
              <a:rPr lang="en-US" altLang="zh-CN" sz="3200" i="1" kern="0" dirty="0">
                <a:solidFill>
                  <a:srgbClr val="FF0066"/>
                </a:solidFill>
                <a:latin typeface="Tahoma"/>
                <a:ea typeface="宋体"/>
              </a:rPr>
              <a:t>empty stack</a:t>
            </a:r>
            <a:r>
              <a:rPr lang="en-US" altLang="zh-CN" sz="3200" kern="0" dirty="0">
                <a:solidFill>
                  <a:srgbClr val="000000"/>
                </a:solidFill>
                <a:latin typeface="Tahoma"/>
                <a:ea typeface="宋体"/>
              </a:rPr>
              <a:t>.</a:t>
            </a:r>
          </a:p>
          <a:p>
            <a:pPr marL="342900" lvl="0" indent="-3429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If P is a PDA, then </a:t>
            </a:r>
            <a:r>
              <a:rPr lang="en-US" altLang="zh-CN" sz="3200" kern="0" dirty="0">
                <a:solidFill>
                  <a:srgbClr val="CC3300"/>
                </a:solidFill>
                <a:latin typeface="Tahoma"/>
                <a:ea typeface="宋体"/>
              </a:rPr>
              <a:t>N(P)</a:t>
            </a:r>
            <a:r>
              <a:rPr lang="en-US" altLang="zh-CN" sz="3200" kern="0" dirty="0">
                <a:solidFill>
                  <a:srgbClr val="000000"/>
                </a:solidFill>
                <a:latin typeface="Tahoma"/>
                <a:ea typeface="宋体"/>
              </a:rPr>
              <a:t> is the set of strings w such that (q</a:t>
            </a:r>
            <a:r>
              <a:rPr lang="en-US" altLang="zh-CN" sz="3200" kern="0" baseline="-25000" dirty="0">
                <a:solidFill>
                  <a:srgbClr val="000000"/>
                </a:solidFill>
                <a:latin typeface="Tahoma"/>
                <a:ea typeface="宋体"/>
              </a:rPr>
              <a:t>0</a:t>
            </a:r>
            <a:r>
              <a:rPr lang="en-US" altLang="zh-CN" sz="3200" kern="0" dirty="0">
                <a:solidFill>
                  <a:srgbClr val="000000"/>
                </a:solidFill>
                <a:latin typeface="Tahoma"/>
                <a:ea typeface="宋体"/>
              </a:rPr>
              <a:t>, w, Z</a:t>
            </a:r>
            <a:r>
              <a:rPr lang="en-US" altLang="zh-CN" sz="3200" kern="0" baseline="-25000" dirty="0">
                <a:solidFill>
                  <a:srgbClr val="000000"/>
                </a:solidFill>
                <a:latin typeface="Tahoma"/>
                <a:ea typeface="宋体"/>
              </a:rPr>
              <a:t>0</a:t>
            </a:r>
            <a:r>
              <a:rPr lang="en-US" altLang="zh-CN" sz="3200" kern="0" dirty="0">
                <a:solidFill>
                  <a:srgbClr val="000000"/>
                </a:solidFill>
                <a:latin typeface="Tahoma"/>
                <a:ea typeface="宋体"/>
              </a:rPr>
              <a:t>) </a:t>
            </a:r>
            <a:r>
              <a:rPr lang="en-US" altLang="zh-CN" sz="3200" kern="0" dirty="0">
                <a:solidFill>
                  <a:srgbClr val="000000"/>
                </a:solidFill>
                <a:latin typeface="Lucida Sans Unicode" charset="0"/>
                <a:ea typeface="宋体"/>
              </a:rPr>
              <a:t>⊦</a:t>
            </a:r>
            <a:r>
              <a:rPr lang="en-US" altLang="zh-CN" sz="3200" kern="0">
                <a:solidFill>
                  <a:srgbClr val="000000"/>
                </a:solidFill>
                <a:latin typeface="Tahoma"/>
                <a:ea typeface="宋体"/>
              </a:rPr>
              <a:t>* (</a:t>
            </a:r>
            <a:r>
              <a:rPr lang="en-US" altLang="zh-CN" sz="3200" kern="0" dirty="0">
                <a:solidFill>
                  <a:srgbClr val="000000"/>
                </a:solidFill>
                <a:latin typeface="Tahoma"/>
                <a:ea typeface="宋体"/>
              </a:rPr>
              <a:t>q, </a:t>
            </a:r>
            <a:r>
              <a:rPr lang="en-US" altLang="zh-CN" sz="3200" kern="0" dirty="0" err="1">
                <a:solidFill>
                  <a:srgbClr val="000000"/>
                </a:solidFill>
                <a:latin typeface="Lucida Sans Unicode" charset="0"/>
                <a:ea typeface="宋体"/>
              </a:rPr>
              <a:t>ε</a:t>
            </a:r>
            <a:r>
              <a:rPr lang="en-US" altLang="zh-CN" sz="3200" kern="0" dirty="0">
                <a:solidFill>
                  <a:srgbClr val="000000"/>
                </a:solidFill>
                <a:latin typeface="Tahoma"/>
                <a:ea typeface="宋体"/>
              </a:rPr>
              <a:t>, </a:t>
            </a:r>
            <a:r>
              <a:rPr lang="en-US" altLang="zh-CN" sz="3200" kern="0" dirty="0" err="1">
                <a:solidFill>
                  <a:srgbClr val="000000"/>
                </a:solidFill>
                <a:latin typeface="Lucida Sans Unicode" charset="0"/>
                <a:ea typeface="宋体"/>
              </a:rPr>
              <a:t>ε</a:t>
            </a:r>
            <a:r>
              <a:rPr lang="en-US" altLang="zh-CN" sz="3200" kern="0" dirty="0">
                <a:solidFill>
                  <a:srgbClr val="000000"/>
                </a:solidFill>
                <a:latin typeface="Tahoma"/>
                <a:ea typeface="宋体"/>
              </a:rPr>
              <a:t>) for any state q.</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29</a:t>
            </a:fld>
            <a:r>
              <a:rPr lang="en-US" altLang="zh-CN"/>
              <a:t>/37</a:t>
            </a:r>
            <a:endParaRPr lang="en-US" altLang="zh-CN" dirty="0"/>
          </a:p>
        </p:txBody>
      </p:sp>
    </p:spTree>
    <p:extLst>
      <p:ext uri="{BB962C8B-B14F-4D97-AF65-F5344CB8AC3E}">
        <p14:creationId xmlns:p14="http://schemas.microsoft.com/office/powerpoint/2010/main" val="3001751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195164" y="417558"/>
            <a:ext cx="374730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Pushdown Automata</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70000"/>
              <a:buFont typeface="Monotype Sorts" charset="0"/>
              <a:buChar char="u"/>
            </a:pPr>
            <a:r>
              <a:rPr lang="en-US" altLang="zh-CN" sz="3200" kern="0" dirty="0">
                <a:solidFill>
                  <a:srgbClr val="000000"/>
                </a:solidFill>
                <a:latin typeface="Tahoma"/>
                <a:ea typeface="宋体"/>
              </a:rPr>
              <a:t>The PDA is an automaton equivalent to the CFG in language-defining power.</a:t>
            </a:r>
          </a:p>
          <a:p>
            <a:pPr marL="342900" lvl="0" indent="-342900" eaLnBrk="0" hangingPunct="0">
              <a:spcBef>
                <a:spcPct val="20000"/>
              </a:spcBef>
              <a:buClr>
                <a:srgbClr val="3366FF"/>
              </a:buClr>
              <a:buSzPct val="70000"/>
              <a:buFont typeface="Monotype Sorts" charset="0"/>
              <a:buChar char="u"/>
            </a:pPr>
            <a:r>
              <a:rPr lang="en-US" altLang="zh-CN" sz="3200" kern="0" dirty="0">
                <a:solidFill>
                  <a:srgbClr val="000000"/>
                </a:solidFill>
                <a:latin typeface="Tahoma"/>
                <a:ea typeface="宋体"/>
              </a:rPr>
              <a:t>Only the nondeterministic PDA defines all the CFL</a:t>
            </a:r>
            <a:r>
              <a:rPr lang="zh-CN" altLang="en-US" sz="3200" kern="0" dirty="0">
                <a:solidFill>
                  <a:srgbClr val="000000"/>
                </a:solidFill>
                <a:latin typeface="Arial"/>
                <a:ea typeface="宋体"/>
              </a:rPr>
              <a:t>’</a:t>
            </a:r>
            <a:r>
              <a:rPr lang="en-US" altLang="zh-CN" sz="3200" kern="0" dirty="0">
                <a:solidFill>
                  <a:srgbClr val="000000"/>
                </a:solidFill>
                <a:latin typeface="Tahoma"/>
                <a:ea typeface="宋体"/>
              </a:rPr>
              <a:t>s.</a:t>
            </a:r>
          </a:p>
          <a:p>
            <a:pPr marL="342900" lvl="0" indent="-342900" eaLnBrk="0" hangingPunct="0">
              <a:spcBef>
                <a:spcPct val="20000"/>
              </a:spcBef>
              <a:buClr>
                <a:srgbClr val="3366FF"/>
              </a:buClr>
              <a:buSzPct val="70000"/>
              <a:buFont typeface="Monotype Sorts" charset="0"/>
              <a:buChar char="u"/>
            </a:pPr>
            <a:r>
              <a:rPr lang="en-US" altLang="zh-CN" sz="3200" kern="0" dirty="0">
                <a:solidFill>
                  <a:srgbClr val="000000"/>
                </a:solidFill>
                <a:latin typeface="Tahoma"/>
                <a:ea typeface="宋体"/>
              </a:rPr>
              <a:t>But the deterministic version models parsers.</a:t>
            </a:r>
          </a:p>
          <a:p>
            <a:pPr marL="914400" lvl="1" indent="-457200" eaLnBrk="0" hangingPunct="0">
              <a:spcBef>
                <a:spcPct val="20000"/>
              </a:spcBef>
              <a:buClr>
                <a:srgbClr val="3366FF"/>
              </a:buClr>
              <a:buSzPct val="70000"/>
              <a:buFont typeface="Wingdings" charset="2"/>
              <a:buChar char="Ø"/>
            </a:pPr>
            <a:r>
              <a:rPr lang="en-US" altLang="zh-CN" sz="2800" kern="0" dirty="0">
                <a:solidFill>
                  <a:srgbClr val="000000"/>
                </a:solidFill>
                <a:latin typeface="Tahoma"/>
                <a:ea typeface="宋体"/>
              </a:rPr>
              <a:t>Most programming languages have deterministic PDA</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s.</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3</a:t>
            </a:fld>
            <a:r>
              <a:rPr lang="en-US" altLang="zh-CN"/>
              <a:t>/37</a:t>
            </a:r>
            <a:endParaRPr lang="en-US" altLang="zh-CN" dirty="0"/>
          </a:p>
        </p:txBody>
      </p:sp>
    </p:spTree>
    <p:extLst>
      <p:ext uri="{BB962C8B-B14F-4D97-AF65-F5344CB8AC3E}">
        <p14:creationId xmlns:p14="http://schemas.microsoft.com/office/powerpoint/2010/main" val="1986798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212042" y="417558"/>
            <a:ext cx="652831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Equivalence of Language Definitions</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609600" lvl="0" indent="-609600" eaLnBrk="0" hangingPunct="0">
              <a:spcBef>
                <a:spcPct val="20000"/>
              </a:spcBef>
              <a:buClr>
                <a:srgbClr val="CC00CC"/>
              </a:buClr>
              <a:buFont typeface="Monotype Sorts" charset="0"/>
              <a:buAutoNum type="arabicPeriod"/>
            </a:pPr>
            <a:r>
              <a:rPr lang="en-US" altLang="zh-CN" sz="3200" kern="0" dirty="0">
                <a:solidFill>
                  <a:srgbClr val="000000"/>
                </a:solidFill>
                <a:latin typeface="Tahoma"/>
                <a:ea typeface="宋体"/>
              </a:rPr>
              <a:t>If L = L(P), then there is another PDA P</a:t>
            </a:r>
            <a:r>
              <a:rPr lang="en-US" altLang="zh-CN" sz="3200" kern="0" dirty="0">
                <a:solidFill>
                  <a:srgbClr val="000000"/>
                </a:solidFill>
                <a:latin typeface="Arial"/>
                <a:ea typeface="宋体"/>
              </a:rPr>
              <a:t>’</a:t>
            </a:r>
            <a:r>
              <a:rPr lang="en-US" altLang="zh-CN" sz="3200" kern="0" dirty="0">
                <a:solidFill>
                  <a:srgbClr val="000000"/>
                </a:solidFill>
                <a:latin typeface="Tahoma"/>
                <a:ea typeface="宋体"/>
              </a:rPr>
              <a:t> such that L = N(P</a:t>
            </a:r>
            <a:r>
              <a:rPr lang="en-US" altLang="zh-CN" sz="3200" kern="0" dirty="0">
                <a:solidFill>
                  <a:srgbClr val="000000"/>
                </a:solidFill>
                <a:latin typeface="Arial"/>
                <a:ea typeface="宋体"/>
              </a:rPr>
              <a:t>’</a:t>
            </a:r>
            <a:r>
              <a:rPr lang="en-US" altLang="zh-CN" sz="3200" kern="0" dirty="0">
                <a:solidFill>
                  <a:srgbClr val="000000"/>
                </a:solidFill>
                <a:latin typeface="Tahoma"/>
                <a:ea typeface="宋体"/>
              </a:rPr>
              <a:t>).</a:t>
            </a:r>
          </a:p>
          <a:p>
            <a:pPr marL="609600" lvl="0" indent="-609600" eaLnBrk="0" hangingPunct="0">
              <a:spcBef>
                <a:spcPct val="20000"/>
              </a:spcBef>
              <a:buClr>
                <a:srgbClr val="CC00CC"/>
              </a:buClr>
              <a:buFont typeface="Monotype Sorts" charset="0"/>
              <a:buAutoNum type="arabicPeriod"/>
            </a:pPr>
            <a:r>
              <a:rPr lang="en-US" altLang="zh-CN" sz="3200" kern="0" dirty="0">
                <a:solidFill>
                  <a:srgbClr val="000000"/>
                </a:solidFill>
                <a:latin typeface="Tahoma"/>
                <a:ea typeface="宋体"/>
              </a:rPr>
              <a:t>If L = N(P), then there is another PDA P</a:t>
            </a:r>
            <a:r>
              <a:rPr lang="en-US" altLang="zh-CN" sz="3200" kern="0" dirty="0">
                <a:solidFill>
                  <a:srgbClr val="000000"/>
                </a:solidFill>
                <a:latin typeface="Arial"/>
                <a:ea typeface="宋体"/>
              </a:rPr>
              <a:t>’’</a:t>
            </a:r>
            <a:r>
              <a:rPr lang="en-US" altLang="zh-CN" sz="3200" kern="0" dirty="0">
                <a:solidFill>
                  <a:srgbClr val="000000"/>
                </a:solidFill>
                <a:latin typeface="Tahoma"/>
                <a:ea typeface="宋体"/>
              </a:rPr>
              <a:t> such that L = L(P</a:t>
            </a:r>
            <a:r>
              <a:rPr lang="en-US" altLang="zh-CN" sz="3200" kern="0" dirty="0">
                <a:solidFill>
                  <a:srgbClr val="000000"/>
                </a:solidFill>
                <a:latin typeface="Arial"/>
                <a:ea typeface="宋体"/>
              </a:rPr>
              <a:t>’’</a:t>
            </a:r>
            <a:r>
              <a:rPr lang="en-US" altLang="zh-CN" sz="3200" kern="0" dirty="0">
                <a:solidFill>
                  <a:srgbClr val="000000"/>
                </a:solidFill>
                <a:latin typeface="Tahoma"/>
                <a:ea typeface="宋体"/>
              </a:rPr>
              <a:t>).</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30</a:t>
            </a:fld>
            <a:r>
              <a:rPr lang="en-US" altLang="zh-CN"/>
              <a:t>/37</a:t>
            </a:r>
            <a:endParaRPr lang="en-US" altLang="zh-CN" dirty="0"/>
          </a:p>
        </p:txBody>
      </p:sp>
    </p:spTree>
    <p:extLst>
      <p:ext uri="{BB962C8B-B14F-4D97-AF65-F5344CB8AC3E}">
        <p14:creationId xmlns:p14="http://schemas.microsoft.com/office/powerpoint/2010/main" val="2250033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34812" y="417558"/>
            <a:ext cx="5282777"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Proof</a:t>
            </a:r>
            <a:r>
              <a:rPr lang="en-US" altLang="zh-CN" sz="3200" b="1" dirty="0">
                <a:solidFill>
                  <a:srgbClr val="F31A03"/>
                </a:solidFill>
                <a:latin typeface="Times New Roman" pitchFamily="18" charset="0"/>
                <a:ea typeface="华文新魏" pitchFamily="2" charset="-122"/>
              </a:rPr>
              <a:t>: L(P) -&gt; N(P’) Intuition</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609600" lvl="0" indent="-6096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P</a:t>
            </a:r>
            <a:r>
              <a:rPr lang="en-US" altLang="zh-CN" sz="3200" kern="0" dirty="0">
                <a:solidFill>
                  <a:srgbClr val="000000"/>
                </a:solidFill>
                <a:latin typeface="Arial"/>
                <a:ea typeface="宋体"/>
              </a:rPr>
              <a:t>’</a:t>
            </a:r>
            <a:r>
              <a:rPr lang="en-US" altLang="zh-CN" sz="3200" kern="0" dirty="0">
                <a:solidFill>
                  <a:srgbClr val="000000"/>
                </a:solidFill>
                <a:latin typeface="Tahoma"/>
                <a:ea typeface="宋体"/>
              </a:rPr>
              <a:t> will simulate P.</a:t>
            </a:r>
          </a:p>
          <a:p>
            <a:pPr marL="609600" lvl="0" indent="-6096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If P accepts, P</a:t>
            </a:r>
            <a:r>
              <a:rPr lang="en-US" altLang="zh-CN" sz="3200" kern="0" dirty="0">
                <a:solidFill>
                  <a:srgbClr val="000000"/>
                </a:solidFill>
                <a:latin typeface="Arial"/>
                <a:ea typeface="宋体"/>
              </a:rPr>
              <a:t>’</a:t>
            </a:r>
            <a:r>
              <a:rPr lang="en-US" altLang="zh-CN" sz="3200" kern="0" dirty="0">
                <a:solidFill>
                  <a:srgbClr val="000000"/>
                </a:solidFill>
                <a:latin typeface="Tahoma"/>
                <a:ea typeface="宋体"/>
              </a:rPr>
              <a:t> will empty its stack.</a:t>
            </a:r>
          </a:p>
          <a:p>
            <a:pPr marL="609600" lvl="0" indent="-6096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P</a:t>
            </a:r>
            <a:r>
              <a:rPr lang="en-US" altLang="zh-CN" sz="3200" kern="0" dirty="0">
                <a:solidFill>
                  <a:srgbClr val="000000"/>
                </a:solidFill>
                <a:latin typeface="Arial"/>
                <a:ea typeface="宋体"/>
              </a:rPr>
              <a:t>’</a:t>
            </a:r>
            <a:r>
              <a:rPr lang="en-US" altLang="zh-CN" sz="3200" kern="0" dirty="0">
                <a:solidFill>
                  <a:srgbClr val="000000"/>
                </a:solidFill>
                <a:latin typeface="Tahoma"/>
                <a:ea typeface="宋体"/>
              </a:rPr>
              <a:t> has to avoid accidentally emptying its stack, so it uses a special bottom-marker to catch the case where P empties its stack without accepting.</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31</a:t>
            </a:fld>
            <a:r>
              <a:rPr lang="en-US" altLang="zh-CN"/>
              <a:t>/37</a:t>
            </a:r>
            <a:endParaRPr lang="en-US" altLang="zh-CN" dirty="0"/>
          </a:p>
        </p:txBody>
      </p:sp>
    </p:spTree>
    <p:extLst>
      <p:ext uri="{BB962C8B-B14F-4D97-AF65-F5344CB8AC3E}">
        <p14:creationId xmlns:p14="http://schemas.microsoft.com/office/powerpoint/2010/main" val="1073146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661561" y="417558"/>
            <a:ext cx="3629279"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Proof</a:t>
            </a:r>
            <a:r>
              <a:rPr lang="en-US" altLang="zh-CN" sz="3200" b="1" dirty="0">
                <a:solidFill>
                  <a:srgbClr val="F31A03"/>
                </a:solidFill>
                <a:latin typeface="Times New Roman" pitchFamily="18" charset="0"/>
                <a:ea typeface="华文新魏" pitchFamily="2" charset="-122"/>
              </a:rPr>
              <a:t>: L(P) -&gt; N(P’)</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609600" lvl="0" indent="-6096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P</a:t>
            </a:r>
            <a:r>
              <a:rPr lang="en-US" altLang="zh-CN" sz="3200" kern="0" dirty="0">
                <a:solidFill>
                  <a:srgbClr val="000000"/>
                </a:solidFill>
                <a:latin typeface="Arial"/>
                <a:ea typeface="宋体"/>
              </a:rPr>
              <a:t>’</a:t>
            </a:r>
            <a:r>
              <a:rPr lang="en-US" altLang="zh-CN" sz="3200" kern="0" dirty="0">
                <a:solidFill>
                  <a:srgbClr val="000000"/>
                </a:solidFill>
                <a:latin typeface="Tahoma"/>
                <a:ea typeface="宋体"/>
              </a:rPr>
              <a:t> has all the states, symbols, and moves of P, plus:</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Stack symbol X</a:t>
            </a:r>
            <a:r>
              <a:rPr lang="en-US" altLang="zh-CN" sz="2800" kern="0" baseline="-25000" dirty="0">
                <a:solidFill>
                  <a:srgbClr val="000000"/>
                </a:solidFill>
                <a:latin typeface="Tahoma"/>
                <a:ea typeface="宋体"/>
              </a:rPr>
              <a:t>0</a:t>
            </a:r>
            <a:r>
              <a:rPr lang="en-US" altLang="zh-CN" sz="2800" kern="0" dirty="0">
                <a:solidFill>
                  <a:srgbClr val="000000"/>
                </a:solidFill>
                <a:latin typeface="Tahoma"/>
                <a:ea typeface="宋体"/>
              </a:rPr>
              <a:t> (the start symbol of P</a:t>
            </a:r>
            <a:r>
              <a:rPr lang="en-US" altLang="zh-CN" sz="2800" kern="0" dirty="0">
                <a:solidFill>
                  <a:srgbClr val="000000"/>
                </a:solidFill>
                <a:latin typeface="Arial"/>
                <a:ea typeface="宋体"/>
              </a:rPr>
              <a:t>’</a:t>
            </a:r>
            <a:r>
              <a:rPr lang="en-US" altLang="zh-CN" sz="2800" kern="0" dirty="0">
                <a:solidFill>
                  <a:srgbClr val="000000"/>
                </a:solidFill>
                <a:latin typeface="Tahoma"/>
                <a:ea typeface="宋体"/>
              </a:rPr>
              <a:t>), used to guard the stack bottom.</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New start state s and </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erase</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 state e.</a:t>
            </a:r>
          </a:p>
          <a:p>
            <a:pPr marL="990600" lvl="1" indent="-533400" eaLnBrk="0" hangingPunct="0">
              <a:spcBef>
                <a:spcPct val="20000"/>
              </a:spcBef>
              <a:buClr>
                <a:srgbClr val="CC00CC"/>
              </a:buClr>
              <a:buFont typeface="Monotype Sorts" charset="0"/>
              <a:buAutoNum type="arabicPeriod"/>
            </a:pPr>
            <a:r>
              <a:rPr lang="en-US" altLang="zh-CN" sz="2800" kern="0" dirty="0" err="1">
                <a:solidFill>
                  <a:srgbClr val="000000"/>
                </a:solidFill>
                <a:latin typeface="Lucida Sans Unicode" charset="0"/>
                <a:ea typeface="宋体"/>
              </a:rPr>
              <a:t>δ</a:t>
            </a:r>
            <a:r>
              <a:rPr lang="en-US" altLang="zh-CN" sz="2800" kern="0" dirty="0">
                <a:solidFill>
                  <a:srgbClr val="000000"/>
                </a:solidFill>
                <a:latin typeface="Tahoma"/>
                <a:ea typeface="宋体"/>
              </a:rPr>
              <a:t>(s, </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 X</a:t>
            </a:r>
            <a:r>
              <a:rPr lang="en-US" altLang="zh-CN" sz="2800" kern="0" baseline="-25000" dirty="0">
                <a:solidFill>
                  <a:srgbClr val="000000"/>
                </a:solidFill>
                <a:latin typeface="Tahoma"/>
                <a:ea typeface="宋体"/>
              </a:rPr>
              <a:t>0</a:t>
            </a:r>
            <a:r>
              <a:rPr lang="en-US" altLang="zh-CN" sz="2800" kern="0" dirty="0">
                <a:solidFill>
                  <a:srgbClr val="000000"/>
                </a:solidFill>
                <a:latin typeface="Tahoma"/>
                <a:ea typeface="宋体"/>
              </a:rPr>
              <a:t>) = {(q</a:t>
            </a:r>
            <a:r>
              <a:rPr lang="en-US" altLang="zh-CN" sz="2800" kern="0" baseline="-25000" dirty="0">
                <a:solidFill>
                  <a:srgbClr val="000000"/>
                </a:solidFill>
                <a:latin typeface="Tahoma"/>
                <a:ea typeface="宋体"/>
              </a:rPr>
              <a:t>0</a:t>
            </a:r>
            <a:r>
              <a:rPr lang="en-US" altLang="zh-CN" sz="2800" kern="0" dirty="0">
                <a:solidFill>
                  <a:srgbClr val="000000"/>
                </a:solidFill>
                <a:latin typeface="Tahoma"/>
                <a:ea typeface="宋体"/>
              </a:rPr>
              <a:t>, Z</a:t>
            </a:r>
            <a:r>
              <a:rPr lang="en-US" altLang="zh-CN" sz="2800" kern="0" baseline="-25000" dirty="0">
                <a:solidFill>
                  <a:srgbClr val="000000"/>
                </a:solidFill>
                <a:latin typeface="Tahoma"/>
                <a:ea typeface="宋体"/>
              </a:rPr>
              <a:t>0</a:t>
            </a:r>
            <a:r>
              <a:rPr lang="en-US" altLang="zh-CN" sz="2800" kern="0" dirty="0">
                <a:solidFill>
                  <a:srgbClr val="000000"/>
                </a:solidFill>
                <a:latin typeface="Tahoma"/>
                <a:ea typeface="宋体"/>
              </a:rPr>
              <a:t>X</a:t>
            </a:r>
            <a:r>
              <a:rPr lang="en-US" altLang="zh-CN" sz="2800" kern="0" baseline="-25000" dirty="0">
                <a:solidFill>
                  <a:srgbClr val="000000"/>
                </a:solidFill>
                <a:latin typeface="Tahoma"/>
                <a:ea typeface="宋体"/>
              </a:rPr>
              <a:t>0</a:t>
            </a:r>
            <a:r>
              <a:rPr lang="en-US" altLang="zh-CN" sz="2800" kern="0" dirty="0">
                <a:solidFill>
                  <a:srgbClr val="000000"/>
                </a:solidFill>
                <a:latin typeface="Tahoma"/>
                <a:ea typeface="宋体"/>
              </a:rPr>
              <a:t>)}.  Get P started.</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Lucida Sans Unicode" charset="0"/>
                <a:ea typeface="宋体"/>
              </a:rPr>
              <a:t>Add </a:t>
            </a:r>
            <a:r>
              <a:rPr lang="en-US" altLang="zh-CN" sz="2800" kern="0" dirty="0">
                <a:solidFill>
                  <a:srgbClr val="000000"/>
                </a:solidFill>
                <a:latin typeface="Tahoma"/>
                <a:ea typeface="宋体"/>
              </a:rPr>
              <a:t>{(e, </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 to</a:t>
            </a:r>
            <a:r>
              <a:rPr lang="en-US" altLang="zh-CN" sz="2800" kern="0" dirty="0">
                <a:solidFill>
                  <a:srgbClr val="000000"/>
                </a:solidFill>
                <a:latin typeface="Lucida Sans Unicode" charset="0"/>
                <a:ea typeface="宋体"/>
              </a:rPr>
              <a:t> </a:t>
            </a:r>
            <a:r>
              <a:rPr lang="en-US" altLang="zh-CN" sz="2800" kern="0" dirty="0" err="1">
                <a:solidFill>
                  <a:srgbClr val="000000"/>
                </a:solidFill>
                <a:latin typeface="Lucida Sans Unicode" charset="0"/>
                <a:ea typeface="宋体"/>
              </a:rPr>
              <a:t>δ</a:t>
            </a:r>
            <a:r>
              <a:rPr lang="en-US" altLang="zh-CN" sz="2800" kern="0" dirty="0">
                <a:solidFill>
                  <a:srgbClr val="000000"/>
                </a:solidFill>
                <a:latin typeface="Tahoma"/>
                <a:ea typeface="宋体"/>
              </a:rPr>
              <a:t>(f, </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 X) for any final state f of P and any stack symbol X, including X</a:t>
            </a:r>
            <a:r>
              <a:rPr lang="en-US" altLang="zh-CN" sz="2800" kern="0" baseline="-25000" dirty="0">
                <a:solidFill>
                  <a:srgbClr val="000000"/>
                </a:solidFill>
                <a:latin typeface="Tahoma"/>
                <a:ea typeface="宋体"/>
              </a:rPr>
              <a:t>0</a:t>
            </a:r>
            <a:r>
              <a:rPr lang="en-US" altLang="zh-CN" sz="2800" kern="0" dirty="0">
                <a:solidFill>
                  <a:srgbClr val="000000"/>
                </a:solidFill>
                <a:latin typeface="Tahoma"/>
                <a:ea typeface="宋体"/>
              </a:rPr>
              <a:t>.</a:t>
            </a:r>
          </a:p>
          <a:p>
            <a:pPr marL="990600" lvl="1" indent="-533400" eaLnBrk="0" hangingPunct="0">
              <a:spcBef>
                <a:spcPct val="20000"/>
              </a:spcBef>
              <a:buClr>
                <a:srgbClr val="CC00CC"/>
              </a:buClr>
              <a:buFont typeface="Monotype Sorts" charset="0"/>
              <a:buAutoNum type="arabicPeriod"/>
            </a:pPr>
            <a:r>
              <a:rPr lang="en-US" altLang="zh-CN" sz="2800" kern="0" dirty="0" err="1">
                <a:solidFill>
                  <a:srgbClr val="000000"/>
                </a:solidFill>
                <a:latin typeface="Lucida Sans Unicode" charset="0"/>
                <a:ea typeface="宋体"/>
              </a:rPr>
              <a:t>δ</a:t>
            </a:r>
            <a:r>
              <a:rPr lang="en-US" altLang="zh-CN" sz="2800" kern="0" dirty="0">
                <a:solidFill>
                  <a:srgbClr val="000000"/>
                </a:solidFill>
                <a:latin typeface="Tahoma"/>
                <a:ea typeface="宋体"/>
              </a:rPr>
              <a:t>(e, </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 X) = {(e, </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 for any X.</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32</a:t>
            </a:fld>
            <a:r>
              <a:rPr lang="en-US" altLang="zh-CN"/>
              <a:t>/37</a:t>
            </a:r>
            <a:endParaRPr lang="en-US" altLang="zh-CN" dirty="0"/>
          </a:p>
        </p:txBody>
      </p:sp>
    </p:spTree>
    <p:extLst>
      <p:ext uri="{BB962C8B-B14F-4D97-AF65-F5344CB8AC3E}">
        <p14:creationId xmlns:p14="http://schemas.microsoft.com/office/powerpoint/2010/main" val="1501377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781714" y="417558"/>
            <a:ext cx="538897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Proof</a:t>
            </a:r>
            <a:r>
              <a:rPr lang="en-US" altLang="zh-CN" sz="3200" b="1" dirty="0">
                <a:solidFill>
                  <a:srgbClr val="F31A03"/>
                </a:solidFill>
                <a:latin typeface="Times New Roman" pitchFamily="18" charset="0"/>
                <a:ea typeface="华文新魏" pitchFamily="2" charset="-122"/>
              </a:rPr>
              <a:t>: N(P) -&gt; L(P’’) Intuition</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609600" lvl="0" indent="-6096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P</a:t>
            </a:r>
            <a:r>
              <a:rPr lang="zh-CN" altLang="en-US" sz="3200" kern="0" dirty="0">
                <a:solidFill>
                  <a:srgbClr val="000000"/>
                </a:solidFill>
                <a:latin typeface="Arial"/>
                <a:ea typeface="宋体"/>
              </a:rPr>
              <a:t>”</a:t>
            </a:r>
            <a:r>
              <a:rPr lang="en-US" altLang="zh-CN" sz="3200" kern="0" dirty="0">
                <a:solidFill>
                  <a:srgbClr val="000000"/>
                </a:solidFill>
                <a:latin typeface="Tahoma"/>
                <a:ea typeface="宋体"/>
              </a:rPr>
              <a:t> simulates P.</a:t>
            </a:r>
          </a:p>
          <a:p>
            <a:pPr marL="609600" lvl="0" indent="-6096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P</a:t>
            </a:r>
            <a:r>
              <a:rPr lang="zh-CN" altLang="en-US" sz="3200" kern="0" dirty="0">
                <a:solidFill>
                  <a:srgbClr val="000000"/>
                </a:solidFill>
                <a:latin typeface="Arial"/>
                <a:ea typeface="宋体"/>
              </a:rPr>
              <a:t>”</a:t>
            </a:r>
            <a:r>
              <a:rPr lang="en-US" altLang="zh-CN" sz="3200" kern="0" dirty="0">
                <a:solidFill>
                  <a:srgbClr val="000000"/>
                </a:solidFill>
                <a:latin typeface="Tahoma"/>
                <a:ea typeface="宋体"/>
              </a:rPr>
              <a:t> has a special bottom-marker to catch the situation where P empties its stack.</a:t>
            </a:r>
          </a:p>
          <a:p>
            <a:pPr marL="609600" lvl="0" indent="-6096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If so, P</a:t>
            </a:r>
            <a:r>
              <a:rPr lang="zh-CN" altLang="en-US" sz="3200" kern="0" dirty="0">
                <a:solidFill>
                  <a:srgbClr val="000000"/>
                </a:solidFill>
                <a:latin typeface="Arial"/>
                <a:ea typeface="宋体"/>
              </a:rPr>
              <a:t>”</a:t>
            </a:r>
            <a:r>
              <a:rPr lang="en-US" altLang="zh-CN" sz="3200" kern="0" dirty="0">
                <a:solidFill>
                  <a:srgbClr val="000000"/>
                </a:solidFill>
                <a:latin typeface="Tahoma"/>
                <a:ea typeface="宋体"/>
              </a:rPr>
              <a:t> accepts.</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33</a:t>
            </a:fld>
            <a:r>
              <a:rPr lang="en-US" altLang="zh-CN"/>
              <a:t>/37</a:t>
            </a:r>
            <a:endParaRPr lang="en-US" altLang="zh-CN" dirty="0"/>
          </a:p>
        </p:txBody>
      </p:sp>
    </p:spTree>
    <p:extLst>
      <p:ext uri="{BB962C8B-B14F-4D97-AF65-F5344CB8AC3E}">
        <p14:creationId xmlns:p14="http://schemas.microsoft.com/office/powerpoint/2010/main" val="1344384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608463" y="417558"/>
            <a:ext cx="3735478"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Proof</a:t>
            </a:r>
            <a:r>
              <a:rPr lang="en-US" altLang="zh-CN" sz="3200" b="1" dirty="0">
                <a:solidFill>
                  <a:srgbClr val="F31A03"/>
                </a:solidFill>
                <a:latin typeface="Times New Roman" pitchFamily="18" charset="0"/>
                <a:ea typeface="华文新魏" pitchFamily="2" charset="-122"/>
              </a:rPr>
              <a:t>: N(P) -&gt; L(P’’)</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609600" lvl="0" indent="-6096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P</a:t>
            </a:r>
            <a:r>
              <a:rPr lang="en-US" altLang="zh-CN" sz="3200" kern="0" dirty="0">
                <a:solidFill>
                  <a:srgbClr val="000000"/>
                </a:solidFill>
                <a:latin typeface="Arial"/>
                <a:ea typeface="宋体"/>
              </a:rPr>
              <a:t>’’</a:t>
            </a:r>
            <a:r>
              <a:rPr lang="en-US" altLang="zh-CN" sz="3200" kern="0" dirty="0">
                <a:solidFill>
                  <a:srgbClr val="000000"/>
                </a:solidFill>
                <a:latin typeface="Tahoma"/>
                <a:ea typeface="宋体"/>
              </a:rPr>
              <a:t> has all the states, symbols, and moves of P, plus:</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Stack symbol X</a:t>
            </a:r>
            <a:r>
              <a:rPr lang="en-US" altLang="zh-CN" sz="2800" kern="0" baseline="-25000" dirty="0">
                <a:solidFill>
                  <a:srgbClr val="000000"/>
                </a:solidFill>
                <a:latin typeface="Tahoma"/>
                <a:ea typeface="宋体"/>
              </a:rPr>
              <a:t>0</a:t>
            </a:r>
            <a:r>
              <a:rPr lang="en-US" altLang="zh-CN" sz="2800" kern="0" dirty="0">
                <a:solidFill>
                  <a:srgbClr val="000000"/>
                </a:solidFill>
                <a:latin typeface="Tahoma"/>
                <a:ea typeface="宋体"/>
              </a:rPr>
              <a:t> (the start symbol), used to guard the stack bottom.</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New start state s and final state f.</a:t>
            </a:r>
          </a:p>
          <a:p>
            <a:pPr marL="990600" lvl="1" indent="-533400" eaLnBrk="0" hangingPunct="0">
              <a:spcBef>
                <a:spcPct val="20000"/>
              </a:spcBef>
              <a:buClr>
                <a:srgbClr val="CC00CC"/>
              </a:buClr>
              <a:buFont typeface="Monotype Sorts" charset="0"/>
              <a:buAutoNum type="arabicPeriod"/>
            </a:pPr>
            <a:r>
              <a:rPr lang="en-US" altLang="zh-CN" sz="2800" kern="0" dirty="0" err="1">
                <a:solidFill>
                  <a:srgbClr val="000000"/>
                </a:solidFill>
                <a:latin typeface="Lucida Sans Unicode" charset="0"/>
                <a:ea typeface="宋体"/>
              </a:rPr>
              <a:t>δ</a:t>
            </a:r>
            <a:r>
              <a:rPr lang="en-US" altLang="zh-CN" sz="2800" kern="0" dirty="0">
                <a:solidFill>
                  <a:srgbClr val="000000"/>
                </a:solidFill>
                <a:latin typeface="Tahoma"/>
                <a:ea typeface="宋体"/>
              </a:rPr>
              <a:t>(s, </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 X</a:t>
            </a:r>
            <a:r>
              <a:rPr lang="en-US" altLang="zh-CN" sz="2800" kern="0" baseline="-25000" dirty="0">
                <a:solidFill>
                  <a:srgbClr val="000000"/>
                </a:solidFill>
                <a:latin typeface="Tahoma"/>
                <a:ea typeface="宋体"/>
              </a:rPr>
              <a:t>0</a:t>
            </a:r>
            <a:r>
              <a:rPr lang="en-US" altLang="zh-CN" sz="2800" kern="0" dirty="0">
                <a:solidFill>
                  <a:srgbClr val="000000"/>
                </a:solidFill>
                <a:latin typeface="Tahoma"/>
                <a:ea typeface="宋体"/>
              </a:rPr>
              <a:t>) = {(q</a:t>
            </a:r>
            <a:r>
              <a:rPr lang="en-US" altLang="zh-CN" sz="2800" kern="0" baseline="-25000" dirty="0">
                <a:solidFill>
                  <a:srgbClr val="000000"/>
                </a:solidFill>
                <a:latin typeface="Tahoma"/>
                <a:ea typeface="宋体"/>
              </a:rPr>
              <a:t>0</a:t>
            </a:r>
            <a:r>
              <a:rPr lang="en-US" altLang="zh-CN" sz="2800" kern="0" dirty="0">
                <a:solidFill>
                  <a:srgbClr val="000000"/>
                </a:solidFill>
                <a:latin typeface="Tahoma"/>
                <a:ea typeface="宋体"/>
              </a:rPr>
              <a:t>, Z</a:t>
            </a:r>
            <a:r>
              <a:rPr lang="en-US" altLang="zh-CN" sz="2800" kern="0" baseline="-25000" dirty="0">
                <a:solidFill>
                  <a:srgbClr val="000000"/>
                </a:solidFill>
                <a:latin typeface="Tahoma"/>
                <a:ea typeface="宋体"/>
              </a:rPr>
              <a:t>0</a:t>
            </a:r>
            <a:r>
              <a:rPr lang="en-US" altLang="zh-CN" sz="2800" kern="0" dirty="0">
                <a:solidFill>
                  <a:srgbClr val="000000"/>
                </a:solidFill>
                <a:latin typeface="Tahoma"/>
                <a:ea typeface="宋体"/>
              </a:rPr>
              <a:t>X</a:t>
            </a:r>
            <a:r>
              <a:rPr lang="en-US" altLang="zh-CN" sz="2800" kern="0" baseline="-25000" dirty="0">
                <a:solidFill>
                  <a:srgbClr val="000000"/>
                </a:solidFill>
                <a:latin typeface="Tahoma"/>
                <a:ea typeface="宋体"/>
              </a:rPr>
              <a:t>0</a:t>
            </a:r>
            <a:r>
              <a:rPr lang="en-US" altLang="zh-CN" sz="2800" kern="0" dirty="0">
                <a:solidFill>
                  <a:srgbClr val="000000"/>
                </a:solidFill>
                <a:latin typeface="Tahoma"/>
                <a:ea typeface="宋体"/>
              </a:rPr>
              <a:t>)}.  Get P started.</a:t>
            </a:r>
          </a:p>
          <a:p>
            <a:pPr marL="990600" lvl="1" indent="-533400" eaLnBrk="0" hangingPunct="0">
              <a:spcBef>
                <a:spcPct val="20000"/>
              </a:spcBef>
              <a:buClr>
                <a:srgbClr val="CC00CC"/>
              </a:buClr>
              <a:buFont typeface="Monotype Sorts" charset="0"/>
              <a:buAutoNum type="arabicPeriod"/>
            </a:pPr>
            <a:r>
              <a:rPr lang="en-US" altLang="zh-CN" sz="2800" kern="0" dirty="0" err="1">
                <a:solidFill>
                  <a:srgbClr val="000000"/>
                </a:solidFill>
                <a:latin typeface="Lucida Sans Unicode" charset="0"/>
                <a:ea typeface="宋体"/>
              </a:rPr>
              <a:t>δ</a:t>
            </a:r>
            <a:r>
              <a:rPr lang="en-US" altLang="zh-CN" sz="2800" kern="0" dirty="0">
                <a:solidFill>
                  <a:srgbClr val="000000"/>
                </a:solidFill>
                <a:latin typeface="Tahoma"/>
                <a:ea typeface="宋体"/>
              </a:rPr>
              <a:t>(q, </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 X</a:t>
            </a:r>
            <a:r>
              <a:rPr lang="en-US" altLang="zh-CN" sz="2800" kern="0" baseline="-25000" dirty="0">
                <a:solidFill>
                  <a:srgbClr val="000000"/>
                </a:solidFill>
                <a:latin typeface="Tahoma"/>
                <a:ea typeface="宋体"/>
              </a:rPr>
              <a:t>0</a:t>
            </a:r>
            <a:r>
              <a:rPr lang="en-US" altLang="zh-CN" sz="2800" kern="0" dirty="0">
                <a:solidFill>
                  <a:srgbClr val="000000"/>
                </a:solidFill>
                <a:latin typeface="Tahoma"/>
                <a:ea typeface="宋体"/>
              </a:rPr>
              <a:t>) = {(f, </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 for any state q of P. </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34</a:t>
            </a:fld>
            <a:r>
              <a:rPr lang="en-US" altLang="zh-CN"/>
              <a:t>/37</a:t>
            </a:r>
            <a:endParaRPr lang="en-US" altLang="zh-CN" dirty="0"/>
          </a:p>
        </p:txBody>
      </p:sp>
    </p:spTree>
    <p:extLst>
      <p:ext uri="{BB962C8B-B14F-4D97-AF65-F5344CB8AC3E}">
        <p14:creationId xmlns:p14="http://schemas.microsoft.com/office/powerpoint/2010/main" val="2634124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47358" y="428604"/>
            <a:ext cx="149949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Content</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Definition</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Moves of the PDA</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Languages of the PDA</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FF0000"/>
                </a:solidFill>
                <a:latin typeface="Tahoma" panose="020B0604030504040204" pitchFamily="34" charset="0"/>
                <a:ea typeface="Tahoma" panose="020B0604030504040204" pitchFamily="34" charset="0"/>
                <a:cs typeface="Tahoma" panose="020B0604030504040204" pitchFamily="34" charset="0"/>
              </a:rPr>
              <a:t>Deterministic PDA’s</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35</a:t>
            </a:fld>
            <a:r>
              <a:rPr lang="en-US" altLang="zh-CN"/>
              <a:t>/37</a:t>
            </a:r>
            <a:endParaRPr lang="en-US" altLang="zh-CN" dirty="0"/>
          </a:p>
        </p:txBody>
      </p:sp>
    </p:spTree>
    <p:extLst>
      <p:ext uri="{BB962C8B-B14F-4D97-AF65-F5344CB8AC3E}">
        <p14:creationId xmlns:p14="http://schemas.microsoft.com/office/powerpoint/2010/main" val="12608465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774577" y="417558"/>
            <a:ext cx="340325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Deterministic PDA</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To be deterministic, there must be at most one choice of move for any state q, input symbol </a:t>
            </a:r>
            <a:r>
              <a:rPr lang="en-US" altLang="zh-CN" sz="3200" i="1" kern="0" dirty="0">
                <a:solidFill>
                  <a:srgbClr val="000000"/>
                </a:solidFill>
                <a:latin typeface="Tahoma"/>
                <a:ea typeface="宋体"/>
              </a:rPr>
              <a:t>a</a:t>
            </a:r>
            <a:r>
              <a:rPr lang="en-US" altLang="zh-CN" sz="3200" kern="0" dirty="0">
                <a:solidFill>
                  <a:srgbClr val="000000"/>
                </a:solidFill>
                <a:latin typeface="Tahoma"/>
                <a:ea typeface="宋体"/>
              </a:rPr>
              <a:t>, and stack symbol X.</a:t>
            </a:r>
          </a:p>
          <a:p>
            <a:pPr marL="342900" lvl="0" indent="-3429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In addition, there must not be a choice between using input </a:t>
            </a:r>
            <a:r>
              <a:rPr lang="en-US" altLang="zh-CN" sz="3200" kern="0" dirty="0" err="1">
                <a:solidFill>
                  <a:srgbClr val="000000"/>
                </a:solidFill>
                <a:latin typeface="Lucida Sans Unicode" charset="0"/>
                <a:ea typeface="宋体"/>
              </a:rPr>
              <a:t>ε</a:t>
            </a:r>
            <a:r>
              <a:rPr lang="en-US" altLang="zh-CN" sz="3200" kern="0" dirty="0">
                <a:solidFill>
                  <a:srgbClr val="000000"/>
                </a:solidFill>
                <a:latin typeface="Tahoma"/>
                <a:ea typeface="宋体"/>
              </a:rPr>
              <a:t> or real input.</a:t>
            </a:r>
          </a:p>
          <a:p>
            <a:pPr marL="914400" lvl="1" indent="-457200" eaLnBrk="0" hangingPunct="0">
              <a:spcBef>
                <a:spcPct val="20000"/>
              </a:spcBef>
              <a:buClr>
                <a:srgbClr val="3366FF"/>
              </a:buClr>
              <a:buSzPct val="80000"/>
              <a:buFont typeface="Wingdings" charset="2"/>
              <a:buChar char="Ø"/>
            </a:pPr>
            <a:r>
              <a:rPr lang="en-US" altLang="zh-CN" sz="2800" kern="0" dirty="0">
                <a:solidFill>
                  <a:srgbClr val="000000"/>
                </a:solidFill>
                <a:latin typeface="Tahoma"/>
                <a:ea typeface="宋体"/>
              </a:rPr>
              <a:t>Formally, </a:t>
            </a:r>
            <a:r>
              <a:rPr lang="en-US" altLang="zh-CN" sz="2800" kern="0" dirty="0" err="1">
                <a:solidFill>
                  <a:srgbClr val="000000"/>
                </a:solidFill>
                <a:latin typeface="Lucida Sans Unicode" charset="0"/>
                <a:ea typeface="宋体"/>
              </a:rPr>
              <a:t>δ</a:t>
            </a:r>
            <a:r>
              <a:rPr lang="en-US" altLang="zh-CN" sz="2800" kern="0" dirty="0">
                <a:solidFill>
                  <a:srgbClr val="000000"/>
                </a:solidFill>
                <a:latin typeface="Tahoma"/>
                <a:ea typeface="宋体"/>
              </a:rPr>
              <a:t>(q, a, X) and </a:t>
            </a:r>
            <a:r>
              <a:rPr lang="en-US" altLang="zh-CN" sz="2800" kern="0" dirty="0" err="1">
                <a:solidFill>
                  <a:srgbClr val="000000"/>
                </a:solidFill>
                <a:latin typeface="Lucida Sans Unicode" charset="0"/>
                <a:ea typeface="宋体"/>
              </a:rPr>
              <a:t>δ</a:t>
            </a:r>
            <a:r>
              <a:rPr lang="en-US" altLang="zh-CN" sz="2800" kern="0" dirty="0">
                <a:solidFill>
                  <a:srgbClr val="000000"/>
                </a:solidFill>
                <a:latin typeface="Tahoma"/>
                <a:ea typeface="宋体"/>
              </a:rPr>
              <a:t>(q, </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 X) cannot both be nonempty.</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36</a:t>
            </a:fld>
            <a:r>
              <a:rPr lang="en-US" altLang="zh-CN"/>
              <a:t>/37</a:t>
            </a:r>
            <a:endParaRPr lang="en-US" altLang="zh-CN" dirty="0"/>
          </a:p>
        </p:txBody>
      </p:sp>
    </p:spTree>
    <p:extLst>
      <p:ext uri="{BB962C8B-B14F-4D97-AF65-F5344CB8AC3E}">
        <p14:creationId xmlns:p14="http://schemas.microsoft.com/office/powerpoint/2010/main" val="988708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2"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025498" y="428604"/>
            <a:ext cx="3195066"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You Are Welcome</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2483768" y="2780928"/>
            <a:ext cx="4752528" cy="576411"/>
          </a:xfrm>
          <a:prstGeom prst="rect">
            <a:avLst/>
          </a:prstGeom>
          <a:noFill/>
          <a:ln w="9525">
            <a:noFill/>
            <a:miter lim="800000"/>
            <a:headEnd/>
            <a:tailEnd/>
          </a:ln>
        </p:spPr>
        <p:txBody>
          <a:bodyPr/>
          <a:lstStyle/>
          <a:p>
            <a:pPr eaLnBrk="0" hangingPunct="0">
              <a:spcBef>
                <a:spcPct val="20000"/>
              </a:spcBef>
              <a:buClr>
                <a:srgbClr val="1073E0"/>
              </a:buClr>
              <a:buSzPct val="70000"/>
              <a:defRPr/>
            </a:pPr>
            <a:r>
              <a:rPr lang="en-US" altLang="zh-CN" sz="4000" dirty="0">
                <a:solidFill>
                  <a:srgbClr val="0000FF"/>
                </a:solidFill>
                <a:latin typeface="Arial"/>
                <a:ea typeface="方正姚体" pitchFamily="2" charset="-122"/>
                <a:cs typeface="Arial"/>
              </a:rPr>
              <a:t>Any Question?</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37</a:t>
            </a:fld>
            <a:r>
              <a:rPr lang="en-US" altLang="zh-CN"/>
              <a:t>/37</a:t>
            </a:r>
            <a:endParaRPr lang="en-US" altLang="zh-CN" dirty="0"/>
          </a:p>
        </p:txBody>
      </p:sp>
    </p:spTree>
    <p:extLst>
      <p:ext uri="{BB962C8B-B14F-4D97-AF65-F5344CB8AC3E}">
        <p14:creationId xmlns:p14="http://schemas.microsoft.com/office/powerpoint/2010/main" val="1457133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708428" y="417558"/>
            <a:ext cx="2720777"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Intuition</a:t>
            </a:r>
            <a:r>
              <a:rPr lang="en-US" altLang="zh-CN" sz="3200" b="1" dirty="0">
                <a:solidFill>
                  <a:srgbClr val="F31A03"/>
                </a:solidFill>
                <a:latin typeface="Times New Roman" pitchFamily="18" charset="0"/>
                <a:ea typeface="华文新魏" pitchFamily="2" charset="-122"/>
              </a:rPr>
              <a:t>: PDA</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609600" lvl="0" indent="-6096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Think of an </a:t>
            </a:r>
            <a:r>
              <a:rPr lang="en-US" altLang="zh-CN" sz="3200" kern="0" dirty="0" err="1">
                <a:solidFill>
                  <a:srgbClr val="000000"/>
                </a:solidFill>
                <a:latin typeface="Lucida Sans Unicode" charset="0"/>
                <a:ea typeface="宋体"/>
              </a:rPr>
              <a:t>ε</a:t>
            </a:r>
            <a:r>
              <a:rPr lang="en-US" altLang="zh-CN" sz="3200" kern="0" dirty="0">
                <a:solidFill>
                  <a:srgbClr val="000000"/>
                </a:solidFill>
                <a:latin typeface="Tahoma"/>
                <a:ea typeface="宋体"/>
              </a:rPr>
              <a:t>-NFA with the additional power that it can manipulate a stack.</a:t>
            </a:r>
          </a:p>
          <a:p>
            <a:pPr marL="609600" lvl="0" indent="-6096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Its moves are determined by:</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The current state (of its </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NFA</a:t>
            </a:r>
            <a:r>
              <a:rPr lang="zh-CN" altLang="en-US" sz="2800" kern="0" dirty="0">
                <a:solidFill>
                  <a:srgbClr val="000000"/>
                </a:solidFill>
                <a:latin typeface="Arial"/>
                <a:ea typeface="宋体"/>
              </a:rPr>
              <a:t>”</a:t>
            </a:r>
            <a:r>
              <a:rPr lang="en-US" altLang="zh-CN" sz="2800" kern="0" dirty="0">
                <a:solidFill>
                  <a:srgbClr val="000000"/>
                </a:solidFill>
                <a:latin typeface="Tahoma"/>
                <a:ea typeface="宋体"/>
              </a:rPr>
              <a:t>),</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The current input symbol (or </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 and </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The current symbol on top of its stack.</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4</a:t>
            </a:fld>
            <a:r>
              <a:rPr lang="en-US" altLang="zh-CN"/>
              <a:t>/37</a:t>
            </a:r>
            <a:endParaRPr lang="en-US" altLang="zh-CN" dirty="0"/>
          </a:p>
        </p:txBody>
      </p:sp>
    </p:spTree>
    <p:extLst>
      <p:ext uri="{BB962C8B-B14F-4D97-AF65-F5344CB8AC3E}">
        <p14:creationId xmlns:p14="http://schemas.microsoft.com/office/powerpoint/2010/main" val="348566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541817" y="417558"/>
            <a:ext cx="3054001"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Picture of a PDA</a:t>
            </a:r>
            <a:endParaRPr lang="zh-CN" altLang="en-US" sz="3200" b="1" dirty="0">
              <a:solidFill>
                <a:srgbClr val="F31A03"/>
              </a:solidFill>
              <a:latin typeface="Times New Roman" pitchFamily="18" charset="0"/>
              <a:ea typeface="华文新魏" pitchFamily="2" charset="-122"/>
            </a:endParaRPr>
          </a:p>
        </p:txBody>
      </p:sp>
      <p:sp>
        <p:nvSpPr>
          <p:cNvPr id="23" name="Rectangle 3"/>
          <p:cNvSpPr>
            <a:spLocks noChangeArrowheads="1"/>
          </p:cNvSpPr>
          <p:nvPr/>
        </p:nvSpPr>
        <p:spPr bwMode="auto">
          <a:xfrm>
            <a:off x="3581400" y="2971800"/>
            <a:ext cx="838200" cy="838200"/>
          </a:xfrm>
          <a:prstGeom prst="rect">
            <a:avLst/>
          </a:prstGeom>
          <a:solidFill>
            <a:srgbClr val="00CC99">
              <a:alpha val="50000"/>
            </a:srgbClr>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q</a:t>
            </a:r>
          </a:p>
        </p:txBody>
      </p:sp>
      <p:sp>
        <p:nvSpPr>
          <p:cNvPr id="24" name="Text Box 4"/>
          <p:cNvSpPr txBox="1">
            <a:spLocks noChangeArrowheads="1"/>
          </p:cNvSpPr>
          <p:nvPr/>
        </p:nvSpPr>
        <p:spPr bwMode="auto">
          <a:xfrm>
            <a:off x="3733800" y="2057400"/>
            <a:ext cx="121138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 0 1 1 1</a:t>
            </a:r>
          </a:p>
        </p:txBody>
      </p:sp>
      <p:sp>
        <p:nvSpPr>
          <p:cNvPr id="25" name="Line 5"/>
          <p:cNvSpPr>
            <a:spLocks noChangeShapeType="1"/>
          </p:cNvSpPr>
          <p:nvPr/>
        </p:nvSpPr>
        <p:spPr bwMode="auto">
          <a:xfrm flipV="1">
            <a:off x="3962400" y="2514600"/>
            <a:ext cx="0" cy="457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sp>
        <p:nvSpPr>
          <p:cNvPr id="26" name="Text Box 6"/>
          <p:cNvSpPr txBox="1">
            <a:spLocks noChangeArrowheads="1"/>
          </p:cNvSpPr>
          <p:nvPr/>
        </p:nvSpPr>
        <p:spPr bwMode="auto">
          <a:xfrm>
            <a:off x="3810000" y="4419600"/>
            <a:ext cx="389951" cy="1200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X</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Z</a:t>
            </a:r>
            <a:endParaRPr kumimoji="0" lang="en-US" altLang="zh-CN" sz="2400" b="0" i="0" u="none" strike="noStrike" kern="0" cap="none" spc="0" normalizeH="0" baseline="-25000" noProof="0">
              <a:ln>
                <a:noFill/>
              </a:ln>
              <a:solidFill>
                <a:sysClr val="windowText" lastClr="000000"/>
              </a:solidFill>
              <a:effectLst/>
              <a:uLnTx/>
              <a:uFillTx/>
            </a:endParaRPr>
          </a:p>
        </p:txBody>
      </p:sp>
      <p:sp>
        <p:nvSpPr>
          <p:cNvPr id="27" name="Line 7"/>
          <p:cNvSpPr>
            <a:spLocks noChangeShapeType="1"/>
          </p:cNvSpPr>
          <p:nvPr/>
        </p:nvSpPr>
        <p:spPr bwMode="auto">
          <a:xfrm>
            <a:off x="3962400" y="3810000"/>
            <a:ext cx="0" cy="5334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nvGrpSpPr>
          <p:cNvPr id="28" name="Group 10"/>
          <p:cNvGrpSpPr>
            <a:grpSpLocks/>
          </p:cNvGrpSpPr>
          <p:nvPr/>
        </p:nvGrpSpPr>
        <p:grpSpPr bwMode="auto">
          <a:xfrm>
            <a:off x="4495800" y="3352804"/>
            <a:ext cx="1360488" cy="461963"/>
            <a:chOff x="2832" y="2112"/>
            <a:chExt cx="857" cy="291"/>
          </a:xfrm>
        </p:grpSpPr>
        <p:sp>
          <p:nvSpPr>
            <p:cNvPr id="29" name="Text Box 8"/>
            <p:cNvSpPr txBox="1">
              <a:spLocks noChangeArrowheads="1"/>
            </p:cNvSpPr>
            <p:nvPr/>
          </p:nvSpPr>
          <p:spPr bwMode="auto">
            <a:xfrm>
              <a:off x="3120" y="2112"/>
              <a:ext cx="569"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State</a:t>
              </a:r>
            </a:p>
          </p:txBody>
        </p:sp>
        <p:sp>
          <p:nvSpPr>
            <p:cNvPr id="30" name="Line 9"/>
            <p:cNvSpPr>
              <a:spLocks noChangeShapeType="1"/>
            </p:cNvSpPr>
            <p:nvPr/>
          </p:nvSpPr>
          <p:spPr bwMode="auto">
            <a:xfrm flipH="1" flipV="1">
              <a:off x="2832" y="2139"/>
              <a:ext cx="240" cy="14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grpSp>
        <p:nvGrpSpPr>
          <p:cNvPr id="31" name="Group 20"/>
          <p:cNvGrpSpPr>
            <a:grpSpLocks/>
          </p:cNvGrpSpPr>
          <p:nvPr/>
        </p:nvGrpSpPr>
        <p:grpSpPr bwMode="auto">
          <a:xfrm>
            <a:off x="3505200" y="4495801"/>
            <a:ext cx="4278313" cy="1604963"/>
            <a:chOff x="2208" y="2832"/>
            <a:chExt cx="2695" cy="1011"/>
          </a:xfrm>
        </p:grpSpPr>
        <p:sp>
          <p:nvSpPr>
            <p:cNvPr id="32" name="Text Box 11"/>
            <p:cNvSpPr txBox="1">
              <a:spLocks noChangeArrowheads="1"/>
            </p:cNvSpPr>
            <p:nvPr/>
          </p:nvSpPr>
          <p:spPr bwMode="auto">
            <a:xfrm>
              <a:off x="2208" y="3552"/>
              <a:ext cx="60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Stack</a:t>
              </a:r>
            </a:p>
          </p:txBody>
        </p:sp>
        <p:sp>
          <p:nvSpPr>
            <p:cNvPr id="33" name="Text Box 12"/>
            <p:cNvSpPr txBox="1">
              <a:spLocks noChangeArrowheads="1"/>
            </p:cNvSpPr>
            <p:nvPr/>
          </p:nvSpPr>
          <p:spPr bwMode="auto">
            <a:xfrm>
              <a:off x="3696" y="2832"/>
              <a:ext cx="120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Top of Stack</a:t>
              </a:r>
            </a:p>
          </p:txBody>
        </p:sp>
        <p:sp>
          <p:nvSpPr>
            <p:cNvPr id="34" name="Line 13"/>
            <p:cNvSpPr>
              <a:spLocks noChangeShapeType="1"/>
            </p:cNvSpPr>
            <p:nvPr/>
          </p:nvSpPr>
          <p:spPr bwMode="auto">
            <a:xfrm flipH="1" flipV="1">
              <a:off x="2640" y="2928"/>
              <a:ext cx="960" cy="4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grpSp>
        <p:nvGrpSpPr>
          <p:cNvPr id="35" name="Group 19"/>
          <p:cNvGrpSpPr>
            <a:grpSpLocks/>
          </p:cNvGrpSpPr>
          <p:nvPr/>
        </p:nvGrpSpPr>
        <p:grpSpPr bwMode="auto">
          <a:xfrm>
            <a:off x="1066800" y="1676403"/>
            <a:ext cx="5068888" cy="830264"/>
            <a:chOff x="768" y="987"/>
            <a:chExt cx="3193" cy="523"/>
          </a:xfrm>
        </p:grpSpPr>
        <p:sp>
          <p:nvSpPr>
            <p:cNvPr id="36" name="Text Box 14"/>
            <p:cNvSpPr txBox="1">
              <a:spLocks noChangeArrowheads="1"/>
            </p:cNvSpPr>
            <p:nvPr/>
          </p:nvSpPr>
          <p:spPr bwMode="auto">
            <a:xfrm>
              <a:off x="3408" y="1200"/>
              <a:ext cx="553"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Input</a:t>
              </a:r>
            </a:p>
          </p:txBody>
        </p:sp>
        <p:sp>
          <p:nvSpPr>
            <p:cNvPr id="37" name="Text Box 15"/>
            <p:cNvSpPr txBox="1">
              <a:spLocks noChangeArrowheads="1"/>
            </p:cNvSpPr>
            <p:nvPr/>
          </p:nvSpPr>
          <p:spPr bwMode="auto">
            <a:xfrm>
              <a:off x="768" y="987"/>
              <a:ext cx="989"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Next input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ysClr val="windowText" lastClr="000000"/>
                  </a:solidFill>
                  <a:effectLst/>
                  <a:uLnTx/>
                  <a:uFillTx/>
                </a:rPr>
                <a:t>symbol</a:t>
              </a:r>
            </a:p>
          </p:txBody>
        </p:sp>
        <p:sp>
          <p:nvSpPr>
            <p:cNvPr id="38" name="Line 18"/>
            <p:cNvSpPr>
              <a:spLocks noChangeShapeType="1"/>
            </p:cNvSpPr>
            <p:nvPr/>
          </p:nvSpPr>
          <p:spPr bwMode="auto">
            <a:xfrm>
              <a:off x="1824" y="1131"/>
              <a:ext cx="624" cy="24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ysClr val="windowText" lastClr="000000"/>
                </a:solidFill>
                <a:effectLst/>
                <a:uLnTx/>
                <a:uFillTx/>
              </a:endParaRPr>
            </a:p>
          </p:txBody>
        </p:sp>
      </p:gr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5</a:t>
            </a:fld>
            <a:r>
              <a:rPr lang="en-US" altLang="zh-CN"/>
              <a:t>/37</a:t>
            </a:r>
            <a:endParaRPr lang="en-US" altLang="zh-CN" dirty="0"/>
          </a:p>
        </p:txBody>
      </p:sp>
    </p:spTree>
    <p:extLst>
      <p:ext uri="{BB962C8B-B14F-4D97-AF65-F5344CB8AC3E}">
        <p14:creationId xmlns:p14="http://schemas.microsoft.com/office/powerpoint/2010/main" val="401802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275317" y="417558"/>
            <a:ext cx="358700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0000FF"/>
                </a:solidFill>
                <a:latin typeface="Times New Roman" pitchFamily="18" charset="0"/>
                <a:ea typeface="华文新魏" pitchFamily="2" charset="-122"/>
              </a:rPr>
              <a:t>Intuition</a:t>
            </a:r>
            <a:r>
              <a:rPr lang="en-US" altLang="zh-CN" sz="3200" b="1" dirty="0">
                <a:solidFill>
                  <a:srgbClr val="F31A03"/>
                </a:solidFill>
                <a:latin typeface="Times New Roman" pitchFamily="18" charset="0"/>
                <a:ea typeface="华文新魏" pitchFamily="2" charset="-122"/>
              </a:rPr>
              <a:t>: PDA – (2)</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609600" lvl="0" indent="-6096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Being nondeterministic, the PDA can have a choice of next moves.</a:t>
            </a:r>
          </a:p>
          <a:p>
            <a:pPr marL="609600" lvl="0" indent="-6096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In each choice, the PDA can:</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Change state, and also</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Replace the top symbol on the stack by a sequence of zero or more symbols.</a:t>
            </a:r>
          </a:p>
          <a:p>
            <a:pPr marL="1371600" lvl="2" indent="-457200" eaLnBrk="0" hangingPunct="0">
              <a:spcBef>
                <a:spcPct val="20000"/>
              </a:spcBef>
              <a:buClr>
                <a:srgbClr val="3366FF"/>
              </a:buClr>
              <a:buFont typeface="Monotype Sorts" charset="0"/>
              <a:buChar char="u"/>
            </a:pPr>
            <a:r>
              <a:rPr lang="en-US" altLang="zh-CN" sz="2400" kern="0" dirty="0">
                <a:solidFill>
                  <a:srgbClr val="000000"/>
                </a:solidFill>
                <a:latin typeface="Tahoma"/>
                <a:ea typeface="宋体"/>
              </a:rPr>
              <a:t>Zero symbols = </a:t>
            </a:r>
            <a:r>
              <a:rPr lang="zh-CN" altLang="en-US" sz="2400" kern="0" dirty="0">
                <a:solidFill>
                  <a:srgbClr val="000000"/>
                </a:solidFill>
                <a:latin typeface="Arial"/>
                <a:ea typeface="宋体"/>
              </a:rPr>
              <a:t>“</a:t>
            </a:r>
            <a:r>
              <a:rPr lang="en-US" altLang="zh-CN" sz="2400" kern="0" dirty="0">
                <a:solidFill>
                  <a:srgbClr val="000000"/>
                </a:solidFill>
                <a:latin typeface="Tahoma"/>
                <a:ea typeface="宋体"/>
              </a:rPr>
              <a:t>pop.</a:t>
            </a:r>
            <a:r>
              <a:rPr lang="zh-CN" altLang="en-US" sz="2400" kern="0" dirty="0">
                <a:solidFill>
                  <a:srgbClr val="000000"/>
                </a:solidFill>
                <a:latin typeface="Arial"/>
                <a:ea typeface="宋体"/>
              </a:rPr>
              <a:t>”</a:t>
            </a:r>
            <a:endParaRPr lang="en-US" altLang="zh-CN" sz="2400" kern="0" dirty="0">
              <a:solidFill>
                <a:srgbClr val="000000"/>
              </a:solidFill>
              <a:latin typeface="Tahoma"/>
              <a:ea typeface="宋体"/>
            </a:endParaRPr>
          </a:p>
          <a:p>
            <a:pPr marL="1371600" lvl="2" indent="-457200" eaLnBrk="0" hangingPunct="0">
              <a:spcBef>
                <a:spcPct val="20000"/>
              </a:spcBef>
              <a:buClr>
                <a:srgbClr val="3366FF"/>
              </a:buClr>
              <a:buFont typeface="Monotype Sorts" charset="0"/>
              <a:buChar char="u"/>
            </a:pPr>
            <a:r>
              <a:rPr lang="en-US" altLang="zh-CN" sz="2400" kern="0" dirty="0">
                <a:solidFill>
                  <a:srgbClr val="000000"/>
                </a:solidFill>
                <a:latin typeface="Tahoma"/>
                <a:ea typeface="宋体"/>
              </a:rPr>
              <a:t>Many symbols = sequence of </a:t>
            </a:r>
            <a:r>
              <a:rPr lang="zh-CN" altLang="en-US" sz="2400" kern="0" dirty="0">
                <a:solidFill>
                  <a:srgbClr val="000000"/>
                </a:solidFill>
                <a:latin typeface="Arial"/>
                <a:ea typeface="宋体"/>
              </a:rPr>
              <a:t>“</a:t>
            </a:r>
            <a:r>
              <a:rPr lang="en-US" altLang="zh-CN" sz="2400" kern="0" dirty="0">
                <a:solidFill>
                  <a:srgbClr val="000000"/>
                </a:solidFill>
                <a:latin typeface="Tahoma"/>
                <a:ea typeface="宋体"/>
              </a:rPr>
              <a:t>pushes.</a:t>
            </a:r>
            <a:r>
              <a:rPr lang="zh-CN" altLang="en-US" sz="2400" kern="0" dirty="0">
                <a:solidFill>
                  <a:srgbClr val="000000"/>
                </a:solidFill>
                <a:latin typeface="Arial"/>
                <a:ea typeface="宋体"/>
              </a:rPr>
              <a:t>”</a:t>
            </a:r>
            <a:endParaRPr lang="zh-CN" altLang="en-US" sz="2400" kern="0" dirty="0">
              <a:solidFill>
                <a:srgbClr val="000000"/>
              </a:solidFill>
              <a:latin typeface="Tahoma"/>
              <a:ea typeface="宋体"/>
            </a:endParaRP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6</a:t>
            </a:fld>
            <a:r>
              <a:rPr lang="en-US" altLang="zh-CN"/>
              <a:t>/37</a:t>
            </a:r>
            <a:endParaRPr lang="en-US" altLang="zh-CN" dirty="0"/>
          </a:p>
        </p:txBody>
      </p:sp>
    </p:spTree>
    <p:extLst>
      <p:ext uri="{BB962C8B-B14F-4D97-AF65-F5344CB8AC3E}">
        <p14:creationId xmlns:p14="http://schemas.microsoft.com/office/powerpoint/2010/main" val="3225483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606238" y="417558"/>
            <a:ext cx="292516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PDA Formalism</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609600" lvl="0" indent="-6096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A PDA is described by:</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A finite set of </a:t>
            </a:r>
            <a:r>
              <a:rPr lang="en-US" altLang="zh-CN" sz="2800" i="1" kern="0" dirty="0">
                <a:solidFill>
                  <a:srgbClr val="FF0066"/>
                </a:solidFill>
                <a:latin typeface="Tahoma"/>
                <a:ea typeface="宋体"/>
              </a:rPr>
              <a:t>states </a:t>
            </a:r>
            <a:r>
              <a:rPr lang="en-US" altLang="zh-CN" sz="2800" kern="0" dirty="0">
                <a:solidFill>
                  <a:srgbClr val="000000"/>
                </a:solidFill>
                <a:latin typeface="Tahoma"/>
                <a:ea typeface="宋体"/>
              </a:rPr>
              <a:t> (Q, typically).</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An </a:t>
            </a:r>
            <a:r>
              <a:rPr lang="en-US" altLang="zh-CN" sz="2800" i="1" kern="0" dirty="0">
                <a:solidFill>
                  <a:srgbClr val="FF0066"/>
                </a:solidFill>
                <a:latin typeface="Tahoma"/>
                <a:ea typeface="宋体"/>
              </a:rPr>
              <a:t>input alphabet</a:t>
            </a:r>
            <a:r>
              <a:rPr lang="en-US" altLang="zh-CN" sz="2800" kern="0" dirty="0">
                <a:solidFill>
                  <a:srgbClr val="000000"/>
                </a:solidFill>
                <a:latin typeface="Tahoma"/>
                <a:ea typeface="宋体"/>
              </a:rPr>
              <a:t>  (</a:t>
            </a:r>
            <a:r>
              <a:rPr lang="en-US" altLang="zh-CN" sz="2800" kern="0" dirty="0" err="1">
                <a:solidFill>
                  <a:srgbClr val="000000"/>
                </a:solidFill>
                <a:latin typeface="Lucida Sans Unicode" charset="0"/>
                <a:ea typeface="宋体"/>
              </a:rPr>
              <a:t>Σ</a:t>
            </a:r>
            <a:r>
              <a:rPr lang="en-US" altLang="zh-CN" sz="2800" kern="0" dirty="0">
                <a:solidFill>
                  <a:srgbClr val="000000"/>
                </a:solidFill>
                <a:latin typeface="Tahoma"/>
                <a:ea typeface="宋体"/>
              </a:rPr>
              <a:t>, typically).</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A </a:t>
            </a:r>
            <a:r>
              <a:rPr lang="en-US" altLang="zh-CN" sz="2800" i="1" kern="0" dirty="0">
                <a:solidFill>
                  <a:srgbClr val="FF0066"/>
                </a:solidFill>
                <a:latin typeface="Tahoma"/>
                <a:ea typeface="宋体"/>
              </a:rPr>
              <a:t>stack alphabet</a:t>
            </a:r>
            <a:r>
              <a:rPr lang="en-US" altLang="zh-CN" sz="2800" kern="0" dirty="0">
                <a:solidFill>
                  <a:srgbClr val="000000"/>
                </a:solidFill>
                <a:latin typeface="Tahoma"/>
                <a:ea typeface="宋体"/>
              </a:rPr>
              <a:t>  (</a:t>
            </a:r>
            <a:r>
              <a:rPr lang="en-US" altLang="zh-CN" sz="2800" kern="0" dirty="0" err="1">
                <a:solidFill>
                  <a:srgbClr val="000000"/>
                </a:solidFill>
                <a:latin typeface="Lucida Sans Unicode" charset="0"/>
                <a:ea typeface="宋体"/>
              </a:rPr>
              <a:t>Γ</a:t>
            </a:r>
            <a:r>
              <a:rPr lang="en-US" altLang="zh-CN" sz="2800" kern="0" dirty="0">
                <a:solidFill>
                  <a:srgbClr val="000000"/>
                </a:solidFill>
                <a:latin typeface="Tahoma"/>
                <a:ea typeface="宋体"/>
              </a:rPr>
              <a:t>, typically).</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A </a:t>
            </a:r>
            <a:r>
              <a:rPr lang="en-US" altLang="zh-CN" sz="2800" i="1" kern="0" dirty="0">
                <a:solidFill>
                  <a:srgbClr val="FF0066"/>
                </a:solidFill>
                <a:latin typeface="Tahoma"/>
                <a:ea typeface="宋体"/>
              </a:rPr>
              <a:t>transition function</a:t>
            </a:r>
            <a:r>
              <a:rPr lang="en-US" altLang="zh-CN" sz="2800" kern="0" dirty="0">
                <a:solidFill>
                  <a:srgbClr val="000000"/>
                </a:solidFill>
                <a:latin typeface="Tahoma"/>
                <a:ea typeface="宋体"/>
              </a:rPr>
              <a:t>  (</a:t>
            </a:r>
            <a:r>
              <a:rPr lang="en-US" altLang="zh-CN" sz="2800" kern="0" dirty="0" err="1">
                <a:solidFill>
                  <a:srgbClr val="000000"/>
                </a:solidFill>
                <a:latin typeface="Lucida Sans Unicode" charset="0"/>
                <a:ea typeface="宋体"/>
              </a:rPr>
              <a:t>δ</a:t>
            </a:r>
            <a:r>
              <a:rPr lang="en-US" altLang="zh-CN" sz="2800" kern="0" dirty="0">
                <a:solidFill>
                  <a:srgbClr val="000000"/>
                </a:solidFill>
                <a:latin typeface="Tahoma"/>
                <a:ea typeface="宋体"/>
              </a:rPr>
              <a:t>, typically).</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A </a:t>
            </a:r>
            <a:r>
              <a:rPr lang="en-US" altLang="zh-CN" sz="2800" i="1" kern="0" dirty="0">
                <a:solidFill>
                  <a:srgbClr val="FF0066"/>
                </a:solidFill>
                <a:latin typeface="Tahoma"/>
                <a:ea typeface="宋体"/>
              </a:rPr>
              <a:t>start state</a:t>
            </a:r>
            <a:r>
              <a:rPr lang="en-US" altLang="zh-CN" sz="2800" kern="0" dirty="0">
                <a:solidFill>
                  <a:srgbClr val="000000"/>
                </a:solidFill>
                <a:latin typeface="Tahoma"/>
                <a:ea typeface="宋体"/>
              </a:rPr>
              <a:t>  (q</a:t>
            </a:r>
            <a:r>
              <a:rPr lang="en-US" altLang="zh-CN" sz="2800" kern="0" baseline="-25000" dirty="0">
                <a:solidFill>
                  <a:srgbClr val="000000"/>
                </a:solidFill>
                <a:latin typeface="Tahoma"/>
                <a:ea typeface="宋体"/>
              </a:rPr>
              <a:t>0</a:t>
            </a:r>
            <a:r>
              <a:rPr lang="en-US" altLang="zh-CN" sz="2800" kern="0" dirty="0">
                <a:solidFill>
                  <a:srgbClr val="000000"/>
                </a:solidFill>
                <a:latin typeface="Tahoma"/>
                <a:ea typeface="宋体"/>
              </a:rPr>
              <a:t>, in Q, typically).</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A </a:t>
            </a:r>
            <a:r>
              <a:rPr lang="en-US" altLang="zh-CN" sz="2800" i="1" kern="0" dirty="0">
                <a:solidFill>
                  <a:srgbClr val="FF0066"/>
                </a:solidFill>
                <a:latin typeface="Tahoma"/>
                <a:ea typeface="宋体"/>
              </a:rPr>
              <a:t>start symbol</a:t>
            </a:r>
            <a:r>
              <a:rPr lang="en-US" altLang="zh-CN" sz="2800" kern="0" dirty="0">
                <a:solidFill>
                  <a:srgbClr val="000000"/>
                </a:solidFill>
                <a:latin typeface="Tahoma"/>
                <a:ea typeface="宋体"/>
              </a:rPr>
              <a:t>  (Z</a:t>
            </a:r>
            <a:r>
              <a:rPr lang="en-US" altLang="zh-CN" sz="2800" kern="0" baseline="-25000" dirty="0">
                <a:solidFill>
                  <a:srgbClr val="000000"/>
                </a:solidFill>
                <a:latin typeface="Tahoma"/>
                <a:ea typeface="宋体"/>
              </a:rPr>
              <a:t>0</a:t>
            </a:r>
            <a:r>
              <a:rPr lang="en-US" altLang="zh-CN" sz="2800" kern="0" dirty="0">
                <a:solidFill>
                  <a:srgbClr val="000000"/>
                </a:solidFill>
                <a:latin typeface="Tahoma"/>
                <a:ea typeface="宋体"/>
              </a:rPr>
              <a:t>, in </a:t>
            </a:r>
            <a:r>
              <a:rPr lang="en-US" altLang="zh-CN" sz="2800" kern="0" dirty="0" err="1">
                <a:solidFill>
                  <a:srgbClr val="000000"/>
                </a:solidFill>
                <a:latin typeface="Lucida Sans Unicode" charset="0"/>
                <a:ea typeface="宋体"/>
              </a:rPr>
              <a:t>Γ</a:t>
            </a:r>
            <a:r>
              <a:rPr lang="en-US" altLang="zh-CN" sz="2800" kern="0" dirty="0">
                <a:solidFill>
                  <a:srgbClr val="000000"/>
                </a:solidFill>
                <a:latin typeface="Tahoma"/>
                <a:ea typeface="宋体"/>
              </a:rPr>
              <a:t>, typically).</a:t>
            </a:r>
          </a:p>
          <a:p>
            <a:pPr marL="990600" lvl="1" indent="-533400" eaLnBrk="0" hangingPunct="0">
              <a:spcBef>
                <a:spcPct val="20000"/>
              </a:spcBef>
              <a:buClr>
                <a:srgbClr val="CC00CC"/>
              </a:buClr>
              <a:buFont typeface="Monotype Sorts" charset="0"/>
              <a:buAutoNum type="arabicPeriod"/>
            </a:pPr>
            <a:r>
              <a:rPr lang="en-US" altLang="zh-CN" sz="2800" kern="0" dirty="0">
                <a:solidFill>
                  <a:srgbClr val="000000"/>
                </a:solidFill>
                <a:latin typeface="Tahoma"/>
                <a:ea typeface="宋体"/>
              </a:rPr>
              <a:t>A set of </a:t>
            </a:r>
            <a:r>
              <a:rPr lang="en-US" altLang="zh-CN" sz="2800" i="1" kern="0" dirty="0">
                <a:solidFill>
                  <a:srgbClr val="FF0066"/>
                </a:solidFill>
                <a:latin typeface="Tahoma"/>
                <a:ea typeface="宋体"/>
              </a:rPr>
              <a:t>final states</a:t>
            </a:r>
            <a:r>
              <a:rPr lang="en-US" altLang="zh-CN" sz="2800" kern="0" dirty="0">
                <a:solidFill>
                  <a:srgbClr val="000000"/>
                </a:solidFill>
                <a:latin typeface="Tahoma"/>
                <a:ea typeface="宋体"/>
              </a:rPr>
              <a:t>  (F </a:t>
            </a:r>
            <a:r>
              <a:rPr lang="en-US" altLang="zh-CN" sz="2800" kern="0" dirty="0">
                <a:solidFill>
                  <a:srgbClr val="000000"/>
                </a:solidFill>
                <a:latin typeface="Lucida Sans Unicode" charset="0"/>
                <a:ea typeface="宋体"/>
              </a:rPr>
              <a:t>⊆ </a:t>
            </a:r>
            <a:r>
              <a:rPr lang="en-US" altLang="zh-CN" sz="2800" kern="0" dirty="0">
                <a:solidFill>
                  <a:srgbClr val="000000"/>
                </a:solidFill>
                <a:latin typeface="Tahoma"/>
                <a:ea typeface="宋体"/>
              </a:rPr>
              <a:t>Q, typically).</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7</a:t>
            </a:fld>
            <a:r>
              <a:rPr lang="en-US" altLang="zh-CN"/>
              <a:t>/37</a:t>
            </a:r>
            <a:endParaRPr lang="en-US" altLang="zh-CN" dirty="0"/>
          </a:p>
        </p:txBody>
      </p:sp>
    </p:spTree>
    <p:extLst>
      <p:ext uri="{BB962C8B-B14F-4D97-AF65-F5344CB8AC3E}">
        <p14:creationId xmlns:p14="http://schemas.microsoft.com/office/powerpoint/2010/main" val="3763100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2930645" y="417558"/>
            <a:ext cx="2276345"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Conventions</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lvl="0" indent="-3429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a, b, … are input symbols.</a:t>
            </a:r>
          </a:p>
          <a:p>
            <a:pPr marL="914400" lvl="1" indent="-457200" eaLnBrk="0" hangingPunct="0">
              <a:spcBef>
                <a:spcPct val="20000"/>
              </a:spcBef>
              <a:buClr>
                <a:srgbClr val="3366FF"/>
              </a:buClr>
              <a:buSzPct val="80000"/>
              <a:buFont typeface="Wingdings" charset="2"/>
              <a:buChar char="Ø"/>
            </a:pPr>
            <a:r>
              <a:rPr lang="en-US" altLang="zh-CN" sz="2800" kern="0" dirty="0">
                <a:solidFill>
                  <a:srgbClr val="000000"/>
                </a:solidFill>
                <a:latin typeface="Tahoma"/>
                <a:ea typeface="宋体"/>
              </a:rPr>
              <a:t>But sometimes we allow </a:t>
            </a:r>
            <a:r>
              <a:rPr lang="en-US" altLang="zh-CN" sz="2800" kern="0" dirty="0" err="1">
                <a:solidFill>
                  <a:srgbClr val="000000"/>
                </a:solidFill>
                <a:latin typeface="Lucida Sans Unicode" charset="0"/>
                <a:ea typeface="宋体"/>
              </a:rPr>
              <a:t>ε</a:t>
            </a:r>
            <a:r>
              <a:rPr lang="en-US" altLang="zh-CN" sz="2800" kern="0" dirty="0">
                <a:solidFill>
                  <a:srgbClr val="000000"/>
                </a:solidFill>
                <a:latin typeface="Tahoma"/>
                <a:ea typeface="宋体"/>
              </a:rPr>
              <a:t> as a possible value.</a:t>
            </a:r>
          </a:p>
          <a:p>
            <a:pPr marL="342900" lvl="0" indent="-3429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 X, Y, Z are stack symbols.</a:t>
            </a:r>
          </a:p>
          <a:p>
            <a:pPr marL="342900" lvl="0" indent="-3429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rPr>
              <a:t>…, w, x, y, z are strings of input symbols.</a:t>
            </a:r>
          </a:p>
          <a:p>
            <a:pPr marL="342900" lvl="0" indent="-342900" eaLnBrk="0" hangingPunct="0">
              <a:spcBef>
                <a:spcPct val="20000"/>
              </a:spcBef>
              <a:buClr>
                <a:srgbClr val="3366FF"/>
              </a:buClr>
              <a:buSzPct val="80000"/>
              <a:buFont typeface="Monotype Sorts" charset="0"/>
              <a:buChar char="u"/>
            </a:pPr>
            <a:r>
              <a:rPr lang="en-US" altLang="zh-CN" sz="3200" kern="0" dirty="0">
                <a:solidFill>
                  <a:srgbClr val="000000"/>
                </a:solidFill>
                <a:latin typeface="Tahoma"/>
                <a:ea typeface="宋体"/>
                <a:sym typeface="Symbol" charset="0"/>
              </a:rPr>
              <a:t></a:t>
            </a:r>
            <a:r>
              <a:rPr lang="en-US" altLang="zh-CN" sz="3200" kern="0" dirty="0">
                <a:solidFill>
                  <a:srgbClr val="000000"/>
                </a:solidFill>
                <a:latin typeface="Tahoma"/>
                <a:ea typeface="宋体"/>
              </a:rPr>
              <a:t>, </a:t>
            </a:r>
            <a:r>
              <a:rPr lang="en-US" altLang="zh-CN" sz="3200" kern="0" dirty="0">
                <a:solidFill>
                  <a:srgbClr val="000000"/>
                </a:solidFill>
                <a:latin typeface="Tahoma"/>
                <a:ea typeface="宋体"/>
                <a:sym typeface="Symbol" charset="0"/>
              </a:rPr>
              <a:t></a:t>
            </a:r>
            <a:r>
              <a:rPr lang="en-US" altLang="zh-CN" sz="3200" kern="0" dirty="0">
                <a:solidFill>
                  <a:srgbClr val="000000"/>
                </a:solidFill>
                <a:latin typeface="Tahoma"/>
                <a:ea typeface="宋体"/>
              </a:rPr>
              <a:t>,… are strings of stack symbols.</a:t>
            </a: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8</a:t>
            </a:fld>
            <a:r>
              <a:rPr lang="en-US" altLang="zh-CN"/>
              <a:t>/37</a:t>
            </a:r>
            <a:endParaRPr lang="en-US" altLang="zh-CN" dirty="0"/>
          </a:p>
        </p:txBody>
      </p:sp>
    </p:spTree>
    <p:extLst>
      <p:ext uri="{BB962C8B-B14F-4D97-AF65-F5344CB8AC3E}">
        <p14:creationId xmlns:p14="http://schemas.microsoft.com/office/powerpoint/2010/main" val="1333833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图片 3" descr="四川大学标志(06-14-21-40-37).jpg"/>
          <p:cNvPicPr>
            <a:picLocks noChangeAspect="1"/>
          </p:cNvPicPr>
          <p:nvPr/>
        </p:nvPicPr>
        <p:blipFill>
          <a:blip r:embed="rId3" cstate="print"/>
          <a:srcRect/>
          <a:stretch>
            <a:fillRect/>
          </a:stretch>
        </p:blipFill>
        <p:spPr bwMode="auto">
          <a:xfrm>
            <a:off x="428625" y="357188"/>
            <a:ext cx="714375" cy="714375"/>
          </a:xfrm>
          <a:prstGeom prst="rect">
            <a:avLst/>
          </a:prstGeom>
          <a:noFill/>
          <a:ln w="9525">
            <a:noFill/>
            <a:miter lim="800000"/>
            <a:headEnd/>
            <a:tailEnd/>
          </a:ln>
        </p:spPr>
      </p:pic>
      <p:sp>
        <p:nvSpPr>
          <p:cNvPr id="4100" name="Rectangle 3"/>
          <p:cNvSpPr>
            <a:spLocks noChangeArrowheads="1"/>
          </p:cNvSpPr>
          <p:nvPr/>
        </p:nvSpPr>
        <p:spPr bwMode="auto">
          <a:xfrm>
            <a:off x="1219200" y="985838"/>
            <a:ext cx="6176963" cy="42862"/>
          </a:xfrm>
          <a:prstGeom prst="rect">
            <a:avLst/>
          </a:prstGeom>
          <a:gradFill rotWithShape="0">
            <a:gsLst>
              <a:gs pos="0">
                <a:srgbClr val="DA0058"/>
              </a:gs>
              <a:gs pos="100000">
                <a:schemeClr val="bg1"/>
              </a:gs>
            </a:gsLst>
            <a:lin ang="0" scaled="1"/>
          </a:gradFill>
          <a:ln w="28575">
            <a:noFill/>
            <a:miter lim="800000"/>
            <a:headEnd type="none" w="sm" len="sm"/>
            <a:tailEnd type="none" w="sm" len="sm"/>
          </a:ln>
        </p:spPr>
        <p:txBody>
          <a:bodyPr wrap="none" lIns="43200" tIns="21600" rIns="43200" bIns="21600" anchor="ctr"/>
          <a:lstStyle/>
          <a:p>
            <a:endParaRPr lang="zh-CN" altLang="en-US" sz="1800"/>
          </a:p>
        </p:txBody>
      </p:sp>
      <p:sp>
        <p:nvSpPr>
          <p:cNvPr id="4101" name="Rectangle 6"/>
          <p:cNvSpPr>
            <a:spLocks noChangeArrowheads="1"/>
          </p:cNvSpPr>
          <p:nvPr/>
        </p:nvSpPr>
        <p:spPr bwMode="auto">
          <a:xfrm>
            <a:off x="1847358" y="428604"/>
            <a:ext cx="1499490" cy="536064"/>
          </a:xfrm>
          <a:prstGeom prst="rect">
            <a:avLst/>
          </a:prstGeom>
          <a:noFill/>
          <a:ln w="28575">
            <a:noFill/>
            <a:miter lim="800000"/>
            <a:headEnd type="none" w="sm" len="sm"/>
            <a:tailEnd type="none" w="sm" len="sm"/>
          </a:ln>
        </p:spPr>
        <p:txBody>
          <a:bodyPr wrap="none" lIns="43200" tIns="21600" rIns="43200" bIns="21600">
            <a:spAutoFit/>
          </a:bodyPr>
          <a:lstStyle/>
          <a:p>
            <a:pPr algn="ctr"/>
            <a:r>
              <a:rPr lang="en-US" altLang="zh-CN" sz="3200" b="1" dirty="0">
                <a:solidFill>
                  <a:srgbClr val="F31A03"/>
                </a:solidFill>
                <a:latin typeface="Times New Roman" pitchFamily="18" charset="0"/>
                <a:ea typeface="华文新魏" pitchFamily="2" charset="-122"/>
              </a:rPr>
              <a:t>Content</a:t>
            </a:r>
            <a:endParaRPr lang="zh-CN" altLang="en-US" sz="3200" b="1" dirty="0">
              <a:solidFill>
                <a:srgbClr val="F31A03"/>
              </a:solidFill>
              <a:latin typeface="Times New Roman" pitchFamily="18" charset="0"/>
              <a:ea typeface="华文新魏" pitchFamily="2" charset="-122"/>
            </a:endParaRPr>
          </a:p>
        </p:txBody>
      </p:sp>
      <p:sp>
        <p:nvSpPr>
          <p:cNvPr id="4102" name="Rectangle 5"/>
          <p:cNvSpPr>
            <a:spLocks noChangeArrowheads="1"/>
          </p:cNvSpPr>
          <p:nvPr/>
        </p:nvSpPr>
        <p:spPr bwMode="auto">
          <a:xfrm>
            <a:off x="468313" y="1268413"/>
            <a:ext cx="8281987" cy="4897437"/>
          </a:xfrm>
          <a:prstGeom prst="rect">
            <a:avLst/>
          </a:prstGeom>
          <a:noFill/>
          <a:ln w="9525">
            <a:noFill/>
            <a:miter lim="800000"/>
            <a:headEnd/>
            <a:tailEnd/>
          </a:ln>
        </p:spPr>
        <p:txBody>
          <a:bodyPr/>
          <a:lstStyle/>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Definition</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FF0000"/>
                </a:solidFill>
                <a:latin typeface="Tahoma" panose="020B0604030504040204" pitchFamily="34" charset="0"/>
                <a:ea typeface="Tahoma" panose="020B0604030504040204" pitchFamily="34" charset="0"/>
                <a:cs typeface="Tahoma" panose="020B0604030504040204" pitchFamily="34" charset="0"/>
              </a:rPr>
              <a:t>Moves of the PDA</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Languages of the PDA</a:t>
            </a:r>
          </a:p>
          <a:p>
            <a:pPr marL="342900" indent="-342900" eaLnBrk="0" hangingPunct="0">
              <a:spcBef>
                <a:spcPct val="20000"/>
              </a:spcBef>
              <a:buClr>
                <a:srgbClr val="1073E0"/>
              </a:buClr>
              <a:buSzPct val="70000"/>
              <a:buFont typeface="Wingdings" pitchFamily="2" charset="2"/>
              <a:buChar char="n"/>
              <a:defRPr/>
            </a:pPr>
            <a:r>
              <a:rPr lang="en-US" altLang="zh-CN" sz="2800" dirty="0">
                <a:solidFill>
                  <a:srgbClr val="000090"/>
                </a:solidFill>
                <a:latin typeface="Tahoma" panose="020B0604030504040204" pitchFamily="34" charset="0"/>
                <a:ea typeface="Tahoma" panose="020B0604030504040204" pitchFamily="34" charset="0"/>
                <a:cs typeface="Tahoma" panose="020B0604030504040204" pitchFamily="34" charset="0"/>
              </a:rPr>
              <a:t>Deterministic PDA’s</a:t>
            </a:r>
            <a:endParaRPr lang="en-US" altLang="zh-CN" sz="28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3" name="幻灯片编号占位符 2"/>
          <p:cNvSpPr>
            <a:spLocks noGrp="1"/>
          </p:cNvSpPr>
          <p:nvPr>
            <p:ph type="sldNum" sz="quarter" idx="12"/>
          </p:nvPr>
        </p:nvSpPr>
        <p:spPr/>
        <p:txBody>
          <a:bodyPr/>
          <a:lstStyle/>
          <a:p>
            <a:pPr>
              <a:defRPr/>
            </a:pPr>
            <a:fld id="{8A03178C-32A1-462D-A9DC-9A1F2DD10848}" type="slidenum">
              <a:rPr lang="zh-CN" altLang="en-US" smtClean="0"/>
              <a:pPr>
                <a:defRPr/>
              </a:pPr>
              <a:t>9</a:t>
            </a:fld>
            <a:r>
              <a:rPr lang="en-US" altLang="zh-CN"/>
              <a:t>/37</a:t>
            </a:r>
            <a:endParaRPr lang="en-US" altLang="zh-CN" dirty="0"/>
          </a:p>
        </p:txBody>
      </p:sp>
    </p:spTree>
    <p:extLst>
      <p:ext uri="{BB962C8B-B14F-4D97-AF65-F5344CB8AC3E}">
        <p14:creationId xmlns:p14="http://schemas.microsoft.com/office/powerpoint/2010/main" val="36864925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32977</TotalTime>
  <Words>6390</Words>
  <Application>Microsoft Macintosh PowerPoint</Application>
  <PresentationFormat>On-screen Show (4:3)</PresentationFormat>
  <Paragraphs>530</Paragraphs>
  <Slides>37</Slides>
  <Notes>36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7" baseType="lpstr">
      <vt:lpstr>华文中宋</vt:lpstr>
      <vt:lpstr>Arial</vt:lpstr>
      <vt:lpstr>Calibri</vt:lpstr>
      <vt:lpstr>Lucida Sans Unicode</vt:lpstr>
      <vt:lpstr>Monotype Sorts</vt:lpstr>
      <vt:lpstr>Tahoma</vt:lpstr>
      <vt:lpstr>Times New Roman</vt:lpstr>
      <vt:lpstr>Wingdings</vt:lpstr>
      <vt:lpstr>Office 主题</vt:lpstr>
      <vt:lpstr>PDF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Ivan</dc:creator>
  <cp:lastModifiedBy>Ning Yang</cp:lastModifiedBy>
  <cp:revision>3429</cp:revision>
  <dcterms:created xsi:type="dcterms:W3CDTF">2007-06-14T13:53:18Z</dcterms:created>
  <dcterms:modified xsi:type="dcterms:W3CDTF">2021-04-19T06:10:44Z</dcterms:modified>
</cp:coreProperties>
</file>