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63" r:id="rId2"/>
    <p:sldId id="667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0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0058"/>
    <a:srgbClr val="000090"/>
    <a:srgbClr val="FFFFCB"/>
    <a:srgbClr val="F31A03"/>
    <a:srgbClr val="FFFFFF"/>
    <a:srgbClr val="FC83C0"/>
    <a:srgbClr val="6AA293"/>
    <a:srgbClr val="1073E0"/>
    <a:srgbClr val="B5E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0" autoAdjust="0"/>
    <p:restoredTop sz="63848" autoAdjust="0"/>
  </p:normalViewPr>
  <p:slideViewPr>
    <p:cSldViewPr>
      <p:cViewPr varScale="1">
        <p:scale>
          <a:sx n="81" d="100"/>
          <a:sy n="81" d="100"/>
        </p:scale>
        <p:origin x="2424" y="176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8ED8ECC5-00EF-45E2-8D7A-917B3AF32399}" type="datetimeFigureOut">
              <a:rPr lang="zh-CN" altLang="en-US"/>
              <a:pPr>
                <a:defRPr/>
              </a:pPr>
              <a:t>2021/4/19</a:t>
            </a:fld>
            <a:endParaRPr lang="en-US" altLang="zh-CN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A5E5DA37-D6B2-4B71-9A4F-7C768103F30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435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92C9254-DFD7-42E5-894C-3D36FF8DC046}" type="datetimeFigureOut">
              <a:rPr lang="zh-CN" altLang="en-US"/>
              <a:pPr>
                <a:defRPr/>
              </a:pPr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E0D3DA-A339-4480-A1D3-4E421AA12F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01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3F59C3-6200-47D0-9AF4-02A72D71E3A8}" type="slidenum">
              <a:rPr lang="zh-CN" altLang="en-US"/>
              <a:pPr algn="r"/>
              <a:t>1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First, consider the case where the last of the n moves is a type-1 move, where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at the top of stack is canceled against an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at the input.  Then the w consumed by the n-move sequence must be of the form </a:t>
            </a:r>
            <a:r>
              <a:rPr lang="en-US" altLang="zh-CN" dirty="0" err="1"/>
              <a:t>ya</a:t>
            </a:r>
            <a:r>
              <a:rPr lang="en-US" altLang="zh-CN" dirty="0"/>
              <a:t> (POINT), and before the last move, the y was consumed (POINT).  Further, just before the last step, the stack of P is a-alpha (POINT).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By the inductive hypothesis applied to the first n-1 moves, we can conclude that there is a leftmost derivation from S of </a:t>
            </a:r>
            <a:r>
              <a:rPr lang="en-US" altLang="zh-CN" dirty="0" err="1"/>
              <a:t>ya</a:t>
            </a:r>
            <a:r>
              <a:rPr lang="en-US" altLang="zh-CN" dirty="0"/>
              <a:t>-alpha (POINT).  The reason is that y was consumed so far from the input, and a-alpha is on the stack.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But </a:t>
            </a:r>
            <a:r>
              <a:rPr lang="en-US" altLang="zh-CN" dirty="0" err="1"/>
              <a:t>ya</a:t>
            </a:r>
            <a:r>
              <a:rPr lang="en-US" altLang="zh-CN" dirty="0"/>
              <a:t> = w, so we already know that there is a leftmost derivation of w-alpha.  That is the needed conclusion for the full sequence of n steps.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look at the case of a type-w rule, where there is a variable A on top of the stack after the (n-1)</a:t>
            </a:r>
            <a:r>
              <a:rPr lang="en-US" altLang="zh-CN" dirty="0" err="1"/>
              <a:t>st</a:t>
            </a:r>
            <a:r>
              <a:rPr lang="en-US" altLang="zh-CN" dirty="0"/>
              <a:t> move.</a:t>
            </a:r>
          </a:p>
          <a:p>
            <a:endParaRPr lang="en-US" altLang="zh-CN" dirty="0"/>
          </a:p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After n-1 moves, P has consumed w from the input and has A-beta on its stack (POINT), and at the n-</a:t>
            </a:r>
            <a:r>
              <a:rPr lang="en-US" altLang="zh-CN" dirty="0" err="1"/>
              <a:t>th</a:t>
            </a:r>
            <a:r>
              <a:rPr lang="en-US" altLang="zh-CN" dirty="0"/>
              <a:t> move, no input is consumed, but A is replaced by gamma, one of its production bodies (POINT).  Note that alpha is gamma-beta here (POINT).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Again, we apply the inductive hypothesis to the first n-1 steps.  We thus know that there is a leftmost derivation from S of </a:t>
            </a:r>
            <a:r>
              <a:rPr lang="en-US" altLang="zh-CN" dirty="0" err="1"/>
              <a:t>wA</a:t>
            </a:r>
            <a:r>
              <a:rPr lang="en-US" altLang="zh-CN" dirty="0"/>
              <a:t>-beta (POINT).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Since A is clearly the leftmost variable, and A-&gt;gamma is a production, there is also a leftmost derivation of w-gamma-beta, which is w-alpha (POINT).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also should prove the converse, but we won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t.  That is, we need to show that if there is a leftmost derivation of w-alpha (POINT), then P can consume w from its input, with any unseen x following, and turn stack S into stack alpha.  The proof is an induction on the number of steps in the derivation, but that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as far as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take it.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Assuming we complete the proof of the converse, we have the statement we set out to prove: P can consume w from its input with any x following, and turn stack S into stack alpha, if and only if  G has a leftmost derivation of w alpha.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Now, we can restrict this statement to what we really care about: the case where x is empty – that is, P has consumed all its input – and alpha is also empty – that is, P has emptied its stack and accepted.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We conclude that P consumes w while emptying its stack if and only if there is a leftmost derivation of w in G.</a:t>
            </a:r>
          </a:p>
          <a:p>
            <a:endParaRPr lang="en-US" altLang="zh-CN" dirty="0"/>
          </a:p>
          <a:p>
            <a:r>
              <a:rPr lang="en-US" altLang="zh-CN" dirty="0"/>
              <a:t>Click 4</a:t>
            </a:r>
          </a:p>
          <a:p>
            <a:r>
              <a:rPr lang="en-US" altLang="zh-CN" dirty="0"/>
              <a:t>That is, w is in N(P) if and only if w is in L(G).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goal of this lecture is to show you that pushdown automata define exactly the context-free languages.</a:t>
            </a:r>
          </a:p>
          <a:p>
            <a:endParaRPr lang="en-US" altLang="zh-CN" dirty="0"/>
          </a:p>
          <a:p>
            <a:r>
              <a:rPr lang="en-US" altLang="zh-CN" dirty="0"/>
              <a:t>So 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get to it.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61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our next trick,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show how to convert PDA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to grammars.</a:t>
            </a:r>
          </a:p>
          <a:p>
            <a:endParaRPr lang="en-US" altLang="zh-CN" dirty="0"/>
          </a:p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Assume language L is accepted by PDA P by empty stack.  If it were accepted by final state, we already know how to construct a new PDA that accepts L by empty stack, so we are entitled to assume acceptance is by empty stack.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construct G, a grammar for L.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The idea is to give G variables, which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denote by [</a:t>
            </a:r>
            <a:r>
              <a:rPr lang="en-US" altLang="zh-CN" dirty="0" err="1"/>
              <a:t>qXp</a:t>
            </a:r>
            <a:r>
              <a:rPr lang="en-US" altLang="zh-CN" dirty="0"/>
              <a:t>], whose job is to generate all and only the strings w such that while reading w from the input, P appears to pop X from the input. While doing so, P can grow the stack well above where X was.  But it can never go below where X  was and at the end, the stack is shorter by 1 than it was when it started.  That is, the net effect is that X has been popped.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charset="0"/>
                <a:cs typeface="+mn-cs"/>
              </a:rPr>
              <a:t>’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rPr>
              <a:t>s a picture, showing the height of the stack while X is effectively popped while reading w.  Note that X might be replaced at the first move, or later, by another symbol Y.  It could even be replaced many times.  But the position of the stack that originally held X is never popped until the last move.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As we mentioned, for every pair of states p and q, and stack symbol X, there is a variable that we represent by the composite symbol [</a:t>
            </a:r>
            <a:r>
              <a:rPr lang="en-US" altLang="zh-CN" dirty="0" err="1"/>
              <a:t>pXq</a:t>
            </a:r>
            <a:r>
              <a:rPr lang="en-US" altLang="zh-CN" dirty="0"/>
              <a:t>].  Although this expression consists of five characters, you must think of it as a single symbol in the set of variables of G.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Also as we hinted, the job of [</a:t>
            </a:r>
            <a:r>
              <a:rPr lang="en-US" altLang="zh-CN" dirty="0" err="1"/>
              <a:t>pXq</a:t>
            </a:r>
            <a:r>
              <a:rPr lang="en-US" altLang="zh-CN" dirty="0"/>
              <a:t>] is to generate all strings w that have the effect of taking PDA P, in state p with only X on the stack to the ID where the state is q, the input has been consumed, and X was popped.  Note that since the initial ID shows nothing below X on the stack, we know that X can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be popped until the last step, since PDA P cannot make any moves when its stack is empty.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There is one more variable of G: the start symbol 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There may be many productions for variable [</a:t>
            </a:r>
            <a:r>
              <a:rPr lang="en-US" altLang="zh-CN" dirty="0" err="1"/>
              <a:t>pXq</a:t>
            </a:r>
            <a:r>
              <a:rPr lang="en-US" altLang="zh-CN" dirty="0"/>
              <a:t>].  For each move of the PDA from state p, with X as the top-of-stack, we produce one or more productions.  There are several cases, and they get increasingly more complex, depending on how long the stack string is that replaces X at the first move.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The easiest case is that of a rule that says in state p, with input a – which could be epsilon or a real symbol – we pop X.  That is, X is replaced by zero symbols.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Then there is a production [</a:t>
            </a:r>
            <a:r>
              <a:rPr lang="en-US" altLang="zh-CN" dirty="0" err="1"/>
              <a:t>pXq</a:t>
            </a:r>
            <a:r>
              <a:rPr lang="en-US" altLang="zh-CN" dirty="0"/>
              <a:t>] -&gt; a.</a:t>
            </a:r>
          </a:p>
          <a:p>
            <a:endParaRPr lang="en-US" altLang="zh-CN" dirty="0"/>
          </a:p>
          <a:p>
            <a:r>
              <a:rPr lang="en-US" altLang="zh-CN" dirty="0"/>
              <a:t>Click 4</a:t>
            </a:r>
          </a:p>
          <a:p>
            <a:r>
              <a:rPr lang="en-US" altLang="zh-CN" dirty="0"/>
              <a:t>The reason this is correct is that reading only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is one way to have the net effect of popping X, while going from state p to state q.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The next simplest case is when a move replaces X by a string of length 1, say Y.  Suppose that move also changes the state to r.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Then there is a production [</a:t>
            </a:r>
            <a:r>
              <a:rPr lang="en-US" altLang="zh-CN" dirty="0" err="1"/>
              <a:t>pXq</a:t>
            </a:r>
            <a:r>
              <a:rPr lang="en-US" altLang="zh-CN" dirty="0"/>
              <a:t>] -&gt; a[</a:t>
            </a:r>
            <a:r>
              <a:rPr lang="en-US" altLang="zh-CN" dirty="0" err="1"/>
              <a:t>rYq</a:t>
            </a:r>
            <a:r>
              <a:rPr lang="en-US" altLang="zh-CN" dirty="0"/>
              <a:t>].  That is, one way to pop X while going from state p to q is to read a, going to state r and replacing the X by Y at the top of the stack.  Then some number of inputs, say w, has the net effect of pooping the Y, while going from state r to q.  As a consequence, the net effect of reading aw is to take state p to state q, while popping the original X.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goal of this lecture is to show you that pushdown automata define exactly the context-free languages.</a:t>
            </a:r>
          </a:p>
          <a:p>
            <a:endParaRPr lang="en-US" altLang="zh-CN" dirty="0"/>
          </a:p>
          <a:p>
            <a:r>
              <a:rPr lang="en-US" altLang="zh-CN" dirty="0"/>
              <a:t>So 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get to it.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61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a picture of the case where X is replaced by a single symbol Y.  How the Y gets popped we don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know, but when it does, the effect is that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, followed by whatever w popped the Y, has the effect of popping X, while going from state p to q.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its getting a little more complicated.</a:t>
            </a:r>
          </a:p>
          <a:p>
            <a:endParaRPr lang="en-US" altLang="zh-CN" dirty="0"/>
          </a:p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Suppose that there is a move that replaces X by two symbols, Y and Z, while going to state r and reading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from the input.</a:t>
            </a:r>
          </a:p>
          <a:p>
            <a:endParaRPr lang="en-US" altLang="zh-CN" dirty="0"/>
          </a:p>
          <a:p>
            <a:r>
              <a:rPr lang="en-US" altLang="zh-CN" dirty="0"/>
              <a:t>Clicks 2 and 3</a:t>
            </a:r>
          </a:p>
          <a:p>
            <a:endParaRPr lang="en-US" altLang="zh-CN" dirty="0"/>
          </a:p>
          <a:p>
            <a:r>
              <a:rPr lang="en-US" altLang="zh-CN" dirty="0"/>
              <a:t>In order for X to be erased, there must be some input string u that has the net effect of erasing Y.  And u must take the PDA from state r to some state s, which we don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know.  As a result,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re going to have to have one production for each state s.  But after reaching state s, we must have some additional input v that takes the PDA from state s to state q, while popping the Z from the stack.  The net effect is that </a:t>
            </a:r>
            <a:r>
              <a:rPr lang="en-US" altLang="zh-CN" dirty="0" err="1"/>
              <a:t>auv</a:t>
            </a:r>
            <a:r>
              <a:rPr lang="en-US" altLang="zh-CN" dirty="0"/>
              <a:t> pops X from the stack while going from state p to q.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we generate many productions for this case, where on input a, state p becomes r, and X gets replaced on the stack by Y and Z.  For every state s, there is a production with head [</a:t>
            </a:r>
            <a:r>
              <a:rPr lang="en-US" altLang="zh-CN" dirty="0" err="1"/>
              <a:t>pXq</a:t>
            </a:r>
            <a:r>
              <a:rPr lang="en-US" altLang="zh-CN" dirty="0"/>
              <a:t>] and body consisting of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(which may be empty), then [</a:t>
            </a:r>
            <a:r>
              <a:rPr lang="en-US" altLang="zh-CN" dirty="0" err="1"/>
              <a:t>rYs</a:t>
            </a:r>
            <a:r>
              <a:rPr lang="en-US" altLang="zh-CN" dirty="0"/>
              <a:t>} (POINT), to generate the string u that takes state r to s while popping Y, and then [</a:t>
            </a:r>
            <a:r>
              <a:rPr lang="en-US" altLang="zh-CN" dirty="0" err="1"/>
              <a:t>sZq</a:t>
            </a:r>
            <a:r>
              <a:rPr lang="en-US" altLang="zh-CN" dirty="0"/>
              <a:t>] (POINT) to generate the string v that takes state s to q, while popping Z.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general case, where on input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, in state p, X is replaced by a string of three or more stack symbols Y_1 through </a:t>
            </a:r>
            <a:r>
              <a:rPr lang="en-US" altLang="zh-CN" dirty="0" err="1"/>
              <a:t>Y_k</a:t>
            </a:r>
            <a:r>
              <a:rPr lang="en-US" altLang="zh-CN" dirty="0"/>
              <a:t>, while the state becomes r, we need a family of productions in which there are k-1 unknown states s_1 through s_{k-1}.  The productions all have this form (POINT).  [</a:t>
            </a:r>
            <a:r>
              <a:rPr lang="en-US" altLang="zh-CN" dirty="0" err="1"/>
              <a:t>pXq</a:t>
            </a:r>
            <a:r>
              <a:rPr lang="en-US" altLang="zh-CN" dirty="0"/>
              <a:t>] can be replaced by an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, which again may be epsilon, followed by variables [rY_1s_1] (POINT). [s_1Y_2s_2] (POINT), and so on, with the last of the variables being [s_{k-1}</a:t>
            </a:r>
            <a:r>
              <a:rPr lang="en-US" altLang="zh-CN" dirty="0" err="1"/>
              <a:t>Y_k</a:t>
            </a:r>
            <a:r>
              <a:rPr lang="en-US" altLang="zh-CN" dirty="0"/>
              <a:t> q] (POINT).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With productions constructed in this manner, we can prove that P accepts w by empty stack, that is the ID (q_0,w,Z_0) (POINT) goes to I (p, </a:t>
            </a:r>
            <a:r>
              <a:rPr lang="en-US" altLang="zh-CN" dirty="0" err="1"/>
              <a:t>epsilon,epsilon</a:t>
            </a:r>
            <a:r>
              <a:rPr lang="en-US" altLang="zh-CN" dirty="0"/>
              <a:t>) (POINT) if and only if [q_0Z_0 p] derives w in the grammar (POINT). 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re not going to give the proof.  It is two easy inductions, one for each direction.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The only problem is that we don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know state p.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But remember, G has another variable S, that is the start symbol.  So we add production S -&gt; [q_0Z_0 p] for every state p, and we now have a grammar that generates exactly the strings P accepts.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Besides the comfort in knowing that two seemingly unrelated concepts are really the same, the grammar-PDA equivalence will let us jump between the two notations when we talk about properties of context-free languages.  The ability to jump between different representations – regular expressions and deterministic finite automata was important when we addressed properties of regular languages, and we shall find the ability essential for context-free languages as well.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We also find it easier sometimes to describe a PDA for a language, rather than a grammar.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For example, you might find it hard to invent a grammar for balanced parentheses.  But a PDA is easy to think of. Just push left </a:t>
            </a:r>
            <a:r>
              <a:rPr lang="en-US" altLang="zh-CN" dirty="0" err="1"/>
              <a:t>parens</a:t>
            </a:r>
            <a:r>
              <a:rPr lang="en-US" altLang="zh-CN" dirty="0"/>
              <a:t> onto the stack and pop the stack once every time you see a right parenthesis.  If the bottom-of-stack marker is exposed, then the parentheses were balanced.  And you never pop the bottom marker, because that would mean you have more right </a:t>
            </a:r>
            <a:r>
              <a:rPr lang="en-US" altLang="zh-CN" dirty="0" err="1"/>
              <a:t>parens</a:t>
            </a:r>
            <a:r>
              <a:rPr lang="en-US" altLang="zh-CN" dirty="0"/>
              <a:t> than left.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start with a language L that has a context-free grammar G.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convert grammar G to a PDA P that accepts L by empty stack.  And if you want a PDA that accepts L by final state, we know how to convert to one of those.</a:t>
            </a:r>
          </a:p>
          <a:p>
            <a:endParaRPr lang="en-US" altLang="zh-CN" dirty="0"/>
          </a:p>
          <a:p>
            <a:r>
              <a:rPr lang="en-US" altLang="zh-CN" dirty="0"/>
              <a:t>Click 3 + 4</a:t>
            </a:r>
          </a:p>
          <a:p>
            <a:r>
              <a:rPr lang="en-US" altLang="zh-CN" dirty="0"/>
              <a:t>P will have only one state, q – that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all we need.  Naturally, q is the start state.  There are no final states, because we are accepting by empty stack.</a:t>
            </a:r>
          </a:p>
          <a:p>
            <a:endParaRPr lang="en-US" altLang="zh-CN" dirty="0"/>
          </a:p>
          <a:p>
            <a:r>
              <a:rPr lang="en-US" altLang="zh-CN" dirty="0"/>
              <a:t>Click 5</a:t>
            </a:r>
          </a:p>
          <a:p>
            <a:r>
              <a:rPr lang="en-US" altLang="zh-CN" dirty="0"/>
              <a:t>The input symbols of P are the terminals of G.</a:t>
            </a:r>
          </a:p>
          <a:p>
            <a:endParaRPr lang="en-US" altLang="zh-CN" dirty="0"/>
          </a:p>
          <a:p>
            <a:r>
              <a:rPr lang="en-US" altLang="zh-CN" dirty="0"/>
              <a:t>Click 6</a:t>
            </a:r>
          </a:p>
          <a:p>
            <a:r>
              <a:rPr lang="en-US" altLang="zh-CN" dirty="0"/>
              <a:t>The stack symbols of G are all the terminals and variables of G.</a:t>
            </a:r>
          </a:p>
          <a:p>
            <a:endParaRPr lang="en-US" altLang="zh-CN" dirty="0"/>
          </a:p>
          <a:p>
            <a:r>
              <a:rPr lang="en-US" altLang="zh-CN" dirty="0"/>
              <a:t>Click 7</a:t>
            </a:r>
          </a:p>
          <a:p>
            <a:r>
              <a:rPr lang="en-US" altLang="zh-CN" dirty="0"/>
              <a:t>And the start symbol of P is the start symbol of G.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The intent is that P will step through a leftmost derivation of w from the start symbol S.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The secret is that each left-sentential form is represented in a subtle way.  It is whatever input P has so far consumed, followed by what is on P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stack.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When P reaches an empty stack, then the left-sentential form it represents is whatever input it has consumed, followed by nothing; that is, by its empty stack.  That means, P has found a leftmost derivation of the input string it has read, so acceptance of this string is justified.  If no sequence of choices of the nondeterministic P leads to empty stack after consuming w from the input, then w is not a terminal string derived by the grammar, and P rightly does not accept w.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two kinds of rules in the transition function of P, depending on whether a terminal or variable of G is at the top of P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stack.</a:t>
            </a:r>
          </a:p>
          <a:p>
            <a:endParaRPr lang="en-US" altLang="zh-CN" dirty="0"/>
          </a:p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The type-1 rules handle the case where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is the terminal on top of P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stack.  There better be an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as the next input symbol, or P has guessed wrongly about the leftmost derivation of the input as it actually exists.  In effect, we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cancel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the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on the stack against the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on the input.  The left-sentential form represented does not change.  We have now consumed one more symbol,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, from the input so that becomes part of the left-</a:t>
            </a:r>
            <a:r>
              <a:rPr lang="en-US" altLang="zh-CN" dirty="0" err="1"/>
              <a:t>sentiantial</a:t>
            </a:r>
            <a:r>
              <a:rPr lang="en-US" altLang="zh-CN" dirty="0"/>
              <a:t> form.  But the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a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that was on the stack is removed, so it no longer participates in the left-sentential form.</a:t>
            </a:r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The type-2 rules handle a variable, say A, on the top of the stack.  We need to expand that variable by the body of one of its productions, and thus move to the next left-sentential form.  Of course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re only guessing.  We have to allow any of A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productions to be used.  If A-&gt;alpha is one of these productions, then a choice for P, using epsilon input, and with A on top of the stack, is to replace the A by alpha.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We are going to prove that P accepts exactly what G generates.</a:t>
            </a:r>
          </a:p>
          <a:p>
            <a:endParaRPr lang="en-US" altLang="zh-CN" dirty="0"/>
          </a:p>
          <a:p>
            <a:r>
              <a:rPr lang="en-US" altLang="zh-CN" dirty="0"/>
              <a:t>Click 1</a:t>
            </a:r>
          </a:p>
          <a:p>
            <a:r>
              <a:rPr lang="en-US" altLang="zh-CN" dirty="0"/>
              <a:t>Formally, we will show something more general.  It seems we always have to show something more general than what we really want.  Here, we show that if P consumes w from its input, starting with only S on its stack, and winds up with stack alpha (POINT), then in G there is a leftmost generation in G, of the string w-alpha (POINT),  And conversely, if there is a leftmost derivation of w-alpha from S, then P will consume w off its input, while changing the stack from S to alpha.</a:t>
            </a:r>
          </a:p>
          <a:p>
            <a:endParaRPr lang="en-US" altLang="zh-CN" dirty="0"/>
          </a:p>
          <a:p>
            <a:r>
              <a:rPr lang="en-US" altLang="zh-CN" dirty="0"/>
              <a:t>Incidentally, notice that as we describe the moves of P, we allow any string x to follow w on the input.  Since no part of x was consumed, x cannot have any effect on the moves of P made reaching the ID shown, so if the statement is true for one x, it is true for any other.  That is,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x </a:t>
            </a:r>
            <a:r>
              <a:rPr lang="en-US" altLang="zh-CN" dirty="0" err="1"/>
              <a:t>doesn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matter.</a:t>
            </a:r>
            <a:r>
              <a:rPr lang="zh-CN" altLang="en-US" dirty="0">
                <a:latin typeface="Arial"/>
              </a:rPr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Click 2</a:t>
            </a:r>
          </a:p>
          <a:p>
            <a:r>
              <a:rPr lang="en-US" altLang="zh-CN" dirty="0"/>
              <a:t>We start with the </a:t>
            </a:r>
            <a:r>
              <a:rPr lang="zh-CN" altLang="en-US" dirty="0">
                <a:latin typeface="Arial"/>
              </a:rPr>
              <a:t>“</a:t>
            </a:r>
            <a:r>
              <a:rPr lang="en-US" altLang="zh-CN" dirty="0"/>
              <a:t>only if</a:t>
            </a:r>
            <a:r>
              <a:rPr lang="zh-CN" altLang="en-US" dirty="0">
                <a:latin typeface="Arial"/>
              </a:rPr>
              <a:t>”</a:t>
            </a:r>
            <a:r>
              <a:rPr lang="en-US" altLang="zh-CN" dirty="0"/>
              <a:t> part; that is, if P makes the transition shown, then S derives w-alpha in G.</a:t>
            </a:r>
          </a:p>
          <a:p>
            <a:endParaRPr lang="en-US" altLang="zh-CN" dirty="0"/>
          </a:p>
          <a:p>
            <a:r>
              <a:rPr lang="en-US" altLang="zh-CN" dirty="0"/>
              <a:t>Click 3</a:t>
            </a:r>
          </a:p>
          <a:p>
            <a:r>
              <a:rPr lang="en-US" altLang="zh-CN" dirty="0"/>
              <a:t>The basis is zero steps.  Then w is obviously epsilon, since nothing can have been consumed from the input.  And alpha is S, since the stack </a:t>
            </a:r>
            <a:r>
              <a:rPr lang="en-US" altLang="zh-CN" dirty="0" err="1"/>
              <a:t>doesn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t change.  We need to show that S derives w-alpha in an leftmost derivation.  But w-alpha is just S, and surely S derives-star itself (POINT).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do the induction.  We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 err="1"/>
              <a:t>ll</a:t>
            </a:r>
            <a:r>
              <a:rPr lang="en-US" altLang="zh-CN" dirty="0"/>
              <a:t> consider the result of n steps of P (POINT), and assume the inductive hypothesis for sequences of n-1 steps.  We must consider type-1 and type-2 moves as the last step, separately.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0D3DA-A339-4480-A1D3-4E421AA12F0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FEAD7-2B13-8441-821C-471F36959F66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C1D4-7CFD-4E99-8802-23B2CC0AD90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E7A2-9D7F-244E-AE5C-DEE5A4B99F9C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973A-9D55-4DD2-9F21-E03B395EA37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31C5-876C-D448-BB63-C5ED9BC5338C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ED52-97DD-4662-9029-B54FCF5EFE6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479FB-9891-7144-A701-02AAC375B047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9AEB5-F7B1-4F86-A4AA-D3F7E717F4F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8F45E-35E9-284C-9229-3B577F482B78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0E151-7128-4B98-AD35-A52146DD181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D0E2-7071-D745-BE04-B834BCF8F527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65666-7F0D-406E-8BA4-AE2AEA5DB6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E5BC9-1F07-0945-894F-5411FF9F58BA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F0446-1555-4B3E-B3B0-F444197C14D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2215-09E2-B341-BF9D-AB92F918ECDA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9F165-0943-4810-BA91-33EC6EB705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9A49-C974-0A4B-B5A8-1CC22B968A35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1035-B6D8-470E-801F-B24D56C15E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C457F-51C4-0B4B-BAE5-830E25820662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/26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022B4-039A-4D40-A19E-3A7DE42414A7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C80D1-1C22-4DB6-9C75-F2306BEFA49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113E-B142-F247-8E3F-A48B24195590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1DA34-2D6D-4427-A1E8-41237D2D4C6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DE5B89-8071-454F-A8B9-0A4A13E06EA7}" type="datetime1">
              <a:rPr lang="en-US" altLang="zh-CN" smtClean="0"/>
              <a:t>4/19/21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B34835B-6D9A-48A1-AD99-45FCEBD3BB8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1288" y="1588"/>
            <a:ext cx="9285288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-107950" y="4293096"/>
            <a:ext cx="92519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ts val="6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ahoma"/>
                <a:ea typeface="华文中宋" pitchFamily="2" charset="-122"/>
                <a:cs typeface="Tahoma"/>
              </a:rPr>
              <a:t>School of Computer Science</a:t>
            </a:r>
            <a:endParaRPr lang="zh-CN" altLang="en-US" sz="3600" b="1" dirty="0">
              <a:solidFill>
                <a:srgbClr val="009900"/>
              </a:solidFill>
              <a:latin typeface="Tahoma"/>
              <a:ea typeface="华文中宋" pitchFamily="2" charset="-122"/>
              <a:cs typeface="Tahoma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28588" y="1214239"/>
            <a:ext cx="9272588" cy="16386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ts val="4000"/>
              </a:lnSpc>
              <a:defRPr/>
            </a:pPr>
            <a:r>
              <a:rPr lang="en-US" altLang="zh-CN" sz="4000" b="1" dirty="0">
                <a:solidFill>
                  <a:srgbClr val="FF1901"/>
                </a:solidFill>
                <a:latin typeface="Tahoma"/>
                <a:ea typeface="华文新魏" pitchFamily="2" charset="-122"/>
                <a:cs typeface="Tahoma"/>
              </a:rPr>
              <a:t>Theory of Computation</a:t>
            </a:r>
          </a:p>
          <a:p>
            <a:pPr algn="ctr">
              <a:lnSpc>
                <a:spcPts val="4000"/>
              </a:lnSpc>
              <a:defRPr/>
            </a:pPr>
            <a:endParaRPr lang="en-US" altLang="zh-CN" sz="4000" b="1" dirty="0">
              <a:solidFill>
                <a:srgbClr val="FF1901"/>
              </a:solidFill>
              <a:latin typeface="Tahoma"/>
              <a:ea typeface="华文新魏" pitchFamily="2" charset="-122"/>
              <a:cs typeface="Tahoma"/>
            </a:endParaRPr>
          </a:p>
          <a:p>
            <a:pPr algn="ctr">
              <a:lnSpc>
                <a:spcPts val="4000"/>
              </a:lnSpc>
              <a:defRPr/>
            </a:pPr>
            <a:r>
              <a:rPr lang="en-US" altLang="zh-CN" sz="3600" b="1" dirty="0">
                <a:solidFill>
                  <a:srgbClr val="FF1901"/>
                </a:solidFill>
                <a:latin typeface="Tahoma"/>
                <a:ea typeface="华文新魏" pitchFamily="2" charset="-122"/>
                <a:cs typeface="Tahoma"/>
              </a:rPr>
              <a:t>Equivalence of PDA and CFG</a:t>
            </a:r>
          </a:p>
        </p:txBody>
      </p:sp>
      <p:sp>
        <p:nvSpPr>
          <p:cNvPr id="2054" name="矩形 4"/>
          <p:cNvSpPr>
            <a:spLocks noChangeArrowheads="1"/>
          </p:cNvSpPr>
          <p:nvPr/>
        </p:nvSpPr>
        <p:spPr bwMode="auto">
          <a:xfrm>
            <a:off x="-107950" y="4869160"/>
            <a:ext cx="925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3300"/>
                </a:solidFill>
                <a:latin typeface="Tahoma"/>
                <a:ea typeface="华文新魏" pitchFamily="2" charset="-122"/>
                <a:cs typeface="Tahoma"/>
              </a:rPr>
              <a:t>2021.04</a:t>
            </a:r>
          </a:p>
        </p:txBody>
      </p:sp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3603" y="2564904"/>
            <a:ext cx="9251950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endParaRPr lang="zh-CN" altLang="en-US" sz="2800" b="1" dirty="0">
              <a:solidFill>
                <a:schemeClr val="hlink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ahoma"/>
                <a:ea typeface="华文中宋" pitchFamily="2" charset="-122"/>
                <a:cs typeface="Tahoma"/>
              </a:rPr>
              <a:t>Yang, Ning </a:t>
            </a:r>
          </a:p>
          <a:p>
            <a:pPr algn="ctr">
              <a:spcBef>
                <a:spcPts val="6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杨</a:t>
            </a:r>
            <a:r>
              <a:rPr lang="en-US" altLang="zh-CN" sz="2800" b="1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宁</a:t>
            </a:r>
            <a:r>
              <a:rPr lang="en-US" altLang="zh-CN" sz="2800" b="1" dirty="0">
                <a:solidFill>
                  <a:schemeClr val="hlin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)</a:t>
            </a:r>
          </a:p>
          <a:p>
            <a:pPr algn="ctr">
              <a:spcBef>
                <a:spcPts val="6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endParaRPr lang="zh-CN" altLang="en-US" sz="26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64630"/>
              </p:ext>
            </p:extLst>
          </p:nvPr>
        </p:nvGraphicFramePr>
        <p:xfrm>
          <a:off x="4032250" y="3178348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30" name="PDF" r:id="rId5" imgW="1080000" imgH="1080000" progId="FoxitReader.Document">
                  <p:embed/>
                </p:oleObj>
              </mc:Choice>
              <mc:Fallback>
                <p:oleObj name="PDF" r:id="rId5" imgW="1080000" imgH="108000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0" y="3178348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37463" y="417558"/>
            <a:ext cx="3662742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Use of a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Type 1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 Rule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The move sequence must be of the form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yax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(q, ax, 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), where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ya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= w.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By the IH applied to the first n-1 steps, 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ya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.</a:t>
            </a:r>
            <a:endParaRPr lang="en-US" altLang="zh-CN" sz="3200" kern="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But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ya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= w, so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68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37463" y="417558"/>
            <a:ext cx="3662742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Use of a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Type 2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 Rule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The move sequence must be of the form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(q, x, 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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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), where A -&gt;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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is a production and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=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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By the IH applied to the first n-1 steps, 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wA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.</a:t>
            </a:r>
            <a:endParaRPr lang="en-US" altLang="zh-CN" sz="3200" kern="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Thus,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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=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05808" y="417558"/>
            <a:ext cx="372606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Proof of Part 2 (“if”)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We also must prove that if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then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for any x.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Induction on number of steps in the leftmost derivation.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Ideas are similar; omitted.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427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307899" y="417558"/>
            <a:ext cx="3521878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Proof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 – Completion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We now have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for any x if and only if 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In particular, let x =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=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Then (q, w,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(q,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if and only if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That is, w is in N(P) if and only if w is in L(G).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1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47358" y="428604"/>
            <a:ext cx="149949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Content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1073E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000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073E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PDA to CFG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48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062924" y="417558"/>
            <a:ext cx="4011796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From a PDA to a CFG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Now, assume L = N(P).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We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’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ll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construct a CFG G such that L = L(G).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DA0058"/>
                </a:solidFill>
                <a:latin typeface="Tahoma"/>
                <a:ea typeface="宋体"/>
              </a:rPr>
              <a:t>Intuition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: G will have variables [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pXq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] generating exactly the inputs that cause P to have the net effect of popping stack symbol X while going from state p to state q.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P never gets below this X while doing so.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26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341949" y="417558"/>
            <a:ext cx="345375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Picture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: Popping X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521173" y="3736306"/>
            <a:ext cx="428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349973" y="4574506"/>
            <a:ext cx="45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613248" y="1569368"/>
            <a:ext cx="4149725" cy="2638425"/>
          </a:xfrm>
          <a:custGeom>
            <a:avLst/>
            <a:gdLst>
              <a:gd name="T0" fmla="*/ 0 w 2614"/>
              <a:gd name="T1" fmla="*/ 1296 h 1662"/>
              <a:gd name="T2" fmla="*/ 122 w 2614"/>
              <a:gd name="T3" fmla="*/ 1163 h 1662"/>
              <a:gd name="T4" fmla="*/ 155 w 2614"/>
              <a:gd name="T5" fmla="*/ 1008 h 1662"/>
              <a:gd name="T6" fmla="*/ 222 w 2614"/>
              <a:gd name="T7" fmla="*/ 842 h 1662"/>
              <a:gd name="T8" fmla="*/ 366 w 2614"/>
              <a:gd name="T9" fmla="*/ 565 h 1662"/>
              <a:gd name="T10" fmla="*/ 399 w 2614"/>
              <a:gd name="T11" fmla="*/ 499 h 1662"/>
              <a:gd name="T12" fmla="*/ 465 w 2614"/>
              <a:gd name="T13" fmla="*/ 410 h 1662"/>
              <a:gd name="T14" fmla="*/ 543 w 2614"/>
              <a:gd name="T15" fmla="*/ 499 h 1662"/>
              <a:gd name="T16" fmla="*/ 576 w 2614"/>
              <a:gd name="T17" fmla="*/ 565 h 1662"/>
              <a:gd name="T18" fmla="*/ 620 w 2614"/>
              <a:gd name="T19" fmla="*/ 665 h 1662"/>
              <a:gd name="T20" fmla="*/ 698 w 2614"/>
              <a:gd name="T21" fmla="*/ 1064 h 1662"/>
              <a:gd name="T22" fmla="*/ 809 w 2614"/>
              <a:gd name="T23" fmla="*/ 1197 h 1662"/>
              <a:gd name="T24" fmla="*/ 1019 w 2614"/>
              <a:gd name="T25" fmla="*/ 1097 h 1662"/>
              <a:gd name="T26" fmla="*/ 1119 w 2614"/>
              <a:gd name="T27" fmla="*/ 1031 h 1662"/>
              <a:gd name="T28" fmla="*/ 1141 w 2614"/>
              <a:gd name="T29" fmla="*/ 997 h 1662"/>
              <a:gd name="T30" fmla="*/ 1174 w 2614"/>
              <a:gd name="T31" fmla="*/ 975 h 1662"/>
              <a:gd name="T32" fmla="*/ 1185 w 2614"/>
              <a:gd name="T33" fmla="*/ 665 h 1662"/>
              <a:gd name="T34" fmla="*/ 1252 w 2614"/>
              <a:gd name="T35" fmla="*/ 532 h 1662"/>
              <a:gd name="T36" fmla="*/ 1263 w 2614"/>
              <a:gd name="T37" fmla="*/ 499 h 1662"/>
              <a:gd name="T38" fmla="*/ 1318 w 2614"/>
              <a:gd name="T39" fmla="*/ 443 h 1662"/>
              <a:gd name="T40" fmla="*/ 1385 w 2614"/>
              <a:gd name="T41" fmla="*/ 167 h 1662"/>
              <a:gd name="T42" fmla="*/ 1462 w 2614"/>
              <a:gd name="T43" fmla="*/ 56 h 1662"/>
              <a:gd name="T44" fmla="*/ 1495 w 2614"/>
              <a:gd name="T45" fmla="*/ 122 h 1662"/>
              <a:gd name="T46" fmla="*/ 1562 w 2614"/>
              <a:gd name="T47" fmla="*/ 322 h 1662"/>
              <a:gd name="T48" fmla="*/ 1584 w 2614"/>
              <a:gd name="T49" fmla="*/ 443 h 1662"/>
              <a:gd name="T50" fmla="*/ 1606 w 2614"/>
              <a:gd name="T51" fmla="*/ 510 h 1662"/>
              <a:gd name="T52" fmla="*/ 1617 w 2614"/>
              <a:gd name="T53" fmla="*/ 554 h 1662"/>
              <a:gd name="T54" fmla="*/ 1673 w 2614"/>
              <a:gd name="T55" fmla="*/ 610 h 1662"/>
              <a:gd name="T56" fmla="*/ 1783 w 2614"/>
              <a:gd name="T57" fmla="*/ 610 h 1662"/>
              <a:gd name="T58" fmla="*/ 1894 w 2614"/>
              <a:gd name="T59" fmla="*/ 488 h 1662"/>
              <a:gd name="T60" fmla="*/ 1961 w 2614"/>
              <a:gd name="T61" fmla="*/ 455 h 1662"/>
              <a:gd name="T62" fmla="*/ 2016 w 2614"/>
              <a:gd name="T63" fmla="*/ 521 h 1662"/>
              <a:gd name="T64" fmla="*/ 2049 w 2614"/>
              <a:gd name="T65" fmla="*/ 587 h 1662"/>
              <a:gd name="T66" fmla="*/ 2094 w 2614"/>
              <a:gd name="T67" fmla="*/ 643 h 1662"/>
              <a:gd name="T68" fmla="*/ 2138 w 2614"/>
              <a:gd name="T69" fmla="*/ 720 h 1662"/>
              <a:gd name="T70" fmla="*/ 2226 w 2614"/>
              <a:gd name="T71" fmla="*/ 887 h 1662"/>
              <a:gd name="T72" fmla="*/ 2282 w 2614"/>
              <a:gd name="T73" fmla="*/ 986 h 1662"/>
              <a:gd name="T74" fmla="*/ 2304 w 2614"/>
              <a:gd name="T75" fmla="*/ 1019 h 1662"/>
              <a:gd name="T76" fmla="*/ 2382 w 2614"/>
              <a:gd name="T77" fmla="*/ 1141 h 1662"/>
              <a:gd name="T78" fmla="*/ 2415 w 2614"/>
              <a:gd name="T79" fmla="*/ 1208 h 1662"/>
              <a:gd name="T80" fmla="*/ 2492 w 2614"/>
              <a:gd name="T81" fmla="*/ 1385 h 1662"/>
              <a:gd name="T82" fmla="*/ 2503 w 2614"/>
              <a:gd name="T83" fmla="*/ 1418 h 1662"/>
              <a:gd name="T84" fmla="*/ 2526 w 2614"/>
              <a:gd name="T85" fmla="*/ 1440 h 1662"/>
              <a:gd name="T86" fmla="*/ 2614 w 2614"/>
              <a:gd name="T87" fmla="*/ 166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14" h="1662">
                <a:moveTo>
                  <a:pt x="0" y="1296"/>
                </a:moveTo>
                <a:cubicBezTo>
                  <a:pt x="51" y="1262"/>
                  <a:pt x="80" y="1207"/>
                  <a:pt x="122" y="1163"/>
                </a:cubicBezTo>
                <a:cubicBezTo>
                  <a:pt x="135" y="1113"/>
                  <a:pt x="132" y="1055"/>
                  <a:pt x="155" y="1008"/>
                </a:cubicBezTo>
                <a:cubicBezTo>
                  <a:pt x="181" y="955"/>
                  <a:pt x="206" y="900"/>
                  <a:pt x="222" y="842"/>
                </a:cubicBezTo>
                <a:cubicBezTo>
                  <a:pt x="251" y="739"/>
                  <a:pt x="269" y="628"/>
                  <a:pt x="366" y="565"/>
                </a:cubicBezTo>
                <a:cubicBezTo>
                  <a:pt x="429" y="470"/>
                  <a:pt x="353" y="590"/>
                  <a:pt x="399" y="499"/>
                </a:cubicBezTo>
                <a:cubicBezTo>
                  <a:pt x="415" y="466"/>
                  <a:pt x="445" y="440"/>
                  <a:pt x="465" y="410"/>
                </a:cubicBezTo>
                <a:cubicBezTo>
                  <a:pt x="494" y="439"/>
                  <a:pt x="525" y="462"/>
                  <a:pt x="543" y="499"/>
                </a:cubicBezTo>
                <a:cubicBezTo>
                  <a:pt x="589" y="590"/>
                  <a:pt x="513" y="470"/>
                  <a:pt x="576" y="565"/>
                </a:cubicBezTo>
                <a:cubicBezTo>
                  <a:pt x="602" y="645"/>
                  <a:pt x="585" y="612"/>
                  <a:pt x="620" y="665"/>
                </a:cubicBezTo>
                <a:cubicBezTo>
                  <a:pt x="629" y="827"/>
                  <a:pt x="611" y="932"/>
                  <a:pt x="698" y="1064"/>
                </a:cubicBezTo>
                <a:cubicBezTo>
                  <a:pt x="738" y="1125"/>
                  <a:pt x="735" y="1173"/>
                  <a:pt x="809" y="1197"/>
                </a:cubicBezTo>
                <a:cubicBezTo>
                  <a:pt x="888" y="1170"/>
                  <a:pt x="948" y="1138"/>
                  <a:pt x="1019" y="1097"/>
                </a:cubicBezTo>
                <a:cubicBezTo>
                  <a:pt x="1057" y="1075"/>
                  <a:pt x="1077" y="1045"/>
                  <a:pt x="1119" y="1031"/>
                </a:cubicBezTo>
                <a:cubicBezTo>
                  <a:pt x="1126" y="1020"/>
                  <a:pt x="1132" y="1007"/>
                  <a:pt x="1141" y="997"/>
                </a:cubicBezTo>
                <a:cubicBezTo>
                  <a:pt x="1150" y="988"/>
                  <a:pt x="1172" y="988"/>
                  <a:pt x="1174" y="975"/>
                </a:cubicBezTo>
                <a:cubicBezTo>
                  <a:pt x="1188" y="872"/>
                  <a:pt x="1176" y="768"/>
                  <a:pt x="1185" y="665"/>
                </a:cubicBezTo>
                <a:cubicBezTo>
                  <a:pt x="1190" y="612"/>
                  <a:pt x="1224" y="574"/>
                  <a:pt x="1252" y="532"/>
                </a:cubicBezTo>
                <a:cubicBezTo>
                  <a:pt x="1258" y="522"/>
                  <a:pt x="1256" y="508"/>
                  <a:pt x="1263" y="499"/>
                </a:cubicBezTo>
                <a:cubicBezTo>
                  <a:pt x="1279" y="478"/>
                  <a:pt x="1318" y="443"/>
                  <a:pt x="1318" y="443"/>
                </a:cubicBezTo>
                <a:cubicBezTo>
                  <a:pt x="1348" y="352"/>
                  <a:pt x="1358" y="258"/>
                  <a:pt x="1385" y="167"/>
                </a:cubicBezTo>
                <a:cubicBezTo>
                  <a:pt x="1402" y="111"/>
                  <a:pt x="1405" y="75"/>
                  <a:pt x="1462" y="56"/>
                </a:cubicBezTo>
                <a:cubicBezTo>
                  <a:pt x="1500" y="171"/>
                  <a:pt x="1440" y="0"/>
                  <a:pt x="1495" y="122"/>
                </a:cubicBezTo>
                <a:cubicBezTo>
                  <a:pt x="1521" y="179"/>
                  <a:pt x="1549" y="259"/>
                  <a:pt x="1562" y="322"/>
                </a:cubicBezTo>
                <a:cubicBezTo>
                  <a:pt x="1570" y="362"/>
                  <a:pt x="1574" y="403"/>
                  <a:pt x="1584" y="443"/>
                </a:cubicBezTo>
                <a:cubicBezTo>
                  <a:pt x="1590" y="466"/>
                  <a:pt x="1599" y="488"/>
                  <a:pt x="1606" y="510"/>
                </a:cubicBezTo>
                <a:cubicBezTo>
                  <a:pt x="1611" y="524"/>
                  <a:pt x="1609" y="541"/>
                  <a:pt x="1617" y="554"/>
                </a:cubicBezTo>
                <a:cubicBezTo>
                  <a:pt x="1632" y="576"/>
                  <a:pt x="1673" y="610"/>
                  <a:pt x="1673" y="610"/>
                </a:cubicBezTo>
                <a:cubicBezTo>
                  <a:pt x="1699" y="689"/>
                  <a:pt x="1725" y="649"/>
                  <a:pt x="1783" y="610"/>
                </a:cubicBezTo>
                <a:cubicBezTo>
                  <a:pt x="1834" y="576"/>
                  <a:pt x="1858" y="542"/>
                  <a:pt x="1894" y="488"/>
                </a:cubicBezTo>
                <a:cubicBezTo>
                  <a:pt x="1907" y="469"/>
                  <a:pt x="1942" y="461"/>
                  <a:pt x="1961" y="455"/>
                </a:cubicBezTo>
                <a:cubicBezTo>
                  <a:pt x="2016" y="537"/>
                  <a:pt x="1945" y="436"/>
                  <a:pt x="2016" y="521"/>
                </a:cubicBezTo>
                <a:cubicBezTo>
                  <a:pt x="2073" y="589"/>
                  <a:pt x="2009" y="519"/>
                  <a:pt x="2049" y="587"/>
                </a:cubicBezTo>
                <a:cubicBezTo>
                  <a:pt x="2061" y="608"/>
                  <a:pt x="2080" y="623"/>
                  <a:pt x="2094" y="643"/>
                </a:cubicBezTo>
                <a:cubicBezTo>
                  <a:pt x="2120" y="721"/>
                  <a:pt x="2084" y="624"/>
                  <a:pt x="2138" y="720"/>
                </a:cubicBezTo>
                <a:cubicBezTo>
                  <a:pt x="2171" y="778"/>
                  <a:pt x="2178" y="838"/>
                  <a:pt x="2226" y="887"/>
                </a:cubicBezTo>
                <a:cubicBezTo>
                  <a:pt x="2247" y="945"/>
                  <a:pt x="2232" y="910"/>
                  <a:pt x="2282" y="986"/>
                </a:cubicBezTo>
                <a:cubicBezTo>
                  <a:pt x="2289" y="997"/>
                  <a:pt x="2304" y="1019"/>
                  <a:pt x="2304" y="1019"/>
                </a:cubicBezTo>
                <a:cubicBezTo>
                  <a:pt x="2320" y="1068"/>
                  <a:pt x="2346" y="1106"/>
                  <a:pt x="2382" y="1141"/>
                </a:cubicBezTo>
                <a:cubicBezTo>
                  <a:pt x="2420" y="1259"/>
                  <a:pt x="2361" y="1086"/>
                  <a:pt x="2415" y="1208"/>
                </a:cubicBezTo>
                <a:cubicBezTo>
                  <a:pt x="2442" y="1268"/>
                  <a:pt x="2463" y="1327"/>
                  <a:pt x="2492" y="1385"/>
                </a:cubicBezTo>
                <a:cubicBezTo>
                  <a:pt x="2497" y="1395"/>
                  <a:pt x="2497" y="1408"/>
                  <a:pt x="2503" y="1418"/>
                </a:cubicBezTo>
                <a:cubicBezTo>
                  <a:pt x="2509" y="1427"/>
                  <a:pt x="2520" y="1432"/>
                  <a:pt x="2526" y="1440"/>
                </a:cubicBezTo>
                <a:cubicBezTo>
                  <a:pt x="2571" y="1500"/>
                  <a:pt x="2614" y="1586"/>
                  <a:pt x="2614" y="1662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49573" y="2440906"/>
            <a:ext cx="1162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height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622648" y="134076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2689448" y="4845968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4823048" y="4845968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30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847298" y="417558"/>
            <a:ext cx="2443057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Variable of G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G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’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 variables are of the form [pXq].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This variable generates all and only the strings w such that                           	(p, w, X)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⊦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*(q,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ε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ε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Also a start symbol S we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’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ll talk about later.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7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535617" y="417558"/>
            <a:ext cx="3066425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Productions of G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Each production for 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pXq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 comes from a move of P in state p with stack symbol 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DA0058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Simplest case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: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δ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(p, a, X) contains (q,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ε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).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Note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 can be an input symbol or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</a:rPr>
              <a:t>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Then the production is 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pXq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 -&gt;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Here, 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pXq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 generates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, because reading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 is one way to pop X and go from p to q.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091185" y="417558"/>
            <a:ext cx="395529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Productions of G – (2)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556792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DA0058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Next simplest case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: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δ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(p, a, X) contains (r, Y) for some state r and symbol 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G has production 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pXq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 -&gt; a[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rYq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We can erase X and go from p to q by reading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 (entering state r and replacing the X by Y) and then reading some w that gets P from r to q while erasing the Y.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4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47358" y="428604"/>
            <a:ext cx="149949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Content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1073E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1073E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0000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PDA to CFG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22636" y="417558"/>
            <a:ext cx="3692397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Picture of the Action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95872" y="3834408"/>
            <a:ext cx="962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  Y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908597" y="4629746"/>
            <a:ext cx="384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499397" y="4629746"/>
            <a:ext cx="45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2457872" y="4901208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048672" y="4901208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695872" y="4291608"/>
            <a:ext cx="5891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   r                                                 q</a:t>
            </a: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1619672" y="1700808"/>
            <a:ext cx="5416550" cy="2679700"/>
          </a:xfrm>
          <a:custGeom>
            <a:avLst/>
            <a:gdLst>
              <a:gd name="T0" fmla="*/ 0 w 3412"/>
              <a:gd name="T1" fmla="*/ 1300 h 1688"/>
              <a:gd name="T2" fmla="*/ 488 w 3412"/>
              <a:gd name="T3" fmla="*/ 1311 h 1688"/>
              <a:gd name="T4" fmla="*/ 632 w 3412"/>
              <a:gd name="T5" fmla="*/ 1245 h 1688"/>
              <a:gd name="T6" fmla="*/ 665 w 3412"/>
              <a:gd name="T7" fmla="*/ 1178 h 1688"/>
              <a:gd name="T8" fmla="*/ 709 w 3412"/>
              <a:gd name="T9" fmla="*/ 1101 h 1688"/>
              <a:gd name="T10" fmla="*/ 731 w 3412"/>
              <a:gd name="T11" fmla="*/ 1034 h 1688"/>
              <a:gd name="T12" fmla="*/ 743 w 3412"/>
              <a:gd name="T13" fmla="*/ 1001 h 1688"/>
              <a:gd name="T14" fmla="*/ 776 w 3412"/>
              <a:gd name="T15" fmla="*/ 990 h 1688"/>
              <a:gd name="T16" fmla="*/ 820 w 3412"/>
              <a:gd name="T17" fmla="*/ 901 h 1688"/>
              <a:gd name="T18" fmla="*/ 920 w 3412"/>
              <a:gd name="T19" fmla="*/ 647 h 1688"/>
              <a:gd name="T20" fmla="*/ 953 w 3412"/>
              <a:gd name="T21" fmla="*/ 514 h 1688"/>
              <a:gd name="T22" fmla="*/ 1119 w 3412"/>
              <a:gd name="T23" fmla="*/ 469 h 1688"/>
              <a:gd name="T24" fmla="*/ 1186 w 3412"/>
              <a:gd name="T25" fmla="*/ 480 h 1688"/>
              <a:gd name="T26" fmla="*/ 1208 w 3412"/>
              <a:gd name="T27" fmla="*/ 547 h 1688"/>
              <a:gd name="T28" fmla="*/ 1219 w 3412"/>
              <a:gd name="T29" fmla="*/ 580 h 1688"/>
              <a:gd name="T30" fmla="*/ 1252 w 3412"/>
              <a:gd name="T31" fmla="*/ 768 h 1688"/>
              <a:gd name="T32" fmla="*/ 1319 w 3412"/>
              <a:gd name="T33" fmla="*/ 802 h 1688"/>
              <a:gd name="T34" fmla="*/ 1573 w 3412"/>
              <a:gd name="T35" fmla="*/ 713 h 1688"/>
              <a:gd name="T36" fmla="*/ 1640 w 3412"/>
              <a:gd name="T37" fmla="*/ 658 h 1688"/>
              <a:gd name="T38" fmla="*/ 1706 w 3412"/>
              <a:gd name="T39" fmla="*/ 591 h 1688"/>
              <a:gd name="T40" fmla="*/ 1751 w 3412"/>
              <a:gd name="T41" fmla="*/ 525 h 1688"/>
              <a:gd name="T42" fmla="*/ 1839 w 3412"/>
              <a:gd name="T43" fmla="*/ 336 h 1688"/>
              <a:gd name="T44" fmla="*/ 1883 w 3412"/>
              <a:gd name="T45" fmla="*/ 215 h 1688"/>
              <a:gd name="T46" fmla="*/ 1928 w 3412"/>
              <a:gd name="T47" fmla="*/ 82 h 1688"/>
              <a:gd name="T48" fmla="*/ 1961 w 3412"/>
              <a:gd name="T49" fmla="*/ 71 h 1688"/>
              <a:gd name="T50" fmla="*/ 2094 w 3412"/>
              <a:gd name="T51" fmla="*/ 37 h 1688"/>
              <a:gd name="T52" fmla="*/ 2127 w 3412"/>
              <a:gd name="T53" fmla="*/ 60 h 1688"/>
              <a:gd name="T54" fmla="*/ 2160 w 3412"/>
              <a:gd name="T55" fmla="*/ 71 h 1688"/>
              <a:gd name="T56" fmla="*/ 2282 w 3412"/>
              <a:gd name="T57" fmla="*/ 215 h 1688"/>
              <a:gd name="T58" fmla="*/ 2315 w 3412"/>
              <a:gd name="T59" fmla="*/ 281 h 1688"/>
              <a:gd name="T60" fmla="*/ 2360 w 3412"/>
              <a:gd name="T61" fmla="*/ 381 h 1688"/>
              <a:gd name="T62" fmla="*/ 2482 w 3412"/>
              <a:gd name="T63" fmla="*/ 824 h 1688"/>
              <a:gd name="T64" fmla="*/ 2515 w 3412"/>
              <a:gd name="T65" fmla="*/ 968 h 1688"/>
              <a:gd name="T66" fmla="*/ 2537 w 3412"/>
              <a:gd name="T67" fmla="*/ 1001 h 1688"/>
              <a:gd name="T68" fmla="*/ 2581 w 3412"/>
              <a:gd name="T69" fmla="*/ 1101 h 1688"/>
              <a:gd name="T70" fmla="*/ 2759 w 3412"/>
              <a:gd name="T71" fmla="*/ 1200 h 1688"/>
              <a:gd name="T72" fmla="*/ 2836 w 3412"/>
              <a:gd name="T73" fmla="*/ 1189 h 1688"/>
              <a:gd name="T74" fmla="*/ 3002 w 3412"/>
              <a:gd name="T75" fmla="*/ 1090 h 1688"/>
              <a:gd name="T76" fmla="*/ 3179 w 3412"/>
              <a:gd name="T77" fmla="*/ 1123 h 1688"/>
              <a:gd name="T78" fmla="*/ 3279 w 3412"/>
              <a:gd name="T79" fmla="*/ 1245 h 1688"/>
              <a:gd name="T80" fmla="*/ 3301 w 3412"/>
              <a:gd name="T81" fmla="*/ 1311 h 1688"/>
              <a:gd name="T82" fmla="*/ 3357 w 3412"/>
              <a:gd name="T83" fmla="*/ 1522 h 1688"/>
              <a:gd name="T84" fmla="*/ 3412 w 3412"/>
              <a:gd name="T85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12" h="1688">
                <a:moveTo>
                  <a:pt x="0" y="1300"/>
                </a:moveTo>
                <a:cubicBezTo>
                  <a:pt x="164" y="1291"/>
                  <a:pt x="325" y="1279"/>
                  <a:pt x="488" y="1311"/>
                </a:cubicBezTo>
                <a:cubicBezTo>
                  <a:pt x="604" y="1282"/>
                  <a:pt x="551" y="1299"/>
                  <a:pt x="632" y="1245"/>
                </a:cubicBezTo>
                <a:cubicBezTo>
                  <a:pt x="694" y="1152"/>
                  <a:pt x="620" y="1270"/>
                  <a:pt x="665" y="1178"/>
                </a:cubicBezTo>
                <a:cubicBezTo>
                  <a:pt x="706" y="1095"/>
                  <a:pt x="669" y="1201"/>
                  <a:pt x="709" y="1101"/>
                </a:cubicBezTo>
                <a:cubicBezTo>
                  <a:pt x="718" y="1079"/>
                  <a:pt x="724" y="1056"/>
                  <a:pt x="731" y="1034"/>
                </a:cubicBezTo>
                <a:cubicBezTo>
                  <a:pt x="735" y="1023"/>
                  <a:pt x="735" y="1009"/>
                  <a:pt x="743" y="1001"/>
                </a:cubicBezTo>
                <a:cubicBezTo>
                  <a:pt x="751" y="993"/>
                  <a:pt x="765" y="994"/>
                  <a:pt x="776" y="990"/>
                </a:cubicBezTo>
                <a:cubicBezTo>
                  <a:pt x="801" y="914"/>
                  <a:pt x="782" y="941"/>
                  <a:pt x="820" y="901"/>
                </a:cubicBezTo>
                <a:cubicBezTo>
                  <a:pt x="849" y="815"/>
                  <a:pt x="902" y="737"/>
                  <a:pt x="920" y="647"/>
                </a:cubicBezTo>
                <a:cubicBezTo>
                  <a:pt x="926" y="617"/>
                  <a:pt x="935" y="541"/>
                  <a:pt x="953" y="514"/>
                </a:cubicBezTo>
                <a:cubicBezTo>
                  <a:pt x="982" y="471"/>
                  <a:pt x="1088" y="472"/>
                  <a:pt x="1119" y="469"/>
                </a:cubicBezTo>
                <a:cubicBezTo>
                  <a:pt x="1151" y="461"/>
                  <a:pt x="1168" y="444"/>
                  <a:pt x="1186" y="480"/>
                </a:cubicBezTo>
                <a:cubicBezTo>
                  <a:pt x="1197" y="501"/>
                  <a:pt x="1201" y="525"/>
                  <a:pt x="1208" y="547"/>
                </a:cubicBezTo>
                <a:cubicBezTo>
                  <a:pt x="1212" y="558"/>
                  <a:pt x="1219" y="580"/>
                  <a:pt x="1219" y="580"/>
                </a:cubicBezTo>
                <a:cubicBezTo>
                  <a:pt x="1226" y="620"/>
                  <a:pt x="1228" y="744"/>
                  <a:pt x="1252" y="768"/>
                </a:cubicBezTo>
                <a:cubicBezTo>
                  <a:pt x="1270" y="786"/>
                  <a:pt x="1298" y="788"/>
                  <a:pt x="1319" y="802"/>
                </a:cubicBezTo>
                <a:cubicBezTo>
                  <a:pt x="1418" y="785"/>
                  <a:pt x="1490" y="768"/>
                  <a:pt x="1573" y="713"/>
                </a:cubicBezTo>
                <a:cubicBezTo>
                  <a:pt x="1597" y="697"/>
                  <a:pt x="1619" y="677"/>
                  <a:pt x="1640" y="658"/>
                </a:cubicBezTo>
                <a:cubicBezTo>
                  <a:pt x="1663" y="637"/>
                  <a:pt x="1706" y="591"/>
                  <a:pt x="1706" y="591"/>
                </a:cubicBezTo>
                <a:cubicBezTo>
                  <a:pt x="1735" y="504"/>
                  <a:pt x="1691" y="619"/>
                  <a:pt x="1751" y="525"/>
                </a:cubicBezTo>
                <a:cubicBezTo>
                  <a:pt x="1790" y="464"/>
                  <a:pt x="1800" y="396"/>
                  <a:pt x="1839" y="336"/>
                </a:cubicBezTo>
                <a:cubicBezTo>
                  <a:pt x="1850" y="291"/>
                  <a:pt x="1866" y="258"/>
                  <a:pt x="1883" y="215"/>
                </a:cubicBezTo>
                <a:cubicBezTo>
                  <a:pt x="1900" y="172"/>
                  <a:pt x="1913" y="126"/>
                  <a:pt x="1928" y="82"/>
                </a:cubicBezTo>
                <a:cubicBezTo>
                  <a:pt x="1932" y="71"/>
                  <a:pt x="1950" y="75"/>
                  <a:pt x="1961" y="71"/>
                </a:cubicBezTo>
                <a:cubicBezTo>
                  <a:pt x="1984" y="0"/>
                  <a:pt x="2021" y="28"/>
                  <a:pt x="2094" y="37"/>
                </a:cubicBezTo>
                <a:cubicBezTo>
                  <a:pt x="2105" y="45"/>
                  <a:pt x="2115" y="54"/>
                  <a:pt x="2127" y="60"/>
                </a:cubicBezTo>
                <a:cubicBezTo>
                  <a:pt x="2137" y="65"/>
                  <a:pt x="2150" y="65"/>
                  <a:pt x="2160" y="71"/>
                </a:cubicBezTo>
                <a:cubicBezTo>
                  <a:pt x="2213" y="102"/>
                  <a:pt x="2240" y="171"/>
                  <a:pt x="2282" y="215"/>
                </a:cubicBezTo>
                <a:cubicBezTo>
                  <a:pt x="2308" y="292"/>
                  <a:pt x="2275" y="203"/>
                  <a:pt x="2315" y="281"/>
                </a:cubicBezTo>
                <a:cubicBezTo>
                  <a:pt x="2333" y="316"/>
                  <a:pt x="2338" y="347"/>
                  <a:pt x="2360" y="381"/>
                </a:cubicBezTo>
                <a:cubicBezTo>
                  <a:pt x="2397" y="530"/>
                  <a:pt x="2445" y="676"/>
                  <a:pt x="2482" y="824"/>
                </a:cubicBezTo>
                <a:cubicBezTo>
                  <a:pt x="2494" y="872"/>
                  <a:pt x="2503" y="920"/>
                  <a:pt x="2515" y="968"/>
                </a:cubicBezTo>
                <a:cubicBezTo>
                  <a:pt x="2518" y="981"/>
                  <a:pt x="2532" y="989"/>
                  <a:pt x="2537" y="1001"/>
                </a:cubicBezTo>
                <a:cubicBezTo>
                  <a:pt x="2563" y="1061"/>
                  <a:pt x="2546" y="1060"/>
                  <a:pt x="2581" y="1101"/>
                </a:cubicBezTo>
                <a:cubicBezTo>
                  <a:pt x="2623" y="1150"/>
                  <a:pt x="2704" y="1164"/>
                  <a:pt x="2759" y="1200"/>
                </a:cubicBezTo>
                <a:cubicBezTo>
                  <a:pt x="2785" y="1196"/>
                  <a:pt x="2812" y="1198"/>
                  <a:pt x="2836" y="1189"/>
                </a:cubicBezTo>
                <a:cubicBezTo>
                  <a:pt x="2897" y="1166"/>
                  <a:pt x="2939" y="1111"/>
                  <a:pt x="3002" y="1090"/>
                </a:cubicBezTo>
                <a:cubicBezTo>
                  <a:pt x="3061" y="1100"/>
                  <a:pt x="3122" y="1104"/>
                  <a:pt x="3179" y="1123"/>
                </a:cubicBezTo>
                <a:cubicBezTo>
                  <a:pt x="3212" y="1156"/>
                  <a:pt x="3263" y="1198"/>
                  <a:pt x="3279" y="1245"/>
                </a:cubicBezTo>
                <a:cubicBezTo>
                  <a:pt x="3286" y="1267"/>
                  <a:pt x="3301" y="1311"/>
                  <a:pt x="3301" y="1311"/>
                </a:cubicBezTo>
                <a:cubicBezTo>
                  <a:pt x="3309" y="1365"/>
                  <a:pt x="3325" y="1474"/>
                  <a:pt x="3357" y="1522"/>
                </a:cubicBezTo>
                <a:cubicBezTo>
                  <a:pt x="3388" y="1569"/>
                  <a:pt x="3412" y="1630"/>
                  <a:pt x="3412" y="1688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98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091185" y="417558"/>
            <a:ext cx="3955290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Productions of G – (3)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DA0058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Third simplest case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: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δ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(p, a, X) contains (r, YZ) for some state r and symbols Y and Z.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Now, P has replaced X by YZ.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To have the net effect of erasing X, P must erase Y, going from state r to some state s, and then erase Z, going from s to q.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2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22636" y="417558"/>
            <a:ext cx="3692397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Picture of the Action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692573" y="3732114"/>
            <a:ext cx="2390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  Z                Z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89448" y="3165376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660823" y="1412776"/>
            <a:ext cx="5170488" cy="2778125"/>
          </a:xfrm>
          <a:custGeom>
            <a:avLst/>
            <a:gdLst>
              <a:gd name="T0" fmla="*/ 56 w 3257"/>
              <a:gd name="T1" fmla="*/ 1318 h 1750"/>
              <a:gd name="T2" fmla="*/ 167 w 3257"/>
              <a:gd name="T3" fmla="*/ 1174 h 1750"/>
              <a:gd name="T4" fmla="*/ 233 w 3257"/>
              <a:gd name="T5" fmla="*/ 1141 h 1750"/>
              <a:gd name="T6" fmla="*/ 344 w 3257"/>
              <a:gd name="T7" fmla="*/ 1063 h 1750"/>
              <a:gd name="T8" fmla="*/ 510 w 3257"/>
              <a:gd name="T9" fmla="*/ 864 h 1750"/>
              <a:gd name="T10" fmla="*/ 621 w 3257"/>
              <a:gd name="T11" fmla="*/ 609 h 1750"/>
              <a:gd name="T12" fmla="*/ 654 w 3257"/>
              <a:gd name="T13" fmla="*/ 166 h 1750"/>
              <a:gd name="T14" fmla="*/ 709 w 3257"/>
              <a:gd name="T15" fmla="*/ 210 h 1750"/>
              <a:gd name="T16" fmla="*/ 909 w 3257"/>
              <a:gd name="T17" fmla="*/ 421 h 1750"/>
              <a:gd name="T18" fmla="*/ 942 w 3257"/>
              <a:gd name="T19" fmla="*/ 532 h 1750"/>
              <a:gd name="T20" fmla="*/ 986 w 3257"/>
              <a:gd name="T21" fmla="*/ 609 h 1750"/>
              <a:gd name="T22" fmla="*/ 1075 w 3257"/>
              <a:gd name="T23" fmla="*/ 498 h 1750"/>
              <a:gd name="T24" fmla="*/ 1175 w 3257"/>
              <a:gd name="T25" fmla="*/ 288 h 1750"/>
              <a:gd name="T26" fmla="*/ 1263 w 3257"/>
              <a:gd name="T27" fmla="*/ 521 h 1750"/>
              <a:gd name="T28" fmla="*/ 1474 w 3257"/>
              <a:gd name="T29" fmla="*/ 1063 h 1750"/>
              <a:gd name="T30" fmla="*/ 1562 w 3257"/>
              <a:gd name="T31" fmla="*/ 1362 h 1750"/>
              <a:gd name="T32" fmla="*/ 1740 w 3257"/>
              <a:gd name="T33" fmla="*/ 1362 h 1750"/>
              <a:gd name="T34" fmla="*/ 1773 w 3257"/>
              <a:gd name="T35" fmla="*/ 1296 h 1750"/>
              <a:gd name="T36" fmla="*/ 1872 w 3257"/>
              <a:gd name="T37" fmla="*/ 1041 h 1750"/>
              <a:gd name="T38" fmla="*/ 1928 w 3257"/>
              <a:gd name="T39" fmla="*/ 809 h 1750"/>
              <a:gd name="T40" fmla="*/ 2028 w 3257"/>
              <a:gd name="T41" fmla="*/ 842 h 1750"/>
              <a:gd name="T42" fmla="*/ 2116 w 3257"/>
              <a:gd name="T43" fmla="*/ 953 h 1750"/>
              <a:gd name="T44" fmla="*/ 2249 w 3257"/>
              <a:gd name="T45" fmla="*/ 908 h 1750"/>
              <a:gd name="T46" fmla="*/ 2460 w 3257"/>
              <a:gd name="T47" fmla="*/ 244 h 1750"/>
              <a:gd name="T48" fmla="*/ 2515 w 3257"/>
              <a:gd name="T49" fmla="*/ 33 h 1750"/>
              <a:gd name="T50" fmla="*/ 2604 w 3257"/>
              <a:gd name="T51" fmla="*/ 177 h 1750"/>
              <a:gd name="T52" fmla="*/ 2637 w 3257"/>
              <a:gd name="T53" fmla="*/ 277 h 1750"/>
              <a:gd name="T54" fmla="*/ 2781 w 3257"/>
              <a:gd name="T55" fmla="*/ 665 h 1750"/>
              <a:gd name="T56" fmla="*/ 2836 w 3257"/>
              <a:gd name="T57" fmla="*/ 842 h 1750"/>
              <a:gd name="T58" fmla="*/ 2925 w 3257"/>
              <a:gd name="T59" fmla="*/ 1108 h 1750"/>
              <a:gd name="T60" fmla="*/ 3013 w 3257"/>
              <a:gd name="T61" fmla="*/ 1274 h 1750"/>
              <a:gd name="T62" fmla="*/ 3080 w 3257"/>
              <a:gd name="T63" fmla="*/ 1362 h 1750"/>
              <a:gd name="T64" fmla="*/ 3157 w 3257"/>
              <a:gd name="T65" fmla="*/ 148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57" h="1750">
                <a:moveTo>
                  <a:pt x="0" y="1362"/>
                </a:moveTo>
                <a:cubicBezTo>
                  <a:pt x="17" y="1346"/>
                  <a:pt x="41" y="1337"/>
                  <a:pt x="56" y="1318"/>
                </a:cubicBezTo>
                <a:cubicBezTo>
                  <a:pt x="63" y="1309"/>
                  <a:pt x="61" y="1295"/>
                  <a:pt x="67" y="1285"/>
                </a:cubicBezTo>
                <a:cubicBezTo>
                  <a:pt x="96" y="1232"/>
                  <a:pt x="113" y="1192"/>
                  <a:pt x="167" y="1174"/>
                </a:cubicBezTo>
                <a:cubicBezTo>
                  <a:pt x="178" y="1167"/>
                  <a:pt x="188" y="1158"/>
                  <a:pt x="200" y="1152"/>
                </a:cubicBezTo>
                <a:cubicBezTo>
                  <a:pt x="210" y="1147"/>
                  <a:pt x="224" y="1148"/>
                  <a:pt x="233" y="1141"/>
                </a:cubicBezTo>
                <a:cubicBezTo>
                  <a:pt x="304" y="1084"/>
                  <a:pt x="205" y="1125"/>
                  <a:pt x="288" y="1097"/>
                </a:cubicBezTo>
                <a:cubicBezTo>
                  <a:pt x="333" y="1052"/>
                  <a:pt x="286" y="1092"/>
                  <a:pt x="344" y="1063"/>
                </a:cubicBezTo>
                <a:cubicBezTo>
                  <a:pt x="375" y="1048"/>
                  <a:pt x="386" y="1032"/>
                  <a:pt x="410" y="1008"/>
                </a:cubicBezTo>
                <a:cubicBezTo>
                  <a:pt x="426" y="959"/>
                  <a:pt x="480" y="909"/>
                  <a:pt x="510" y="864"/>
                </a:cubicBezTo>
                <a:cubicBezTo>
                  <a:pt x="551" y="802"/>
                  <a:pt x="577" y="731"/>
                  <a:pt x="610" y="665"/>
                </a:cubicBezTo>
                <a:cubicBezTo>
                  <a:pt x="614" y="646"/>
                  <a:pt x="616" y="627"/>
                  <a:pt x="621" y="609"/>
                </a:cubicBezTo>
                <a:cubicBezTo>
                  <a:pt x="627" y="587"/>
                  <a:pt x="643" y="543"/>
                  <a:pt x="643" y="543"/>
                </a:cubicBezTo>
                <a:cubicBezTo>
                  <a:pt x="647" y="417"/>
                  <a:pt x="639" y="291"/>
                  <a:pt x="654" y="166"/>
                </a:cubicBezTo>
                <a:cubicBezTo>
                  <a:pt x="655" y="154"/>
                  <a:pt x="678" y="170"/>
                  <a:pt x="687" y="177"/>
                </a:cubicBezTo>
                <a:cubicBezTo>
                  <a:pt x="697" y="185"/>
                  <a:pt x="701" y="199"/>
                  <a:pt x="709" y="210"/>
                </a:cubicBezTo>
                <a:cubicBezTo>
                  <a:pt x="741" y="254"/>
                  <a:pt x="791" y="315"/>
                  <a:pt x="842" y="332"/>
                </a:cubicBezTo>
                <a:cubicBezTo>
                  <a:pt x="863" y="364"/>
                  <a:pt x="888" y="389"/>
                  <a:pt x="909" y="421"/>
                </a:cubicBezTo>
                <a:cubicBezTo>
                  <a:pt x="913" y="436"/>
                  <a:pt x="916" y="451"/>
                  <a:pt x="920" y="465"/>
                </a:cubicBezTo>
                <a:cubicBezTo>
                  <a:pt x="927" y="488"/>
                  <a:pt x="942" y="532"/>
                  <a:pt x="942" y="532"/>
                </a:cubicBezTo>
                <a:cubicBezTo>
                  <a:pt x="946" y="561"/>
                  <a:pt x="938" y="594"/>
                  <a:pt x="953" y="620"/>
                </a:cubicBezTo>
                <a:cubicBezTo>
                  <a:pt x="959" y="630"/>
                  <a:pt x="977" y="616"/>
                  <a:pt x="986" y="609"/>
                </a:cubicBezTo>
                <a:cubicBezTo>
                  <a:pt x="996" y="601"/>
                  <a:pt x="1000" y="586"/>
                  <a:pt x="1008" y="576"/>
                </a:cubicBezTo>
                <a:cubicBezTo>
                  <a:pt x="1029" y="550"/>
                  <a:pt x="1051" y="523"/>
                  <a:pt x="1075" y="498"/>
                </a:cubicBezTo>
                <a:cubicBezTo>
                  <a:pt x="1100" y="422"/>
                  <a:pt x="1097" y="332"/>
                  <a:pt x="1141" y="266"/>
                </a:cubicBezTo>
                <a:cubicBezTo>
                  <a:pt x="1152" y="273"/>
                  <a:pt x="1167" y="277"/>
                  <a:pt x="1175" y="288"/>
                </a:cubicBezTo>
                <a:cubicBezTo>
                  <a:pt x="1184" y="300"/>
                  <a:pt x="1182" y="318"/>
                  <a:pt x="1186" y="332"/>
                </a:cubicBezTo>
                <a:cubicBezTo>
                  <a:pt x="1204" y="392"/>
                  <a:pt x="1218" y="474"/>
                  <a:pt x="1263" y="521"/>
                </a:cubicBezTo>
                <a:cubicBezTo>
                  <a:pt x="1280" y="571"/>
                  <a:pt x="1325" y="606"/>
                  <a:pt x="1341" y="654"/>
                </a:cubicBezTo>
                <a:cubicBezTo>
                  <a:pt x="1386" y="789"/>
                  <a:pt x="1439" y="925"/>
                  <a:pt x="1474" y="1063"/>
                </a:cubicBezTo>
                <a:cubicBezTo>
                  <a:pt x="1482" y="1124"/>
                  <a:pt x="1489" y="1205"/>
                  <a:pt x="1518" y="1263"/>
                </a:cubicBezTo>
                <a:cubicBezTo>
                  <a:pt x="1570" y="1368"/>
                  <a:pt x="1505" y="1192"/>
                  <a:pt x="1562" y="1362"/>
                </a:cubicBezTo>
                <a:cubicBezTo>
                  <a:pt x="1569" y="1384"/>
                  <a:pt x="1629" y="1385"/>
                  <a:pt x="1629" y="1385"/>
                </a:cubicBezTo>
                <a:cubicBezTo>
                  <a:pt x="1666" y="1380"/>
                  <a:pt x="1713" y="1389"/>
                  <a:pt x="1740" y="1362"/>
                </a:cubicBezTo>
                <a:cubicBezTo>
                  <a:pt x="1748" y="1354"/>
                  <a:pt x="1746" y="1339"/>
                  <a:pt x="1751" y="1329"/>
                </a:cubicBezTo>
                <a:cubicBezTo>
                  <a:pt x="1757" y="1317"/>
                  <a:pt x="1766" y="1307"/>
                  <a:pt x="1773" y="1296"/>
                </a:cubicBezTo>
                <a:cubicBezTo>
                  <a:pt x="1791" y="1224"/>
                  <a:pt x="1805" y="1132"/>
                  <a:pt x="1850" y="1074"/>
                </a:cubicBezTo>
                <a:cubicBezTo>
                  <a:pt x="1858" y="1064"/>
                  <a:pt x="1867" y="1053"/>
                  <a:pt x="1872" y="1041"/>
                </a:cubicBezTo>
                <a:cubicBezTo>
                  <a:pt x="1882" y="1020"/>
                  <a:pt x="1895" y="975"/>
                  <a:pt x="1895" y="975"/>
                </a:cubicBezTo>
                <a:cubicBezTo>
                  <a:pt x="1896" y="964"/>
                  <a:pt x="1909" y="828"/>
                  <a:pt x="1928" y="809"/>
                </a:cubicBezTo>
                <a:cubicBezTo>
                  <a:pt x="1936" y="801"/>
                  <a:pt x="1950" y="802"/>
                  <a:pt x="1961" y="798"/>
                </a:cubicBezTo>
                <a:cubicBezTo>
                  <a:pt x="1983" y="813"/>
                  <a:pt x="2006" y="827"/>
                  <a:pt x="2028" y="842"/>
                </a:cubicBezTo>
                <a:cubicBezTo>
                  <a:pt x="2039" y="849"/>
                  <a:pt x="2061" y="864"/>
                  <a:pt x="2061" y="864"/>
                </a:cubicBezTo>
                <a:cubicBezTo>
                  <a:pt x="2082" y="896"/>
                  <a:pt x="2090" y="926"/>
                  <a:pt x="2116" y="953"/>
                </a:cubicBezTo>
                <a:cubicBezTo>
                  <a:pt x="2130" y="1010"/>
                  <a:pt x="2132" y="1028"/>
                  <a:pt x="2194" y="1008"/>
                </a:cubicBezTo>
                <a:cubicBezTo>
                  <a:pt x="2299" y="903"/>
                  <a:pt x="2139" y="1073"/>
                  <a:pt x="2249" y="908"/>
                </a:cubicBezTo>
                <a:cubicBezTo>
                  <a:pt x="2323" y="797"/>
                  <a:pt x="2354" y="625"/>
                  <a:pt x="2382" y="498"/>
                </a:cubicBezTo>
                <a:cubicBezTo>
                  <a:pt x="2399" y="422"/>
                  <a:pt x="2401" y="301"/>
                  <a:pt x="2460" y="244"/>
                </a:cubicBezTo>
                <a:cubicBezTo>
                  <a:pt x="2476" y="163"/>
                  <a:pt x="2488" y="81"/>
                  <a:pt x="2504" y="0"/>
                </a:cubicBezTo>
                <a:cubicBezTo>
                  <a:pt x="2508" y="11"/>
                  <a:pt x="2509" y="23"/>
                  <a:pt x="2515" y="33"/>
                </a:cubicBezTo>
                <a:cubicBezTo>
                  <a:pt x="2528" y="56"/>
                  <a:pt x="2559" y="100"/>
                  <a:pt x="2559" y="100"/>
                </a:cubicBezTo>
                <a:cubicBezTo>
                  <a:pt x="2595" y="245"/>
                  <a:pt x="2537" y="44"/>
                  <a:pt x="2604" y="177"/>
                </a:cubicBezTo>
                <a:cubicBezTo>
                  <a:pt x="2613" y="194"/>
                  <a:pt x="2609" y="215"/>
                  <a:pt x="2615" y="233"/>
                </a:cubicBezTo>
                <a:cubicBezTo>
                  <a:pt x="2620" y="249"/>
                  <a:pt x="2630" y="262"/>
                  <a:pt x="2637" y="277"/>
                </a:cubicBezTo>
                <a:cubicBezTo>
                  <a:pt x="2657" y="378"/>
                  <a:pt x="2697" y="481"/>
                  <a:pt x="2736" y="576"/>
                </a:cubicBezTo>
                <a:cubicBezTo>
                  <a:pt x="2771" y="660"/>
                  <a:pt x="2739" y="621"/>
                  <a:pt x="2781" y="665"/>
                </a:cubicBezTo>
                <a:cubicBezTo>
                  <a:pt x="2790" y="691"/>
                  <a:pt x="2805" y="715"/>
                  <a:pt x="2814" y="742"/>
                </a:cubicBezTo>
                <a:cubicBezTo>
                  <a:pt x="2822" y="766"/>
                  <a:pt x="2825" y="816"/>
                  <a:pt x="2836" y="842"/>
                </a:cubicBezTo>
                <a:cubicBezTo>
                  <a:pt x="2876" y="936"/>
                  <a:pt x="2844" y="818"/>
                  <a:pt x="2869" y="908"/>
                </a:cubicBezTo>
                <a:cubicBezTo>
                  <a:pt x="2885" y="965"/>
                  <a:pt x="2899" y="1056"/>
                  <a:pt x="2925" y="1108"/>
                </a:cubicBezTo>
                <a:cubicBezTo>
                  <a:pt x="2937" y="1132"/>
                  <a:pt x="2961" y="1149"/>
                  <a:pt x="2969" y="1174"/>
                </a:cubicBezTo>
                <a:cubicBezTo>
                  <a:pt x="2975" y="1192"/>
                  <a:pt x="3003" y="1261"/>
                  <a:pt x="3013" y="1274"/>
                </a:cubicBezTo>
                <a:cubicBezTo>
                  <a:pt x="3029" y="1295"/>
                  <a:pt x="3069" y="1329"/>
                  <a:pt x="3069" y="1329"/>
                </a:cubicBezTo>
                <a:cubicBezTo>
                  <a:pt x="3073" y="1340"/>
                  <a:pt x="3074" y="1352"/>
                  <a:pt x="3080" y="1362"/>
                </a:cubicBezTo>
                <a:cubicBezTo>
                  <a:pt x="3085" y="1371"/>
                  <a:pt x="3097" y="1375"/>
                  <a:pt x="3102" y="1385"/>
                </a:cubicBezTo>
                <a:cubicBezTo>
                  <a:pt x="3155" y="1491"/>
                  <a:pt x="3090" y="1417"/>
                  <a:pt x="3157" y="1484"/>
                </a:cubicBezTo>
                <a:cubicBezTo>
                  <a:pt x="3184" y="1567"/>
                  <a:pt x="3257" y="1662"/>
                  <a:pt x="3257" y="1750"/>
                </a:cubicBez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403648" y="4155976"/>
            <a:ext cx="5144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p   r                s                             q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844973" y="4798914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156248" y="4841776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578773" y="479891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2394248" y="5070376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3613448" y="507037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4146848" y="5070376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975648" y="5070376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08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448192" y="417558"/>
            <a:ext cx="6004128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Third-Simplest Case – Concluded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1277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Since we do not know state s, we must generate a family of productions: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	[pXq] -&gt; a[rYs][sZq]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for all states 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[pXq] =&gt;* auv whenever [rYs] =&gt;* u and [sZq] =&gt;* v.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091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617916" y="417558"/>
            <a:ext cx="5664692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Productions of G: General Case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41277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Suppose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δ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(p, a, X) contains (r, 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,…Y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) for some state r and k </a:t>
            </a:r>
            <a:r>
              <a:rPr kumimoji="0" lang="en-US" altLang="zh-CN" sz="32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&gt;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3.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Generate family of productions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[pXq] -&gt;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		a[rY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][s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]…[s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k-2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k-1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k-1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][s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k-1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Y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k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q]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22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631045" y="417558"/>
            <a:ext cx="5638443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Completion of the Construction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12776"/>
            <a:ext cx="7924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charset="0"/>
              <a:buChar char="w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We can prove that (q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, w, Z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⊦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*(p,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ε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charset="0"/>
                <a:ea typeface="宋体"/>
                <a:cs typeface="+mn-cs"/>
              </a:rPr>
              <a:t>ε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) if and only if [q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Z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p] =&gt;* w.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Proof is two easy inductions.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But state p can be anything.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Monotype Sorts" charset="0"/>
              <a:buChar char="u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Thus, add to G another variable S, the start symbol, and add productions               S -&gt; [q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Z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p] for each state p.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9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025498" y="428604"/>
            <a:ext cx="3195066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You Are Welcome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483768" y="2780928"/>
            <a:ext cx="4752528" cy="5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1073E0"/>
              </a:buClr>
              <a:buSzPct val="70000"/>
              <a:defRPr/>
            </a:pPr>
            <a:r>
              <a:rPr lang="en-US" altLang="zh-CN" sz="4000" dirty="0">
                <a:solidFill>
                  <a:srgbClr val="0000FF"/>
                </a:solidFill>
                <a:latin typeface="Arial"/>
                <a:ea typeface="方正姚体" pitchFamily="2" charset="-122"/>
                <a:cs typeface="Arial"/>
              </a:rPr>
              <a:t>Any Question?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1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178809" y="417558"/>
            <a:ext cx="1780015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Overview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When we talked about closure properties of regular languages, it was useful to be able to jump between RE and DFA representations.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Similarly, CFG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’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s and PDA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’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s are both useful to deal with properties of the CFL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’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67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737583" y="417558"/>
            <a:ext cx="2662468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Overview – (2)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Also, PDA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’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s, being 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“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algorithmic,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”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are often easier to use when arguing that a language is a CFL.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3366FF"/>
                </a:solidFill>
                <a:latin typeface="Tahoma"/>
                <a:ea typeface="宋体"/>
              </a:rPr>
              <a:t>Example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: It is easy to see how a PDA can recognize balanced parentheses; not so easy as a grammar.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99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543749" y="417558"/>
            <a:ext cx="5050141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Converting a CFG to a PDA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Let L = L(G).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Construct PDA P such that N(P) = L.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P has: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One state q.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Input symbols = terminals of G.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Stack symbols = all symbols of G.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Start symbol = start symbol of G.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53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485815" y="417558"/>
            <a:ext cx="3166011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Intuition About P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At each step, P represents some </a:t>
            </a:r>
            <a:r>
              <a:rPr lang="en-US" altLang="zh-CN" sz="3200" i="1" kern="0" dirty="0">
                <a:solidFill>
                  <a:srgbClr val="FF0066"/>
                </a:solidFill>
                <a:latin typeface="Tahoma"/>
                <a:ea typeface="宋体"/>
              </a:rPr>
              <a:t>left-sentential form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 (step of a leftmost derivation).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If the stack of P is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and P has so far consumed x from its input, then P represents left-sentential form 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At empty stack, the input consumed is a string in L(G).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98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80085" y="417558"/>
            <a:ext cx="4377481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Transition Function of P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0" indent="-6096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AutoNum type="arabicPeriod"/>
            </a:pP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δ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(q, a, a) = (q,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). (</a:t>
            </a:r>
            <a:r>
              <a:rPr lang="en-US" altLang="zh-CN" sz="3200" i="1" kern="0" dirty="0">
                <a:solidFill>
                  <a:srgbClr val="FF0066"/>
                </a:solidFill>
                <a:latin typeface="Tahoma"/>
                <a:ea typeface="宋体"/>
              </a:rPr>
              <a:t>Type 1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 rules)</a:t>
            </a:r>
          </a:p>
          <a:p>
            <a:pPr marL="990600" lvl="1" indent="-533400" eaLnBrk="0" hangingPunct="0">
              <a:spcBef>
                <a:spcPct val="20000"/>
              </a:spcBef>
              <a:buClr>
                <a:srgbClr val="3366FF"/>
              </a:buClr>
              <a:buFont typeface="Monotype Sorts" charset="0"/>
              <a:buChar char="u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This step does not change the LSF represented, but 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“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moves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”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 responsibility for </a:t>
            </a:r>
            <a:r>
              <a:rPr lang="en-US" altLang="zh-CN" sz="2800" i="1" kern="0" dirty="0">
                <a:solidFill>
                  <a:srgbClr val="000000"/>
                </a:solidFill>
                <a:latin typeface="Tahoma"/>
                <a:ea typeface="宋体"/>
              </a:rPr>
              <a:t>a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  from the stack to the consumed input.</a:t>
            </a:r>
          </a:p>
          <a:p>
            <a:pPr marL="609600" lvl="0" indent="-609600" eaLnBrk="0" hangingPunct="0">
              <a:spcBef>
                <a:spcPct val="20000"/>
              </a:spcBef>
              <a:buClr>
                <a:srgbClr val="CC00CC"/>
              </a:buClr>
              <a:buFont typeface="Monotype Sorts" charset="0"/>
              <a:buAutoNum type="arabicPeriod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If A -&gt;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is a production of G, then     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δ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(q, </a:t>
            </a:r>
            <a:r>
              <a:rPr lang="en-US" altLang="zh-CN" sz="32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A) contains (q,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). (</a:t>
            </a:r>
            <a:r>
              <a:rPr lang="en-US" altLang="zh-CN" sz="3200" i="1" kern="0" dirty="0">
                <a:solidFill>
                  <a:srgbClr val="FF0066"/>
                </a:solidFill>
                <a:latin typeface="Tahoma"/>
                <a:ea typeface="宋体"/>
              </a:rPr>
              <a:t>Type 2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 rules)</a:t>
            </a:r>
          </a:p>
          <a:p>
            <a:pPr marL="990600" lvl="1" indent="-533400" eaLnBrk="0" hangingPunct="0">
              <a:spcBef>
                <a:spcPct val="20000"/>
              </a:spcBef>
              <a:buClr>
                <a:srgbClr val="3366FF"/>
              </a:buClr>
              <a:buFont typeface="Monotype Sorts" charset="0"/>
              <a:buChar char="u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Guess a production for A, and represent the next LSF in the derivation.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1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966749" y="417558"/>
            <a:ext cx="4204156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Proof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 That L(P) = L(G)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We need to show that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 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for any x if and only if S =&gt;*</a:t>
            </a:r>
            <a:r>
              <a:rPr lang="en-US" altLang="zh-CN" sz="32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w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FF6600"/>
                </a:solidFill>
                <a:latin typeface="Tahoma"/>
                <a:ea typeface="宋体"/>
              </a:rPr>
              <a:t>Part 1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: 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“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only if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  <a:ea typeface="宋体"/>
              </a:rPr>
              <a:t>”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is an induction on the number of steps made by P.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3366FF"/>
                </a:solidFill>
                <a:latin typeface="Tahoma"/>
                <a:ea typeface="宋体"/>
              </a:rPr>
              <a:t>Basis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: 0 steps.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charset="2"/>
              <a:buChar char="Ø"/>
            </a:pP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Then 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 = S, w = </a:t>
            </a:r>
            <a:r>
              <a:rPr lang="en-US" altLang="zh-CN" sz="2800" kern="0" dirty="0" err="1">
                <a:solidFill>
                  <a:srgbClr val="000000"/>
                </a:solidFill>
                <a:latin typeface="Lucida Sans Unicode" charset="0"/>
                <a:ea typeface="宋体"/>
              </a:rPr>
              <a:t>ε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, and S =&gt;*</a:t>
            </a:r>
            <a:r>
              <a:rPr lang="en-US" altLang="zh-CN" sz="2800" kern="0" baseline="-25000" dirty="0">
                <a:solidFill>
                  <a:srgbClr val="000000"/>
                </a:solidFill>
                <a:latin typeface="Tahoma"/>
                <a:ea typeface="宋体"/>
              </a:rPr>
              <a:t>lm</a:t>
            </a:r>
            <a:r>
              <a:rPr lang="en-US" altLang="zh-CN" sz="2800" kern="0" dirty="0">
                <a:solidFill>
                  <a:srgbClr val="000000"/>
                </a:solidFill>
                <a:latin typeface="Tahoma"/>
                <a:ea typeface="宋体"/>
              </a:rPr>
              <a:t> S is surely true.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四川大学标志(06-14-21-40-37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57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19200" y="985838"/>
            <a:ext cx="6176963" cy="42862"/>
          </a:xfrm>
          <a:prstGeom prst="rect">
            <a:avLst/>
          </a:prstGeom>
          <a:gradFill rotWithShape="0">
            <a:gsLst>
              <a:gs pos="0">
                <a:srgbClr val="DA0058"/>
              </a:gs>
              <a:gs pos="100000">
                <a:schemeClr val="bg1"/>
              </a:gs>
            </a:gsLst>
            <a:lin ang="0" scaled="1"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 anchor="ctr"/>
          <a:lstStyle/>
          <a:p>
            <a:endParaRPr lang="zh-CN" altLang="en-US" sz="18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67817" y="417558"/>
            <a:ext cx="3602028" cy="53606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43200" tIns="21600" rIns="43200" bIns="2160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Induction</a:t>
            </a:r>
            <a:r>
              <a:rPr lang="en-US" altLang="zh-CN" sz="3200" b="1" dirty="0">
                <a:solidFill>
                  <a:srgbClr val="F31A03"/>
                </a:solidFill>
                <a:latin typeface="Times New Roman" pitchFamily="18" charset="0"/>
                <a:ea typeface="华文新魏" pitchFamily="2" charset="-122"/>
              </a:rPr>
              <a:t> for Part 1</a:t>
            </a:r>
            <a:endParaRPr lang="zh-CN" altLang="en-US" sz="3200" b="1" dirty="0">
              <a:solidFill>
                <a:srgbClr val="F31A03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68313" y="1268413"/>
            <a:ext cx="82819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Consider n moves of P: (q, </a:t>
            </a:r>
            <a:r>
              <a:rPr lang="en-US" altLang="zh-CN" sz="3200" kern="0" dirty="0" err="1">
                <a:solidFill>
                  <a:srgbClr val="000000"/>
                </a:solidFill>
                <a:latin typeface="Tahoma"/>
                <a:ea typeface="宋体"/>
              </a:rPr>
              <a:t>wx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, S) </a:t>
            </a:r>
            <a:r>
              <a:rPr lang="en-US" altLang="zh-CN" sz="3200" kern="0" dirty="0">
                <a:solidFill>
                  <a:srgbClr val="000000"/>
                </a:solidFill>
                <a:latin typeface="Lucida Sans Unicode" charset="0"/>
                <a:ea typeface="宋体"/>
              </a:rPr>
              <a:t>⊦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*  (q, x, 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  <a:sym typeface="Symbol" charset="0"/>
              </a:rPr>
              <a:t>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) and assume the IH for sequences of n-1 moves.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Monotype Sorts" charset="0"/>
              <a:buChar char="u"/>
            </a:pP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There are two cases, depending on whether the last move uses a </a:t>
            </a:r>
            <a:r>
              <a:rPr lang="en-US" altLang="zh-CN" sz="3200" kern="0" dirty="0">
                <a:solidFill>
                  <a:srgbClr val="FF6600"/>
                </a:solidFill>
                <a:latin typeface="Tahoma"/>
                <a:ea typeface="宋体"/>
              </a:rPr>
              <a:t>Type 1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or </a:t>
            </a:r>
            <a:r>
              <a:rPr lang="en-US" altLang="zh-CN" sz="3200" kern="0" dirty="0">
                <a:solidFill>
                  <a:srgbClr val="FF6600"/>
                </a:solidFill>
                <a:latin typeface="Tahoma"/>
                <a:ea typeface="宋体"/>
              </a:rPr>
              <a:t>Type 2</a:t>
            </a:r>
            <a:r>
              <a:rPr lang="en-US" altLang="zh-CN" sz="3200" kern="0" dirty="0">
                <a:solidFill>
                  <a:srgbClr val="000000"/>
                </a:solidFill>
                <a:latin typeface="Tahoma"/>
                <a:ea typeface="宋体"/>
              </a:rPr>
              <a:t> rule.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3178C-32A1-462D-A9DC-9A1F2DD10848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6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32907</TotalTime>
  <Words>4470</Words>
  <Application>Microsoft Macintosh PowerPoint</Application>
  <PresentationFormat>On-screen Show (4:3)</PresentationFormat>
  <Paragraphs>312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华文中宋</vt:lpstr>
      <vt:lpstr>Arial</vt:lpstr>
      <vt:lpstr>Calibri</vt:lpstr>
      <vt:lpstr>Lucida Sans Unicode</vt:lpstr>
      <vt:lpstr>Monotype Sorts</vt:lpstr>
      <vt:lpstr>Tahoma</vt:lpstr>
      <vt:lpstr>Times New Roman</vt:lpstr>
      <vt:lpstr>Wingdings</vt:lpstr>
      <vt:lpstr>Office 主题</vt:lpstr>
      <vt:lpstr>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Ivan</dc:creator>
  <cp:lastModifiedBy>Ning Yang</cp:lastModifiedBy>
  <cp:revision>3478</cp:revision>
  <dcterms:created xsi:type="dcterms:W3CDTF">2007-06-14T13:53:18Z</dcterms:created>
  <dcterms:modified xsi:type="dcterms:W3CDTF">2021-04-19T07:04:39Z</dcterms:modified>
</cp:coreProperties>
</file>