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sldIdLst>
    <p:sldId id="278" r:id="rId2"/>
    <p:sldId id="273" r:id="rId3"/>
    <p:sldId id="279" r:id="rId4"/>
    <p:sldId id="280" r:id="rId5"/>
    <p:sldId id="260" r:id="rId6"/>
    <p:sldId id="263" r:id="rId7"/>
    <p:sldId id="264" r:id="rId8"/>
    <p:sldId id="298" r:id="rId9"/>
    <p:sldId id="299" r:id="rId10"/>
    <p:sldId id="300" r:id="rId11"/>
    <p:sldId id="301" r:id="rId12"/>
    <p:sldId id="302" r:id="rId13"/>
    <p:sldId id="265" r:id="rId14"/>
    <p:sldId id="267" r:id="rId15"/>
    <p:sldId id="303" r:id="rId16"/>
    <p:sldId id="268" r:id="rId17"/>
    <p:sldId id="304" r:id="rId18"/>
    <p:sldId id="269" r:id="rId19"/>
    <p:sldId id="281" r:id="rId20"/>
    <p:sldId id="310" r:id="rId21"/>
    <p:sldId id="282" r:id="rId22"/>
    <p:sldId id="283" r:id="rId23"/>
    <p:sldId id="311" r:id="rId24"/>
    <p:sldId id="287" r:id="rId25"/>
    <p:sldId id="316" r:id="rId26"/>
    <p:sldId id="288" r:id="rId27"/>
    <p:sldId id="317" r:id="rId28"/>
    <p:sldId id="337" r:id="rId29"/>
    <p:sldId id="338" r:id="rId30"/>
    <p:sldId id="339" r:id="rId31"/>
    <p:sldId id="340" r:id="rId32"/>
    <p:sldId id="292" r:id="rId33"/>
    <p:sldId id="293" r:id="rId34"/>
    <p:sldId id="320" r:id="rId35"/>
    <p:sldId id="319" r:id="rId36"/>
    <p:sldId id="294" r:id="rId37"/>
    <p:sldId id="341" r:id="rId38"/>
    <p:sldId id="335" r:id="rId39"/>
    <p:sldId id="27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79" autoAdjust="0"/>
    <p:restoredTop sz="94660"/>
  </p:normalViewPr>
  <p:slideViewPr>
    <p:cSldViewPr>
      <p:cViewPr varScale="1">
        <p:scale>
          <a:sx n="73" d="100"/>
          <a:sy n="73" d="100"/>
        </p:scale>
        <p:origin x="87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41CEB2-3EB0-42B2-9455-FFED089BFBD3}" type="datetimeFigureOut">
              <a:rPr lang="en-US" smtClean="0"/>
              <a:pPr/>
              <a:t>4/3/2019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92F1C1-8115-4F72-A22B-6ABF211DB67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7755FB2-FF40-453C-B37B-0531D4E9F1C7}" type="slidenum">
              <a:rPr lang="en-US" smtClean="0"/>
              <a:pPr/>
              <a:t>1</a:t>
            </a:fld>
            <a:endParaRPr lang="en-US"/>
          </a:p>
        </p:txBody>
      </p:sp>
    </p:spTree>
    <p:extLst>
      <p:ext uri="{BB962C8B-B14F-4D97-AF65-F5344CB8AC3E}">
        <p14:creationId xmlns:p14="http://schemas.microsoft.com/office/powerpoint/2010/main" val="2899261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9F230B5-4A5B-421F-8606-C929470C3AEC}" type="slidenum">
              <a:rPr lang="en-US" smtClean="0"/>
              <a:pPr>
                <a:defRPr/>
              </a:pPr>
              <a:t>33</a:t>
            </a:fld>
            <a:endParaRPr lang="en-US"/>
          </a:p>
        </p:txBody>
      </p:sp>
    </p:spTree>
    <p:extLst>
      <p:ext uri="{BB962C8B-B14F-4D97-AF65-F5344CB8AC3E}">
        <p14:creationId xmlns:p14="http://schemas.microsoft.com/office/powerpoint/2010/main" val="680201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9F230B5-4A5B-421F-8606-C929470C3AEC}" type="slidenum">
              <a:rPr lang="en-US" smtClean="0"/>
              <a:pPr>
                <a:defRPr/>
              </a:pPr>
              <a:t>34</a:t>
            </a:fld>
            <a:endParaRPr lang="en-US"/>
          </a:p>
        </p:txBody>
      </p:sp>
    </p:spTree>
    <p:extLst>
      <p:ext uri="{BB962C8B-B14F-4D97-AF65-F5344CB8AC3E}">
        <p14:creationId xmlns:p14="http://schemas.microsoft.com/office/powerpoint/2010/main" val="1035898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9F230B5-4A5B-421F-8606-C929470C3AEC}" type="slidenum">
              <a:rPr lang="en-US" smtClean="0"/>
              <a:pPr>
                <a:defRPr/>
              </a:pPr>
              <a:t>35</a:t>
            </a:fld>
            <a:endParaRPr lang="en-US"/>
          </a:p>
        </p:txBody>
      </p:sp>
    </p:spTree>
    <p:extLst>
      <p:ext uri="{BB962C8B-B14F-4D97-AF65-F5344CB8AC3E}">
        <p14:creationId xmlns:p14="http://schemas.microsoft.com/office/powerpoint/2010/main" val="294294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95FC8A-8DE3-488E-90C6-819812362B6A}" type="datetime1">
              <a:rPr lang="en-US" smtClean="0"/>
              <a:pPr/>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5A623-9491-421C-8CF8-59527CC9EDB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E325E2-F72A-4CFF-9D70-1A853373A85C}" type="datetime1">
              <a:rPr lang="en-US" smtClean="0"/>
              <a:pPr/>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5A623-9491-421C-8CF8-59527CC9EDB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612EDD-05F3-4739-86F9-50EF26FD0AE0}" type="datetime1">
              <a:rPr lang="en-US" smtClean="0"/>
              <a:pPr/>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5A623-9491-421C-8CF8-59527CC9EDB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22B67E-E36F-4B52-8085-F05F0A2F8DF9}" type="datetime1">
              <a:rPr lang="en-US" smtClean="0"/>
              <a:pPr/>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5A623-9491-421C-8CF8-59527CC9EDB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684960-D4D6-48F1-98CB-8137F0A3C44B}" type="datetime1">
              <a:rPr lang="en-US" smtClean="0"/>
              <a:pPr/>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5A623-9491-421C-8CF8-59527CC9EDB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AE3F2C-C549-437F-8779-1C0D9034C018}" type="datetime1">
              <a:rPr lang="en-US" smtClean="0"/>
              <a:pPr/>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45A623-9491-421C-8CF8-59527CC9EDB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712B79-5901-4A50-A790-E0FFE9A0472A}" type="datetime1">
              <a:rPr lang="en-US" smtClean="0"/>
              <a:pPr/>
              <a:t>4/3/2019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45A623-9491-421C-8CF8-59527CC9EDB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5C94E5-46C7-4694-8195-B2DDD5E0CF02}" type="datetime1">
              <a:rPr lang="en-US" smtClean="0"/>
              <a:pPr/>
              <a:t>4/3/2019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45A623-9491-421C-8CF8-59527CC9EDB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47DFCB-4147-47CB-94E4-81BD3B23BD41}" type="datetime1">
              <a:rPr lang="en-US" smtClean="0"/>
              <a:pPr/>
              <a:t>4/3/2019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45A623-9491-421C-8CF8-59527CC9EDB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F0053A-7E64-49C5-8F47-64A5B94DB76A}" type="datetime1">
              <a:rPr lang="en-US" smtClean="0"/>
              <a:pPr/>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45A623-9491-421C-8CF8-59527CC9EDB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CC49B2-8803-4A65-A7C1-819AEAD32F27}" type="datetime1">
              <a:rPr lang="en-US" smtClean="0"/>
              <a:pPr/>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45A623-9491-421C-8CF8-59527CC9EDB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E5B492-E1A6-4A80-B15C-E2B170AC32BC}" type="datetime1">
              <a:rPr lang="en-US" smtClean="0"/>
              <a:pPr/>
              <a:t>4/3/2019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45A623-9491-421C-8CF8-59527CC9EDB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kram.ali.omar@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en.wikipedia.org/wiki/Waterfall_mode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2400" y="571500"/>
            <a:ext cx="8763000" cy="1371600"/>
          </a:xfrm>
          <a:noFill/>
          <a:ln w="9525">
            <a:noFill/>
            <a:miter lim="800000"/>
            <a:headEnd/>
            <a:tailEnd/>
          </a:ln>
        </p:spPr>
        <p:txBody>
          <a:bodyPr vert="horz" wrap="square" lIns="91440" tIns="45720" rIns="91440" bIns="45720" numCol="1" anchor="ctr" anchorCtr="0" compatLnSpc="1">
            <a:prstTxWarp prst="textNoShape">
              <a:avLst/>
            </a:prstTxWarp>
          </a:bodyPr>
          <a:lstStyle/>
          <a:p>
            <a:r>
              <a:rPr lang="en-US" sz="2800" b="1" dirty="0">
                <a:latin typeface="Times New Roman" panose="02020603050405020304" pitchFamily="18" charset="0"/>
                <a:ea typeface="+mn-ea"/>
                <a:cs typeface="Times New Roman" panose="02020603050405020304" pitchFamily="18" charset="0"/>
              </a:rPr>
              <a:t>LECTURE 2</a:t>
            </a:r>
            <a:br>
              <a:rPr lang="en-US" sz="2800" b="1" dirty="0">
                <a:latin typeface="Times New Roman" panose="02020603050405020304" pitchFamily="18" charset="0"/>
                <a:ea typeface="+mn-ea"/>
                <a:cs typeface="Times New Roman" panose="02020603050405020304" pitchFamily="18" charset="0"/>
              </a:rPr>
            </a:br>
            <a:r>
              <a:rPr lang="en-US" sz="2800" b="1" dirty="0" smtClean="0">
                <a:latin typeface="Times New Roman" panose="02020603050405020304" pitchFamily="18" charset="0"/>
                <a:ea typeface="+mn-ea"/>
                <a:cs typeface="Times New Roman" panose="02020603050405020304" pitchFamily="18" charset="0"/>
              </a:rPr>
              <a:t>SOFTWARE DEVELOPMENT LIFE CYCLE(SDLC)</a:t>
            </a:r>
            <a:endParaRPr lang="en-US" sz="2800" b="1" dirty="0">
              <a:latin typeface="Times New Roman" panose="02020603050405020304" pitchFamily="18" charset="0"/>
              <a:ea typeface="+mn-ea"/>
              <a:cs typeface="Times New Roman" panose="02020603050405020304" pitchFamily="18" charset="0"/>
            </a:endParaRPr>
          </a:p>
        </p:txBody>
      </p:sp>
      <p:sp>
        <p:nvSpPr>
          <p:cNvPr id="3075" name="Rectangle 3"/>
          <p:cNvSpPr>
            <a:spLocks noGrp="1" noChangeArrowheads="1"/>
          </p:cNvSpPr>
          <p:nvPr>
            <p:ph type="subTitle" idx="1"/>
          </p:nvPr>
        </p:nvSpPr>
        <p:spPr>
          <a:xfrm>
            <a:off x="533400" y="4114800"/>
            <a:ext cx="8382000" cy="2133600"/>
          </a:xfrm>
        </p:spPr>
        <p:txBody>
          <a:bodyPr>
            <a:normAutofit/>
          </a:bodyPr>
          <a:lstStyle/>
          <a:p>
            <a:pPr algn="l" eaLnBrk="1" hangingPunct="1"/>
            <a:r>
              <a:rPr lang="en-US" sz="2400" dirty="0" smtClean="0">
                <a:latin typeface="Times New Roman" panose="02020603050405020304" pitchFamily="18" charset="0"/>
                <a:cs typeface="Times New Roman" pitchFamily="18" charset="0"/>
              </a:rPr>
              <a:t>COURSE INSTRUCTOR: </a:t>
            </a:r>
            <a:r>
              <a:rPr lang="en-US" sz="2400" b="1" dirty="0" err="1" smtClean="0">
                <a:latin typeface="Times New Roman" panose="02020603050405020304" pitchFamily="18" charset="0"/>
                <a:cs typeface="Times New Roman" panose="02020603050405020304" pitchFamily="18" charset="0"/>
              </a:rPr>
              <a:t>Akram</a:t>
            </a:r>
            <a:r>
              <a:rPr lang="en-US" sz="2400" b="1" dirty="0" smtClean="0">
                <a:latin typeface="Times New Roman" panose="02020603050405020304" pitchFamily="18" charset="0"/>
                <a:cs typeface="Times New Roman" panose="02020603050405020304" pitchFamily="18" charset="0"/>
              </a:rPr>
              <a:t> Ali Omar</a:t>
            </a:r>
          </a:p>
          <a:p>
            <a:pPr algn="l" eaLnBrk="1" hangingPunct="1"/>
            <a:r>
              <a:rPr lang="en-US" sz="2400" dirty="0" smtClean="0">
                <a:latin typeface="Times New Roman" panose="02020603050405020304" pitchFamily="18" charset="0"/>
                <a:cs typeface="Times New Roman" panose="02020603050405020304" pitchFamily="18" charset="0"/>
              </a:rPr>
              <a:t>Email: </a:t>
            </a:r>
            <a:r>
              <a:rPr lang="en-US" sz="2400" b="1" dirty="0" smtClean="0">
                <a:latin typeface="Times New Roman" panose="02020603050405020304" pitchFamily="18" charset="0"/>
                <a:cs typeface="Times New Roman" panose="02020603050405020304" pitchFamily="18" charset="0"/>
                <a:hlinkClick r:id="rId3"/>
              </a:rPr>
              <a:t>akram.ali.omar@gmail.com</a:t>
            </a:r>
            <a:endParaRPr lang="en-US" sz="2400" b="1" dirty="0" smtClean="0">
              <a:latin typeface="Times New Roman" panose="02020603050405020304" pitchFamily="18" charset="0"/>
              <a:cs typeface="Times New Roman" panose="02020603050405020304" pitchFamily="18" charset="0"/>
            </a:endParaRPr>
          </a:p>
          <a:p>
            <a:pPr algn="l" eaLnBrk="1" hangingPunct="1"/>
            <a:r>
              <a:rPr lang="en-US" sz="2400" dirty="0" smtClean="0">
                <a:latin typeface="Times New Roman" panose="02020603050405020304" pitchFamily="18" charset="0"/>
                <a:cs typeface="Times New Roman" panose="02020603050405020304" pitchFamily="18" charset="0"/>
              </a:rPr>
              <a:t>Mobile: </a:t>
            </a:r>
            <a:r>
              <a:rPr lang="en-US" sz="2400" b="1" dirty="0" smtClean="0">
                <a:latin typeface="Times New Roman" panose="02020603050405020304" pitchFamily="18" charset="0"/>
                <a:cs typeface="Times New Roman" panose="02020603050405020304" pitchFamily="18" charset="0"/>
              </a:rPr>
              <a:t>+255778695626</a:t>
            </a:r>
          </a:p>
        </p:txBody>
      </p:sp>
      <p:sp>
        <p:nvSpPr>
          <p:cNvPr id="6" name="Footer Placeholder 5"/>
          <p:cNvSpPr>
            <a:spLocks noGrp="1"/>
          </p:cNvSpPr>
          <p:nvPr>
            <p:ph type="ftr" sz="quarter" idx="11"/>
          </p:nvPr>
        </p:nvSpPr>
        <p:spPr/>
        <p:txBody>
          <a:bodyPr/>
          <a:lstStyle/>
          <a:p>
            <a:pPr>
              <a:defRPr/>
            </a:pPr>
            <a:r>
              <a:rPr lang="en-US" dirty="0" smtClean="0">
                <a:solidFill>
                  <a:schemeClr val="tx1"/>
                </a:solidFill>
              </a:rPr>
              <a:t>The State University Of Zanzibar</a:t>
            </a:r>
            <a:endParaRPr lang="en-US" dirty="0">
              <a:solidFill>
                <a:schemeClr val="tx1"/>
              </a:solidFill>
            </a:endParaRPr>
          </a:p>
        </p:txBody>
      </p:sp>
      <p:sp>
        <p:nvSpPr>
          <p:cNvPr id="4" name="Slide Number Placeholder 3"/>
          <p:cNvSpPr>
            <a:spLocks noGrp="1"/>
          </p:cNvSpPr>
          <p:nvPr>
            <p:ph type="sldNum" sz="quarter" idx="12"/>
          </p:nvPr>
        </p:nvSpPr>
        <p:spPr/>
        <p:txBody>
          <a:bodyPr/>
          <a:lstStyle/>
          <a:p>
            <a:pPr>
              <a:defRPr/>
            </a:pPr>
            <a:fld id="{0E7CAA58-F875-467F-A0E2-EC021CF07C32}" type="slidenum">
              <a:rPr lang="en-US" smtClean="0">
                <a:solidFill>
                  <a:schemeClr val="tx1"/>
                </a:solidFill>
              </a:rPr>
              <a:pPr>
                <a:defRPr/>
              </a:pPr>
              <a:t>1</a:t>
            </a:fld>
            <a:endParaRPr lang="en-US" dirty="0">
              <a:solidFill>
                <a:schemeClr val="tx1"/>
              </a:solidFill>
            </a:endParaRPr>
          </a:p>
        </p:txBody>
      </p:sp>
      <p:sp>
        <p:nvSpPr>
          <p:cNvPr id="7" name="Rectangle 2"/>
          <p:cNvSpPr txBox="1">
            <a:spLocks noChangeArrowheads="1"/>
          </p:cNvSpPr>
          <p:nvPr/>
        </p:nvSpPr>
        <p:spPr bwMode="auto">
          <a:xfrm>
            <a:off x="381000" y="2133600"/>
            <a:ext cx="8534400" cy="1600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2800" b="1" dirty="0">
                <a:latin typeface="Times New Roman" panose="02020603050405020304" pitchFamily="18" charset="0"/>
                <a:cs typeface="Times New Roman" panose="02020603050405020304" pitchFamily="18" charset="0"/>
              </a:rPr>
              <a:t>DINF </a:t>
            </a:r>
            <a:r>
              <a:rPr lang="en-US" sz="2800" b="1" dirty="0" smtClean="0">
                <a:latin typeface="Times New Roman" panose="02020603050405020304" pitchFamily="18" charset="0"/>
                <a:cs typeface="Times New Roman" panose="02020603050405020304" pitchFamily="18" charset="0"/>
              </a:rPr>
              <a:t>0122 &amp; DCS 0122 :SYSTEM </a:t>
            </a:r>
            <a:r>
              <a:rPr lang="en-US" sz="2800" b="1" dirty="0">
                <a:latin typeface="Times New Roman" panose="02020603050405020304" pitchFamily="18" charset="0"/>
                <a:cs typeface="Times New Roman" panose="02020603050405020304" pitchFamily="18" charset="0"/>
              </a:rPr>
              <a:t>ANALYSIS AND DESIGN</a:t>
            </a:r>
            <a:endParaRPr kumimoji="0" lang="en-US" sz="2800" b="1" i="0" u="none" strike="noStrike" kern="0" cap="none" spc="0" normalizeH="0" baseline="0" noProof="0" dirty="0" smtClean="0">
              <a:ln>
                <a:noFill/>
              </a:ln>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8501377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vert="horz" lIns="91440" tIns="45720" rIns="91440" bIns="45720" rtlCol="0" anchor="ctr">
            <a:normAutofit/>
          </a:bodyPr>
          <a:lstStyle/>
          <a:p>
            <a:r>
              <a:rPr lang="en-US" sz="3200" b="1" dirty="0" smtClean="0">
                <a:latin typeface="Times New Roman" panose="02020603050405020304" pitchFamily="18" charset="0"/>
                <a:cs typeface="Times New Roman" panose="02020603050405020304" pitchFamily="18" charset="0"/>
              </a:rPr>
              <a:t>When </a:t>
            </a:r>
            <a:r>
              <a:rPr lang="en-US" sz="3200" b="1" dirty="0">
                <a:latin typeface="Times New Roman" panose="02020603050405020304" pitchFamily="18" charset="0"/>
                <a:cs typeface="Times New Roman" panose="02020603050405020304" pitchFamily="18" charset="0"/>
              </a:rPr>
              <a:t>to </a:t>
            </a:r>
            <a:r>
              <a:rPr lang="en-US" sz="3200" b="1" dirty="0" smtClean="0">
                <a:latin typeface="Times New Roman" panose="02020603050405020304" pitchFamily="18" charset="0"/>
                <a:cs typeface="Times New Roman" panose="02020603050405020304" pitchFamily="18" charset="0"/>
              </a:rPr>
              <a:t>use Waterfall Model?</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143000"/>
            <a:ext cx="9144000" cy="5715000"/>
          </a:xfrm>
        </p:spPr>
        <p:txBody>
          <a:bodyPr>
            <a:noAutofit/>
          </a:bodyPr>
          <a:lstStyle/>
          <a:p>
            <a:pPr>
              <a:lnSpc>
                <a:spcPct val="150000"/>
              </a:lnSpc>
            </a:pPr>
            <a:r>
              <a:rPr lang="en-US" sz="2200" dirty="0">
                <a:latin typeface="Times New Roman" panose="02020603050405020304" pitchFamily="18" charset="0"/>
                <a:cs typeface="Times New Roman" panose="02020603050405020304" pitchFamily="18" charset="0"/>
              </a:rPr>
              <a:t>Some </a:t>
            </a:r>
            <a:r>
              <a:rPr lang="en-US" sz="2200" dirty="0" smtClean="0">
                <a:latin typeface="Times New Roman" panose="02020603050405020304" pitchFamily="18" charset="0"/>
                <a:cs typeface="Times New Roman" panose="02020603050405020304" pitchFamily="18" charset="0"/>
              </a:rPr>
              <a:t>situations </a:t>
            </a:r>
            <a:r>
              <a:rPr lang="en-US" sz="2200" dirty="0">
                <a:latin typeface="Times New Roman" panose="02020603050405020304" pitchFamily="18" charset="0"/>
                <a:cs typeface="Times New Roman" panose="02020603050405020304" pitchFamily="18" charset="0"/>
              </a:rPr>
              <a:t>where the use of Waterfall model is most appropriate </a:t>
            </a:r>
            <a:r>
              <a:rPr lang="en-US" sz="2200" dirty="0" smtClean="0">
                <a:latin typeface="Times New Roman" panose="02020603050405020304" pitchFamily="18" charset="0"/>
                <a:cs typeface="Times New Roman" panose="02020603050405020304" pitchFamily="18" charset="0"/>
              </a:rPr>
              <a:t>are</a:t>
            </a:r>
          </a:p>
          <a:p>
            <a:pPr lvl="1">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Requirements are very well documented, clear and fixed</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Product definition is stable</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Technology is understood and is not dynamic</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There are no ambiguous requirements</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project is short.</a:t>
            </a:r>
          </a:p>
        </p:txBody>
      </p:sp>
      <p:sp>
        <p:nvSpPr>
          <p:cNvPr id="4" name="Slide Number Placeholder 3"/>
          <p:cNvSpPr>
            <a:spLocks noGrp="1"/>
          </p:cNvSpPr>
          <p:nvPr>
            <p:ph type="sldNum" sz="quarter" idx="12"/>
          </p:nvPr>
        </p:nvSpPr>
        <p:spPr/>
        <p:txBody>
          <a:bodyPr/>
          <a:lstStyle/>
          <a:p>
            <a:fld id="{1D45A623-9491-421C-8CF8-59527CC9EDBB}" type="slidenum">
              <a:rPr lang="en-US" smtClean="0"/>
              <a:pPr/>
              <a:t>10</a:t>
            </a:fld>
            <a:endParaRPr lang="en-US"/>
          </a:p>
        </p:txBody>
      </p:sp>
    </p:spTree>
    <p:extLst>
      <p:ext uri="{BB962C8B-B14F-4D97-AF65-F5344CB8AC3E}">
        <p14:creationId xmlns:p14="http://schemas.microsoft.com/office/powerpoint/2010/main" val="25303101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Advantages of waterfall model</a:t>
            </a:r>
          </a:p>
        </p:txBody>
      </p:sp>
      <p:sp>
        <p:nvSpPr>
          <p:cNvPr id="3" name="Content Placeholder 2"/>
          <p:cNvSpPr>
            <a:spLocks noGrp="1"/>
          </p:cNvSpPr>
          <p:nvPr>
            <p:ph idx="1"/>
          </p:nvPr>
        </p:nvSpPr>
        <p:spPr>
          <a:xfrm>
            <a:off x="0" y="1295400"/>
            <a:ext cx="9144000" cy="5562600"/>
          </a:xfrm>
        </p:spPr>
        <p:txBody>
          <a:bodyPr vert="horz" lIns="91440" tIns="45720" rIns="91440" bIns="45720" rtlCol="0">
            <a:noAutofit/>
          </a:bodyPr>
          <a:lstStyle/>
          <a:p>
            <a:pPr>
              <a:lnSpc>
                <a:spcPct val="150000"/>
              </a:lnSpc>
            </a:pPr>
            <a:r>
              <a:rPr lang="en-US" sz="2200" dirty="0">
                <a:latin typeface="Times New Roman" panose="02020603050405020304" pitchFamily="18" charset="0"/>
                <a:cs typeface="Times New Roman" panose="02020603050405020304" pitchFamily="18" charset="0"/>
              </a:rPr>
              <a:t>Easy to explain to the user</a:t>
            </a:r>
          </a:p>
          <a:p>
            <a:pPr>
              <a:lnSpc>
                <a:spcPct val="150000"/>
              </a:lnSpc>
            </a:pPr>
            <a:r>
              <a:rPr lang="en-US" sz="2200" dirty="0">
                <a:latin typeface="Times New Roman" panose="02020603050405020304" pitchFamily="18" charset="0"/>
                <a:cs typeface="Times New Roman" panose="02020603050405020304" pitchFamily="18" charset="0"/>
              </a:rPr>
              <a:t>Stages and activities are well defined</a:t>
            </a:r>
          </a:p>
          <a:p>
            <a:pPr>
              <a:lnSpc>
                <a:spcPct val="150000"/>
              </a:lnSpc>
            </a:pPr>
            <a:r>
              <a:rPr lang="en-US" sz="2200" dirty="0">
                <a:latin typeface="Times New Roman" panose="02020603050405020304" pitchFamily="18" charset="0"/>
                <a:cs typeface="Times New Roman" panose="02020603050405020304" pitchFamily="18" charset="0"/>
              </a:rPr>
              <a:t>Helps to plan and schedule the project</a:t>
            </a:r>
          </a:p>
          <a:p>
            <a:pPr>
              <a:lnSpc>
                <a:spcPct val="150000"/>
              </a:lnSpc>
            </a:pPr>
            <a:r>
              <a:rPr lang="en-US" sz="2200" dirty="0">
                <a:latin typeface="Times New Roman" panose="02020603050405020304" pitchFamily="18" charset="0"/>
                <a:cs typeface="Times New Roman" panose="02020603050405020304" pitchFamily="18" charset="0"/>
              </a:rPr>
              <a:t>Verification at each stage ensures early detection of errors / misunderstanding</a:t>
            </a:r>
          </a:p>
          <a:p>
            <a:pPr>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D45A623-9491-421C-8CF8-59527CC9EDBB}" type="slidenum">
              <a:rPr lang="en-US" smtClean="0"/>
              <a:pPr/>
              <a:t>11</a:t>
            </a:fld>
            <a:endParaRPr lang="en-US"/>
          </a:p>
        </p:txBody>
      </p:sp>
    </p:spTree>
    <p:extLst>
      <p:ext uri="{BB962C8B-B14F-4D97-AF65-F5344CB8AC3E}">
        <p14:creationId xmlns:p14="http://schemas.microsoft.com/office/powerpoint/2010/main" val="17489699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vert="horz" lIns="91440" tIns="45720" rIns="91440" bIns="45720" rtlCol="0" anchor="ctr">
            <a:normAutofit/>
          </a:bodyPr>
          <a:lstStyle/>
          <a:p>
            <a:r>
              <a:rPr lang="en-US" sz="3200" b="1" dirty="0" smtClean="0">
                <a:latin typeface="Times New Roman" panose="02020603050405020304" pitchFamily="18" charset="0"/>
                <a:cs typeface="Times New Roman" panose="02020603050405020304" pitchFamily="18" charset="0"/>
              </a:rPr>
              <a:t>Disadvantages </a:t>
            </a:r>
            <a:r>
              <a:rPr lang="en-US" sz="3200" b="1" dirty="0">
                <a:latin typeface="Times New Roman" panose="02020603050405020304" pitchFamily="18" charset="0"/>
                <a:cs typeface="Times New Roman" panose="02020603050405020304" pitchFamily="18" charset="0"/>
              </a:rPr>
              <a:t>of waterfall model</a:t>
            </a:r>
          </a:p>
        </p:txBody>
      </p:sp>
      <p:sp>
        <p:nvSpPr>
          <p:cNvPr id="3" name="Content Placeholder 2"/>
          <p:cNvSpPr>
            <a:spLocks noGrp="1"/>
          </p:cNvSpPr>
          <p:nvPr>
            <p:ph idx="1"/>
          </p:nvPr>
        </p:nvSpPr>
        <p:spPr>
          <a:xfrm>
            <a:off x="0" y="1143000"/>
            <a:ext cx="9144000" cy="5715000"/>
          </a:xfrm>
        </p:spPr>
        <p:txBody>
          <a:bodyPr>
            <a:noAutofit/>
          </a:bodyPr>
          <a:lstStyle/>
          <a:p>
            <a:pPr>
              <a:lnSpc>
                <a:spcPct val="150000"/>
              </a:lnSpc>
            </a:pPr>
            <a:r>
              <a:rPr lang="en-US" sz="2200" dirty="0">
                <a:latin typeface="Times New Roman" panose="02020603050405020304" pitchFamily="18" charset="0"/>
                <a:cs typeface="Times New Roman" panose="02020603050405020304" pitchFamily="18" charset="0"/>
              </a:rPr>
              <a:t>No working software is produced until late during the life cycle</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High amounts of risk and uncertainty</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Not a good model for complex and object-oriented projects</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Poor model for long and ongoing projects</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Not suitable for the projects where requirements are at a moderate to high risk of changing. So, risk and uncertainty is high with this process model</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It is difficult to measure progress within stages</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Cannot accommodate changing requirements</a:t>
            </a:r>
            <a:r>
              <a:rPr lang="en-US" sz="2200" dirty="0" smtClean="0">
                <a:latin typeface="Times New Roman" panose="02020603050405020304" pitchFamily="18" charset="0"/>
                <a:cs typeface="Times New Roman" panose="02020603050405020304" pitchFamily="18" charset="0"/>
              </a:rPr>
              <a:t>.</a:t>
            </a:r>
          </a:p>
          <a:p>
            <a:pPr>
              <a:lnSpc>
                <a:spcPct val="150000"/>
              </a:lnSpc>
            </a:pPr>
            <a:r>
              <a:rPr lang="en-US" sz="2200" dirty="0">
                <a:latin typeface="Times New Roman" panose="02020603050405020304" pitchFamily="18" charset="0"/>
                <a:cs typeface="Times New Roman" panose="02020603050405020304" pitchFamily="18" charset="0"/>
              </a:rPr>
              <a:t>Customers can not use anything until the entire system is complete</a:t>
            </a:r>
          </a:p>
        </p:txBody>
      </p:sp>
      <p:sp>
        <p:nvSpPr>
          <p:cNvPr id="4" name="Slide Number Placeholder 3"/>
          <p:cNvSpPr>
            <a:spLocks noGrp="1"/>
          </p:cNvSpPr>
          <p:nvPr>
            <p:ph type="sldNum" sz="quarter" idx="12"/>
          </p:nvPr>
        </p:nvSpPr>
        <p:spPr/>
        <p:txBody>
          <a:bodyPr/>
          <a:lstStyle/>
          <a:p>
            <a:fld id="{1D45A623-9491-421C-8CF8-59527CC9EDBB}" type="slidenum">
              <a:rPr lang="en-US" smtClean="0"/>
              <a:pPr/>
              <a:t>12</a:t>
            </a:fld>
            <a:endParaRPr lang="en-US"/>
          </a:p>
        </p:txBody>
      </p:sp>
    </p:spTree>
    <p:extLst>
      <p:ext uri="{BB962C8B-B14F-4D97-AF65-F5344CB8AC3E}">
        <p14:creationId xmlns:p14="http://schemas.microsoft.com/office/powerpoint/2010/main" val="20204715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Project Output in a Waterfall Model</a:t>
            </a:r>
          </a:p>
        </p:txBody>
      </p:sp>
      <p:sp>
        <p:nvSpPr>
          <p:cNvPr id="3" name="Content Placeholder 2"/>
          <p:cNvSpPr>
            <a:spLocks noGrp="1"/>
          </p:cNvSpPr>
          <p:nvPr>
            <p:ph idx="1"/>
          </p:nvPr>
        </p:nvSpPr>
        <p:spPr>
          <a:xfrm>
            <a:off x="152400" y="1600200"/>
            <a:ext cx="8839200" cy="4525963"/>
          </a:xfrm>
        </p:spPr>
        <p:txBody>
          <a:bodyPr vert="horz" lIns="91440" tIns="45720" rIns="91440" bIns="45720" rtlCol="0">
            <a:noAutofit/>
          </a:bodyPr>
          <a:lstStyle/>
          <a:p>
            <a:pPr>
              <a:lnSpc>
                <a:spcPct val="150000"/>
              </a:lnSpc>
            </a:pPr>
            <a:r>
              <a:rPr lang="en-GB" sz="2200" dirty="0">
                <a:latin typeface="Times New Roman" panose="02020603050405020304" pitchFamily="18" charset="0"/>
                <a:cs typeface="Times New Roman" panose="02020603050405020304" pitchFamily="18" charset="0"/>
              </a:rPr>
              <a:t>Requirement document</a:t>
            </a:r>
          </a:p>
          <a:p>
            <a:pPr>
              <a:lnSpc>
                <a:spcPct val="150000"/>
              </a:lnSpc>
            </a:pPr>
            <a:r>
              <a:rPr lang="en-GB" sz="2200" dirty="0">
                <a:latin typeface="Times New Roman" panose="02020603050405020304" pitchFamily="18" charset="0"/>
                <a:cs typeface="Times New Roman" panose="02020603050405020304" pitchFamily="18" charset="0"/>
              </a:rPr>
              <a:t>Project plan</a:t>
            </a:r>
          </a:p>
          <a:p>
            <a:pPr>
              <a:lnSpc>
                <a:spcPct val="150000"/>
              </a:lnSpc>
            </a:pPr>
            <a:r>
              <a:rPr lang="en-GB" sz="2200" dirty="0">
                <a:latin typeface="Times New Roman" panose="02020603050405020304" pitchFamily="18" charset="0"/>
                <a:cs typeface="Times New Roman" panose="02020603050405020304" pitchFamily="18" charset="0"/>
              </a:rPr>
              <a:t>System design document</a:t>
            </a:r>
          </a:p>
          <a:p>
            <a:pPr>
              <a:lnSpc>
                <a:spcPct val="150000"/>
              </a:lnSpc>
            </a:pPr>
            <a:r>
              <a:rPr lang="en-GB" sz="2200" dirty="0">
                <a:latin typeface="Times New Roman" panose="02020603050405020304" pitchFamily="18" charset="0"/>
                <a:cs typeface="Times New Roman" panose="02020603050405020304" pitchFamily="18" charset="0"/>
              </a:rPr>
              <a:t>Detailed design document</a:t>
            </a:r>
          </a:p>
          <a:p>
            <a:pPr>
              <a:lnSpc>
                <a:spcPct val="150000"/>
              </a:lnSpc>
            </a:pPr>
            <a:r>
              <a:rPr lang="en-GB" sz="2200" dirty="0">
                <a:latin typeface="Times New Roman" panose="02020603050405020304" pitchFamily="18" charset="0"/>
                <a:cs typeface="Times New Roman" panose="02020603050405020304" pitchFamily="18" charset="0"/>
              </a:rPr>
              <a:t>Test plan and test report</a:t>
            </a:r>
          </a:p>
          <a:p>
            <a:pPr>
              <a:lnSpc>
                <a:spcPct val="150000"/>
              </a:lnSpc>
            </a:pPr>
            <a:r>
              <a:rPr lang="en-GB" sz="2200" dirty="0">
                <a:latin typeface="Times New Roman" panose="02020603050405020304" pitchFamily="18" charset="0"/>
                <a:cs typeface="Times New Roman" panose="02020603050405020304" pitchFamily="18" charset="0"/>
              </a:rPr>
              <a:t>Final code</a:t>
            </a:r>
          </a:p>
          <a:p>
            <a:pPr>
              <a:lnSpc>
                <a:spcPct val="150000"/>
              </a:lnSpc>
            </a:pPr>
            <a:r>
              <a:rPr lang="en-GB" sz="2200" dirty="0">
                <a:latin typeface="Times New Roman" panose="02020603050405020304" pitchFamily="18" charset="0"/>
                <a:cs typeface="Times New Roman" panose="02020603050405020304" pitchFamily="18" charset="0"/>
              </a:rPr>
              <a:t>Software manuals (user manual, installation manual etc.)</a:t>
            </a:r>
          </a:p>
          <a:p>
            <a:pPr>
              <a:lnSpc>
                <a:spcPct val="150000"/>
              </a:lnSpc>
            </a:pPr>
            <a:r>
              <a:rPr lang="en-GB" sz="2200" dirty="0">
                <a:latin typeface="Times New Roman" panose="02020603050405020304" pitchFamily="18" charset="0"/>
                <a:cs typeface="Times New Roman" panose="02020603050405020304" pitchFamily="18" charset="0"/>
              </a:rPr>
              <a:t>Review reports</a:t>
            </a:r>
          </a:p>
        </p:txBody>
      </p:sp>
      <p:sp>
        <p:nvSpPr>
          <p:cNvPr id="4" name="Slide Number Placeholder 3"/>
          <p:cNvSpPr>
            <a:spLocks noGrp="1"/>
          </p:cNvSpPr>
          <p:nvPr>
            <p:ph type="sldNum" sz="quarter" idx="12"/>
          </p:nvPr>
        </p:nvSpPr>
        <p:spPr/>
        <p:txBody>
          <a:bodyPr/>
          <a:lstStyle/>
          <a:p>
            <a:fld id="{1D45A623-9491-421C-8CF8-59527CC9EDB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Prototyping model</a:t>
            </a:r>
          </a:p>
        </p:txBody>
      </p:sp>
      <p:sp>
        <p:nvSpPr>
          <p:cNvPr id="3" name="Content Placeholder 2"/>
          <p:cNvSpPr>
            <a:spLocks noGrp="1"/>
          </p:cNvSpPr>
          <p:nvPr>
            <p:ph idx="1"/>
          </p:nvPr>
        </p:nvSpPr>
        <p:spPr>
          <a:xfrm>
            <a:off x="76200" y="1600200"/>
            <a:ext cx="8991600" cy="4648200"/>
          </a:xfrm>
        </p:spPr>
        <p:txBody>
          <a:bodyPr vert="horz" lIns="91440" tIns="45720" rIns="91440" bIns="45720" rtlCol="0">
            <a:normAutofit lnSpcReduction="10000"/>
          </a:bodyPr>
          <a:lstStyle/>
          <a:p>
            <a:pPr>
              <a:lnSpc>
                <a:spcPct val="150000"/>
              </a:lnSpc>
            </a:pPr>
            <a:r>
              <a:rPr lang="en-US" sz="2200" dirty="0">
                <a:latin typeface="Times New Roman" panose="02020603050405020304" pitchFamily="18" charset="0"/>
                <a:cs typeface="Times New Roman" panose="02020603050405020304" pitchFamily="18" charset="0"/>
              </a:rPr>
              <a:t>Prototyping model is one of the risk reduction </a:t>
            </a:r>
            <a:r>
              <a:rPr lang="en-US" sz="2200" dirty="0" smtClean="0">
                <a:latin typeface="Times New Roman" panose="02020603050405020304" pitchFamily="18" charset="0"/>
                <a:cs typeface="Times New Roman" panose="02020603050405020304" pitchFamily="18" charset="0"/>
              </a:rPr>
              <a:t>models</a:t>
            </a:r>
          </a:p>
          <a:p>
            <a:pPr>
              <a:lnSpc>
                <a:spcPct val="150000"/>
              </a:lnSpc>
            </a:pPr>
            <a:r>
              <a:rPr lang="en-US" sz="2200" dirty="0">
                <a:latin typeface="Times New Roman" panose="02020603050405020304" pitchFamily="18" charset="0"/>
                <a:cs typeface="Times New Roman" panose="02020603050405020304" pitchFamily="18" charset="0"/>
              </a:rPr>
              <a:t>It involves building a small version of the intended </a:t>
            </a:r>
            <a:r>
              <a:rPr lang="en-US" sz="2200" dirty="0" smtClean="0">
                <a:latin typeface="Times New Roman" panose="02020603050405020304" pitchFamily="18" charset="0"/>
                <a:cs typeface="Times New Roman" panose="02020603050405020304" pitchFamily="18" charset="0"/>
              </a:rPr>
              <a:t>system called </a:t>
            </a:r>
            <a:r>
              <a:rPr lang="en-US" sz="2200" b="1" dirty="0" smtClean="0">
                <a:latin typeface="Times New Roman" panose="02020603050405020304" pitchFamily="18" charset="0"/>
                <a:cs typeface="Times New Roman" panose="02020603050405020304" pitchFamily="18" charset="0"/>
              </a:rPr>
              <a:t>prototype</a:t>
            </a:r>
          </a:p>
          <a:p>
            <a:pPr>
              <a:lnSpc>
                <a:spcPct val="150000"/>
              </a:lnSpc>
            </a:pPr>
            <a:r>
              <a:rPr lang="en-US" sz="2200" dirty="0" smtClean="0">
                <a:latin typeface="Times New Roman" panose="02020603050405020304" pitchFamily="18" charset="0"/>
                <a:cs typeface="Times New Roman" panose="02020603050405020304" pitchFamily="18" charset="0"/>
              </a:rPr>
              <a:t>Instead </a:t>
            </a:r>
            <a:r>
              <a:rPr lang="en-US" sz="2200" dirty="0">
                <a:latin typeface="Times New Roman" panose="02020603050405020304" pitchFamily="18" charset="0"/>
                <a:cs typeface="Times New Roman" panose="02020603050405020304" pitchFamily="18" charset="0"/>
              </a:rPr>
              <a:t>of freezing the requirements before a design or coding can </a:t>
            </a:r>
            <a:r>
              <a:rPr lang="en-US" sz="2200" dirty="0" smtClean="0">
                <a:latin typeface="Times New Roman" panose="02020603050405020304" pitchFamily="18" charset="0"/>
                <a:cs typeface="Times New Roman" panose="02020603050405020304" pitchFamily="18" charset="0"/>
              </a:rPr>
              <a:t>proceed,  </a:t>
            </a:r>
            <a:r>
              <a:rPr lang="en-US" sz="2200" dirty="0">
                <a:latin typeface="Times New Roman" panose="02020603050405020304" pitchFamily="18" charset="0"/>
                <a:cs typeface="Times New Roman" panose="02020603050405020304" pitchFamily="18" charset="0"/>
              </a:rPr>
              <a:t>small </a:t>
            </a:r>
            <a:r>
              <a:rPr lang="en-US" sz="2200" dirty="0" smtClean="0">
                <a:latin typeface="Times New Roman" panose="02020603050405020304" pitchFamily="18" charset="0"/>
                <a:cs typeface="Times New Roman" panose="02020603050405020304" pitchFamily="18" charset="0"/>
              </a:rPr>
              <a:t>version (called prototype) </a:t>
            </a:r>
            <a:r>
              <a:rPr lang="en-US" sz="2200" dirty="0">
                <a:latin typeface="Times New Roman" panose="02020603050405020304" pitchFamily="18" charset="0"/>
                <a:cs typeface="Times New Roman" panose="02020603050405020304" pitchFamily="18" charset="0"/>
              </a:rPr>
              <a:t>of the intended </a:t>
            </a:r>
            <a:r>
              <a:rPr lang="en-US" sz="2200" dirty="0" smtClean="0">
                <a:latin typeface="Times New Roman" panose="02020603050405020304" pitchFamily="18" charset="0"/>
                <a:cs typeface="Times New Roman" panose="02020603050405020304" pitchFamily="18" charset="0"/>
              </a:rPr>
              <a:t>system is developed </a:t>
            </a:r>
            <a:r>
              <a:rPr lang="en-US" sz="2200" dirty="0">
                <a:latin typeface="Times New Roman" panose="02020603050405020304" pitchFamily="18" charset="0"/>
                <a:cs typeface="Times New Roman" panose="02020603050405020304" pitchFamily="18" charset="0"/>
              </a:rPr>
              <a:t>based on the currently known </a:t>
            </a:r>
            <a:r>
              <a:rPr lang="en-US" sz="2200" dirty="0" smtClean="0">
                <a:latin typeface="Times New Roman" panose="02020603050405020304" pitchFamily="18" charset="0"/>
                <a:cs typeface="Times New Roman" panose="02020603050405020304" pitchFamily="18" charset="0"/>
              </a:rPr>
              <a:t>requirements</a:t>
            </a:r>
          </a:p>
          <a:p>
            <a:pPr>
              <a:lnSpc>
                <a:spcPct val="150000"/>
              </a:lnSpc>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client can get an “actual feel” of the system, since the interactions with prototype can enable the client to better understand the requirements of the desired system</a:t>
            </a:r>
          </a:p>
        </p:txBody>
      </p:sp>
      <p:sp>
        <p:nvSpPr>
          <p:cNvPr id="4" name="Slide Number Placeholder 3"/>
          <p:cNvSpPr>
            <a:spLocks noGrp="1"/>
          </p:cNvSpPr>
          <p:nvPr>
            <p:ph type="sldNum" sz="quarter" idx="12"/>
          </p:nvPr>
        </p:nvSpPr>
        <p:spPr/>
        <p:txBody>
          <a:bodyPr/>
          <a:lstStyle/>
          <a:p>
            <a:fld id="{1D45A623-9491-421C-8CF8-59527CC9EDB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Prototyping model</a:t>
            </a:r>
          </a:p>
        </p:txBody>
      </p:sp>
      <p:sp>
        <p:nvSpPr>
          <p:cNvPr id="4" name="Slide Number Placeholder 3"/>
          <p:cNvSpPr>
            <a:spLocks noGrp="1"/>
          </p:cNvSpPr>
          <p:nvPr>
            <p:ph type="sldNum" sz="quarter" idx="12"/>
          </p:nvPr>
        </p:nvSpPr>
        <p:spPr/>
        <p:txBody>
          <a:bodyPr/>
          <a:lstStyle/>
          <a:p>
            <a:fld id="{1D45A623-9491-421C-8CF8-59527CC9EDBB}" type="slidenum">
              <a:rPr lang="en-US" smtClean="0"/>
              <a:pPr/>
              <a:t>15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251" y="1634305"/>
            <a:ext cx="8219440" cy="4882836"/>
          </a:xfrm>
          <a:prstGeom prst="rect">
            <a:avLst/>
          </a:prstGeom>
        </p:spPr>
      </p:pic>
    </p:spTree>
    <p:extLst>
      <p:ext uri="{BB962C8B-B14F-4D97-AF65-F5344CB8AC3E}">
        <p14:creationId xmlns:p14="http://schemas.microsoft.com/office/powerpoint/2010/main" val="3764009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Advantages of Prototype </a:t>
            </a:r>
            <a:r>
              <a:rPr lang="en-US" sz="3200" b="1" dirty="0" smtClean="0">
                <a:latin typeface="Times New Roman" panose="02020603050405020304" pitchFamily="18" charset="0"/>
                <a:cs typeface="Times New Roman" panose="02020603050405020304" pitchFamily="18" charset="0"/>
              </a:rPr>
              <a:t>model</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676400"/>
            <a:ext cx="8839200" cy="5045075"/>
          </a:xfrm>
        </p:spPr>
        <p:txBody>
          <a:bodyPr vert="horz" lIns="91440" tIns="45720" rIns="91440" bIns="45720" rtlCol="0">
            <a:normAutofit/>
          </a:bodyPr>
          <a:lstStyle/>
          <a:p>
            <a:pPr>
              <a:lnSpc>
                <a:spcPct val="150000"/>
              </a:lnSpc>
            </a:pPr>
            <a:r>
              <a:rPr lang="en-US" sz="2400" dirty="0">
                <a:latin typeface="Times New Roman" panose="02020603050405020304" pitchFamily="18" charset="0"/>
                <a:cs typeface="Times New Roman" panose="02020603050405020304" pitchFamily="18" charset="0"/>
              </a:rPr>
              <a:t>Users are actively involved in the development</a:t>
            </a:r>
          </a:p>
          <a:p>
            <a:pPr>
              <a:lnSpc>
                <a:spcPct val="150000"/>
              </a:lnSpc>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users get a better understanding of the system being developed.</a:t>
            </a:r>
          </a:p>
          <a:p>
            <a:pPr>
              <a:lnSpc>
                <a:spcPct val="150000"/>
              </a:lnSpc>
            </a:pPr>
            <a:r>
              <a:rPr lang="en-US" sz="2400" dirty="0">
                <a:latin typeface="Times New Roman" panose="02020603050405020304" pitchFamily="18" charset="0"/>
                <a:cs typeface="Times New Roman" panose="02020603050405020304" pitchFamily="18" charset="0"/>
              </a:rPr>
              <a:t>Errors can be detected much earlier.</a:t>
            </a:r>
          </a:p>
          <a:p>
            <a:pPr>
              <a:lnSpc>
                <a:spcPct val="150000"/>
              </a:lnSpc>
            </a:pPr>
            <a:r>
              <a:rPr lang="en-US" sz="2400" dirty="0">
                <a:latin typeface="Times New Roman" panose="02020603050405020304" pitchFamily="18" charset="0"/>
                <a:cs typeface="Times New Roman" panose="02020603050405020304" pitchFamily="18" charset="0"/>
              </a:rPr>
              <a:t>Quicker user feedback is available leading to better solutions.</a:t>
            </a:r>
          </a:p>
          <a:p>
            <a:pPr>
              <a:lnSpc>
                <a:spcPct val="150000"/>
              </a:lnSpc>
            </a:pPr>
            <a:r>
              <a:rPr lang="en-US" sz="2400" dirty="0">
                <a:latin typeface="Times New Roman" panose="02020603050405020304" pitchFamily="18" charset="0"/>
                <a:cs typeface="Times New Roman" panose="02020603050405020304" pitchFamily="18" charset="0"/>
              </a:rPr>
              <a:t>Missing functionality can be identified easily</a:t>
            </a:r>
          </a:p>
          <a:p>
            <a:pPr>
              <a:lnSpc>
                <a:spcPct val="150000"/>
              </a:lnSpc>
            </a:pPr>
            <a:r>
              <a:rPr lang="en-US" sz="2400" dirty="0">
                <a:latin typeface="Times New Roman" panose="02020603050405020304" pitchFamily="18" charset="0"/>
                <a:cs typeface="Times New Roman" panose="02020603050405020304" pitchFamily="18" charset="0"/>
              </a:rPr>
              <a:t>Confusing or difficult functions can be identified</a:t>
            </a:r>
          </a:p>
          <a:p>
            <a:pPr>
              <a:lnSpc>
                <a:spcPct val="150000"/>
              </a:lnSpc>
            </a:pPr>
            <a:r>
              <a:rPr lang="en-US" sz="2400" dirty="0">
                <a:latin typeface="Times New Roman" panose="02020603050405020304" pitchFamily="18" charset="0"/>
                <a:cs typeface="Times New Roman" panose="02020603050405020304" pitchFamily="18" charset="0"/>
              </a:rPr>
              <a:t>Requirements validation, Quick implementation </a:t>
            </a:r>
            <a:r>
              <a:rPr lang="en-US" sz="2400" dirty="0" smtClean="0">
                <a:latin typeface="Times New Roman" panose="02020603050405020304" pitchFamily="18" charset="0"/>
                <a:cs typeface="Times New Roman" panose="02020603050405020304" pitchFamily="18" charset="0"/>
              </a:rPr>
              <a:t>of incomplete but functional application</a:t>
            </a:r>
            <a:r>
              <a:rPr lang="en-US" sz="24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1D45A623-9491-421C-8CF8-59527CC9EDB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vert="horz" lIns="91440" tIns="45720" rIns="91440" bIns="45720" rtlCol="0" anchor="ctr">
            <a:normAutofit/>
          </a:bodyPr>
          <a:lstStyle/>
          <a:p>
            <a:r>
              <a:rPr lang="en-US" sz="3200" b="1" dirty="0" smtClean="0">
                <a:latin typeface="Times New Roman" panose="02020603050405020304" pitchFamily="18" charset="0"/>
                <a:cs typeface="Times New Roman" panose="02020603050405020304" pitchFamily="18" charset="0"/>
              </a:rPr>
              <a:t>Disadvantages </a:t>
            </a:r>
            <a:r>
              <a:rPr lang="en-US" sz="3200" b="1" dirty="0">
                <a:latin typeface="Times New Roman" panose="02020603050405020304" pitchFamily="18" charset="0"/>
                <a:cs typeface="Times New Roman" panose="02020603050405020304" pitchFamily="18" charset="0"/>
              </a:rPr>
              <a:t>of Prototype </a:t>
            </a:r>
            <a:r>
              <a:rPr lang="en-US" sz="3200" b="1" dirty="0" smtClean="0">
                <a:latin typeface="Times New Roman" panose="02020603050405020304" pitchFamily="18" charset="0"/>
                <a:cs typeface="Times New Roman" panose="02020603050405020304" pitchFamily="18" charset="0"/>
              </a:rPr>
              <a:t>model</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676400"/>
            <a:ext cx="8839200" cy="5045075"/>
          </a:xfrm>
        </p:spPr>
        <p:txBody>
          <a:bodyPr vert="horz" lIns="91440" tIns="45720" rIns="91440" bIns="45720" rtlCol="0">
            <a:normAutofit/>
          </a:bodyPr>
          <a:lstStyle/>
          <a:p>
            <a:pPr>
              <a:lnSpc>
                <a:spcPct val="150000"/>
              </a:lnSpc>
            </a:pPr>
            <a:r>
              <a:rPr lang="en-US" sz="2400" dirty="0">
                <a:latin typeface="Times New Roman" panose="02020603050405020304" pitchFamily="18" charset="0"/>
                <a:cs typeface="Times New Roman" panose="02020603050405020304" pitchFamily="18" charset="0"/>
              </a:rPr>
              <a:t>Leads to implementing and then repairing way of building systems.</a:t>
            </a:r>
          </a:p>
          <a:p>
            <a:pPr>
              <a:lnSpc>
                <a:spcPct val="150000"/>
              </a:lnSpc>
            </a:pPr>
            <a:r>
              <a:rPr lang="en-US" sz="2400" dirty="0">
                <a:latin typeface="Times New Roman" panose="02020603050405020304" pitchFamily="18" charset="0"/>
                <a:cs typeface="Times New Roman" panose="02020603050405020304" pitchFamily="18" charset="0"/>
              </a:rPr>
              <a:t>Practically, this methodology may increase the complexity of the system as scope of the system may expand beyond original plans.</a:t>
            </a:r>
          </a:p>
          <a:p>
            <a:pPr>
              <a:lnSpc>
                <a:spcPct val="150000"/>
              </a:lnSpc>
            </a:pPr>
            <a:r>
              <a:rPr lang="en-US" sz="2400" dirty="0">
                <a:latin typeface="Times New Roman" panose="02020603050405020304" pitchFamily="18" charset="0"/>
                <a:cs typeface="Times New Roman" panose="02020603050405020304" pitchFamily="18" charset="0"/>
              </a:rPr>
              <a:t>Incomplete application may cause application not to be used as </a:t>
            </a:r>
            <a:r>
              <a:rPr lang="en-US" sz="2400" dirty="0" smtClean="0">
                <a:latin typeface="Times New Roman" panose="02020603050405020304" pitchFamily="18" charset="0"/>
                <a:cs typeface="Times New Roman" panose="02020603050405020304" pitchFamily="18" charset="0"/>
              </a:rPr>
              <a:t>the full </a:t>
            </a:r>
            <a:r>
              <a:rPr lang="en-US" sz="2400" dirty="0">
                <a:latin typeface="Times New Roman" panose="02020603050405020304" pitchFamily="18" charset="0"/>
                <a:cs typeface="Times New Roman" panose="02020603050405020304" pitchFamily="18" charset="0"/>
              </a:rPr>
              <a:t>system was designed</a:t>
            </a:r>
          </a:p>
          <a:p>
            <a:pPr>
              <a:lnSpc>
                <a:spcPct val="150000"/>
              </a:lnSpc>
            </a:pPr>
            <a:r>
              <a:rPr lang="en-US" sz="2400" dirty="0">
                <a:latin typeface="Times New Roman" panose="02020603050405020304" pitchFamily="18" charset="0"/>
                <a:cs typeface="Times New Roman" panose="02020603050405020304" pitchFamily="18" charset="0"/>
              </a:rPr>
              <a:t>Incomplete or inadequate problem analysis.</a:t>
            </a:r>
          </a:p>
        </p:txBody>
      </p:sp>
      <p:sp>
        <p:nvSpPr>
          <p:cNvPr id="4" name="Slide Number Placeholder 3"/>
          <p:cNvSpPr>
            <a:spLocks noGrp="1"/>
          </p:cNvSpPr>
          <p:nvPr>
            <p:ph type="sldNum" sz="quarter" idx="12"/>
          </p:nvPr>
        </p:nvSpPr>
        <p:spPr/>
        <p:txBody>
          <a:bodyPr/>
          <a:lstStyle/>
          <a:p>
            <a:fld id="{1D45A623-9491-421C-8CF8-59527CC9EDBB}" type="slidenum">
              <a:rPr lang="en-US" smtClean="0"/>
              <a:pPr/>
              <a:t>17</a:t>
            </a:fld>
            <a:endParaRPr lang="en-US"/>
          </a:p>
        </p:txBody>
      </p:sp>
    </p:spTree>
    <p:extLst>
      <p:ext uri="{BB962C8B-B14F-4D97-AF65-F5344CB8AC3E}">
        <p14:creationId xmlns:p14="http://schemas.microsoft.com/office/powerpoint/2010/main" val="3782641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When to use Prototype model</a:t>
            </a:r>
          </a:p>
        </p:txBody>
      </p:sp>
      <p:sp>
        <p:nvSpPr>
          <p:cNvPr id="3" name="Content Placeholder 2"/>
          <p:cNvSpPr>
            <a:spLocks noGrp="1"/>
          </p:cNvSpPr>
          <p:nvPr>
            <p:ph idx="1"/>
          </p:nvPr>
        </p:nvSpPr>
        <p:spPr>
          <a:xfrm>
            <a:off x="0" y="1600200"/>
            <a:ext cx="8991600" cy="5121275"/>
          </a:xfrm>
        </p:spPr>
        <p:txBody>
          <a:bodyPr vert="horz" lIns="91440" tIns="45720" rIns="91440" bIns="45720" rtlCol="0">
            <a:normAutofit/>
          </a:bodyPr>
          <a:lstStyle/>
          <a:p>
            <a:pPr>
              <a:lnSpc>
                <a:spcPct val="150000"/>
              </a:lnSpc>
            </a:pPr>
            <a:r>
              <a:rPr lang="en-US" sz="2200" dirty="0" smtClean="0">
                <a:latin typeface="Times New Roman" panose="02020603050405020304" pitchFamily="18" charset="0"/>
                <a:cs typeface="Times New Roman" panose="02020603050405020304" pitchFamily="18" charset="0"/>
              </a:rPr>
              <a:t>When </a:t>
            </a:r>
            <a:r>
              <a:rPr lang="en-US" sz="2200" dirty="0">
                <a:latin typeface="Times New Roman" panose="02020603050405020304" pitchFamily="18" charset="0"/>
                <a:cs typeface="Times New Roman" panose="02020603050405020304" pitchFamily="18" charset="0"/>
              </a:rPr>
              <a:t>the desired system needs to have a lot of interaction with the end users.</a:t>
            </a:r>
          </a:p>
          <a:p>
            <a:pPr>
              <a:lnSpc>
                <a:spcPct val="150000"/>
              </a:lnSpc>
            </a:pPr>
            <a:r>
              <a:rPr lang="en-US" sz="2200" dirty="0">
                <a:latin typeface="Times New Roman" panose="02020603050405020304" pitchFamily="18" charset="0"/>
                <a:cs typeface="Times New Roman" panose="02020603050405020304" pitchFamily="18" charset="0"/>
              </a:rPr>
              <a:t>Typically, online systems, web interfaces have a very high amount of interaction with end users, are best suited for </a:t>
            </a:r>
            <a:r>
              <a:rPr lang="en-US" sz="2200" b="1" dirty="0">
                <a:latin typeface="Times New Roman" panose="02020603050405020304" pitchFamily="18" charset="0"/>
                <a:cs typeface="Times New Roman" panose="02020603050405020304" pitchFamily="18" charset="0"/>
              </a:rPr>
              <a:t>Prototype </a:t>
            </a:r>
            <a:r>
              <a:rPr lang="en-US" sz="2200" b="1" dirty="0" smtClean="0">
                <a:latin typeface="Times New Roman" panose="02020603050405020304" pitchFamily="18" charset="0"/>
                <a:cs typeface="Times New Roman" panose="02020603050405020304" pitchFamily="18" charset="0"/>
              </a:rPr>
              <a:t>model</a:t>
            </a:r>
          </a:p>
        </p:txBody>
      </p:sp>
      <p:sp>
        <p:nvSpPr>
          <p:cNvPr id="4" name="Slide Number Placeholder 3"/>
          <p:cNvSpPr>
            <a:spLocks noGrp="1"/>
          </p:cNvSpPr>
          <p:nvPr>
            <p:ph type="sldNum" sz="quarter" idx="12"/>
          </p:nvPr>
        </p:nvSpPr>
        <p:spPr/>
        <p:txBody>
          <a:bodyPr/>
          <a:lstStyle/>
          <a:p>
            <a:fld id="{1D45A623-9491-421C-8CF8-59527CC9EDBB}"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vert="horz" lIns="91440" tIns="45720" rIns="91440" bIns="45720" rtlCol="0" anchor="ctr">
            <a:normAutofit/>
          </a:bodyPr>
          <a:lstStyle/>
          <a:p>
            <a:r>
              <a:rPr lang="en-US" altLang="ar-SA" sz="3200" b="1" dirty="0" smtClean="0">
                <a:latin typeface="Times New Roman" panose="02020603050405020304" pitchFamily="18" charset="0"/>
              </a:rPr>
              <a:t>Iterative &amp; Incremental </a:t>
            </a:r>
            <a:r>
              <a:rPr lang="en-US" altLang="ar-SA" sz="3200" b="1" dirty="0">
                <a:latin typeface="Times New Roman" panose="02020603050405020304" pitchFamily="18" charset="0"/>
              </a:rPr>
              <a:t>model</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295400"/>
            <a:ext cx="9144000" cy="5562600"/>
          </a:xfrm>
        </p:spPr>
        <p:txBody>
          <a:bodyPr rtlCol="0">
            <a:normAutofit/>
          </a:bodyPr>
          <a:lstStyle/>
          <a:p>
            <a:pPr marL="469900" indent="-469900">
              <a:defRPr/>
            </a:pPr>
            <a:r>
              <a:rPr lang="en-US" altLang="ar-SA" sz="2200" dirty="0" smtClean="0">
                <a:latin typeface="Times New Roman" panose="02020603050405020304" pitchFamily="18" charset="0"/>
                <a:cs typeface="Times New Roman" panose="02020603050405020304" pitchFamily="18" charset="0"/>
              </a:rPr>
              <a:t>The </a:t>
            </a:r>
            <a:r>
              <a:rPr lang="en-US" altLang="ar-SA" sz="2200" dirty="0">
                <a:latin typeface="Times New Roman" panose="02020603050405020304" pitchFamily="18" charset="0"/>
                <a:cs typeface="Times New Roman" panose="02020603050405020304" pitchFamily="18" charset="0"/>
              </a:rPr>
              <a:t>whole requirement is divided into various </a:t>
            </a:r>
            <a:r>
              <a:rPr lang="en-US" altLang="ar-SA" sz="2200" dirty="0" smtClean="0">
                <a:latin typeface="Times New Roman" panose="02020603050405020304" pitchFamily="18" charset="0"/>
                <a:cs typeface="Times New Roman" panose="02020603050405020304" pitchFamily="18" charset="0"/>
              </a:rPr>
              <a:t>builds</a:t>
            </a:r>
          </a:p>
          <a:p>
            <a:pPr marL="469900" indent="-469900">
              <a:defRPr/>
            </a:pPr>
            <a:r>
              <a:rPr lang="en-US" sz="2200" dirty="0">
                <a:latin typeface="Times New Roman" panose="02020603050405020304" pitchFamily="18" charset="0"/>
                <a:cs typeface="Times New Roman" panose="02020603050405020304" pitchFamily="18" charset="0"/>
              </a:rPr>
              <a:t>Multiple development </a:t>
            </a:r>
            <a:r>
              <a:rPr lang="en-US" sz="2200" dirty="0" smtClean="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multi-waterfall</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cycles </a:t>
            </a:r>
            <a:r>
              <a:rPr lang="en-US" sz="2200" dirty="0" smtClean="0">
                <a:latin typeface="Times New Roman" panose="02020603050405020304" pitchFamily="18" charset="0"/>
                <a:cs typeface="Times New Roman" panose="02020603050405020304" pitchFamily="18" charset="0"/>
              </a:rPr>
              <a:t>take </a:t>
            </a:r>
            <a:r>
              <a:rPr lang="en-US" sz="2200" dirty="0">
                <a:latin typeface="Times New Roman" panose="02020603050405020304" pitchFamily="18" charset="0"/>
                <a:cs typeface="Times New Roman" panose="02020603050405020304" pitchFamily="18" charset="0"/>
              </a:rPr>
              <a:t>place </a:t>
            </a:r>
            <a:r>
              <a:rPr lang="en-US" sz="2200" dirty="0" smtClean="0">
                <a:latin typeface="Times New Roman" panose="02020603050405020304" pitchFamily="18" charset="0"/>
                <a:cs typeface="Times New Roman" panose="02020603050405020304" pitchFamily="18" charset="0"/>
              </a:rPr>
              <a:t>here</a:t>
            </a:r>
            <a:endParaRPr lang="en-US" sz="2200" dirty="0">
              <a:latin typeface="Times New Roman" panose="02020603050405020304" pitchFamily="18" charset="0"/>
              <a:cs typeface="Times New Roman" panose="02020603050405020304" pitchFamily="18" charset="0"/>
            </a:endParaRPr>
          </a:p>
          <a:p>
            <a:pPr marL="469900" indent="-469900">
              <a:defRPr/>
            </a:pPr>
            <a:r>
              <a:rPr lang="en-US" sz="2200" dirty="0">
                <a:latin typeface="Times New Roman" panose="02020603050405020304" pitchFamily="18" charset="0"/>
                <a:cs typeface="Times New Roman" panose="02020603050405020304" pitchFamily="18" charset="0"/>
              </a:rPr>
              <a:t>Cycles are divided up into smaller, more easily managed </a:t>
            </a:r>
            <a:r>
              <a:rPr lang="en-US" sz="2200" dirty="0" smtClean="0">
                <a:latin typeface="Times New Roman" panose="02020603050405020304" pitchFamily="18" charset="0"/>
                <a:cs typeface="Times New Roman" panose="02020603050405020304" pitchFamily="18" charset="0"/>
              </a:rPr>
              <a:t>modules</a:t>
            </a:r>
          </a:p>
          <a:p>
            <a:pPr marL="469900" indent="-469900">
              <a:defRPr/>
            </a:pPr>
            <a:r>
              <a:rPr lang="en-US" sz="2200" dirty="0" smtClean="0">
                <a:latin typeface="Times New Roman" panose="02020603050405020304" pitchFamily="18" charset="0"/>
                <a:cs typeface="Times New Roman" panose="02020603050405020304" pitchFamily="18" charset="0"/>
              </a:rPr>
              <a:t>Each </a:t>
            </a:r>
            <a:r>
              <a:rPr lang="en-US" sz="2200" dirty="0">
                <a:latin typeface="Times New Roman" panose="02020603050405020304" pitchFamily="18" charset="0"/>
                <a:cs typeface="Times New Roman" panose="02020603050405020304" pitchFamily="18" charset="0"/>
              </a:rPr>
              <a:t>module passes through the requirements, design, implementation and testing </a:t>
            </a:r>
            <a:r>
              <a:rPr lang="en-US" sz="2200" dirty="0" smtClean="0">
                <a:latin typeface="Times New Roman" panose="02020603050405020304" pitchFamily="18" charset="0"/>
                <a:cs typeface="Times New Roman" panose="02020603050405020304" pitchFamily="18" charset="0"/>
              </a:rPr>
              <a:t>phases</a:t>
            </a:r>
          </a:p>
          <a:p>
            <a:pPr marL="469900" indent="-469900">
              <a:defRPr/>
            </a:pPr>
            <a:r>
              <a:rPr lang="en-US" sz="2200" dirty="0">
                <a:latin typeface="Times New Roman" panose="02020603050405020304" pitchFamily="18" charset="0"/>
                <a:cs typeface="Times New Roman" panose="02020603050405020304" pitchFamily="18" charset="0"/>
              </a:rPr>
              <a:t>A working version of software is produced during the first </a:t>
            </a:r>
            <a:r>
              <a:rPr lang="en-US" sz="2200" dirty="0" smtClean="0">
                <a:latin typeface="Times New Roman" panose="02020603050405020304" pitchFamily="18" charset="0"/>
                <a:cs typeface="Times New Roman" panose="02020603050405020304" pitchFamily="18" charset="0"/>
              </a:rPr>
              <a:t>module</a:t>
            </a:r>
          </a:p>
          <a:p>
            <a:pPr marL="469900" indent="-469900">
              <a:defRPr/>
            </a:pPr>
            <a:r>
              <a:rPr lang="en-US" sz="2200" dirty="0">
                <a:latin typeface="Times New Roman" panose="02020603050405020304" pitchFamily="18" charset="0"/>
                <a:cs typeface="Times New Roman" panose="02020603050405020304" pitchFamily="18" charset="0"/>
              </a:rPr>
              <a:t>Each subsequent release of the module adds function to the previous release. </a:t>
            </a:r>
            <a:endParaRPr lang="en-US" sz="2200" dirty="0" smtClean="0">
              <a:latin typeface="Times New Roman" panose="02020603050405020304" pitchFamily="18" charset="0"/>
              <a:cs typeface="Times New Roman" panose="02020603050405020304" pitchFamily="18" charset="0"/>
            </a:endParaRPr>
          </a:p>
          <a:p>
            <a:pPr marL="469900" indent="-469900">
              <a:defRPr/>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process continues till the complete system is achieved</a:t>
            </a:r>
            <a:r>
              <a:rPr lang="en-US" sz="2200" dirty="0" smtClean="0">
                <a:latin typeface="Times New Roman" panose="02020603050405020304" pitchFamily="18" charset="0"/>
                <a:cs typeface="Times New Roman" panose="02020603050405020304" pitchFamily="18" charset="0"/>
              </a:rPr>
              <a:t>.</a:t>
            </a:r>
          </a:p>
          <a:p>
            <a:pPr marL="469900" indent="-469900">
              <a:defRPr/>
            </a:pPr>
            <a:r>
              <a:rPr lang="en-US" sz="2200" dirty="0">
                <a:latin typeface="Times New Roman" panose="02020603050405020304" pitchFamily="18" charset="0"/>
                <a:cs typeface="Times New Roman" panose="02020603050405020304" pitchFamily="18" charset="0"/>
              </a:rPr>
              <a:t>For example</a:t>
            </a:r>
          </a:p>
          <a:p>
            <a:pPr marL="469900" indent="-469900">
              <a:defRPr/>
            </a:pPr>
            <a:endParaRPr lang="en-US" sz="22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B26CC1D8-E520-49D4-9353-8553A015BC22}" type="slidenum">
              <a:rPr lang="en-US" smtClean="0"/>
              <a:pPr>
                <a:defRPr/>
              </a:pPr>
              <a:t>19</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5029200"/>
            <a:ext cx="3962400" cy="1040130"/>
          </a:xfrm>
          <a:prstGeom prst="rect">
            <a:avLst/>
          </a:prstGeom>
        </p:spPr>
      </p:pic>
    </p:spTree>
    <p:extLst>
      <p:ext uri="{BB962C8B-B14F-4D97-AF65-F5344CB8AC3E}">
        <p14:creationId xmlns:p14="http://schemas.microsoft.com/office/powerpoint/2010/main" val="16000120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What is the System Development Cycle?</a:t>
            </a:r>
          </a:p>
        </p:txBody>
      </p:sp>
      <p:sp>
        <p:nvSpPr>
          <p:cNvPr id="3" name="Content Placeholder 2"/>
          <p:cNvSpPr>
            <a:spLocks noGrp="1"/>
          </p:cNvSpPr>
          <p:nvPr>
            <p:ph idx="1"/>
          </p:nvPr>
        </p:nvSpPr>
        <p:spPr>
          <a:xfrm>
            <a:off x="0" y="1828800"/>
            <a:ext cx="8839200" cy="4419601"/>
          </a:xfrm>
        </p:spPr>
        <p:txBody>
          <a:bodyPr vert="horz" lIns="91440" tIns="45720" rIns="91440" bIns="45720" rtlCol="0">
            <a:normAutofit/>
          </a:bodyPr>
          <a:lstStyle/>
          <a:p>
            <a:pPr marL="342900" lvl="1" indent="-342900">
              <a:lnSpc>
                <a:spcPct val="150000"/>
              </a:lnSpc>
              <a:buFont typeface="Arial" panose="020B0604020202020204" pitchFamily="34" charset="0"/>
              <a:buChar char="•"/>
            </a:pPr>
            <a:r>
              <a:rPr lang="en-US" altLang="en-US" sz="2400" dirty="0" smtClean="0">
                <a:latin typeface="Times New Roman" panose="02020603050405020304" pitchFamily="18" charset="0"/>
                <a:cs typeface="Times New Roman" panose="02020603050405020304" pitchFamily="18" charset="0"/>
              </a:rPr>
              <a:t>Structured </a:t>
            </a:r>
            <a:r>
              <a:rPr lang="en-US" altLang="en-US" sz="2400" dirty="0">
                <a:latin typeface="Times New Roman" panose="02020603050405020304" pitchFamily="18" charset="0"/>
                <a:cs typeface="Times New Roman" panose="02020603050405020304" pitchFamily="18" charset="0"/>
              </a:rPr>
              <a:t>step-by-step approach for developing information systems</a:t>
            </a:r>
            <a:endParaRPr lang="en-US" altLang="en-US" sz="2400" dirty="0" smtClean="0">
              <a:latin typeface="Times New Roman" panose="02020603050405020304" pitchFamily="18" charset="0"/>
              <a:cs typeface="Times New Roman" panose="02020603050405020304" pitchFamily="18" charset="0"/>
            </a:endParaRPr>
          </a:p>
          <a:p>
            <a:pPr marL="342900" lvl="1" indent="-342900">
              <a:lnSpc>
                <a:spcPct val="150000"/>
              </a:lnSpc>
              <a:buFont typeface="Arial" panose="020B0604020202020204" pitchFamily="34" charset="0"/>
              <a:buChar char="•"/>
            </a:pPr>
            <a:r>
              <a:rPr lang="en-US" altLang="en-US" sz="2400" dirty="0" smtClean="0">
                <a:latin typeface="Times New Roman" panose="02020603050405020304" pitchFamily="18" charset="0"/>
                <a:cs typeface="Times New Roman" panose="02020603050405020304" pitchFamily="18" charset="0"/>
              </a:rPr>
              <a:t>It describe the process </a:t>
            </a:r>
            <a:r>
              <a:rPr lang="en-US" altLang="en-US" sz="2400" dirty="0">
                <a:latin typeface="Times New Roman" panose="02020603050405020304" pitchFamily="18" charset="0"/>
                <a:cs typeface="Times New Roman" panose="02020603050405020304" pitchFamily="18" charset="0"/>
              </a:rPr>
              <a:t>of planning, building, using, and updating an information system.</a:t>
            </a:r>
          </a:p>
          <a:p>
            <a:pPr marL="342900" lvl="1" indent="-342900">
              <a:lnSpc>
                <a:spcPct val="150000"/>
              </a:lnSpc>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Provides overall framework for managing systems development process</a:t>
            </a:r>
          </a:p>
          <a:p>
            <a:pPr marL="342900" lvl="1" indent="-342900">
              <a:lnSpc>
                <a:spcPct val="150000"/>
              </a:lnSpc>
              <a:buFont typeface="Arial" panose="020B0604020202020204" pitchFamily="34" charset="0"/>
              <a:buChar char="•"/>
            </a:pPr>
            <a:endParaRPr lang="en-US" alt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D45A623-9491-421C-8CF8-59527CC9EDB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vert="horz" lIns="91440" tIns="45720" rIns="91440" bIns="45720" rtlCol="0" anchor="ctr">
            <a:normAutofit/>
          </a:bodyPr>
          <a:lstStyle/>
          <a:p>
            <a:r>
              <a:rPr lang="en-US" altLang="ar-SA" sz="3200" b="1" dirty="0">
                <a:latin typeface="Times New Roman" panose="02020603050405020304" pitchFamily="18" charset="0"/>
              </a:rPr>
              <a:t>Iterative &amp; Incremental model</a:t>
            </a:r>
            <a:endParaRPr lang="en-US" sz="32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B26CC1D8-E520-49D4-9353-8553A015BC22}" type="slidenum">
              <a:rPr lang="en-US" smtClean="0"/>
              <a:pPr>
                <a:defRPr/>
              </a:pPr>
              <a:t>20</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524000"/>
            <a:ext cx="7276824" cy="4068762"/>
          </a:xfrm>
          <a:prstGeom prst="rect">
            <a:avLst/>
          </a:prstGeom>
        </p:spPr>
      </p:pic>
    </p:spTree>
    <p:extLst>
      <p:ext uri="{BB962C8B-B14F-4D97-AF65-F5344CB8AC3E}">
        <p14:creationId xmlns:p14="http://schemas.microsoft.com/office/powerpoint/2010/main" val="40315721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atin typeface="Times New Roman" pitchFamily="18" charset="0"/>
                <a:cs typeface="Times New Roman" pitchFamily="18" charset="0"/>
              </a:rPr>
              <a:t>Advantages of </a:t>
            </a:r>
            <a:r>
              <a:rPr lang="en-US" altLang="ar-SA" sz="3200" b="1" dirty="0">
                <a:latin typeface="Times New Roman" panose="02020603050405020304" pitchFamily="18" charset="0"/>
              </a:rPr>
              <a:t>Iterative &amp; Incremental model</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76200" y="1676400"/>
            <a:ext cx="8839200" cy="4419600"/>
          </a:xfrm>
        </p:spPr>
        <p:txBody>
          <a:bodyPr>
            <a:normAutofit fontScale="92500" lnSpcReduction="20000"/>
          </a:bodyPr>
          <a:lstStyle/>
          <a:p>
            <a:pPr marL="457200" indent="-457200">
              <a:lnSpc>
                <a:spcPct val="150000"/>
              </a:lnSpc>
            </a:pPr>
            <a:r>
              <a:rPr lang="en-US" sz="2400" dirty="0" smtClean="0">
                <a:latin typeface="Times New Roman" pitchFamily="18" charset="0"/>
                <a:cs typeface="Times New Roman" pitchFamily="18" charset="0"/>
              </a:rPr>
              <a:t>Generates </a:t>
            </a:r>
            <a:r>
              <a:rPr lang="en-US" sz="2400" dirty="0">
                <a:latin typeface="Times New Roman" pitchFamily="18" charset="0"/>
                <a:cs typeface="Times New Roman" pitchFamily="18" charset="0"/>
              </a:rPr>
              <a:t>working software quickly and early during the software life cycle.</a:t>
            </a:r>
          </a:p>
          <a:p>
            <a:pPr marL="457200" indent="-457200">
              <a:lnSpc>
                <a:spcPct val="150000"/>
              </a:lnSpc>
            </a:pPr>
            <a:r>
              <a:rPr lang="en-US" sz="2400" dirty="0">
                <a:latin typeface="Times New Roman" pitchFamily="18" charset="0"/>
                <a:cs typeface="Times New Roman" pitchFamily="18" charset="0"/>
              </a:rPr>
              <a:t>This model is more flexible – less costly to change scope and requirements.</a:t>
            </a:r>
          </a:p>
          <a:p>
            <a:pPr marL="457200" indent="-457200">
              <a:lnSpc>
                <a:spcPct val="150000"/>
              </a:lnSpc>
            </a:pPr>
            <a:r>
              <a:rPr lang="en-US" sz="2400" dirty="0">
                <a:latin typeface="Times New Roman" pitchFamily="18" charset="0"/>
                <a:cs typeface="Times New Roman" pitchFamily="18" charset="0"/>
              </a:rPr>
              <a:t>It is easier to test and debug during a smaller iteration.</a:t>
            </a:r>
          </a:p>
          <a:p>
            <a:pPr marL="457200" indent="-457200">
              <a:lnSpc>
                <a:spcPct val="150000"/>
              </a:lnSpc>
            </a:pPr>
            <a:r>
              <a:rPr lang="en-US" sz="2400" dirty="0">
                <a:latin typeface="Times New Roman" pitchFamily="18" charset="0"/>
                <a:cs typeface="Times New Roman" pitchFamily="18" charset="0"/>
              </a:rPr>
              <a:t>In this model customer can respond to each built.</a:t>
            </a:r>
          </a:p>
          <a:p>
            <a:pPr marL="457200" indent="-457200">
              <a:lnSpc>
                <a:spcPct val="150000"/>
              </a:lnSpc>
            </a:pPr>
            <a:r>
              <a:rPr lang="en-US" sz="2400" dirty="0">
                <a:latin typeface="Times New Roman" pitchFamily="18" charset="0"/>
                <a:cs typeface="Times New Roman" pitchFamily="18" charset="0"/>
              </a:rPr>
              <a:t>Lowers initial delivery cost.</a:t>
            </a:r>
          </a:p>
          <a:p>
            <a:pPr marL="457200" indent="-457200">
              <a:lnSpc>
                <a:spcPct val="150000"/>
              </a:lnSpc>
            </a:pPr>
            <a:r>
              <a:rPr lang="en-US" sz="2400" dirty="0">
                <a:latin typeface="Times New Roman" pitchFamily="18" charset="0"/>
                <a:cs typeface="Times New Roman" pitchFamily="18" charset="0"/>
              </a:rPr>
              <a:t>Easier to manage risk because risky pieces are identified and handled during </a:t>
            </a:r>
            <a:r>
              <a:rPr lang="en-US" sz="2400" dirty="0" smtClean="0">
                <a:latin typeface="Times New Roman" pitchFamily="18" charset="0"/>
                <a:cs typeface="Times New Roman" pitchFamily="18" charset="0"/>
              </a:rPr>
              <a:t>it’s </a:t>
            </a:r>
            <a:r>
              <a:rPr lang="en-US" sz="2400" dirty="0">
                <a:latin typeface="Times New Roman" pitchFamily="18" charset="0"/>
                <a:cs typeface="Times New Roman" pitchFamily="18" charset="0"/>
              </a:rPr>
              <a:t>iteration.</a:t>
            </a:r>
          </a:p>
        </p:txBody>
      </p:sp>
      <p:cxnSp>
        <p:nvCxnSpPr>
          <p:cNvPr id="4" name="Straight Connector 3"/>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160543899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Disadvantages of </a:t>
            </a:r>
            <a:r>
              <a:rPr lang="en-US" altLang="ar-SA" sz="3200" b="1" dirty="0">
                <a:latin typeface="Times New Roman" panose="02020603050405020304" pitchFamily="18" charset="0"/>
              </a:rPr>
              <a:t>Iterative &amp; Incremental model</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417638"/>
            <a:ext cx="9144000" cy="5440362"/>
          </a:xfrm>
        </p:spPr>
        <p:txBody>
          <a:bodyPr>
            <a:noAutofit/>
          </a:bodyPr>
          <a:lstStyle/>
          <a:p>
            <a:pPr marL="457200" indent="-457200">
              <a:lnSpc>
                <a:spcPct val="150000"/>
              </a:lnSpc>
              <a:defRPr/>
            </a:pPr>
            <a:r>
              <a:rPr lang="en-US" sz="2200" dirty="0">
                <a:latin typeface="Times New Roman" pitchFamily="18" charset="0"/>
                <a:cs typeface="Times New Roman" pitchFamily="18" charset="0"/>
              </a:rPr>
              <a:t>Needs good planning and design.</a:t>
            </a:r>
          </a:p>
          <a:p>
            <a:pPr marL="457200" indent="-457200">
              <a:lnSpc>
                <a:spcPct val="150000"/>
              </a:lnSpc>
              <a:defRPr/>
            </a:pPr>
            <a:r>
              <a:rPr lang="en-US" sz="2200" dirty="0">
                <a:latin typeface="Times New Roman" pitchFamily="18" charset="0"/>
                <a:cs typeface="Times New Roman" pitchFamily="18" charset="0"/>
              </a:rPr>
              <a:t>Needs a clear and complete definition of the whole system before it can be broken down and built incrementally.</a:t>
            </a:r>
          </a:p>
          <a:p>
            <a:pPr marL="457200" indent="-457200">
              <a:lnSpc>
                <a:spcPct val="150000"/>
              </a:lnSpc>
              <a:defRPr/>
            </a:pPr>
            <a:r>
              <a:rPr lang="en-US" sz="2200" dirty="0">
                <a:latin typeface="Times New Roman" pitchFamily="18" charset="0"/>
                <a:cs typeface="Times New Roman" pitchFamily="18" charset="0"/>
              </a:rPr>
              <a:t>Total cost is higher than waterfall.</a:t>
            </a:r>
          </a:p>
        </p:txBody>
      </p:sp>
      <p:cxnSp>
        <p:nvCxnSpPr>
          <p:cNvPr id="5" name="Straight Connector 4"/>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84983524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200" b="1" dirty="0">
                <a:latin typeface="Times New Roman" pitchFamily="18" charset="0"/>
                <a:cs typeface="Times New Roman" pitchFamily="18" charset="0"/>
              </a:rPr>
              <a:t>When to use the </a:t>
            </a:r>
            <a:r>
              <a:rPr lang="en-US" altLang="ar-SA" sz="3200" b="1" dirty="0">
                <a:latin typeface="Times New Roman" panose="02020603050405020304" pitchFamily="18" charset="0"/>
              </a:rPr>
              <a:t>Iterative &amp; Incremental model</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0" y="1417638"/>
            <a:ext cx="9144000" cy="5440362"/>
          </a:xfrm>
        </p:spPr>
        <p:txBody>
          <a:bodyPr>
            <a:noAutofit/>
          </a:bodyPr>
          <a:lstStyle/>
          <a:p>
            <a:pPr marL="457200" indent="-457200">
              <a:lnSpc>
                <a:spcPct val="150000"/>
              </a:lnSpc>
              <a:defRPr/>
            </a:pPr>
            <a:r>
              <a:rPr lang="en-US" sz="2200" dirty="0" smtClean="0">
                <a:latin typeface="Times New Roman" pitchFamily="18" charset="0"/>
                <a:cs typeface="Times New Roman" pitchFamily="18" charset="0"/>
              </a:rPr>
              <a:t>This </a:t>
            </a:r>
            <a:r>
              <a:rPr lang="en-US" sz="2200" dirty="0">
                <a:latin typeface="Times New Roman" pitchFamily="18" charset="0"/>
                <a:cs typeface="Times New Roman" pitchFamily="18" charset="0"/>
              </a:rPr>
              <a:t>model can be used when the requirements of the complete system are clearly defined and understood.</a:t>
            </a:r>
          </a:p>
          <a:p>
            <a:pPr marL="457200" indent="-457200">
              <a:lnSpc>
                <a:spcPct val="150000"/>
              </a:lnSpc>
              <a:defRPr/>
            </a:pPr>
            <a:r>
              <a:rPr lang="en-US" sz="2200" dirty="0">
                <a:latin typeface="Times New Roman" pitchFamily="18" charset="0"/>
                <a:cs typeface="Times New Roman" pitchFamily="18" charset="0"/>
              </a:rPr>
              <a:t>Major requirements must be defined; however, some details can evolve with time.</a:t>
            </a:r>
          </a:p>
          <a:p>
            <a:pPr marL="457200" indent="-457200">
              <a:lnSpc>
                <a:spcPct val="150000"/>
              </a:lnSpc>
              <a:defRPr/>
            </a:pPr>
            <a:r>
              <a:rPr lang="en-US" sz="2200" dirty="0">
                <a:latin typeface="Times New Roman" pitchFamily="18" charset="0"/>
                <a:cs typeface="Times New Roman" pitchFamily="18" charset="0"/>
              </a:rPr>
              <a:t>There is a need to get a product to the market early.</a:t>
            </a:r>
          </a:p>
          <a:p>
            <a:pPr marL="457200" indent="-457200">
              <a:lnSpc>
                <a:spcPct val="150000"/>
              </a:lnSpc>
              <a:defRPr/>
            </a:pPr>
            <a:r>
              <a:rPr lang="en-US" sz="2200" dirty="0">
                <a:latin typeface="Times New Roman" pitchFamily="18" charset="0"/>
                <a:cs typeface="Times New Roman" pitchFamily="18" charset="0"/>
              </a:rPr>
              <a:t>A new technology is being used</a:t>
            </a:r>
          </a:p>
          <a:p>
            <a:pPr marL="457200" indent="-457200">
              <a:lnSpc>
                <a:spcPct val="150000"/>
              </a:lnSpc>
              <a:defRPr/>
            </a:pPr>
            <a:r>
              <a:rPr lang="en-US" sz="2200" dirty="0">
                <a:latin typeface="Times New Roman" pitchFamily="18" charset="0"/>
                <a:cs typeface="Times New Roman" pitchFamily="18" charset="0"/>
              </a:rPr>
              <a:t>Resources with needed skill set are not available</a:t>
            </a:r>
          </a:p>
          <a:p>
            <a:pPr marL="457200" indent="-457200">
              <a:lnSpc>
                <a:spcPct val="150000"/>
              </a:lnSpc>
              <a:defRPr/>
            </a:pPr>
            <a:r>
              <a:rPr lang="en-US" sz="2200" dirty="0">
                <a:latin typeface="Times New Roman" pitchFamily="18" charset="0"/>
                <a:cs typeface="Times New Roman" pitchFamily="18" charset="0"/>
              </a:rPr>
              <a:t>There are some high risk features and goals</a:t>
            </a:r>
          </a:p>
        </p:txBody>
      </p:sp>
      <p:cxnSp>
        <p:nvCxnSpPr>
          <p:cNvPr id="5" name="Straight Connector 4"/>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10524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vert="horz" lIns="91440" tIns="45720" rIns="91440" bIns="45720" rtlCol="0" anchor="ctr">
            <a:normAutofit/>
          </a:bodyPr>
          <a:lstStyle/>
          <a:p>
            <a:r>
              <a:rPr lang="en-US" altLang="ar-SA" sz="3200" b="1" dirty="0">
                <a:latin typeface="Times New Roman" panose="02020603050405020304" pitchFamily="18" charset="0"/>
              </a:rPr>
              <a:t>Agile development model</a:t>
            </a:r>
            <a:endParaRPr lang="en-US" sz="3200" b="1" dirty="0">
              <a:latin typeface="Times New Roman" panose="02020603050405020304" pitchFamily="18" charset="0"/>
              <a:cs typeface="Times New Roman" panose="02020603050405020304" pitchFamily="18" charset="0"/>
            </a:endParaRPr>
          </a:p>
        </p:txBody>
      </p:sp>
      <p:sp>
        <p:nvSpPr>
          <p:cNvPr id="5123" name="Content Placeholder 2"/>
          <p:cNvSpPr>
            <a:spLocks noGrp="1"/>
          </p:cNvSpPr>
          <p:nvPr>
            <p:ph idx="1"/>
          </p:nvPr>
        </p:nvSpPr>
        <p:spPr>
          <a:xfrm>
            <a:off x="0" y="1600200"/>
            <a:ext cx="9067800" cy="4876800"/>
          </a:xfrm>
        </p:spPr>
        <p:txBody>
          <a:bodyPr>
            <a:normAutofit/>
          </a:bodyPr>
          <a:lstStyle/>
          <a:p>
            <a:pPr>
              <a:lnSpc>
                <a:spcPct val="150000"/>
              </a:lnSpc>
              <a:defRPr/>
            </a:pPr>
            <a:r>
              <a:rPr lang="en-US" sz="2200" dirty="0" smtClean="0">
                <a:latin typeface="Times New Roman" panose="02020603050405020304" pitchFamily="18" charset="0"/>
                <a:cs typeface="Times New Roman" panose="02020603050405020304" pitchFamily="18" charset="0"/>
              </a:rPr>
              <a:t>Is </a:t>
            </a:r>
            <a:r>
              <a:rPr lang="en-US" sz="2200" dirty="0">
                <a:latin typeface="Times New Roman" panose="02020603050405020304" pitchFamily="18" charset="0"/>
                <a:cs typeface="Times New Roman" panose="02020603050405020304" pitchFamily="18" charset="0"/>
              </a:rPr>
              <a:t>also a type of Incremental </a:t>
            </a:r>
            <a:r>
              <a:rPr lang="en-US" sz="2200" dirty="0" smtClean="0">
                <a:latin typeface="Times New Roman" panose="02020603050405020304" pitchFamily="18" charset="0"/>
                <a:cs typeface="Times New Roman" panose="02020603050405020304" pitchFamily="18" charset="0"/>
              </a:rPr>
              <a:t>model</a:t>
            </a:r>
          </a:p>
          <a:p>
            <a:pPr>
              <a:lnSpc>
                <a:spcPct val="150000"/>
              </a:lnSpc>
              <a:defRPr/>
            </a:pPr>
            <a:r>
              <a:rPr lang="en-US" sz="2200" dirty="0" smtClean="0">
                <a:latin typeface="Times New Roman" panose="02020603050405020304" pitchFamily="18" charset="0"/>
                <a:cs typeface="Times New Roman" panose="02020603050405020304" pitchFamily="18" charset="0"/>
              </a:rPr>
              <a:t>Breaks </a:t>
            </a:r>
            <a:r>
              <a:rPr lang="en-US" sz="2200" dirty="0">
                <a:latin typeface="Times New Roman" panose="02020603050405020304" pitchFamily="18" charset="0"/>
                <a:cs typeface="Times New Roman" panose="02020603050405020304" pitchFamily="18" charset="0"/>
              </a:rPr>
              <a:t>tasks into small increments with minimal </a:t>
            </a:r>
            <a:r>
              <a:rPr lang="en-US" sz="2200" dirty="0" smtClean="0">
                <a:latin typeface="Times New Roman" panose="02020603050405020304" pitchFamily="18" charset="0"/>
                <a:cs typeface="Times New Roman" panose="02020603050405020304" pitchFamily="18" charset="0"/>
              </a:rPr>
              <a:t>planning</a:t>
            </a:r>
          </a:p>
          <a:p>
            <a:pPr>
              <a:lnSpc>
                <a:spcPct val="150000"/>
              </a:lnSpc>
              <a:defRPr/>
            </a:pPr>
            <a:r>
              <a:rPr lang="en-US" sz="2200" dirty="0">
                <a:latin typeface="Times New Roman" panose="02020603050405020304" pitchFamily="18" charset="0"/>
                <a:cs typeface="Times New Roman" panose="02020603050405020304" pitchFamily="18" charset="0"/>
              </a:rPr>
              <a:t>Iterations are short time frames that typically last from one to four </a:t>
            </a:r>
            <a:r>
              <a:rPr lang="en-US" sz="2200" dirty="0" smtClean="0">
                <a:latin typeface="Times New Roman" panose="02020603050405020304" pitchFamily="18" charset="0"/>
                <a:cs typeface="Times New Roman" panose="02020603050405020304" pitchFamily="18" charset="0"/>
              </a:rPr>
              <a:t>weeks</a:t>
            </a:r>
          </a:p>
          <a:p>
            <a:pPr>
              <a:lnSpc>
                <a:spcPct val="150000"/>
              </a:lnSpc>
              <a:defRPr/>
            </a:pPr>
            <a:r>
              <a:rPr lang="en-US" sz="2200" dirty="0">
                <a:latin typeface="Times New Roman" panose="02020603050405020304" pitchFamily="18" charset="0"/>
                <a:cs typeface="Times New Roman" panose="02020603050405020304" pitchFamily="18" charset="0"/>
              </a:rPr>
              <a:t>Each iteration involves </a:t>
            </a:r>
            <a:r>
              <a:rPr lang="en-US" sz="2200" dirty="0" smtClean="0">
                <a:latin typeface="Times New Roman" panose="02020603050405020304" pitchFamily="18" charset="0"/>
                <a:cs typeface="Times New Roman" panose="02020603050405020304" pitchFamily="18" charset="0"/>
              </a:rPr>
              <a:t>planning</a:t>
            </a:r>
            <a:r>
              <a:rPr lang="en-US" sz="2200" dirty="0">
                <a:latin typeface="Times New Roman" panose="02020603050405020304" pitchFamily="18" charset="0"/>
                <a:cs typeface="Times New Roman" panose="02020603050405020304" pitchFamily="18" charset="0"/>
              </a:rPr>
              <a:t>, requirements analysis, design, coding, unit testing, and acceptance </a:t>
            </a:r>
            <a:r>
              <a:rPr lang="en-US" sz="2200" dirty="0" smtClean="0">
                <a:latin typeface="Times New Roman" panose="02020603050405020304" pitchFamily="18" charset="0"/>
                <a:cs typeface="Times New Roman" panose="02020603050405020304" pitchFamily="18" charset="0"/>
              </a:rPr>
              <a:t>testing</a:t>
            </a:r>
          </a:p>
          <a:p>
            <a:pPr>
              <a:lnSpc>
                <a:spcPct val="150000"/>
              </a:lnSpc>
              <a:defRPr/>
            </a:pPr>
            <a:r>
              <a:rPr lang="en-US" sz="2200" dirty="0">
                <a:latin typeface="Times New Roman" panose="02020603050405020304" pitchFamily="18" charset="0"/>
                <a:cs typeface="Times New Roman" panose="02020603050405020304" pitchFamily="18" charset="0"/>
              </a:rPr>
              <a:t>At the end of the iteration a working product is demonstrated to stakeholders</a:t>
            </a:r>
            <a:endParaRPr lang="en-US" sz="22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2B45E2ED-22FC-4F01-8C9C-72968CE27AB1}" type="slidenum">
              <a:rPr lang="en-US" smtClean="0"/>
              <a:pPr>
                <a:defRPr/>
              </a:pPr>
              <a:t>24</a:t>
            </a:fld>
            <a:endParaRPr lang="en-US" dirty="0"/>
          </a:p>
        </p:txBody>
      </p:sp>
      <p:cxnSp>
        <p:nvCxnSpPr>
          <p:cNvPr id="5" name="Straight Connector 4"/>
          <p:cNvCxnSpPr/>
          <p:nvPr/>
        </p:nvCxnSpPr>
        <p:spPr bwMode="auto">
          <a:xfrm>
            <a:off x="0" y="15240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29120785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vert="horz" lIns="91440" tIns="45720" rIns="91440" bIns="45720" rtlCol="0" anchor="ctr">
            <a:normAutofit/>
          </a:bodyPr>
          <a:lstStyle/>
          <a:p>
            <a:r>
              <a:rPr lang="en-US" altLang="ar-SA" sz="3200" b="1" dirty="0">
                <a:latin typeface="Times New Roman" panose="02020603050405020304" pitchFamily="18" charset="0"/>
              </a:rPr>
              <a:t>Agile development model</a:t>
            </a:r>
            <a:endParaRPr lang="en-US" sz="32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2B45E2ED-22FC-4F01-8C9C-72968CE27AB1}" type="slidenum">
              <a:rPr lang="en-US" smtClean="0"/>
              <a:pPr>
                <a:defRPr/>
              </a:pPr>
              <a:t>25</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26" y="1280478"/>
            <a:ext cx="8285573" cy="5592762"/>
          </a:xfrm>
          <a:prstGeom prst="rect">
            <a:avLst/>
          </a:prstGeom>
        </p:spPr>
      </p:pic>
      <p:cxnSp>
        <p:nvCxnSpPr>
          <p:cNvPr id="5" name="Straight Connector 4"/>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30372287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Advantages of Agile model</a:t>
            </a:r>
          </a:p>
        </p:txBody>
      </p:sp>
      <p:sp>
        <p:nvSpPr>
          <p:cNvPr id="6147" name="Content Placeholder 2"/>
          <p:cNvSpPr>
            <a:spLocks noGrp="1"/>
          </p:cNvSpPr>
          <p:nvPr>
            <p:ph idx="1"/>
          </p:nvPr>
        </p:nvSpPr>
        <p:spPr>
          <a:xfrm>
            <a:off x="0" y="1600200"/>
            <a:ext cx="9144000" cy="4953000"/>
          </a:xfrm>
        </p:spPr>
        <p:txBody>
          <a:bodyPr>
            <a:normAutofit fontScale="92500"/>
          </a:bodyPr>
          <a:lstStyle/>
          <a:p>
            <a:pPr>
              <a:lnSpc>
                <a:spcPct val="150000"/>
              </a:lnSpc>
              <a:defRPr/>
            </a:pPr>
            <a:r>
              <a:rPr lang="en-US" sz="2400" dirty="0" smtClean="0">
                <a:latin typeface="Times New Roman" panose="02020603050405020304" pitchFamily="18" charset="0"/>
                <a:cs typeface="Times New Roman" panose="02020603050405020304" pitchFamily="18" charset="0"/>
              </a:rPr>
              <a:t>Customer </a:t>
            </a:r>
            <a:r>
              <a:rPr lang="en-US" sz="2400" dirty="0">
                <a:latin typeface="Times New Roman" panose="02020603050405020304" pitchFamily="18" charset="0"/>
                <a:cs typeface="Times New Roman" panose="02020603050405020304" pitchFamily="18" charset="0"/>
              </a:rPr>
              <a:t>satisfaction by rapid, continuous delivery of useful software.</a:t>
            </a:r>
          </a:p>
          <a:p>
            <a:pPr>
              <a:lnSpc>
                <a:spcPct val="150000"/>
              </a:lnSpc>
              <a:defRPr/>
            </a:pPr>
            <a:r>
              <a:rPr lang="en-US" sz="2400" dirty="0">
                <a:latin typeface="Times New Roman" panose="02020603050405020304" pitchFamily="18" charset="0"/>
                <a:cs typeface="Times New Roman" panose="02020603050405020304" pitchFamily="18" charset="0"/>
              </a:rPr>
              <a:t>People and interactions are emphasized rather than process and </a:t>
            </a:r>
            <a:r>
              <a:rPr lang="en-US" sz="2400" dirty="0" smtClean="0">
                <a:latin typeface="Times New Roman" panose="02020603050405020304" pitchFamily="18" charset="0"/>
                <a:cs typeface="Times New Roman" panose="02020603050405020304" pitchFamily="18" charset="0"/>
              </a:rPr>
              <a:t>tools.</a:t>
            </a:r>
          </a:p>
          <a:p>
            <a:pPr>
              <a:lnSpc>
                <a:spcPct val="150000"/>
              </a:lnSpc>
              <a:defRPr/>
            </a:pPr>
            <a:r>
              <a:rPr lang="en-US" sz="2400" dirty="0" smtClean="0">
                <a:latin typeface="Times New Roman" panose="02020603050405020304" pitchFamily="18" charset="0"/>
                <a:cs typeface="Times New Roman" panose="02020603050405020304" pitchFamily="18" charset="0"/>
              </a:rPr>
              <a:t>Customers</a:t>
            </a:r>
            <a:r>
              <a:rPr lang="en-US" sz="2400" dirty="0">
                <a:latin typeface="Times New Roman" panose="02020603050405020304" pitchFamily="18" charset="0"/>
                <a:cs typeface="Times New Roman" panose="02020603050405020304" pitchFamily="18" charset="0"/>
              </a:rPr>
              <a:t>, developers and testers constantly interact with each other.</a:t>
            </a:r>
          </a:p>
          <a:p>
            <a:pPr>
              <a:lnSpc>
                <a:spcPct val="150000"/>
              </a:lnSpc>
              <a:defRPr/>
            </a:pPr>
            <a:r>
              <a:rPr lang="en-US" sz="2400" dirty="0">
                <a:latin typeface="Times New Roman" panose="02020603050405020304" pitchFamily="18" charset="0"/>
                <a:cs typeface="Times New Roman" panose="02020603050405020304" pitchFamily="18" charset="0"/>
              </a:rPr>
              <a:t>Working software is delivered frequently (weeks rather than months).</a:t>
            </a:r>
          </a:p>
          <a:p>
            <a:pPr>
              <a:lnSpc>
                <a:spcPct val="150000"/>
              </a:lnSpc>
              <a:defRPr/>
            </a:pPr>
            <a:r>
              <a:rPr lang="en-US" sz="2400" dirty="0">
                <a:latin typeface="Times New Roman" panose="02020603050405020304" pitchFamily="18" charset="0"/>
                <a:cs typeface="Times New Roman" panose="02020603050405020304" pitchFamily="18" charset="0"/>
              </a:rPr>
              <a:t>Face-to-face conversation is the best form of communication.</a:t>
            </a:r>
          </a:p>
          <a:p>
            <a:pPr>
              <a:lnSpc>
                <a:spcPct val="150000"/>
              </a:lnSpc>
              <a:defRPr/>
            </a:pPr>
            <a:r>
              <a:rPr lang="en-US" sz="2400" dirty="0">
                <a:latin typeface="Times New Roman" panose="02020603050405020304" pitchFamily="18" charset="0"/>
                <a:cs typeface="Times New Roman" panose="02020603050405020304" pitchFamily="18" charset="0"/>
              </a:rPr>
              <a:t>Close, daily cooperation between business people and developers.</a:t>
            </a:r>
          </a:p>
          <a:p>
            <a:pPr>
              <a:lnSpc>
                <a:spcPct val="150000"/>
              </a:lnSpc>
              <a:defRPr/>
            </a:pPr>
            <a:r>
              <a:rPr lang="en-US" sz="2400" dirty="0" smtClean="0">
                <a:latin typeface="Times New Roman" panose="02020603050405020304" pitchFamily="18" charset="0"/>
                <a:cs typeface="Times New Roman" panose="02020603050405020304" pitchFamily="18" charset="0"/>
              </a:rPr>
              <a:t>Regular </a:t>
            </a:r>
            <a:r>
              <a:rPr lang="en-US" sz="2400" dirty="0">
                <a:latin typeface="Times New Roman" panose="02020603050405020304" pitchFamily="18" charset="0"/>
                <a:cs typeface="Times New Roman" panose="02020603050405020304" pitchFamily="18" charset="0"/>
              </a:rPr>
              <a:t>adaptation to changing circumstances.</a:t>
            </a:r>
          </a:p>
          <a:p>
            <a:pPr>
              <a:lnSpc>
                <a:spcPct val="150000"/>
              </a:lnSpc>
              <a:defRPr/>
            </a:pPr>
            <a:r>
              <a:rPr lang="en-US" sz="2400" dirty="0">
                <a:latin typeface="Times New Roman" panose="02020603050405020304" pitchFamily="18" charset="0"/>
                <a:cs typeface="Times New Roman" panose="02020603050405020304" pitchFamily="18" charset="0"/>
              </a:rPr>
              <a:t>Even late changes in requirements are welcomed</a:t>
            </a:r>
            <a:endParaRPr lang="en-US" dirty="0" smtClean="0"/>
          </a:p>
        </p:txBody>
      </p:sp>
      <p:sp>
        <p:nvSpPr>
          <p:cNvPr id="4" name="Slide Number Placeholder 3"/>
          <p:cNvSpPr>
            <a:spLocks noGrp="1"/>
          </p:cNvSpPr>
          <p:nvPr>
            <p:ph type="sldNum" sz="quarter" idx="12"/>
          </p:nvPr>
        </p:nvSpPr>
        <p:spPr/>
        <p:txBody>
          <a:bodyPr/>
          <a:lstStyle/>
          <a:p>
            <a:pPr>
              <a:defRPr/>
            </a:pPr>
            <a:fld id="{113592A6-8FDC-4ABD-974E-7B287A4E6A1C}" type="slidenum">
              <a:rPr lang="en-US" smtClean="0"/>
              <a:pPr>
                <a:defRPr/>
              </a:pPr>
              <a:t>26</a:t>
            </a:fld>
            <a:endParaRPr lang="en-US" dirty="0"/>
          </a:p>
        </p:txBody>
      </p:sp>
      <p:cxnSp>
        <p:nvCxnSpPr>
          <p:cNvPr id="5" name="Straight Connector 4"/>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25974867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vert="horz" lIns="91440" tIns="45720" rIns="91440" bIns="45720" rtlCol="0" anchor="ctr">
            <a:normAutofit/>
          </a:bodyPr>
          <a:lstStyle/>
          <a:p>
            <a:r>
              <a:rPr lang="en-US" sz="3200" b="1" dirty="0" smtClean="0">
                <a:latin typeface="Times New Roman" panose="02020603050405020304" pitchFamily="18" charset="0"/>
                <a:cs typeface="Times New Roman" panose="02020603050405020304" pitchFamily="18" charset="0"/>
              </a:rPr>
              <a:t>Disadvantages </a:t>
            </a:r>
            <a:r>
              <a:rPr lang="en-US" sz="3200" b="1" dirty="0">
                <a:latin typeface="Times New Roman" panose="02020603050405020304" pitchFamily="18" charset="0"/>
                <a:cs typeface="Times New Roman" panose="02020603050405020304" pitchFamily="18" charset="0"/>
              </a:rPr>
              <a:t>of Agile model</a:t>
            </a:r>
          </a:p>
        </p:txBody>
      </p:sp>
      <p:sp>
        <p:nvSpPr>
          <p:cNvPr id="6147" name="Content Placeholder 2"/>
          <p:cNvSpPr>
            <a:spLocks noGrp="1"/>
          </p:cNvSpPr>
          <p:nvPr>
            <p:ph idx="1"/>
          </p:nvPr>
        </p:nvSpPr>
        <p:spPr>
          <a:xfrm>
            <a:off x="0" y="1600200"/>
            <a:ext cx="9144000" cy="4953000"/>
          </a:xfrm>
        </p:spPr>
        <p:txBody>
          <a:bodyPr>
            <a:normAutofit/>
          </a:bodyPr>
          <a:lstStyle/>
          <a:p>
            <a:pPr>
              <a:lnSpc>
                <a:spcPct val="150000"/>
              </a:lnSpc>
              <a:defRPr/>
            </a:pPr>
            <a:r>
              <a:rPr lang="en-US" sz="2200" dirty="0" smtClean="0">
                <a:latin typeface="Times New Roman" panose="02020603050405020304" pitchFamily="18" charset="0"/>
                <a:cs typeface="Times New Roman" panose="02020603050405020304" pitchFamily="18" charset="0"/>
              </a:rPr>
              <a:t>In </a:t>
            </a:r>
            <a:r>
              <a:rPr lang="en-US" sz="2200" dirty="0">
                <a:latin typeface="Times New Roman" panose="02020603050405020304" pitchFamily="18" charset="0"/>
                <a:cs typeface="Times New Roman" panose="02020603050405020304" pitchFamily="18" charset="0"/>
              </a:rPr>
              <a:t>case of some software deliverables, especially the large ones, it is difficult to assess the effort required at the beginning of the software development life cycle.</a:t>
            </a:r>
          </a:p>
          <a:p>
            <a:pPr>
              <a:lnSpc>
                <a:spcPct val="150000"/>
              </a:lnSpc>
              <a:defRPr/>
            </a:pPr>
            <a:r>
              <a:rPr lang="en-US" sz="2200" dirty="0">
                <a:latin typeface="Times New Roman" panose="02020603050405020304" pitchFamily="18" charset="0"/>
                <a:cs typeface="Times New Roman" panose="02020603050405020304" pitchFamily="18" charset="0"/>
              </a:rPr>
              <a:t>There is lack of emphasis on necessary designing and documentation.</a:t>
            </a:r>
          </a:p>
          <a:p>
            <a:pPr>
              <a:lnSpc>
                <a:spcPct val="150000"/>
              </a:lnSpc>
              <a:defRPr/>
            </a:pPr>
            <a:r>
              <a:rPr lang="en-US" sz="2200" dirty="0">
                <a:latin typeface="Times New Roman" panose="02020603050405020304" pitchFamily="18" charset="0"/>
                <a:cs typeface="Times New Roman" panose="02020603050405020304" pitchFamily="18" charset="0"/>
              </a:rPr>
              <a:t>The project can easily get taken off track if the customer representative is not clear what final outcome that they want.</a:t>
            </a:r>
          </a:p>
          <a:p>
            <a:pPr>
              <a:lnSpc>
                <a:spcPct val="150000"/>
              </a:lnSpc>
              <a:defRPr/>
            </a:pPr>
            <a:r>
              <a:rPr lang="en-US" sz="2200" dirty="0">
                <a:latin typeface="Times New Roman" panose="02020603050405020304" pitchFamily="18" charset="0"/>
                <a:cs typeface="Times New Roman" panose="02020603050405020304" pitchFamily="18" charset="0"/>
              </a:rPr>
              <a:t>Only senior programmers are capable of taking the kind of decisions required during the development process. Hence it has no place for newbie programmers, unless combined with experienced resources.</a:t>
            </a:r>
            <a:endParaRPr lang="en-US" sz="2200" dirty="0" smtClean="0"/>
          </a:p>
        </p:txBody>
      </p:sp>
      <p:sp>
        <p:nvSpPr>
          <p:cNvPr id="4" name="Slide Number Placeholder 3"/>
          <p:cNvSpPr>
            <a:spLocks noGrp="1"/>
          </p:cNvSpPr>
          <p:nvPr>
            <p:ph type="sldNum" sz="quarter" idx="12"/>
          </p:nvPr>
        </p:nvSpPr>
        <p:spPr/>
        <p:txBody>
          <a:bodyPr/>
          <a:lstStyle/>
          <a:p>
            <a:pPr>
              <a:defRPr/>
            </a:pPr>
            <a:fld id="{113592A6-8FDC-4ABD-974E-7B287A4E6A1C}" type="slidenum">
              <a:rPr lang="en-US" smtClean="0"/>
              <a:pPr>
                <a:defRPr/>
              </a:pPr>
              <a:t>27</a:t>
            </a:fld>
            <a:endParaRPr lang="en-US" dirty="0"/>
          </a:p>
        </p:txBody>
      </p:sp>
      <p:cxnSp>
        <p:nvCxnSpPr>
          <p:cNvPr id="5" name="Straight Connector 4"/>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24078100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lIns="91440" tIns="45720" rIns="91440" bIns="45720" rtlCol="0" anchor="ctr">
            <a:normAutofit/>
          </a:bodyPr>
          <a:lstStyle/>
          <a:p>
            <a:r>
              <a:rPr lang="en-US" altLang="ar-SA" sz="3200" b="1" dirty="0">
                <a:latin typeface="Times New Roman" panose="02020603050405020304" pitchFamily="18" charset="0"/>
              </a:rPr>
              <a:t>Choosing the right Software development life cycle model</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708921"/>
            <a:ext cx="9144000" cy="4373563"/>
          </a:xfrm>
        </p:spPr>
        <p:txBody>
          <a:bodyPr vert="horz" lIns="91440" tIns="45720" rIns="91440" bIns="45720" rtlCol="0">
            <a:normAutofit/>
          </a:bodyPr>
          <a:lstStyle/>
          <a:p>
            <a:pPr>
              <a:lnSpc>
                <a:spcPct val="150000"/>
              </a:lnSpc>
            </a:pPr>
            <a:r>
              <a:rPr lang="en-US" altLang="ar-SA" sz="2200" dirty="0">
                <a:latin typeface="Times New Roman" panose="02020603050405020304" pitchFamily="18" charset="0"/>
                <a:cs typeface="Times New Roman" panose="02020603050405020304" pitchFamily="18" charset="0"/>
              </a:rPr>
              <a:t>Selecting the right SDLC is a process in itself that organization can implement internally or consult </a:t>
            </a:r>
            <a:r>
              <a:rPr lang="en-US" altLang="ar-SA" sz="2200" dirty="0" smtClean="0">
                <a:latin typeface="Times New Roman" panose="02020603050405020304" pitchFamily="18" charset="0"/>
                <a:cs typeface="Times New Roman" panose="02020603050405020304" pitchFamily="18" charset="0"/>
              </a:rPr>
              <a:t>for</a:t>
            </a:r>
          </a:p>
          <a:p>
            <a:pPr>
              <a:lnSpc>
                <a:spcPct val="150000"/>
              </a:lnSpc>
            </a:pPr>
            <a:r>
              <a:rPr lang="en-US" sz="2200" dirty="0">
                <a:latin typeface="Times New Roman" panose="02020603050405020304" pitchFamily="18" charset="0"/>
                <a:cs typeface="Times New Roman" panose="02020603050405020304" pitchFamily="18" charset="0"/>
              </a:rPr>
              <a:t>S</a:t>
            </a:r>
            <a:r>
              <a:rPr lang="en-US" sz="2200" dirty="0" smtClean="0">
                <a:latin typeface="Times New Roman" panose="02020603050405020304" pitchFamily="18" charset="0"/>
                <a:cs typeface="Times New Roman" panose="02020603050405020304" pitchFamily="18" charset="0"/>
              </a:rPr>
              <a:t>teps </a:t>
            </a:r>
            <a:r>
              <a:rPr lang="en-US" sz="2200" dirty="0">
                <a:latin typeface="Times New Roman" panose="02020603050405020304" pitchFamily="18" charset="0"/>
                <a:cs typeface="Times New Roman" panose="02020603050405020304" pitchFamily="18" charset="0"/>
              </a:rPr>
              <a:t>to get the </a:t>
            </a:r>
            <a:r>
              <a:rPr lang="en-US" sz="2200" dirty="0" smtClean="0">
                <a:latin typeface="Times New Roman" panose="02020603050405020304" pitchFamily="18" charset="0"/>
                <a:cs typeface="Times New Roman" panose="02020603050405020304" pitchFamily="18" charset="0"/>
              </a:rPr>
              <a:t>right selection.</a:t>
            </a:r>
          </a:p>
          <a:p>
            <a:pPr lvl="1">
              <a:lnSpc>
                <a:spcPct val="150000"/>
              </a:lnSpc>
              <a:buFont typeface="Wingdings" panose="05000000000000000000" pitchFamily="2" charset="2"/>
              <a:buChar char="q"/>
            </a:pPr>
            <a:r>
              <a:rPr lang="en-US" altLang="ar-SA" sz="2200" dirty="0">
                <a:latin typeface="Times New Roman" panose="02020603050405020304" pitchFamily="18" charset="0"/>
                <a:cs typeface="Times New Roman" panose="02020603050405020304" pitchFamily="18" charset="0"/>
              </a:rPr>
              <a:t>STEP 1: Learn the about SDLC </a:t>
            </a:r>
            <a:r>
              <a:rPr lang="en-US" altLang="ar-SA" sz="2200" dirty="0" smtClean="0">
                <a:latin typeface="Times New Roman" panose="02020603050405020304" pitchFamily="18" charset="0"/>
                <a:cs typeface="Times New Roman" panose="02020603050405020304" pitchFamily="18" charset="0"/>
              </a:rPr>
              <a:t>Models - </a:t>
            </a:r>
            <a:r>
              <a:rPr lang="en-US" altLang="ar-SA" sz="2200" dirty="0">
                <a:latin typeface="Times New Roman" panose="02020603050405020304" pitchFamily="18" charset="0"/>
                <a:cs typeface="Times New Roman" panose="02020603050405020304" pitchFamily="18" charset="0"/>
              </a:rPr>
              <a:t>already </a:t>
            </a:r>
            <a:r>
              <a:rPr lang="en-US" altLang="ar-SA" sz="2200" dirty="0" smtClean="0">
                <a:latin typeface="Times New Roman" panose="02020603050405020304" pitchFamily="18" charset="0"/>
                <a:cs typeface="Times New Roman" panose="02020603050405020304" pitchFamily="18" charset="0"/>
              </a:rPr>
              <a:t>covered</a:t>
            </a:r>
            <a:endParaRPr lang="en-US" altLang="ar-SA" sz="22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US" altLang="ar-SA" sz="2200" dirty="0">
                <a:latin typeface="Times New Roman" panose="02020603050405020304" pitchFamily="18" charset="0"/>
                <a:cs typeface="Times New Roman" panose="02020603050405020304" pitchFamily="18" charset="0"/>
              </a:rPr>
              <a:t>STEP 2: Assess the needs of Stakeholders</a:t>
            </a:r>
          </a:p>
          <a:p>
            <a:pPr lvl="1">
              <a:lnSpc>
                <a:spcPct val="150000"/>
              </a:lnSpc>
              <a:buFont typeface="Wingdings" panose="05000000000000000000" pitchFamily="2" charset="2"/>
              <a:buChar char="q"/>
            </a:pPr>
            <a:r>
              <a:rPr lang="en-US" altLang="ar-SA" sz="2200" dirty="0">
                <a:latin typeface="Times New Roman" panose="02020603050405020304" pitchFamily="18" charset="0"/>
                <a:cs typeface="Times New Roman" panose="02020603050405020304" pitchFamily="18" charset="0"/>
              </a:rPr>
              <a:t>STEP 3: Define the criteria</a:t>
            </a:r>
          </a:p>
          <a:p>
            <a:pPr lvl="1">
              <a:lnSpc>
                <a:spcPct val="150000"/>
              </a:lnSpc>
              <a:buFont typeface="Wingdings" panose="05000000000000000000" pitchFamily="2" charset="2"/>
              <a:buChar char="q"/>
            </a:pPr>
            <a:r>
              <a:rPr lang="en-US" altLang="ar-SA" sz="2200" dirty="0">
                <a:latin typeface="Times New Roman" panose="02020603050405020304" pitchFamily="18" charset="0"/>
                <a:cs typeface="Times New Roman" panose="02020603050405020304" pitchFamily="18" charset="0"/>
              </a:rPr>
              <a:t>STEP 4: Decide</a:t>
            </a:r>
            <a:endParaRPr lang="en-US" altLang="ar-SA" sz="2200" dirty="0" smtClean="0">
              <a:latin typeface="Times New Roman" panose="02020603050405020304" pitchFamily="18" charset="0"/>
              <a:cs typeface="Times New Roman" panose="02020603050405020304" pitchFamily="18" charset="0"/>
            </a:endParaRPr>
          </a:p>
          <a:p>
            <a:pPr>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D939DF46-54BC-4800-BD1B-5C15314384D6}" type="slidenum">
              <a:rPr lang="en-US" smtClean="0"/>
              <a:pPr>
                <a:defRPr/>
              </a:pPr>
              <a:t>28</a:t>
            </a:fld>
            <a:endParaRPr lang="en-US" dirty="0"/>
          </a:p>
        </p:txBody>
      </p:sp>
      <p:cxnSp>
        <p:nvCxnSpPr>
          <p:cNvPr id="5" name="Straight Connector 4"/>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33853405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lIns="91440" tIns="45720" rIns="91440" bIns="45720" rtlCol="0" anchor="ctr">
            <a:normAutofit/>
          </a:bodyPr>
          <a:lstStyle/>
          <a:p>
            <a:r>
              <a:rPr lang="en-US" altLang="ar-SA" sz="3200" b="1" dirty="0">
                <a:latin typeface="Times New Roman" panose="02020603050405020304" pitchFamily="18" charset="0"/>
              </a:rPr>
              <a:t>STEP 2: Assess the needs of Stakeholders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708921"/>
            <a:ext cx="9144000" cy="4373563"/>
          </a:xfrm>
        </p:spPr>
        <p:txBody>
          <a:bodyPr vert="horz" lIns="91440" tIns="45720" rIns="91440" bIns="45720" rtlCol="0">
            <a:normAutofit/>
          </a:bodyPr>
          <a:lstStyle/>
          <a:p>
            <a:pPr>
              <a:lnSpc>
                <a:spcPct val="150000"/>
              </a:lnSpc>
            </a:pPr>
            <a:r>
              <a:rPr lang="en-US" altLang="ar-SA" sz="2200" dirty="0">
                <a:latin typeface="Times New Roman" panose="02020603050405020304" pitchFamily="18" charset="0"/>
                <a:cs typeface="Times New Roman" panose="02020603050405020304" pitchFamily="18" charset="0"/>
              </a:rPr>
              <a:t>We must study the business domain, stakeholders concerns and requirements, business priorities, our technical capability and ability, and technology constraints to be able to choose the right SDLC against their selection criteria.</a:t>
            </a:r>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D939DF46-54BC-4800-BD1B-5C15314384D6}" type="slidenum">
              <a:rPr lang="en-US" smtClean="0"/>
              <a:pPr>
                <a:defRPr/>
              </a:pPr>
              <a:t>29</a:t>
            </a:fld>
            <a:endParaRPr lang="en-US" dirty="0"/>
          </a:p>
        </p:txBody>
      </p:sp>
      <p:cxnSp>
        <p:nvCxnSpPr>
          <p:cNvPr id="5" name="Straight Connector 4"/>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8208064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altLang="en-US" sz="3200" b="1" dirty="0">
                <a:latin typeface="Times New Roman" panose="02020603050405020304" pitchFamily="18" charset="0"/>
                <a:cs typeface="Times New Roman" panose="02020603050405020304" pitchFamily="18" charset="0"/>
              </a:rPr>
              <a:t>Phases of SDLC</a:t>
            </a:r>
            <a:endParaRPr lang="en-US" sz="32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D45A623-9491-421C-8CF8-59527CC9EDBB}" type="slidenum">
              <a:rPr lang="en-US" smtClean="0"/>
              <a:pPr/>
              <a:t>3</a:t>
            </a:fld>
            <a:endParaRPr lang="en-US"/>
          </a:p>
        </p:txBody>
      </p:sp>
      <p:pic>
        <p:nvPicPr>
          <p:cNvPr id="6" name="Picture 5"/>
          <p:cNvPicPr>
            <a:picLocks noChangeAspect="1"/>
          </p:cNvPicPr>
          <p:nvPr/>
        </p:nvPicPr>
        <p:blipFill>
          <a:blip r:embed="rId2"/>
          <a:stretch>
            <a:fillRect/>
          </a:stretch>
        </p:blipFill>
        <p:spPr>
          <a:xfrm>
            <a:off x="1763898" y="1676400"/>
            <a:ext cx="4789302" cy="3500438"/>
          </a:xfrm>
          <a:prstGeom prst="rect">
            <a:avLst/>
          </a:prstGeom>
        </p:spPr>
      </p:pic>
    </p:spTree>
    <p:extLst>
      <p:ext uri="{BB962C8B-B14F-4D97-AF65-F5344CB8AC3E}">
        <p14:creationId xmlns:p14="http://schemas.microsoft.com/office/powerpoint/2010/main" val="38339217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lIns="91440" tIns="45720" rIns="91440" bIns="45720" rtlCol="0" anchor="ctr">
            <a:normAutofit/>
          </a:bodyPr>
          <a:lstStyle/>
          <a:p>
            <a:r>
              <a:rPr lang="en-US" altLang="ar-SA" sz="3200" b="1" dirty="0">
                <a:latin typeface="Times New Roman" panose="02020603050405020304" pitchFamily="18" charset="0"/>
              </a:rPr>
              <a:t>STEP 3: Define the criteria</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219200"/>
            <a:ext cx="9144000" cy="5440362"/>
          </a:xfrm>
        </p:spPr>
        <p:txBody>
          <a:bodyPr vert="horz" lIns="91440" tIns="45720" rIns="91440" bIns="45720" rtlCol="0">
            <a:noAutofit/>
          </a:bodyPr>
          <a:lstStyle/>
          <a:p>
            <a:pPr>
              <a:lnSpc>
                <a:spcPct val="150000"/>
              </a:lnSpc>
            </a:pPr>
            <a:r>
              <a:rPr lang="en-US" altLang="ar-SA" sz="2200" dirty="0">
                <a:latin typeface="Times New Roman" panose="02020603050405020304" pitchFamily="18" charset="0"/>
                <a:cs typeface="Times New Roman" panose="02020603050405020304" pitchFamily="18" charset="0"/>
              </a:rPr>
              <a:t>Some of the selection criteria or arguments that you may use to select an SDLC are</a:t>
            </a:r>
            <a:r>
              <a:rPr lang="en-US" altLang="ar-SA" sz="2200" dirty="0" smtClean="0">
                <a:latin typeface="Times New Roman" panose="02020603050405020304" pitchFamily="18" charset="0"/>
                <a:cs typeface="Times New Roman" panose="02020603050405020304" pitchFamily="18" charset="0"/>
              </a:rPr>
              <a:t>:</a:t>
            </a:r>
            <a:endParaRPr lang="en-US" altLang="ar-SA" sz="22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US" altLang="ar-SA" sz="2200" dirty="0">
                <a:latin typeface="Times New Roman" panose="02020603050405020304" pitchFamily="18" charset="0"/>
                <a:cs typeface="Times New Roman" panose="02020603050405020304" pitchFamily="18" charset="0"/>
              </a:rPr>
              <a:t>Is the SDLC suitable for the size of our team and their skills?</a:t>
            </a:r>
          </a:p>
          <a:p>
            <a:pPr lvl="1">
              <a:lnSpc>
                <a:spcPct val="150000"/>
              </a:lnSpc>
              <a:buFont typeface="Wingdings" panose="05000000000000000000" pitchFamily="2" charset="2"/>
              <a:buChar char="q"/>
            </a:pPr>
            <a:r>
              <a:rPr lang="en-US" altLang="ar-SA" sz="2200" dirty="0">
                <a:latin typeface="Times New Roman" panose="02020603050405020304" pitchFamily="18" charset="0"/>
                <a:cs typeface="Times New Roman" panose="02020603050405020304" pitchFamily="18" charset="0"/>
              </a:rPr>
              <a:t>Is the SDLC suitable for the selected technology we use for implementing the solution?</a:t>
            </a:r>
          </a:p>
          <a:p>
            <a:pPr lvl="1">
              <a:lnSpc>
                <a:spcPct val="150000"/>
              </a:lnSpc>
              <a:buFont typeface="Wingdings" panose="05000000000000000000" pitchFamily="2" charset="2"/>
              <a:buChar char="q"/>
            </a:pPr>
            <a:r>
              <a:rPr lang="en-US" altLang="ar-SA" sz="2200" dirty="0">
                <a:latin typeface="Times New Roman" panose="02020603050405020304" pitchFamily="18" charset="0"/>
                <a:cs typeface="Times New Roman" panose="02020603050405020304" pitchFamily="18" charset="0"/>
              </a:rPr>
              <a:t>Is the SDLC suitable for client and stakeholders concerns and priorities?</a:t>
            </a:r>
          </a:p>
          <a:p>
            <a:pPr lvl="1">
              <a:lnSpc>
                <a:spcPct val="150000"/>
              </a:lnSpc>
              <a:buFont typeface="Wingdings" panose="05000000000000000000" pitchFamily="2" charset="2"/>
              <a:buChar char="q"/>
            </a:pPr>
            <a:r>
              <a:rPr lang="en-US" altLang="ar-SA" sz="2200" dirty="0">
                <a:latin typeface="Times New Roman" panose="02020603050405020304" pitchFamily="18" charset="0"/>
                <a:cs typeface="Times New Roman" panose="02020603050405020304" pitchFamily="18" charset="0"/>
              </a:rPr>
              <a:t>Is the SDLC suitable for the geographical situation (distributed team)?</a:t>
            </a:r>
          </a:p>
          <a:p>
            <a:pPr lvl="1">
              <a:lnSpc>
                <a:spcPct val="150000"/>
              </a:lnSpc>
              <a:buFont typeface="Wingdings" panose="05000000000000000000" pitchFamily="2" charset="2"/>
              <a:buChar char="q"/>
            </a:pPr>
            <a:r>
              <a:rPr lang="en-US" altLang="ar-SA" sz="2200" dirty="0">
                <a:latin typeface="Times New Roman" panose="02020603050405020304" pitchFamily="18" charset="0"/>
                <a:cs typeface="Times New Roman" panose="02020603050405020304" pitchFamily="18" charset="0"/>
              </a:rPr>
              <a:t>Is the SDLC suitable for the size and complexity of our software?</a:t>
            </a:r>
          </a:p>
          <a:p>
            <a:pPr lvl="1">
              <a:lnSpc>
                <a:spcPct val="150000"/>
              </a:lnSpc>
              <a:buFont typeface="Wingdings" panose="05000000000000000000" pitchFamily="2" charset="2"/>
              <a:buChar char="q"/>
            </a:pPr>
            <a:r>
              <a:rPr lang="en-US" altLang="ar-SA" sz="2200" dirty="0">
                <a:latin typeface="Times New Roman" panose="02020603050405020304" pitchFamily="18" charset="0"/>
                <a:cs typeface="Times New Roman" panose="02020603050405020304" pitchFamily="18" charset="0"/>
              </a:rPr>
              <a:t>Is the SDLC suitable for the type of projects we do?</a:t>
            </a:r>
          </a:p>
          <a:p>
            <a:pPr lvl="1">
              <a:lnSpc>
                <a:spcPct val="150000"/>
              </a:lnSpc>
              <a:buFont typeface="Wingdings" panose="05000000000000000000" pitchFamily="2" charset="2"/>
              <a:buChar char="q"/>
            </a:pPr>
            <a:r>
              <a:rPr lang="en-US" altLang="ar-SA" sz="2200" dirty="0">
                <a:latin typeface="Times New Roman" panose="02020603050405020304" pitchFamily="18" charset="0"/>
                <a:cs typeface="Times New Roman" panose="02020603050405020304" pitchFamily="18" charset="0"/>
              </a:rPr>
              <a:t>Is the SDLC suitable for our software engineering capability?</a:t>
            </a:r>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D939DF46-54BC-4800-BD1B-5C15314384D6}" type="slidenum">
              <a:rPr lang="en-US" smtClean="0"/>
              <a:pPr>
                <a:defRPr/>
              </a:pPr>
              <a:t>30</a:t>
            </a:fld>
            <a:endParaRPr lang="en-US" dirty="0"/>
          </a:p>
        </p:txBody>
      </p:sp>
      <p:cxnSp>
        <p:nvCxnSpPr>
          <p:cNvPr id="5" name="Straight Connector 4"/>
          <p:cNvCxnSpPr/>
          <p:nvPr/>
        </p:nvCxnSpPr>
        <p:spPr bwMode="auto">
          <a:xfrm>
            <a:off x="0" y="11430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20367312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lIns="91440" tIns="45720" rIns="91440" bIns="45720" rtlCol="0" anchor="ctr">
            <a:normAutofit/>
          </a:bodyPr>
          <a:lstStyle/>
          <a:p>
            <a:r>
              <a:rPr lang="en-US" altLang="ar-SA" sz="3200" b="1" dirty="0" smtClean="0">
                <a:latin typeface="Times New Roman" panose="02020603050405020304" pitchFamily="18" charset="0"/>
              </a:rPr>
              <a:t>Some Recommended criteria</a:t>
            </a:r>
            <a:endParaRPr lang="en-US" sz="32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D939DF46-54BC-4800-BD1B-5C15314384D6}" type="slidenum">
              <a:rPr lang="en-US" smtClean="0"/>
              <a:pPr>
                <a:defRPr/>
              </a:pPr>
              <a:t>31</a:t>
            </a:fld>
            <a:endParaRPr lang="en-US" dirty="0"/>
          </a:p>
        </p:txBody>
      </p:sp>
      <p:cxnSp>
        <p:nvCxnSpPr>
          <p:cNvPr id="5" name="Straight Connector 4"/>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graphicFrame>
        <p:nvGraphicFramePr>
          <p:cNvPr id="9" name="Table 8"/>
          <p:cNvGraphicFramePr>
            <a:graphicFrameLocks noGrp="1"/>
          </p:cNvGraphicFramePr>
          <p:nvPr>
            <p:extLst>
              <p:ext uri="{D42A27DB-BD31-4B8C-83A1-F6EECF244321}">
                <p14:modId xmlns:p14="http://schemas.microsoft.com/office/powerpoint/2010/main" val="1168366672"/>
              </p:ext>
            </p:extLst>
          </p:nvPr>
        </p:nvGraphicFramePr>
        <p:xfrm>
          <a:off x="152401" y="1600197"/>
          <a:ext cx="8839199" cy="4953008"/>
        </p:xfrm>
        <a:graphic>
          <a:graphicData uri="http://schemas.openxmlformats.org/drawingml/2006/table">
            <a:tbl>
              <a:tblPr firstRow="1" firstCol="1" bandRow="1">
                <a:tableStyleId>{5940675A-B579-460E-94D1-54222C63F5DA}</a:tableStyleId>
              </a:tblPr>
              <a:tblGrid>
                <a:gridCol w="2285999">
                  <a:extLst>
                    <a:ext uri="{9D8B030D-6E8A-4147-A177-3AD203B41FA5}">
                      <a16:colId xmlns:a16="http://schemas.microsoft.com/office/drawing/2014/main" val="3637896539"/>
                    </a:ext>
                  </a:extLst>
                </a:gridCol>
                <a:gridCol w="928255">
                  <a:extLst>
                    <a:ext uri="{9D8B030D-6E8A-4147-A177-3AD203B41FA5}">
                      <a16:colId xmlns:a16="http://schemas.microsoft.com/office/drawing/2014/main" val="84076668"/>
                    </a:ext>
                  </a:extLst>
                </a:gridCol>
                <a:gridCol w="949666">
                  <a:extLst>
                    <a:ext uri="{9D8B030D-6E8A-4147-A177-3AD203B41FA5}">
                      <a16:colId xmlns:a16="http://schemas.microsoft.com/office/drawing/2014/main" val="138234167"/>
                    </a:ext>
                  </a:extLst>
                </a:gridCol>
                <a:gridCol w="1241871">
                  <a:extLst>
                    <a:ext uri="{9D8B030D-6E8A-4147-A177-3AD203B41FA5}">
                      <a16:colId xmlns:a16="http://schemas.microsoft.com/office/drawing/2014/main" val="1456990000"/>
                    </a:ext>
                  </a:extLst>
                </a:gridCol>
                <a:gridCol w="1022717">
                  <a:extLst>
                    <a:ext uri="{9D8B030D-6E8A-4147-A177-3AD203B41FA5}">
                      <a16:colId xmlns:a16="http://schemas.microsoft.com/office/drawing/2014/main" val="1863771820"/>
                    </a:ext>
                  </a:extLst>
                </a:gridCol>
                <a:gridCol w="1168820">
                  <a:extLst>
                    <a:ext uri="{9D8B030D-6E8A-4147-A177-3AD203B41FA5}">
                      <a16:colId xmlns:a16="http://schemas.microsoft.com/office/drawing/2014/main" val="1778637164"/>
                    </a:ext>
                  </a:extLst>
                </a:gridCol>
                <a:gridCol w="1241871">
                  <a:extLst>
                    <a:ext uri="{9D8B030D-6E8A-4147-A177-3AD203B41FA5}">
                      <a16:colId xmlns:a16="http://schemas.microsoft.com/office/drawing/2014/main" val="1731692921"/>
                    </a:ext>
                  </a:extLst>
                </a:gridCol>
              </a:tblGrid>
              <a:tr h="776825">
                <a:tc>
                  <a:txBody>
                    <a:bodyPr/>
                    <a:lstStyle/>
                    <a:p>
                      <a:pPr marL="0" marR="0">
                        <a:lnSpc>
                          <a:spcPct val="107000"/>
                        </a:lnSpc>
                        <a:spcBef>
                          <a:spcPts val="0"/>
                        </a:spcBef>
                        <a:spcAft>
                          <a:spcPts val="800"/>
                        </a:spcAft>
                      </a:pPr>
                      <a:r>
                        <a:rPr lang="en-US" sz="1600" b="1" dirty="0">
                          <a:effectLst/>
                          <a:latin typeface="Times New Roman" panose="02020603050405020304" pitchFamily="18" charset="0"/>
                          <a:cs typeface="Times New Roman" panose="02020603050405020304" pitchFamily="18" charset="0"/>
                        </a:rPr>
                        <a:t>Factors</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600" b="1" dirty="0">
                          <a:effectLst/>
                          <a:latin typeface="Times New Roman" panose="02020603050405020304" pitchFamily="18" charset="0"/>
                          <a:cs typeface="Times New Roman" panose="02020603050405020304" pitchFamily="18" charset="0"/>
                        </a:rPr>
                        <a:t>Waterfall</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600" b="1" dirty="0">
                          <a:effectLst/>
                          <a:latin typeface="Times New Roman" panose="02020603050405020304" pitchFamily="18" charset="0"/>
                          <a:cs typeface="Times New Roman" panose="02020603050405020304" pitchFamily="18" charset="0"/>
                        </a:rPr>
                        <a:t>V-Shaped</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600" b="1" dirty="0" smtClean="0">
                          <a:effectLst/>
                          <a:latin typeface="Times New Roman" panose="02020603050405020304" pitchFamily="18" charset="0"/>
                          <a:cs typeface="Times New Roman" panose="02020603050405020304" pitchFamily="18" charset="0"/>
                        </a:rPr>
                        <a:t>Prototyping</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600" b="1">
                          <a:effectLst/>
                          <a:latin typeface="Times New Roman" panose="02020603050405020304" pitchFamily="18" charset="0"/>
                          <a:cs typeface="Times New Roman" panose="02020603050405020304" pitchFamily="18" charset="0"/>
                        </a:rPr>
                        <a:t>Spiral</a:t>
                      </a:r>
                      <a:endParaRPr lang="en-US" sz="1600" b="1">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600" b="1" dirty="0">
                          <a:effectLst/>
                          <a:latin typeface="Times New Roman" panose="02020603050405020304" pitchFamily="18" charset="0"/>
                          <a:cs typeface="Times New Roman" panose="02020603050405020304" pitchFamily="18" charset="0"/>
                        </a:rPr>
                        <a:t>Iterative </a:t>
                      </a:r>
                      <a:r>
                        <a:rPr lang="en-US" sz="1600" b="1" dirty="0" smtClean="0">
                          <a:effectLst/>
                          <a:latin typeface="Times New Roman" panose="02020603050405020304" pitchFamily="18" charset="0"/>
                          <a:cs typeface="Times New Roman" panose="02020603050405020304" pitchFamily="18" charset="0"/>
                        </a:rPr>
                        <a:t>&amp; </a:t>
                      </a:r>
                      <a:r>
                        <a:rPr lang="en-US" sz="1600" b="1" dirty="0">
                          <a:effectLst/>
                          <a:latin typeface="Times New Roman" panose="02020603050405020304" pitchFamily="18" charset="0"/>
                          <a:cs typeface="Times New Roman" panose="02020603050405020304" pitchFamily="18" charset="0"/>
                        </a:rPr>
                        <a:t>Incremental</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600" b="1" dirty="0">
                          <a:effectLst/>
                          <a:latin typeface="Times New Roman" panose="02020603050405020304" pitchFamily="18" charset="0"/>
                          <a:cs typeface="Times New Roman" panose="02020603050405020304" pitchFamily="18" charset="0"/>
                        </a:rPr>
                        <a:t>Agile</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extLst>
                  <a:ext uri="{0D108BD9-81ED-4DB2-BD59-A6C34878D82A}">
                    <a16:rowId xmlns:a16="http://schemas.microsoft.com/office/drawing/2014/main" val="3451659329"/>
                  </a:ext>
                </a:extLst>
              </a:tr>
              <a:tr h="379653">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Unclear User Requirement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Poor</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Poor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Good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Excellent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Good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Excellent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extLst>
                  <a:ext uri="{0D108BD9-81ED-4DB2-BD59-A6C34878D82A}">
                    <a16:rowId xmlns:a16="http://schemas.microsoft.com/office/drawing/2014/main" val="1560330507"/>
                  </a:ext>
                </a:extLst>
              </a:tr>
              <a:tr h="379653">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Unfamiliar Technology</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Poor</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Poor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Excellent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Excellent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Good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Poor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extLst>
                  <a:ext uri="{0D108BD9-81ED-4DB2-BD59-A6C34878D82A}">
                    <a16:rowId xmlns:a16="http://schemas.microsoft.com/office/drawing/2014/main" val="3405239724"/>
                  </a:ext>
                </a:extLst>
              </a:tr>
              <a:tr h="379653">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Complex System</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Good</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Good</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Excellent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Excellent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Good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Poor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extLst>
                  <a:ext uri="{0D108BD9-81ED-4DB2-BD59-A6C34878D82A}">
                    <a16:rowId xmlns:a16="http://schemas.microsoft.com/office/drawing/2014/main" val="741526241"/>
                  </a:ext>
                </a:extLst>
              </a:tr>
              <a:tr h="379653">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Reliable system</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Good</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Good</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Poor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Excellent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Good</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Good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extLst>
                  <a:ext uri="{0D108BD9-81ED-4DB2-BD59-A6C34878D82A}">
                    <a16:rowId xmlns:a16="http://schemas.microsoft.com/office/drawing/2014/main" val="2564209870"/>
                  </a:ext>
                </a:extLst>
              </a:tr>
              <a:tr h="379653">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Short Time Schedule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Poor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Poor</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Good</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Poor</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Excellent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Excellent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extLst>
                  <a:ext uri="{0D108BD9-81ED-4DB2-BD59-A6C34878D82A}">
                    <a16:rowId xmlns:a16="http://schemas.microsoft.com/office/drawing/2014/main" val="1681359330"/>
                  </a:ext>
                </a:extLst>
              </a:tr>
              <a:tr h="379653">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Strong Project Management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Excellent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Excellent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Excellent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Excellent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Excellent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Excellent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extLst>
                  <a:ext uri="{0D108BD9-81ED-4DB2-BD59-A6C34878D82A}">
                    <a16:rowId xmlns:a16="http://schemas.microsoft.com/office/drawing/2014/main" val="3688477316"/>
                  </a:ext>
                </a:extLst>
              </a:tr>
              <a:tr h="379653">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Cost limitation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Poor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Poor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Poor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Poor</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Excellent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Excellent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extLst>
                  <a:ext uri="{0D108BD9-81ED-4DB2-BD59-A6C34878D82A}">
                    <a16:rowId xmlns:a16="http://schemas.microsoft.com/office/drawing/2014/main" val="1721549976"/>
                  </a:ext>
                </a:extLst>
              </a:tr>
              <a:tr h="379653">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Visibility of Stakeholders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Good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Good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Excellent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Excellent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Good</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Excellent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extLst>
                  <a:ext uri="{0D108BD9-81ED-4DB2-BD59-A6C34878D82A}">
                    <a16:rowId xmlns:a16="http://schemas.microsoft.com/office/drawing/2014/main" val="2136737223"/>
                  </a:ext>
                </a:extLst>
              </a:tr>
              <a:tr h="379653">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Skills limitation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Good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Good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Poor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Poor</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Good</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Poor</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extLst>
                  <a:ext uri="{0D108BD9-81ED-4DB2-BD59-A6C34878D82A}">
                    <a16:rowId xmlns:a16="http://schemas.microsoft.com/office/drawing/2014/main" val="2542456022"/>
                  </a:ext>
                </a:extLst>
              </a:tr>
              <a:tr h="379653">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Documentation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Excellent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Excellent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Good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Good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Excellent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Poor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extLst>
                  <a:ext uri="{0D108BD9-81ED-4DB2-BD59-A6C34878D82A}">
                    <a16:rowId xmlns:a16="http://schemas.microsoft.com/office/drawing/2014/main" val="2994579017"/>
                  </a:ext>
                </a:extLst>
              </a:tr>
              <a:tr h="379653">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Component reusability</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Excellent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Excellent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Poor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Poor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Excellent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tc>
                  <a:txBody>
                    <a:bodyPr/>
                    <a:lstStyle/>
                    <a:p>
                      <a:pPr marL="0" marR="0">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Poor</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25" marR="0" marT="0" marB="0" anchor="b"/>
                </a:tc>
                <a:extLst>
                  <a:ext uri="{0D108BD9-81ED-4DB2-BD59-A6C34878D82A}">
                    <a16:rowId xmlns:a16="http://schemas.microsoft.com/office/drawing/2014/main" val="4222019709"/>
                  </a:ext>
                </a:extLst>
              </a:tr>
            </a:tbl>
          </a:graphicData>
        </a:graphic>
      </p:graphicFrame>
    </p:spTree>
    <p:extLst>
      <p:ext uri="{BB962C8B-B14F-4D97-AF65-F5344CB8AC3E}">
        <p14:creationId xmlns:p14="http://schemas.microsoft.com/office/powerpoint/2010/main" val="39380256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vert="horz" lIns="91440" tIns="45720" rIns="91440" bIns="45720" rtlCol="0" anchor="ctr">
            <a:normAutofit/>
          </a:bodyPr>
          <a:lstStyle/>
          <a:p>
            <a:r>
              <a:rPr lang="en-US" sz="3200" b="1" dirty="0" smtClean="0">
                <a:latin typeface="Times New Roman" panose="02020603050405020304" pitchFamily="18" charset="0"/>
                <a:cs typeface="Times New Roman" panose="02020603050405020304" pitchFamily="18" charset="0"/>
              </a:rPr>
              <a:t>Software Development Approaches </a:t>
            </a:r>
            <a:r>
              <a:rPr lang="en-US" sz="3200" b="1" dirty="0">
                <a:latin typeface="Times New Roman" panose="02020603050405020304" pitchFamily="18" charset="0"/>
                <a:cs typeface="Times New Roman" panose="02020603050405020304" pitchFamily="18" charset="0"/>
              </a:rPr>
              <a:t>to SDLC </a:t>
            </a:r>
          </a:p>
        </p:txBody>
      </p:sp>
      <p:sp>
        <p:nvSpPr>
          <p:cNvPr id="10243" name="Content Placeholder 2"/>
          <p:cNvSpPr>
            <a:spLocks noGrp="1"/>
          </p:cNvSpPr>
          <p:nvPr>
            <p:ph idx="1"/>
          </p:nvPr>
        </p:nvSpPr>
        <p:spPr>
          <a:xfrm>
            <a:off x="76200" y="1600200"/>
            <a:ext cx="8915400" cy="4756150"/>
          </a:xfrm>
        </p:spPr>
        <p:txBody>
          <a:bodyPr vert="horz" lIns="91440" tIns="45720" rIns="91440" bIns="45720" rtlCol="0">
            <a:normAutofit/>
          </a:bodyPr>
          <a:lstStyle/>
          <a:p>
            <a:pPr>
              <a:lnSpc>
                <a:spcPct val="150000"/>
              </a:lnSpc>
            </a:pPr>
            <a:r>
              <a:rPr lang="en-US" sz="2200" dirty="0" smtClean="0">
                <a:latin typeface="Times New Roman" panose="02020603050405020304" pitchFamily="18" charset="0"/>
                <a:cs typeface="Times New Roman" panose="02020603050405020304" pitchFamily="18" charset="0"/>
              </a:rPr>
              <a:t>Two common approaches in software development</a:t>
            </a:r>
          </a:p>
          <a:p>
            <a:pPr marL="857250" lvl="1" indent="-457200">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Traditional Approach(structured </a:t>
            </a:r>
            <a:r>
              <a:rPr lang="en-US" sz="2200" dirty="0" smtClean="0">
                <a:latin typeface="Times New Roman" panose="02020603050405020304" pitchFamily="18" charset="0"/>
                <a:cs typeface="Times New Roman" panose="02020603050405020304" pitchFamily="18" charset="0"/>
              </a:rPr>
              <a:t>approach)</a:t>
            </a:r>
          </a:p>
          <a:p>
            <a:pPr marL="857250" lvl="1" indent="-457200">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object-oriented (OO) </a:t>
            </a:r>
            <a:r>
              <a:rPr lang="en-US" sz="2200" dirty="0" smtClean="0">
                <a:latin typeface="Times New Roman" panose="02020603050405020304" pitchFamily="18" charset="0"/>
                <a:cs typeface="Times New Roman" panose="02020603050405020304" pitchFamily="18" charset="0"/>
              </a:rPr>
              <a:t>approach</a:t>
            </a:r>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C104FB35-D782-4151-AD5B-250C6512D3E9}" type="slidenum">
              <a:rPr lang="en-US" smtClean="0"/>
              <a:pPr>
                <a:defRPr/>
              </a:pPr>
              <a:t>32</a:t>
            </a:fld>
            <a:endParaRPr lang="en-US" dirty="0"/>
          </a:p>
        </p:txBody>
      </p:sp>
      <p:cxnSp>
        <p:nvCxnSpPr>
          <p:cNvPr id="5" name="Straight Connector 4"/>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19900226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fontScale="90000"/>
          </a:bodyPr>
          <a:lstStyle/>
          <a:p>
            <a:pPr marL="400050" lvl="1">
              <a:lnSpc>
                <a:spcPct val="150000"/>
              </a:lnSpc>
            </a:pPr>
            <a:r>
              <a:rPr lang="en-US" sz="3200" b="1" dirty="0" smtClean="0">
                <a:latin typeface="Times New Roman" panose="02020603050405020304" pitchFamily="18" charset="0"/>
                <a:cs typeface="Times New Roman" panose="02020603050405020304" pitchFamily="18" charset="0"/>
              </a:rPr>
              <a:t>Traditional Approach(structured approach)</a:t>
            </a:r>
          </a:p>
        </p:txBody>
      </p:sp>
      <p:sp>
        <p:nvSpPr>
          <p:cNvPr id="3" name="Content Placeholder 2"/>
          <p:cNvSpPr>
            <a:spLocks noGrp="1"/>
          </p:cNvSpPr>
          <p:nvPr>
            <p:ph idx="1"/>
          </p:nvPr>
        </p:nvSpPr>
        <p:spPr>
          <a:xfrm>
            <a:off x="152400" y="1524000"/>
            <a:ext cx="8991600" cy="4602163"/>
          </a:xfrm>
        </p:spPr>
        <p:txBody>
          <a:bodyPr>
            <a:normAutofit/>
          </a:bodyPr>
          <a:lstStyle/>
          <a:p>
            <a:pPr>
              <a:lnSpc>
                <a:spcPct val="150000"/>
              </a:lnSpc>
              <a:defRPr/>
            </a:pPr>
            <a:r>
              <a:rPr lang="en-US" sz="2200" dirty="0" smtClean="0">
                <a:latin typeface="Times New Roman" panose="02020603050405020304" pitchFamily="18" charset="0"/>
                <a:cs typeface="Times New Roman" panose="02020603050405020304" pitchFamily="18" charset="0"/>
              </a:rPr>
              <a:t>It </a:t>
            </a:r>
            <a:r>
              <a:rPr lang="en-US" sz="2200" dirty="0">
                <a:latin typeface="Times New Roman" panose="02020603050405020304" pitchFamily="18" charset="0"/>
                <a:cs typeface="Times New Roman" panose="02020603050405020304" pitchFamily="18" charset="0"/>
              </a:rPr>
              <a:t>adopts a formal step-by-step approach to the SDLC phases and activities </a:t>
            </a:r>
            <a:endParaRPr lang="en-US" sz="2200" dirty="0" smtClean="0">
              <a:latin typeface="Times New Roman" panose="02020603050405020304" pitchFamily="18" charset="0"/>
              <a:cs typeface="Times New Roman" panose="02020603050405020304" pitchFamily="18" charset="0"/>
            </a:endParaRPr>
          </a:p>
          <a:p>
            <a:pPr>
              <a:lnSpc>
                <a:spcPct val="150000"/>
              </a:lnSpc>
              <a:defRPr/>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activities of one phase must be completed before moving to the next </a:t>
            </a:r>
            <a:r>
              <a:rPr lang="en-US" sz="2200" dirty="0" smtClean="0">
                <a:latin typeface="Times New Roman" panose="02020603050405020304" pitchFamily="18" charset="0"/>
                <a:cs typeface="Times New Roman" panose="02020603050405020304" pitchFamily="18" charset="0"/>
              </a:rPr>
              <a:t>phase</a:t>
            </a:r>
          </a:p>
          <a:p>
            <a:pPr>
              <a:lnSpc>
                <a:spcPct val="150000"/>
              </a:lnSpc>
              <a:defRPr/>
            </a:pPr>
            <a:r>
              <a:rPr lang="en-US" sz="2200" dirty="0">
                <a:latin typeface="Times New Roman" panose="02020603050405020304" pitchFamily="18" charset="0"/>
                <a:cs typeface="Times New Roman" panose="02020603050405020304" pitchFamily="18" charset="0"/>
              </a:rPr>
              <a:t>At the completion of each activity or phase, a document is produced that must be approved by the stakeholders before moving to the next activity or phase</a:t>
            </a:r>
            <a:r>
              <a:rPr lang="en-US" sz="2200" dirty="0" smtClean="0">
                <a:latin typeface="Times New Roman" panose="02020603050405020304" pitchFamily="18" charset="0"/>
                <a:cs typeface="Times New Roman" panose="02020603050405020304" pitchFamily="18" charset="0"/>
              </a:rPr>
              <a:t>.</a:t>
            </a:r>
          </a:p>
          <a:p>
            <a:pPr>
              <a:lnSpc>
                <a:spcPct val="150000"/>
              </a:lnSpc>
              <a:defRPr/>
            </a:pPr>
            <a:r>
              <a:rPr lang="en-US" altLang="ar-SA" sz="2200" dirty="0" smtClean="0">
                <a:latin typeface="Times New Roman" panose="02020603050405020304" pitchFamily="18" charset="0"/>
                <a:cs typeface="Times New Roman" panose="02020603050405020304" pitchFamily="18" charset="0"/>
              </a:rPr>
              <a:t>This </a:t>
            </a:r>
            <a:r>
              <a:rPr lang="en-US" altLang="ar-SA" sz="2200" dirty="0">
                <a:latin typeface="Times New Roman" panose="02020603050405020304" pitchFamily="18" charset="0"/>
                <a:cs typeface="Times New Roman" panose="02020603050405020304" pitchFamily="18" charset="0"/>
              </a:rPr>
              <a:t>is necessary as teams of developers with varying skills and </a:t>
            </a:r>
            <a:r>
              <a:rPr lang="en-US" altLang="ar-SA" sz="2200" dirty="0" smtClean="0">
                <a:latin typeface="Times New Roman" panose="02020603050405020304" pitchFamily="18" charset="0"/>
                <a:cs typeface="Times New Roman" panose="02020603050405020304" pitchFamily="18" charset="0"/>
              </a:rPr>
              <a:t>responsibilities</a:t>
            </a:r>
          </a:p>
        </p:txBody>
      </p:sp>
      <p:sp>
        <p:nvSpPr>
          <p:cNvPr id="4" name="Slide Number Placeholder 3"/>
          <p:cNvSpPr>
            <a:spLocks noGrp="1"/>
          </p:cNvSpPr>
          <p:nvPr>
            <p:ph type="sldNum" sz="quarter" idx="12"/>
          </p:nvPr>
        </p:nvSpPr>
        <p:spPr/>
        <p:txBody>
          <a:bodyPr/>
          <a:lstStyle/>
          <a:p>
            <a:pPr>
              <a:defRPr/>
            </a:pPr>
            <a:fld id="{34A78F8B-10DE-426E-B29B-8140CBAA7BCC}" type="slidenum">
              <a:rPr lang="en-US" smtClean="0"/>
              <a:pPr>
                <a:defRPr/>
              </a:pPr>
              <a:t>33</a:t>
            </a:fld>
            <a:endParaRPr lang="en-US" dirty="0"/>
          </a:p>
        </p:txBody>
      </p:sp>
      <p:cxnSp>
        <p:nvCxnSpPr>
          <p:cNvPr id="5" name="Straight Connector 4"/>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40312187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fontScale="90000"/>
          </a:bodyPr>
          <a:lstStyle/>
          <a:p>
            <a:pPr marL="400050" lvl="1">
              <a:lnSpc>
                <a:spcPct val="150000"/>
              </a:lnSpc>
            </a:pPr>
            <a:r>
              <a:rPr lang="en-US" sz="3200" b="1" dirty="0" smtClean="0">
                <a:latin typeface="Times New Roman" panose="02020603050405020304" pitchFamily="18" charset="0"/>
                <a:cs typeface="Times New Roman" panose="02020603050405020304" pitchFamily="18" charset="0"/>
              </a:rPr>
              <a:t>Traditional Approach(structured approach)</a:t>
            </a:r>
          </a:p>
        </p:txBody>
      </p:sp>
      <p:sp>
        <p:nvSpPr>
          <p:cNvPr id="3" name="Content Placeholder 2"/>
          <p:cNvSpPr>
            <a:spLocks noGrp="1"/>
          </p:cNvSpPr>
          <p:nvPr>
            <p:ph idx="1"/>
          </p:nvPr>
        </p:nvSpPr>
        <p:spPr>
          <a:xfrm>
            <a:off x="152400" y="1524000"/>
            <a:ext cx="8991600" cy="4602163"/>
          </a:xfrm>
        </p:spPr>
        <p:txBody>
          <a:bodyPr>
            <a:normAutofit/>
          </a:bodyPr>
          <a:lstStyle/>
          <a:p>
            <a:pPr>
              <a:lnSpc>
                <a:spcPct val="150000"/>
              </a:lnSpc>
              <a:defRPr/>
            </a:pPr>
            <a:r>
              <a:rPr lang="en-US" sz="2200" dirty="0">
                <a:latin typeface="Times New Roman" panose="02020603050405020304" pitchFamily="18" charset="0"/>
                <a:cs typeface="Times New Roman" panose="02020603050405020304" pitchFamily="18" charset="0"/>
              </a:rPr>
              <a:t>The structured approach looks at a system from a top-down view</a:t>
            </a:r>
          </a:p>
          <a:p>
            <a:pPr>
              <a:lnSpc>
                <a:spcPct val="150000"/>
              </a:lnSpc>
              <a:defRPr/>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center of the structured approach is the process model, which depicts the business processes of a system, and the primary model that presents the processes is the data-flow diagram (DFD)</a:t>
            </a:r>
            <a:endParaRPr lang="en-US" altLang="ar-SA" sz="22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34A78F8B-10DE-426E-B29B-8140CBAA7BCC}" type="slidenum">
              <a:rPr lang="en-US" smtClean="0"/>
              <a:pPr>
                <a:defRPr/>
              </a:pPr>
              <a:t>34</a:t>
            </a:fld>
            <a:endParaRPr lang="en-US" dirty="0"/>
          </a:p>
        </p:txBody>
      </p:sp>
      <p:cxnSp>
        <p:nvCxnSpPr>
          <p:cNvPr id="5" name="Straight Connector 4"/>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237245333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143000"/>
          </a:xfrm>
        </p:spPr>
        <p:txBody>
          <a:bodyPr vert="horz" lIns="91440" tIns="45720" rIns="91440" bIns="45720" rtlCol="0" anchor="ctr">
            <a:normAutofit fontScale="90000"/>
          </a:bodyPr>
          <a:lstStyle/>
          <a:p>
            <a:pPr marL="400050" lvl="1">
              <a:lnSpc>
                <a:spcPct val="150000"/>
              </a:lnSpc>
            </a:pPr>
            <a:r>
              <a:rPr lang="en-US" sz="3200" b="1" dirty="0" smtClean="0">
                <a:latin typeface="Times New Roman" panose="02020603050405020304" pitchFamily="18" charset="0"/>
                <a:cs typeface="Times New Roman" panose="02020603050405020304" pitchFamily="18" charset="0"/>
              </a:rPr>
              <a:t>Structured approach to SDLC (Waterfall Model)</a:t>
            </a:r>
          </a:p>
        </p:txBody>
      </p:sp>
      <p:sp>
        <p:nvSpPr>
          <p:cNvPr id="3" name="Content Placeholder 2"/>
          <p:cNvSpPr>
            <a:spLocks noGrp="1"/>
          </p:cNvSpPr>
          <p:nvPr>
            <p:ph idx="1"/>
          </p:nvPr>
        </p:nvSpPr>
        <p:spPr>
          <a:xfrm>
            <a:off x="152400" y="1524000"/>
            <a:ext cx="8991600" cy="4602163"/>
          </a:xfrm>
        </p:spPr>
        <p:txBody>
          <a:bodyPr vert="horz" lIns="91440" tIns="45720" rIns="91440" bIns="45720" rtlCol="0">
            <a:normAutofit/>
          </a:bodyPr>
          <a:lstStyle/>
          <a:p>
            <a:pPr>
              <a:lnSpc>
                <a:spcPct val="150000"/>
              </a:lnSpc>
            </a:pPr>
            <a:r>
              <a:rPr lang="en-US" sz="2200" dirty="0">
                <a:latin typeface="Times New Roman" panose="02020603050405020304" pitchFamily="18" charset="0"/>
                <a:cs typeface="Times New Roman" panose="02020603050405020304" pitchFamily="18" charset="0"/>
              </a:rPr>
              <a:t>The activities of the software development process represented in the </a:t>
            </a:r>
            <a:r>
              <a:rPr lang="en-US" sz="2200" dirty="0">
                <a:latin typeface="Times New Roman" panose="02020603050405020304" pitchFamily="18" charset="0"/>
                <a:cs typeface="Times New Roman" panose="02020603050405020304" pitchFamily="18" charset="0"/>
                <a:hlinkClick r:id="rId3" tooltip="Waterfall model"/>
              </a:rPr>
              <a:t>waterfall model</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a:lnSpc>
                <a:spcPct val="150000"/>
              </a:lnSpc>
            </a:pPr>
            <a:r>
              <a:rPr lang="en-US" sz="2200" dirty="0" smtClean="0">
                <a:latin typeface="Times New Roman" panose="02020603050405020304" pitchFamily="18" charset="0"/>
                <a:cs typeface="Times New Roman" panose="02020603050405020304" pitchFamily="18" charset="0"/>
              </a:rPr>
              <a:t>There </a:t>
            </a:r>
            <a:r>
              <a:rPr lang="en-US" sz="2200" dirty="0">
                <a:latin typeface="Times New Roman" panose="02020603050405020304" pitchFamily="18" charset="0"/>
                <a:cs typeface="Times New Roman" panose="02020603050405020304" pitchFamily="18" charset="0"/>
              </a:rPr>
              <a:t>are several other models to represent this process.</a:t>
            </a:r>
            <a:endParaRPr lang="en-US" altLang="ar-SA"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34A78F8B-10DE-426E-B29B-8140CBAA7BCC}" type="slidenum">
              <a:rPr lang="en-US" smtClean="0"/>
              <a:pPr>
                <a:defRPr/>
              </a:pPr>
              <a:t>35</a:t>
            </a:fld>
            <a:endParaRPr lang="en-US" dirty="0"/>
          </a:p>
        </p:txBody>
      </p:sp>
      <p:grpSp>
        <p:nvGrpSpPr>
          <p:cNvPr id="5" name="Group 9"/>
          <p:cNvGrpSpPr>
            <a:grpSpLocks/>
          </p:cNvGrpSpPr>
          <p:nvPr/>
        </p:nvGrpSpPr>
        <p:grpSpPr bwMode="auto">
          <a:xfrm>
            <a:off x="1447800" y="3284083"/>
            <a:ext cx="5715000" cy="3276600"/>
            <a:chOff x="1213" y="951"/>
            <a:chExt cx="4674" cy="2640"/>
          </a:xfrm>
        </p:grpSpPr>
        <p:pic>
          <p:nvPicPr>
            <p:cNvPr id="6" name="Picture 4" descr="Fi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3" y="951"/>
              <a:ext cx="4674" cy="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7"/>
            <p:cNvSpPr>
              <a:spLocks noChangeShapeType="1"/>
            </p:cNvSpPr>
            <p:nvPr/>
          </p:nvSpPr>
          <p:spPr bwMode="auto">
            <a:xfrm>
              <a:off x="4477" y="3088"/>
              <a:ext cx="240" cy="9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cxnSp>
        <p:nvCxnSpPr>
          <p:cNvPr id="11" name="Straight Connector 10"/>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108548328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altLang="ar-SA" sz="3200" b="1" dirty="0">
                <a:latin typeface="Times New Roman" panose="02020603050405020304" pitchFamily="18" charset="0"/>
              </a:rPr>
              <a:t>The Object-Oriented Approach</a:t>
            </a:r>
            <a:endParaRPr lang="en-US" sz="3200" b="1" dirty="0">
              <a:latin typeface="Times New Roman" panose="02020603050405020304" pitchFamily="18" charset="0"/>
              <a:cs typeface="Times New Roman" panose="02020603050405020304" pitchFamily="18" charset="0"/>
            </a:endParaRPr>
          </a:p>
        </p:txBody>
      </p:sp>
      <p:sp>
        <p:nvSpPr>
          <p:cNvPr id="11267" name="Content Placeholder 2"/>
          <p:cNvSpPr>
            <a:spLocks noGrp="1"/>
          </p:cNvSpPr>
          <p:nvPr>
            <p:ph idx="1"/>
          </p:nvPr>
        </p:nvSpPr>
        <p:spPr>
          <a:xfrm>
            <a:off x="152400" y="1600200"/>
            <a:ext cx="8839200" cy="5121275"/>
          </a:xfrm>
        </p:spPr>
        <p:txBody>
          <a:bodyPr>
            <a:normAutofit/>
          </a:bodyPr>
          <a:lstStyle/>
          <a:p>
            <a:pPr>
              <a:lnSpc>
                <a:spcPct val="150000"/>
              </a:lnSpc>
              <a:defRPr/>
            </a:pPr>
            <a:r>
              <a:rPr lang="en-US" altLang="ar-SA" sz="2400" dirty="0">
                <a:latin typeface="Times New Roman" panose="02020603050405020304" pitchFamily="18" charset="0"/>
                <a:cs typeface="Times New Roman" panose="02020603050405020304" pitchFamily="18" charset="0"/>
              </a:rPr>
              <a:t>It is a new way of thinking about problems using models based on real world concepts</a:t>
            </a:r>
          </a:p>
          <a:p>
            <a:pPr>
              <a:lnSpc>
                <a:spcPct val="150000"/>
              </a:lnSpc>
              <a:defRPr/>
            </a:pPr>
            <a:r>
              <a:rPr lang="en-US" altLang="ar-SA" sz="2400" dirty="0">
                <a:latin typeface="Times New Roman" panose="02020603050405020304" pitchFamily="18" charset="0"/>
                <a:cs typeface="Times New Roman" panose="02020603050405020304" pitchFamily="18" charset="0"/>
              </a:rPr>
              <a:t>The object-oriented methodology views a system as a bottom-up approach to systems development</a:t>
            </a:r>
            <a:r>
              <a:rPr lang="en-US" altLang="ar-SA" sz="2400" dirty="0" smtClean="0">
                <a:latin typeface="Times New Roman" panose="02020603050405020304" pitchFamily="18" charset="0"/>
                <a:cs typeface="Times New Roman" panose="02020603050405020304" pitchFamily="18" charset="0"/>
              </a:rPr>
              <a:t>.</a:t>
            </a:r>
          </a:p>
          <a:p>
            <a:pPr>
              <a:lnSpc>
                <a:spcPct val="150000"/>
              </a:lnSpc>
              <a:defRPr/>
            </a:pPr>
            <a:r>
              <a:rPr lang="en-US" altLang="ar-SA" sz="2400" dirty="0">
                <a:latin typeface="Times New Roman" panose="02020603050405020304" pitchFamily="18" charset="0"/>
                <a:cs typeface="Times New Roman" panose="02020603050405020304" pitchFamily="18" charset="0"/>
              </a:rPr>
              <a:t>The basic construct is object which combines both </a:t>
            </a:r>
            <a:r>
              <a:rPr lang="en-US" altLang="ar-SA" sz="2400" dirty="0" smtClean="0">
                <a:latin typeface="Times New Roman" panose="02020603050405020304" pitchFamily="18" charset="0"/>
                <a:cs typeface="Times New Roman" panose="02020603050405020304" pitchFamily="18" charset="0"/>
              </a:rPr>
              <a:t>data structure </a:t>
            </a:r>
            <a:r>
              <a:rPr lang="en-US" altLang="ar-SA" sz="2400" dirty="0">
                <a:latin typeface="Times New Roman" panose="02020603050405020304" pitchFamily="18" charset="0"/>
                <a:cs typeface="Times New Roman" panose="02020603050405020304" pitchFamily="18" charset="0"/>
              </a:rPr>
              <a:t>and behavior in a single entity</a:t>
            </a:r>
          </a:p>
        </p:txBody>
      </p:sp>
      <p:sp>
        <p:nvSpPr>
          <p:cNvPr id="4" name="Slide Number Placeholder 3"/>
          <p:cNvSpPr>
            <a:spLocks noGrp="1"/>
          </p:cNvSpPr>
          <p:nvPr>
            <p:ph type="sldNum" sz="quarter" idx="12"/>
          </p:nvPr>
        </p:nvSpPr>
        <p:spPr/>
        <p:txBody>
          <a:bodyPr/>
          <a:lstStyle/>
          <a:p>
            <a:pPr>
              <a:defRPr/>
            </a:pPr>
            <a:fld id="{614E15A4-4D9D-42D4-B997-0AFB17995CDC}" type="slidenum">
              <a:rPr lang="en-US" smtClean="0"/>
              <a:pPr>
                <a:defRPr/>
              </a:pPr>
              <a:t>36</a:t>
            </a:fld>
            <a:endParaRPr lang="en-US" dirty="0"/>
          </a:p>
        </p:txBody>
      </p:sp>
      <p:cxnSp>
        <p:nvCxnSpPr>
          <p:cNvPr id="5" name="Straight Connector 4"/>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11454480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altLang="ar-SA" sz="3200" b="1" dirty="0" smtClean="0">
                <a:latin typeface="Times New Roman" panose="02020603050405020304" pitchFamily="18" charset="0"/>
              </a:rPr>
              <a:t>Object-Oriented Analysis and Design</a:t>
            </a:r>
            <a:endParaRPr lang="en-US" sz="3200" b="1" dirty="0">
              <a:latin typeface="Times New Roman" panose="02020603050405020304" pitchFamily="18" charset="0"/>
              <a:cs typeface="Times New Roman" panose="02020603050405020304" pitchFamily="18" charset="0"/>
            </a:endParaRPr>
          </a:p>
        </p:txBody>
      </p:sp>
      <p:sp>
        <p:nvSpPr>
          <p:cNvPr id="11267" name="Content Placeholder 2"/>
          <p:cNvSpPr>
            <a:spLocks noGrp="1"/>
          </p:cNvSpPr>
          <p:nvPr>
            <p:ph idx="1"/>
          </p:nvPr>
        </p:nvSpPr>
        <p:spPr>
          <a:xfrm>
            <a:off x="152400" y="1600200"/>
            <a:ext cx="8839200" cy="5121275"/>
          </a:xfrm>
        </p:spPr>
        <p:txBody>
          <a:bodyPr>
            <a:normAutofit/>
          </a:bodyPr>
          <a:lstStyle/>
          <a:p>
            <a:pPr>
              <a:lnSpc>
                <a:spcPct val="150000"/>
              </a:lnSpc>
              <a:defRPr/>
            </a:pPr>
            <a:r>
              <a:rPr lang="en-US" altLang="ar-SA" sz="2200" b="1" dirty="0">
                <a:latin typeface="Times New Roman" panose="02020603050405020304" pitchFamily="18" charset="0"/>
                <a:cs typeface="Times New Roman" panose="02020603050405020304" pitchFamily="18" charset="0"/>
              </a:rPr>
              <a:t>Analysis model </a:t>
            </a:r>
            <a:r>
              <a:rPr lang="en-US" altLang="ar-SA" sz="2200" dirty="0">
                <a:latin typeface="Times New Roman" panose="02020603050405020304" pitchFamily="18" charset="0"/>
                <a:cs typeface="Times New Roman" panose="02020603050405020304" pitchFamily="18" charset="0"/>
              </a:rPr>
              <a:t>is built to abstract essential aspects </a:t>
            </a:r>
            <a:r>
              <a:rPr lang="en-US" altLang="ar-SA" sz="2200" dirty="0" smtClean="0">
                <a:latin typeface="Times New Roman" panose="02020603050405020304" pitchFamily="18" charset="0"/>
                <a:cs typeface="Times New Roman" panose="02020603050405020304" pitchFamily="18" charset="0"/>
              </a:rPr>
              <a:t>of application </a:t>
            </a:r>
            <a:r>
              <a:rPr lang="en-US" altLang="ar-SA" sz="2200" dirty="0">
                <a:latin typeface="Times New Roman" panose="02020603050405020304" pitchFamily="18" charset="0"/>
                <a:cs typeface="Times New Roman" panose="02020603050405020304" pitchFamily="18" charset="0"/>
              </a:rPr>
              <a:t>domain which contains objects found </a:t>
            </a:r>
            <a:r>
              <a:rPr lang="en-US" altLang="ar-SA" sz="2200" dirty="0" smtClean="0">
                <a:latin typeface="Times New Roman" panose="02020603050405020304" pitchFamily="18" charset="0"/>
                <a:cs typeface="Times New Roman" panose="02020603050405020304" pitchFamily="18" charset="0"/>
              </a:rPr>
              <a:t>in application</a:t>
            </a:r>
            <a:r>
              <a:rPr lang="en-US" altLang="ar-SA" sz="2200" dirty="0">
                <a:latin typeface="Times New Roman" panose="02020603050405020304" pitchFamily="18" charset="0"/>
                <a:cs typeface="Times New Roman" panose="02020603050405020304" pitchFamily="18" charset="0"/>
              </a:rPr>
              <a:t>, their properties and behavior.</a:t>
            </a:r>
          </a:p>
          <a:p>
            <a:pPr>
              <a:lnSpc>
                <a:spcPct val="150000"/>
              </a:lnSpc>
              <a:defRPr/>
            </a:pPr>
            <a:r>
              <a:rPr lang="en-US" altLang="ar-SA" sz="2200" dirty="0" smtClean="0">
                <a:latin typeface="Times New Roman" panose="02020603050405020304" pitchFamily="18" charset="0"/>
                <a:cs typeface="Times New Roman" panose="02020603050405020304" pitchFamily="18" charset="0"/>
              </a:rPr>
              <a:t>Then </a:t>
            </a:r>
            <a:r>
              <a:rPr lang="en-US" altLang="ar-SA" sz="2200" b="1" dirty="0">
                <a:latin typeface="Times New Roman" panose="02020603050405020304" pitchFamily="18" charset="0"/>
                <a:cs typeface="Times New Roman" panose="02020603050405020304" pitchFamily="18" charset="0"/>
              </a:rPr>
              <a:t>design model </a:t>
            </a:r>
            <a:r>
              <a:rPr lang="en-US" altLang="ar-SA" sz="2200" dirty="0">
                <a:latin typeface="Times New Roman" panose="02020603050405020304" pitchFamily="18" charset="0"/>
                <a:cs typeface="Times New Roman" panose="02020603050405020304" pitchFamily="18" charset="0"/>
              </a:rPr>
              <a:t>is made to describe and optimize </a:t>
            </a:r>
            <a:r>
              <a:rPr lang="en-US" altLang="ar-SA" sz="2200" dirty="0" smtClean="0">
                <a:latin typeface="Times New Roman" panose="02020603050405020304" pitchFamily="18" charset="0"/>
                <a:cs typeface="Times New Roman" panose="02020603050405020304" pitchFamily="18" charset="0"/>
              </a:rPr>
              <a:t>the implementation</a:t>
            </a:r>
            <a:r>
              <a:rPr lang="en-US" altLang="ar-SA" sz="2200" dirty="0">
                <a:latin typeface="Times New Roman" panose="02020603050405020304" pitchFamily="18" charset="0"/>
                <a:cs typeface="Times New Roman" panose="02020603050405020304" pitchFamily="18" charset="0"/>
              </a:rPr>
              <a:t>.</a:t>
            </a:r>
          </a:p>
          <a:p>
            <a:pPr>
              <a:lnSpc>
                <a:spcPct val="150000"/>
              </a:lnSpc>
              <a:defRPr/>
            </a:pPr>
            <a:r>
              <a:rPr lang="en-US" altLang="ar-SA" sz="2200" dirty="0" smtClean="0">
                <a:latin typeface="Times New Roman" panose="02020603050405020304" pitchFamily="18" charset="0"/>
                <a:cs typeface="Times New Roman" panose="02020603050405020304" pitchFamily="18" charset="0"/>
              </a:rPr>
              <a:t>Finally </a:t>
            </a:r>
            <a:r>
              <a:rPr lang="en-US" altLang="ar-SA" sz="2200" dirty="0">
                <a:latin typeface="Times New Roman" panose="02020603050405020304" pitchFamily="18" charset="0"/>
                <a:cs typeface="Times New Roman" panose="02020603050405020304" pitchFamily="18" charset="0"/>
              </a:rPr>
              <a:t>the </a:t>
            </a:r>
            <a:r>
              <a:rPr lang="en-US" altLang="ar-SA" sz="2200" b="1" dirty="0">
                <a:latin typeface="Times New Roman" panose="02020603050405020304" pitchFamily="18" charset="0"/>
                <a:cs typeface="Times New Roman" panose="02020603050405020304" pitchFamily="18" charset="0"/>
              </a:rPr>
              <a:t>design model </a:t>
            </a:r>
            <a:r>
              <a:rPr lang="en-US" altLang="ar-SA" sz="2200" dirty="0">
                <a:latin typeface="Times New Roman" panose="02020603050405020304" pitchFamily="18" charset="0"/>
                <a:cs typeface="Times New Roman" panose="02020603050405020304" pitchFamily="18" charset="0"/>
              </a:rPr>
              <a:t>is implemented in a </a:t>
            </a:r>
            <a:r>
              <a:rPr lang="en-US" altLang="ar-SA" sz="2200" dirty="0" smtClean="0">
                <a:latin typeface="Times New Roman" panose="02020603050405020304" pitchFamily="18" charset="0"/>
                <a:cs typeface="Times New Roman" panose="02020603050405020304" pitchFamily="18" charset="0"/>
              </a:rPr>
              <a:t>programming language</a:t>
            </a:r>
            <a:r>
              <a:rPr lang="en-US" altLang="ar-SA" sz="2200" dirty="0">
                <a:latin typeface="Times New Roman" panose="02020603050405020304" pitchFamily="18" charset="0"/>
                <a:cs typeface="Times New Roman" panose="02020603050405020304" pitchFamily="18" charset="0"/>
              </a:rPr>
              <a:t>, database or hardware</a:t>
            </a:r>
            <a:r>
              <a:rPr lang="en-US" altLang="ar-SA" sz="2200" dirty="0" smtClean="0">
                <a:latin typeface="Times New Roman" panose="02020603050405020304" pitchFamily="18" charset="0"/>
                <a:cs typeface="Times New Roman" panose="02020603050405020304" pitchFamily="18" charset="0"/>
              </a:rPr>
              <a:t>.</a:t>
            </a:r>
          </a:p>
          <a:p>
            <a:pPr>
              <a:lnSpc>
                <a:spcPct val="150000"/>
              </a:lnSpc>
              <a:defRPr/>
            </a:pPr>
            <a:r>
              <a:rPr lang="en-US" altLang="ar-SA" sz="2200" dirty="0">
                <a:latin typeface="Times New Roman" panose="02020603050405020304" pitchFamily="18" charset="0"/>
                <a:cs typeface="Times New Roman" panose="02020603050405020304" pitchFamily="18" charset="0"/>
              </a:rPr>
              <a:t>Graphical notation is used for expressing </a:t>
            </a:r>
            <a:r>
              <a:rPr lang="en-US" altLang="ar-SA" sz="2200" dirty="0" smtClean="0">
                <a:latin typeface="Times New Roman" panose="02020603050405020304" pitchFamily="18" charset="0"/>
                <a:cs typeface="Times New Roman" panose="02020603050405020304" pitchFamily="18" charset="0"/>
              </a:rPr>
              <a:t>object-oriented models</a:t>
            </a:r>
            <a:r>
              <a:rPr lang="en-US" altLang="ar-SA" sz="22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pPr>
              <a:defRPr/>
            </a:pPr>
            <a:fld id="{614E15A4-4D9D-42D4-B997-0AFB17995CDC}" type="slidenum">
              <a:rPr lang="en-US" smtClean="0"/>
              <a:pPr>
                <a:defRPr/>
              </a:pPr>
              <a:t>37</a:t>
            </a:fld>
            <a:endParaRPr lang="en-US" dirty="0"/>
          </a:p>
        </p:txBody>
      </p:sp>
      <p:cxnSp>
        <p:nvCxnSpPr>
          <p:cNvPr id="5" name="Straight Connector 4"/>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29043975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vert="horz" lIns="91440" tIns="45720" rIns="91440" bIns="45720" rtlCol="0" anchor="ctr">
            <a:normAutofit/>
          </a:bodyPr>
          <a:lstStyle/>
          <a:p>
            <a:r>
              <a:rPr lang="en-US" altLang="en-US" sz="3200" b="1">
                <a:latin typeface="Times New Roman" panose="02020603050405020304" pitchFamily="18" charset="0"/>
                <a:cs typeface="Times New Roman" panose="02020603050405020304" pitchFamily="18" charset="0"/>
              </a:rPr>
              <a:t>Structured vs. OO Methodology</a:t>
            </a:r>
          </a:p>
        </p:txBody>
      </p:sp>
      <p:graphicFrame>
        <p:nvGraphicFramePr>
          <p:cNvPr id="7" name="Group 107"/>
          <p:cNvGraphicFramePr>
            <a:graphicFrameLocks/>
          </p:cNvGraphicFramePr>
          <p:nvPr/>
        </p:nvGraphicFramePr>
        <p:xfrm>
          <a:off x="381000" y="1524000"/>
          <a:ext cx="8534400" cy="4762499"/>
        </p:xfrm>
        <a:graphic>
          <a:graphicData uri="http://schemas.openxmlformats.org/drawingml/2006/table">
            <a:tbl>
              <a:tblPr/>
              <a:tblGrid>
                <a:gridCol w="2844800">
                  <a:extLst>
                    <a:ext uri="{9D8B030D-6E8A-4147-A177-3AD203B41FA5}">
                      <a16:colId xmlns:a16="http://schemas.microsoft.com/office/drawing/2014/main" val="20000"/>
                    </a:ext>
                  </a:extLst>
                </a:gridCol>
                <a:gridCol w="2844800">
                  <a:extLst>
                    <a:ext uri="{9D8B030D-6E8A-4147-A177-3AD203B41FA5}">
                      <a16:colId xmlns:a16="http://schemas.microsoft.com/office/drawing/2014/main" val="20001"/>
                    </a:ext>
                  </a:extLst>
                </a:gridCol>
                <a:gridCol w="2844800">
                  <a:extLst>
                    <a:ext uri="{9D8B030D-6E8A-4147-A177-3AD203B41FA5}">
                      <a16:colId xmlns:a16="http://schemas.microsoft.com/office/drawing/2014/main" val="20002"/>
                    </a:ext>
                  </a:extLst>
                </a:gridCol>
              </a:tblGrid>
              <a:tr h="627939">
                <a:tc>
                  <a:txBody>
                    <a:bodyPr/>
                    <a:lstStyle/>
                    <a:p>
                      <a:pPr marL="0" marR="0" lvl="0" indent="0" algn="l" defTabSz="914400" rtl="0" eaLnBrk="0" fontAlgn="base" latinLnBrk="0" hangingPunct="0">
                        <a:lnSpc>
                          <a:spcPct val="100000"/>
                        </a:lnSpc>
                        <a:spcBef>
                          <a:spcPct val="20000"/>
                        </a:spcBef>
                        <a:spcAft>
                          <a:spcPct val="0"/>
                        </a:spcAft>
                        <a:buClr>
                          <a:srgbClr val="3C605F"/>
                        </a:buClr>
                        <a:buSzPct val="75000"/>
                        <a:buFont typeface="Wingdings" pitchFamily="2" charset="2"/>
                        <a:buNone/>
                        <a:tabLst/>
                      </a:pPr>
                      <a:endParaRPr kumimoji="1" lang="es-ES" sz="16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C605F"/>
                        </a:buClr>
                        <a:buSzPct val="75000"/>
                        <a:buFont typeface="Wingdings" pitchFamily="2" charset="2"/>
                        <a:buNone/>
                        <a:tabLst/>
                      </a:pPr>
                      <a:r>
                        <a:rPr kumimoji="1" lang="en-US" sz="1600" b="1" i="0" u="none" strike="noStrike" cap="none" normalizeH="0" baseline="0" dirty="0" smtClean="0">
                          <a:ln>
                            <a:noFill/>
                          </a:ln>
                          <a:solidFill>
                            <a:schemeClr val="tx1"/>
                          </a:solidFill>
                          <a:effectLst/>
                          <a:latin typeface="Tahoma" pitchFamily="34" charset="0"/>
                        </a:rPr>
                        <a:t>Structured</a:t>
                      </a:r>
                    </a:p>
                    <a:p>
                      <a:pPr marL="0" marR="0" lvl="0" indent="0" algn="l" defTabSz="914400" rtl="0" eaLnBrk="0" fontAlgn="base" latinLnBrk="0" hangingPunct="0">
                        <a:lnSpc>
                          <a:spcPct val="100000"/>
                        </a:lnSpc>
                        <a:spcBef>
                          <a:spcPct val="20000"/>
                        </a:spcBef>
                        <a:spcAft>
                          <a:spcPct val="0"/>
                        </a:spcAft>
                        <a:buClr>
                          <a:srgbClr val="3C605F"/>
                        </a:buClr>
                        <a:buSzPct val="75000"/>
                        <a:buFont typeface="Wingdings" pitchFamily="2" charset="2"/>
                        <a:buNone/>
                        <a:tabLst/>
                      </a:pPr>
                      <a:r>
                        <a:rPr kumimoji="1" lang="en-US" sz="1600" b="1" i="0" u="none" strike="noStrike" cap="none" normalizeH="0" baseline="0" dirty="0" smtClean="0">
                          <a:ln>
                            <a:noFill/>
                          </a:ln>
                          <a:solidFill>
                            <a:schemeClr val="tx1"/>
                          </a:solidFill>
                          <a:effectLst/>
                          <a:latin typeface="Tahoma" pitchFamily="34" charset="0"/>
                        </a:rPr>
                        <a:t>Methodology</a:t>
                      </a:r>
                      <a:endParaRPr kumimoji="1" lang="es-ES" sz="1600" b="1"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C605F"/>
                        </a:buClr>
                        <a:buSzPct val="75000"/>
                        <a:buFont typeface="Wingdings" pitchFamily="2" charset="2"/>
                        <a:buNone/>
                        <a:tabLst/>
                      </a:pPr>
                      <a:r>
                        <a:rPr kumimoji="1" lang="en-US" sz="1600" b="1" i="0" u="none" strike="noStrike" cap="none" normalizeH="0" baseline="0" dirty="0" smtClean="0">
                          <a:ln>
                            <a:noFill/>
                          </a:ln>
                          <a:solidFill>
                            <a:schemeClr val="tx1"/>
                          </a:solidFill>
                          <a:effectLst/>
                          <a:latin typeface="Tahoma" pitchFamily="34" charset="0"/>
                        </a:rPr>
                        <a:t>Object Oriented </a:t>
                      </a:r>
                    </a:p>
                    <a:p>
                      <a:pPr marL="0" marR="0" lvl="0" indent="0" algn="l" defTabSz="914400" rtl="0" eaLnBrk="0" fontAlgn="base" latinLnBrk="0" hangingPunct="0">
                        <a:lnSpc>
                          <a:spcPct val="100000"/>
                        </a:lnSpc>
                        <a:spcBef>
                          <a:spcPct val="20000"/>
                        </a:spcBef>
                        <a:spcAft>
                          <a:spcPct val="0"/>
                        </a:spcAft>
                        <a:buClr>
                          <a:srgbClr val="3C605F"/>
                        </a:buClr>
                        <a:buSzPct val="75000"/>
                        <a:buFont typeface="Wingdings" pitchFamily="2" charset="2"/>
                        <a:buNone/>
                        <a:tabLst/>
                      </a:pPr>
                      <a:r>
                        <a:rPr kumimoji="1" lang="en-US" sz="1600" b="1" i="0" u="none" strike="noStrike" cap="none" normalizeH="0" baseline="0" dirty="0" smtClean="0">
                          <a:ln>
                            <a:noFill/>
                          </a:ln>
                          <a:solidFill>
                            <a:schemeClr val="tx1"/>
                          </a:solidFill>
                          <a:effectLst/>
                          <a:latin typeface="Tahoma" pitchFamily="34" charset="0"/>
                        </a:rPr>
                        <a:t>(Unified Process)</a:t>
                      </a:r>
                      <a:endParaRPr kumimoji="1" lang="es-ES" sz="1600" b="1"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23029">
                <a:tc>
                  <a:txBody>
                    <a:bodyPr/>
                    <a:lstStyle/>
                    <a:p>
                      <a:pPr marL="0" marR="0" lvl="0" indent="0" algn="l" defTabSz="914400" rtl="0" eaLnBrk="0" fontAlgn="base" latinLnBrk="0" hangingPunct="0">
                        <a:lnSpc>
                          <a:spcPct val="100000"/>
                        </a:lnSpc>
                        <a:spcBef>
                          <a:spcPct val="20000"/>
                        </a:spcBef>
                        <a:spcAft>
                          <a:spcPct val="0"/>
                        </a:spcAft>
                        <a:buClr>
                          <a:srgbClr val="3C605F"/>
                        </a:buClr>
                        <a:buSzPct val="75000"/>
                        <a:buFont typeface="Wingdings" pitchFamily="2" charset="2"/>
                        <a:buNone/>
                        <a:tabLst/>
                      </a:pPr>
                      <a:r>
                        <a:rPr kumimoji="1" lang="en-US" sz="1600" b="1" i="0" u="none" strike="noStrike" cap="none" normalizeH="0" baseline="0" dirty="0" smtClean="0">
                          <a:ln>
                            <a:noFill/>
                          </a:ln>
                          <a:solidFill>
                            <a:schemeClr val="tx1"/>
                          </a:solidFill>
                          <a:effectLst/>
                          <a:latin typeface="Tahoma" pitchFamily="34" charset="0"/>
                        </a:rPr>
                        <a:t>Use of development activities (Planning, Analysis..)</a:t>
                      </a:r>
                      <a:endParaRPr kumimoji="1" lang="es-ES" sz="16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C605F"/>
                        </a:buClr>
                        <a:buSzPct val="75000"/>
                        <a:buFont typeface="Wingdings" pitchFamily="2" charset="2"/>
                        <a:buNone/>
                        <a:tabLst/>
                      </a:pPr>
                      <a:r>
                        <a:rPr kumimoji="1" lang="en-US" sz="1600" b="0" i="0" u="none" strike="noStrike" cap="none" normalizeH="0" baseline="0" dirty="0" smtClean="0">
                          <a:ln>
                            <a:noFill/>
                          </a:ln>
                          <a:solidFill>
                            <a:schemeClr val="tx1"/>
                          </a:solidFill>
                          <a:effectLst/>
                          <a:latin typeface="Tahoma" pitchFamily="34" charset="0"/>
                        </a:rPr>
                        <a:t>Each activity covers a whole phase</a:t>
                      </a:r>
                      <a:endParaRPr kumimoji="1" lang="es-ES" sz="16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C605F"/>
                        </a:buClr>
                        <a:buSzPct val="75000"/>
                        <a:buFont typeface="Wingdings" pitchFamily="2" charset="2"/>
                        <a:buNone/>
                        <a:tabLst/>
                      </a:pPr>
                      <a:r>
                        <a:rPr kumimoji="1" lang="en-US" sz="1600" b="0" i="0" u="none" strike="noStrike" cap="none" normalizeH="0" baseline="0" dirty="0" smtClean="0">
                          <a:ln>
                            <a:noFill/>
                          </a:ln>
                          <a:solidFill>
                            <a:schemeClr val="tx1"/>
                          </a:solidFill>
                          <a:effectLst/>
                          <a:latin typeface="Tahoma" pitchFamily="34" charset="0"/>
                        </a:rPr>
                        <a:t>All activities run in each phase, several times (iterations)</a:t>
                      </a:r>
                      <a:endParaRPr kumimoji="1" lang="es-ES" sz="16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15665">
                <a:tc>
                  <a:txBody>
                    <a:bodyPr/>
                    <a:lstStyle/>
                    <a:p>
                      <a:pPr marL="0" marR="0" lvl="0" indent="0" algn="l" defTabSz="914400" rtl="0" eaLnBrk="0" fontAlgn="base" latinLnBrk="0" hangingPunct="0">
                        <a:lnSpc>
                          <a:spcPct val="100000"/>
                        </a:lnSpc>
                        <a:spcBef>
                          <a:spcPct val="20000"/>
                        </a:spcBef>
                        <a:spcAft>
                          <a:spcPct val="0"/>
                        </a:spcAft>
                        <a:buClr>
                          <a:srgbClr val="3C605F"/>
                        </a:buClr>
                        <a:buSzPct val="75000"/>
                        <a:buFont typeface="Wingdings" pitchFamily="2" charset="2"/>
                        <a:buNone/>
                        <a:tabLst/>
                      </a:pPr>
                      <a:r>
                        <a:rPr kumimoji="1" lang="en-US" sz="1600" b="1" i="0" u="none" strike="noStrike" cap="none" normalizeH="0" baseline="0" dirty="0" smtClean="0">
                          <a:ln>
                            <a:noFill/>
                          </a:ln>
                          <a:solidFill>
                            <a:schemeClr val="tx1"/>
                          </a:solidFill>
                          <a:effectLst/>
                          <a:latin typeface="Tahoma" pitchFamily="34" charset="0"/>
                        </a:rPr>
                        <a:t>Names of development phases</a:t>
                      </a:r>
                    </a:p>
                    <a:p>
                      <a:pPr marL="0" marR="0" lvl="0" indent="0" algn="l" defTabSz="914400" rtl="0" eaLnBrk="0" fontAlgn="base" latinLnBrk="0" hangingPunct="0">
                        <a:lnSpc>
                          <a:spcPct val="100000"/>
                        </a:lnSpc>
                        <a:spcBef>
                          <a:spcPct val="20000"/>
                        </a:spcBef>
                        <a:spcAft>
                          <a:spcPct val="0"/>
                        </a:spcAft>
                        <a:buClr>
                          <a:srgbClr val="3C605F"/>
                        </a:buClr>
                        <a:buSzPct val="75000"/>
                        <a:buFont typeface="Wingdings" pitchFamily="2" charset="2"/>
                        <a:buNone/>
                        <a:tabLst/>
                      </a:pPr>
                      <a:endParaRPr kumimoji="1" lang="es-ES" sz="16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C605F"/>
                        </a:buClr>
                        <a:buSzPct val="75000"/>
                        <a:buFont typeface="Wingdings" pitchFamily="2" charset="2"/>
                        <a:buNone/>
                        <a:tabLst/>
                      </a:pPr>
                      <a:r>
                        <a:rPr kumimoji="1" lang="en-US" sz="1600" b="0" i="0" u="none" strike="noStrike" cap="none" normalizeH="0" baseline="0" dirty="0" smtClean="0">
                          <a:ln>
                            <a:noFill/>
                          </a:ln>
                          <a:solidFill>
                            <a:schemeClr val="tx1"/>
                          </a:solidFill>
                          <a:effectLst/>
                          <a:latin typeface="Tahoma" pitchFamily="34" charset="0"/>
                        </a:rPr>
                        <a:t>Planning, </a:t>
                      </a:r>
                    </a:p>
                    <a:p>
                      <a:pPr marL="0" marR="0" lvl="0" indent="0" algn="l" defTabSz="914400" rtl="0" eaLnBrk="0" fontAlgn="base" latinLnBrk="0" hangingPunct="0">
                        <a:lnSpc>
                          <a:spcPct val="100000"/>
                        </a:lnSpc>
                        <a:spcBef>
                          <a:spcPct val="20000"/>
                        </a:spcBef>
                        <a:spcAft>
                          <a:spcPct val="0"/>
                        </a:spcAft>
                        <a:buClr>
                          <a:srgbClr val="3C605F"/>
                        </a:buClr>
                        <a:buSzPct val="75000"/>
                        <a:buFont typeface="Wingdings" pitchFamily="2" charset="2"/>
                        <a:buNone/>
                        <a:tabLst/>
                      </a:pPr>
                      <a:r>
                        <a:rPr kumimoji="1" lang="en-US" sz="1600" b="0" i="0" u="none" strike="noStrike" cap="none" normalizeH="0" baseline="0" dirty="0" smtClean="0">
                          <a:ln>
                            <a:noFill/>
                          </a:ln>
                          <a:solidFill>
                            <a:schemeClr val="tx1"/>
                          </a:solidFill>
                          <a:effectLst/>
                          <a:latin typeface="Tahoma" pitchFamily="34" charset="0"/>
                        </a:rPr>
                        <a:t>Analysis, Design, Implementation, Installation/Testing</a:t>
                      </a:r>
                      <a:endParaRPr kumimoji="1" lang="es-ES" sz="16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C605F"/>
                        </a:buClr>
                        <a:buSzPct val="75000"/>
                        <a:buFont typeface="Wingdings" pitchFamily="2" charset="2"/>
                        <a:buNone/>
                        <a:tabLst/>
                      </a:pPr>
                      <a:r>
                        <a:rPr kumimoji="1" lang="en-US" sz="1600" b="0" i="0" u="none" strike="noStrike" cap="none" normalizeH="0" baseline="0" dirty="0" smtClean="0">
                          <a:ln>
                            <a:noFill/>
                          </a:ln>
                          <a:solidFill>
                            <a:schemeClr val="tx1"/>
                          </a:solidFill>
                          <a:effectLst/>
                          <a:latin typeface="Tahoma" pitchFamily="34" charset="0"/>
                        </a:rPr>
                        <a:t>Inception, Elaboration,</a:t>
                      </a:r>
                    </a:p>
                    <a:p>
                      <a:pPr marL="0" marR="0" lvl="0" indent="0" algn="l" defTabSz="914400" rtl="0" eaLnBrk="0" fontAlgn="base" latinLnBrk="0" hangingPunct="0">
                        <a:lnSpc>
                          <a:spcPct val="100000"/>
                        </a:lnSpc>
                        <a:spcBef>
                          <a:spcPct val="20000"/>
                        </a:spcBef>
                        <a:spcAft>
                          <a:spcPct val="0"/>
                        </a:spcAft>
                        <a:buClr>
                          <a:srgbClr val="3C605F"/>
                        </a:buClr>
                        <a:buSzPct val="75000"/>
                        <a:buFont typeface="Wingdings" pitchFamily="2" charset="2"/>
                        <a:buNone/>
                        <a:tabLst/>
                      </a:pPr>
                      <a:r>
                        <a:rPr kumimoji="1" lang="en-US" sz="1600" b="0" i="0" u="none" strike="noStrike" cap="none" normalizeH="0" baseline="0" dirty="0" smtClean="0">
                          <a:ln>
                            <a:noFill/>
                          </a:ln>
                          <a:solidFill>
                            <a:schemeClr val="tx1"/>
                          </a:solidFill>
                          <a:effectLst/>
                          <a:latin typeface="Tahoma" pitchFamily="34" charset="0"/>
                        </a:rPr>
                        <a:t>Construction,</a:t>
                      </a:r>
                    </a:p>
                    <a:p>
                      <a:pPr marL="0" marR="0" lvl="0" indent="0" algn="l" defTabSz="914400" rtl="0" eaLnBrk="0" fontAlgn="base" latinLnBrk="0" hangingPunct="0">
                        <a:lnSpc>
                          <a:spcPct val="100000"/>
                        </a:lnSpc>
                        <a:spcBef>
                          <a:spcPct val="20000"/>
                        </a:spcBef>
                        <a:spcAft>
                          <a:spcPct val="0"/>
                        </a:spcAft>
                        <a:buClr>
                          <a:srgbClr val="3C605F"/>
                        </a:buClr>
                        <a:buSzPct val="75000"/>
                        <a:buFont typeface="Wingdings" pitchFamily="2" charset="2"/>
                        <a:buNone/>
                        <a:tabLst/>
                      </a:pPr>
                      <a:r>
                        <a:rPr kumimoji="1" lang="en-US" sz="1600" b="0" i="0" u="none" strike="noStrike" cap="none" normalizeH="0" baseline="0" dirty="0" smtClean="0">
                          <a:ln>
                            <a:noFill/>
                          </a:ln>
                          <a:solidFill>
                            <a:schemeClr val="tx1"/>
                          </a:solidFill>
                          <a:effectLst/>
                          <a:latin typeface="Tahoma" pitchFamily="34" charset="0"/>
                        </a:rPr>
                        <a:t>Transition</a:t>
                      </a:r>
                      <a:endParaRPr kumimoji="1" lang="es-ES" sz="16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166">
                <a:tc>
                  <a:txBody>
                    <a:bodyPr/>
                    <a:lstStyle/>
                    <a:p>
                      <a:pPr marL="0" marR="0" lvl="0" indent="0" algn="l" defTabSz="914400" rtl="0" eaLnBrk="0" fontAlgn="base" latinLnBrk="0" hangingPunct="0">
                        <a:lnSpc>
                          <a:spcPct val="100000"/>
                        </a:lnSpc>
                        <a:spcBef>
                          <a:spcPct val="20000"/>
                        </a:spcBef>
                        <a:spcAft>
                          <a:spcPct val="0"/>
                        </a:spcAft>
                        <a:buClr>
                          <a:srgbClr val="3C605F"/>
                        </a:buClr>
                        <a:buSzPct val="75000"/>
                        <a:buFont typeface="Wingdings" pitchFamily="2" charset="2"/>
                        <a:buNone/>
                        <a:tabLst/>
                      </a:pPr>
                      <a:r>
                        <a:rPr kumimoji="1" lang="en-US" sz="1600" b="1" i="0" u="none" strike="noStrike" cap="none" normalizeH="0" baseline="0" dirty="0" smtClean="0">
                          <a:ln>
                            <a:noFill/>
                          </a:ln>
                          <a:solidFill>
                            <a:schemeClr val="tx1"/>
                          </a:solidFill>
                          <a:effectLst/>
                          <a:latin typeface="Tahoma" pitchFamily="34" charset="0"/>
                        </a:rPr>
                        <a:t>Appropriate to use</a:t>
                      </a:r>
                      <a:endParaRPr kumimoji="1" lang="es-ES" sz="16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C605F"/>
                        </a:buClr>
                        <a:buSzPct val="75000"/>
                        <a:buFont typeface="Wingdings" pitchFamily="2" charset="2"/>
                        <a:buNone/>
                        <a:tabLst/>
                      </a:pPr>
                      <a:r>
                        <a:rPr kumimoji="1" lang="en-US" sz="1600" b="0" i="0" u="none" strike="noStrike" cap="none" normalizeH="0" baseline="0" dirty="0" smtClean="0">
                          <a:ln>
                            <a:noFill/>
                          </a:ln>
                          <a:solidFill>
                            <a:schemeClr val="tx1"/>
                          </a:solidFill>
                          <a:effectLst/>
                          <a:latin typeface="Tahoma" pitchFamily="34" charset="0"/>
                        </a:rPr>
                        <a:t>When system goals certain, static IT</a:t>
                      </a:r>
                      <a:endParaRPr kumimoji="1" lang="es-ES" sz="16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C605F"/>
                        </a:buClr>
                        <a:buSzPct val="75000"/>
                        <a:buFont typeface="Wingdings" pitchFamily="2" charset="2"/>
                        <a:buNone/>
                        <a:tabLst/>
                      </a:pPr>
                      <a:r>
                        <a:rPr kumimoji="1" lang="en-US" sz="1600" b="0" i="0" u="none" strike="noStrike" cap="none" normalizeH="0" baseline="0" dirty="0" smtClean="0">
                          <a:ln>
                            <a:noFill/>
                          </a:ln>
                          <a:solidFill>
                            <a:schemeClr val="tx1"/>
                          </a:solidFill>
                          <a:effectLst/>
                          <a:latin typeface="Tahoma" pitchFamily="34" charset="0"/>
                        </a:rPr>
                        <a:t>When system goals less certain, dynamic IT</a:t>
                      </a:r>
                      <a:endParaRPr kumimoji="1" lang="es-ES" sz="16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34300">
                <a:tc>
                  <a:txBody>
                    <a:bodyPr/>
                    <a:lstStyle/>
                    <a:p>
                      <a:pPr marL="0" marR="0" lvl="0" indent="0" algn="l" defTabSz="914400" rtl="0" eaLnBrk="0" fontAlgn="base" latinLnBrk="0" hangingPunct="0">
                        <a:lnSpc>
                          <a:spcPct val="100000"/>
                        </a:lnSpc>
                        <a:spcBef>
                          <a:spcPct val="20000"/>
                        </a:spcBef>
                        <a:spcAft>
                          <a:spcPct val="0"/>
                        </a:spcAft>
                        <a:buClr>
                          <a:srgbClr val="3C605F"/>
                        </a:buClr>
                        <a:buSzPct val="75000"/>
                        <a:buFont typeface="Wingdings" pitchFamily="2" charset="2"/>
                        <a:buNone/>
                        <a:tabLst/>
                      </a:pPr>
                      <a:r>
                        <a:rPr kumimoji="1" lang="en-US" sz="1600" b="1" i="0" u="none" strike="noStrike" cap="none" normalizeH="0" baseline="0" dirty="0" smtClean="0">
                          <a:ln>
                            <a:noFill/>
                          </a:ln>
                          <a:solidFill>
                            <a:schemeClr val="tx1"/>
                          </a:solidFill>
                          <a:effectLst/>
                          <a:latin typeface="Tahoma" pitchFamily="34" charset="0"/>
                        </a:rPr>
                        <a:t>Modeling technique</a:t>
                      </a:r>
                      <a:endParaRPr kumimoji="1" lang="es-ES" sz="16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C605F"/>
                        </a:buClr>
                        <a:buSzPct val="75000"/>
                        <a:buFont typeface="Wingdings" pitchFamily="2" charset="2"/>
                        <a:buNone/>
                        <a:tabLst/>
                      </a:pPr>
                      <a:r>
                        <a:rPr kumimoji="1" lang="en-US" sz="1600" b="0" i="0" u="none" strike="noStrike" cap="none" normalizeH="0" baseline="0" dirty="0" smtClean="0">
                          <a:ln>
                            <a:noFill/>
                          </a:ln>
                          <a:solidFill>
                            <a:schemeClr val="tx1"/>
                          </a:solidFill>
                          <a:effectLst/>
                          <a:latin typeface="Tahoma" pitchFamily="34" charset="0"/>
                        </a:rPr>
                        <a:t>Data Flow Diagrams,</a:t>
                      </a:r>
                    </a:p>
                    <a:p>
                      <a:pPr marL="0" marR="0" lvl="0" indent="0" algn="l" defTabSz="914400" rtl="0" eaLnBrk="0" fontAlgn="base" latinLnBrk="0" hangingPunct="0">
                        <a:lnSpc>
                          <a:spcPct val="100000"/>
                        </a:lnSpc>
                        <a:spcBef>
                          <a:spcPct val="20000"/>
                        </a:spcBef>
                        <a:spcAft>
                          <a:spcPct val="0"/>
                        </a:spcAft>
                        <a:buClr>
                          <a:srgbClr val="3C605F"/>
                        </a:buClr>
                        <a:buSzPct val="75000"/>
                        <a:buFont typeface="Wingdings" pitchFamily="2" charset="2"/>
                        <a:buNone/>
                        <a:tabLst/>
                      </a:pPr>
                      <a:r>
                        <a:rPr kumimoji="1" lang="en-US" sz="1600" b="0" i="0" u="none" strike="noStrike" cap="none" normalizeH="0" baseline="0" dirty="0" smtClean="0">
                          <a:ln>
                            <a:noFill/>
                          </a:ln>
                          <a:solidFill>
                            <a:schemeClr val="tx1"/>
                          </a:solidFill>
                          <a:effectLst/>
                          <a:latin typeface="Tahoma" pitchFamily="34" charset="0"/>
                        </a:rPr>
                        <a:t>Entity-Relationship Diagrams</a:t>
                      </a:r>
                      <a:endParaRPr kumimoji="1" lang="es-ES" sz="16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C605F"/>
                        </a:buClr>
                        <a:buSzPct val="75000"/>
                        <a:buFont typeface="Wingdings" pitchFamily="2" charset="2"/>
                        <a:buNone/>
                        <a:tabLst/>
                      </a:pPr>
                      <a:r>
                        <a:rPr kumimoji="1" lang="en-US" sz="1600" b="0" i="0" u="none" strike="noStrike" cap="none" normalizeH="0" baseline="0" dirty="0" smtClean="0">
                          <a:ln>
                            <a:noFill/>
                          </a:ln>
                          <a:solidFill>
                            <a:schemeClr val="tx1"/>
                          </a:solidFill>
                          <a:effectLst/>
                          <a:latin typeface="Tahoma" pitchFamily="34" charset="0"/>
                        </a:rPr>
                        <a:t>Diagrams defined by </a:t>
                      </a:r>
                      <a:r>
                        <a:rPr kumimoji="1" lang="en-US" sz="1600" b="0" i="1" u="none" strike="noStrike" cap="none" normalizeH="0" baseline="0" dirty="0" smtClean="0">
                          <a:ln>
                            <a:noFill/>
                          </a:ln>
                          <a:solidFill>
                            <a:schemeClr val="tx1"/>
                          </a:solidFill>
                          <a:effectLst/>
                          <a:latin typeface="Tahoma" pitchFamily="34" charset="0"/>
                        </a:rPr>
                        <a:t>Unified Modeling Language</a:t>
                      </a:r>
                      <a:r>
                        <a:rPr kumimoji="1" lang="en-US" sz="1600" b="0" i="0" u="none" strike="noStrike" cap="none" normalizeH="0" baseline="0" dirty="0" smtClean="0">
                          <a:ln>
                            <a:noFill/>
                          </a:ln>
                          <a:solidFill>
                            <a:schemeClr val="tx1"/>
                          </a:solidFill>
                          <a:effectLst/>
                          <a:latin typeface="Tahoma" pitchFamily="34" charset="0"/>
                        </a:rPr>
                        <a:t> (Use Cases, Class Diagrams…)</a:t>
                      </a:r>
                      <a:endParaRPr kumimoji="1" lang="es-ES" sz="16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82400">
                <a:tc>
                  <a:txBody>
                    <a:bodyPr/>
                    <a:lstStyle/>
                    <a:p>
                      <a:pPr marL="0" marR="0" lvl="0" indent="0" algn="l" defTabSz="914400" rtl="0" eaLnBrk="0" fontAlgn="base" latinLnBrk="0" hangingPunct="0">
                        <a:lnSpc>
                          <a:spcPct val="100000"/>
                        </a:lnSpc>
                        <a:spcBef>
                          <a:spcPct val="20000"/>
                        </a:spcBef>
                        <a:spcAft>
                          <a:spcPct val="0"/>
                        </a:spcAft>
                        <a:buClr>
                          <a:srgbClr val="3C605F"/>
                        </a:buClr>
                        <a:buSzPct val="75000"/>
                        <a:buFont typeface="Wingdings" pitchFamily="2" charset="2"/>
                        <a:buNone/>
                        <a:tabLst/>
                      </a:pPr>
                      <a:r>
                        <a:rPr kumimoji="1" lang="en-US" sz="1600" b="1" i="0" u="none" strike="noStrike" cap="none" normalizeH="0" baseline="0" dirty="0" smtClean="0">
                          <a:ln>
                            <a:noFill/>
                          </a:ln>
                          <a:solidFill>
                            <a:schemeClr val="tx1"/>
                          </a:solidFill>
                          <a:effectLst/>
                          <a:latin typeface="Tahoma" pitchFamily="34" charset="0"/>
                        </a:rPr>
                        <a:t>Relation to reality</a:t>
                      </a:r>
                      <a:endParaRPr kumimoji="1" lang="es-ES" sz="16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C605F"/>
                        </a:buClr>
                        <a:buSzPct val="75000"/>
                        <a:buFont typeface="Wingdings" pitchFamily="2" charset="2"/>
                        <a:buNone/>
                        <a:tabLst/>
                      </a:pPr>
                      <a:r>
                        <a:rPr kumimoji="1" lang="en-US" sz="1600" b="0" i="0" u="none" strike="noStrike" cap="none" normalizeH="0" baseline="0" dirty="0" smtClean="0">
                          <a:ln>
                            <a:noFill/>
                          </a:ln>
                          <a:solidFill>
                            <a:schemeClr val="tx1"/>
                          </a:solidFill>
                          <a:effectLst/>
                          <a:latin typeface="Tahoma" pitchFamily="34" charset="0"/>
                        </a:rPr>
                        <a:t>Predictive</a:t>
                      </a:r>
                      <a:endParaRPr kumimoji="1" lang="es-ES" sz="16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3C605F"/>
                        </a:buClr>
                        <a:buSzPct val="75000"/>
                        <a:buFont typeface="Wingdings" pitchFamily="2" charset="2"/>
                        <a:buNone/>
                        <a:tabLst/>
                      </a:pPr>
                      <a:r>
                        <a:rPr kumimoji="1" lang="en-US" sz="1600" b="0" i="0" u="none" strike="noStrike" cap="none" normalizeH="0" baseline="0" dirty="0" smtClean="0">
                          <a:ln>
                            <a:noFill/>
                          </a:ln>
                          <a:solidFill>
                            <a:schemeClr val="tx1"/>
                          </a:solidFill>
                          <a:effectLst/>
                          <a:latin typeface="Tahoma" pitchFamily="34" charset="0"/>
                        </a:rPr>
                        <a:t>Adaptive</a:t>
                      </a:r>
                      <a:endParaRPr kumimoji="1" lang="es-ES" sz="16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5C3CB5F-B922-41AD-858F-98F0398F3B1E}" type="slidenum">
              <a:rPr lang="en-US" altLang="en-US">
                <a:solidFill>
                  <a:srgbClr val="898989"/>
                </a:solidFill>
                <a:latin typeface="Calibri" panose="020F0502020204030204" pitchFamily="34" charset="0"/>
              </a:rPr>
              <a:pPr eaLnBrk="1" hangingPunct="1"/>
              <a:t>38</a:t>
            </a:fld>
            <a:endParaRPr lang="en-US" altLang="en-US">
              <a:solidFill>
                <a:srgbClr val="898989"/>
              </a:solidFill>
              <a:latin typeface="Calibri" panose="020F0502020204030204" pitchFamily="34" charset="0"/>
            </a:endParaRPr>
          </a:p>
        </p:txBody>
      </p:sp>
      <p:cxnSp>
        <p:nvCxnSpPr>
          <p:cNvPr id="5" name="Straight Connector 4"/>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34556001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5001"/>
            <a:ext cx="8229600" cy="1905000"/>
          </a:xfrm>
        </p:spPr>
        <p:txBody>
          <a:bodyPr>
            <a:normAutofit/>
          </a:bodyPr>
          <a:lstStyle/>
          <a:p>
            <a:pPr algn="ctr">
              <a:buNone/>
            </a:pPr>
            <a:r>
              <a:rPr lang="en-US" sz="9600" b="1" dirty="0" smtClean="0"/>
              <a:t>END!</a:t>
            </a:r>
            <a:endParaRPr lang="en-US" sz="9600" b="1" dirty="0"/>
          </a:p>
        </p:txBody>
      </p:sp>
      <p:sp>
        <p:nvSpPr>
          <p:cNvPr id="4" name="Slide Number Placeholder 3"/>
          <p:cNvSpPr>
            <a:spLocks noGrp="1"/>
          </p:cNvSpPr>
          <p:nvPr>
            <p:ph type="sldNum" sz="quarter" idx="12"/>
          </p:nvPr>
        </p:nvSpPr>
        <p:spPr/>
        <p:txBody>
          <a:bodyPr/>
          <a:lstStyle/>
          <a:p>
            <a:fld id="{1D45A623-9491-421C-8CF8-59527CC9EDBB}"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altLang="en-US" sz="3200" b="1" dirty="0">
                <a:latin typeface="Times New Roman" panose="02020603050405020304" pitchFamily="18" charset="0"/>
                <a:cs typeface="Times New Roman" panose="02020603050405020304" pitchFamily="18" charset="0"/>
              </a:rPr>
              <a:t>Phases of SDLC</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 y="1600200"/>
            <a:ext cx="9067800" cy="4525963"/>
          </a:xfrm>
        </p:spPr>
        <p:txBody>
          <a:bodyPr vert="horz" lIns="91440" tIns="45720" rIns="91440" bIns="45720" rtlCol="0">
            <a:normAutofit/>
          </a:bodyPr>
          <a:lstStyle/>
          <a:p>
            <a:pPr>
              <a:lnSpc>
                <a:spcPct val="150000"/>
              </a:lnSpc>
            </a:pPr>
            <a:r>
              <a:rPr lang="en-US" sz="2200" b="1" dirty="0">
                <a:latin typeface="Times New Roman" panose="02020603050405020304" pitchFamily="18" charset="0"/>
                <a:cs typeface="Times New Roman" panose="02020603050405020304" pitchFamily="18" charset="0"/>
              </a:rPr>
              <a:t>Project planning </a:t>
            </a:r>
            <a:r>
              <a:rPr lang="en-US" sz="2200" dirty="0">
                <a:latin typeface="Times New Roman" panose="02020603050405020304" pitchFamily="18" charset="0"/>
                <a:cs typeface="Times New Roman" panose="02020603050405020304" pitchFamily="18" charset="0"/>
              </a:rPr>
              <a:t>– initiate, ensure feasibility, plan schedule, obtain approval for project</a:t>
            </a:r>
          </a:p>
          <a:p>
            <a:pPr>
              <a:lnSpc>
                <a:spcPct val="150000"/>
              </a:lnSpc>
            </a:pPr>
            <a:r>
              <a:rPr lang="en-US" sz="2200" b="1" dirty="0">
                <a:latin typeface="Times New Roman" panose="02020603050405020304" pitchFamily="18" charset="0"/>
                <a:cs typeface="Times New Roman" panose="02020603050405020304" pitchFamily="18" charset="0"/>
              </a:rPr>
              <a:t>Analysis</a:t>
            </a:r>
            <a:r>
              <a:rPr lang="en-US" sz="2200" dirty="0">
                <a:latin typeface="Times New Roman" panose="02020603050405020304" pitchFamily="18" charset="0"/>
                <a:cs typeface="Times New Roman" panose="02020603050405020304" pitchFamily="18" charset="0"/>
              </a:rPr>
              <a:t> – understand business needs and processing requirements</a:t>
            </a:r>
          </a:p>
          <a:p>
            <a:pPr>
              <a:lnSpc>
                <a:spcPct val="150000"/>
              </a:lnSpc>
            </a:pPr>
            <a:r>
              <a:rPr lang="en-US" sz="2200" b="1" dirty="0">
                <a:latin typeface="Times New Roman" panose="02020603050405020304" pitchFamily="18" charset="0"/>
                <a:cs typeface="Times New Roman" panose="02020603050405020304" pitchFamily="18" charset="0"/>
              </a:rPr>
              <a:t>Design</a:t>
            </a:r>
            <a:r>
              <a:rPr lang="en-US" sz="2200" dirty="0">
                <a:latin typeface="Times New Roman" panose="02020603050405020304" pitchFamily="18" charset="0"/>
                <a:cs typeface="Times New Roman" panose="02020603050405020304" pitchFamily="18" charset="0"/>
              </a:rPr>
              <a:t> – define solution system based on requirements and analysis decisions</a:t>
            </a:r>
          </a:p>
          <a:p>
            <a:pPr>
              <a:lnSpc>
                <a:spcPct val="150000"/>
              </a:lnSpc>
            </a:pPr>
            <a:r>
              <a:rPr lang="en-US" sz="2200" b="1" dirty="0">
                <a:latin typeface="Times New Roman" panose="02020603050405020304" pitchFamily="18" charset="0"/>
                <a:cs typeface="Times New Roman" panose="02020603050405020304" pitchFamily="18" charset="0"/>
              </a:rPr>
              <a:t>Implementation</a:t>
            </a:r>
            <a:r>
              <a:rPr lang="en-US" sz="2200" dirty="0">
                <a:latin typeface="Times New Roman" panose="02020603050405020304" pitchFamily="18" charset="0"/>
                <a:cs typeface="Times New Roman" panose="02020603050405020304" pitchFamily="18" charset="0"/>
              </a:rPr>
              <a:t> – construct, test, train users, and install new system</a:t>
            </a:r>
          </a:p>
          <a:p>
            <a:pPr>
              <a:lnSpc>
                <a:spcPct val="150000"/>
              </a:lnSpc>
            </a:pPr>
            <a:r>
              <a:rPr lang="en-US" sz="2200" b="1" dirty="0">
                <a:latin typeface="Times New Roman" panose="02020603050405020304" pitchFamily="18" charset="0"/>
                <a:cs typeface="Times New Roman" panose="02020603050405020304" pitchFamily="18" charset="0"/>
              </a:rPr>
              <a:t>Support</a:t>
            </a:r>
            <a:r>
              <a:rPr lang="en-US" sz="2200" dirty="0">
                <a:latin typeface="Times New Roman" panose="02020603050405020304" pitchFamily="18" charset="0"/>
                <a:cs typeface="Times New Roman" panose="02020603050405020304" pitchFamily="18" charset="0"/>
              </a:rPr>
              <a:t> – keep system running and improve</a:t>
            </a:r>
          </a:p>
          <a:p>
            <a:pPr>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D45A623-9491-421C-8CF8-59527CC9EDBB}" type="slidenum">
              <a:rPr lang="en-US" smtClean="0"/>
              <a:pPr/>
              <a:t>4</a:t>
            </a:fld>
            <a:endParaRPr lang="en-US"/>
          </a:p>
        </p:txBody>
      </p:sp>
    </p:spTree>
    <p:extLst>
      <p:ext uri="{BB962C8B-B14F-4D97-AF65-F5344CB8AC3E}">
        <p14:creationId xmlns:p14="http://schemas.microsoft.com/office/powerpoint/2010/main" val="1949167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altLang="en-US" sz="3200" b="1" dirty="0">
                <a:latin typeface="Times New Roman" panose="02020603050405020304" pitchFamily="18" charset="0"/>
                <a:cs typeface="Times New Roman" panose="02020603050405020304" pitchFamily="18" charset="0"/>
              </a:rPr>
              <a:t>SDLC Models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295400"/>
            <a:ext cx="8763000" cy="5181600"/>
          </a:xfrm>
        </p:spPr>
        <p:txBody>
          <a:bodyPr>
            <a:noAutofit/>
          </a:bodyPr>
          <a:lstStyle/>
          <a:p>
            <a:pPr>
              <a:lnSpc>
                <a:spcPct val="150000"/>
              </a:lnSpc>
            </a:pPr>
            <a:r>
              <a:rPr lang="en-US" sz="2200" dirty="0" smtClean="0">
                <a:latin typeface="Times New Roman" panose="02020603050405020304" pitchFamily="18" charset="0"/>
                <a:cs typeface="Times New Roman" panose="02020603050405020304" pitchFamily="18" charset="0"/>
              </a:rPr>
              <a:t>The followings are most common </a:t>
            </a:r>
            <a:r>
              <a:rPr lang="en-US" altLang="en-US" sz="2200" dirty="0"/>
              <a:t>SDLC </a:t>
            </a:r>
            <a:r>
              <a:rPr lang="en-US" altLang="en-US" sz="2200" dirty="0" smtClean="0"/>
              <a:t>Models:</a:t>
            </a:r>
          </a:p>
          <a:p>
            <a:pPr lvl="1"/>
            <a:r>
              <a:rPr lang="en-US" sz="2200" dirty="0">
                <a:latin typeface="Times New Roman" panose="02020603050405020304" pitchFamily="18" charset="0"/>
                <a:cs typeface="Times New Roman" panose="02020603050405020304" pitchFamily="18" charset="0"/>
              </a:rPr>
              <a:t>Waterfall </a:t>
            </a:r>
            <a:r>
              <a:rPr lang="en-US" sz="2200" dirty="0" smtClean="0">
                <a:latin typeface="Times New Roman" panose="02020603050405020304" pitchFamily="18" charset="0"/>
                <a:cs typeface="Times New Roman" panose="02020603050405020304" pitchFamily="18" charset="0"/>
              </a:rPr>
              <a:t>Model</a:t>
            </a:r>
          </a:p>
          <a:p>
            <a:pPr lvl="1"/>
            <a:r>
              <a:rPr lang="en-US" sz="2200" dirty="0">
                <a:latin typeface="Times New Roman" panose="02020603050405020304" pitchFamily="18" charset="0"/>
                <a:cs typeface="Times New Roman" panose="02020603050405020304" pitchFamily="18" charset="0"/>
              </a:rPr>
              <a:t>Iterative </a:t>
            </a:r>
            <a:r>
              <a:rPr lang="en-US" sz="2200" dirty="0" smtClean="0">
                <a:latin typeface="Times New Roman" panose="02020603050405020304" pitchFamily="18" charset="0"/>
                <a:cs typeface="Times New Roman" panose="02020603050405020304" pitchFamily="18" charset="0"/>
              </a:rPr>
              <a:t>Model</a:t>
            </a:r>
          </a:p>
          <a:p>
            <a:pPr lvl="1"/>
            <a:r>
              <a:rPr lang="en-US" sz="2200" dirty="0">
                <a:latin typeface="Times New Roman" panose="02020603050405020304" pitchFamily="18" charset="0"/>
                <a:cs typeface="Times New Roman" panose="02020603050405020304" pitchFamily="18" charset="0"/>
              </a:rPr>
              <a:t>Spiral </a:t>
            </a:r>
            <a:r>
              <a:rPr lang="en-US" sz="2200" dirty="0" smtClean="0">
                <a:latin typeface="Times New Roman" panose="02020603050405020304" pitchFamily="18" charset="0"/>
                <a:cs typeface="Times New Roman" panose="02020603050405020304" pitchFamily="18" charset="0"/>
              </a:rPr>
              <a:t>Model</a:t>
            </a:r>
          </a:p>
          <a:p>
            <a:pPr lvl="1"/>
            <a:r>
              <a:rPr lang="en-US" sz="2200" dirty="0">
                <a:latin typeface="Times New Roman" panose="02020603050405020304" pitchFamily="18" charset="0"/>
                <a:cs typeface="Times New Roman" panose="02020603050405020304" pitchFamily="18" charset="0"/>
              </a:rPr>
              <a:t>V – </a:t>
            </a:r>
            <a:r>
              <a:rPr lang="en-US" sz="2200" dirty="0" smtClean="0">
                <a:latin typeface="Times New Roman" panose="02020603050405020304" pitchFamily="18" charset="0"/>
                <a:cs typeface="Times New Roman" panose="02020603050405020304" pitchFamily="18" charset="0"/>
              </a:rPr>
              <a:t>model</a:t>
            </a:r>
          </a:p>
          <a:p>
            <a:pPr lvl="1"/>
            <a:r>
              <a:rPr lang="en-US" sz="2200" dirty="0">
                <a:latin typeface="Times New Roman" panose="02020603050405020304" pitchFamily="18" charset="0"/>
                <a:cs typeface="Times New Roman" panose="02020603050405020304" pitchFamily="18" charset="0"/>
              </a:rPr>
              <a:t>Prototyping Models</a:t>
            </a:r>
          </a:p>
          <a:p>
            <a:pPr lvl="1"/>
            <a:r>
              <a:rPr lang="en-US" sz="2200" dirty="0">
                <a:latin typeface="Times New Roman" panose="02020603050405020304" pitchFamily="18" charset="0"/>
                <a:cs typeface="Times New Roman" panose="02020603050405020304" pitchFamily="18" charset="0"/>
              </a:rPr>
              <a:t>Agile Model</a:t>
            </a:r>
          </a:p>
          <a:p>
            <a:pPr lvl="1"/>
            <a:r>
              <a:rPr lang="en-US" sz="2200" dirty="0" smtClean="0">
                <a:latin typeface="Times New Roman" panose="02020603050405020304" pitchFamily="18" charset="0"/>
                <a:cs typeface="Times New Roman" panose="02020603050405020304" pitchFamily="18" charset="0"/>
              </a:rPr>
              <a:t>Big </a:t>
            </a:r>
            <a:r>
              <a:rPr lang="en-US" sz="2200" dirty="0">
                <a:latin typeface="Times New Roman" panose="02020603050405020304" pitchFamily="18" charset="0"/>
                <a:cs typeface="Times New Roman" panose="02020603050405020304" pitchFamily="18" charset="0"/>
              </a:rPr>
              <a:t>Bang </a:t>
            </a:r>
            <a:r>
              <a:rPr lang="en-US" sz="2200" dirty="0" smtClean="0">
                <a:latin typeface="Times New Roman" panose="02020603050405020304" pitchFamily="18" charset="0"/>
                <a:cs typeface="Times New Roman" panose="02020603050405020304" pitchFamily="18" charset="0"/>
              </a:rPr>
              <a:t>Model</a:t>
            </a:r>
          </a:p>
          <a:p>
            <a:pPr lvl="1"/>
            <a:r>
              <a:rPr lang="en-US" sz="2200" dirty="0" smtClean="0">
                <a:latin typeface="Times New Roman" panose="02020603050405020304" pitchFamily="18" charset="0"/>
                <a:cs typeface="Times New Roman" panose="02020603050405020304" pitchFamily="18" charset="0"/>
              </a:rPr>
              <a:t>Rapid </a:t>
            </a:r>
            <a:r>
              <a:rPr lang="en-US" sz="2200" dirty="0">
                <a:latin typeface="Times New Roman" panose="02020603050405020304" pitchFamily="18" charset="0"/>
                <a:cs typeface="Times New Roman" panose="02020603050405020304" pitchFamily="18" charset="0"/>
              </a:rPr>
              <a:t>Application </a:t>
            </a:r>
            <a:r>
              <a:rPr lang="en-US" sz="2200" dirty="0" smtClean="0">
                <a:latin typeface="Times New Roman" panose="02020603050405020304" pitchFamily="18" charset="0"/>
                <a:cs typeface="Times New Roman" panose="02020603050405020304" pitchFamily="18" charset="0"/>
              </a:rPr>
              <a:t>Development</a:t>
            </a:r>
          </a:p>
        </p:txBody>
      </p:sp>
      <p:sp>
        <p:nvSpPr>
          <p:cNvPr id="4" name="Slide Number Placeholder 3"/>
          <p:cNvSpPr>
            <a:spLocks noGrp="1"/>
          </p:cNvSpPr>
          <p:nvPr>
            <p:ph type="sldNum" sz="quarter" idx="12"/>
          </p:nvPr>
        </p:nvSpPr>
        <p:spPr/>
        <p:txBody>
          <a:bodyPr/>
          <a:lstStyle/>
          <a:p>
            <a:fld id="{1D45A623-9491-421C-8CF8-59527CC9EDB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lvl="1" algn="ctr"/>
            <a:r>
              <a:rPr lang="en-US" sz="3200" b="1" dirty="0">
                <a:latin typeface="Times New Roman" panose="02020603050405020304" pitchFamily="18" charset="0"/>
                <a:cs typeface="Times New Roman" panose="02020603050405020304" pitchFamily="18" charset="0"/>
              </a:rPr>
              <a:t>Waterfall Model</a:t>
            </a:r>
          </a:p>
        </p:txBody>
      </p:sp>
      <p:sp>
        <p:nvSpPr>
          <p:cNvPr id="3" name="Content Placeholder 2"/>
          <p:cNvSpPr>
            <a:spLocks noGrp="1"/>
          </p:cNvSpPr>
          <p:nvPr>
            <p:ph idx="1"/>
          </p:nvPr>
        </p:nvSpPr>
        <p:spPr>
          <a:xfrm>
            <a:off x="0" y="1600200"/>
            <a:ext cx="9144000" cy="4525963"/>
          </a:xfrm>
        </p:spPr>
        <p:txBody>
          <a:bodyPr>
            <a:normAutofit/>
          </a:bodyPr>
          <a:lstStyle/>
          <a:p>
            <a:pPr>
              <a:lnSpc>
                <a:spcPct val="150000"/>
              </a:lnSpc>
            </a:pPr>
            <a:r>
              <a:rPr lang="en-US" sz="2200" dirty="0" smtClean="0">
                <a:latin typeface="Times New Roman" panose="02020603050405020304" pitchFamily="18" charset="0"/>
                <a:cs typeface="Times New Roman" panose="02020603050405020304" pitchFamily="18" charset="0"/>
              </a:rPr>
              <a:t>All </a:t>
            </a:r>
            <a:r>
              <a:rPr lang="en-US" sz="2200" dirty="0">
                <a:latin typeface="Times New Roman" panose="02020603050405020304" pitchFamily="18" charset="0"/>
                <a:cs typeface="Times New Roman" panose="02020603050405020304" pitchFamily="18" charset="0"/>
              </a:rPr>
              <a:t>the phases of SDLC will function one after another in linear </a:t>
            </a:r>
            <a:r>
              <a:rPr lang="en-US" sz="2200" dirty="0" smtClean="0">
                <a:latin typeface="Times New Roman" panose="02020603050405020304" pitchFamily="18" charset="0"/>
                <a:cs typeface="Times New Roman" panose="02020603050405020304" pitchFamily="18" charset="0"/>
              </a:rPr>
              <a:t>manner</a:t>
            </a:r>
          </a:p>
          <a:p>
            <a:pPr lvl="1">
              <a:lnSpc>
                <a:spcPct val="150000"/>
              </a:lnSpc>
            </a:pPr>
            <a:r>
              <a:rPr lang="en-US" sz="2200" dirty="0" smtClean="0">
                <a:latin typeface="Times New Roman" panose="02020603050405020304" pitchFamily="18" charset="0"/>
                <a:cs typeface="Times New Roman" panose="02020603050405020304" pitchFamily="18" charset="0"/>
              </a:rPr>
              <a:t>Each </a:t>
            </a:r>
            <a:r>
              <a:rPr lang="en-US" sz="2200" dirty="0">
                <a:latin typeface="Times New Roman" panose="02020603050405020304" pitchFamily="18" charset="0"/>
                <a:cs typeface="Times New Roman" panose="02020603050405020304" pitchFamily="18" charset="0"/>
              </a:rPr>
              <a:t>phase must be completed fully before the next phase can </a:t>
            </a:r>
            <a:r>
              <a:rPr lang="en-US" sz="2200" dirty="0" smtClean="0">
                <a:latin typeface="Times New Roman" panose="02020603050405020304" pitchFamily="18" charset="0"/>
                <a:cs typeface="Times New Roman" panose="02020603050405020304" pitchFamily="18" charset="0"/>
              </a:rPr>
              <a:t>begin</a:t>
            </a:r>
          </a:p>
          <a:p>
            <a:pPr>
              <a:lnSpc>
                <a:spcPct val="150000"/>
              </a:lnSpc>
            </a:pPr>
            <a:r>
              <a:rPr lang="en-US" sz="2200" dirty="0">
                <a:latin typeface="Times New Roman" panose="02020603050405020304" pitchFamily="18" charset="0"/>
                <a:cs typeface="Times New Roman" panose="02020603050405020304" pitchFamily="18" charset="0"/>
              </a:rPr>
              <a:t>In this model software testing starts only after the development is </a:t>
            </a:r>
            <a:r>
              <a:rPr lang="en-US" sz="2200" dirty="0" smtClean="0">
                <a:latin typeface="Times New Roman" panose="02020603050405020304" pitchFamily="18" charset="0"/>
                <a:cs typeface="Times New Roman" panose="02020603050405020304" pitchFamily="18" charset="0"/>
              </a:rPr>
              <a:t>complete.</a:t>
            </a:r>
          </a:p>
          <a:p>
            <a:pPr>
              <a:lnSpc>
                <a:spcPct val="150000"/>
              </a:lnSpc>
            </a:pPr>
            <a:r>
              <a:rPr lang="en-US" sz="2200" dirty="0" smtClean="0">
                <a:latin typeface="Times New Roman" panose="02020603050405020304" pitchFamily="18" charset="0"/>
                <a:cs typeface="Times New Roman" panose="02020603050405020304" pitchFamily="18" charset="0"/>
              </a:rPr>
              <a:t>In </a:t>
            </a:r>
            <a:r>
              <a:rPr lang="en-US" sz="2200" dirty="0">
                <a:latin typeface="Times New Roman" panose="02020603050405020304" pitchFamily="18" charset="0"/>
                <a:cs typeface="Times New Roman" panose="02020603050405020304" pitchFamily="18" charset="0"/>
              </a:rPr>
              <a:t>waterfall model phases do not overlap</a:t>
            </a:r>
          </a:p>
        </p:txBody>
      </p:sp>
      <p:sp>
        <p:nvSpPr>
          <p:cNvPr id="4" name="Slide Number Placeholder 3"/>
          <p:cNvSpPr>
            <a:spLocks noGrp="1"/>
          </p:cNvSpPr>
          <p:nvPr>
            <p:ph type="sldNum" sz="quarter" idx="12"/>
          </p:nvPr>
        </p:nvSpPr>
        <p:spPr/>
        <p:txBody>
          <a:bodyPr/>
          <a:lstStyle/>
          <a:p>
            <a:fld id="{1D45A623-9491-421C-8CF8-59527CC9EDBB}" type="slidenum">
              <a:rPr lang="en-US" smtClean="0"/>
              <a:pPr/>
              <a:t>6</a:t>
            </a:fld>
            <a:endParaRPr lang="en-US"/>
          </a:p>
        </p:txBody>
      </p:sp>
      <p:pic>
        <p:nvPicPr>
          <p:cNvPr id="5" name="Content Placeholder 3" descr="The Waterfall Software Life Cycle Model"/>
          <p:cNvPicPr>
            <a:picLocks/>
          </p:cNvPicPr>
          <p:nvPr/>
        </p:nvPicPr>
        <p:blipFill>
          <a:blip r:embed="rId2">
            <a:extLst>
              <a:ext uri="{28A0092B-C50C-407E-A947-70E740481C1C}">
                <a14:useLocalDpi xmlns:a14="http://schemas.microsoft.com/office/drawing/2010/main" val="0"/>
              </a:ext>
            </a:extLst>
          </a:blip>
          <a:srcRect/>
          <a:stretch>
            <a:fillRect/>
          </a:stretch>
        </p:blipFill>
        <p:spPr>
          <a:xfrm>
            <a:off x="1219200" y="3948112"/>
            <a:ext cx="6248400" cy="25908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Waterfall Model</a:t>
            </a:r>
          </a:p>
        </p:txBody>
      </p:sp>
      <p:sp>
        <p:nvSpPr>
          <p:cNvPr id="3" name="Content Placeholder 2"/>
          <p:cNvSpPr>
            <a:spLocks noGrp="1"/>
          </p:cNvSpPr>
          <p:nvPr>
            <p:ph idx="1"/>
          </p:nvPr>
        </p:nvSpPr>
        <p:spPr>
          <a:xfrm>
            <a:off x="0" y="1143000"/>
            <a:ext cx="9144000" cy="5715000"/>
          </a:xfrm>
        </p:spPr>
        <p:txBody>
          <a:bodyPr>
            <a:noAutofit/>
          </a:bodyPr>
          <a:lstStyle/>
          <a:p>
            <a:pPr>
              <a:lnSpc>
                <a:spcPct val="150000"/>
              </a:lnSpc>
            </a:pPr>
            <a:r>
              <a:rPr lang="en-US" sz="2200" b="1" dirty="0">
                <a:latin typeface="Times New Roman" panose="02020603050405020304" pitchFamily="18" charset="0"/>
                <a:cs typeface="Times New Roman" panose="02020603050405020304" pitchFamily="18" charset="0"/>
              </a:rPr>
              <a:t>Requirement Gathering and </a:t>
            </a:r>
            <a:r>
              <a:rPr lang="en-US" sz="2200" b="1" dirty="0" smtClean="0">
                <a:latin typeface="Times New Roman" panose="02020603050405020304" pitchFamily="18" charset="0"/>
                <a:cs typeface="Times New Roman" panose="02020603050405020304" pitchFamily="18" charset="0"/>
              </a:rPr>
              <a:t>analysis</a:t>
            </a:r>
          </a:p>
          <a:p>
            <a:pPr marL="685800" lvl="1">
              <a:lnSpc>
                <a:spcPct val="150000"/>
              </a:lnSpc>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All </a:t>
            </a:r>
            <a:r>
              <a:rPr lang="en-US" sz="2200" dirty="0">
                <a:latin typeface="Times New Roman" panose="02020603050405020304" pitchFamily="18" charset="0"/>
                <a:cs typeface="Times New Roman" panose="02020603050405020304" pitchFamily="18" charset="0"/>
              </a:rPr>
              <a:t>possible requirements of the system to be developed are captured in this phase and </a:t>
            </a:r>
            <a:r>
              <a:rPr lang="en-US" sz="2200" dirty="0" smtClean="0">
                <a:latin typeface="Times New Roman" panose="02020603050405020304" pitchFamily="18" charset="0"/>
                <a:cs typeface="Times New Roman" panose="02020603050405020304" pitchFamily="18" charset="0"/>
              </a:rPr>
              <a:t>documented </a:t>
            </a:r>
            <a:r>
              <a:rPr lang="en-US" sz="2200" dirty="0">
                <a:latin typeface="Times New Roman" panose="02020603050405020304" pitchFamily="18" charset="0"/>
                <a:cs typeface="Times New Roman" panose="02020603050405020304" pitchFamily="18" charset="0"/>
              </a:rPr>
              <a:t>in a requirement specification </a:t>
            </a:r>
            <a:r>
              <a:rPr lang="en-US" sz="2200" dirty="0" smtClean="0">
                <a:latin typeface="Times New Roman" panose="02020603050405020304" pitchFamily="18" charset="0"/>
                <a:cs typeface="Times New Roman" panose="02020603050405020304" pitchFamily="18" charset="0"/>
              </a:rPr>
              <a:t>document</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b="1" dirty="0">
                <a:latin typeface="Times New Roman" panose="02020603050405020304" pitchFamily="18" charset="0"/>
                <a:cs typeface="Times New Roman" panose="02020603050405020304" pitchFamily="18" charset="0"/>
              </a:rPr>
              <a:t>System </a:t>
            </a:r>
            <a:r>
              <a:rPr lang="en-US" sz="2200" b="1" dirty="0" smtClean="0">
                <a:latin typeface="Times New Roman" panose="02020603050405020304" pitchFamily="18" charset="0"/>
                <a:cs typeface="Times New Roman" panose="02020603050405020304" pitchFamily="18" charset="0"/>
              </a:rPr>
              <a:t>Design</a:t>
            </a:r>
          </a:p>
          <a:p>
            <a:pPr marL="685800" lvl="1">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The requirement specifications from first phase are studied in this phase and the system design is prepared. </a:t>
            </a:r>
          </a:p>
          <a:p>
            <a:pPr marL="685800" lvl="1">
              <a:lnSpc>
                <a:spcPct val="150000"/>
              </a:lnSpc>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This </a:t>
            </a:r>
            <a:r>
              <a:rPr lang="en-US" sz="2200" dirty="0">
                <a:latin typeface="Times New Roman" panose="02020603050405020304" pitchFamily="18" charset="0"/>
                <a:cs typeface="Times New Roman" panose="02020603050405020304" pitchFamily="18" charset="0"/>
              </a:rPr>
              <a:t>system design helps in specifying hardware and system requirements and helps in defining the overall system </a:t>
            </a:r>
            <a:r>
              <a:rPr lang="en-US" sz="2200" dirty="0" smtClean="0">
                <a:latin typeface="Times New Roman" panose="02020603050405020304" pitchFamily="18" charset="0"/>
                <a:cs typeface="Times New Roman" panose="02020603050405020304" pitchFamily="18" charset="0"/>
              </a:rPr>
              <a:t>architecture</a:t>
            </a:r>
          </a:p>
        </p:txBody>
      </p:sp>
      <p:sp>
        <p:nvSpPr>
          <p:cNvPr id="4" name="Slide Number Placeholder 3"/>
          <p:cNvSpPr>
            <a:spLocks noGrp="1"/>
          </p:cNvSpPr>
          <p:nvPr>
            <p:ph type="sldNum" sz="quarter" idx="12"/>
          </p:nvPr>
        </p:nvSpPr>
        <p:spPr/>
        <p:txBody>
          <a:bodyPr/>
          <a:lstStyle/>
          <a:p>
            <a:fld id="{1D45A623-9491-421C-8CF8-59527CC9EDB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Waterfall Model</a:t>
            </a:r>
          </a:p>
        </p:txBody>
      </p:sp>
      <p:sp>
        <p:nvSpPr>
          <p:cNvPr id="3" name="Content Placeholder 2"/>
          <p:cNvSpPr>
            <a:spLocks noGrp="1"/>
          </p:cNvSpPr>
          <p:nvPr>
            <p:ph idx="1"/>
          </p:nvPr>
        </p:nvSpPr>
        <p:spPr>
          <a:xfrm>
            <a:off x="0" y="1143000"/>
            <a:ext cx="9144000" cy="5715000"/>
          </a:xfrm>
        </p:spPr>
        <p:txBody>
          <a:bodyPr>
            <a:noAutofit/>
          </a:bodyPr>
          <a:lstStyle/>
          <a:p>
            <a:pPr>
              <a:lnSpc>
                <a:spcPct val="150000"/>
              </a:lnSpc>
            </a:pPr>
            <a:r>
              <a:rPr lang="en-US" sz="2200" b="1" dirty="0" smtClean="0">
                <a:latin typeface="Times New Roman" panose="02020603050405020304" pitchFamily="18" charset="0"/>
                <a:cs typeface="Times New Roman" panose="02020603050405020304" pitchFamily="18" charset="0"/>
              </a:rPr>
              <a:t>Implementation</a:t>
            </a:r>
          </a:p>
          <a:p>
            <a:pPr marL="685800" lvl="1">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With inputs from the system design, the system is first developed in small programs called units, which are integrated in the next phase. </a:t>
            </a:r>
          </a:p>
          <a:p>
            <a:pPr marL="685800" lvl="1">
              <a:lnSpc>
                <a:spcPct val="150000"/>
              </a:lnSpc>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Each </a:t>
            </a:r>
            <a:r>
              <a:rPr lang="en-US" sz="2200" dirty="0">
                <a:latin typeface="Times New Roman" panose="02020603050405020304" pitchFamily="18" charset="0"/>
                <a:cs typeface="Times New Roman" panose="02020603050405020304" pitchFamily="18" charset="0"/>
              </a:rPr>
              <a:t>unit is developed and tested for its functionality, which is referred to as Unit </a:t>
            </a:r>
            <a:r>
              <a:rPr lang="en-US" sz="2200" dirty="0" smtClean="0">
                <a:latin typeface="Times New Roman" panose="02020603050405020304" pitchFamily="18" charset="0"/>
                <a:cs typeface="Times New Roman" panose="02020603050405020304" pitchFamily="18" charset="0"/>
              </a:rPr>
              <a:t>Testing</a:t>
            </a:r>
          </a:p>
          <a:p>
            <a:pPr>
              <a:lnSpc>
                <a:spcPct val="150000"/>
              </a:lnSpc>
            </a:pPr>
            <a:r>
              <a:rPr lang="en-US" sz="2200" b="1" dirty="0">
                <a:latin typeface="Times New Roman" panose="02020603050405020304" pitchFamily="18" charset="0"/>
                <a:cs typeface="Times New Roman" panose="02020603050405020304" pitchFamily="18" charset="0"/>
              </a:rPr>
              <a:t>Integration and </a:t>
            </a:r>
            <a:r>
              <a:rPr lang="en-US" sz="2200" b="1" dirty="0" smtClean="0">
                <a:latin typeface="Times New Roman" panose="02020603050405020304" pitchFamily="18" charset="0"/>
                <a:cs typeface="Times New Roman" panose="02020603050405020304" pitchFamily="18" charset="0"/>
              </a:rPr>
              <a:t>Testing</a:t>
            </a:r>
          </a:p>
          <a:p>
            <a:pPr lvl="1" indent="-342900">
              <a:lnSpc>
                <a:spcPct val="150000"/>
              </a:lnSpc>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All </a:t>
            </a:r>
            <a:r>
              <a:rPr lang="en-US" sz="2200" dirty="0">
                <a:latin typeface="Times New Roman" panose="02020603050405020304" pitchFamily="18" charset="0"/>
                <a:cs typeface="Times New Roman" panose="02020603050405020304" pitchFamily="18" charset="0"/>
              </a:rPr>
              <a:t>the units developed in the implementation phase are integrated into a system after testing of each unit. </a:t>
            </a:r>
          </a:p>
          <a:p>
            <a:pPr lvl="1" indent="-342900">
              <a:lnSpc>
                <a:spcPct val="150000"/>
              </a:lnSpc>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Finally after integration the entire </a:t>
            </a:r>
            <a:r>
              <a:rPr lang="en-US" sz="2200" dirty="0">
                <a:latin typeface="Times New Roman" panose="02020603050405020304" pitchFamily="18" charset="0"/>
                <a:cs typeface="Times New Roman" panose="02020603050405020304" pitchFamily="18" charset="0"/>
              </a:rPr>
              <a:t>system is tested for any faults and failures.</a:t>
            </a:r>
          </a:p>
        </p:txBody>
      </p:sp>
      <p:sp>
        <p:nvSpPr>
          <p:cNvPr id="4" name="Slide Number Placeholder 3"/>
          <p:cNvSpPr>
            <a:spLocks noGrp="1"/>
          </p:cNvSpPr>
          <p:nvPr>
            <p:ph type="sldNum" sz="quarter" idx="12"/>
          </p:nvPr>
        </p:nvSpPr>
        <p:spPr/>
        <p:txBody>
          <a:bodyPr/>
          <a:lstStyle/>
          <a:p>
            <a:fld id="{1D45A623-9491-421C-8CF8-59527CC9EDBB}" type="slidenum">
              <a:rPr lang="en-US" smtClean="0"/>
              <a:pPr/>
              <a:t>8</a:t>
            </a:fld>
            <a:endParaRPr lang="en-US"/>
          </a:p>
        </p:txBody>
      </p:sp>
    </p:spTree>
    <p:extLst>
      <p:ext uri="{BB962C8B-B14F-4D97-AF65-F5344CB8AC3E}">
        <p14:creationId xmlns:p14="http://schemas.microsoft.com/office/powerpoint/2010/main" val="3834446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vert="horz" lIns="91440" tIns="45720" rIns="91440" bIns="45720" rtlCol="0" anchor="ctr">
            <a:normAutofit/>
          </a:bodyPr>
          <a:lstStyle/>
          <a:p>
            <a:r>
              <a:rPr lang="en-US" sz="3200" b="1" dirty="0">
                <a:latin typeface="Times New Roman" panose="02020603050405020304" pitchFamily="18" charset="0"/>
                <a:cs typeface="Times New Roman" panose="02020603050405020304" pitchFamily="18" charset="0"/>
              </a:rPr>
              <a:t>Waterfall Model</a:t>
            </a:r>
          </a:p>
        </p:txBody>
      </p:sp>
      <p:sp>
        <p:nvSpPr>
          <p:cNvPr id="3" name="Content Placeholder 2"/>
          <p:cNvSpPr>
            <a:spLocks noGrp="1"/>
          </p:cNvSpPr>
          <p:nvPr>
            <p:ph idx="1"/>
          </p:nvPr>
        </p:nvSpPr>
        <p:spPr>
          <a:xfrm>
            <a:off x="0" y="1143000"/>
            <a:ext cx="9144000" cy="5715000"/>
          </a:xfrm>
        </p:spPr>
        <p:txBody>
          <a:bodyPr>
            <a:noAutofit/>
          </a:bodyPr>
          <a:lstStyle/>
          <a:p>
            <a:pPr>
              <a:lnSpc>
                <a:spcPct val="150000"/>
              </a:lnSpc>
            </a:pPr>
            <a:r>
              <a:rPr lang="en-US" sz="2200" b="1" dirty="0" smtClean="0">
                <a:latin typeface="Times New Roman" panose="02020603050405020304" pitchFamily="18" charset="0"/>
                <a:cs typeface="Times New Roman" panose="02020603050405020304" pitchFamily="18" charset="0"/>
              </a:rPr>
              <a:t>Maintenance</a:t>
            </a:r>
          </a:p>
          <a:p>
            <a:pPr marL="685800" lvl="1">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There are some issues which come up in the client environment. </a:t>
            </a:r>
            <a:endParaRPr lang="en-US" sz="2200" dirty="0" smtClean="0">
              <a:latin typeface="Times New Roman" panose="02020603050405020304" pitchFamily="18" charset="0"/>
              <a:cs typeface="Times New Roman" panose="02020603050405020304" pitchFamily="18" charset="0"/>
            </a:endParaRPr>
          </a:p>
          <a:p>
            <a:pPr marL="685800" lvl="1">
              <a:lnSpc>
                <a:spcPct val="150000"/>
              </a:lnSpc>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To </a:t>
            </a:r>
            <a:r>
              <a:rPr lang="en-US" sz="2200" dirty="0">
                <a:latin typeface="Times New Roman" panose="02020603050405020304" pitchFamily="18" charset="0"/>
                <a:cs typeface="Times New Roman" panose="02020603050405020304" pitchFamily="18" charset="0"/>
              </a:rPr>
              <a:t>fix those issues, patches are released. </a:t>
            </a:r>
            <a:endParaRPr lang="en-US" sz="2200" dirty="0" smtClean="0">
              <a:latin typeface="Times New Roman" panose="02020603050405020304" pitchFamily="18" charset="0"/>
              <a:cs typeface="Times New Roman" panose="02020603050405020304" pitchFamily="18" charset="0"/>
            </a:endParaRPr>
          </a:p>
          <a:p>
            <a:pPr marL="685800" lvl="1">
              <a:lnSpc>
                <a:spcPct val="150000"/>
              </a:lnSpc>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Also </a:t>
            </a:r>
            <a:r>
              <a:rPr lang="en-US" sz="2200" dirty="0">
                <a:latin typeface="Times New Roman" panose="02020603050405020304" pitchFamily="18" charset="0"/>
                <a:cs typeface="Times New Roman" panose="02020603050405020304" pitchFamily="18" charset="0"/>
              </a:rPr>
              <a:t>to enhance the product some better versions are released</a:t>
            </a:r>
          </a:p>
        </p:txBody>
      </p:sp>
      <p:sp>
        <p:nvSpPr>
          <p:cNvPr id="4" name="Slide Number Placeholder 3"/>
          <p:cNvSpPr>
            <a:spLocks noGrp="1"/>
          </p:cNvSpPr>
          <p:nvPr>
            <p:ph type="sldNum" sz="quarter" idx="12"/>
          </p:nvPr>
        </p:nvSpPr>
        <p:spPr/>
        <p:txBody>
          <a:bodyPr/>
          <a:lstStyle/>
          <a:p>
            <a:fld id="{1D45A623-9491-421C-8CF8-59527CC9EDBB}" type="slidenum">
              <a:rPr lang="en-US" smtClean="0"/>
              <a:pPr/>
              <a:t>9</a:t>
            </a:fld>
            <a:endParaRPr lang="en-US"/>
          </a:p>
        </p:txBody>
      </p:sp>
    </p:spTree>
    <p:extLst>
      <p:ext uri="{BB962C8B-B14F-4D97-AF65-F5344CB8AC3E}">
        <p14:creationId xmlns:p14="http://schemas.microsoft.com/office/powerpoint/2010/main" val="28230239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7229</TotalTime>
  <Words>2111</Words>
  <Application>Microsoft Office PowerPoint</Application>
  <PresentationFormat>On-screen Show (4:3)</PresentationFormat>
  <Paragraphs>343</Paragraphs>
  <Slides>39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Tahoma</vt:lpstr>
      <vt:lpstr>Times New Roman</vt:lpstr>
      <vt:lpstr>Wingdings</vt:lpstr>
      <vt:lpstr>Office Theme</vt:lpstr>
      <vt:lpstr>LECTURE 2 SOFTWARE DEVELOPMENT LIFE CYCLE(SDLC)</vt:lpstr>
      <vt:lpstr>What is the System Development Cycle?</vt:lpstr>
      <vt:lpstr>Phases of SDLC</vt:lpstr>
      <vt:lpstr>Phases of SDLC</vt:lpstr>
      <vt:lpstr>SDLC Models</vt:lpstr>
      <vt:lpstr>Waterfall Model</vt:lpstr>
      <vt:lpstr>Waterfall Model</vt:lpstr>
      <vt:lpstr>Waterfall Model</vt:lpstr>
      <vt:lpstr>Waterfall Model</vt:lpstr>
      <vt:lpstr>When to use Waterfall Model?</vt:lpstr>
      <vt:lpstr>Advantages of waterfall model</vt:lpstr>
      <vt:lpstr>Disadvantages of waterfall model</vt:lpstr>
      <vt:lpstr>Project Output in a Waterfall Model</vt:lpstr>
      <vt:lpstr>Prototyping model</vt:lpstr>
      <vt:lpstr>Prototyping model</vt:lpstr>
      <vt:lpstr>Advantages of Prototype model</vt:lpstr>
      <vt:lpstr>Disadvantages of Prototype model</vt:lpstr>
      <vt:lpstr>When to use Prototype model</vt:lpstr>
      <vt:lpstr>Iterative &amp; Incremental model</vt:lpstr>
      <vt:lpstr>Iterative &amp; Incremental model</vt:lpstr>
      <vt:lpstr>Advantages of Iterative &amp; Incremental model</vt:lpstr>
      <vt:lpstr>Disadvantages of Iterative &amp; Incremental model</vt:lpstr>
      <vt:lpstr>When to use the Iterative &amp; Incremental model</vt:lpstr>
      <vt:lpstr>Agile development model</vt:lpstr>
      <vt:lpstr>Agile development model</vt:lpstr>
      <vt:lpstr>Advantages of Agile model</vt:lpstr>
      <vt:lpstr>Disadvantages of Agile model</vt:lpstr>
      <vt:lpstr>Choosing the right Software development life cycle model</vt:lpstr>
      <vt:lpstr>STEP 2: Assess the needs of Stakeholders</vt:lpstr>
      <vt:lpstr>STEP 3: Define the criteria</vt:lpstr>
      <vt:lpstr>Some Recommended criteria</vt:lpstr>
      <vt:lpstr>Software Development Approaches to SDLC </vt:lpstr>
      <vt:lpstr>Traditional Approach(structured approach)</vt:lpstr>
      <vt:lpstr>Traditional Approach(structured approach)</vt:lpstr>
      <vt:lpstr>Structured approach to SDLC (Waterfall Model)</vt:lpstr>
      <vt:lpstr>The Object-Oriented Approach</vt:lpstr>
      <vt:lpstr>Object-Oriented Analysis and Design</vt:lpstr>
      <vt:lpstr>Structured vs. OO Methodology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CONCEPT OF INFORMATION SYSTEM</dc:title>
  <dc:creator>Khairiya</dc:creator>
  <cp:lastModifiedBy>Windows User</cp:lastModifiedBy>
  <cp:revision>418</cp:revision>
  <dcterms:created xsi:type="dcterms:W3CDTF">2013-04-18T09:16:28Z</dcterms:created>
  <dcterms:modified xsi:type="dcterms:W3CDTF">2019-04-02T22:47:56Z</dcterms:modified>
</cp:coreProperties>
</file>