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Образец заголовка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424EA7A-8944-46F0-8E3A-AEAAF468AB1D}" type="datetime">
              <a:rPr b="0" lang="ru-RU" sz="900" spc="-1" strike="noStrike">
                <a:solidFill>
                  <a:srgbClr val="ffffff"/>
                </a:solidFill>
                <a:latin typeface="Calibri"/>
              </a:rPr>
              <a:t>30.11.18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B6C9D7-A217-4624-90DC-C909B4AD9D28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Третий уровень структуры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Четвёртый уровень структуры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Образец заголовка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7B5614E-7760-4B81-8EDC-434FA5E4274F}" type="datetime">
              <a:rPr b="0" lang="ru-RU" sz="900" spc="-1" strike="noStrike">
                <a:solidFill>
                  <a:srgbClr val="ffffff"/>
                </a:solidFill>
                <a:latin typeface="Calibri"/>
              </a:rPr>
              <a:t>30.11.18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83D23A-50D2-46DB-A536-DE92B89F41B1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Образец заголовка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Образец текста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F4076F-62D2-4913-A1EA-B6DFD66A9869}" type="datetime">
              <a:rPr b="0" lang="ru-RU" sz="900" spc="-1" strike="noStrike">
                <a:solidFill>
                  <a:srgbClr val="ffffff"/>
                </a:solidFill>
                <a:latin typeface="Calibri"/>
              </a:rPr>
              <a:t>30.11.18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EA8B65-3C0D-4100-AE8B-FF75E9F7AE2C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1" name="Line 11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Образец заголовка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 cap="all">
                <a:solidFill>
                  <a:srgbClr val="637052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 cap="all">
                <a:solidFill>
                  <a:srgbClr val="637052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61481C7-D68A-4A8F-8E0C-5C8139094024}" type="datetime">
              <a:rPr b="0" lang="ru-RU" sz="900" spc="-1" strike="noStrike">
                <a:solidFill>
                  <a:srgbClr val="ffffff"/>
                </a:solidFill>
                <a:latin typeface="Calibri"/>
              </a:rPr>
              <a:t>30.11.18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47" name="PlaceHolder 10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48" name="PlaceHolder 11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371572-2533-4306-BD9C-9A632EDAF647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Образец заголовка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4C61A92-2187-4371-9090-E79B53292970}" type="datetime">
              <a:rPr b="0" lang="ru-RU" sz="900" spc="-1" strike="noStrike">
                <a:solidFill>
                  <a:srgbClr val="ffffff"/>
                </a:solidFill>
                <a:latin typeface="Calibri"/>
              </a:rPr>
              <a:t>30.11.18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92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93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8A7125-9344-4069-B0C4-087AD96F7489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Регулярные выражения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ru-RU" sz="2400" spc="199" strike="noStrike" cap="all">
                <a:solidFill>
                  <a:srgbClr val="637052"/>
                </a:solidFill>
                <a:latin typeface="Calibri Light"/>
              </a:rPr>
              <a:t>Зыонг ким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ru-RU" sz="2400" spc="199" strike="noStrike" cap="all">
                <a:solidFill>
                  <a:srgbClr val="637052"/>
                </a:solidFill>
                <a:latin typeface="Calibri Light"/>
              </a:rPr>
              <a:t>2017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5094720" y="4607640"/>
            <a:ext cx="1101960" cy="110700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  <a:effectLst>
            <a:glow rad="9906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Как это работает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813240" y="4560120"/>
            <a:ext cx="1108440" cy="11476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2950920" y="1869480"/>
            <a:ext cx="1108440" cy="11476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8" name="CustomShape 5"/>
          <p:cNvSpPr/>
          <p:nvPr/>
        </p:nvSpPr>
        <p:spPr>
          <a:xfrm flipV="1">
            <a:off x="180360" y="5109840"/>
            <a:ext cx="628560" cy="2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9" name="Group 6"/>
          <p:cNvGrpSpPr/>
          <p:nvPr/>
        </p:nvGrpSpPr>
        <p:grpSpPr>
          <a:xfrm>
            <a:off x="5088600" y="4583880"/>
            <a:ext cx="1108440" cy="1147680"/>
            <a:chOff x="5088600" y="4583880"/>
            <a:chExt cx="1108440" cy="1147680"/>
          </a:xfrm>
        </p:grpSpPr>
        <p:sp>
          <p:nvSpPr>
            <p:cNvPr id="420" name="CustomShape 7"/>
            <p:cNvSpPr/>
            <p:nvPr/>
          </p:nvSpPr>
          <p:spPr>
            <a:xfrm>
              <a:off x="5088600" y="4583880"/>
              <a:ext cx="1108440" cy="114768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421" name="CustomShape 8"/>
            <p:cNvSpPr/>
            <p:nvPr/>
          </p:nvSpPr>
          <p:spPr>
            <a:xfrm>
              <a:off x="5240520" y="4740840"/>
              <a:ext cx="804600" cy="83304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22" name="CustomShape 9"/>
          <p:cNvSpPr/>
          <p:nvPr/>
        </p:nvSpPr>
        <p:spPr>
          <a:xfrm flipH="1" flipV="1" rot="5400000">
            <a:off x="1100520" y="2709360"/>
            <a:ext cx="2116440" cy="158292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10"/>
          <p:cNvSpPr/>
          <p:nvPr/>
        </p:nvSpPr>
        <p:spPr>
          <a:xfrm>
            <a:off x="13762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4" name="CustomShape 11"/>
          <p:cNvSpPr/>
          <p:nvPr/>
        </p:nvSpPr>
        <p:spPr>
          <a:xfrm>
            <a:off x="67438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25" name="CustomShape 12"/>
          <p:cNvSpPr/>
          <p:nvPr/>
        </p:nvSpPr>
        <p:spPr>
          <a:xfrm>
            <a:off x="75931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26" name="CustomShape 13"/>
          <p:cNvSpPr/>
          <p:nvPr/>
        </p:nvSpPr>
        <p:spPr>
          <a:xfrm>
            <a:off x="8442000" y="3501360"/>
            <a:ext cx="86112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27" name="CustomShape 14"/>
          <p:cNvSpPr/>
          <p:nvPr/>
        </p:nvSpPr>
        <p:spPr>
          <a:xfrm>
            <a:off x="93034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28" name="CustomShape 15"/>
          <p:cNvSpPr/>
          <p:nvPr/>
        </p:nvSpPr>
        <p:spPr>
          <a:xfrm>
            <a:off x="101527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29" name="CustomShape 16"/>
          <p:cNvSpPr/>
          <p:nvPr/>
        </p:nvSpPr>
        <p:spPr>
          <a:xfrm>
            <a:off x="1100160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30" name="CustomShape 17"/>
          <p:cNvSpPr/>
          <p:nvPr/>
        </p:nvSpPr>
        <p:spPr>
          <a:xfrm flipH="1" rot="16200000">
            <a:off x="1366920" y="5147640"/>
            <a:ext cx="12240" cy="783720"/>
          </a:xfrm>
          <a:prstGeom prst="curvedConnector3">
            <a:avLst>
              <a:gd name="adj1" fmla="val 5180843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8"/>
          <p:cNvSpPr/>
          <p:nvPr/>
        </p:nvSpPr>
        <p:spPr>
          <a:xfrm>
            <a:off x="1225440" y="573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2" name="CustomShape 19"/>
          <p:cNvSpPr/>
          <p:nvPr/>
        </p:nvSpPr>
        <p:spPr>
          <a:xfrm>
            <a:off x="4059720" y="2443320"/>
            <a:ext cx="1582920" cy="213984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20"/>
          <p:cNvSpPr/>
          <p:nvPr/>
        </p:nvSpPr>
        <p:spPr>
          <a:xfrm>
            <a:off x="53434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4" name="CustomShape 21"/>
          <p:cNvSpPr/>
          <p:nvPr/>
        </p:nvSpPr>
        <p:spPr>
          <a:xfrm flipH="1">
            <a:off x="1758960" y="2849040"/>
            <a:ext cx="1353240" cy="18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2"/>
          <p:cNvSpPr/>
          <p:nvPr/>
        </p:nvSpPr>
        <p:spPr>
          <a:xfrm>
            <a:off x="250416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6" name="CustomShape 23"/>
          <p:cNvSpPr/>
          <p:nvPr/>
        </p:nvSpPr>
        <p:spPr>
          <a:xfrm flipH="1" flipV="1">
            <a:off x="3896640" y="2849040"/>
            <a:ext cx="1353240" cy="19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24"/>
          <p:cNvSpPr/>
          <p:nvPr/>
        </p:nvSpPr>
        <p:spPr>
          <a:xfrm>
            <a:off x="413208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8" name="CustomShape 25"/>
          <p:cNvSpPr/>
          <p:nvPr/>
        </p:nvSpPr>
        <p:spPr>
          <a:xfrm flipH="1" rot="16200000">
            <a:off x="5642280" y="5171400"/>
            <a:ext cx="12240" cy="783720"/>
          </a:xfrm>
          <a:prstGeom prst="curvedConnector3">
            <a:avLst>
              <a:gd name="adj1" fmla="val 4872276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26"/>
          <p:cNvSpPr/>
          <p:nvPr/>
        </p:nvSpPr>
        <p:spPr>
          <a:xfrm>
            <a:off x="5494320" y="5755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0" name="CustomShape 27"/>
          <p:cNvSpPr/>
          <p:nvPr/>
        </p:nvSpPr>
        <p:spPr>
          <a:xfrm>
            <a:off x="11658240" y="3017160"/>
            <a:ext cx="384480" cy="483480"/>
          </a:xfrm>
          <a:prstGeom prst="downArrow">
            <a:avLst>
              <a:gd name="adj1" fmla="val 0"/>
              <a:gd name="adj2" fmla="val 12574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28"/>
          <p:cNvSpPr/>
          <p:nvPr/>
        </p:nvSpPr>
        <p:spPr>
          <a:xfrm>
            <a:off x="8449560" y="5023800"/>
            <a:ext cx="1554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2ddf03"/>
                </a:solidFill>
                <a:latin typeface="Calibri"/>
              </a:rPr>
              <a:t>Access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Из чего состоят регулярные выражения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</a:rPr>
              <a:t>Символы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lvl="1" marL="57852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Обычные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57852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Метасимволы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</a:rPr>
              <a:t>Операции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lvl="1" marL="57852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Перечисление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57852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Квантификация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57852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Группировка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Пара слов о реализации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1097280" y="1845720"/>
            <a:ext cx="1037160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bool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regex_match(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&lt;Строка&gt;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</a:rPr>
              <a:t>&lt;Результат&gt;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70c0"/>
                </a:solidFill>
                <a:latin typeface="Calibri"/>
              </a:rPr>
              <a:t>&lt;Регулярное выражение&gt;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&lt;Флаги&gt;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bool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regex_search(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&lt;Строка&gt;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</a:rPr>
              <a:t>&lt;Результат&gt;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70c0"/>
                </a:solidFill>
                <a:latin typeface="Calibri"/>
              </a:rPr>
              <a:t>&lt;Регулярное выражение&gt;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&lt;Флаги&gt;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string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regex_replace(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&lt;Строка&gt;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</a:rPr>
              <a:t>&lt;Регулярное выражение&gt;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70c0"/>
                </a:solidFill>
                <a:latin typeface="Calibri"/>
              </a:rPr>
              <a:t>&lt;Замена&gt;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&lt;Флаги&gt;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Служебные символы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Точка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asd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…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asdf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…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false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Якоря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something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^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something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$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something\nbad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^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something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$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false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labama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alabam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\b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 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al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bama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ыva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\b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Символьные классы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(инвертированный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– пробельные символы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(инвертированный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– цифры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-9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(инвертированный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– буквы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Перечисления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Произвольные классы символов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Пример: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[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abc123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]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Работают метасимволы и диапазоны: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[</a:t>
            </a:r>
            <a:r>
              <a:rPr b="0" lang="en-US" sz="2800" spc="-1" strike="noStrike">
                <a:solidFill>
                  <a:srgbClr val="92d050"/>
                </a:solidFill>
                <a:latin typeface="Calibri"/>
              </a:rPr>
              <a:t>a-c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\d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]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Можно указывать несколько диапазонов: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[</a:t>
            </a: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a-f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A-F</a:t>
            </a:r>
            <a:r>
              <a:rPr b="0" lang="en-US" sz="2800" spc="-1" strike="noStrike">
                <a:solidFill>
                  <a:srgbClr val="00b050"/>
                </a:solidFill>
                <a:latin typeface="Consolas"/>
              </a:rPr>
              <a:t>0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-5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]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Инвертированные символьные классы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Все, кроме a, b, c: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[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^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abc]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^ как символ: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[a^bc]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Виды регулярных выражений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POSIX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(BRE, ERE)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PCRE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= 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erl-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ompatible-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egular-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xpressions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Квантификация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Звезда, плюс, вопрос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Ноль или более: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b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“bo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*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Один или более: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boooo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“bo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+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Ноль или один: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color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“colou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?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colour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“colou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?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Точное количество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1097280" y="1845720"/>
            <a:ext cx="10058040" cy="445032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Ровно 5 букв а: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400" spc="-1" strike="noStrike">
                <a:solidFill>
                  <a:srgbClr val="e48312"/>
                </a:solidFill>
                <a:latin typeface="Calibri"/>
              </a:rPr>
              <a:t>aaaaa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”, “a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{5}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4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От 5 до 7 букв а: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400" spc="-1" strike="noStrike">
                <a:solidFill>
                  <a:srgbClr val="e48312"/>
                </a:solidFill>
                <a:latin typeface="Calibri"/>
              </a:rPr>
              <a:t>aaaaaa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”, “a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{5,7}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4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Более 5 букв а: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400" spc="-1" strike="noStrike">
                <a:solidFill>
                  <a:srgbClr val="e48312"/>
                </a:solidFill>
                <a:latin typeface="Calibri"/>
              </a:rPr>
              <a:t>aaaaaaaaaa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”, “a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{5,}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4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Обман трудящихся: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400" spc="-1" strike="noStrike">
                <a:solidFill>
                  <a:srgbClr val="e48312"/>
                </a:solidFill>
                <a:latin typeface="Calibri"/>
              </a:rPr>
              <a:t>aaa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”, “a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{,5}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false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400" spc="-1" strike="noStrike">
                <a:solidFill>
                  <a:srgbClr val="e48312"/>
                </a:solidFill>
                <a:latin typeface="Calibri"/>
              </a:rPr>
              <a:t>a{,5}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”, “a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{,5}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4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Жадная и ленивая квантификация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3200" spc="-1" strike="noStrike" cap="all">
                <a:solidFill>
                  <a:srgbClr val="637052"/>
                </a:solidFill>
                <a:latin typeface="Calibri"/>
              </a:rPr>
              <a:t>Жадная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8" name="TextShape 3"/>
          <p:cNvSpPr txBox="1"/>
          <p:nvPr/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aaaaa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“a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+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==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 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aaaaa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9" name="TextShape 4"/>
          <p:cNvSpPr txBox="1"/>
          <p:nvPr/>
        </p:nvSpPr>
        <p:spPr>
          <a:xfrm>
            <a:off x="6217920" y="1846080"/>
            <a:ext cx="4937400" cy="73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3200" spc="-1" strike="noStrike" cap="all">
                <a:solidFill>
                  <a:srgbClr val="637052"/>
                </a:solidFill>
                <a:latin typeface="Calibri"/>
              </a:rPr>
              <a:t>Ленивая 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70" name="TextShape 5"/>
          <p:cNvSpPr txBox="1"/>
          <p:nvPr/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aaaaa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“a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+?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aaaa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Группировки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Виды группировок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Группировка с захватом: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Name: Ann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“Name: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\w+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Группировка без захвата: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regex_search(“</a:t>
            </a:r>
            <a:r>
              <a:rPr b="0" lang="en-US" sz="2800" spc="-1" strike="noStrike">
                <a:solidFill>
                  <a:srgbClr val="e48312"/>
                </a:solidFill>
                <a:latin typeface="Calibri"/>
              </a:rPr>
              <a:t>Name: Ann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“Name: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(?: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\w+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Оператор “или”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red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|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green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|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blue light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(?: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red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|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green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|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blue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) light”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Использование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1097280" y="1845720"/>
            <a:ext cx="11094480" cy="34966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a6a6a6"/>
                </a:solidFill>
                <a:latin typeface="Consolas"/>
              </a:rPr>
              <a:t>#include </a:t>
            </a:r>
            <a:r>
              <a:rPr b="0" lang="en-US" sz="2000" spc="-1" strike="noStrike">
                <a:solidFill>
                  <a:srgbClr val="c00000"/>
                </a:solidFill>
                <a:latin typeface="Consolas"/>
              </a:rPr>
              <a:t>&lt;regex&gt;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…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char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 str[] =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74988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c00000"/>
                </a:solidFill>
                <a:latin typeface="Consolas"/>
              </a:rPr>
              <a:t>”</a:t>
            </a:r>
            <a:r>
              <a:rPr b="0" lang="en-US" sz="2000" spc="-1" strike="noStrike">
                <a:solidFill>
                  <a:srgbClr val="c00000"/>
                </a:solidFill>
                <a:latin typeface="Consolas"/>
              </a:rPr>
              <a:t>Firstname: Kim\n”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7156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c00000"/>
                </a:solidFill>
                <a:latin typeface="Consolas"/>
              </a:rPr>
              <a:t>”</a:t>
            </a:r>
            <a:r>
              <a:rPr b="0" lang="en-US" sz="2000" spc="-1" strike="noStrike">
                <a:solidFill>
                  <a:srgbClr val="c00000"/>
                </a:solidFill>
                <a:latin typeface="Consolas"/>
              </a:rPr>
              <a:t>Lastname: Zyong\n”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71560"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nsolas"/>
              </a:rPr>
              <a:t>”</a:t>
            </a:r>
            <a:r>
              <a:rPr b="0" lang="en-US" sz="2000" spc="-1" strike="noStrike">
                <a:solidFill>
                  <a:srgbClr val="c00000"/>
                </a:solidFill>
                <a:latin typeface="Consolas"/>
              </a:rPr>
              <a:t>Sex: Male\n”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std::cmatch res;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std::regex reg(</a:t>
            </a:r>
            <a:r>
              <a:rPr b="0" lang="en-US" sz="2000" spc="-1" strike="noStrike">
                <a:solidFill>
                  <a:srgbClr val="c00000"/>
                </a:solidFill>
                <a:latin typeface="Consolas"/>
              </a:rPr>
              <a:t>“Firstname: (\\w+)\nLastname: (\\w+)\nSex: (Male|Female)”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);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(std::regex_search(str, res, reg))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cout &lt;&lt; res[1] &lt;&lt; 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‘ ‘</a:t>
            </a: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 &lt;&lt; res[2] &lt;&lt; 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‘(‘</a:t>
            </a: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 &lt;&lt; res[3] &lt;&lt; 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“)\n”</a:t>
            </a:r>
            <a:r>
              <a:rPr b="0" lang="en-US" sz="1800" spc="-1" strike="noStrike">
                <a:solidFill>
                  <a:srgbClr val="404040"/>
                </a:solidFill>
                <a:latin typeface="Consolas"/>
              </a:rPr>
              <a:t>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1097280" y="5451120"/>
            <a:ext cx="10058040" cy="7927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latin typeface="Consolas"/>
              </a:rPr>
              <a:t>Вывод: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Kim Zyong(Male)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Порядок нумерации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81" name="Table 2"/>
          <p:cNvGraphicFramePr/>
          <p:nvPr/>
        </p:nvGraphicFramePr>
        <p:xfrm>
          <a:off x="1096920" y="1846440"/>
          <a:ext cx="10058040" cy="845280"/>
        </p:xfrm>
        <a:graphic>
          <a:graphicData uri="http://schemas.openxmlformats.org/drawingml/2006/table">
            <a:tbl>
              <a:tblPr/>
              <a:tblGrid>
                <a:gridCol w="1463040"/>
                <a:gridCol w="4676400"/>
                <a:gridCol w="3918600"/>
              </a:tblGrid>
              <a:tr h="8456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404040"/>
                          </a:solidFill>
                          <a:latin typeface="Calibri"/>
                        </a:rPr>
                        <a:t>“</a:t>
                      </a:r>
                      <a:r>
                        <a:rPr b="1" lang="ru-RU" sz="3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(</a:t>
                      </a:r>
                      <a:r>
                        <a:rPr b="1" lang="ru-RU" sz="3600" spc="-1" strike="noStrike">
                          <a:solidFill>
                            <a:srgbClr val="e48312"/>
                          </a:solidFill>
                          <a:latin typeface="Calibri"/>
                        </a:rPr>
                        <a:t>(</a:t>
                      </a:r>
                      <a:r>
                        <a:rPr b="1" lang="ru-RU" sz="3600" spc="-1" strike="noStrike">
                          <a:solidFill>
                            <a:srgbClr val="404040"/>
                          </a:solidFill>
                          <a:latin typeface="Calibri"/>
                        </a:rPr>
                        <a:t>foo</a:t>
                      </a:r>
                      <a:r>
                        <a:rPr b="1" lang="ru-RU" sz="3600" spc="-1" strike="noStrike">
                          <a:solidFill>
                            <a:srgbClr val="e48312"/>
                          </a:solidFill>
                          <a:latin typeface="Calibri"/>
                        </a:rPr>
                        <a:t>)</a:t>
                      </a:r>
                      <a:r>
                        <a:rPr b="1" lang="ru-RU" sz="3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ru-RU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(</a:t>
                      </a:r>
                      <a:r>
                        <a:rPr b="1" lang="ru-RU" sz="3600" spc="-1" strike="noStrike">
                          <a:solidFill>
                            <a:srgbClr val="404040"/>
                          </a:solidFill>
                          <a:latin typeface="Calibri"/>
                        </a:rPr>
                        <a:t>b</a:t>
                      </a:r>
                      <a:r>
                        <a:rPr b="1" lang="ru-RU" sz="36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(</a:t>
                      </a:r>
                      <a:r>
                        <a:rPr b="1" lang="ru-RU" sz="3600" spc="-1" strike="noStrike">
                          <a:solidFill>
                            <a:srgbClr val="404040"/>
                          </a:solidFill>
                          <a:latin typeface="Calibri"/>
                        </a:rPr>
                        <a:t>a</a:t>
                      </a:r>
                      <a:r>
                        <a:rPr b="1" lang="ru-RU" sz="36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)</a:t>
                      </a:r>
                      <a:r>
                        <a:rPr b="1" lang="ru-RU" sz="3600" spc="-1" strike="noStrike">
                          <a:solidFill>
                            <a:srgbClr val="404040"/>
                          </a:solidFill>
                          <a:latin typeface="Calibri"/>
                        </a:rPr>
                        <a:t>r</a:t>
                      </a:r>
                      <a:r>
                        <a:rPr b="1" lang="ru-RU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)</a:t>
                      </a:r>
                      <a:r>
                        <a:rPr b="1" lang="ru-RU" sz="3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)</a:t>
                      </a:r>
                      <a:r>
                        <a:rPr b="1" lang="ru-RU" sz="3600" spc="-1" strike="noStrike">
                          <a:solidFill>
                            <a:srgbClr val="404040"/>
                          </a:solidFill>
                          <a:latin typeface="Calibri"/>
                        </a:rPr>
                        <a:t>”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" name="Table 3"/>
          <p:cNvGraphicFramePr/>
          <p:nvPr/>
        </p:nvGraphicFramePr>
        <p:xfrm>
          <a:off x="1096920" y="2692080"/>
          <a:ext cx="10058040" cy="845280"/>
        </p:xfrm>
        <a:graphic>
          <a:graphicData uri="http://schemas.openxmlformats.org/drawingml/2006/table">
            <a:tbl>
              <a:tblPr/>
              <a:tblGrid>
                <a:gridCol w="1463040"/>
                <a:gridCol w="4676400"/>
                <a:gridCol w="3918600"/>
              </a:tblGrid>
              <a:tr h="845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  </a:t>
                      </a:r>
                      <a:r>
                        <a:rPr b="1" lang="ru-RU" sz="3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(                      )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1" lang="ru-RU" sz="3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foo bar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3" name="Table 4"/>
          <p:cNvGraphicFramePr/>
          <p:nvPr/>
        </p:nvGraphicFramePr>
        <p:xfrm>
          <a:off x="1096560" y="3537000"/>
          <a:ext cx="10058040" cy="845280"/>
        </p:xfrm>
        <a:graphic>
          <a:graphicData uri="http://schemas.openxmlformats.org/drawingml/2006/table">
            <a:tbl>
              <a:tblPr/>
              <a:tblGrid>
                <a:gridCol w="1463040"/>
                <a:gridCol w="4676400"/>
                <a:gridCol w="3918600"/>
              </a:tblGrid>
              <a:tr h="845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e48312"/>
                          </a:solidFill>
                          <a:latin typeface="Calibri"/>
                        </a:rPr>
                        <a:t>2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e48312"/>
                          </a:solidFill>
                          <a:latin typeface="Calibri"/>
                        </a:rPr>
                        <a:t>   </a:t>
                      </a:r>
                      <a:r>
                        <a:rPr b="1" lang="ru-RU" sz="3600" spc="-1" strike="noStrike">
                          <a:solidFill>
                            <a:srgbClr val="e48312"/>
                          </a:solidFill>
                          <a:latin typeface="Calibri"/>
                        </a:rPr>
                        <a:t>(       )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e48312"/>
                          </a:solidFill>
                          <a:latin typeface="Calibri"/>
                        </a:rPr>
                        <a:t>foo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Table 5"/>
          <p:cNvGraphicFramePr/>
          <p:nvPr/>
        </p:nvGraphicFramePr>
        <p:xfrm>
          <a:off x="1096560" y="4383000"/>
          <a:ext cx="10058040" cy="845280"/>
        </p:xfrm>
        <a:graphic>
          <a:graphicData uri="http://schemas.openxmlformats.org/drawingml/2006/table">
            <a:tbl>
              <a:tblPr/>
              <a:tblGrid>
                <a:gridCol w="1463040"/>
                <a:gridCol w="4676400"/>
                <a:gridCol w="3918600"/>
              </a:tblGrid>
              <a:tr h="845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               </a:t>
                      </a:r>
                      <a:r>
                        <a:rPr b="1" lang="ru-RU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(        ) 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bar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5" name="Table 6"/>
          <p:cNvGraphicFramePr/>
          <p:nvPr/>
        </p:nvGraphicFramePr>
        <p:xfrm>
          <a:off x="1096560" y="5227920"/>
          <a:ext cx="10058040" cy="845280"/>
        </p:xfrm>
        <a:graphic>
          <a:graphicData uri="http://schemas.openxmlformats.org/drawingml/2006/table">
            <a:tbl>
              <a:tblPr/>
              <a:tblGrid>
                <a:gridCol w="1463040"/>
                <a:gridCol w="4676400"/>
                <a:gridCol w="3918600"/>
              </a:tblGrid>
              <a:tr h="845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4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                  </a:t>
                      </a:r>
                      <a:r>
                        <a:rPr b="1" lang="ru-RU" sz="36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(  )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36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a</a:t>
                      </a:r>
                      <a:endParaRPr b="0" lang="ru-RU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Обратная ссылка(backreference)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1097280" y="1845720"/>
            <a:ext cx="103586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red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apple is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red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“(red|green) apple is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\1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regex_match(“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green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apple is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green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”, “(red|green) apple is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\1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”) == </a:t>
            </a:r>
            <a:r>
              <a:rPr b="0" lang="en-US" sz="2800" spc="-1" strike="noStrike">
                <a:solidFill>
                  <a:srgbClr val="00ff00"/>
                </a:solidFill>
                <a:latin typeface="Calibri"/>
              </a:rPr>
              <a:t>true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Как это работает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5" name="Group 2"/>
          <p:cNvGrpSpPr/>
          <p:nvPr/>
        </p:nvGrpSpPr>
        <p:grpSpPr>
          <a:xfrm>
            <a:off x="5799960" y="2821680"/>
            <a:ext cx="4232160" cy="2259360"/>
            <a:chOff x="5799960" y="2821680"/>
            <a:chExt cx="4232160" cy="2259360"/>
          </a:xfrm>
        </p:grpSpPr>
        <p:sp>
          <p:nvSpPr>
            <p:cNvPr id="236" name="CustomShape 3"/>
            <p:cNvSpPr/>
            <p:nvPr/>
          </p:nvSpPr>
          <p:spPr>
            <a:xfrm>
              <a:off x="5799960" y="2821680"/>
              <a:ext cx="4232160" cy="2259360"/>
            </a:xfrm>
            <a:prstGeom prst="roundRect">
              <a:avLst>
                <a:gd name="adj" fmla="val 16667"/>
              </a:avLst>
            </a:prstGeom>
            <a:ln w="38160">
              <a:solidFill>
                <a:srgbClr val="ffc000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37" name="CustomShape 4"/>
            <p:cNvSpPr/>
            <p:nvPr/>
          </p:nvSpPr>
          <p:spPr>
            <a:xfrm>
              <a:off x="6290640" y="3834720"/>
              <a:ext cx="756000" cy="710640"/>
            </a:xfrm>
            <a:prstGeom prst="ellipse">
              <a:avLst/>
            </a:prstGeom>
            <a:blipFill rotWithShape="0">
              <a:blip r:embed="rId1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8" name="CustomShape 5"/>
            <p:cNvSpPr/>
            <p:nvPr/>
          </p:nvSpPr>
          <p:spPr>
            <a:xfrm>
              <a:off x="7554960" y="3849120"/>
              <a:ext cx="756000" cy="710640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39" name="CustomShape 6"/>
            <p:cNvSpPr/>
            <p:nvPr/>
          </p:nvSpPr>
          <p:spPr>
            <a:xfrm>
              <a:off x="8819280" y="3834720"/>
              <a:ext cx="756000" cy="71064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0" name="CustomShape 7"/>
            <p:cNvSpPr/>
            <p:nvPr/>
          </p:nvSpPr>
          <p:spPr>
            <a:xfrm>
              <a:off x="7047000" y="4204800"/>
              <a:ext cx="507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8"/>
            <p:cNvSpPr/>
            <p:nvPr/>
          </p:nvSpPr>
          <p:spPr>
            <a:xfrm>
              <a:off x="8311320" y="4204800"/>
              <a:ext cx="507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9"/>
            <p:cNvSpPr/>
            <p:nvPr/>
          </p:nvSpPr>
          <p:spPr>
            <a:xfrm flipV="1">
              <a:off x="6014520" y="4175640"/>
              <a:ext cx="275760" cy="1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10"/>
            <p:cNvSpPr/>
            <p:nvPr/>
          </p:nvSpPr>
          <p:spPr>
            <a:xfrm>
              <a:off x="8922600" y="3931920"/>
              <a:ext cx="549000" cy="51588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4" name="CustomShape 11"/>
            <p:cNvSpPr/>
            <p:nvPr/>
          </p:nvSpPr>
          <p:spPr>
            <a:xfrm flipV="1" rot="16200000">
              <a:off x="6669360" y="3670560"/>
              <a:ext cx="9000" cy="534600"/>
            </a:xfrm>
            <a:prstGeom prst="curvedConnector3">
              <a:avLst>
                <a:gd name="adj1" fmla="val 8556756"/>
              </a:avLst>
            </a:prstGeom>
            <a:noFill/>
            <a:ln w="3816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6524280" y="3371760"/>
              <a:ext cx="2894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7151400" y="3919320"/>
              <a:ext cx="2998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8415000" y="3929400"/>
              <a:ext cx="2998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248" name="Group 15"/>
          <p:cNvGrpSpPr/>
          <p:nvPr/>
        </p:nvGrpSpPr>
        <p:grpSpPr>
          <a:xfrm>
            <a:off x="2129400" y="3577680"/>
            <a:ext cx="1798200" cy="1085040"/>
            <a:chOff x="2129400" y="3577680"/>
            <a:chExt cx="1798200" cy="1085040"/>
          </a:xfrm>
        </p:grpSpPr>
        <p:sp>
          <p:nvSpPr>
            <p:cNvPr id="249" name="CustomShape 16"/>
            <p:cNvSpPr/>
            <p:nvPr/>
          </p:nvSpPr>
          <p:spPr>
            <a:xfrm>
              <a:off x="2129400" y="3577680"/>
              <a:ext cx="1798200" cy="1085040"/>
            </a:xfrm>
            <a:prstGeom prst="roundRect">
              <a:avLst>
                <a:gd name="adj" fmla="val 16667"/>
              </a:avLst>
            </a:prstGeom>
            <a:ln w="38160">
              <a:solidFill>
                <a:srgbClr val="ffc000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/>
              <a:r>
                <a:rPr b="0" lang="ru-RU" sz="2800" spc="-1" strike="noStrike">
                  <a:solidFill>
                    <a:srgbClr val="f58220"/>
                  </a:solidFill>
                  <a:latin typeface="Arial"/>
                </a:rPr>
                <a:t>a*bb</a:t>
              </a:r>
              <a:endParaRPr b="0" lang="ru-RU" sz="2800" spc="-1" strike="noStrike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2379240" y="3766320"/>
              <a:ext cx="13222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" name="CustomShape 18"/>
          <p:cNvSpPr/>
          <p:nvPr/>
        </p:nvSpPr>
        <p:spPr>
          <a:xfrm>
            <a:off x="4028040" y="3828240"/>
            <a:ext cx="1665720" cy="583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Просмотр вперед(назад)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1097280" y="1845720"/>
            <a:ext cx="10058040" cy="45025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std::cmatch </a:t>
            </a:r>
            <a:r>
              <a:rPr b="0" lang="en-US" sz="2000" spc="-1" strike="noStrike">
                <a:solidFill>
                  <a:srgbClr val="0070c0"/>
                </a:solidFill>
                <a:latin typeface="Consolas"/>
              </a:rPr>
              <a:t>res1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std::regex_search(“best match”, </a:t>
            </a:r>
            <a:r>
              <a:rPr b="0" lang="en-US" sz="2000" spc="-1" strike="noStrike">
                <a:solidFill>
                  <a:srgbClr val="0070c0"/>
                </a:solidFill>
                <a:latin typeface="Consolas"/>
              </a:rPr>
              <a:t>res1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, “best match”);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std::cmatch </a:t>
            </a:r>
            <a:r>
              <a:rPr b="0" lang="en-US" sz="2000" spc="-1" strike="noStrike">
                <a:solidFill>
                  <a:srgbClr val="7030a0"/>
                </a:solidFill>
                <a:latin typeface="Consolas"/>
              </a:rPr>
              <a:t>res2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std::regex_search(“best match”, </a:t>
            </a:r>
            <a:r>
              <a:rPr b="0" lang="en-US" sz="2000" spc="-1" strike="noStrike">
                <a:solidFill>
                  <a:srgbClr val="7030a0"/>
                </a:solidFill>
                <a:latin typeface="Consolas"/>
              </a:rPr>
              <a:t>res2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, “best</a:t>
            </a:r>
            <a:r>
              <a:rPr b="0" lang="en-US" sz="2000" spc="-1" strike="noStrike">
                <a:solidFill>
                  <a:srgbClr val="ff0000"/>
                </a:solidFill>
                <a:latin typeface="Consolas"/>
              </a:rPr>
              <a:t>(?=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 match</a:t>
            </a:r>
            <a:r>
              <a:rPr b="0" lang="en-US" sz="2000" spc="-1" strike="noStrike">
                <a:solidFill>
                  <a:srgbClr val="ff0000"/>
                </a:solidFill>
                <a:latin typeface="Consolas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”);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res1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[0] == 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“best match”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res2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[0] == 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“best”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latin typeface="Consolas"/>
              </a:rPr>
              <a:t>Инвертированная версия: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 “best</a:t>
            </a:r>
            <a:r>
              <a:rPr b="0" lang="en-US" sz="2000" spc="-1" strike="noStrike">
                <a:solidFill>
                  <a:srgbClr val="ff0000"/>
                </a:solidFill>
                <a:latin typeface="Consolas"/>
              </a:rPr>
              <a:t>(?!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 match</a:t>
            </a:r>
            <a:r>
              <a:rPr b="0" lang="en-US" sz="2000" spc="-1" strike="noStrike">
                <a:solidFill>
                  <a:srgbClr val="ff0000"/>
                </a:solidFill>
                <a:latin typeface="Consolas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”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latin typeface="Consolas"/>
              </a:rPr>
              <a:t>Для просмотра назад: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Consolas"/>
              </a:rPr>
              <a:t>(?&lt;=  )</a:t>
            </a:r>
            <a:r>
              <a:rPr b="0" lang="en-US" sz="2000" spc="-1" strike="noStrike">
                <a:solidFill>
                  <a:srgbClr val="404040"/>
                </a:solidFill>
                <a:latin typeface="Consolas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latin typeface="Consolas"/>
              </a:rPr>
              <a:t>(?&lt;!  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Флаги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Константы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93" name="Table 2"/>
          <p:cNvGraphicFramePr/>
          <p:nvPr/>
        </p:nvGraphicFramePr>
        <p:xfrm>
          <a:off x="1306440" y="1834200"/>
          <a:ext cx="9848880" cy="3945600"/>
        </p:xfrm>
        <a:graphic>
          <a:graphicData uri="http://schemas.openxmlformats.org/drawingml/2006/table">
            <a:tbl>
              <a:tblPr/>
              <a:tblGrid>
                <a:gridCol w="1031760"/>
                <a:gridCol w="2233440"/>
                <a:gridCol w="6583680"/>
              </a:tblGrid>
              <a:tr h="399240"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flag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effects on syntax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notes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683280"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icase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Case insensitive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Regular expressions match without regard to case.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02400"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nosubs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sub-expressions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Sub-expressions are not considered to be marked.</a:t>
                      </a:r>
                      <a:br/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 match_results structure will not contain sub-expression matches.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6320"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optimize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Optimize matching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Matching efficiency is preferred over efficiency constructing regex objects.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84360"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collate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Locale sensitiveness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Character ranges, like "[a-b]", are affected by locale.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59040" marR="590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4" name="CustomShape 3"/>
          <p:cNvSpPr/>
          <p:nvPr/>
        </p:nvSpPr>
        <p:spPr>
          <a:xfrm>
            <a:off x="-2934360" y="-281520"/>
            <a:ext cx="1845324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br/>
            <a:endParaRPr b="0" lang="ru-RU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17200" y="4556880"/>
            <a:ext cx="1100520" cy="114768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  <a:effectLst>
            <a:glow rad="9906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Как это работает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09280" y="4559400"/>
            <a:ext cx="1108440" cy="1147680"/>
          </a:xfrm>
          <a:prstGeom prst="ellipse">
            <a:avLst/>
          </a:prstGeom>
          <a:solidFill>
            <a:srgbClr val="729fcf">
              <a:alpha val="83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950920" y="1869480"/>
            <a:ext cx="1108440" cy="11476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 flipV="1">
            <a:off x="180360" y="5109840"/>
            <a:ext cx="628560" cy="2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7" name="Group 6"/>
          <p:cNvGrpSpPr/>
          <p:nvPr/>
        </p:nvGrpSpPr>
        <p:grpSpPr>
          <a:xfrm>
            <a:off x="5088600" y="4583880"/>
            <a:ext cx="1108440" cy="1147680"/>
            <a:chOff x="5088600" y="4583880"/>
            <a:chExt cx="1108440" cy="1147680"/>
          </a:xfrm>
        </p:grpSpPr>
        <p:sp>
          <p:nvSpPr>
            <p:cNvPr id="258" name="CustomShape 7"/>
            <p:cNvSpPr/>
            <p:nvPr/>
          </p:nvSpPr>
          <p:spPr>
            <a:xfrm>
              <a:off x="5088600" y="4583880"/>
              <a:ext cx="1108440" cy="1147680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59" name="CustomShape 8"/>
            <p:cNvSpPr/>
            <p:nvPr/>
          </p:nvSpPr>
          <p:spPr>
            <a:xfrm>
              <a:off x="5257080" y="4751280"/>
              <a:ext cx="804600" cy="83304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260" name="CustomShape 9"/>
          <p:cNvSpPr/>
          <p:nvPr/>
        </p:nvSpPr>
        <p:spPr>
          <a:xfrm flipH="1" flipV="1" rot="5400000">
            <a:off x="1100520" y="2709360"/>
            <a:ext cx="2116440" cy="158292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13762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67438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75931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8442000" y="3501360"/>
            <a:ext cx="86112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5" name="CustomShape 14"/>
          <p:cNvSpPr/>
          <p:nvPr/>
        </p:nvSpPr>
        <p:spPr>
          <a:xfrm>
            <a:off x="93034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101527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7" name="CustomShape 16"/>
          <p:cNvSpPr/>
          <p:nvPr/>
        </p:nvSpPr>
        <p:spPr>
          <a:xfrm>
            <a:off x="1100160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8" name="CustomShape 17"/>
          <p:cNvSpPr/>
          <p:nvPr/>
        </p:nvSpPr>
        <p:spPr>
          <a:xfrm flipH="1" rot="16200000">
            <a:off x="1366920" y="5147640"/>
            <a:ext cx="12240" cy="783720"/>
          </a:xfrm>
          <a:prstGeom prst="curvedConnector3">
            <a:avLst>
              <a:gd name="adj1" fmla="val 5180843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8"/>
          <p:cNvSpPr/>
          <p:nvPr/>
        </p:nvSpPr>
        <p:spPr>
          <a:xfrm>
            <a:off x="1225440" y="573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4059720" y="2443320"/>
            <a:ext cx="1582920" cy="213984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0"/>
          <p:cNvSpPr/>
          <p:nvPr/>
        </p:nvSpPr>
        <p:spPr>
          <a:xfrm>
            <a:off x="53434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2" name="CustomShape 21"/>
          <p:cNvSpPr/>
          <p:nvPr/>
        </p:nvSpPr>
        <p:spPr>
          <a:xfrm flipH="1">
            <a:off x="1758960" y="2849040"/>
            <a:ext cx="1353240" cy="18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2"/>
          <p:cNvSpPr/>
          <p:nvPr/>
        </p:nvSpPr>
        <p:spPr>
          <a:xfrm>
            <a:off x="250416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4" name="CustomShape 23"/>
          <p:cNvSpPr/>
          <p:nvPr/>
        </p:nvSpPr>
        <p:spPr>
          <a:xfrm flipH="1" flipV="1">
            <a:off x="3896640" y="2849040"/>
            <a:ext cx="1353240" cy="19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4"/>
          <p:cNvSpPr/>
          <p:nvPr/>
        </p:nvSpPr>
        <p:spPr>
          <a:xfrm>
            <a:off x="413208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6" name="CustomShape 25"/>
          <p:cNvSpPr/>
          <p:nvPr/>
        </p:nvSpPr>
        <p:spPr>
          <a:xfrm flipH="1" rot="16200000">
            <a:off x="5642280" y="5171400"/>
            <a:ext cx="12240" cy="783720"/>
          </a:xfrm>
          <a:prstGeom prst="curvedConnector3">
            <a:avLst>
              <a:gd name="adj1" fmla="val 4872276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6"/>
          <p:cNvSpPr/>
          <p:nvPr/>
        </p:nvSpPr>
        <p:spPr>
          <a:xfrm>
            <a:off x="5494320" y="5755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8" name="CustomShape 27"/>
          <p:cNvSpPr/>
          <p:nvPr/>
        </p:nvSpPr>
        <p:spPr>
          <a:xfrm>
            <a:off x="6546600" y="3011040"/>
            <a:ext cx="384480" cy="483480"/>
          </a:xfrm>
          <a:prstGeom prst="downArrow">
            <a:avLst>
              <a:gd name="adj1" fmla="val 0"/>
              <a:gd name="adj2" fmla="val 12574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958840" y="1869480"/>
            <a:ext cx="1096200" cy="114768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  <a:effectLst>
            <a:glow rad="9906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Как это работает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813240" y="4560120"/>
            <a:ext cx="1108440" cy="11476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2950920" y="1869480"/>
            <a:ext cx="1104480" cy="11476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 flipV="1">
            <a:off x="180360" y="5109840"/>
            <a:ext cx="628560" cy="2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6"/>
          <p:cNvGrpSpPr/>
          <p:nvPr/>
        </p:nvGrpSpPr>
        <p:grpSpPr>
          <a:xfrm>
            <a:off x="5088600" y="4583880"/>
            <a:ext cx="1108440" cy="1147680"/>
            <a:chOff x="5088600" y="4583880"/>
            <a:chExt cx="1108440" cy="1147680"/>
          </a:xfrm>
        </p:grpSpPr>
        <p:sp>
          <p:nvSpPr>
            <p:cNvPr id="285" name="CustomShape 7"/>
            <p:cNvSpPr/>
            <p:nvPr/>
          </p:nvSpPr>
          <p:spPr>
            <a:xfrm>
              <a:off x="5088600" y="4583880"/>
              <a:ext cx="1108440" cy="114768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86" name="CustomShape 8"/>
            <p:cNvSpPr/>
            <p:nvPr/>
          </p:nvSpPr>
          <p:spPr>
            <a:xfrm>
              <a:off x="5240520" y="4740840"/>
              <a:ext cx="804600" cy="83304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287" name="CustomShape 9"/>
          <p:cNvSpPr/>
          <p:nvPr/>
        </p:nvSpPr>
        <p:spPr>
          <a:xfrm flipH="1" flipV="1" rot="5400000">
            <a:off x="1100520" y="2709360"/>
            <a:ext cx="2116440" cy="158292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0"/>
          <p:cNvSpPr/>
          <p:nvPr/>
        </p:nvSpPr>
        <p:spPr>
          <a:xfrm>
            <a:off x="13762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9" name="CustomShape 11"/>
          <p:cNvSpPr/>
          <p:nvPr/>
        </p:nvSpPr>
        <p:spPr>
          <a:xfrm>
            <a:off x="67438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0" name="CustomShape 12"/>
          <p:cNvSpPr/>
          <p:nvPr/>
        </p:nvSpPr>
        <p:spPr>
          <a:xfrm>
            <a:off x="75931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1" name="CustomShape 13"/>
          <p:cNvSpPr/>
          <p:nvPr/>
        </p:nvSpPr>
        <p:spPr>
          <a:xfrm>
            <a:off x="8442000" y="3501360"/>
            <a:ext cx="86112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2" name="CustomShape 14"/>
          <p:cNvSpPr/>
          <p:nvPr/>
        </p:nvSpPr>
        <p:spPr>
          <a:xfrm>
            <a:off x="93034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3" name="CustomShape 15"/>
          <p:cNvSpPr/>
          <p:nvPr/>
        </p:nvSpPr>
        <p:spPr>
          <a:xfrm>
            <a:off x="101527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1100160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95" name="CustomShape 17"/>
          <p:cNvSpPr/>
          <p:nvPr/>
        </p:nvSpPr>
        <p:spPr>
          <a:xfrm flipH="1" rot="16200000">
            <a:off x="1366920" y="5147640"/>
            <a:ext cx="12240" cy="783720"/>
          </a:xfrm>
          <a:prstGeom prst="curvedConnector3">
            <a:avLst>
              <a:gd name="adj1" fmla="val 5180843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8"/>
          <p:cNvSpPr/>
          <p:nvPr/>
        </p:nvSpPr>
        <p:spPr>
          <a:xfrm>
            <a:off x="1225440" y="573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4059720" y="2443320"/>
            <a:ext cx="1582920" cy="213984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0"/>
          <p:cNvSpPr/>
          <p:nvPr/>
        </p:nvSpPr>
        <p:spPr>
          <a:xfrm>
            <a:off x="53434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9" name="CustomShape 21"/>
          <p:cNvSpPr/>
          <p:nvPr/>
        </p:nvSpPr>
        <p:spPr>
          <a:xfrm flipH="1">
            <a:off x="1758960" y="2849040"/>
            <a:ext cx="1353240" cy="18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22"/>
          <p:cNvSpPr/>
          <p:nvPr/>
        </p:nvSpPr>
        <p:spPr>
          <a:xfrm>
            <a:off x="250416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1" name="CustomShape 23"/>
          <p:cNvSpPr/>
          <p:nvPr/>
        </p:nvSpPr>
        <p:spPr>
          <a:xfrm flipH="1" flipV="1">
            <a:off x="3896640" y="2849040"/>
            <a:ext cx="1353240" cy="19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4"/>
          <p:cNvSpPr/>
          <p:nvPr/>
        </p:nvSpPr>
        <p:spPr>
          <a:xfrm>
            <a:off x="413208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3" name="CustomShape 25"/>
          <p:cNvSpPr/>
          <p:nvPr/>
        </p:nvSpPr>
        <p:spPr>
          <a:xfrm flipH="1" rot="16200000">
            <a:off x="5642280" y="5171400"/>
            <a:ext cx="12240" cy="783720"/>
          </a:xfrm>
          <a:prstGeom prst="curvedConnector3">
            <a:avLst>
              <a:gd name="adj1" fmla="val 4872276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6"/>
          <p:cNvSpPr/>
          <p:nvPr/>
        </p:nvSpPr>
        <p:spPr>
          <a:xfrm>
            <a:off x="5494320" y="5755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5" name="CustomShape 27"/>
          <p:cNvSpPr/>
          <p:nvPr/>
        </p:nvSpPr>
        <p:spPr>
          <a:xfrm>
            <a:off x="7388280" y="3017160"/>
            <a:ext cx="384480" cy="483480"/>
          </a:xfrm>
          <a:prstGeom prst="downArrow">
            <a:avLst>
              <a:gd name="adj1" fmla="val 0"/>
              <a:gd name="adj2" fmla="val 12574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94720" y="4583880"/>
            <a:ext cx="1101960" cy="114768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  <a:effectLst>
            <a:glow rad="9906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Как это работает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813240" y="4560120"/>
            <a:ext cx="1108440" cy="11476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2950920" y="1869480"/>
            <a:ext cx="1108440" cy="11476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 flipV="1">
            <a:off x="180360" y="5109840"/>
            <a:ext cx="628560" cy="2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1" name="Group 6"/>
          <p:cNvGrpSpPr/>
          <p:nvPr/>
        </p:nvGrpSpPr>
        <p:grpSpPr>
          <a:xfrm>
            <a:off x="5088600" y="4583880"/>
            <a:ext cx="1108440" cy="1147680"/>
            <a:chOff x="5088600" y="4583880"/>
            <a:chExt cx="1108440" cy="1147680"/>
          </a:xfrm>
        </p:grpSpPr>
        <p:sp>
          <p:nvSpPr>
            <p:cNvPr id="312" name="CustomShape 7"/>
            <p:cNvSpPr/>
            <p:nvPr/>
          </p:nvSpPr>
          <p:spPr>
            <a:xfrm>
              <a:off x="5088600" y="4583880"/>
              <a:ext cx="1108440" cy="114768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13" name="CustomShape 8"/>
            <p:cNvSpPr/>
            <p:nvPr/>
          </p:nvSpPr>
          <p:spPr>
            <a:xfrm>
              <a:off x="5240520" y="4740840"/>
              <a:ext cx="804600" cy="83304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314" name="CustomShape 9"/>
          <p:cNvSpPr/>
          <p:nvPr/>
        </p:nvSpPr>
        <p:spPr>
          <a:xfrm flipH="1" flipV="1" rot="5400000">
            <a:off x="1100520" y="2709360"/>
            <a:ext cx="2116440" cy="158292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0"/>
          <p:cNvSpPr/>
          <p:nvPr/>
        </p:nvSpPr>
        <p:spPr>
          <a:xfrm>
            <a:off x="13762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>
            <a:off x="67438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17" name="CustomShape 12"/>
          <p:cNvSpPr/>
          <p:nvPr/>
        </p:nvSpPr>
        <p:spPr>
          <a:xfrm>
            <a:off x="75931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18" name="CustomShape 13"/>
          <p:cNvSpPr/>
          <p:nvPr/>
        </p:nvSpPr>
        <p:spPr>
          <a:xfrm>
            <a:off x="8442000" y="3501360"/>
            <a:ext cx="86112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19" name="CustomShape 14"/>
          <p:cNvSpPr/>
          <p:nvPr/>
        </p:nvSpPr>
        <p:spPr>
          <a:xfrm>
            <a:off x="93034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20" name="CustomShape 15"/>
          <p:cNvSpPr/>
          <p:nvPr/>
        </p:nvSpPr>
        <p:spPr>
          <a:xfrm>
            <a:off x="101527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21" name="CustomShape 16"/>
          <p:cNvSpPr/>
          <p:nvPr/>
        </p:nvSpPr>
        <p:spPr>
          <a:xfrm>
            <a:off x="1100160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22" name="CustomShape 17"/>
          <p:cNvSpPr/>
          <p:nvPr/>
        </p:nvSpPr>
        <p:spPr>
          <a:xfrm flipH="1" rot="16200000">
            <a:off x="1366920" y="5147640"/>
            <a:ext cx="12240" cy="783720"/>
          </a:xfrm>
          <a:prstGeom prst="curvedConnector3">
            <a:avLst>
              <a:gd name="adj1" fmla="val 5180843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8"/>
          <p:cNvSpPr/>
          <p:nvPr/>
        </p:nvSpPr>
        <p:spPr>
          <a:xfrm>
            <a:off x="1225440" y="573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4" name="CustomShape 19"/>
          <p:cNvSpPr/>
          <p:nvPr/>
        </p:nvSpPr>
        <p:spPr>
          <a:xfrm>
            <a:off x="4059720" y="2443320"/>
            <a:ext cx="1582920" cy="213984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20"/>
          <p:cNvSpPr/>
          <p:nvPr/>
        </p:nvSpPr>
        <p:spPr>
          <a:xfrm>
            <a:off x="53434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6" name="CustomShape 21"/>
          <p:cNvSpPr/>
          <p:nvPr/>
        </p:nvSpPr>
        <p:spPr>
          <a:xfrm flipH="1">
            <a:off x="1758960" y="2849040"/>
            <a:ext cx="1353240" cy="18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2"/>
          <p:cNvSpPr/>
          <p:nvPr/>
        </p:nvSpPr>
        <p:spPr>
          <a:xfrm>
            <a:off x="250416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8" name="CustomShape 23"/>
          <p:cNvSpPr/>
          <p:nvPr/>
        </p:nvSpPr>
        <p:spPr>
          <a:xfrm flipH="1" flipV="1">
            <a:off x="3896640" y="2849040"/>
            <a:ext cx="1353240" cy="19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4"/>
          <p:cNvSpPr/>
          <p:nvPr/>
        </p:nvSpPr>
        <p:spPr>
          <a:xfrm>
            <a:off x="413208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0" name="CustomShape 25"/>
          <p:cNvSpPr/>
          <p:nvPr/>
        </p:nvSpPr>
        <p:spPr>
          <a:xfrm flipH="1" rot="16200000">
            <a:off x="5642280" y="5171400"/>
            <a:ext cx="12240" cy="783720"/>
          </a:xfrm>
          <a:prstGeom prst="curvedConnector3">
            <a:avLst>
              <a:gd name="adj1" fmla="val 4872276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6"/>
          <p:cNvSpPr/>
          <p:nvPr/>
        </p:nvSpPr>
        <p:spPr>
          <a:xfrm>
            <a:off x="5494320" y="5755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2" name="CustomShape 27"/>
          <p:cNvSpPr/>
          <p:nvPr/>
        </p:nvSpPr>
        <p:spPr>
          <a:xfrm>
            <a:off x="8249760" y="3017160"/>
            <a:ext cx="384480" cy="483480"/>
          </a:xfrm>
          <a:prstGeom prst="downArrow">
            <a:avLst>
              <a:gd name="adj1" fmla="val 0"/>
              <a:gd name="adj2" fmla="val 12574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88600" y="4607640"/>
            <a:ext cx="1108440" cy="111204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  <a:effectLst>
            <a:glow rad="9906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Как это работает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813240" y="4560120"/>
            <a:ext cx="1108440" cy="11476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2950920" y="1869480"/>
            <a:ext cx="1108440" cy="11476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 flipV="1">
            <a:off x="180360" y="5109840"/>
            <a:ext cx="628560" cy="2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8" name="Group 6"/>
          <p:cNvGrpSpPr/>
          <p:nvPr/>
        </p:nvGrpSpPr>
        <p:grpSpPr>
          <a:xfrm>
            <a:off x="5088600" y="4583880"/>
            <a:ext cx="1108440" cy="1147680"/>
            <a:chOff x="5088600" y="4583880"/>
            <a:chExt cx="1108440" cy="1147680"/>
          </a:xfrm>
        </p:grpSpPr>
        <p:sp>
          <p:nvSpPr>
            <p:cNvPr id="339" name="CustomShape 7"/>
            <p:cNvSpPr/>
            <p:nvPr/>
          </p:nvSpPr>
          <p:spPr>
            <a:xfrm>
              <a:off x="5088600" y="4583880"/>
              <a:ext cx="1108440" cy="114768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40" name="CustomShape 8"/>
            <p:cNvSpPr/>
            <p:nvPr/>
          </p:nvSpPr>
          <p:spPr>
            <a:xfrm>
              <a:off x="5240520" y="4740840"/>
              <a:ext cx="804600" cy="83304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341" name="CustomShape 9"/>
          <p:cNvSpPr/>
          <p:nvPr/>
        </p:nvSpPr>
        <p:spPr>
          <a:xfrm flipH="1" flipV="1" rot="5400000">
            <a:off x="1100520" y="2709360"/>
            <a:ext cx="2116440" cy="158292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0"/>
          <p:cNvSpPr/>
          <p:nvPr/>
        </p:nvSpPr>
        <p:spPr>
          <a:xfrm>
            <a:off x="13762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3" name="CustomShape 11"/>
          <p:cNvSpPr/>
          <p:nvPr/>
        </p:nvSpPr>
        <p:spPr>
          <a:xfrm>
            <a:off x="67438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44" name="CustomShape 12"/>
          <p:cNvSpPr/>
          <p:nvPr/>
        </p:nvSpPr>
        <p:spPr>
          <a:xfrm>
            <a:off x="75931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45" name="CustomShape 13"/>
          <p:cNvSpPr/>
          <p:nvPr/>
        </p:nvSpPr>
        <p:spPr>
          <a:xfrm>
            <a:off x="8442000" y="3501360"/>
            <a:ext cx="86112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46" name="CustomShape 14"/>
          <p:cNvSpPr/>
          <p:nvPr/>
        </p:nvSpPr>
        <p:spPr>
          <a:xfrm>
            <a:off x="93034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47" name="CustomShape 15"/>
          <p:cNvSpPr/>
          <p:nvPr/>
        </p:nvSpPr>
        <p:spPr>
          <a:xfrm>
            <a:off x="101527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48" name="CustomShape 16"/>
          <p:cNvSpPr/>
          <p:nvPr/>
        </p:nvSpPr>
        <p:spPr>
          <a:xfrm>
            <a:off x="1100160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49" name="CustomShape 17"/>
          <p:cNvSpPr/>
          <p:nvPr/>
        </p:nvSpPr>
        <p:spPr>
          <a:xfrm flipH="1" rot="16200000">
            <a:off x="1366920" y="5147640"/>
            <a:ext cx="12240" cy="783720"/>
          </a:xfrm>
          <a:prstGeom prst="curvedConnector3">
            <a:avLst>
              <a:gd name="adj1" fmla="val 5180843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8"/>
          <p:cNvSpPr/>
          <p:nvPr/>
        </p:nvSpPr>
        <p:spPr>
          <a:xfrm>
            <a:off x="1225440" y="573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1" name="CustomShape 19"/>
          <p:cNvSpPr/>
          <p:nvPr/>
        </p:nvSpPr>
        <p:spPr>
          <a:xfrm>
            <a:off x="4059720" y="2443320"/>
            <a:ext cx="1582920" cy="213984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20"/>
          <p:cNvSpPr/>
          <p:nvPr/>
        </p:nvSpPr>
        <p:spPr>
          <a:xfrm>
            <a:off x="53434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3" name="CustomShape 21"/>
          <p:cNvSpPr/>
          <p:nvPr/>
        </p:nvSpPr>
        <p:spPr>
          <a:xfrm flipH="1">
            <a:off x="1758960" y="2849040"/>
            <a:ext cx="1353240" cy="18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22"/>
          <p:cNvSpPr/>
          <p:nvPr/>
        </p:nvSpPr>
        <p:spPr>
          <a:xfrm>
            <a:off x="250416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5" name="CustomShape 23"/>
          <p:cNvSpPr/>
          <p:nvPr/>
        </p:nvSpPr>
        <p:spPr>
          <a:xfrm flipH="1" flipV="1">
            <a:off x="3896640" y="2849040"/>
            <a:ext cx="1353240" cy="19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24"/>
          <p:cNvSpPr/>
          <p:nvPr/>
        </p:nvSpPr>
        <p:spPr>
          <a:xfrm>
            <a:off x="413208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7" name="CustomShape 25"/>
          <p:cNvSpPr/>
          <p:nvPr/>
        </p:nvSpPr>
        <p:spPr>
          <a:xfrm flipH="1" rot="16200000">
            <a:off x="5642280" y="5171400"/>
            <a:ext cx="12240" cy="783720"/>
          </a:xfrm>
          <a:prstGeom prst="curvedConnector3">
            <a:avLst>
              <a:gd name="adj1" fmla="val 4872276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6"/>
          <p:cNvSpPr/>
          <p:nvPr/>
        </p:nvSpPr>
        <p:spPr>
          <a:xfrm>
            <a:off x="5494320" y="5755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9" name="CustomShape 27"/>
          <p:cNvSpPr/>
          <p:nvPr/>
        </p:nvSpPr>
        <p:spPr>
          <a:xfrm>
            <a:off x="9111240" y="3017160"/>
            <a:ext cx="384480" cy="483480"/>
          </a:xfrm>
          <a:prstGeom prst="downArrow">
            <a:avLst>
              <a:gd name="adj1" fmla="val 0"/>
              <a:gd name="adj2" fmla="val 12574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5094720" y="4583880"/>
            <a:ext cx="1101960" cy="114768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  <a:effectLst>
            <a:glow rad="9906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Как это работает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813240" y="4560120"/>
            <a:ext cx="1108440" cy="11476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2950920" y="1869480"/>
            <a:ext cx="1108440" cy="11476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 flipV="1">
            <a:off x="180360" y="5109840"/>
            <a:ext cx="628560" cy="2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5" name="Group 6"/>
          <p:cNvGrpSpPr/>
          <p:nvPr/>
        </p:nvGrpSpPr>
        <p:grpSpPr>
          <a:xfrm>
            <a:off x="5088600" y="4583880"/>
            <a:ext cx="1108440" cy="1147680"/>
            <a:chOff x="5088600" y="4583880"/>
            <a:chExt cx="1108440" cy="1147680"/>
          </a:xfrm>
        </p:grpSpPr>
        <p:sp>
          <p:nvSpPr>
            <p:cNvPr id="366" name="CustomShape 7"/>
            <p:cNvSpPr/>
            <p:nvPr/>
          </p:nvSpPr>
          <p:spPr>
            <a:xfrm>
              <a:off x="5088600" y="4583880"/>
              <a:ext cx="1108440" cy="114768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67" name="CustomShape 8"/>
            <p:cNvSpPr/>
            <p:nvPr/>
          </p:nvSpPr>
          <p:spPr>
            <a:xfrm>
              <a:off x="5240520" y="4740840"/>
              <a:ext cx="804600" cy="83304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368" name="CustomShape 9"/>
          <p:cNvSpPr/>
          <p:nvPr/>
        </p:nvSpPr>
        <p:spPr>
          <a:xfrm flipH="1" flipV="1" rot="5400000">
            <a:off x="1100520" y="2709360"/>
            <a:ext cx="2116440" cy="158292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0"/>
          <p:cNvSpPr/>
          <p:nvPr/>
        </p:nvSpPr>
        <p:spPr>
          <a:xfrm>
            <a:off x="13762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0" name="CustomShape 11"/>
          <p:cNvSpPr/>
          <p:nvPr/>
        </p:nvSpPr>
        <p:spPr>
          <a:xfrm>
            <a:off x="67438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71" name="CustomShape 12"/>
          <p:cNvSpPr/>
          <p:nvPr/>
        </p:nvSpPr>
        <p:spPr>
          <a:xfrm>
            <a:off x="75931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72" name="CustomShape 13"/>
          <p:cNvSpPr/>
          <p:nvPr/>
        </p:nvSpPr>
        <p:spPr>
          <a:xfrm>
            <a:off x="8442000" y="3501360"/>
            <a:ext cx="86112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73" name="CustomShape 14"/>
          <p:cNvSpPr/>
          <p:nvPr/>
        </p:nvSpPr>
        <p:spPr>
          <a:xfrm>
            <a:off x="93034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74" name="CustomShape 15"/>
          <p:cNvSpPr/>
          <p:nvPr/>
        </p:nvSpPr>
        <p:spPr>
          <a:xfrm>
            <a:off x="101527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75" name="CustomShape 16"/>
          <p:cNvSpPr/>
          <p:nvPr/>
        </p:nvSpPr>
        <p:spPr>
          <a:xfrm>
            <a:off x="1100160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76" name="CustomShape 17"/>
          <p:cNvSpPr/>
          <p:nvPr/>
        </p:nvSpPr>
        <p:spPr>
          <a:xfrm flipH="1" rot="16200000">
            <a:off x="1366920" y="5147640"/>
            <a:ext cx="12240" cy="783720"/>
          </a:xfrm>
          <a:prstGeom prst="curvedConnector3">
            <a:avLst>
              <a:gd name="adj1" fmla="val 5180843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18"/>
          <p:cNvSpPr/>
          <p:nvPr/>
        </p:nvSpPr>
        <p:spPr>
          <a:xfrm>
            <a:off x="1225440" y="573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8" name="CustomShape 19"/>
          <p:cNvSpPr/>
          <p:nvPr/>
        </p:nvSpPr>
        <p:spPr>
          <a:xfrm>
            <a:off x="4059720" y="2443320"/>
            <a:ext cx="1582920" cy="213984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0"/>
          <p:cNvSpPr/>
          <p:nvPr/>
        </p:nvSpPr>
        <p:spPr>
          <a:xfrm>
            <a:off x="53434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0" name="CustomShape 21"/>
          <p:cNvSpPr/>
          <p:nvPr/>
        </p:nvSpPr>
        <p:spPr>
          <a:xfrm flipH="1">
            <a:off x="1758960" y="2849040"/>
            <a:ext cx="1353240" cy="18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22"/>
          <p:cNvSpPr/>
          <p:nvPr/>
        </p:nvSpPr>
        <p:spPr>
          <a:xfrm>
            <a:off x="250416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2" name="CustomShape 23"/>
          <p:cNvSpPr/>
          <p:nvPr/>
        </p:nvSpPr>
        <p:spPr>
          <a:xfrm flipH="1" flipV="1">
            <a:off x="3896640" y="2849040"/>
            <a:ext cx="1353240" cy="19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24"/>
          <p:cNvSpPr/>
          <p:nvPr/>
        </p:nvSpPr>
        <p:spPr>
          <a:xfrm>
            <a:off x="413208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4" name="CustomShape 25"/>
          <p:cNvSpPr/>
          <p:nvPr/>
        </p:nvSpPr>
        <p:spPr>
          <a:xfrm flipH="1" rot="16200000">
            <a:off x="5642280" y="5171400"/>
            <a:ext cx="12240" cy="783720"/>
          </a:xfrm>
          <a:prstGeom prst="curvedConnector3">
            <a:avLst>
              <a:gd name="adj1" fmla="val 4872276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26"/>
          <p:cNvSpPr/>
          <p:nvPr/>
        </p:nvSpPr>
        <p:spPr>
          <a:xfrm>
            <a:off x="5494320" y="5755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6" name="CustomShape 27"/>
          <p:cNvSpPr/>
          <p:nvPr/>
        </p:nvSpPr>
        <p:spPr>
          <a:xfrm>
            <a:off x="9960120" y="3017160"/>
            <a:ext cx="384480" cy="483480"/>
          </a:xfrm>
          <a:prstGeom prst="downArrow">
            <a:avLst>
              <a:gd name="adj1" fmla="val 0"/>
              <a:gd name="adj2" fmla="val 12574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946960" y="1869480"/>
            <a:ext cx="1108440" cy="114768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  <a:effectLst>
            <a:glow rad="9906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Как это работает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813240" y="4560120"/>
            <a:ext cx="1108440" cy="11476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2950920" y="1869480"/>
            <a:ext cx="1108440" cy="11476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Calibri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 flipV="1">
            <a:off x="180360" y="5109840"/>
            <a:ext cx="628560" cy="2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2" name="Group 6"/>
          <p:cNvGrpSpPr/>
          <p:nvPr/>
        </p:nvGrpSpPr>
        <p:grpSpPr>
          <a:xfrm>
            <a:off x="5088600" y="4583880"/>
            <a:ext cx="1108440" cy="1147680"/>
            <a:chOff x="5088600" y="4583880"/>
            <a:chExt cx="1108440" cy="1147680"/>
          </a:xfrm>
        </p:grpSpPr>
        <p:sp>
          <p:nvSpPr>
            <p:cNvPr id="393" name="CustomShape 7"/>
            <p:cNvSpPr/>
            <p:nvPr/>
          </p:nvSpPr>
          <p:spPr>
            <a:xfrm>
              <a:off x="5088600" y="4583880"/>
              <a:ext cx="1108440" cy="114768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394" name="CustomShape 8"/>
            <p:cNvSpPr/>
            <p:nvPr/>
          </p:nvSpPr>
          <p:spPr>
            <a:xfrm>
              <a:off x="5240520" y="4740840"/>
              <a:ext cx="804600" cy="83304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Calibri"/>
                </a:rPr>
                <a:t> 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395" name="CustomShape 9"/>
          <p:cNvSpPr/>
          <p:nvPr/>
        </p:nvSpPr>
        <p:spPr>
          <a:xfrm flipH="1" flipV="1" rot="5400000">
            <a:off x="1100520" y="2709360"/>
            <a:ext cx="2116440" cy="158292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13762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7" name="CustomShape 11"/>
          <p:cNvSpPr/>
          <p:nvPr/>
        </p:nvSpPr>
        <p:spPr>
          <a:xfrm>
            <a:off x="67438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98" name="CustomShape 12"/>
          <p:cNvSpPr/>
          <p:nvPr/>
        </p:nvSpPr>
        <p:spPr>
          <a:xfrm>
            <a:off x="75931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99" name="CustomShape 13"/>
          <p:cNvSpPr/>
          <p:nvPr/>
        </p:nvSpPr>
        <p:spPr>
          <a:xfrm>
            <a:off x="8442000" y="3501360"/>
            <a:ext cx="86112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00" name="CustomShape 14"/>
          <p:cNvSpPr/>
          <p:nvPr/>
        </p:nvSpPr>
        <p:spPr>
          <a:xfrm>
            <a:off x="930348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01" name="CustomShape 15"/>
          <p:cNvSpPr/>
          <p:nvPr/>
        </p:nvSpPr>
        <p:spPr>
          <a:xfrm>
            <a:off x="1015272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02" name="CustomShape 16"/>
          <p:cNvSpPr/>
          <p:nvPr/>
        </p:nvSpPr>
        <p:spPr>
          <a:xfrm>
            <a:off x="11001600" y="3501360"/>
            <a:ext cx="848880" cy="87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03" name="CustomShape 17"/>
          <p:cNvSpPr/>
          <p:nvPr/>
        </p:nvSpPr>
        <p:spPr>
          <a:xfrm flipH="1" rot="16200000">
            <a:off x="1366920" y="5147640"/>
            <a:ext cx="12240" cy="783720"/>
          </a:xfrm>
          <a:prstGeom prst="curvedConnector3">
            <a:avLst>
              <a:gd name="adj1" fmla="val 5180843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18"/>
          <p:cNvSpPr/>
          <p:nvPr/>
        </p:nvSpPr>
        <p:spPr>
          <a:xfrm>
            <a:off x="1225440" y="5732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5" name="CustomShape 19"/>
          <p:cNvSpPr/>
          <p:nvPr/>
        </p:nvSpPr>
        <p:spPr>
          <a:xfrm>
            <a:off x="4059720" y="2443320"/>
            <a:ext cx="1582920" cy="2139840"/>
          </a:xfrm>
          <a:prstGeom prst="curvedConnector2">
            <a:avLst/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20"/>
          <p:cNvSpPr/>
          <p:nvPr/>
        </p:nvSpPr>
        <p:spPr>
          <a:xfrm>
            <a:off x="5343480" y="3042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7" name="CustomShape 21"/>
          <p:cNvSpPr/>
          <p:nvPr/>
        </p:nvSpPr>
        <p:spPr>
          <a:xfrm flipH="1">
            <a:off x="1758960" y="2849040"/>
            <a:ext cx="1353240" cy="18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2"/>
          <p:cNvSpPr/>
          <p:nvPr/>
        </p:nvSpPr>
        <p:spPr>
          <a:xfrm>
            <a:off x="250416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9" name="CustomShape 23"/>
          <p:cNvSpPr/>
          <p:nvPr/>
        </p:nvSpPr>
        <p:spPr>
          <a:xfrm flipH="1" flipV="1">
            <a:off x="3896640" y="2849040"/>
            <a:ext cx="1353240" cy="19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24"/>
          <p:cNvSpPr/>
          <p:nvPr/>
        </p:nvSpPr>
        <p:spPr>
          <a:xfrm>
            <a:off x="4132080" y="359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1" name="CustomShape 25"/>
          <p:cNvSpPr/>
          <p:nvPr/>
        </p:nvSpPr>
        <p:spPr>
          <a:xfrm flipH="1" rot="16200000">
            <a:off x="5642280" y="5171400"/>
            <a:ext cx="12240" cy="783720"/>
          </a:xfrm>
          <a:prstGeom prst="curvedConnector3">
            <a:avLst>
              <a:gd name="adj1" fmla="val 4872276"/>
            </a:avLst>
          </a:pr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26"/>
          <p:cNvSpPr/>
          <p:nvPr/>
        </p:nvSpPr>
        <p:spPr>
          <a:xfrm>
            <a:off x="5494320" y="5755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3" name="CustomShape 27"/>
          <p:cNvSpPr/>
          <p:nvPr/>
        </p:nvSpPr>
        <p:spPr>
          <a:xfrm>
            <a:off x="10809360" y="3017160"/>
            <a:ext cx="384480" cy="483480"/>
          </a:xfrm>
          <a:prstGeom prst="downArrow">
            <a:avLst>
              <a:gd name="adj1" fmla="val 0"/>
              <a:gd name="adj2" fmla="val 12574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3265</TotalTime>
  <Application>LibreOffice/6.0.4.2$Windows_x86 LibreOffice_project/9b0d9b32d5dcda91d2f1a96dc04c645c450872bf</Application>
  <Words>764</Words>
  <Paragraphs>302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2017-01-07T15:38:54Z</dcterms:created>
  <dc:creator>Ким Зыонг</dc:creator>
  <dc:description/>
  <dc:language>ru-RU</dc:language>
  <cp:lastModifiedBy/>
  <dcterms:modified xsi:type="dcterms:W3CDTF">2018-11-30T18:09:38Z</dcterms:modified>
  <cp:revision>54</cp:revision>
  <dc:subject/>
  <dc:title>Регулярные выражения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