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1" r:id="rId3"/>
    <p:sldId id="334" r:id="rId4"/>
    <p:sldId id="332" r:id="rId5"/>
    <p:sldId id="261" r:id="rId6"/>
    <p:sldId id="336" r:id="rId7"/>
    <p:sldId id="344" r:id="rId8"/>
    <p:sldId id="345" r:id="rId9"/>
    <p:sldId id="346" r:id="rId10"/>
    <p:sldId id="347" r:id="rId11"/>
    <p:sldId id="348" r:id="rId12"/>
    <p:sldId id="343" r:id="rId13"/>
    <p:sldId id="337" r:id="rId14"/>
    <p:sldId id="339" r:id="rId15"/>
    <p:sldId id="340" r:id="rId16"/>
    <p:sldId id="338" r:id="rId17"/>
    <p:sldId id="341" r:id="rId18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2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6"/>
    <p:restoredTop sz="94658"/>
  </p:normalViewPr>
  <p:slideViewPr>
    <p:cSldViewPr>
      <p:cViewPr>
        <p:scale>
          <a:sx n="117" d="100"/>
          <a:sy n="117" d="100"/>
        </p:scale>
        <p:origin x="-1608" y="67"/>
      </p:cViewPr>
      <p:guideLst>
        <p:guide orient="horz" pos="720"/>
        <p:guide orient="horz" pos="2544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5300" y="6461759"/>
            <a:ext cx="641603" cy="24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478" y="2640851"/>
            <a:ext cx="9285605" cy="146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8504" y="6506291"/>
            <a:ext cx="170561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2504" y="6418258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suhan.pythonanywher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47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8275" y="2171297"/>
            <a:ext cx="822911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보고서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제목 </a:t>
            </a:r>
            <a:r>
              <a:rPr lang="en-US" altLang="ko-KR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3600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인디가수</a:t>
            </a:r>
            <a:r>
              <a:rPr lang="ko-KR" altLang="en-US" sz="3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개인앨범 판매 사이트</a:t>
            </a:r>
            <a:endParaRPr sz="3600"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600" y="3911489"/>
            <a:ext cx="312278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학번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i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2021105620</a:t>
            </a:r>
            <a:endParaRPr lang="en-US" altLang="ko-KR" sz="2400"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이름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2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오수한</a:t>
            </a:r>
            <a:endParaRPr sz="24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9628" y="5259323"/>
            <a:ext cx="1036319" cy="402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4215" y="5285013"/>
            <a:ext cx="241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20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2000" b="1" spc="-1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138" y="630845"/>
            <a:ext cx="51084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altLang="ko-K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Mobile/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WebService</a:t>
            </a:r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Project</a:t>
            </a:r>
            <a:endParaRPr lang="en-US" altLang="ko-K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CFE62A-AC32-2ED9-4DBE-05890A2AD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97AD99-E4F7-2C66-1881-6248595F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2. Service System(Python, Django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51DB4F-A935-0D3C-1AE9-A8BE88D1D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369606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2-5.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기타 추가기능</a:t>
            </a: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AC1D796-EE66-8F33-37BF-6E0F85D7424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59787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2-6.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기타 추가기능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386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C3F4422-BB0D-3E5A-7E5E-14136C8A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97A25E-EF9B-015E-ACE8-7A7A35A7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3. Client System(Android, </a:t>
            </a:r>
            <a:r>
              <a:rPr lang="en-US" altLang="ko-KR" dirty="0">
                <a:solidFill>
                  <a:schemeClr val="tx2"/>
                </a:solidFill>
              </a:rPr>
              <a:t>Java</a:t>
            </a:r>
            <a:r>
              <a:rPr lang="ko-KR" altLang="en-US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개별 제안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394BAA-EF43-505D-E9D9-DC002713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59787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3.1. Image list view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개별 제안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750B8A7-7FF0-6EAE-390E-8D3D5A0B7D5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813317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3.2. Image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6E01DD3E-BC55-0D0F-9780-7B8B684C16E3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1813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3.3.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공통기능 및 추가기능을 활용한 사용자 시나리오 및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UI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xmlns="" id="{0F8C301E-3D83-105C-BBF1-8DF4BD734E9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1369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3-4.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기타 추가 기능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214305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DA6232A-58D9-EFAF-E142-261AA29A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711783AD-4A19-F75E-4B88-637986810F13}"/>
              </a:ext>
            </a:extLst>
          </p:cNvPr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44824326-EE27-709E-7158-5943D15D3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7807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부족한 설명 </a:t>
            </a:r>
            <a:r>
              <a:rPr lang="ko-KR" altLang="en-US" sz="2000" i="1" dirty="0" err="1">
                <a:solidFill>
                  <a:srgbClr val="FF0000"/>
                </a:solidFill>
              </a:rPr>
              <a:t>추거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신규 또는 추가 기능 중심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페이지 추가 가능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81041FBD-FFD1-6639-E0FE-B73C65DCDC64}"/>
              </a:ext>
            </a:extLst>
          </p:cNvPr>
          <p:cNvSpPr txBox="1"/>
          <p:nvPr/>
        </p:nvSpPr>
        <p:spPr>
          <a:xfrm>
            <a:off x="574040" y="1124817"/>
            <a:ext cx="8080375" cy="12343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??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2000" i="1" spc="-5" dirty="0">
                <a:solidFill>
                  <a:srgbClr val="FF0000"/>
                </a:solidFill>
                <a:latin typeface="+mn-ea"/>
                <a:cs typeface="Malgun Gothic"/>
              </a:rPr>
              <a:t>에지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/</a:t>
            </a:r>
            <a:r>
              <a:rPr lang="ko-KR" altLang="en-US" sz="2000" i="1" spc="-5" dirty="0">
                <a:solidFill>
                  <a:srgbClr val="FF0000"/>
                </a:solidFill>
                <a:latin typeface="+mn-ea"/>
                <a:cs typeface="Malgun Gothic"/>
              </a:rPr>
              <a:t>서버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/</a:t>
            </a:r>
            <a:r>
              <a:rPr lang="ko-KR" altLang="en-US" sz="2000" i="1" spc="-5" dirty="0">
                <a:solidFill>
                  <a:srgbClr val="FF0000"/>
                </a:solidFill>
                <a:latin typeface="+mn-ea"/>
                <a:cs typeface="Malgun Gothic"/>
              </a:rPr>
              <a:t>스마트폰 클라이언트의 역할 제시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sz="20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800" dirty="0">
                <a:latin typeface="+mn-ea"/>
                <a:cs typeface="Gulim"/>
              </a:rPr>
              <a:t>??</a:t>
            </a: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1096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77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??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2000" i="1" spc="-5" dirty="0">
                <a:solidFill>
                  <a:srgbClr val="FF0000"/>
                </a:solidFill>
                <a:latin typeface="+mn-ea"/>
                <a:cs typeface="Malgun Gothic"/>
              </a:rPr>
              <a:t>개발 완료된 상태를 캡처하여 사용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800" dirty="0">
                <a:latin typeface="+mn-ea"/>
                <a:cs typeface="Gulim"/>
              </a:rPr>
              <a:t>??</a:t>
            </a:r>
            <a:endParaRPr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55561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개발과정의 이슈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선택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77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??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800" dirty="0">
                <a:latin typeface="+mn-ea"/>
                <a:cs typeface="Gulim"/>
              </a:rPr>
              <a:t>??</a:t>
            </a:r>
            <a:endParaRPr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93001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664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데모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구동 동영상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ko-KR" sz="2000" i="1" dirty="0">
                <a:solidFill>
                  <a:srgbClr val="FF0000"/>
                </a:solidFill>
              </a:rPr>
              <a:t>mp4</a:t>
            </a:r>
            <a:r>
              <a:rPr lang="ko-KR" altLang="en-US" sz="2000" i="1" dirty="0">
                <a:solidFill>
                  <a:srgbClr val="FF0000"/>
                </a:solidFill>
              </a:rPr>
              <a:t> 동영상 파일을 추가 함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데모 동영상</a:t>
            </a:r>
            <a:endParaRPr sz="2000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889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5501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기대효과 및 결론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77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??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800" dirty="0">
                <a:latin typeface="+mn-ea"/>
                <a:cs typeface="Gulim"/>
              </a:rPr>
              <a:t>??</a:t>
            </a:r>
            <a:endParaRPr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540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626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결과물의 목록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12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서비스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URL :  </a:t>
            </a:r>
            <a:r>
              <a:rPr lang="en-US" altLang="ko-KR" sz="2000" u="sng" dirty="0" smtClean="0">
                <a:hlinkClick r:id="rId2"/>
              </a:rPr>
              <a:t>testsuhan.pythonanywhere.com</a:t>
            </a:r>
            <a:endParaRPr lang="en-US" altLang="ko-KR" sz="2000" u="sng" dirty="0" smtClean="0"/>
          </a:p>
          <a:p>
            <a:r>
              <a:rPr lang="en-US" altLang="ko-KR" sz="2000" u="sng" dirty="0"/>
              <a:t> </a:t>
            </a:r>
            <a:r>
              <a:rPr lang="ko-KR" altLang="en-US" sz="2000" u="sng" dirty="0" err="1" smtClean="0"/>
              <a:t>호스팅</a:t>
            </a:r>
            <a:r>
              <a:rPr lang="ko-KR" altLang="en-US" sz="2000" u="sng" dirty="0" smtClean="0"/>
              <a:t> 실패하였습니다</a:t>
            </a:r>
            <a:r>
              <a:rPr lang="en-US" altLang="ko-KR" sz="2000" u="sng" dirty="0" smtClean="0"/>
              <a:t>.</a:t>
            </a:r>
            <a:endParaRPr lang="en-US" altLang="ko-KR" sz="2000" dirty="0"/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 smtClean="0">
                <a:solidFill>
                  <a:srgbClr val="558ED5"/>
                </a:solidFill>
                <a:latin typeface="+mn-ea"/>
                <a:cs typeface="Malgun Gothic"/>
              </a:rPr>
              <a:t>소스코드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git 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주소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: https://github.com/Kimonoduck/FinalTermProject.git</a:t>
            </a:r>
            <a:endParaRPr lang="en-US" altLang="ko-KR" i="1" dirty="0">
              <a:solidFill>
                <a:srgbClr val="FF0000"/>
              </a:solidFill>
              <a:latin typeface="+mn-ea"/>
              <a:cs typeface="Gulim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BDE730AC-CFC8-5EDF-860C-36BC23E2E541}"/>
              </a:ext>
            </a:extLst>
          </p:cNvPr>
          <p:cNvGrpSpPr/>
          <p:nvPr/>
        </p:nvGrpSpPr>
        <p:grpSpPr>
          <a:xfrm>
            <a:off x="1905000" y="2334178"/>
            <a:ext cx="7315200" cy="1704422"/>
            <a:chOff x="2057400" y="2133600"/>
            <a:chExt cx="7315200" cy="17044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9DD1A18B-E207-63B8-B8C7-5E192BFB88DE}"/>
                </a:ext>
              </a:extLst>
            </p:cNvPr>
            <p:cNvSpPr/>
            <p:nvPr/>
          </p:nvSpPr>
          <p:spPr>
            <a:xfrm>
              <a:off x="2057400" y="2133600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x-none" dirty="0"/>
                <a:t>Root</a:t>
              </a:r>
              <a:endParaRPr kumimoji="1" lang="x-none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10597A4C-A41B-4751-3E12-A7B7CFF451AC}"/>
                </a:ext>
              </a:extLst>
            </p:cNvPr>
            <p:cNvSpPr/>
            <p:nvPr/>
          </p:nvSpPr>
          <p:spPr>
            <a:xfrm>
              <a:off x="4614227" y="2141483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x-none" dirty="0" err="1"/>
                <a:t>Edge_System</a:t>
              </a:r>
              <a:endParaRPr kumimoji="1" lang="x-none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038A63B9-CA00-D283-FA1D-A78E4A936BCE}"/>
                </a:ext>
              </a:extLst>
            </p:cNvPr>
            <p:cNvSpPr/>
            <p:nvPr/>
          </p:nvSpPr>
          <p:spPr>
            <a:xfrm>
              <a:off x="4614227" y="2772756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x-none" dirty="0" err="1"/>
                <a:t>Service_System</a:t>
              </a:r>
              <a:endParaRPr kumimoji="1" lang="x-none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A3C426F6-AC55-20D4-8C98-F4D88F05621F}"/>
                </a:ext>
              </a:extLst>
            </p:cNvPr>
            <p:cNvSpPr/>
            <p:nvPr/>
          </p:nvSpPr>
          <p:spPr>
            <a:xfrm>
              <a:off x="4614227" y="3404029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x-none" dirty="0" err="1"/>
                <a:t>Client_System</a:t>
              </a:r>
              <a:endParaRPr kumimoji="1" lang="x-none" altLang="en-US" dirty="0"/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xmlns="" id="{858EB992-DFBD-5465-1B8D-7ACF2C5660B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038600" y="2350597"/>
              <a:ext cx="575627" cy="7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[E] 12">
              <a:extLst>
                <a:ext uri="{FF2B5EF4-FFF2-40B4-BE49-F238E27FC236}">
                  <a16:creationId xmlns:a16="http://schemas.microsoft.com/office/drawing/2014/main" xmlns="" id="{FB351BE6-61C4-1769-DB81-F2487B261252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4038600" y="2350597"/>
              <a:ext cx="575627" cy="6391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[E] 14">
              <a:extLst>
                <a:ext uri="{FF2B5EF4-FFF2-40B4-BE49-F238E27FC236}">
                  <a16:creationId xmlns:a16="http://schemas.microsoft.com/office/drawing/2014/main" xmlns="" id="{4CF0E49F-C012-5CDF-E9E9-B10B1E9996B8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038600" y="2350597"/>
              <a:ext cx="575627" cy="12704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왼쪽 화살표[L] 19">
              <a:extLst>
                <a:ext uri="{FF2B5EF4-FFF2-40B4-BE49-F238E27FC236}">
                  <a16:creationId xmlns:a16="http://schemas.microsoft.com/office/drawing/2014/main" xmlns="" id="{B287C82F-48F4-5176-B993-CA6D56492D90}"/>
                </a:ext>
              </a:extLst>
            </p:cNvPr>
            <p:cNvSpPr/>
            <p:nvPr/>
          </p:nvSpPr>
          <p:spPr>
            <a:xfrm>
              <a:off x="7086600" y="2141484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x-none" dirty="0">
                  <a:solidFill>
                    <a:schemeClr val="bg1"/>
                  </a:solidFill>
                </a:rPr>
                <a:t>YOLO</a:t>
              </a:r>
              <a:endParaRPr kumimoji="1" lang="x-none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왼쪽 화살표[L] 20">
              <a:extLst>
                <a:ext uri="{FF2B5EF4-FFF2-40B4-BE49-F238E27FC236}">
                  <a16:creationId xmlns:a16="http://schemas.microsoft.com/office/drawing/2014/main" xmlns="" id="{661CE047-42BA-0835-FBBF-825A7534441E}"/>
                </a:ext>
              </a:extLst>
            </p:cNvPr>
            <p:cNvSpPr/>
            <p:nvPr/>
          </p:nvSpPr>
          <p:spPr>
            <a:xfrm>
              <a:off x="7086600" y="2780639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x-none" dirty="0">
                  <a:solidFill>
                    <a:schemeClr val="bg1"/>
                  </a:solidFill>
                </a:rPr>
                <a:t>Django</a:t>
              </a:r>
              <a:endParaRPr kumimoji="1" lang="x-none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왼쪽 화살표[L] 21">
              <a:extLst>
                <a:ext uri="{FF2B5EF4-FFF2-40B4-BE49-F238E27FC236}">
                  <a16:creationId xmlns:a16="http://schemas.microsoft.com/office/drawing/2014/main" xmlns="" id="{A1F7652F-28B4-2D24-DA8F-C647A6995155}"/>
                </a:ext>
              </a:extLst>
            </p:cNvPr>
            <p:cNvSpPr/>
            <p:nvPr/>
          </p:nvSpPr>
          <p:spPr>
            <a:xfrm>
              <a:off x="7086600" y="3407970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x-none" dirty="0">
                  <a:solidFill>
                    <a:schemeClr val="bg1"/>
                  </a:solidFill>
                </a:rPr>
                <a:t>Android, Native App</a:t>
              </a:r>
              <a:endParaRPr kumimoji="1" lang="x-none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B6B96D8-C469-DA52-92DD-BE63EAF5557F}"/>
              </a:ext>
            </a:extLst>
          </p:cNvPr>
          <p:cNvSpPr/>
          <p:nvPr/>
        </p:nvSpPr>
        <p:spPr>
          <a:xfrm>
            <a:off x="4491210" y="42672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보고서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US" altLang="ko-KR" spc="-5" dirty="0">
                <a:solidFill>
                  <a:srgbClr val="FFFFFF"/>
                </a:solidFill>
                <a:latin typeface="Times New Roman"/>
                <a:cs typeface="Times New Roman"/>
              </a:rPr>
              <a:t>pptx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xmlns="" id="{4815B585-13F2-2774-E3B0-9AF5359FBF4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886200" y="2551175"/>
            <a:ext cx="605010" cy="19330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EED7E21-5A52-D56E-9176-B51368D7472C}"/>
              </a:ext>
            </a:extLst>
          </p:cNvPr>
          <p:cNvSpPr/>
          <p:nvPr/>
        </p:nvSpPr>
        <p:spPr>
          <a:xfrm>
            <a:off x="4495800" y="48768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url.txt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(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서비스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URL,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소스코드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git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주소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xmlns="" id="{042AADFF-B6E9-FD53-205F-AE4D1443BC0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886200" y="2551175"/>
            <a:ext cx="609600" cy="2542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21723" y="6431727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9538" y="2991103"/>
            <a:ext cx="5687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목차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482089" y="4019482"/>
            <a:ext cx="6366511" cy="23051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요구조건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필요성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기능 계획</a:t>
            </a:r>
            <a:r>
              <a:rPr lang="en-US" altLang="ko-KR" sz="2000" dirty="0"/>
              <a:t>(</a:t>
            </a:r>
            <a:r>
              <a:rPr lang="ko-KR" altLang="en-US" sz="2000" dirty="0"/>
              <a:t>신규 또는 추가 기능 중심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>
                <a:solidFill>
                  <a:srgbClr val="1F497D"/>
                </a:solidFill>
                <a:latin typeface="Malgun Gothic"/>
                <a:cs typeface="Malgun Gothic"/>
              </a:rPr>
              <a:t>기대효과</a:t>
            </a:r>
            <a:endParaRPr lang="en-US" altLang="ko-KR" sz="2000" dirty="0">
              <a:solidFill>
                <a:srgbClr val="1F497D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6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요구조건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547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1.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Edge System(Python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1-1.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YoloV5 pretrained model </a:t>
            </a:r>
            <a:r>
              <a:rPr lang="ko-KR" altLang="en-US" sz="1600" dirty="0">
                <a:latin typeface="+mn-ea"/>
              </a:rPr>
              <a:t>사용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Ms</a:t>
            </a:r>
            <a:r>
              <a:rPr lang="en-US" altLang="ko-KR" sz="1600" dirty="0">
                <a:latin typeface="+mn-ea"/>
              </a:rPr>
              <a:t> coco </a:t>
            </a:r>
            <a:r>
              <a:rPr lang="ko-KR" altLang="en-US" sz="1600" dirty="0">
                <a:latin typeface="+mn-ea"/>
              </a:rPr>
              <a:t>훈련데이터 기준 검출 객체 </a:t>
            </a:r>
            <a:r>
              <a:rPr lang="en-US" altLang="ko-KR" sz="1600" dirty="0">
                <a:latin typeface="+mn-ea"/>
              </a:rPr>
              <a:t>(Classes) : 80</a:t>
            </a:r>
            <a:r>
              <a:rPr lang="ko-KR" altLang="en-US" sz="1600" dirty="0">
                <a:latin typeface="+mn-ea"/>
              </a:rPr>
              <a:t>가지 객체 검출 기능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i="1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1-3.</a:t>
            </a:r>
            <a:r>
              <a:rPr lang="ko-KR" altLang="en-US" sz="1600" dirty="0">
                <a:latin typeface="+mn-ea"/>
              </a:rPr>
              <a:t> 한 종류의 객체를 동일한 객체로 가능한 </a:t>
            </a:r>
            <a:r>
              <a:rPr lang="en-US" altLang="ko-KR" sz="1600" dirty="0">
                <a:latin typeface="+mn-ea"/>
              </a:rPr>
              <a:t>Change Detection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1-4.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altLang="x-none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1-5.</a:t>
            </a:r>
            <a:r>
              <a:rPr lang="ko-KR" altLang="en-US" sz="1600" dirty="0">
                <a:latin typeface="+mn-ea"/>
                <a:cs typeface="Gulim"/>
              </a:rPr>
              <a:t> 추가기능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2.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Service System(Python, Django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 err="1">
                <a:solidFill>
                  <a:srgbClr val="558ED5"/>
                </a:solidFill>
                <a:latin typeface="+mn-ea"/>
                <a:cs typeface="Malgun Gothic"/>
              </a:rPr>
              <a:t>Pythonanywhere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클라우드상 서비스 구동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일부 확장 기능 가능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2-1.</a:t>
            </a:r>
            <a:r>
              <a:rPr lang="ko-KR" altLang="en-US" sz="1600" dirty="0">
                <a:latin typeface="+mn-ea"/>
              </a:rPr>
              <a:t> 사용자 보안 기능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보안키를 이용한 로그인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공통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Image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</a:rPr>
              <a:t>Blog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ko-KR" altLang="en-US" sz="1600" dirty="0">
                <a:latin typeface="+mn-ea"/>
                <a:cs typeface="Gulim"/>
              </a:rPr>
              <a:t>및 </a:t>
            </a:r>
            <a:r>
              <a:rPr lang="ko-KR" altLang="en-US" sz="1600" dirty="0">
                <a:latin typeface="+mn-ea"/>
              </a:rPr>
              <a:t>관리</a:t>
            </a:r>
            <a:r>
              <a:rPr lang="ko-KR" altLang="en-US" sz="1600" dirty="0">
                <a:latin typeface="+mn-ea"/>
                <a:cs typeface="Gulim"/>
              </a:rPr>
              <a:t> 기능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일부 확장 기능 가능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2-3.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2-4.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x-none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2-5.</a:t>
            </a:r>
            <a:r>
              <a:rPr lang="ko-KR" altLang="en-US" sz="1600" dirty="0">
                <a:latin typeface="+mn-ea"/>
                <a:cs typeface="Gulim"/>
              </a:rPr>
              <a:t> 추가 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  <a:cs typeface="Gulim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3.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x-none" sz="1600" spc="-5" dirty="0">
                <a:solidFill>
                  <a:srgbClr val="558ED5"/>
                </a:solidFill>
                <a:latin typeface="+mn-ea"/>
                <a:cs typeface="Malgun Gothic"/>
              </a:rPr>
              <a:t>Client System(Android, Native App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개별 제안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3.1.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 list view </a:t>
            </a:r>
            <a:r>
              <a:rPr lang="ko-KR" altLang="en-US" sz="1600" dirty="0">
                <a:latin typeface="+mn-ea"/>
                <a:cs typeface="Gulim"/>
              </a:rPr>
              <a:t>기능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 기능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개별 제안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3.2.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x-none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3.3.</a:t>
            </a:r>
            <a:r>
              <a:rPr lang="ko-KR" altLang="en-US" sz="1600" dirty="0">
                <a:latin typeface="+mn-ea"/>
                <a:cs typeface="Gulim"/>
              </a:rPr>
              <a:t> 공통기능 및 추가기능을 활용한 사용자 시나리오 및 </a:t>
            </a:r>
            <a:r>
              <a:rPr lang="en-US" altLang="ko-KR" sz="1600" dirty="0">
                <a:latin typeface="+mn-ea"/>
                <a:cs typeface="Gulim"/>
              </a:rPr>
              <a:t>UI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 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3-4.</a:t>
            </a:r>
            <a:r>
              <a:rPr lang="ko-KR" altLang="en-US" sz="1600" dirty="0">
                <a:latin typeface="+mn-ea"/>
                <a:cs typeface="Gulim"/>
              </a:rPr>
              <a:t> 추가 기능</a:t>
            </a:r>
            <a:endParaRPr lang="en-US" altLang="ko-KR" sz="16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21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9658644-18C5-09E3-5A99-583969EA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18" y="2590800"/>
            <a:ext cx="2030258" cy="2788687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xmlns="" id="{42AE3B60-BC96-6ABB-6C4A-5C973F50649C}"/>
              </a:ext>
            </a:extLst>
          </p:cNvPr>
          <p:cNvSpPr/>
          <p:nvPr/>
        </p:nvSpPr>
        <p:spPr>
          <a:xfrm>
            <a:off x="3942441" y="2666999"/>
            <a:ext cx="2151817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1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611206EA-D141-C3C0-2DFF-A03FD7DA0CF1}"/>
              </a:ext>
            </a:extLst>
          </p:cNvPr>
          <p:cNvSpPr/>
          <p:nvPr/>
        </p:nvSpPr>
        <p:spPr>
          <a:xfrm>
            <a:off x="1941282" y="2667051"/>
            <a:ext cx="1543959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100" dirty="0"/>
          </a:p>
        </p:txBody>
      </p:sp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5293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시스템 구성도 </a:t>
            </a:r>
            <a:r>
              <a:rPr lang="en-US" altLang="ko-KR" i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ko-KR" altLang="en-US" i="1" dirty="0">
                <a:solidFill>
                  <a:srgbClr val="FF0000"/>
                </a:solidFill>
                <a:latin typeface="Times New Roman"/>
                <a:cs typeface="Times New Roman"/>
              </a:rPr>
              <a:t>변경  된 사항 적용</a:t>
            </a:r>
            <a:r>
              <a:rPr lang="en-US" altLang="ko-KR" i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시스템 구성도</a:t>
            </a:r>
            <a:endParaRPr sz="2000" dirty="0">
              <a:latin typeface="+mn-ea"/>
              <a:cs typeface="Malgun Gothic"/>
            </a:endParaRPr>
          </a:p>
        </p:txBody>
      </p:sp>
      <p:pic>
        <p:nvPicPr>
          <p:cNvPr id="21" name="Picture 12" descr="D:\Daum_Cloud\DaumCloud\20131220_스마트 협업테이블\01. Images\DL380G7.png">
            <a:extLst>
              <a:ext uri="{FF2B5EF4-FFF2-40B4-BE49-F238E27FC236}">
                <a16:creationId xmlns:a16="http://schemas.microsoft.com/office/drawing/2014/main" xmlns="" id="{AE4E6DFE-0A9A-FA71-DD2D-D6F77FEC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39" y="4785497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D:\Daum_Cloud\DaumCloud\20131220_스마트 협업테이블\01. Images\DL380G7.png">
            <a:extLst>
              <a:ext uri="{FF2B5EF4-FFF2-40B4-BE49-F238E27FC236}">
                <a16:creationId xmlns:a16="http://schemas.microsoft.com/office/drawing/2014/main" xmlns="" id="{0F63D4D9-953B-2D1F-BFAF-1B1E31D2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1" y="4720803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535AF7C-5A98-242D-DB01-7C8B35B6A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83" y="4866073"/>
            <a:ext cx="522801" cy="463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DEE88C-C676-BE47-3735-11C43C5A1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238" y="4082001"/>
            <a:ext cx="870999" cy="870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C631D6F-1A75-37D5-AD9C-77A50F1EF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569" y="2671424"/>
            <a:ext cx="971309" cy="647540"/>
          </a:xfrm>
          <a:prstGeom prst="rect">
            <a:avLst/>
          </a:prstGeom>
        </p:spPr>
      </p:pic>
      <p:pic>
        <p:nvPicPr>
          <p:cNvPr id="23" name="그림 22" descr="텍스트, 실외이(가) 표시된 사진&#10;&#10;자동 생성된 설명">
            <a:extLst>
              <a:ext uri="{FF2B5EF4-FFF2-40B4-BE49-F238E27FC236}">
                <a16:creationId xmlns:a16="http://schemas.microsoft.com/office/drawing/2014/main" xmlns="" id="{45C8DEC8-D18A-68DD-CD36-BF39CE9D8F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38" y="3756554"/>
            <a:ext cx="858744" cy="586846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43E3AD6F-2BEC-050F-6ABD-67996DB94D9B}"/>
              </a:ext>
            </a:extLst>
          </p:cNvPr>
          <p:cNvSpPr/>
          <p:nvPr/>
        </p:nvSpPr>
        <p:spPr>
          <a:xfrm>
            <a:off x="2061309" y="3192267"/>
            <a:ext cx="1257632" cy="529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100" dirty="0"/>
              <a:t>Change Detection</a:t>
            </a:r>
            <a:endParaRPr kumimoji="1" lang="x-none" altLang="en-US" sz="11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60186F94-C34A-B6E9-3EE6-4D66A3B4FDC6}"/>
              </a:ext>
            </a:extLst>
          </p:cNvPr>
          <p:cNvSpPr/>
          <p:nvPr/>
        </p:nvSpPr>
        <p:spPr>
          <a:xfrm>
            <a:off x="4031778" y="3395570"/>
            <a:ext cx="1368449" cy="78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100" dirty="0"/>
              <a:t>Intruder Detection</a:t>
            </a:r>
          </a:p>
          <a:p>
            <a:pPr algn="ctr"/>
            <a:r>
              <a:rPr kumimoji="1" lang="en-US" altLang="x-none" sz="1100" dirty="0"/>
              <a:t>(Django blog)</a:t>
            </a:r>
            <a:endParaRPr kumimoji="1" lang="x-none" altLang="en-US" sz="1100" dirty="0"/>
          </a:p>
        </p:txBody>
      </p:sp>
      <p:pic>
        <p:nvPicPr>
          <p:cNvPr id="26" name="Picture 13" descr="D:\Daum_Cloud\DaumCloud\20131220_스마트 협업테이블\01. Images\Database_3.png">
            <a:extLst>
              <a:ext uri="{FF2B5EF4-FFF2-40B4-BE49-F238E27FC236}">
                <a16:creationId xmlns:a16="http://schemas.microsoft.com/office/drawing/2014/main" xmlns="" id="{962EA651-522D-9C86-C725-0861A92F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06" y="4181145"/>
            <a:ext cx="594672" cy="6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D4EF574-AFE5-2436-6726-206CFC668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7805" y="2671424"/>
            <a:ext cx="971309" cy="543326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9ADB011-F4B9-BB74-494C-4666C7E714D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153384" y="5097848"/>
            <a:ext cx="871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0D70550-21B4-3E41-19BF-039B07FE8DCC}"/>
              </a:ext>
            </a:extLst>
          </p:cNvPr>
          <p:cNvSpPr txBox="1"/>
          <p:nvPr/>
        </p:nvSpPr>
        <p:spPr>
          <a:xfrm>
            <a:off x="1184599" y="4828170"/>
            <a:ext cx="491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200" dirty="0"/>
              <a:t>RTSP</a:t>
            </a:r>
            <a:endParaRPr kumimoji="1" lang="x-none" altLang="en-US" sz="12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xmlns="" id="{9D1B64E9-B351-4B43-551D-F8B8F5CB930C}"/>
              </a:ext>
            </a:extLst>
          </p:cNvPr>
          <p:cNvCxnSpPr>
            <a:cxnSpLocks/>
            <a:stCxn id="24" idx="0"/>
            <a:endCxn id="9" idx="1"/>
          </p:cNvCxnSpPr>
          <p:nvPr/>
        </p:nvCxnSpPr>
        <p:spPr>
          <a:xfrm rot="5400000" flipH="1" flipV="1">
            <a:off x="3357811" y="2327509"/>
            <a:ext cx="197073" cy="1532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xmlns="" id="{B9B71CDA-9F6E-482A-5587-BB85509175DE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124237" y="4517500"/>
            <a:ext cx="37276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91AC4C0C-D37A-9B30-37F3-932EFFED37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0562" y="3680774"/>
            <a:ext cx="431435" cy="414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AB7DE51-8636-F122-B35E-DF97F1590E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9861" y="4119079"/>
            <a:ext cx="552835" cy="41462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3796987-A85F-E381-8EB8-DE0569E371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9322" y="3223161"/>
            <a:ext cx="395673" cy="41462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036151BF-7ED6-0715-36B9-4A83291C87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4378" y="2785772"/>
            <a:ext cx="421175" cy="41462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3008D9B9-9672-F9F7-B1C9-CE4987F78C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6804" y="3223161"/>
            <a:ext cx="660400" cy="660400"/>
          </a:xfrm>
          <a:prstGeom prst="rect">
            <a:avLst/>
          </a:prstGeom>
        </p:spPr>
      </p:pic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xmlns="" id="{ABCD8ECB-282A-6335-0B2A-8E0A1E5F558C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 flipV="1">
            <a:off x="5193878" y="2993086"/>
            <a:ext cx="2470500" cy="21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FA01F47-3330-C635-0239-9C3660364D09}"/>
              </a:ext>
            </a:extLst>
          </p:cNvPr>
          <p:cNvSpPr txBox="1"/>
          <p:nvPr/>
        </p:nvSpPr>
        <p:spPr>
          <a:xfrm>
            <a:off x="2729982" y="2702939"/>
            <a:ext cx="123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200" dirty="0"/>
              <a:t>HTTP/Restful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API</a:t>
            </a:r>
            <a:endParaRPr kumimoji="1" lang="x-none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027E028-B68C-DDC5-6C75-D317B32B0A67}"/>
              </a:ext>
            </a:extLst>
          </p:cNvPr>
          <p:cNvSpPr txBox="1"/>
          <p:nvPr/>
        </p:nvSpPr>
        <p:spPr>
          <a:xfrm>
            <a:off x="5429805" y="2702938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200" dirty="0"/>
              <a:t>HTTP</a:t>
            </a:r>
            <a:endParaRPr kumimoji="1" lang="x-none" altLang="en-US" sz="12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8EEF8602-A224-866A-BC31-E8089D5E352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716003" y="3086086"/>
            <a:ext cx="0" cy="309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51CDFA6-6AA4-2B01-173B-46645D590930}"/>
              </a:ext>
            </a:extLst>
          </p:cNvPr>
          <p:cNvSpPr txBox="1"/>
          <p:nvPr/>
        </p:nvSpPr>
        <p:spPr>
          <a:xfrm>
            <a:off x="4724400" y="3124200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200" dirty="0"/>
              <a:t>HTTP</a:t>
            </a:r>
            <a:endParaRPr kumimoji="1" lang="x-none" altLang="en-US" sz="1200" dirty="0"/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xmlns="" id="{F5EA3C39-7B5D-6748-BB13-44D60AC654A3}"/>
              </a:ext>
            </a:extLst>
          </p:cNvPr>
          <p:cNvSpPr/>
          <p:nvPr/>
        </p:nvSpPr>
        <p:spPr>
          <a:xfrm>
            <a:off x="4253616" y="4054333"/>
            <a:ext cx="94026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000" dirty="0"/>
              <a:t> Image blog</a:t>
            </a:r>
            <a:endParaRPr kumimoji="1" lang="x-none" altLang="en-US" sz="10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xmlns="" id="{A2A46386-DA7C-81F2-1F2E-3C2FFD0D31EB}"/>
              </a:ext>
            </a:extLst>
          </p:cNvPr>
          <p:cNvSpPr/>
          <p:nvPr/>
        </p:nvSpPr>
        <p:spPr>
          <a:xfrm>
            <a:off x="4031778" y="3402836"/>
            <a:ext cx="69262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000" dirty="0"/>
              <a:t> REST API</a:t>
            </a:r>
            <a:endParaRPr kumimoji="1" lang="x-none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7F7F2CF-5152-F03B-CCDD-A01F95E9695B}"/>
              </a:ext>
            </a:extLst>
          </p:cNvPr>
          <p:cNvSpPr txBox="1"/>
          <p:nvPr/>
        </p:nvSpPr>
        <p:spPr>
          <a:xfrm>
            <a:off x="3856074" y="3152001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200" dirty="0"/>
              <a:t>PORT:8000</a:t>
            </a:r>
            <a:endParaRPr kumimoji="1" lang="x-none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254C7AC-6818-E540-E402-89B1617ED852}"/>
              </a:ext>
            </a:extLst>
          </p:cNvPr>
          <p:cNvSpPr txBox="1"/>
          <p:nvPr/>
        </p:nvSpPr>
        <p:spPr>
          <a:xfrm>
            <a:off x="4572000" y="2694801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200" dirty="0"/>
              <a:t>PORT:8080</a:t>
            </a:r>
            <a:endParaRPr kumimoji="1" lang="x-none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2D9E07-B252-368F-6CC7-299C67EC932D}"/>
              </a:ext>
            </a:extLst>
          </p:cNvPr>
          <p:cNvSpPr txBox="1"/>
          <p:nvPr/>
        </p:nvSpPr>
        <p:spPr>
          <a:xfrm>
            <a:off x="1903368" y="5377056"/>
            <a:ext cx="157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x-none" sz="1200" dirty="0"/>
              <a:t>&lt;EDGE SYSTEM&gt;</a:t>
            </a:r>
            <a:endParaRPr kumimoji="1" lang="x-none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F3C3EBE-3F71-2BF4-18BE-D4502915FCFA}"/>
              </a:ext>
            </a:extLst>
          </p:cNvPr>
          <p:cNvSpPr txBox="1"/>
          <p:nvPr/>
        </p:nvSpPr>
        <p:spPr>
          <a:xfrm>
            <a:off x="6800813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x-none" sz="1200" dirty="0"/>
              <a:t>&lt;CLIENT&gt;</a:t>
            </a:r>
            <a:endParaRPr kumimoji="1" lang="x-none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1838BDA-9BCA-D027-CC4E-8EEB922086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59247" y="4589324"/>
            <a:ext cx="431435" cy="439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E5A8C0A-F9CF-5A2E-A8FF-129FFFF75F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568" y="4060441"/>
            <a:ext cx="971397" cy="67220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9153DF5B-04DE-EECD-E9EE-9E0DE586840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11756" y="4398406"/>
            <a:ext cx="912783" cy="69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56D45A-D091-1BD2-D766-90BA81F6265B}"/>
              </a:ext>
            </a:extLst>
          </p:cNvPr>
          <p:cNvSpPr txBox="1"/>
          <p:nvPr/>
        </p:nvSpPr>
        <p:spPr>
          <a:xfrm>
            <a:off x="1158912" y="424892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200" dirty="0"/>
              <a:t> USB</a:t>
            </a:r>
            <a:endParaRPr kumimoji="1" lang="x-none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424E271-6665-5F41-7DAD-DE491889775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24232" y="4641184"/>
            <a:ext cx="797854" cy="235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0307A8A-A117-F084-4D3B-B664B3E9CE1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40935" y="4244808"/>
            <a:ext cx="1047750" cy="3271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C825158-FCC8-6ED3-0E4D-AA17A3C34D6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19400" y="4790122"/>
            <a:ext cx="609600" cy="1628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827456F-4861-74AE-96C0-B533B83ABB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66530" y="4464046"/>
            <a:ext cx="715339" cy="3576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692E289-E0B5-EAE3-9D1B-CDBDB0A7DFDF}"/>
              </a:ext>
            </a:extLst>
          </p:cNvPr>
          <p:cNvSpPr txBox="1"/>
          <p:nvPr/>
        </p:nvSpPr>
        <p:spPr>
          <a:xfrm>
            <a:off x="3960572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x-none" sz="1200" dirty="0"/>
              <a:t>&lt;SERVICE SYSTEM&gt;</a:t>
            </a:r>
            <a:endParaRPr kumimoji="1" lang="x-non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01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목적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77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dirty="0" smtClean="0">
                <a:latin typeface="+mn-ea"/>
                <a:cs typeface="Malgun Gothic"/>
              </a:rPr>
              <a:t>레이블</a:t>
            </a:r>
            <a:r>
              <a:rPr lang="en-US" altLang="ko-KR" sz="2000" dirty="0" smtClean="0">
                <a:latin typeface="+mn-ea"/>
                <a:cs typeface="Malgun Gothic"/>
              </a:rPr>
              <a:t>, </a:t>
            </a:r>
            <a:r>
              <a:rPr lang="ko-KR" altLang="en-US" sz="2000" dirty="0" smtClean="0">
                <a:latin typeface="+mn-ea"/>
                <a:cs typeface="Malgun Gothic"/>
              </a:rPr>
              <a:t>레코드 회사가 없는 개인 </a:t>
            </a:r>
            <a:r>
              <a:rPr lang="ko-KR" altLang="en-US" sz="2000" dirty="0" err="1" smtClean="0">
                <a:latin typeface="+mn-ea"/>
                <a:cs typeface="Malgun Gothic"/>
              </a:rPr>
              <a:t>인디</a:t>
            </a:r>
            <a:r>
              <a:rPr lang="ko-KR" altLang="en-US" sz="2000" dirty="0" smtClean="0">
                <a:latin typeface="+mn-ea"/>
                <a:cs typeface="Malgun Gothic"/>
              </a:rPr>
              <a:t> 가수를 위한 개인 앨범 판매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1800" dirty="0" smtClean="0">
                <a:latin typeface="+mn-ea"/>
                <a:cs typeface="Gulim"/>
              </a:rPr>
              <a:t>이하동문</a:t>
            </a:r>
            <a:endParaRPr sz="1800" dirty="0">
              <a:latin typeface="+mn-ea"/>
              <a:cs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817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조건대비표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38D92DE-3313-341A-7253-A23793A0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07297"/>
              </p:ext>
            </p:extLst>
          </p:nvPr>
        </p:nvGraphicFramePr>
        <p:xfrm>
          <a:off x="457200" y="1219200"/>
          <a:ext cx="8991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126058721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xmlns="" val="2052591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19978529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1246177164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558375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구현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대체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소스 파일명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함수 또는 </a:t>
                      </a:r>
                      <a:r>
                        <a:rPr lang="en-US" altLang="ko-KR" sz="1000" dirty="0"/>
                        <a:t>class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052765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1. Edge System(Python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1-1. YoloV5 pretrained model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>
                          <a:solidFill>
                            <a:srgbClr val="FF0000"/>
                          </a:solidFill>
                        </a:rPr>
                        <a:t>O/X</a:t>
                      </a:r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>
                          <a:solidFill>
                            <a:srgbClr val="FF0000"/>
                          </a:solidFill>
                        </a:rPr>
                        <a:t>O/X</a:t>
                      </a:r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092369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1-2. </a:t>
                      </a:r>
                      <a:r>
                        <a:rPr lang="en" altLang="ko-KR" sz="1000" dirty="0" err="1"/>
                        <a:t>Ms</a:t>
                      </a:r>
                      <a:r>
                        <a:rPr lang="en" altLang="ko-KR" sz="1000" dirty="0"/>
                        <a:t> coco </a:t>
                      </a:r>
                      <a:r>
                        <a:rPr lang="ko-KR" altLang="en-US" sz="1000" dirty="0"/>
                        <a:t>훈련데이터 기준 검출 객체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" altLang="ko-KR" sz="1000" dirty="0"/>
                        <a:t>Classes) : 80</a:t>
                      </a:r>
                      <a:r>
                        <a:rPr lang="ko-KR" altLang="en-US" sz="1000" dirty="0"/>
                        <a:t>가지 객체 검출 기능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05768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1-3. </a:t>
                      </a:r>
                      <a:r>
                        <a:rPr lang="ko-KR" altLang="en-US" sz="1000" dirty="0"/>
                        <a:t>한 종류의 객체를 동일한 객체로 가능한 </a:t>
                      </a:r>
                      <a:r>
                        <a:rPr lang="en" altLang="ko-KR" sz="1000" dirty="0"/>
                        <a:t>Change Detection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en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7174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1-4.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212583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1-5. </a:t>
                      </a:r>
                      <a:r>
                        <a:rPr lang="ko-KR" altLang="en-US" sz="1000" dirty="0"/>
                        <a:t>기타 추가기능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421904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2. Service System(Python, Django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" altLang="ko-KR" sz="1000" dirty="0" err="1"/>
                        <a:t>Pythonanywhere</a:t>
                      </a:r>
                      <a:r>
                        <a:rPr lang="en" altLang="ko-KR" sz="1000" dirty="0"/>
                        <a:t> </a:t>
                      </a:r>
                      <a:r>
                        <a:rPr lang="ko-KR" altLang="en-US" sz="1000" dirty="0"/>
                        <a:t>클라우드상 서비스 구동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2-1. </a:t>
                      </a:r>
                      <a:r>
                        <a:rPr lang="ko-KR" altLang="en-US" sz="1000" dirty="0"/>
                        <a:t>사용자 보안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보안키를 이용한 로그인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0204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2-2. Image Blog </a:t>
                      </a:r>
                      <a:r>
                        <a:rPr lang="ko-KR" altLang="en-US" sz="1000" dirty="0"/>
                        <a:t>및 관리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4618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2-3.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309916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2-4.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92280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2-5. </a:t>
                      </a:r>
                      <a:r>
                        <a:rPr lang="ko-KR" altLang="en-US" sz="1000" dirty="0"/>
                        <a:t>기타 추가 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4239533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 Client System(Android, Native App,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3.1. Image list view </a:t>
                      </a:r>
                      <a:r>
                        <a:rPr lang="ko-KR" altLang="en-US" sz="1000" dirty="0"/>
                        <a:t>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 기능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13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3.2.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39566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3.3. </a:t>
                      </a:r>
                      <a:r>
                        <a:rPr lang="ko-KR" altLang="en-US" sz="1000" dirty="0"/>
                        <a:t>공통기능 및 추가기능을 활용한 사용자 시나리오 및 </a:t>
                      </a:r>
                      <a:r>
                        <a:rPr lang="en" altLang="ko-KR" sz="1000" dirty="0"/>
                        <a:t>UI </a:t>
                      </a:r>
                      <a:r>
                        <a:rPr lang="ko-KR" altLang="en-US" sz="1000" dirty="0"/>
                        <a:t>제공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626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3-4. </a:t>
                      </a:r>
                      <a:r>
                        <a:rPr lang="ko-KR" altLang="en-US" sz="1000" dirty="0"/>
                        <a:t>추가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5756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8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C953FC-8DC7-DEB6-AC4F-171A8F72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1. Edge System(Python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공통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C2D131-20C9-3743-0C3C-F48B12A4E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40038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1-1. YoloV5 pretrained model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 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DAA10C6-B376-C92B-2E3F-39E2C58C9A9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813317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1-2. </a:t>
            </a:r>
            <a:r>
              <a:rPr lang="en" altLang="ko-KR" sz="1400" spc="-5" dirty="0" err="1">
                <a:solidFill>
                  <a:srgbClr val="558ED5"/>
                </a:solidFill>
                <a:latin typeface="+mn-ea"/>
                <a:cs typeface="Malgun Gothic"/>
              </a:rPr>
              <a:t>Ms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 coco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훈련데이터 기준 검출 객체 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Classes) : 80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가지 객체 검출 기능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2436FCE2-7D0B-C826-592C-819072951881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15850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1-3.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한 종류의 객체를 동일한 객체로 가능한 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Change Detection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 (</a:t>
            </a:r>
            <a:r>
              <a:rPr lang="ko-KR" altLang="en-US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xmlns="" id="{ACCB36D9-586F-F52E-70DB-55ACD54B7FC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15978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1-4.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kern="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 latinLnBrk="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320925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D4CC10C-D7E8-0941-032A-F97ED994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4DC8FF-D86E-578B-462B-9B4B30D6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1. Edge System(Python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공통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369714-2E6A-0BF3-2752-0164F4ABF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369606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1-5.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기타 추가기능</a:t>
            </a: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614D103-DA70-6704-3D5D-F338A9101BC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59787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1-6.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기타 추가기능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3326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1D8B0C2-7071-927C-C28B-D4889232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33B1E0-DCA4-6B53-3ABD-B5A49F1D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2. Service System(Python, Django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A223D7F-C36C-107B-7BF2-246DBF4E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369606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2-1.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사용자 보안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보안키를 이용한 로그인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5A5ACAD-B866-53DA-94B5-BBFD3F1C41A1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813317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2-2. Image Blog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및 관리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일부 확장 기능 가능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21701398-9CCD-B812-1428-A0D01599FD8A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15850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xmlns="" id="{A4BEBBAE-61C7-CA37-64BE-8E9F5E4C5900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1813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2-4. Image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kern="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 latinLnBrk="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390441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4506</TotalTime>
  <Words>1085</Words>
  <Application>Microsoft Office PowerPoint</Application>
  <PresentationFormat>A4 용지(210x297mm)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Mobile/WebService Project</vt:lpstr>
      <vt:lpstr>목차</vt:lpstr>
      <vt:lpstr>요구조건</vt:lpstr>
      <vt:lpstr>시스템 구성도 (변경  된 사항 적용)</vt:lpstr>
      <vt:lpstr>목적</vt:lpstr>
      <vt:lpstr>기능 - 조건대비표</vt:lpstr>
      <vt:lpstr>기능 - 1. Edge System(Python 기반, 공통)</vt:lpstr>
      <vt:lpstr>기능 - 1. Edge System(Python 기반, 공통)</vt:lpstr>
      <vt:lpstr>기능 - 2. Service System(Python, Django 기반)</vt:lpstr>
      <vt:lpstr>기능 - 2. Service System(Python, Django 기반)</vt:lpstr>
      <vt:lpstr>기능 - 3. Client System(Android, Java기반, 개별 제안)</vt:lpstr>
      <vt:lpstr>기능(부족한 설명 추거, 신규 또는 추가 기능 중심, 페이지 추가 가능)</vt:lpstr>
      <vt:lpstr>사용자 시나리오(Ui 구성)</vt:lpstr>
      <vt:lpstr>개발과정의 이슈(선택)</vt:lpstr>
      <vt:lpstr>데모(구동 동영상, mp4 동영상 파일을 추가 함)</vt:lpstr>
      <vt:lpstr>기대효과 및 결론</vt:lpstr>
      <vt:lpstr>결과물의 목록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안기옥</dc:creator>
  <cp:lastModifiedBy>15U50P</cp:lastModifiedBy>
  <cp:revision>59</cp:revision>
  <dcterms:created xsi:type="dcterms:W3CDTF">2020-06-08T19:34:44Z</dcterms:created>
  <dcterms:modified xsi:type="dcterms:W3CDTF">2024-12-17T11:18:42Z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Creator">
    <vt:lpwstr>PowerPoint용 Acrobat PDFMaker 15</vt:lpwstr>
  </property>
  <property fmtid="{D5CDD505-2E9C-101B-9397-08002B2CF9AE}" pid="4" name="LastSaved">
    <vt:filetime>2020-06-08T00:00:00Z</vt:filetime>
  </property>
</Properties>
</file>