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1"/>
  </p:notesMasterIdLst>
  <p:sldIdLst>
    <p:sldId id="357" r:id="rId2"/>
    <p:sldId id="283" r:id="rId3"/>
    <p:sldId id="359" r:id="rId4"/>
    <p:sldId id="360" r:id="rId5"/>
    <p:sldId id="361" r:id="rId6"/>
    <p:sldId id="358" r:id="rId7"/>
    <p:sldId id="364" r:id="rId8"/>
    <p:sldId id="281" r:id="rId9"/>
    <p:sldId id="3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255" userDrawn="1">
          <p15:clr>
            <a:srgbClr val="A4A3A4"/>
          </p15:clr>
        </p15:guide>
        <p15:guide id="5" pos="279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A35"/>
    <a:srgbClr val="9929D7"/>
    <a:srgbClr val="6AA84F"/>
    <a:srgbClr val="674EA7"/>
    <a:srgbClr val="67FFA7"/>
    <a:srgbClr val="713B87"/>
    <a:srgbClr val="263BDA"/>
    <a:srgbClr val="D7298C"/>
    <a:srgbClr val="383288"/>
    <a:srgbClr val="ADD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3364" autoAdjust="0"/>
  </p:normalViewPr>
  <p:slideViewPr>
    <p:cSldViewPr snapToGrid="0">
      <p:cViewPr varScale="1">
        <p:scale>
          <a:sx n="108" d="100"/>
          <a:sy n="108" d="100"/>
        </p:scale>
        <p:origin x="516" y="78"/>
      </p:cViewPr>
      <p:guideLst>
        <p:guide orient="horz" pos="2160"/>
        <p:guide pos="3840"/>
        <p:guide orient="horz" pos="4110"/>
        <p:guide orient="horz" pos="255"/>
        <p:guide pos="279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16EBE-57CE-4EBC-BD57-A999DD88B7D5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0E1ED-FC16-4B0B-8773-5C0CA34C3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036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290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8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33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1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6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12D1-AC4F-4D91-AA41-88AA8B28C4BE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3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207">
            <a:off x="837173" y="4469081"/>
            <a:ext cx="2142171" cy="2142171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24825" y="2180979"/>
            <a:ext cx="6942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  <a:latin typeface="+mj-lt"/>
              </a:rPr>
              <a:t>БАЗОВЫЙ КУРС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0" y="1767874"/>
            <a:ext cx="12192000" cy="3158033"/>
          </a:xfrm>
          <a:prstGeom prst="rect">
            <a:avLst/>
          </a:prstGeom>
          <a:solidFill>
            <a:srgbClr val="992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                                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607">
            <a:off x="10054970" y="389177"/>
            <a:ext cx="1602701" cy="16027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3898" y="2746725"/>
            <a:ext cx="898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bg1"/>
                </a:solidFill>
              </a:rPr>
              <a:t>Granfik</a:t>
            </a:r>
            <a:endParaRPr lang="ru-RU" sz="7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29"/>
            <a:ext cx="1767872" cy="17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7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302276" y="2881452"/>
            <a:ext cx="877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dirty="0">
              <a:solidFill>
                <a:srgbClr val="383288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435250" cy="6858000"/>
          </a:xfrm>
          <a:prstGeom prst="rect">
            <a:avLst/>
          </a:prstGeom>
          <a:solidFill>
            <a:srgbClr val="992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9801247" y="3574297"/>
            <a:ext cx="2635727" cy="3381380"/>
            <a:chOff x="9801247" y="3574297"/>
            <a:chExt cx="2635727" cy="3381380"/>
          </a:xfrm>
          <a:solidFill>
            <a:srgbClr val="9929D7"/>
          </a:solidFill>
        </p:grpSpPr>
        <p:sp>
          <p:nvSpPr>
            <p:cNvPr id="16" name="Прямоугольный треугольник 15"/>
            <p:cNvSpPr/>
            <p:nvPr/>
          </p:nvSpPr>
          <p:spPr>
            <a:xfrm rot="13510417">
              <a:off x="10870854" y="4374358"/>
              <a:ext cx="932316" cy="9323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ый треугольник 36"/>
            <p:cNvSpPr/>
            <p:nvPr/>
          </p:nvSpPr>
          <p:spPr>
            <a:xfrm rot="16200000">
              <a:off x="10415717" y="5103353"/>
              <a:ext cx="1776283" cy="17762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ый треугольник 18"/>
            <p:cNvSpPr/>
            <p:nvPr/>
          </p:nvSpPr>
          <p:spPr>
            <a:xfrm rot="2713161">
              <a:off x="11945188" y="3829630"/>
              <a:ext cx="491786" cy="4917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ый треугольник 38"/>
            <p:cNvSpPr/>
            <p:nvPr/>
          </p:nvSpPr>
          <p:spPr>
            <a:xfrm rot="2713161">
              <a:off x="10148925" y="5593093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ый треугольник 39"/>
            <p:cNvSpPr/>
            <p:nvPr/>
          </p:nvSpPr>
          <p:spPr>
            <a:xfrm rot="10649316">
              <a:off x="10724440" y="5876251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ый треугольник 40"/>
            <p:cNvSpPr/>
            <p:nvPr/>
          </p:nvSpPr>
          <p:spPr>
            <a:xfrm rot="10800000">
              <a:off x="11381272" y="3574297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ый треугольник 41"/>
            <p:cNvSpPr/>
            <p:nvPr/>
          </p:nvSpPr>
          <p:spPr>
            <a:xfrm rot="5400000">
              <a:off x="10745530" y="5124987"/>
              <a:ext cx="331978" cy="33197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ый треугольник 42"/>
            <p:cNvSpPr/>
            <p:nvPr/>
          </p:nvSpPr>
          <p:spPr>
            <a:xfrm rot="8098597">
              <a:off x="9801247" y="6420386"/>
              <a:ext cx="535291" cy="5352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 rot="16200000">
            <a:off x="782050" y="-241971"/>
            <a:ext cx="2173427" cy="2108727"/>
            <a:chOff x="1946747" y="-362880"/>
            <a:chExt cx="2253951" cy="2108727"/>
          </a:xfrm>
          <a:solidFill>
            <a:srgbClr val="9929D7"/>
          </a:solidFill>
        </p:grpSpPr>
        <p:sp>
          <p:nvSpPr>
            <p:cNvPr id="15" name="Прямоугольный треугольник 14"/>
            <p:cNvSpPr/>
            <p:nvPr/>
          </p:nvSpPr>
          <p:spPr>
            <a:xfrm rot="5400000">
              <a:off x="2994908" y="1436783"/>
              <a:ext cx="309064" cy="3090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ый треугольник 16"/>
            <p:cNvSpPr/>
            <p:nvPr/>
          </p:nvSpPr>
          <p:spPr>
            <a:xfrm rot="10800000">
              <a:off x="1946747" y="927077"/>
              <a:ext cx="592037" cy="5920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ый треугольник 17"/>
            <p:cNvSpPr/>
            <p:nvPr/>
          </p:nvSpPr>
          <p:spPr>
            <a:xfrm rot="2698663">
              <a:off x="3640240" y="851726"/>
              <a:ext cx="560458" cy="5604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ый треугольник 19"/>
            <p:cNvSpPr/>
            <p:nvPr/>
          </p:nvSpPr>
          <p:spPr>
            <a:xfrm rot="18911141">
              <a:off x="2425390" y="-362880"/>
              <a:ext cx="1016437" cy="10164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44519" y="2198235"/>
            <a:ext cx="8156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674EA7"/>
                </a:solidFill>
              </a:rPr>
              <a:t>Основная цель нашего проекта – создать мессенджер позволяющий быстро и удобно обратиться в тех поддержку </a:t>
            </a:r>
            <a:r>
              <a:rPr lang="en-US" sz="3600" dirty="0" smtClean="0">
                <a:solidFill>
                  <a:srgbClr val="674EA7"/>
                </a:solidFill>
              </a:rPr>
              <a:t>UDS Group</a:t>
            </a:r>
            <a:endParaRPr lang="ru-RU" sz="3600" dirty="0">
              <a:solidFill>
                <a:srgbClr val="674E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5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усеченными противолежащими углами 1"/>
          <p:cNvSpPr/>
          <p:nvPr/>
        </p:nvSpPr>
        <p:spPr>
          <a:xfrm flipV="1">
            <a:off x="173736" y="1330428"/>
            <a:ext cx="12018264" cy="4407410"/>
          </a:xfrm>
          <a:prstGeom prst="snip2DiagRect">
            <a:avLst>
              <a:gd name="adj1" fmla="val 0"/>
              <a:gd name="adj2" fmla="val 13352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63702" y="280897"/>
            <a:ext cx="1077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Проблема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557" y="2471258"/>
            <a:ext cx="112731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600" dirty="0" smtClean="0">
                <a:solidFill>
                  <a:srgbClr val="674EA7"/>
                </a:solidFill>
                <a:latin typeface="+mj-lt"/>
              </a:rPr>
              <a:t>Многим собственникам помещений </a:t>
            </a:r>
            <a:r>
              <a:rPr lang="en-US" sz="3600" dirty="0" smtClean="0">
                <a:solidFill>
                  <a:srgbClr val="674EA7"/>
                </a:solidFill>
                <a:latin typeface="+mj-lt"/>
              </a:rPr>
              <a:t>UDS Group </a:t>
            </a:r>
            <a:r>
              <a:rPr lang="ru-RU" sz="3600" dirty="0" smtClean="0">
                <a:solidFill>
                  <a:srgbClr val="674EA7"/>
                </a:solidFill>
                <a:latin typeface="+mj-lt"/>
              </a:rPr>
              <a:t>бывает трудно связаться с техподдержкой</a:t>
            </a:r>
            <a:r>
              <a:rPr lang="ru-RU" sz="3600" dirty="0" smtClean="0">
                <a:solidFill>
                  <a:srgbClr val="674EA7"/>
                </a:solidFill>
              </a:rPr>
              <a:t>.</a:t>
            </a:r>
            <a:endParaRPr lang="ru-RU" sz="3600" dirty="0">
              <a:solidFill>
                <a:srgbClr val="674EA7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2800" dirty="0"/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rgbClr val="992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rgbClr val="992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усеченными противолежащими углами 15"/>
          <p:cNvSpPr/>
          <p:nvPr/>
        </p:nvSpPr>
        <p:spPr>
          <a:xfrm flipH="1" flipV="1">
            <a:off x="298704" y="1235384"/>
            <a:ext cx="11734800" cy="4407410"/>
          </a:xfrm>
          <a:prstGeom prst="snip2DiagRect">
            <a:avLst>
              <a:gd name="adj1" fmla="val 0"/>
              <a:gd name="adj2" fmla="val 13352"/>
            </a:avLst>
          </a:prstGeom>
          <a:noFill/>
          <a:ln w="28575">
            <a:solidFill>
              <a:srgbClr val="9929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2843">
            <a:off x="1242304" y="4212305"/>
            <a:ext cx="945610" cy="9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1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усеченными противолежащими углами 1"/>
          <p:cNvSpPr/>
          <p:nvPr/>
        </p:nvSpPr>
        <p:spPr>
          <a:xfrm flipV="1">
            <a:off x="173736" y="1330428"/>
            <a:ext cx="12018264" cy="4407410"/>
          </a:xfrm>
          <a:prstGeom prst="snip2DiagRect">
            <a:avLst>
              <a:gd name="adj1" fmla="val 0"/>
              <a:gd name="adj2" fmla="val 13352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63702" y="280897"/>
            <a:ext cx="1077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Решение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2512" y="2623481"/>
            <a:ext cx="103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600" dirty="0" smtClean="0">
                <a:solidFill>
                  <a:srgbClr val="674EA7"/>
                </a:solidFill>
                <a:latin typeface="+mj-lt"/>
              </a:rPr>
              <a:t>1) Создание мессенджера для обращения в техподдержку.</a:t>
            </a:r>
            <a:endParaRPr lang="ru-RU" sz="3600" dirty="0">
              <a:solidFill>
                <a:srgbClr val="674EA7"/>
              </a:solidFill>
              <a:latin typeface="+mj-lt"/>
            </a:endParaRPr>
          </a:p>
          <a:p>
            <a:pPr lvl="0"/>
            <a:endParaRPr lang="ru-RU" sz="2800" dirty="0"/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rgbClr val="992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rgbClr val="992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усеченными противолежащими углами 15"/>
          <p:cNvSpPr/>
          <p:nvPr/>
        </p:nvSpPr>
        <p:spPr>
          <a:xfrm flipH="1" flipV="1">
            <a:off x="298704" y="1235384"/>
            <a:ext cx="11734800" cy="4407410"/>
          </a:xfrm>
          <a:prstGeom prst="snip2DiagRect">
            <a:avLst>
              <a:gd name="adj1" fmla="val 0"/>
              <a:gd name="adj2" fmla="val 13352"/>
            </a:avLst>
          </a:prstGeom>
          <a:noFill/>
          <a:ln w="28575">
            <a:solidFill>
              <a:srgbClr val="9929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2843">
            <a:off x="1242304" y="4212305"/>
            <a:ext cx="945610" cy="9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Google Shape;139;p20"/>
          <p:cNvSpPr/>
          <p:nvPr/>
        </p:nvSpPr>
        <p:spPr>
          <a:xfrm>
            <a:off x="816300" y="1934111"/>
            <a:ext cx="5279700" cy="174380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1638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3F1C57"/>
              </a:buClr>
              <a:buSzPts val="1100"/>
            </a:pPr>
            <a:r>
              <a:rPr lang="ru-RU" b="1" dirty="0" smtClean="0">
                <a:solidFill>
                  <a:srgbClr val="383288"/>
                </a:solidFill>
                <a:ea typeface="Comfortaa"/>
                <a:cs typeface="Comfortaa"/>
                <a:sym typeface="Comfortaa"/>
              </a:rPr>
              <a:t>Собственники помещений </a:t>
            </a:r>
            <a:r>
              <a:rPr lang="en-US" b="1" dirty="0" smtClean="0">
                <a:solidFill>
                  <a:srgbClr val="383288"/>
                </a:solidFill>
                <a:ea typeface="Comfortaa"/>
                <a:cs typeface="Comfortaa"/>
                <a:sym typeface="Comfortaa"/>
              </a:rPr>
              <a:t>UDS Group</a:t>
            </a:r>
            <a:endParaRPr b="1" dirty="0">
              <a:solidFill>
                <a:srgbClr val="383288"/>
              </a:solidFill>
              <a:ea typeface="Comfortaa"/>
              <a:cs typeface="Comfortaa"/>
            </a:endParaRPr>
          </a:p>
        </p:txBody>
      </p:sp>
      <p:sp>
        <p:nvSpPr>
          <p:cNvPr id="19" name="Google Shape;141;p20"/>
          <p:cNvSpPr/>
          <p:nvPr/>
        </p:nvSpPr>
        <p:spPr>
          <a:xfrm>
            <a:off x="816300" y="1372211"/>
            <a:ext cx="5279700" cy="726942"/>
          </a:xfrm>
          <a:prstGeom prst="rect">
            <a:avLst/>
          </a:prstGeom>
          <a:solidFill>
            <a:srgbClr val="163882"/>
          </a:solidFill>
          <a:ln w="28575" cap="flat" cmpd="sng">
            <a:solidFill>
              <a:srgbClr val="1638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ПОТРЕБИТЕЛЬСКИЕ СЕГМЕНТЫ</a:t>
            </a:r>
            <a:endParaRPr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" name="Google Shape;1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1179" y="1423792"/>
            <a:ext cx="594747" cy="61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44;p20"/>
          <p:cNvSpPr/>
          <p:nvPr/>
        </p:nvSpPr>
        <p:spPr>
          <a:xfrm>
            <a:off x="6678680" y="1576798"/>
            <a:ext cx="5165577" cy="419547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E35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1C57"/>
              </a:buClr>
              <a:buSzPts val="1100"/>
            </a:pPr>
            <a:r>
              <a:rPr lang="ru-RU" b="1" dirty="0" smtClean="0">
                <a:solidFill>
                  <a:srgbClr val="E35A35"/>
                </a:solidFill>
                <a:ea typeface="Comfortaa"/>
                <a:cs typeface="Comfortaa"/>
                <a:sym typeface="Comfortaa"/>
              </a:rPr>
              <a:t>Удобство</a:t>
            </a:r>
            <a:r>
              <a:rPr lang="en-US" b="1" dirty="0" smtClean="0">
                <a:solidFill>
                  <a:srgbClr val="E35A35"/>
                </a:solidFill>
                <a:ea typeface="Comfortaa"/>
                <a:cs typeface="Comfortaa"/>
                <a:sym typeface="Comfortaa"/>
              </a:rPr>
              <a:t>,</a:t>
            </a:r>
            <a:r>
              <a:rPr lang="ru-RU" b="1" dirty="0" smtClean="0">
                <a:solidFill>
                  <a:srgbClr val="E35A35"/>
                </a:solidFill>
                <a:ea typeface="Comfortaa"/>
                <a:cs typeface="Comfortaa"/>
                <a:sym typeface="Comfortaa"/>
              </a:rPr>
              <a:t> мессенджер для обращений в техподдержку </a:t>
            </a:r>
            <a:endParaRPr b="1" dirty="0">
              <a:solidFill>
                <a:srgbClr val="E35A35"/>
              </a:solidFill>
              <a:ea typeface="Comfortaa"/>
              <a:cs typeface="Comfortaa"/>
              <a:sym typeface="Comfortaa"/>
            </a:endParaRPr>
          </a:p>
        </p:txBody>
      </p:sp>
      <p:sp>
        <p:nvSpPr>
          <p:cNvPr id="22" name="Google Shape;145;p20"/>
          <p:cNvSpPr/>
          <p:nvPr/>
        </p:nvSpPr>
        <p:spPr>
          <a:xfrm>
            <a:off x="6678680" y="1576958"/>
            <a:ext cx="5165577" cy="714306"/>
          </a:xfrm>
          <a:prstGeom prst="rect">
            <a:avLst/>
          </a:prstGeom>
          <a:solidFill>
            <a:srgbClr val="E35A35"/>
          </a:solidFill>
          <a:ln w="28575" cap="flat" cmpd="sng">
            <a:solidFill>
              <a:srgbClr val="E35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ea typeface="Comfortaa"/>
                <a:cs typeface="Comfortaa"/>
                <a:sym typeface="Comfortaa"/>
              </a:rPr>
              <a:t>ЦЕННОСТНОЕ ПРЕДЛОЖЕНИЕ</a:t>
            </a:r>
            <a:endParaRPr b="1" dirty="0">
              <a:solidFill>
                <a:schemeClr val="lt1"/>
              </a:solidFill>
              <a:ea typeface="Comfortaa"/>
              <a:cs typeface="Comfortaa"/>
              <a:sym typeface="Comfortaa"/>
            </a:endParaRPr>
          </a:p>
        </p:txBody>
      </p:sp>
      <p:pic>
        <p:nvPicPr>
          <p:cNvPr id="23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767" y="1628380"/>
            <a:ext cx="581891" cy="56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47;p20"/>
          <p:cNvSpPr/>
          <p:nvPr/>
        </p:nvSpPr>
        <p:spPr>
          <a:xfrm>
            <a:off x="826460" y="3890333"/>
            <a:ext cx="5269540" cy="742627"/>
          </a:xfrm>
          <a:prstGeom prst="rect">
            <a:avLst/>
          </a:prstGeom>
          <a:solidFill>
            <a:srgbClr val="6AA84F"/>
          </a:solidFill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КАНАЛЫ ПРОДАЖ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" name="Google Shape;148;p20"/>
          <p:cNvSpPr/>
          <p:nvPr/>
        </p:nvSpPr>
        <p:spPr>
          <a:xfrm>
            <a:off x="826460" y="4610030"/>
            <a:ext cx="5269540" cy="137711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algn="ctr">
              <a:lnSpc>
                <a:spcPct val="150000"/>
              </a:lnSpc>
              <a:buClr>
                <a:srgbClr val="3F1C57"/>
              </a:buClr>
              <a:buSzPts val="1100"/>
            </a:pPr>
            <a:r>
              <a:rPr lang="ru-RU" b="1" dirty="0" smtClean="0">
                <a:solidFill>
                  <a:srgbClr val="6AA84F"/>
                </a:solidFill>
                <a:latin typeface="+mj-lt"/>
                <a:ea typeface="Comfortaa"/>
                <a:cs typeface="Comfortaa"/>
                <a:sym typeface="Comfortaa"/>
              </a:rPr>
              <a:t>Интернет</a:t>
            </a:r>
            <a:endParaRPr b="1" dirty="0">
              <a:solidFill>
                <a:srgbClr val="6AA84F"/>
              </a:solidFill>
              <a:latin typeface="+mj-lt"/>
              <a:ea typeface="Comfortaa"/>
              <a:cs typeface="Comfortaa"/>
              <a:sym typeface="Comfortaa"/>
            </a:endParaRPr>
          </a:p>
        </p:txBody>
      </p:sp>
      <p:pic>
        <p:nvPicPr>
          <p:cNvPr id="26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484" y="3879829"/>
            <a:ext cx="647442" cy="719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48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3702" y="280897"/>
            <a:ext cx="1077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Аналоги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rgbClr val="992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rgbClr val="992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59152" y="40622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663702" y="280897"/>
            <a:ext cx="107750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dirty="0">
                <a:solidFill>
                  <a:srgbClr val="383288"/>
                </a:solidFill>
                <a:latin typeface="Verdana"/>
                <a:ea typeface="Verdana"/>
                <a:cs typeface="Verdana"/>
                <a:sym typeface="Verdana"/>
              </a:rPr>
              <a:t>Планы на будущее</a:t>
            </a:r>
            <a:endParaRPr sz="3600" b="1" i="0" u="none" strike="noStrike" cap="none" dirty="0">
              <a:solidFill>
                <a:srgbClr val="38328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7"/>
          <p:cNvSpPr/>
          <p:nvPr/>
        </p:nvSpPr>
        <p:spPr>
          <a:xfrm rot="-8089583">
            <a:off x="-438329" y="180498"/>
            <a:ext cx="873898" cy="873898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7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1309150" y="1813575"/>
            <a:ext cx="92001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288"/>
              </a:buClr>
              <a:buSzPts val="2800"/>
              <a:buFont typeface="Verdana"/>
              <a:buChar char="❏"/>
            </a:pPr>
            <a:r>
              <a:rPr lang="ru-RU" sz="2800" b="1" dirty="0">
                <a:solidFill>
                  <a:srgbClr val="383288"/>
                </a:solidFill>
                <a:latin typeface="Verdana"/>
                <a:ea typeface="Verdana"/>
                <a:cs typeface="Verdana"/>
                <a:sym typeface="Verdana"/>
              </a:rPr>
              <a:t>Провести тестирование системы в реальном времени;</a:t>
            </a:r>
            <a:endParaRPr sz="2800" b="1" dirty="0">
              <a:solidFill>
                <a:srgbClr val="38328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288"/>
              </a:buClr>
              <a:buSzPts val="2800"/>
              <a:buFont typeface="Verdana"/>
              <a:buChar char="❏"/>
            </a:pPr>
            <a:r>
              <a:rPr lang="ru-RU" sz="2800" b="1" dirty="0" smtClean="0">
                <a:solidFill>
                  <a:srgbClr val="383288"/>
                </a:solidFill>
                <a:latin typeface="Verdana"/>
                <a:ea typeface="Verdana"/>
                <a:cs typeface="Verdana"/>
                <a:sym typeface="Verdana"/>
              </a:rPr>
              <a:t>Добавить дополнительные функции в мессенджер.</a:t>
            </a:r>
            <a:endParaRPr sz="2800" b="1" dirty="0">
              <a:solidFill>
                <a:srgbClr val="38328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99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ый треугольник 121"/>
          <p:cNvSpPr/>
          <p:nvPr/>
        </p:nvSpPr>
        <p:spPr>
          <a:xfrm rot="16200000">
            <a:off x="8985301" y="3641300"/>
            <a:ext cx="3216699" cy="3216699"/>
          </a:xfrm>
          <a:prstGeom prst="rtTriangle">
            <a:avLst/>
          </a:prstGeom>
          <a:solidFill>
            <a:srgbClr val="992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79394" y="452761"/>
            <a:ext cx="10767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383288"/>
                </a:solidFill>
              </a:rPr>
              <a:t>Наша команда </a:t>
            </a:r>
            <a:r>
              <a:rPr lang="en-US" sz="4400" b="1" dirty="0" err="1" smtClean="0">
                <a:solidFill>
                  <a:srgbClr val="383288"/>
                </a:solidFill>
              </a:rPr>
              <a:t>rejoy</a:t>
            </a:r>
            <a:endParaRPr lang="ru-RU" sz="4400" b="1" dirty="0">
              <a:solidFill>
                <a:srgbClr val="38328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393" y="2531497"/>
            <a:ext cx="7966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383288"/>
                </a:solidFill>
              </a:rPr>
              <a:t>Кощеев Никита </a:t>
            </a:r>
            <a:r>
              <a:rPr lang="en-US" sz="2800" b="1" dirty="0" smtClean="0">
                <a:solidFill>
                  <a:srgbClr val="383288"/>
                </a:solidFill>
              </a:rPr>
              <a:t>as </a:t>
            </a:r>
            <a:r>
              <a:rPr lang="en-US" sz="2800" b="1" dirty="0" err="1" smtClean="0">
                <a:solidFill>
                  <a:srgbClr val="383288"/>
                </a:solidFill>
              </a:rPr>
              <a:t>Backender</a:t>
            </a:r>
            <a:endParaRPr lang="en-US" sz="2800" b="1" dirty="0" smtClean="0">
              <a:solidFill>
                <a:srgbClr val="383288"/>
              </a:solidFill>
            </a:endParaRPr>
          </a:p>
          <a:p>
            <a:endParaRPr lang="en-US" sz="2800" b="1" dirty="0" smtClean="0">
              <a:solidFill>
                <a:srgbClr val="383288"/>
              </a:solidFill>
            </a:endParaRPr>
          </a:p>
          <a:p>
            <a:r>
              <a:rPr lang="ru-RU" sz="2800" b="1" dirty="0">
                <a:solidFill>
                  <a:srgbClr val="383288"/>
                </a:solidFill>
              </a:rPr>
              <a:t>Кирилл </a:t>
            </a:r>
            <a:r>
              <a:rPr lang="ru-RU" sz="2800" b="1" dirty="0" err="1">
                <a:solidFill>
                  <a:srgbClr val="383288"/>
                </a:solidFill>
              </a:rPr>
              <a:t>Казанкин</a:t>
            </a:r>
            <a:r>
              <a:rPr lang="ru-RU" sz="2800" b="1" dirty="0">
                <a:solidFill>
                  <a:srgbClr val="383288"/>
                </a:solidFill>
              </a:rPr>
              <a:t> </a:t>
            </a:r>
            <a:r>
              <a:rPr lang="en-US" sz="2800" b="1" dirty="0">
                <a:solidFill>
                  <a:srgbClr val="383288"/>
                </a:solidFill>
              </a:rPr>
              <a:t>as Project Manager</a:t>
            </a:r>
            <a:endParaRPr lang="ru-RU" sz="2800" b="1" dirty="0">
              <a:solidFill>
                <a:srgbClr val="383288"/>
              </a:solidFill>
            </a:endParaRPr>
          </a:p>
          <a:p>
            <a:endParaRPr lang="en-US" sz="2800" b="1" dirty="0">
              <a:solidFill>
                <a:srgbClr val="383288"/>
              </a:solidFill>
            </a:endParaRPr>
          </a:p>
          <a:p>
            <a:r>
              <a:rPr lang="ru-RU" sz="2800" b="1" dirty="0" smtClean="0">
                <a:solidFill>
                  <a:srgbClr val="383288"/>
                </a:solidFill>
              </a:rPr>
              <a:t>Чувашев Данил </a:t>
            </a:r>
            <a:r>
              <a:rPr lang="en-US" sz="2800" b="1" dirty="0" smtClean="0">
                <a:solidFill>
                  <a:srgbClr val="383288"/>
                </a:solidFill>
              </a:rPr>
              <a:t>as </a:t>
            </a:r>
            <a:r>
              <a:rPr lang="en-US" sz="2800" b="1" dirty="0" err="1" smtClean="0">
                <a:solidFill>
                  <a:srgbClr val="383288"/>
                </a:solidFill>
              </a:rPr>
              <a:t>Frontender</a:t>
            </a:r>
            <a:endParaRPr lang="en-US" sz="2800" b="1" dirty="0" smtClean="0">
              <a:solidFill>
                <a:srgbClr val="383288"/>
              </a:solidFill>
            </a:endParaRPr>
          </a:p>
          <a:p>
            <a:endParaRPr lang="en-US" sz="2800" b="1" dirty="0">
              <a:solidFill>
                <a:srgbClr val="3832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0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-5400000">
            <a:off x="8985301" y="3641300"/>
            <a:ext cx="3216699" cy="3216699"/>
          </a:xfrm>
          <a:prstGeom prst="rtTriangl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415204" y="462921"/>
            <a:ext cx="1076772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1" i="0" u="none" strike="noStrike" cap="none">
                <a:solidFill>
                  <a:srgbClr val="383288"/>
                </a:solidFill>
                <a:latin typeface="Verdana"/>
                <a:ea typeface="Verdana"/>
                <a:cs typeface="Verdana"/>
                <a:sym typeface="Verdana"/>
              </a:rPr>
              <a:t>Есть вопросы? Задайте их нам!</a:t>
            </a:r>
            <a:endParaRPr sz="4400" b="1" i="0" u="none" strike="noStrike" cap="none">
              <a:solidFill>
                <a:srgbClr val="38328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18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кадемия Калашников">
      <a:dk1>
        <a:sysClr val="windowText" lastClr="000000"/>
      </a:dk1>
      <a:lt1>
        <a:sysClr val="window" lastClr="FFFFFF"/>
      </a:lt1>
      <a:dk2>
        <a:srgbClr val="2F2A95"/>
      </a:dk2>
      <a:lt2>
        <a:srgbClr val="FFFFFF"/>
      </a:lt2>
      <a:accent1>
        <a:srgbClr val="FA4616"/>
      </a:accent1>
      <a:accent2>
        <a:srgbClr val="FFCD00"/>
      </a:accent2>
      <a:accent3>
        <a:srgbClr val="A64AC9"/>
      </a:accent3>
      <a:accent4>
        <a:srgbClr val="00A0E3"/>
      </a:accent4>
      <a:accent5>
        <a:srgbClr val="1EDDC3"/>
      </a:accent5>
      <a:accent6>
        <a:srgbClr val="44D62C"/>
      </a:accent6>
      <a:hlink>
        <a:srgbClr val="0563C1"/>
      </a:hlink>
      <a:folHlink>
        <a:srgbClr val="954F72"/>
      </a:folHlink>
    </a:clrScheme>
    <a:fontScheme name="Калашников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2220</TotalTime>
  <Words>107</Words>
  <Application>Microsoft Office PowerPoint</Application>
  <PresentationFormat>Широкоэкранный</PresentationFormat>
  <Paragraphs>25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Comfortaa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OAO "Koncern Kalashnikov"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Коробейникова Анна Владимировна</dc:creator>
  <cp:lastModifiedBy>student</cp:lastModifiedBy>
  <cp:revision>319</cp:revision>
  <dcterms:created xsi:type="dcterms:W3CDTF">2019-07-19T08:59:36Z</dcterms:created>
  <dcterms:modified xsi:type="dcterms:W3CDTF">2020-07-15T06:19:50Z</dcterms:modified>
</cp:coreProperties>
</file>