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43" r:id="rId2"/>
    <p:sldId id="345" r:id="rId3"/>
    <p:sldId id="349" r:id="rId4"/>
    <p:sldId id="346" r:id="rId5"/>
    <p:sldId id="347" r:id="rId6"/>
    <p:sldId id="348" r:id="rId7"/>
    <p:sldId id="350" r:id="rId8"/>
    <p:sldId id="356" r:id="rId9"/>
    <p:sldId id="353" r:id="rId10"/>
    <p:sldId id="352" r:id="rId11"/>
    <p:sldId id="361" r:id="rId12"/>
    <p:sldId id="355" r:id="rId13"/>
    <p:sldId id="357" r:id="rId14"/>
    <p:sldId id="358" r:id="rId15"/>
    <p:sldId id="359" r:id="rId16"/>
    <p:sldId id="360" r:id="rId17"/>
    <p:sldId id="362" r:id="rId18"/>
    <p:sldId id="36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Jen Witsoe" initials="JW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C6C6C6"/>
    <a:srgbClr val="595A5D"/>
    <a:srgbClr val="414042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2" autoAdjust="0"/>
    <p:restoredTop sz="86325" autoAdjust="0"/>
  </p:normalViewPr>
  <p:slideViewPr>
    <p:cSldViewPr snapToGrid="0" showGuides="1">
      <p:cViewPr varScale="1">
        <p:scale>
          <a:sx n="112" d="100"/>
          <a:sy n="112" d="100"/>
        </p:scale>
        <p:origin x="-504" y="-9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5/29/17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BucketRestrictions.html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6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/blogs/security/iam-policies-and-bucket-policies-and-acls-oh-my-controlling-access-to-s3-resources/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48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/blogs/security/iam-policies-and-bucket-policies-and-acls-oh-my-controlling-access-to-s3-resources/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48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/blogs/security/iam-policies-and-bucket-policies-and-acls-oh-my-controlling-access-to-s3-resources/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48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48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48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4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reason why its so useful is because of its tighter integration with other</a:t>
            </a:r>
            <a:r>
              <a:rPr lang="en-US" baseline="0" dirty="0" smtClean="0"/>
              <a:t> AWS products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64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64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Choice mainly affects durability, fault tolerance and cost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4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Choice mainly affects durability, fault tolerance and cost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/s3/pricing/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4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4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4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784" y="2688966"/>
            <a:ext cx="6400800" cy="1749534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FAA63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7DA0DECC-A1CD-3A45-A319-FA5814899B6D}" type="datetimeFigureOut">
              <a:rPr lang="en-US" smtClean="0"/>
              <a:pPr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888" y="1674428"/>
            <a:ext cx="5066628" cy="1250668"/>
          </a:xfr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877752"/>
            <a:ext cx="7772400" cy="1021556"/>
          </a:xfrm>
        </p:spPr>
        <p:txBody>
          <a:bodyPr anchor="ctr">
            <a:noAutofit/>
          </a:bodyPr>
          <a:lstStyle>
            <a:lvl1pPr algn="l">
              <a:defRPr sz="28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739" y="1391477"/>
            <a:ext cx="8205304" cy="320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81935" y="4669708"/>
            <a:ext cx="9291483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982768" y="4779380"/>
            <a:ext cx="704032" cy="2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595A5D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595A5D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595A5D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595A5D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990" y="1202077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b="0" dirty="0" smtClean="0">
                <a:latin typeface="Helvetica Neue"/>
                <a:cs typeface="Helvetica Neue"/>
              </a:rPr>
              <a:t>Amazon Web Services</a:t>
            </a:r>
            <a:br>
              <a:rPr lang="en-US" sz="3200" b="0" dirty="0" smtClean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379" y="2440478"/>
            <a:ext cx="6400800" cy="1749534"/>
          </a:xfrm>
        </p:spPr>
        <p:txBody>
          <a:bodyPr>
            <a:normAutofit/>
          </a:bodyPr>
          <a:lstStyle/>
          <a:p>
            <a:r>
              <a:rPr lang="en-US" dirty="0" smtClean="0"/>
              <a:t>Simple Storage Service (S3)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0" dirty="0" err="1" smtClean="0">
                <a:solidFill>
                  <a:schemeClr val="tx1"/>
                </a:solidFill>
              </a:rPr>
              <a:t>Azam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 err="1" smtClean="0">
                <a:solidFill>
                  <a:schemeClr val="tx1"/>
                </a:solidFill>
              </a:rPr>
              <a:t>Rupani</a:t>
            </a:r>
            <a:r>
              <a:rPr lang="en-US" sz="1400" b="0" dirty="0" smtClean="0">
                <a:solidFill>
                  <a:schemeClr val="tx1"/>
                </a:solidFill>
              </a:rPr>
              <a:t/>
            </a:r>
            <a:br>
              <a:rPr lang="en-US" sz="1400" b="0" dirty="0" smtClean="0">
                <a:solidFill>
                  <a:schemeClr val="tx1"/>
                </a:solidFill>
              </a:rPr>
            </a:br>
            <a:r>
              <a:rPr lang="en-US" sz="1400" b="0" dirty="0" smtClean="0">
                <a:solidFill>
                  <a:schemeClr val="tx1"/>
                </a:solidFill>
              </a:rPr>
              <a:t>Systems Engineer (Residential </a:t>
            </a:r>
            <a:r>
              <a:rPr lang="en-US" sz="1400" b="0" dirty="0" err="1" smtClean="0">
                <a:solidFill>
                  <a:schemeClr val="tx1"/>
                </a:solidFill>
              </a:rPr>
              <a:t>LoB</a:t>
            </a:r>
            <a:r>
              <a:rPr lang="en-US" sz="1400" b="0" dirty="0" smtClean="0">
                <a:solidFill>
                  <a:schemeClr val="tx1"/>
                </a:solidFill>
              </a:rPr>
              <a:t>)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7" y="4723768"/>
            <a:ext cx="5003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AWS - </a:t>
            </a:r>
            <a:r>
              <a:rPr lang="en-US" sz="1400" dirty="0"/>
              <a:t>Simple Storage Service (S3</a:t>
            </a:r>
            <a:r>
              <a:rPr lang="en-US" sz="1400" smtClean="0"/>
              <a:t>) – Jun 2017</a:t>
            </a:r>
            <a:endParaRPr lang="en-US" sz="1400" dirty="0"/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Picture 21" descr="S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17" y="231981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5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S3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Storage Costs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 on the storage class you choose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Data Transfer Out Cost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of Requests Cost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Archival Retrieval Requests (For Glacier Only)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Font typeface="Wingdings" charset="2"/>
              <a:buChar char="²"/>
            </a:pPr>
            <a:r>
              <a:rPr lang="en-US" sz="1600" dirty="0" smtClean="0">
                <a:solidFill>
                  <a:srgbClr val="000000"/>
                </a:solidFill>
              </a:rPr>
              <a:t>Prices vary by region</a:t>
            </a:r>
          </a:p>
        </p:txBody>
      </p:sp>
    </p:spTree>
    <p:extLst>
      <p:ext uri="{BB962C8B-B14F-4D97-AF65-F5344CB8AC3E}">
        <p14:creationId xmlns:p14="http://schemas.microsoft.com/office/powerpoint/2010/main" val="393794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VPC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39" y="925643"/>
            <a:ext cx="8205304" cy="366898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VPC component allowing interaction with S3 without traversing the internet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be useful to reduce data transfer costs to/fro </a:t>
            </a:r>
            <a:b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S3 from within AWS ecosystem.</a:t>
            </a:r>
          </a:p>
          <a:p>
            <a:pPr marL="457200" lvl="1" indent="0">
              <a:buNone/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apply IAM Policies to control access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416" y="1522786"/>
            <a:ext cx="2787461" cy="31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8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Lifecycle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Policies which can be defined to: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Automatically change object class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Transition objects to glacier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Delete objects from S3 buckets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Helps ensure S3 sanity and reduce cost</a:t>
            </a:r>
          </a:p>
        </p:txBody>
      </p:sp>
    </p:spTree>
    <p:extLst>
      <p:ext uri="{BB962C8B-B14F-4D97-AF65-F5344CB8AC3E}">
        <p14:creationId xmlns:p14="http://schemas.microsoft.com/office/powerpoint/2010/main" val="111940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Security &amp;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39" y="925643"/>
            <a:ext cx="8205304" cy="36689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Leverage IAM Roles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Bucket Policies</a:t>
            </a:r>
          </a:p>
          <a:p>
            <a:r>
              <a:rPr lang="en-US" dirty="0">
                <a:solidFill>
                  <a:schemeClr val="tx1"/>
                </a:solidFill>
              </a:rPr>
              <a:t>ACLs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Legacy access control, predates IAM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Still can be used, but shouldn’t </a:t>
            </a:r>
            <a:r>
              <a:rPr lang="en-US" dirty="0" smtClean="0">
                <a:solidFill>
                  <a:srgbClr val="7F7F7F"/>
                </a:solidFill>
              </a:rPr>
              <a:t>be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Versioning and MFA Delete</a:t>
            </a:r>
          </a:p>
        </p:txBody>
      </p:sp>
      <p:pic>
        <p:nvPicPr>
          <p:cNvPr id="4" name="Picture 3" descr="I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66" y="12683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2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S3 Bucket Policy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39" y="925643"/>
            <a:ext cx="8205304" cy="36689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"Version": "2012-10-17",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"Id": "S3PolicyId1",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"Sid": "</a:t>
            </a:r>
            <a:r>
              <a:rPr lang="en-US" dirty="0" err="1">
                <a:solidFill>
                  <a:schemeClr val="tx1"/>
                </a:solidFill>
              </a:rPr>
              <a:t>IPAllow</a:t>
            </a:r>
            <a:r>
              <a:rPr lang="en-US" dirty="0">
                <a:solidFill>
                  <a:schemeClr val="tx1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"</a:t>
            </a:r>
            <a:r>
              <a:rPr lang="en-US" dirty="0">
                <a:solidFill>
                  <a:srgbClr val="FF0000"/>
                </a:solidFill>
              </a:rPr>
              <a:t>Principal":{"AWS":"</a:t>
            </a:r>
            <a:r>
              <a:rPr lang="en-US" dirty="0" err="1" smtClean="0">
                <a:solidFill>
                  <a:srgbClr val="FF0000"/>
                </a:solidFill>
              </a:rPr>
              <a:t>arn:aws:iam</a:t>
            </a:r>
            <a:r>
              <a:rPr lang="en-US" dirty="0" smtClean="0">
                <a:solidFill>
                  <a:srgbClr val="FF0000"/>
                </a:solidFill>
              </a:rPr>
              <a:t>::1234567890:root</a:t>
            </a:r>
            <a:r>
              <a:rPr lang="en-US" dirty="0">
                <a:solidFill>
                  <a:srgbClr val="FF0000"/>
                </a:solidFill>
              </a:rPr>
              <a:t>"}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tx1"/>
                </a:solidFill>
              </a:rPr>
              <a:t>"Action": </a:t>
            </a:r>
            <a:r>
              <a:rPr lang="en-US" dirty="0" smtClean="0">
                <a:solidFill>
                  <a:schemeClr val="tx1"/>
                </a:solidFill>
              </a:rPr>
              <a:t>"s3:GetObject"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"Resource": "arn:aws:s3:::</a:t>
            </a:r>
            <a:r>
              <a:rPr lang="en-US" dirty="0" err="1" smtClean="0">
                <a:solidFill>
                  <a:srgbClr val="FF0000"/>
                </a:solidFill>
              </a:rPr>
              <a:t>examplebucket</a:t>
            </a:r>
            <a:r>
              <a:rPr lang="en-US" dirty="0" smtClean="0">
                <a:solidFill>
                  <a:srgbClr val="FF0000"/>
                </a:solidFill>
              </a:rPr>
              <a:t>/*",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tx1"/>
                </a:solidFill>
              </a:rPr>
              <a:t>"Condition":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"</a:t>
            </a:r>
            <a:r>
              <a:rPr lang="en-US" dirty="0" err="1">
                <a:solidFill>
                  <a:srgbClr val="FF0000"/>
                </a:solidFill>
              </a:rPr>
              <a:t>IpAddress</a:t>
            </a:r>
            <a:r>
              <a:rPr lang="en-US" dirty="0">
                <a:solidFill>
                  <a:srgbClr val="FF0000"/>
                </a:solidFill>
              </a:rPr>
              <a:t>": {"</a:t>
            </a:r>
            <a:r>
              <a:rPr lang="en-US" dirty="0" err="1">
                <a:solidFill>
                  <a:srgbClr val="FF0000"/>
                </a:solidFill>
              </a:rPr>
              <a:t>aws:SourceIp</a:t>
            </a:r>
            <a:r>
              <a:rPr lang="en-US" dirty="0">
                <a:solidFill>
                  <a:srgbClr val="FF0000"/>
                </a:solidFill>
              </a:rPr>
              <a:t>": </a:t>
            </a:r>
            <a:r>
              <a:rPr lang="en-US" dirty="0" smtClean="0">
                <a:solidFill>
                  <a:srgbClr val="FF0000"/>
                </a:solidFill>
              </a:rPr>
              <a:t>”203.17.253.249/24”}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}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}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permiss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416" y="211580"/>
            <a:ext cx="525392" cy="65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Versioning and MFA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39" y="925643"/>
            <a:ext cx="8205304" cy="377790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Versioning can be enabled on bucket-level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versions of the same object is stored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version is accessible and restorable to the main version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provide easy rollback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Additional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cost</a:t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MFA Delete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Needs versioning turned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Only person with root credentials and MFA device can permanently delete an object version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tok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68" y="2818715"/>
            <a:ext cx="656713" cy="6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6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39" y="925643"/>
            <a:ext cx="8205304" cy="36689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Server </a:t>
            </a:r>
            <a:r>
              <a:rPr lang="en-US" sz="1800" dirty="0">
                <a:solidFill>
                  <a:srgbClr val="000000"/>
                </a:solidFill>
              </a:rPr>
              <a:t>Side Encryption for Data at </a:t>
            </a:r>
            <a:r>
              <a:rPr lang="en-US" sz="1800" dirty="0" smtClean="0">
                <a:solidFill>
                  <a:srgbClr val="000000"/>
                </a:solidFill>
              </a:rPr>
              <a:t>Rest: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SSE</a:t>
            </a:r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dirty="0" smtClean="0">
                <a:solidFill>
                  <a:schemeClr val="tx1"/>
                </a:solidFill>
              </a:rPr>
              <a:t>S3</a:t>
            </a:r>
          </a:p>
          <a:p>
            <a:pPr lvl="2">
              <a:buFont typeface="Wingdings" charset="2"/>
              <a:buChar char="²"/>
            </a:pPr>
            <a:r>
              <a:rPr lang="en-US" sz="1400" dirty="0" smtClean="0">
                <a:solidFill>
                  <a:srgbClr val="7F7F7F"/>
                </a:solidFill>
              </a:rPr>
              <a:t>Each Object Encrypted with its Own Key managed by AWS</a:t>
            </a:r>
            <a:endParaRPr lang="en-US" sz="1400" dirty="0">
              <a:solidFill>
                <a:srgbClr val="7F7F7F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SSE</a:t>
            </a:r>
            <a:r>
              <a:rPr lang="en-US" sz="1600" dirty="0">
                <a:solidFill>
                  <a:srgbClr val="000000"/>
                </a:solidFill>
              </a:rPr>
              <a:t>-</a:t>
            </a:r>
            <a:r>
              <a:rPr lang="en-US" sz="1600" dirty="0" smtClean="0">
                <a:solidFill>
                  <a:srgbClr val="000000"/>
                </a:solidFill>
              </a:rPr>
              <a:t>C</a:t>
            </a:r>
          </a:p>
          <a:p>
            <a:pPr lvl="2">
              <a:buFont typeface="Wingdings" charset="2"/>
              <a:buChar char="²"/>
            </a:pPr>
            <a:r>
              <a:rPr lang="en-US" sz="1400" dirty="0">
                <a:solidFill>
                  <a:srgbClr val="7F7F7F"/>
                </a:solidFill>
              </a:rPr>
              <a:t>Clients provide Encryption Keys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SSE</a:t>
            </a:r>
            <a:r>
              <a:rPr lang="en-US" sz="1600" dirty="0">
                <a:solidFill>
                  <a:srgbClr val="000000"/>
                </a:solidFill>
              </a:rPr>
              <a:t>-</a:t>
            </a:r>
            <a:r>
              <a:rPr lang="en-US" sz="1600" dirty="0" smtClean="0">
                <a:solidFill>
                  <a:srgbClr val="000000"/>
                </a:solidFill>
              </a:rPr>
              <a:t>KMS</a:t>
            </a:r>
          </a:p>
          <a:p>
            <a:pPr lvl="2">
              <a:buFont typeface="Wingdings" charset="2"/>
              <a:buChar char="²"/>
            </a:pPr>
            <a:r>
              <a:rPr lang="en-US" sz="1400" dirty="0" smtClean="0">
                <a:solidFill>
                  <a:srgbClr val="7F7F7F"/>
                </a:solidFill>
              </a:rPr>
              <a:t>Integrates </a:t>
            </a:r>
            <a:r>
              <a:rPr lang="en-US" sz="1400" dirty="0">
                <a:solidFill>
                  <a:srgbClr val="7F7F7F"/>
                </a:solidFill>
              </a:rPr>
              <a:t>with and Inherits benefits from </a:t>
            </a:r>
            <a:r>
              <a:rPr lang="en-US" sz="1400" dirty="0" smtClean="0">
                <a:solidFill>
                  <a:srgbClr val="7F7F7F"/>
                </a:solidFill>
              </a:rPr>
              <a:t>KMS, like Key Rotation</a:t>
            </a:r>
            <a:br>
              <a:rPr lang="en-US" sz="1400" dirty="0" smtClean="0">
                <a:solidFill>
                  <a:srgbClr val="7F7F7F"/>
                </a:solidFill>
              </a:rPr>
            </a:br>
            <a:endParaRPr lang="en-US" sz="1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000000"/>
                </a:solidFill>
              </a:rPr>
              <a:t>OR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If the situation demands, you can use your own keys, encrypt and upload data to S3</a:t>
            </a: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Note: Server-side encryption encrypts only the object data. Any object metadata is not encrypted.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encrypted 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35" y="124183"/>
            <a:ext cx="537646" cy="67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6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Static Website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39" y="731903"/>
            <a:ext cx="8205304" cy="386272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S3 provides built in support at bucket-level for hosting static websites</a:t>
            </a:r>
          </a:p>
          <a:p>
            <a:pPr lvl="1"/>
            <a:r>
              <a:rPr lang="en-US" sz="1600" dirty="0" smtClean="0">
                <a:solidFill>
                  <a:srgbClr val="7F7F7F"/>
                </a:solidFill>
              </a:rPr>
              <a:t>Reliability</a:t>
            </a:r>
          </a:p>
          <a:p>
            <a:pPr lvl="1"/>
            <a:r>
              <a:rPr lang="en-US" sz="1600" dirty="0" smtClean="0">
                <a:solidFill>
                  <a:srgbClr val="7F7F7F"/>
                </a:solidFill>
              </a:rPr>
              <a:t>Durability</a:t>
            </a:r>
          </a:p>
          <a:p>
            <a:pPr lvl="1"/>
            <a:r>
              <a:rPr lang="en-US" sz="1600" dirty="0" smtClean="0">
                <a:solidFill>
                  <a:srgbClr val="7F7F7F"/>
                </a:solidFill>
              </a:rPr>
              <a:t>Cost Effectiveness</a:t>
            </a:r>
          </a:p>
          <a:p>
            <a:pPr lvl="1"/>
            <a:r>
              <a:rPr lang="en-US" sz="1600" dirty="0" smtClean="0">
                <a:solidFill>
                  <a:srgbClr val="7F7F7F"/>
                </a:solidFill>
              </a:rPr>
              <a:t>Low Maintenance Overhead</a:t>
            </a:r>
            <a:br>
              <a:rPr lang="en-US" sz="1600" dirty="0" smtClean="0">
                <a:solidFill>
                  <a:srgbClr val="7F7F7F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Downside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HTTPS Support by default, use Akamai or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CloudFront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work around it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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Sample URLs</a:t>
            </a:r>
          </a:p>
          <a:p>
            <a:pPr lvl="1"/>
            <a:r>
              <a:rPr lang="en-US" sz="1500" dirty="0" smtClean="0">
                <a:solidFill>
                  <a:srgbClr val="7F7F7F"/>
                </a:solidFill>
              </a:rPr>
              <a:t>http</a:t>
            </a:r>
            <a:r>
              <a:rPr lang="en-US" sz="1500" dirty="0">
                <a:solidFill>
                  <a:srgbClr val="7F7F7F"/>
                </a:solidFill>
              </a:rPr>
              <a:t>://&lt;bucket&gt;.s3-website-&lt;region&gt;.</a:t>
            </a:r>
            <a:r>
              <a:rPr lang="en-US" sz="1500" dirty="0" err="1" smtClean="0">
                <a:solidFill>
                  <a:srgbClr val="7F7F7F"/>
                </a:solidFill>
              </a:rPr>
              <a:t>amazonaws.com</a:t>
            </a:r>
            <a:endParaRPr lang="en-US" sz="1500" dirty="0" smtClean="0">
              <a:solidFill>
                <a:srgbClr val="7F7F7F"/>
              </a:solidFill>
            </a:endParaRPr>
          </a:p>
          <a:p>
            <a:pPr lvl="1"/>
            <a:r>
              <a:rPr lang="en-US" sz="1500" dirty="0" smtClean="0">
                <a:solidFill>
                  <a:srgbClr val="7F7F7F"/>
                </a:solidFill>
              </a:rPr>
              <a:t>http://&lt;</a:t>
            </a:r>
            <a:r>
              <a:rPr lang="en-US" sz="1500" dirty="0" err="1" smtClean="0">
                <a:solidFill>
                  <a:srgbClr val="7F7F7F"/>
                </a:solidFill>
              </a:rPr>
              <a:t>dns</a:t>
            </a:r>
            <a:r>
              <a:rPr lang="en-US" sz="1500" dirty="0" smtClean="0">
                <a:solidFill>
                  <a:srgbClr val="7F7F7F"/>
                </a:solidFill>
              </a:rPr>
              <a:t>-compliant-</a:t>
            </a:r>
            <a:r>
              <a:rPr lang="en-US" sz="1500" dirty="0" err="1" smtClean="0">
                <a:solidFill>
                  <a:srgbClr val="7F7F7F"/>
                </a:solidFill>
              </a:rPr>
              <a:t>bucketname</a:t>
            </a:r>
            <a:r>
              <a:rPr lang="en-US" sz="1500" dirty="0" smtClean="0">
                <a:solidFill>
                  <a:srgbClr val="7F7F7F"/>
                </a:solidFill>
              </a:rPr>
              <a:t>&gt; (If CNAME/Alias to above address exists in DNS)</a:t>
            </a:r>
            <a:endParaRPr lang="en-US" sz="15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3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06" y="1543607"/>
            <a:ext cx="8205304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S3 Web Console Feature Overview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&amp;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Question/Answer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9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S3 Intro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39" y="902935"/>
            <a:ext cx="8205304" cy="36916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Storage Solution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Launched </a:t>
            </a:r>
            <a:r>
              <a:rPr lang="en-US" sz="2400" dirty="0">
                <a:solidFill>
                  <a:schemeClr val="tx1"/>
                </a:solidFill>
              </a:rPr>
              <a:t>- March 14, </a:t>
            </a:r>
            <a:r>
              <a:rPr lang="en-US" sz="2400" dirty="0" smtClean="0">
                <a:solidFill>
                  <a:schemeClr val="tx1"/>
                </a:solidFill>
              </a:rPr>
              <a:t>2006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One of the secure, mature and </a:t>
            </a:r>
            <a:r>
              <a:rPr lang="en-US" sz="2400" dirty="0">
                <a:solidFill>
                  <a:schemeClr val="tx1"/>
                </a:solidFill>
              </a:rPr>
              <a:t>reliable AWS </a:t>
            </a:r>
            <a:r>
              <a:rPr lang="en-US" sz="2400" dirty="0" smtClean="0">
                <a:solidFill>
                  <a:schemeClr val="tx1"/>
                </a:solidFill>
              </a:rPr>
              <a:t>services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Content is grouped and stored in: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S3-Bucket-with-objec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20" y="2752255"/>
            <a:ext cx="1386710" cy="138671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65887" y="4088298"/>
            <a:ext cx="1910825" cy="3999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accent6"/>
                </a:solidFill>
              </a:rPr>
              <a:t>S3 Buckets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5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S3 Intro (Cont..)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39" y="902935"/>
            <a:ext cx="8205304" cy="36916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Popular and widely used service</a:t>
            </a:r>
          </a:p>
          <a:p>
            <a:pPr lvl="1"/>
            <a:r>
              <a:rPr lang="en-US" sz="2000" dirty="0" smtClean="0"/>
              <a:t>Likes of Netflix</a:t>
            </a:r>
            <a:r>
              <a:rPr lang="en-US" sz="2000" dirty="0"/>
              <a:t>, </a:t>
            </a:r>
            <a:r>
              <a:rPr lang="en-US" sz="2000" dirty="0" err="1"/>
              <a:t>Dropbox</a:t>
            </a:r>
            <a:r>
              <a:rPr lang="en-US" sz="2000" dirty="0"/>
              <a:t>, </a:t>
            </a:r>
            <a:r>
              <a:rPr lang="en-US" sz="2000" dirty="0" err="1" smtClean="0"/>
              <a:t>Tumblr</a:t>
            </a:r>
            <a:endParaRPr lang="en-US" sz="2000" dirty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Example REA Use Cases are: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Property Images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Hipster Batch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tx1"/>
                </a:solidFill>
              </a:rPr>
              <a:t>Async</a:t>
            </a:r>
            <a:r>
              <a:rPr lang="en-US" sz="2000" dirty="0" smtClean="0">
                <a:solidFill>
                  <a:schemeClr val="tx1"/>
                </a:solidFill>
              </a:rPr>
              <a:t> Data Sharing between Systems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Static Websites</a:t>
            </a:r>
          </a:p>
          <a:p>
            <a:pPr>
              <a:buFontTx/>
              <a:buChar char="-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50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Quick Facts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977" y="843233"/>
            <a:ext cx="8205304" cy="362223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Maximum </a:t>
            </a:r>
            <a:r>
              <a:rPr lang="en-US" dirty="0">
                <a:solidFill>
                  <a:schemeClr val="tx1"/>
                </a:solidFill>
              </a:rPr>
              <a:t>File Size: 5TB</a:t>
            </a:r>
          </a:p>
          <a:p>
            <a:r>
              <a:rPr lang="en-US" dirty="0">
                <a:solidFill>
                  <a:schemeClr val="tx1"/>
                </a:solidFill>
              </a:rPr>
              <a:t>Largest Object in a Single Put: 5GB</a:t>
            </a:r>
          </a:p>
          <a:p>
            <a:r>
              <a:rPr lang="en-US" dirty="0">
                <a:solidFill>
                  <a:schemeClr val="tx1"/>
                </a:solidFill>
              </a:rPr>
              <a:t>Multipart Upload </a:t>
            </a:r>
            <a:r>
              <a:rPr lang="en-US" dirty="0" smtClean="0">
                <a:solidFill>
                  <a:schemeClr val="tx1"/>
                </a:solidFill>
              </a:rPr>
              <a:t>Facility Available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Object Store, not </a:t>
            </a:r>
            <a:r>
              <a:rPr lang="en-US" dirty="0" err="1" smtClean="0">
                <a:solidFill>
                  <a:schemeClr val="tx1"/>
                </a:solidFill>
              </a:rPr>
              <a:t>Filesystem</a:t>
            </a:r>
            <a:endParaRPr lang="en-US" dirty="0" smtClean="0">
              <a:solidFill>
                <a:schemeClr val="tx1"/>
              </a:solidFill>
            </a:endParaRP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AU" dirty="0">
                <a:solidFill>
                  <a:schemeClr val="tx1"/>
                </a:solidFill>
              </a:rPr>
              <a:t>Buckets and their limitations:	</a:t>
            </a:r>
          </a:p>
          <a:p>
            <a:pPr marL="863600" lvl="1" indent="-323850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AU" sz="2800" dirty="0" smtClean="0">
                <a:solidFill>
                  <a:schemeClr val="tx1"/>
                </a:solidFill>
              </a:rPr>
              <a:t>Name constraints, </a:t>
            </a:r>
            <a:r>
              <a:rPr lang="en-AU" sz="2800" dirty="0">
                <a:solidFill>
                  <a:schemeClr val="tx1"/>
                </a:solidFill>
              </a:rPr>
              <a:t>account limits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4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Why its so useful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977" y="843233"/>
            <a:ext cx="8205304" cy="362223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Natively Integrates with other AWS Services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Lambda</a:t>
            </a:r>
          </a:p>
          <a:p>
            <a:pPr lvl="1"/>
            <a:r>
              <a:rPr lang="en-US" dirty="0" err="1" smtClean="0"/>
              <a:t>CloudFormation</a:t>
            </a:r>
            <a:endParaRPr lang="en-US" dirty="0" smtClean="0"/>
          </a:p>
          <a:p>
            <a:pPr lvl="1"/>
            <a:r>
              <a:rPr lang="en-US" dirty="0" err="1" smtClean="0"/>
              <a:t>CloudFront</a:t>
            </a:r>
            <a:endParaRPr lang="en-US" dirty="0" smtClean="0"/>
          </a:p>
          <a:p>
            <a:pPr lvl="1"/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SNS</a:t>
            </a:r>
          </a:p>
        </p:txBody>
      </p:sp>
      <p:pic>
        <p:nvPicPr>
          <p:cNvPr id="4" name="Picture 3" descr="CloudFro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42" y="3266489"/>
            <a:ext cx="731520" cy="731520"/>
          </a:xfrm>
          <a:prstGeom prst="rect">
            <a:avLst/>
          </a:prstGeom>
        </p:spPr>
      </p:pic>
      <p:pic>
        <p:nvPicPr>
          <p:cNvPr id="5" name="Picture 4" descr="CloudForma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89" y="2400760"/>
            <a:ext cx="731520" cy="731520"/>
          </a:xfrm>
          <a:prstGeom prst="rect">
            <a:avLst/>
          </a:prstGeom>
        </p:spPr>
      </p:pic>
      <p:pic>
        <p:nvPicPr>
          <p:cNvPr id="6" name="Picture 5" descr="S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39" y="2397944"/>
            <a:ext cx="731520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86" y="1526975"/>
            <a:ext cx="818264" cy="8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Console Sneak Peak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07" y="685793"/>
            <a:ext cx="8297807" cy="382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5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S3 Storage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52" y="864076"/>
            <a:ext cx="8205304" cy="320314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Storage Classes</a:t>
            </a:r>
          </a:p>
          <a:p>
            <a:pPr lvl="1"/>
            <a:r>
              <a:rPr lang="en-US" dirty="0"/>
              <a:t>Standard</a:t>
            </a:r>
          </a:p>
          <a:p>
            <a:pPr lvl="1"/>
            <a:r>
              <a:rPr lang="en-US" dirty="0"/>
              <a:t>Standard (Infrequent Access)</a:t>
            </a:r>
          </a:p>
          <a:p>
            <a:pPr lvl="1"/>
            <a:r>
              <a:rPr lang="en-US" dirty="0"/>
              <a:t>Reduced </a:t>
            </a:r>
            <a:r>
              <a:rPr lang="en-US" dirty="0" smtClean="0"/>
              <a:t>Redundancy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Association on Object Level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Class you choose defines cost and durability</a:t>
            </a:r>
          </a:p>
        </p:txBody>
      </p:sp>
    </p:spTree>
    <p:extLst>
      <p:ext uri="{BB962C8B-B14F-4D97-AF65-F5344CB8AC3E}">
        <p14:creationId xmlns:p14="http://schemas.microsoft.com/office/powerpoint/2010/main" val="147484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S3 Storage 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0" y="839535"/>
            <a:ext cx="8980913" cy="387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8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S3 Glacier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52" y="864076"/>
            <a:ext cx="8205304" cy="3203145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AWS service providing low cost storage solution for archival purpose (logs, backups)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Storage costs 80% cheaper than S3 Standard in ap-southeast-2 region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Same durability as S3 standard, but no SLAs around availability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Minimum Storage Duration: 90 days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Retrieval Costs: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Retrieval policies regulate how soon to get the data and how much it would cost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2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56616</TotalTime>
  <Words>745</Words>
  <Application>Microsoft Macintosh PowerPoint</Application>
  <PresentationFormat>On-screen Show (16:9)</PresentationFormat>
  <Paragraphs>153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Amazon Web Services </vt:lpstr>
      <vt:lpstr>S3 Intro</vt:lpstr>
      <vt:lpstr>S3 Intro (Cont..)</vt:lpstr>
      <vt:lpstr>Quick Facts</vt:lpstr>
      <vt:lpstr>Why its so useful</vt:lpstr>
      <vt:lpstr>Console Sneak Peak</vt:lpstr>
      <vt:lpstr>S3 Storage Classes</vt:lpstr>
      <vt:lpstr>S3 Storage Classes</vt:lpstr>
      <vt:lpstr>S3 Glacier</vt:lpstr>
      <vt:lpstr>S3 Costs</vt:lpstr>
      <vt:lpstr>VPC Endpoints</vt:lpstr>
      <vt:lpstr>Lifecycle Policies</vt:lpstr>
      <vt:lpstr>Security &amp; Access Control</vt:lpstr>
      <vt:lpstr>S3 Bucket Policy Example</vt:lpstr>
      <vt:lpstr>Versioning and MFA Delete</vt:lpstr>
      <vt:lpstr>Encryption</vt:lpstr>
      <vt:lpstr>Static Website Endpoint</vt:lpstr>
      <vt:lpstr>S3 Web Console Feature Overview  &amp;  Question/Answer Time</vt:lpstr>
    </vt:vector>
  </TitlesOfParts>
  <Manager/>
  <Company>Template created by Amazon.com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Azam Rupani</dc:creator>
  <cp:keywords/>
  <dc:description/>
  <cp:lastModifiedBy>REA USER</cp:lastModifiedBy>
  <cp:revision>499</cp:revision>
  <cp:lastPrinted>2014-03-14T20:26:22Z</cp:lastPrinted>
  <dcterms:created xsi:type="dcterms:W3CDTF">2012-12-27T19:47:40Z</dcterms:created>
  <dcterms:modified xsi:type="dcterms:W3CDTF">2017-05-29T05:11:18Z</dcterms:modified>
  <cp:category/>
</cp:coreProperties>
</file>