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WS Security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</a:t>
            </a:r>
          </a:p>
        </p:txBody>
      </p:sp>
      <p:sp>
        <p:nvSpPr>
          <p:cNvPr id="167" name="the principle of the least privilege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the principle of the least privilege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sp>
        <p:nvSpPr>
          <p:cNvPr id="170" name="Security 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Security …</a:t>
            </a:r>
          </a:p>
        </p:txBody>
      </p:sp>
      <p:sp>
        <p:nvSpPr>
          <p:cNvPr id="171" name="… is an attribute of something and is meaningless by itself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is an attribute of something and is meaningless by itself</a:t>
            </a:r>
          </a:p>
          <a:p>
            <a:pPr/>
            <a:r>
              <a:t>… depends on the established trust model</a:t>
            </a:r>
          </a:p>
          <a:p>
            <a:pPr/>
            <a:r>
              <a:t>… most of the times opposes convenience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very program and every user of the system should operate using the least set of privileges necessary to complete the job."/>
          <p:cNvSpPr/>
          <p:nvPr>
            <p:ph type="body" idx="13"/>
          </p:nvPr>
        </p:nvSpPr>
        <p:spPr>
          <a:xfrm>
            <a:off x="889000" y="2908300"/>
            <a:ext cx="11226800" cy="3361438"/>
          </a:xfrm>
          <a:prstGeom prst="rect">
            <a:avLst/>
          </a:prstGeom>
        </p:spPr>
        <p:txBody>
          <a:bodyPr/>
          <a:lstStyle>
            <a:lvl1pPr algn="ctr">
              <a:defRPr sz="6400"/>
            </a:lvl1pPr>
          </a:lstStyle>
          <a:p>
            <a:pPr/>
            <a:r>
              <a:t>Every program and every user of the system should operate using the least set of privileges necessary to complete the job.</a:t>
            </a:r>
          </a:p>
        </p:txBody>
      </p:sp>
      <p:sp>
        <p:nvSpPr>
          <p:cNvPr id="174" name="J. H. Saltzer…"/>
          <p:cNvSpPr/>
          <p:nvPr>
            <p:ph type="body" idx="14"/>
          </p:nvPr>
        </p:nvSpPr>
        <p:spPr>
          <a:xfrm>
            <a:off x="406400" y="7789333"/>
            <a:ext cx="12192000" cy="1318262"/>
          </a:xfrm>
          <a:prstGeom prst="rect">
            <a:avLst/>
          </a:prstGeom>
        </p:spPr>
        <p:txBody>
          <a:bodyPr/>
          <a:lstStyle/>
          <a:p>
            <a:pPr/>
            <a:r>
              <a:t>J. H. Saltzer</a:t>
            </a:r>
          </a:p>
          <a:p>
            <a:pPr>
              <a:defRPr sz="3600"/>
            </a:pPr>
            <a:r>
              <a:t>The Protection of Information in Computer Systems (1975)</a:t>
            </a:r>
          </a:p>
        </p:txBody>
      </p:sp>
      <p:sp>
        <p:nvSpPr>
          <p:cNvPr id="175" name="AWS Security | The principle of the least privilege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pic>
        <p:nvPicPr>
          <p:cNvPr id="178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9" name="What is the subject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the subject?</a:t>
            </a:r>
          </a:p>
        </p:txBody>
      </p:sp>
      <p:sp>
        <p:nvSpPr>
          <p:cNvPr id="180" name="Define security domains (a domain is a set of entities covered by the same policy governed by the same policy authority).…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Define security domains (a domain is a set of entities covered by the same policy governed by the same policy authority).</a:t>
            </a:r>
          </a:p>
          <a:p>
            <a:pPr/>
            <a:r>
              <a:t>Understand the relationships between security domains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pic>
        <p:nvPicPr>
          <p:cNvPr id="183" name="Image" descr="Image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5998" t="3863" r="20313" b="123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4" name="What is the Subject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the Subject?</a:t>
            </a:r>
          </a:p>
        </p:txBody>
      </p:sp>
      <p:sp>
        <p:nvSpPr>
          <p:cNvPr id="185" name="Body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sp>
        <p:nvSpPr>
          <p:cNvPr id="188" name="Trust is an attribute related to a relationship between two or more domains (a domain is a set of entities covered by the same policy governed by the same policy authority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t>Trust is an attribute related to a relationship between two or more domains (a domain is a set of entities covered by the same policy governed by the same policy authority)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t>There are 5 basic models used to describe trust between domains:</a:t>
            </a:r>
          </a:p>
          <a:p>
            <a:pPr lvl="1" marL="1056640" indent="-528320" defTabSz="467359">
              <a:spcBef>
                <a:spcPts val="2200"/>
              </a:spcBef>
              <a:buClrTx/>
              <a:buSzPct val="100000"/>
              <a:buFontTx/>
              <a:buAutoNum type="arabicPeriod" startAt="1"/>
              <a:defRPr sz="2720"/>
            </a:pPr>
            <a:r>
              <a:t>Isolated</a:t>
            </a:r>
          </a:p>
          <a:p>
            <a:pPr lvl="1" marL="1056640" indent="-528320" defTabSz="467359">
              <a:spcBef>
                <a:spcPts val="2200"/>
              </a:spcBef>
              <a:buClrTx/>
              <a:buSzPct val="100000"/>
              <a:buFontTx/>
              <a:buAutoNum type="arabicPeriod" startAt="1"/>
              <a:defRPr sz="2720"/>
            </a:pPr>
            <a:r>
              <a:t>Independent</a:t>
            </a:r>
          </a:p>
          <a:p>
            <a:pPr lvl="1" marL="1056640" indent="-528320" defTabSz="467359">
              <a:spcBef>
                <a:spcPts val="2200"/>
              </a:spcBef>
              <a:buClrTx/>
              <a:buSzPct val="100000"/>
              <a:buFontTx/>
              <a:buAutoNum type="arabicPeriod" startAt="1"/>
              <a:defRPr sz="2720"/>
            </a:pPr>
            <a:r>
              <a:t>Honeycomb</a:t>
            </a:r>
          </a:p>
          <a:p>
            <a:pPr lvl="1" marL="1056640" indent="-528320" defTabSz="467359">
              <a:spcBef>
                <a:spcPts val="2200"/>
              </a:spcBef>
              <a:buClrTx/>
              <a:buSzPct val="100000"/>
              <a:buFontTx/>
              <a:buAutoNum type="arabicPeriod" startAt="1"/>
              <a:defRPr sz="2720"/>
            </a:pPr>
            <a:r>
              <a:t>Superimposed</a:t>
            </a:r>
          </a:p>
          <a:p>
            <a:pPr lvl="1" marL="1056640" indent="-528320" defTabSz="467359">
              <a:spcBef>
                <a:spcPts val="2200"/>
              </a:spcBef>
              <a:buClrTx/>
              <a:buSzPct val="100000"/>
              <a:buFontTx/>
              <a:buAutoNum type="arabicPeriod" startAt="1"/>
              <a:defRPr sz="2720"/>
            </a:pPr>
            <a:r>
              <a:t>Complex</a:t>
            </a:r>
          </a:p>
        </p:txBody>
      </p:sp>
      <p:sp>
        <p:nvSpPr>
          <p:cNvPr id="189" name="The Trust Modelling"/>
          <p:cNvSpPr/>
          <p:nvPr/>
        </p:nvSpPr>
        <p:spPr>
          <a:xfrm>
            <a:off x="3772916" y="1442860"/>
            <a:ext cx="5458969" cy="86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Trust Modelling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sp>
        <p:nvSpPr>
          <p:cNvPr id="192" name="It is all about relationships 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It is all about relationships …</a:t>
            </a:r>
          </a:p>
        </p:txBody>
      </p:sp>
      <p:sp>
        <p:nvSpPr>
          <p:cNvPr id="193" name="Circle"/>
          <p:cNvSpPr/>
          <p:nvPr/>
        </p:nvSpPr>
        <p:spPr>
          <a:xfrm>
            <a:off x="7874000" y="4241800"/>
            <a:ext cx="1270000" cy="1270000"/>
          </a:xfrm>
          <a:prstGeom prst="ellips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2844800" y="4241800"/>
            <a:ext cx="1270000" cy="1270000"/>
          </a:xfrm>
          <a:prstGeom prst="ellips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5" name="Arrow"/>
          <p:cNvSpPr/>
          <p:nvPr/>
        </p:nvSpPr>
        <p:spPr>
          <a:xfrm>
            <a:off x="4843471" y="4955348"/>
            <a:ext cx="2293929" cy="556452"/>
          </a:xfrm>
          <a:prstGeom prst="rightArrow">
            <a:avLst>
              <a:gd name="adj1" fmla="val 32000"/>
              <a:gd name="adj2" fmla="val 146068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Arrow"/>
          <p:cNvSpPr/>
          <p:nvPr/>
        </p:nvSpPr>
        <p:spPr>
          <a:xfrm flipH="1">
            <a:off x="4805371" y="4485448"/>
            <a:ext cx="2293929" cy="556452"/>
          </a:xfrm>
          <a:prstGeom prst="rightArrow">
            <a:avLst>
              <a:gd name="adj1" fmla="val 32000"/>
              <a:gd name="adj2" fmla="val 146068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7" name="A"/>
          <p:cNvSpPr/>
          <p:nvPr/>
        </p:nvSpPr>
        <p:spPr>
          <a:xfrm>
            <a:off x="3298596" y="4518659"/>
            <a:ext cx="362408" cy="71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8" name="B"/>
          <p:cNvSpPr/>
          <p:nvPr/>
        </p:nvSpPr>
        <p:spPr>
          <a:xfrm>
            <a:off x="8327796" y="4518659"/>
            <a:ext cx="373990" cy="71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9" name="… and controls you put in place to manage the communications"/>
          <p:cNvSpPr/>
          <p:nvPr/>
        </p:nvSpPr>
        <p:spPr>
          <a:xfrm>
            <a:off x="406400" y="74930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408940">
              <a:lnSpc>
                <a:spcPct val="80000"/>
              </a:lnSpc>
              <a:spcBef>
                <a:spcPts val="1900"/>
              </a:spcBef>
              <a:defRPr cap="all" sz="42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… and controls you put in place to manage the communications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sp>
        <p:nvSpPr>
          <p:cNvPr id="202" name="Communication is a two-way stree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Communication is a two-way street</a:t>
            </a:r>
          </a:p>
        </p:txBody>
      </p:sp>
      <p:sp>
        <p:nvSpPr>
          <p:cNvPr id="203" name="… so you need to ensure that you control both directions from a viewpoint of the domain you are securing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… so you need to ensure that you control both directions from a viewpoint of the domain you are securing</a:t>
            </a:r>
          </a:p>
          <a:p>
            <a:pPr/>
            <a:r>
              <a:t>Controlling the ingress (inbound) communication is usually easy and straight-forward</a:t>
            </a:r>
          </a:p>
          <a:p>
            <a:pPr/>
            <a:r>
              <a:t>Controlling the egress (outbound) communication is harder and not always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WS Security | The Principle of The Least Privileg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Security | The Principle of The Least Privilege</a:t>
            </a:r>
          </a:p>
        </p:txBody>
      </p:sp>
      <p:sp>
        <p:nvSpPr>
          <p:cNvPr id="206" name="Whitelist vs BLACKLIST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Whitelist vs BLACKLIST?</a:t>
            </a:r>
          </a:p>
        </p:txBody>
      </p:sp>
      <p:sp>
        <p:nvSpPr>
          <p:cNvPr id="207" name="Blacklisting seems to be easier but it is retrospective and there are almost always a way to bypass i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Blacklisting seems to be easier but it is retrospective and there are almost always a way to bypass it</a:t>
            </a:r>
          </a:p>
          <a:p>
            <a:pPr/>
            <a:r>
              <a:t>Whitelisting is deterministic and ensures that you are getting the expected results</a:t>
            </a:r>
          </a:p>
          <a:p>
            <a:pPr/>
            <a:r>
              <a:t>Whitelisting is harder to implement</a:t>
            </a:r>
          </a:p>
          <a:p>
            <a:pPr/>
            <a:r>
              <a:t>Fallback to blacklisting only if whitelisting is unfeasible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