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한컴 고딕" panose="02000500000000000000" pitchFamily="2" charset="-127"/>
      <p:regular r:id="rId19"/>
      <p:bold r:id="rId20"/>
    </p:embeddedFont>
    <p:embeddedFont>
      <p:font typeface="함초롬돋움" panose="020B0604000101010101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86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CCC4-AD81-4DD5-B84E-0175F171E0DE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E7FEE-6954-41AB-87C2-9BA1E4A97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50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Define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좌우와</a:t>
            </a:r>
            <a:r>
              <a:rPr lang="en-US" altLang="ko-KR" dirty="0"/>
              <a:t>, </a:t>
            </a:r>
            <a:r>
              <a:rPr lang="ko-KR" altLang="en-US" dirty="0"/>
              <a:t>바닥 높이 </a:t>
            </a:r>
            <a:r>
              <a:rPr lang="en-US" altLang="ko-KR" dirty="0"/>
              <a:t>15</a:t>
            </a:r>
            <a:r>
              <a:rPr lang="ko-KR" altLang="en-US" dirty="0"/>
              <a:t>로 고정합니다</a:t>
            </a:r>
            <a:r>
              <a:rPr lang="en-US" altLang="ko-KR" dirty="0"/>
              <a:t>. Intro</a:t>
            </a:r>
            <a:r>
              <a:rPr lang="ko-KR" altLang="en-US" dirty="0"/>
              <a:t>는 게임 </a:t>
            </a:r>
            <a:r>
              <a:rPr lang="ko-KR" altLang="en-US" dirty="0" err="1"/>
              <a:t>시작전</a:t>
            </a:r>
            <a:r>
              <a:rPr lang="ko-KR" altLang="en-US" dirty="0"/>
              <a:t> 화면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E7FEE-6954-41AB-87C2-9BA1E4A972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7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E7FEE-6954-41AB-87C2-9BA1E4A972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1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E7FEE-6954-41AB-87C2-9BA1E4A972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62275" y="2243371"/>
            <a:ext cx="9945163" cy="5295173"/>
            <a:chOff x="0" y="-47625"/>
            <a:chExt cx="13260217" cy="7060231"/>
          </a:xfrm>
        </p:grpSpPr>
        <p:sp>
          <p:nvSpPr>
            <p:cNvPr id="3" name="TextBox 3"/>
            <p:cNvSpPr txBox="1"/>
            <p:nvPr/>
          </p:nvSpPr>
          <p:spPr>
            <a:xfrm>
              <a:off x="0" y="1218867"/>
              <a:ext cx="13260217" cy="3648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00"/>
                </a:lnSpc>
              </a:pPr>
              <a:r>
                <a:rPr lang="en-US" sz="12000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Block Stack</a:t>
              </a:r>
            </a:p>
            <a:p>
              <a:pPr>
                <a:lnSpc>
                  <a:spcPts val="8400"/>
                </a:lnSpc>
              </a:pPr>
              <a:r>
                <a:rPr lang="en-US" sz="8000" dirty="0" err="1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예제</a:t>
              </a:r>
              <a:r>
                <a:rPr lang="en-US" sz="8000" dirty="0">
                  <a:solidFill>
                    <a:srgbClr val="FFFFFF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 8_6_1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115405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57134"/>
              <a:ext cx="13260217" cy="12554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14"/>
                </a:lnSpc>
              </a:pPr>
              <a:r>
                <a:rPr lang="en-US" sz="2724" dirty="0" err="1">
                  <a:solidFill>
                    <a:srgbClr val="FFFFFF"/>
                  </a:solidFill>
                  <a:ea typeface="Arita Dotum Thin"/>
                </a:rPr>
                <a:t>학번</a:t>
              </a:r>
              <a:r>
                <a:rPr lang="en-US" sz="2724" dirty="0">
                  <a:solidFill>
                    <a:srgbClr val="FFFFFF"/>
                  </a:solidFill>
                  <a:ea typeface="Arita Dotum Thin"/>
                </a:rPr>
                <a:t> : 2021864039</a:t>
              </a:r>
            </a:p>
            <a:p>
              <a:pPr>
                <a:lnSpc>
                  <a:spcPts val="3814"/>
                </a:lnSpc>
              </a:pPr>
              <a:r>
                <a:rPr lang="en-US" sz="2724" dirty="0" err="1">
                  <a:solidFill>
                    <a:srgbClr val="FFFFFF"/>
                  </a:solidFill>
                  <a:ea typeface="한컴 고딕" panose="02000500000000000000" pitchFamily="2" charset="-127"/>
                </a:rPr>
                <a:t>이름</a:t>
              </a:r>
              <a:r>
                <a:rPr lang="en-US" sz="2724" dirty="0">
                  <a:solidFill>
                    <a:srgbClr val="FFFFFF"/>
                  </a:solidFill>
                  <a:ea typeface="한컴 고딕" panose="02000500000000000000" pitchFamily="2" charset="-127"/>
                </a:rPr>
                <a:t> : 김태헌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631752" y="7479061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4769793" y="-61440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0452215" y="-4852545"/>
            <a:ext cx="6558303" cy="6522531"/>
          </a:xfrm>
          <a:custGeom>
            <a:avLst/>
            <a:gdLst/>
            <a:ahLst/>
            <a:cxnLst/>
            <a:rect l="l" t="t" r="r" b="b"/>
            <a:pathLst>
              <a:path w="6558303" h="6522531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82906"/>
            <a:ext cx="16230600" cy="111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75"/>
              </a:lnSpc>
            </a:pPr>
            <a:r>
              <a:rPr lang="en-US" sz="6554" dirty="0" err="1">
                <a:solidFill>
                  <a:srgbClr val="FF7C64"/>
                </a:solidFill>
                <a:ea typeface="Seoul Namsan Condensed Medium"/>
              </a:rPr>
              <a:t>개선점</a:t>
            </a:r>
            <a:endParaRPr lang="en-US" sz="6554" dirty="0">
              <a:solidFill>
                <a:srgbClr val="FF7C64"/>
              </a:solidFill>
              <a:ea typeface="Seoul Namsan Condensed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5663" y="6057900"/>
            <a:ext cx="16230600" cy="3270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3056" lvl="1">
              <a:lnSpc>
                <a:spcPts val="5162"/>
              </a:lnSpc>
            </a:pP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난이도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조절</a:t>
            </a: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sleep의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값으로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움직임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속도를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조절</a:t>
            </a: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sleep의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직접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입력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받음</a:t>
            </a: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sleep의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switch를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이용하여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난이도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조절을</a:t>
            </a:r>
            <a:r>
              <a:rPr lang="en-US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함</a:t>
            </a:r>
          </a:p>
          <a:p>
            <a:pPr>
              <a:lnSpc>
                <a:spcPts val="5162"/>
              </a:lnSpc>
            </a:pPr>
            <a:endParaRPr lang="en-US" sz="2900" dirty="0">
              <a:solidFill>
                <a:srgbClr val="102B30"/>
              </a:solidFill>
              <a:latin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67F6-6917-B4BF-3E04-826F4BEBD9CB}"/>
              </a:ext>
            </a:extLst>
          </p:cNvPr>
          <p:cNvSpPr txBox="1"/>
          <p:nvPr/>
        </p:nvSpPr>
        <p:spPr>
          <a:xfrm>
            <a:off x="1055663" y="3619500"/>
            <a:ext cx="122301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056" lvl="1">
              <a:lnSpc>
                <a:spcPts val="5162"/>
              </a:lnSpc>
            </a:pP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개수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선택가능</a:t>
            </a:r>
            <a:endParaRPr lang="en-US" altLang="ko-KR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5162"/>
              </a:lnSpc>
            </a:pP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현재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15개로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고정되어있는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갯수를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입력받은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값만큼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횟수를</a:t>
            </a:r>
            <a:r>
              <a:rPr lang="en-US" altLang="ko-KR" sz="2900" dirty="0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900" dirty="0" err="1">
                <a:solidFill>
                  <a:srgbClr val="102B3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지정함</a:t>
            </a:r>
            <a:endParaRPr lang="en-US" altLang="ko-KR" sz="2900" dirty="0">
              <a:solidFill>
                <a:srgbClr val="102B3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000" y="3268792"/>
            <a:ext cx="8433598" cy="4135691"/>
            <a:chOff x="0" y="0"/>
            <a:chExt cx="11244797" cy="5514255"/>
          </a:xfrm>
        </p:grpSpPr>
        <p:sp>
          <p:nvSpPr>
            <p:cNvPr id="3" name="TextBox 3"/>
            <p:cNvSpPr txBox="1"/>
            <p:nvPr/>
          </p:nvSpPr>
          <p:spPr>
            <a:xfrm>
              <a:off x="0" y="-222673"/>
              <a:ext cx="11244797" cy="1867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149"/>
                </a:lnSpc>
              </a:pPr>
              <a:r>
                <a:rPr lang="en-US" sz="10149" dirty="0" err="1">
                  <a:solidFill>
                    <a:srgbClr val="102B30"/>
                  </a:solidFill>
                  <a:ea typeface="Seoul Namsan Condensed Light"/>
                </a:rPr>
                <a:t>목차</a:t>
              </a:r>
              <a:endParaRPr lang="en-US" sz="10149" dirty="0">
                <a:solidFill>
                  <a:srgbClr val="102B30"/>
                </a:solidFill>
                <a:ea typeface="Seoul Namsan Condensed Ligh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80083"/>
              <a:ext cx="11244797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 lang="en-US" sz="3000" dirty="0">
                <a:solidFill>
                  <a:srgbClr val="FF7C64"/>
                </a:solidFill>
                <a:ea typeface="Arita Dotum Semi-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754164"/>
              <a:ext cx="11244797" cy="27600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4224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프로그램</a:t>
              </a:r>
              <a:r>
                <a:rPr lang="en-US" sz="2400" dirty="0">
                  <a:solidFill>
                    <a:srgbClr val="102B30"/>
                  </a:solidFill>
                  <a:ea typeface="Arita Dotum Thin"/>
                </a:rPr>
                <a:t> </a:t>
              </a: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목표</a:t>
              </a:r>
              <a:endParaRPr lang="en-US" sz="2400" dirty="0">
                <a:solidFill>
                  <a:srgbClr val="102B30"/>
                </a:solidFill>
                <a:ea typeface="Arita Dotum Thin"/>
              </a:endParaRPr>
            </a:p>
            <a:p>
              <a:pPr marL="518160" lvl="1" indent="-259080">
                <a:lnSpc>
                  <a:spcPts val="4224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코드</a:t>
              </a:r>
              <a:r>
                <a:rPr lang="en-US" sz="2400" dirty="0">
                  <a:solidFill>
                    <a:srgbClr val="102B30"/>
                  </a:solidFill>
                  <a:ea typeface="Arita Dotum Thin"/>
                </a:rPr>
                <a:t> </a:t>
              </a: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설명</a:t>
              </a:r>
              <a:endParaRPr lang="en-US" sz="2400" dirty="0">
                <a:solidFill>
                  <a:srgbClr val="102B30"/>
                </a:solidFill>
                <a:ea typeface="Arita Dotum Thin"/>
              </a:endParaRPr>
            </a:p>
            <a:p>
              <a:pPr marL="518160" lvl="1" indent="-259080">
                <a:lnSpc>
                  <a:spcPts val="4224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실행</a:t>
              </a:r>
              <a:r>
                <a:rPr lang="en-US" sz="2400" dirty="0">
                  <a:solidFill>
                    <a:srgbClr val="102B30"/>
                  </a:solidFill>
                  <a:ea typeface="Arita Dotum Thin"/>
                </a:rPr>
                <a:t> </a:t>
              </a: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화면</a:t>
              </a:r>
              <a:endParaRPr lang="en-US" sz="2400" dirty="0">
                <a:solidFill>
                  <a:srgbClr val="102B30"/>
                </a:solidFill>
                <a:ea typeface="Arita Dotum Thin"/>
              </a:endParaRPr>
            </a:p>
            <a:p>
              <a:pPr marL="518160" lvl="1" indent="-259080">
                <a:lnSpc>
                  <a:spcPts val="4224"/>
                </a:lnSpc>
                <a:buFont typeface="Arial"/>
                <a:buChar char="•"/>
              </a:pPr>
              <a:r>
                <a:rPr lang="en-US" sz="2400" dirty="0" err="1">
                  <a:solidFill>
                    <a:srgbClr val="102B30"/>
                  </a:solidFill>
                  <a:ea typeface="Arita Dotum Thin"/>
                </a:rPr>
                <a:t>개선점</a:t>
              </a:r>
              <a:endParaRPr lang="en-US" sz="2400" dirty="0">
                <a:solidFill>
                  <a:srgbClr val="102B30"/>
                </a:solidFill>
                <a:ea typeface="Arita Dotum Thin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0857269" y="2153083"/>
            <a:ext cx="6402031" cy="6367110"/>
          </a:xfrm>
          <a:custGeom>
            <a:avLst/>
            <a:gdLst/>
            <a:ahLst/>
            <a:cxnLst/>
            <a:rect l="l" t="t" r="r" b="b"/>
            <a:pathLst>
              <a:path w="6402031" h="6367110">
                <a:moveTo>
                  <a:pt x="0" y="0"/>
                </a:moveTo>
                <a:lnTo>
                  <a:pt x="6402031" y="0"/>
                </a:lnTo>
                <a:lnTo>
                  <a:pt x="6402031" y="6367111"/>
                </a:lnTo>
                <a:lnTo>
                  <a:pt x="0" y="6367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00800" y="990784"/>
            <a:ext cx="10473417" cy="2341618"/>
            <a:chOff x="0" y="-9525"/>
            <a:chExt cx="13964556" cy="3122158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3964556" cy="199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760"/>
                </a:lnSpc>
              </a:pPr>
              <a:r>
                <a:rPr lang="en-US" sz="9800" dirty="0" err="1">
                  <a:solidFill>
                    <a:srgbClr val="FF7C64"/>
                  </a:solidFill>
                  <a:ea typeface="Seoul Namsan Condensed Light"/>
                </a:rPr>
                <a:t>프로그램</a:t>
              </a:r>
              <a:r>
                <a:rPr lang="en-US" sz="9800" dirty="0">
                  <a:solidFill>
                    <a:srgbClr val="FF7C64"/>
                  </a:solidFill>
                  <a:ea typeface="Seoul Namsan Condensed Light"/>
                </a:rPr>
                <a:t> </a:t>
              </a:r>
              <a:r>
                <a:rPr lang="en-US" sz="9800" dirty="0" err="1">
                  <a:solidFill>
                    <a:srgbClr val="FF7C64"/>
                  </a:solidFill>
                  <a:ea typeface="Seoul Namsan Condensed Light"/>
                </a:rPr>
                <a:t>목표</a:t>
              </a:r>
              <a:endParaRPr lang="en-US" sz="9800" dirty="0">
                <a:solidFill>
                  <a:srgbClr val="FF7C64"/>
                </a:solidFill>
                <a:ea typeface="Seoul Namsan Condensed Ligh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14037"/>
              <a:ext cx="13964556" cy="798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87"/>
                </a:lnSpc>
              </a:pPr>
              <a:endParaRPr lang="en-US" sz="3324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-1697176" y="2743202"/>
            <a:ext cx="6822551" cy="4800595"/>
          </a:xfrm>
          <a:custGeom>
            <a:avLst/>
            <a:gdLst/>
            <a:ahLst/>
            <a:cxnLst/>
            <a:rect l="l" t="t" r="r" b="b"/>
            <a:pathLst>
              <a:path w="6822551" h="4800595">
                <a:moveTo>
                  <a:pt x="0" y="0"/>
                </a:moveTo>
                <a:lnTo>
                  <a:pt x="6822552" y="0"/>
                </a:lnTo>
                <a:lnTo>
                  <a:pt x="6822552" y="4800596"/>
                </a:lnTo>
                <a:lnTo>
                  <a:pt x="0" y="480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602C2-AA15-C4C9-0BC2-1126448AB95C}"/>
              </a:ext>
            </a:extLst>
          </p:cNvPr>
          <p:cNvSpPr txBox="1"/>
          <p:nvPr/>
        </p:nvSpPr>
        <p:spPr>
          <a:xfrm>
            <a:off x="6324600" y="2895141"/>
            <a:ext cx="7550632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87"/>
              </a:lnSpc>
            </a:pPr>
            <a:r>
              <a:rPr lang="en-US" altLang="ko-KR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en-US" altLang="ko-KR" sz="3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altLang="ko-KR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좌우로</a:t>
            </a:r>
            <a:r>
              <a:rPr lang="en-US" altLang="ko-KR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3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움직임</a:t>
            </a:r>
            <a:endParaRPr lang="en-US" altLang="ko-KR" sz="3000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AB888-EAAE-2F77-D08C-BA1E4CAD024C}"/>
              </a:ext>
            </a:extLst>
          </p:cNvPr>
          <p:cNvSpPr txBox="1"/>
          <p:nvPr/>
        </p:nvSpPr>
        <p:spPr>
          <a:xfrm>
            <a:off x="6324600" y="4082699"/>
            <a:ext cx="7550632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87"/>
              </a:lnSpc>
            </a:pPr>
            <a:r>
              <a:rPr lang="en-US" altLang="ko-KR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ko-KR" altLang="en-US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스페이스키를 누르면 블록이 아래로 떨어짐</a:t>
            </a:r>
            <a:endParaRPr lang="en-US" altLang="ko-KR" sz="3000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F49BC-A30C-7F03-D126-E7B070DB64C9}"/>
              </a:ext>
            </a:extLst>
          </p:cNvPr>
          <p:cNvSpPr txBox="1"/>
          <p:nvPr/>
        </p:nvSpPr>
        <p:spPr>
          <a:xfrm>
            <a:off x="6324600" y="5494320"/>
            <a:ext cx="7550632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87"/>
              </a:lnSpc>
            </a:pPr>
            <a:r>
              <a:rPr lang="en-US" altLang="ko-KR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3. </a:t>
            </a:r>
            <a:r>
              <a:rPr lang="ko-KR" altLang="en-US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떨어진 블록은 쌓임</a:t>
            </a:r>
            <a:endParaRPr lang="en-US" altLang="ko-KR" sz="3000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E084A-29D6-BB3A-1D64-75F80F4B2157}"/>
              </a:ext>
            </a:extLst>
          </p:cNvPr>
          <p:cNvSpPr txBox="1"/>
          <p:nvPr/>
        </p:nvSpPr>
        <p:spPr>
          <a:xfrm>
            <a:off x="6324600" y="6819900"/>
            <a:ext cx="10473416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87"/>
              </a:lnSpc>
            </a:pPr>
            <a:r>
              <a:rPr lang="en-US" altLang="ko-KR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4. </a:t>
            </a:r>
            <a:r>
              <a:rPr lang="ko-KR" altLang="en-US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우측에 블록의 개수와 시도한 횟수</a:t>
            </a:r>
            <a:r>
              <a:rPr lang="en-US" altLang="ko-KR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쌓인 블록 수가 </a:t>
            </a:r>
            <a:r>
              <a:rPr lang="ko-KR" altLang="en-US" sz="3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카운팅</a:t>
            </a:r>
            <a:r>
              <a:rPr lang="ko-KR" altLang="en-US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됨</a:t>
            </a:r>
            <a:endParaRPr lang="en-US" altLang="ko-KR" sz="3000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F1F84-12E7-55D4-5876-153FC1D44B2D}"/>
              </a:ext>
            </a:extLst>
          </p:cNvPr>
          <p:cNvSpPr txBox="1"/>
          <p:nvPr/>
        </p:nvSpPr>
        <p:spPr>
          <a:xfrm>
            <a:off x="6324600" y="8191500"/>
            <a:ext cx="9450574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87"/>
              </a:lnSpc>
            </a:pPr>
            <a:r>
              <a:rPr lang="en-US" altLang="ko-KR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3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 개수만큼 실행이 되면 종류 후 메시지 출력</a:t>
            </a:r>
            <a:endParaRPr lang="en-US" altLang="ko-KR" sz="3000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441087"/>
            <a:ext cx="7001170" cy="3481307"/>
            <a:chOff x="-712264" y="-373268"/>
            <a:chExt cx="9334893" cy="4641743"/>
          </a:xfrm>
        </p:grpSpPr>
        <p:sp>
          <p:nvSpPr>
            <p:cNvPr id="3" name="TextBox 3"/>
            <p:cNvSpPr txBox="1"/>
            <p:nvPr/>
          </p:nvSpPr>
          <p:spPr>
            <a:xfrm>
              <a:off x="-712264" y="-373268"/>
              <a:ext cx="8622629" cy="3248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800"/>
                </a:lnSpc>
              </a:pPr>
              <a:r>
                <a:rPr lang="en-US" sz="9000" dirty="0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main</a:t>
              </a:r>
            </a:p>
            <a:p>
              <a:pPr>
                <a:lnSpc>
                  <a:spcPts val="8399"/>
                </a:lnSpc>
              </a:pPr>
              <a:r>
                <a:rPr lang="en-US" sz="6999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intro_game</a:t>
              </a:r>
              <a:endParaRPr lang="en-US" sz="6999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76147"/>
              <a:ext cx="8622629" cy="592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9120144">
            <a:off x="-2463045" y="7237643"/>
            <a:ext cx="8476077" cy="8429844"/>
          </a:xfrm>
          <a:custGeom>
            <a:avLst/>
            <a:gdLst/>
            <a:ahLst/>
            <a:cxnLst/>
            <a:rect l="l" t="t" r="r" b="b"/>
            <a:pathLst>
              <a:path w="8476077" h="8429844">
                <a:moveTo>
                  <a:pt x="0" y="0"/>
                </a:moveTo>
                <a:lnTo>
                  <a:pt x="8476077" y="0"/>
                </a:lnTo>
                <a:lnTo>
                  <a:pt x="8476077" y="8429844"/>
                </a:lnTo>
                <a:lnTo>
                  <a:pt x="0" y="8429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237499" y="295674"/>
            <a:ext cx="5885099" cy="1000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#include &lt;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stdio.h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#include &lt;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stdlib.h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#include &lt;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conio.h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#include &lt;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windows.h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#define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15 //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게임의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영역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좌우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길이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#define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15 //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바닥의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높이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상하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길이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intro_game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game_control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x, int y);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left_right_move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move_down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x);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c, int r);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max_block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block_stack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*2+1]={0}; //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해당위치의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값을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0으로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초기화</a:t>
            </a: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endParaRPr lang="en-US" sz="162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main(void)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intro_game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game_control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(1, box_height+3);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game이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62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종료되었습니다</a:t>
            </a: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                \n");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return 0;</a:t>
            </a:r>
          </a:p>
          <a:p>
            <a:pPr>
              <a:lnSpc>
                <a:spcPts val="2855"/>
              </a:lnSpc>
              <a:spcBef>
                <a:spcPct val="0"/>
              </a:spcBef>
            </a:pPr>
            <a:r>
              <a:rPr lang="en-US" sz="162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21163" y="276624"/>
            <a:ext cx="5256252" cy="393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intro_game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system("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cls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쌓기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\n\n");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좌우로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움직일때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스페이스키를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누르면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\n");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떨어져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바닥에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쌓입니다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.\n\n");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아무키나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누르면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게임을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시작합니다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\n");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getch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184" y="1028700"/>
            <a:ext cx="5486460" cy="2887031"/>
            <a:chOff x="0" y="0"/>
            <a:chExt cx="7315280" cy="384937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7315280" cy="2713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game_control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ts val="8399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gotoxy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257047"/>
              <a:ext cx="7315280" cy="592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9120144">
            <a:off x="-2555959" y="6639697"/>
            <a:ext cx="8476077" cy="8429844"/>
          </a:xfrm>
          <a:custGeom>
            <a:avLst/>
            <a:gdLst/>
            <a:ahLst/>
            <a:cxnLst/>
            <a:rect l="l" t="t" r="r" b="b"/>
            <a:pathLst>
              <a:path w="8476077" h="8429844">
                <a:moveTo>
                  <a:pt x="0" y="0"/>
                </a:moveTo>
                <a:lnTo>
                  <a:pt x="8476077" y="0"/>
                </a:lnTo>
                <a:lnTo>
                  <a:pt x="8476077" y="8429844"/>
                </a:lnTo>
                <a:lnTo>
                  <a:pt x="0" y="8429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702415" y="923925"/>
            <a:ext cx="4612928" cy="9810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game_control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int x, count=0;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system("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cls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*2+5,3);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블록의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개수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%2d",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(1, box_height+3);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스페이스키를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누르면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떨어지고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\n");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바닥에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쌓입니다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 \n");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while(count&lt;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*2+5,4);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시도한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횟수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%2d", count+1);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*2+5,5);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쌓인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블록수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%2d",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max_block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x=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left_right_move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move_down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count++;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getch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</a:t>
            </a:r>
          </a:p>
          <a:p>
            <a:pPr>
              <a:lnSpc>
                <a:spcPts val="3168"/>
              </a:lnSpc>
            </a:pPr>
            <a:endParaRPr lang="en-US" sz="18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68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90795" y="923925"/>
            <a:ext cx="7004210" cy="2746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x, int y)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COORD Pos = {x - 1, y - 1}; 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SetConsoleCursorPosition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GetStdHandle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(STD_OUTPUT_HANDLE), Pos);   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46341" y="4914900"/>
            <a:ext cx="7648664" cy="195162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 lIns="180000" tIns="0" rIns="0" bIns="0" rtlCol="0" anchor="t">
            <a:spAutoFit/>
          </a:bodyPr>
          <a:lstStyle/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COORD pos =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x와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y를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가지고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있는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구조</a:t>
            </a:r>
            <a:endParaRPr lang="en-US" sz="178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36"/>
              </a:lnSpc>
            </a:pP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SetConsoleCursorPosition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GetStdHandle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(STD_OUTPUT_HAANDLE),pos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콘솔의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위치를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알려주는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함수</a:t>
            </a:r>
            <a:endParaRPr lang="en-US" sz="178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36"/>
              </a:lnSpc>
            </a:pP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GetStdHandle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=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화면출력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핸들러</a:t>
            </a:r>
            <a:endParaRPr lang="en-US" sz="1782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COORD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타입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변수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184" y="1021556"/>
            <a:ext cx="5486460" cy="2760825"/>
            <a:chOff x="0" y="-9525"/>
            <a:chExt cx="7315280" cy="368110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7315280" cy="2533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left_right_move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ts val="7800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move_down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079247"/>
              <a:ext cx="7315280" cy="592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9120144">
            <a:off x="-2555959" y="6639697"/>
            <a:ext cx="8476077" cy="8429844"/>
          </a:xfrm>
          <a:custGeom>
            <a:avLst/>
            <a:gdLst/>
            <a:ahLst/>
            <a:cxnLst/>
            <a:rect l="l" t="t" r="r" b="b"/>
            <a:pathLst>
              <a:path w="8476077" h="8429844">
                <a:moveTo>
                  <a:pt x="0" y="0"/>
                </a:moveTo>
                <a:lnTo>
                  <a:pt x="8476077" y="0"/>
                </a:lnTo>
                <a:lnTo>
                  <a:pt x="8476077" y="8429844"/>
                </a:lnTo>
                <a:lnTo>
                  <a:pt x="0" y="8429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883644" y="476814"/>
            <a:ext cx="4667399" cy="9810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left_right_move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int x=3, y=2, temp=2;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do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x+=temp;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if (x&gt;(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box_length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*2)) //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x방향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최대값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설정</a:t>
            </a:r>
            <a:endParaRPr lang="en-US" sz="18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temp=-2;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if (x&lt;3)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{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x=3;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temp=2;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}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 y);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("□");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Sleep(50); //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블록이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좌우로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움직이는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속도를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조절</a:t>
            </a:r>
            <a:endParaRPr lang="en-US" sz="18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 y);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 ");</a:t>
            </a:r>
          </a:p>
          <a:p>
            <a:pPr>
              <a:lnSpc>
                <a:spcPts val="3168"/>
              </a:lnSpc>
            </a:pPr>
            <a:endParaRPr lang="en-US" sz="1800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}while(!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kbhit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());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block_stack</a:t>
            </a: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[x]+=1;</a:t>
            </a:r>
          </a:p>
          <a:p>
            <a:pPr>
              <a:lnSpc>
                <a:spcPts val="3168"/>
              </a:lnSpc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return x;</a:t>
            </a:r>
          </a:p>
          <a:p>
            <a:pPr>
              <a:lnSpc>
                <a:spcPts val="3168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53993" y="488020"/>
            <a:ext cx="4383510" cy="6324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move_down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x)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int y;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for(y=2;y&lt;box_height+2-block_stack[x];y+=1)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 y);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("□");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Sleep(20);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 y);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 ");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Sleep(10);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gotoxy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(x,box_height+2-block_stack[x]);</a:t>
            </a:r>
          </a:p>
          <a:p>
            <a:pPr>
              <a:lnSpc>
                <a:spcPts val="3136"/>
              </a:lnSpc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1782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("□");</a:t>
            </a:r>
          </a:p>
          <a:p>
            <a:pPr>
              <a:lnSpc>
                <a:spcPts val="3136"/>
              </a:lnSpc>
              <a:spcBef>
                <a:spcPct val="0"/>
              </a:spcBef>
            </a:pPr>
            <a:r>
              <a:rPr lang="en-US" sz="1782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3B510-0D46-2DC3-F231-C09E43BB8324}"/>
              </a:ext>
            </a:extLst>
          </p:cNvPr>
          <p:cNvSpPr txBox="1"/>
          <p:nvPr/>
        </p:nvSpPr>
        <p:spPr>
          <a:xfrm>
            <a:off x="152400" y="3795425"/>
            <a:ext cx="5486460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Getch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kbhit</a:t>
            </a:r>
            <a:endParaRPr lang="en-US" altLang="ko-KR" dirty="0"/>
          </a:p>
          <a:p>
            <a:r>
              <a:rPr lang="en-US" altLang="ko-KR" dirty="0" err="1"/>
              <a:t>Kbhit</a:t>
            </a:r>
            <a:r>
              <a:rPr lang="en-US" altLang="ko-KR" dirty="0"/>
              <a:t> </a:t>
            </a:r>
            <a:r>
              <a:rPr lang="ko-KR" altLang="en-US" dirty="0"/>
              <a:t>함수는 키보드의 입력 여부를 단순히 입력 버퍼만 확인하고 </a:t>
            </a:r>
            <a:r>
              <a:rPr lang="en-US" altLang="ko-KR" dirty="0"/>
              <a:t>true</a:t>
            </a:r>
            <a:r>
              <a:rPr lang="ko-KR" altLang="en-US" dirty="0"/>
              <a:t>랑 </a:t>
            </a:r>
            <a:r>
              <a:rPr lang="en-US" altLang="ko-KR" dirty="0"/>
              <a:t>false</a:t>
            </a:r>
            <a:r>
              <a:rPr lang="ko-KR" altLang="en-US" dirty="0"/>
              <a:t>값 리턴</a:t>
            </a:r>
            <a:endParaRPr lang="en-US" altLang="ko-KR" dirty="0"/>
          </a:p>
          <a:p>
            <a:r>
              <a:rPr lang="ko-KR" altLang="en-US" dirty="0"/>
              <a:t>단순히 버퍼만 확인하기 때문에 값이 입력되고 난 뒤 비우지 않으면 계속 </a:t>
            </a:r>
            <a:r>
              <a:rPr lang="en-US" altLang="ko-KR" dirty="0"/>
              <a:t>true</a:t>
            </a:r>
            <a:r>
              <a:rPr lang="ko-KR" altLang="en-US" dirty="0"/>
              <a:t>값을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Getch</a:t>
            </a:r>
            <a:r>
              <a:rPr lang="en-US" altLang="ko-KR" dirty="0"/>
              <a:t> </a:t>
            </a:r>
            <a:r>
              <a:rPr lang="ko-KR" altLang="en-US" dirty="0"/>
              <a:t>함수는 버퍼에 있는 값을 그대로 출력하고 버퍼를 </a:t>
            </a:r>
            <a:r>
              <a:rPr lang="ko-KR" altLang="en-US" dirty="0" err="1"/>
              <a:t>비워줌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184" y="1021556"/>
            <a:ext cx="5486460" cy="2760825"/>
            <a:chOff x="0" y="-9525"/>
            <a:chExt cx="7315280" cy="368110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7315280" cy="2533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00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draw_rectangle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ts val="7800"/>
                </a:lnSpc>
              </a:pPr>
              <a:r>
                <a:rPr lang="en-US" sz="5500" dirty="0" err="1">
                  <a:solidFill>
                    <a:srgbClr val="102B3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max_block</a:t>
              </a:r>
              <a:endParaRPr lang="en-US" sz="5500" dirty="0">
                <a:solidFill>
                  <a:srgbClr val="102B3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079247"/>
              <a:ext cx="7315280" cy="592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5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9120144">
            <a:off x="-2629234" y="6639697"/>
            <a:ext cx="8476077" cy="8429844"/>
          </a:xfrm>
          <a:custGeom>
            <a:avLst/>
            <a:gdLst/>
            <a:ahLst/>
            <a:cxnLst/>
            <a:rect l="l" t="t" r="r" b="b"/>
            <a:pathLst>
              <a:path w="8476077" h="8429844">
                <a:moveTo>
                  <a:pt x="0" y="0"/>
                </a:moveTo>
                <a:lnTo>
                  <a:pt x="8476077" y="0"/>
                </a:lnTo>
                <a:lnTo>
                  <a:pt x="8476077" y="8429844"/>
                </a:lnTo>
                <a:lnTo>
                  <a:pt x="0" y="8429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41254" y="324457"/>
            <a:ext cx="4412706" cy="8028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c, int r)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int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j;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a=0xa6;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b[7]; 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=1;i&lt;7;i++)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b[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]=0xa0+i;</a:t>
            </a:r>
          </a:p>
          <a:p>
            <a:pPr>
              <a:lnSpc>
                <a:spcPts val="4177"/>
              </a:lnSpc>
            </a:pPr>
            <a:endParaRPr lang="en-US" sz="2373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b[3]);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373" b="1" dirty="0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;i++)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b[4]);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373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lnSpc>
                <a:spcPts val="4177"/>
              </a:lnSpc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</a:p>
          <a:p>
            <a:pPr>
              <a:lnSpc>
                <a:spcPts val="4177"/>
              </a:lnSpc>
              <a:spcBef>
                <a:spcPct val="0"/>
              </a:spcBef>
            </a:pPr>
            <a:r>
              <a:rPr lang="en-US" sz="2373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75376" y="2857500"/>
            <a:ext cx="3461614" cy="6954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for(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r;i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b[2]);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for(j=0;j&lt;</a:t>
            </a:r>
            <a:r>
              <a:rPr lang="en-US" sz="2199" b="1" dirty="0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;j++)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");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b[2]);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b[6]);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199" dirty="0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c*</a:t>
            </a:r>
            <a:r>
              <a:rPr lang="en-US" sz="2199" b="1" dirty="0">
                <a:solidFill>
                  <a:srgbClr val="000000"/>
                </a:solidFill>
                <a:highlight>
                  <a:srgbClr val="FFFF00"/>
                </a:highlight>
                <a:latin typeface="한컴 고딕" panose="02000500000000000000" pitchFamily="2" charset="-127"/>
                <a:ea typeface="한컴 고딕" panose="02000500000000000000" pitchFamily="2" charset="-127"/>
              </a:rPr>
              <a:t>2+1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;i++)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b[5]);</a:t>
            </a:r>
          </a:p>
          <a:p>
            <a:pPr>
              <a:lnSpc>
                <a:spcPts val="3871"/>
              </a:lnSpc>
            </a:pP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199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lnSpc>
                <a:spcPts val="3871"/>
              </a:lnSpc>
              <a:spcBef>
                <a:spcPct val="0"/>
              </a:spcBef>
            </a:pPr>
            <a:endParaRPr lang="en-US" sz="2199" dirty="0">
              <a:solidFill>
                <a:srgbClr val="00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80937" y="884144"/>
            <a:ext cx="3907185" cy="6413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max_block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(void)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int 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max=0;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=1;i&lt;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box_height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*2+1;i++)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if (max&lt;=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block_stack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])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max=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block_stack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];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}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return max;</a:t>
            </a:r>
          </a:p>
          <a:p>
            <a:pPr>
              <a:lnSpc>
                <a:spcPts val="4224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5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-45244"/>
            <a:ext cx="7111023" cy="2220929"/>
            <a:chOff x="0" y="97388"/>
            <a:chExt cx="9481364" cy="2961239"/>
          </a:xfrm>
        </p:grpSpPr>
        <p:sp>
          <p:nvSpPr>
            <p:cNvPr id="3" name="TextBox 3"/>
            <p:cNvSpPr txBox="1"/>
            <p:nvPr/>
          </p:nvSpPr>
          <p:spPr>
            <a:xfrm>
              <a:off x="0" y="97388"/>
              <a:ext cx="9481364" cy="1533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dirty="0" err="1">
                  <a:solidFill>
                    <a:srgbClr val="FF7C64"/>
                  </a:solidFill>
                  <a:ea typeface="Seoul Namsan Condensed Light"/>
                </a:rPr>
                <a:t>변경</a:t>
              </a:r>
              <a:r>
                <a:rPr lang="en-US" sz="7500" dirty="0">
                  <a:solidFill>
                    <a:srgbClr val="FF7C64"/>
                  </a:solidFill>
                  <a:ea typeface="Seoul Namsan Condensed Light"/>
                </a:rPr>
                <a:t> 전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08057"/>
              <a:ext cx="9481364" cy="750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2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-5400000">
            <a:off x="3613833" y="5138738"/>
            <a:ext cx="1106985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153650" y="-45244"/>
            <a:ext cx="7111023" cy="2241884"/>
            <a:chOff x="0" y="97388"/>
            <a:chExt cx="9481364" cy="2989179"/>
          </a:xfrm>
        </p:grpSpPr>
        <p:sp>
          <p:nvSpPr>
            <p:cNvPr id="7" name="TextBox 7"/>
            <p:cNvSpPr txBox="1"/>
            <p:nvPr/>
          </p:nvSpPr>
          <p:spPr>
            <a:xfrm>
              <a:off x="0" y="97388"/>
              <a:ext cx="9481364" cy="153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 dirty="0" err="1">
                  <a:solidFill>
                    <a:srgbClr val="FF7C64"/>
                  </a:solidFill>
                  <a:ea typeface="Seoul Namsan Condensed Light"/>
                </a:rPr>
                <a:t>변경</a:t>
              </a:r>
              <a:r>
                <a:rPr lang="en-US" sz="7500" dirty="0">
                  <a:solidFill>
                    <a:srgbClr val="FF7C64"/>
                  </a:solidFill>
                  <a:ea typeface="Seoul Namsan Condensed Light"/>
                </a:rPr>
                <a:t> 후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317582"/>
              <a:ext cx="9481364" cy="768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0440" y="1019175"/>
            <a:ext cx="4597732" cy="827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c, int r)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int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j;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a=0xa6;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b[7]; 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=1;i&lt;7;i++)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b[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]=0xa0+i;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b[3]);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c;i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b[4]);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r;i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b[2]);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for(j=0;j&lt;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c;j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");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b[2]);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b[6]);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c;i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b[5]);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41690" y="1019175"/>
            <a:ext cx="3745708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draw_rectangle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(int c, int r)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int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j;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a=0xa6;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unsigned char b[7]; 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=1;i&lt;7;i++)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b[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]=0xa0+i;</a:t>
            </a:r>
          </a:p>
          <a:p>
            <a:pPr algn="just"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b[3]);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u="sng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;i++)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b[4]);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r;i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{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b[2]);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for(j=0;j&lt;</a:t>
            </a:r>
            <a:r>
              <a:rPr lang="en-US" sz="2000" u="sng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;j++)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 ");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",a, b[2]);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}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b[6]);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for(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=0;i&lt;</a:t>
            </a:r>
            <a:r>
              <a:rPr lang="en-US" sz="2000" u="sng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c*2+1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;i++)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b[1]);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("%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c%c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", a, b[5]);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</a:t>
            </a:r>
            <a:r>
              <a:rPr lang="en-US" sz="2000" dirty="0" err="1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printf</a:t>
            </a: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("\n");</a:t>
            </a:r>
          </a:p>
          <a:p>
            <a:pPr algn="just"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</p:txBody>
      </p:sp>
      <p:pic>
        <p:nvPicPr>
          <p:cNvPr id="12" name="그림 11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32F69970-5EC7-9A6F-2A53-8DA1D816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46" y="1019175"/>
            <a:ext cx="4740959" cy="3590925"/>
          </a:xfrm>
          <a:prstGeom prst="rect">
            <a:avLst/>
          </a:prstGeom>
        </p:spPr>
      </p:pic>
      <p:pic>
        <p:nvPicPr>
          <p:cNvPr id="14" name="그림 13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CF49B085-80DB-7455-667B-6261833A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72" y="5600700"/>
            <a:ext cx="4740955" cy="3462814"/>
          </a:xfrm>
          <a:prstGeom prst="rect">
            <a:avLst/>
          </a:prstGeom>
        </p:spPr>
      </p:pic>
      <p:pic>
        <p:nvPicPr>
          <p:cNvPr id="16" name="그림 15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6E4180B1-036C-C1CF-D08E-131C58BF0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161" y="973727"/>
            <a:ext cx="4426439" cy="3405807"/>
          </a:xfrm>
          <a:prstGeom prst="rect">
            <a:avLst/>
          </a:prstGeom>
        </p:spPr>
      </p:pic>
      <p:pic>
        <p:nvPicPr>
          <p:cNvPr id="18" name="그림 17" descr="텍스트, 스크린샷, 도표, 디스플레이이(가) 표시된 사진&#10;&#10;자동 생성된 설명">
            <a:extLst>
              <a:ext uri="{FF2B5EF4-FFF2-40B4-BE49-F238E27FC236}">
                <a16:creationId xmlns:a16="http://schemas.microsoft.com/office/drawing/2014/main" id="{D5A74CC6-B3EB-CE1E-DA44-1AFA8000B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161" y="5600700"/>
            <a:ext cx="4426438" cy="340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-1697176" y="2743202"/>
            <a:ext cx="6822551" cy="4800595"/>
          </a:xfrm>
          <a:custGeom>
            <a:avLst/>
            <a:gdLst/>
            <a:ahLst/>
            <a:cxnLst/>
            <a:rect l="l" t="t" r="r" b="b"/>
            <a:pathLst>
              <a:path w="6822551" h="4800595">
                <a:moveTo>
                  <a:pt x="0" y="0"/>
                </a:moveTo>
                <a:lnTo>
                  <a:pt x="6822552" y="0"/>
                </a:lnTo>
                <a:lnTo>
                  <a:pt x="6822552" y="4800596"/>
                </a:lnTo>
                <a:lnTo>
                  <a:pt x="0" y="480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36FAFA-A2AC-F90A-EBE2-CDC260C58AD0}"/>
              </a:ext>
            </a:extLst>
          </p:cNvPr>
          <p:cNvGrpSpPr/>
          <p:nvPr/>
        </p:nvGrpSpPr>
        <p:grpSpPr>
          <a:xfrm>
            <a:off x="10120919" y="5477061"/>
            <a:ext cx="5922222" cy="4191001"/>
            <a:chOff x="11277600" y="4624750"/>
            <a:chExt cx="4972744" cy="418711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649049-E58C-756F-58E9-F9FBB63AF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600" y="5029908"/>
              <a:ext cx="4972744" cy="37819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AF3695-DA6D-578C-1C89-E682CB22266B}"/>
                </a:ext>
              </a:extLst>
            </p:cNvPr>
            <p:cNvSpPr txBox="1"/>
            <p:nvPr/>
          </p:nvSpPr>
          <p:spPr>
            <a:xfrm>
              <a:off x="11353800" y="4624750"/>
              <a:ext cx="381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END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26DCDF-6361-7BCB-F29C-824020204808}"/>
              </a:ext>
            </a:extLst>
          </p:cNvPr>
          <p:cNvGrpSpPr/>
          <p:nvPr/>
        </p:nvGrpSpPr>
        <p:grpSpPr>
          <a:xfrm>
            <a:off x="10119747" y="1741870"/>
            <a:ext cx="5923394" cy="3714676"/>
            <a:chOff x="368691" y="5550908"/>
            <a:chExt cx="4279509" cy="325573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60240BC-7EE0-95A1-A502-7D5494EDC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91" y="5820298"/>
              <a:ext cx="4279509" cy="29863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9C3699-50B7-9F9C-5526-114B656426BC}"/>
                </a:ext>
              </a:extLst>
            </p:cNvPr>
            <p:cNvSpPr txBox="1"/>
            <p:nvPr/>
          </p:nvSpPr>
          <p:spPr>
            <a:xfrm>
              <a:off x="460513" y="5550908"/>
              <a:ext cx="3810000" cy="56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플레이 화면 </a:t>
              </a:r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</a:p>
            <a:p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6F0CC5-5817-EF49-2B57-9332061E434D}"/>
              </a:ext>
            </a:extLst>
          </p:cNvPr>
          <p:cNvGrpSpPr/>
          <p:nvPr/>
        </p:nvGrpSpPr>
        <p:grpSpPr>
          <a:xfrm>
            <a:off x="3383305" y="5882595"/>
            <a:ext cx="5772263" cy="3839486"/>
            <a:chOff x="5981700" y="5478317"/>
            <a:chExt cx="3962400" cy="333354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ECE8571-17AF-6F21-A0B4-7724E0876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700" y="5858699"/>
              <a:ext cx="3962400" cy="295316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6C283D-30BA-EA97-7B93-4B8DCC3D68B3}"/>
                </a:ext>
              </a:extLst>
            </p:cNvPr>
            <p:cNvSpPr txBox="1"/>
            <p:nvPr/>
          </p:nvSpPr>
          <p:spPr>
            <a:xfrm>
              <a:off x="5981700" y="5478317"/>
              <a:ext cx="3810000" cy="5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플레이 화면 </a:t>
              </a:r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</a:p>
            <a:p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BC876F3-ECC4-E738-A7E8-9F79E2EDCFEB}"/>
              </a:ext>
            </a:extLst>
          </p:cNvPr>
          <p:cNvGrpSpPr/>
          <p:nvPr/>
        </p:nvGrpSpPr>
        <p:grpSpPr>
          <a:xfrm>
            <a:off x="3276600" y="1579743"/>
            <a:ext cx="5867400" cy="3905724"/>
            <a:chOff x="2667000" y="1771176"/>
            <a:chExt cx="4949688" cy="305829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822DC32-BB06-5FF2-2C8A-F2FD05F1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110" y="2162475"/>
              <a:ext cx="4893578" cy="2667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447171-DB25-253C-C824-70F705403F6C}"/>
                </a:ext>
              </a:extLst>
            </p:cNvPr>
            <p:cNvSpPr txBox="1"/>
            <p:nvPr/>
          </p:nvSpPr>
          <p:spPr>
            <a:xfrm>
              <a:off x="2667000" y="1771176"/>
              <a:ext cx="3810000" cy="28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INTRO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A5244F7F-A176-D1CE-5AD7-FB4B65949C80}"/>
              </a:ext>
            </a:extLst>
          </p:cNvPr>
          <p:cNvSpPr txBox="1">
            <a:spLocks/>
          </p:cNvSpPr>
          <p:nvPr/>
        </p:nvSpPr>
        <p:spPr>
          <a:xfrm>
            <a:off x="5029200" y="41881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solidFill>
                  <a:schemeClr val="accent6"/>
                </a:solidFill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7420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1665</Words>
  <Application>Microsoft Office PowerPoint</Application>
  <PresentationFormat>사용자 지정</PresentationFormat>
  <Paragraphs>244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함초롬돋움</vt:lpstr>
      <vt:lpstr>Calibri</vt:lpstr>
      <vt:lpstr>맑은 고딕</vt:lpstr>
      <vt:lpstr>한컴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주황색 기술 패턴 5G 기술 기술 프레젠테이션</dc:title>
  <cp:lastModifiedBy>김태헌</cp:lastModifiedBy>
  <cp:revision>7</cp:revision>
  <dcterms:created xsi:type="dcterms:W3CDTF">2006-08-16T00:00:00Z</dcterms:created>
  <dcterms:modified xsi:type="dcterms:W3CDTF">2023-10-04T06:18:52Z</dcterms:modified>
  <dc:identifier>DAFvuQhuUeU</dc:identifier>
</cp:coreProperties>
</file>