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7" r:id="rId2"/>
    <p:sldId id="270" r:id="rId3"/>
    <p:sldId id="308" r:id="rId4"/>
    <p:sldId id="309" r:id="rId5"/>
    <p:sldId id="297" r:id="rId6"/>
    <p:sldId id="312" r:id="rId7"/>
    <p:sldId id="310" r:id="rId8"/>
    <p:sldId id="311" r:id="rId9"/>
    <p:sldId id="313" r:id="rId10"/>
    <p:sldId id="302" r:id="rId11"/>
    <p:sldId id="303" r:id="rId12"/>
    <p:sldId id="304" r:id="rId13"/>
    <p:sldId id="305" r:id="rId14"/>
    <p:sldId id="300" r:id="rId15"/>
    <p:sldId id="31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F4C53-4DF9-494F-86C4-749373D57791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59C70-5938-4430-8D72-06C378D36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3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AF198-6903-444C-A7CA-624DF5214BB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9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AF198-6903-444C-A7CA-624DF5214BB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09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9FBA9-E180-05C2-DA83-04C0288D4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1DB8A9-681A-48F8-51B6-8F2EB7F1B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0EDE4-67CD-9F83-95DF-5DBC9EFC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A9BE-7049-4DD1-A93A-ACC2D0A49A46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F07EA3-0B44-C71D-E501-6C712E34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3225A-5C3E-3425-2345-CD29F38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D47A-E491-4048-A12D-60659341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58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BD246-7B05-B3BC-84B7-645B3FB3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9CF24D-50D5-29DF-BFD6-D4B34F7B2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AEF63-57C8-472B-F8E8-1F660950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A9BE-7049-4DD1-A93A-ACC2D0A49A46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FC03D-1FE2-114B-297A-35593833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A30B7-5E89-28C9-C154-A6F1D3EF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D47A-E491-4048-A12D-60659341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1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271A33-18A5-1D26-4B07-A3632B48B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DDAD8B-9951-6DD3-974D-1D0AEE53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4F462-7668-95C9-D957-58899245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A9BE-7049-4DD1-A93A-ACC2D0A49A46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4861A2-AFB8-892B-8A0C-053AD83F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D6821-0217-99D8-5A51-0BE3B120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D47A-E491-4048-A12D-60659341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AD263-18BF-2069-1640-4DBB73F6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63EF4-548D-A9DE-7FD7-184FE88D4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D2EAF-7708-8294-7571-7C05D95E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A9BE-7049-4DD1-A93A-ACC2D0A49A46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56DE0-E764-8DA8-F0CA-4FCB6119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87322-D787-B5B2-E7A4-0CE3F4FA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D47A-E491-4048-A12D-60659341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00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E23FE-13CB-C4C3-DDA0-2C6559CC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579148-37DB-1551-FBD5-B899CD670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2A0BF-FC4A-2E7C-F092-D9723259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A9BE-7049-4DD1-A93A-ACC2D0A49A46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A9A688-045F-17CF-287A-52575618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F2165-007A-E55B-C9F0-D0DCC843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D47A-E491-4048-A12D-60659341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82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10B1A-4ACF-6021-6EF8-BF325EB3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ECDFB-C3DC-E943-26B9-4F27262D9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A07BBF-A5B8-D782-EE79-8DB5C95F5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81BA23-DAE3-C112-BA15-7E4AD843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A9BE-7049-4DD1-A93A-ACC2D0A49A46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8557FA-7F44-0B30-9198-2FF04937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D37C74-2A34-DAB4-4FF2-350D6C29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D47A-E491-4048-A12D-60659341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82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602E8-D7B8-9E16-C47C-1E4E94AF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1CF64C-7915-93FC-5C3C-5BC949141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F62BD7-885D-46CA-ACBB-910A45E3A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C9C796-BBD3-C8B9-F44A-5E77D5F29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A81AD8-F262-318F-06FE-6431D0F13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0A7EE0-70CA-B6B5-C6DE-384D3676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A9BE-7049-4DD1-A93A-ACC2D0A49A46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EC4C6-7FED-3F61-8B74-2C7F39B7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C60593-7676-8BAA-5051-A4BBC360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D47A-E491-4048-A12D-60659341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5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0A233-0C11-DA95-6C2C-5ECE5DA6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7244AB-AE12-C7B1-320C-81ADB18E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A9BE-7049-4DD1-A93A-ACC2D0A49A46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CC8EB4-0789-3E08-55C0-1D271DB2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A4DDBE-A8EE-7A56-99B5-F982756D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D47A-E491-4048-A12D-60659341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78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20ED74-8E7B-0E54-173A-EC2FC3B9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A9BE-7049-4DD1-A93A-ACC2D0A49A46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7E5F64-A132-B7CE-BEA4-9E763866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28297F-CE4A-57E1-7A84-B7789F74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D47A-E491-4048-A12D-60659341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7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92FE0-B635-7CBA-3FCA-941CF301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8D831-A00C-A0F6-AEC1-E557130F4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EE988E-5C3A-FE66-5751-7EE1F9AA1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9D9C67-EC5F-9894-A56A-F70C244A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A9BE-7049-4DD1-A93A-ACC2D0A49A46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DDD40-9046-51A8-F541-8BE57704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4E755-1EE1-63C7-9456-BA52831B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D47A-E491-4048-A12D-60659341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A4249-3E6E-8F9B-B64D-ED5EA00E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2F6350-BD94-2302-F560-569FB1CF4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5C44D6-6990-85C0-5858-5A2DDF8F3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40C0DD-F9E1-1C5D-6436-56EB42B4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A9BE-7049-4DD1-A93A-ACC2D0A49A46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D07B2B-FAED-52E1-00C9-4EF69AE4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D1F7C5-65EB-0C6B-3EF0-19050D85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D47A-E491-4048-A12D-60659341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59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DCD11A-2A29-8D43-8322-4A0DC750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931E50-D483-6A28-AFC1-625336601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420C30-9A54-6D33-B28E-A3D58FD71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3A9BE-7049-4DD1-A93A-ACC2D0A49A46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EAB70-8C5F-3E64-D17B-93A3C41B2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10AC6-50CB-AFF6-9CC5-D90B60A06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BD47A-E491-4048-A12D-60659341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8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CA7-A5B2-4E6A-A218-6A281044D943}" type="slidenum">
              <a:rPr lang="ko-KR" altLang="en-US" smtClean="0"/>
              <a:t>1</a:t>
            </a:fld>
            <a:endParaRPr lang="ko-KR" altLang="en-US"/>
          </a:p>
        </p:txBody>
      </p:sp>
      <p:graphicFrame>
        <p:nvGraphicFramePr>
          <p:cNvPr id="7" name="Group 34"/>
          <p:cNvGraphicFramePr>
            <a:graphicFrameLocks noGrp="1"/>
          </p:cNvGraphicFramePr>
          <p:nvPr>
            <p:extLst/>
          </p:nvPr>
        </p:nvGraphicFramePr>
        <p:xfrm>
          <a:off x="2955925" y="1474788"/>
          <a:ext cx="1822450" cy="387350"/>
        </p:xfrm>
        <a:graphic>
          <a:graphicData uri="http://schemas.openxmlformats.org/drawingml/2006/table">
            <a:tbl>
              <a:tblPr/>
              <a:tblGrid>
                <a:gridCol w="793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문서관리번호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68565" marR="68565" marT="34151" marB="3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68565" marR="68565" marT="34151" marB="3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본 문서는 임의로 배포될 수 없음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68565" marR="68565" marT="34151" marB="3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21012" y="2508034"/>
            <a:ext cx="6149975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250" b="1" dirty="0"/>
              <a:t>D2Z </a:t>
            </a:r>
            <a:r>
              <a:rPr lang="ko-KR" altLang="en-US" sz="2250" b="1" dirty="0"/>
              <a:t>매칭 서비스 스토리 보드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954339" y="2187575"/>
            <a:ext cx="6264275" cy="1079500"/>
          </a:xfrm>
          <a:prstGeom prst="rect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14664" y="3692525"/>
            <a:ext cx="614997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050" dirty="0"/>
              <a:t>2025. 01. 23</a:t>
            </a:r>
            <a:endParaRPr lang="ko-KR" altLang="en-US" sz="1050" dirty="0"/>
          </a:p>
        </p:txBody>
      </p:sp>
      <p:graphicFrame>
        <p:nvGraphicFramePr>
          <p:cNvPr id="12" name="Group 38"/>
          <p:cNvGraphicFramePr>
            <a:graphicFrameLocks noGrp="1"/>
          </p:cNvGraphicFramePr>
          <p:nvPr>
            <p:extLst/>
          </p:nvPr>
        </p:nvGraphicFramePr>
        <p:xfrm>
          <a:off x="4347989" y="4375150"/>
          <a:ext cx="3476973" cy="722686"/>
        </p:xfrm>
        <a:graphic>
          <a:graphicData uri="http://schemas.openxmlformats.org/drawingml/2006/table">
            <a:tbl>
              <a:tblPr/>
              <a:tblGrid>
                <a:gridCol w="1158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34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marL="68567" marR="68567" marT="34307" marB="343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팀장</a:t>
                      </a:r>
                    </a:p>
                  </a:txBody>
                  <a:tcPr marL="68567" marR="68567" marT="34307" marB="343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대표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68567" marR="68567" marT="34307" marB="343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김성준</a:t>
                      </a:r>
                    </a:p>
                  </a:txBody>
                  <a:tcPr marL="68567" marR="68567" marT="34307" marB="343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김성준</a:t>
                      </a:r>
                    </a:p>
                  </a:txBody>
                  <a:tcPr marL="68567" marR="68567" marT="34307" marB="343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7" marR="68567" marT="34307" marB="343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17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CA7-A5B2-4E6A-A218-6A281044D943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775520" y="622395"/>
          <a:ext cx="8640960" cy="576063"/>
        </p:xfrm>
        <a:graphic>
          <a:graphicData uri="http://schemas.openxmlformats.org/drawingml/2006/table">
            <a:tbl>
              <a:tblPr/>
              <a:tblGrid>
                <a:gridCol w="1149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4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9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사용자 요구사항 정의서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김성준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엔지니어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–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클라이언트 매칭 시스템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단계명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2025.01.23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버전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75520" y="2353044"/>
            <a:ext cx="8640960" cy="3345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웹 어플리케이션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52401" y="1649464"/>
            <a:ext cx="6947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엔지니어 </a:t>
            </a:r>
            <a:r>
              <a:rPr lang="en-US" altLang="ko-KR" sz="1400" dirty="0"/>
              <a:t>– </a:t>
            </a:r>
            <a:r>
              <a:rPr lang="ko-KR" altLang="en-US" sz="1400" dirty="0"/>
              <a:t>클라이언트 매칭 시스템은 </a:t>
            </a:r>
            <a:r>
              <a:rPr lang="en-US" altLang="ko-KR" sz="1400" dirty="0"/>
              <a:t>1</a:t>
            </a:r>
            <a:r>
              <a:rPr lang="ko-KR" altLang="en-US" sz="1400" dirty="0"/>
              <a:t>개의 메인 시스템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5</a:t>
            </a:r>
            <a:r>
              <a:rPr lang="ko-KR" altLang="en-US" sz="1400" dirty="0"/>
              <a:t>개의 서브 서비스 시스템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39788" y="3568931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/>
              <a:t>회원 가입</a:t>
            </a:r>
            <a:endParaRPr lang="en-US" altLang="ko-KR" sz="12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/>
              <a:t>로그인</a:t>
            </a:r>
            <a:endParaRPr lang="en-US" altLang="ko-KR" sz="12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/>
              <a:t>회원 정보 관리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736646" y="4583587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관리자 서비스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747787" y="4583587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엔지니어 서비스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2739788" y="3157457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36646" y="4919337"/>
            <a:ext cx="1656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/>
              <a:t>회원 관리 기능</a:t>
            </a:r>
            <a:endParaRPr lang="en-US" altLang="ko-KR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768502" y="493096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/>
              <a:t>공고 조회</a:t>
            </a:r>
            <a:r>
              <a:rPr lang="en-US" altLang="ko-KR" sz="1200" dirty="0"/>
              <a:t>, </a:t>
            </a:r>
            <a:r>
              <a:rPr lang="ko-KR" altLang="en-US" sz="1200" dirty="0"/>
              <a:t>참여</a:t>
            </a:r>
            <a:endParaRPr lang="en-US" altLang="ko-KR" sz="12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/>
              <a:t>사업주 조회</a:t>
            </a:r>
            <a:endParaRPr lang="en-US" altLang="ko-KR" sz="12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/>
              <a:t>사업 명세 관리</a:t>
            </a:r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8AA63D-F4CA-FB2F-2542-CBFB79A59391}"/>
              </a:ext>
            </a:extLst>
          </p:cNvPr>
          <p:cNvSpPr/>
          <p:nvPr/>
        </p:nvSpPr>
        <p:spPr>
          <a:xfrm>
            <a:off x="7727072" y="3140968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사업자 서비스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50557-D2A7-2606-1F33-FEFABE8D82DE}"/>
              </a:ext>
            </a:extLst>
          </p:cNvPr>
          <p:cNvSpPr txBox="1"/>
          <p:nvPr/>
        </p:nvSpPr>
        <p:spPr>
          <a:xfrm>
            <a:off x="7747787" y="3488349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/>
              <a:t>공고 작성</a:t>
            </a:r>
            <a:r>
              <a:rPr lang="en-US" altLang="ko-KR" sz="1200" dirty="0"/>
              <a:t>, </a:t>
            </a:r>
            <a:r>
              <a:rPr lang="ko-KR" altLang="en-US" sz="1200" dirty="0"/>
              <a:t>관리</a:t>
            </a:r>
            <a:endParaRPr lang="en-US" altLang="ko-KR" sz="12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/>
              <a:t>엔지니어 조회</a:t>
            </a:r>
            <a:endParaRPr lang="en-US" altLang="ko-KR" sz="12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/>
              <a:t>사업 명세 관리</a:t>
            </a:r>
            <a:endParaRPr lang="en-US" altLang="ko-KR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F7F0EF-0049-1BAD-B804-BAB1B97CA527}"/>
              </a:ext>
            </a:extLst>
          </p:cNvPr>
          <p:cNvSpPr txBox="1"/>
          <p:nvPr/>
        </p:nvSpPr>
        <p:spPr>
          <a:xfrm>
            <a:off x="5236398" y="354690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/>
              <a:t>매칭 기능</a:t>
            </a:r>
            <a:endParaRPr lang="en-US" altLang="ko-KR" sz="12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err="1"/>
              <a:t>쪽지함</a:t>
            </a:r>
            <a:r>
              <a:rPr lang="ko-KR" altLang="en-US" sz="1200" dirty="0"/>
              <a:t> 기능</a:t>
            </a:r>
            <a:endParaRPr lang="en-US" altLang="ko-KR" sz="12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/>
              <a:t>채팅 기능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EA0165-CEFC-622E-7C93-193BEB26F6C0}"/>
              </a:ext>
            </a:extLst>
          </p:cNvPr>
          <p:cNvSpPr/>
          <p:nvPr/>
        </p:nvSpPr>
        <p:spPr>
          <a:xfrm>
            <a:off x="5233430" y="3136417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기능</a:t>
            </a:r>
          </a:p>
        </p:txBody>
      </p:sp>
    </p:spTree>
    <p:extLst>
      <p:ext uri="{BB962C8B-B14F-4D97-AF65-F5344CB8AC3E}">
        <p14:creationId xmlns:p14="http://schemas.microsoft.com/office/powerpoint/2010/main" val="379883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6E216-63FC-C71B-B426-606BCE6F2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9DE2B-3876-78D6-9724-1245E24C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CA7-A5B2-4E6A-A218-6A281044D943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FBA35ED-642B-A4E9-4391-A5664CF3F2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5520" y="613156"/>
          <a:ext cx="8640960" cy="576063"/>
        </p:xfrm>
        <a:graphic>
          <a:graphicData uri="http://schemas.openxmlformats.org/drawingml/2006/table">
            <a:tbl>
              <a:tblPr/>
              <a:tblGrid>
                <a:gridCol w="1149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4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9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요구사항 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추적표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김성준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엔지니어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–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클라이언트 매칭 시스템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단계명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2025.01.23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버전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0D2F55E-F091-B3E4-ED23-1A191EB45D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5520" y="1556791"/>
          <a:ext cx="8640959" cy="3867269"/>
        </p:xfrm>
        <a:graphic>
          <a:graphicData uri="http://schemas.openxmlformats.org/drawingml/2006/table">
            <a:tbl>
              <a:tblPr/>
              <a:tblGrid>
                <a:gridCol w="862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2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3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0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634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293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414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요구사항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 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요구사항명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요구사항 설명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요구사항 출처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제약사항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해결방안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검수기준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DZ_1001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 가입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신규 회원 가입을 할 수 있어야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등록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등록한 회원정보가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처리가 되어야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DZ_1002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ID, PW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를 이용해 로그인 할 수 있어야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처리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등록한 회원정보를 잘 불러와 로그인이 되어야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DZ_1003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 관리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회원정보를 수정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삭제할 수 있어야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처리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 회원정보의 수정과 삭제 표시가 가능해야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DZ_1021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 관리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관리자는 회원 승인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삭제등의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관리가 가능해야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처리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회원의 정보가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수정처리가 되어야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관리자 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015620"/>
                  </a:ext>
                </a:extLst>
              </a:tr>
              <a:tr h="372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DZ_1031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공고 작성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사업자 회원은 공고문을 작성할 수 있어야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처리후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화면 처리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공고문의 내용이 등록되어야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25376"/>
                  </a:ext>
                </a:extLst>
              </a:tr>
              <a:tr h="372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DZ_1032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공고 관리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등록한 공고문을 수정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삭제가 가능해야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처리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등록된 공고문의 내용을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처리로 수정과 삭제가 가능해야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914503"/>
                  </a:ext>
                </a:extLst>
              </a:tr>
              <a:tr h="372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DZ_1033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공고 목록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등록한 공고문의 요약본들을 확인할 수 있어야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처리후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페이지 처리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공고문의 내용을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가져와 화면과 페이지 처리를 할 수 있어야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509520"/>
                  </a:ext>
                </a:extLst>
              </a:tr>
              <a:tr h="1241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DZ_1034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엔지니어 조회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엔지니어의 공개된 정보를 조회할 수 있어야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처리후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페이지 조회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엔지니어의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정보를 불러와서 조회할 수 있어야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035804"/>
                  </a:ext>
                </a:extLst>
              </a:tr>
              <a:tr h="2482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DZ_1035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 명세 등록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진행중인 사업의 명세 내용을 등록할 수 있어야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등록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등록한 사업 내용이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처리가 되어야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90633"/>
                  </a:ext>
                </a:extLst>
              </a:tr>
              <a:tr h="1241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DZ_1036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 명세 관리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진행중인 사업의 정리 내용을 수정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삭제할 수 있어야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처리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 내용의 수정과 삭제가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처리가 되어야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011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781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CCBC8-3EC8-8FAC-45B7-510240D29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EA2D4D-5BD8-BC88-92A7-5DB3D7ED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CA7-A5B2-4E6A-A218-6A281044D943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0895E18-745E-0FDE-0085-5832CE5D30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5520" y="622395"/>
          <a:ext cx="8640960" cy="576063"/>
        </p:xfrm>
        <a:graphic>
          <a:graphicData uri="http://schemas.openxmlformats.org/drawingml/2006/table">
            <a:tbl>
              <a:tblPr/>
              <a:tblGrid>
                <a:gridCol w="1149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4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9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요구사항 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추적표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김성준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엔지니어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–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클라이언트 매칭 시스템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단계명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2025.01.23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버전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CA3005C-2AF9-C454-7B37-21934BE48E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5520" y="1566030"/>
          <a:ext cx="8640959" cy="2743781"/>
        </p:xfrm>
        <a:graphic>
          <a:graphicData uri="http://schemas.openxmlformats.org/drawingml/2006/table">
            <a:tbl>
              <a:tblPr/>
              <a:tblGrid>
                <a:gridCol w="862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2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3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0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634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293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414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요구사항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 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요구사항명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요구사항 설명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요구사항 출처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제약사항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해결방안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검수기준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DZ-1041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공고 조회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공고문의 상세 내용을 사용자가 확인할 수 있어야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처리후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화면 출력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공고문의 내용을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를 통해 불러와야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DZ-1101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메세지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발송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서로간의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메세지를 발송하여 기록을 남길수 있어야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화면 출력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 내용을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처리후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고유 번호를 입력하여 확인이 가능해야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DZ_1102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메세지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수신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서로간의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메세지를 수신하여 상세 조회 및 기록이 남아야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처리후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화면 출력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의 내용을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처리후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고유 번호를 입력하여 확인이 가능해야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1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DZ_1103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채팅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채팅방을 통해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서로간의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대화를 주고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받을수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있어야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처리후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화면 출력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서로간의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대화를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다시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를 불러올 수 있어야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308106"/>
                  </a:ext>
                </a:extLst>
              </a:tr>
              <a:tr h="292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DZ_1201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직접 매칭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공고를 통해 사업자와 엔지니어가 서로 승인을 통해 사업 구성이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가능해야한다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사업자가 공고를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올릴때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직접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혹은 블라인드 매칭 설정의 선택이 가능해야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화면 출력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새로운 사업 정보가 표시 되며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등록이 되어야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81960"/>
                  </a:ext>
                </a:extLst>
              </a:tr>
              <a:tr h="88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DZ_1202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 매칭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사업자가 공고를 올리면 공고의 조건에 따라 엔지니어를 선별하여 제시할 수 있어야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화면 출력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새로운 사업 정보가 표시 되며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등록이 되어야 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207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569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CA7-A5B2-4E6A-A218-6A281044D943}" type="slidenum">
              <a:rPr lang="ko-KR" altLang="en-US" smtClean="0"/>
              <a:t>13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775520" y="620689"/>
          <a:ext cx="8640960" cy="576063"/>
        </p:xfrm>
        <a:graphic>
          <a:graphicData uri="http://schemas.openxmlformats.org/drawingml/2006/table">
            <a:tbl>
              <a:tblPr/>
              <a:tblGrid>
                <a:gridCol w="1149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4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9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유스케이스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명세서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김성준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엔지니어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클라이언트 매칭 시스템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단계명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2025.01.23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버전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75520" y="1387409"/>
            <a:ext cx="3074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유스케이스</a:t>
            </a:r>
            <a:r>
              <a:rPr lang="ko-KR" altLang="en-US" sz="1200" dirty="0"/>
              <a:t> 다이어그램</a:t>
            </a:r>
            <a:r>
              <a:rPr lang="en-US" altLang="ko-KR" sz="1200" dirty="0"/>
              <a:t>(</a:t>
            </a:r>
            <a:r>
              <a:rPr lang="en-US" altLang="ko-KR" sz="1200" dirty="0" err="1"/>
              <a:t>Usecase</a:t>
            </a:r>
            <a:r>
              <a:rPr lang="en-US" altLang="ko-KR" sz="1200" dirty="0"/>
              <a:t> Diagram)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101130-5052-5E1F-A774-3BF4198F8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906" y="1756401"/>
            <a:ext cx="4424188" cy="47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58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CA7-A5B2-4E6A-A218-6A281044D943}" type="slidenum">
              <a:rPr lang="ko-KR" altLang="en-US" smtClean="0"/>
              <a:t>14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775520" y="620689"/>
          <a:ext cx="8640960" cy="576063"/>
        </p:xfrm>
        <a:graphic>
          <a:graphicData uri="http://schemas.openxmlformats.org/drawingml/2006/table">
            <a:tbl>
              <a:tblPr/>
              <a:tblGrid>
                <a:gridCol w="1149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4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9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아키텍쳐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설계서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양현일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엔지니어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클라이언트 매칭 시스템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단계명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2025.01.23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버전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52714" y="2262911"/>
            <a:ext cx="1296144" cy="4811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77285" y="2262911"/>
            <a:ext cx="2952328" cy="4811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52714" y="4384920"/>
            <a:ext cx="1328707" cy="4240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View(HTML)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8994067" y="3544141"/>
            <a:ext cx="1512168" cy="4811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VO(Entity)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77285" y="3544141"/>
            <a:ext cx="2952328" cy="4811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400720" y="250347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180523" y="2816046"/>
            <a:ext cx="896762" cy="1559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653349" y="2816046"/>
            <a:ext cx="0" cy="661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5237525" y="2816046"/>
            <a:ext cx="0" cy="661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6126443" y="367640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6126443" y="3922671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통 32"/>
          <p:cNvSpPr/>
          <p:nvPr/>
        </p:nvSpPr>
        <p:spPr>
          <a:xfrm>
            <a:off x="9138083" y="4720370"/>
            <a:ext cx="1368152" cy="1008112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DBMS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9453725" y="4199310"/>
            <a:ext cx="0" cy="377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10049509" y="4193384"/>
            <a:ext cx="0" cy="382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0990925" y="1715643"/>
            <a:ext cx="0" cy="45475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405001" y="1757164"/>
            <a:ext cx="2094" cy="446449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3414" y="58417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View &gt;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715126" y="5841017"/>
            <a:ext cx="170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Controller &gt;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928246" y="5867979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Model &gt;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775520" y="1362170"/>
            <a:ext cx="2297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</a:t>
            </a:r>
            <a:r>
              <a:rPr lang="ko-KR" altLang="en-US" sz="1200" dirty="0"/>
              <a:t>소프트웨어 </a:t>
            </a:r>
            <a:r>
              <a:rPr lang="ko-KR" altLang="en-US" sz="1200" dirty="0" err="1"/>
              <a:t>아키텍쳐</a:t>
            </a:r>
            <a:r>
              <a:rPr lang="en-US" altLang="ko-KR" sz="1200" dirty="0"/>
              <a:t>(</a:t>
            </a:r>
            <a:r>
              <a:rPr lang="ko-KR" altLang="en-US" sz="1200" dirty="0"/>
              <a:t>개념도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640775" y="1757164"/>
            <a:ext cx="2094" cy="446449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B8D28F-5048-9E05-52D0-69F87FF2A956}"/>
              </a:ext>
            </a:extLst>
          </p:cNvPr>
          <p:cNvSpPr/>
          <p:nvPr/>
        </p:nvSpPr>
        <p:spPr>
          <a:xfrm>
            <a:off x="6732970" y="3544141"/>
            <a:ext cx="1512168" cy="4811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DTO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F919DE9-7324-928E-C25B-47FCA2F1F1B4}"/>
              </a:ext>
            </a:extLst>
          </p:cNvPr>
          <p:cNvCxnSpPr/>
          <p:nvPr/>
        </p:nvCxnSpPr>
        <p:spPr>
          <a:xfrm>
            <a:off x="8310430" y="3655625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701382E-348F-2C66-8E52-E879100E3784}"/>
              </a:ext>
            </a:extLst>
          </p:cNvPr>
          <p:cNvCxnSpPr/>
          <p:nvPr/>
        </p:nvCxnSpPr>
        <p:spPr>
          <a:xfrm flipH="1">
            <a:off x="8310430" y="390188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BE2E62-9369-96D3-D199-308575AD2209}"/>
              </a:ext>
            </a:extLst>
          </p:cNvPr>
          <p:cNvSpPr txBox="1"/>
          <p:nvPr/>
        </p:nvSpPr>
        <p:spPr>
          <a:xfrm>
            <a:off x="10107893" y="4191017"/>
            <a:ext cx="82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Query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F32C1-CAD2-474D-FB90-C3FDE8B6DF2D}"/>
              </a:ext>
            </a:extLst>
          </p:cNvPr>
          <p:cNvSpPr txBox="1"/>
          <p:nvPr/>
        </p:nvSpPr>
        <p:spPr>
          <a:xfrm>
            <a:off x="2253761" y="1869597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A2D986-0D8B-7110-0137-10A088186DBB}"/>
              </a:ext>
            </a:extLst>
          </p:cNvPr>
          <p:cNvSpPr txBox="1"/>
          <p:nvPr/>
        </p:nvSpPr>
        <p:spPr>
          <a:xfrm>
            <a:off x="1214215" y="3321154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AF1CADA-8573-33BC-92CF-82A6B407570D}"/>
              </a:ext>
            </a:extLst>
          </p:cNvPr>
          <p:cNvCxnSpPr>
            <a:cxnSpLocks/>
          </p:cNvCxnSpPr>
          <p:nvPr/>
        </p:nvCxnSpPr>
        <p:spPr>
          <a:xfrm flipV="1">
            <a:off x="1800786" y="2909455"/>
            <a:ext cx="16281" cy="1428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298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CA7-A5B2-4E6A-A218-6A281044D943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55" y="496557"/>
            <a:ext cx="10159405" cy="476555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694098" y="4382219"/>
            <a:ext cx="1466491" cy="4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추가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쪽지함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663529" y="4382219"/>
            <a:ext cx="1466491" cy="4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채팅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1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CA7-A5B2-4E6A-A218-6A281044D94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8" name="Shape 96"/>
          <p:cNvSpPr txBox="1"/>
          <p:nvPr/>
        </p:nvSpPr>
        <p:spPr>
          <a:xfrm>
            <a:off x="5383272" y="311943"/>
            <a:ext cx="1307088" cy="3462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 정 이 력</a:t>
            </a: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736010"/>
              </p:ext>
            </p:extLst>
          </p:nvPr>
        </p:nvGraphicFramePr>
        <p:xfrm>
          <a:off x="1065323" y="981717"/>
          <a:ext cx="9960742" cy="22053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59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59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53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No</a:t>
                      </a:r>
                    </a:p>
                  </a:txBody>
                  <a:tcPr marL="68588" marR="68588" marT="34294" marB="34294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altLang="en-US" sz="1400" u="none" strike="noStrike" cap="none" dirty="0"/>
                        <a:t>버전</a:t>
                      </a:r>
                      <a:endParaRPr lang="en-US" sz="1400" u="none" strike="noStrike" cap="none" dirty="0"/>
                    </a:p>
                  </a:txBody>
                  <a:tcPr marL="68588" marR="68588" marT="34294" marB="34294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altLang="ko-KR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개정 일자 </a:t>
                      </a:r>
                      <a:endParaRPr lang="en-US" sz="1400" u="none" strike="noStrike" cap="none" dirty="0"/>
                    </a:p>
                  </a:txBody>
                  <a:tcPr marL="68588" marR="68588" marT="34294" marB="34294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 err="1"/>
                        <a:t>변경사유</a:t>
                      </a:r>
                      <a:endParaRPr lang="en-US" sz="1400" u="none" strike="noStrike" cap="none" dirty="0"/>
                    </a:p>
                  </a:txBody>
                  <a:tcPr marL="68588" marR="68588" marT="34294" marB="34294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 err="1"/>
                        <a:t>변경내용</a:t>
                      </a:r>
                      <a:endParaRPr lang="en-US" sz="1400" u="none" strike="noStrike" cap="none" dirty="0"/>
                    </a:p>
                  </a:txBody>
                  <a:tcPr marL="68588" marR="68588" marT="34294" marB="34294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 err="1"/>
                        <a:t>작성자</a:t>
                      </a:r>
                      <a:endParaRPr lang="en-US" sz="1400" u="none" strike="noStrike" cap="none" dirty="0"/>
                    </a:p>
                  </a:txBody>
                  <a:tcPr marL="68588" marR="68588" marT="34294" marB="34294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 err="1"/>
                        <a:t>승인자</a:t>
                      </a:r>
                      <a:endParaRPr lang="en-US" sz="1400" u="none" strike="noStrike" cap="none" dirty="0"/>
                    </a:p>
                  </a:txBody>
                  <a:tcPr marL="68588" marR="68588" marT="34294" marB="34294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/>
                        <a:t>1</a:t>
                      </a: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/>
                        <a:t>0.1</a:t>
                      </a: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/>
                        <a:t>2025-01-23</a:t>
                      </a: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 err="1"/>
                        <a:t>최초</a:t>
                      </a:r>
                      <a:r>
                        <a:rPr lang="en-US" sz="1200" u="none" strike="noStrike" cap="none" dirty="0"/>
                        <a:t> </a:t>
                      </a:r>
                      <a:r>
                        <a:rPr lang="en-US" sz="1200" u="none" strike="noStrike" cap="none" dirty="0" err="1"/>
                        <a:t>작성</a:t>
                      </a: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25400" marR="254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sz="1200" u="none" strike="noStrike" kern="1200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altLang="en-US" sz="1200" u="none" strike="noStrike" cap="none" dirty="0"/>
                        <a:t>김성준</a:t>
                      </a: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400" u="none" strike="noStrike" cap="none" dirty="0"/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/>
                        <a:t>2</a:t>
                      </a: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/>
                        <a:t>0.2</a:t>
                      </a: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/>
                        <a:t>2025-01-30</a:t>
                      </a: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altLang="en-US" sz="1200" u="none" strike="noStrike" cap="none" dirty="0"/>
                        <a:t>개정 작성</a:t>
                      </a: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25400" marR="254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sz="1200" u="none" strike="noStrike" kern="1200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altLang="en-US" sz="1200" u="none" strike="noStrike" cap="none" dirty="0"/>
                        <a:t>윤종희</a:t>
                      </a: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400" u="none" strike="noStrike" cap="none" dirty="0"/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 smtClean="0"/>
                        <a:t>3</a:t>
                      </a: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 smtClean="0"/>
                        <a:t>0.3</a:t>
                      </a: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2025-02-05</a:t>
                      </a: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altLang="en-US" sz="1200" u="none" strike="noStrike" cap="none" dirty="0" smtClean="0"/>
                        <a:t>개정 작성</a:t>
                      </a: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cap="none" dirty="0" err="1" smtClean="0"/>
                        <a:t>화면별</a:t>
                      </a:r>
                      <a:r>
                        <a:rPr lang="ko-KR" altLang="en-US" sz="1000" u="none" strike="noStrike" cap="none" dirty="0" smtClean="0"/>
                        <a:t> </a:t>
                      </a:r>
                      <a:r>
                        <a:rPr lang="en-US" altLang="ko-KR" sz="1000" u="none" strike="noStrike" cap="none" dirty="0" smtClean="0"/>
                        <a:t>html</a:t>
                      </a:r>
                      <a:r>
                        <a:rPr lang="en-US" altLang="ko-KR" sz="1000" u="none" strike="noStrike" cap="none" baseline="0" dirty="0" smtClean="0"/>
                        <a:t> </a:t>
                      </a:r>
                      <a:r>
                        <a:rPr lang="ko-KR" altLang="en-US" sz="1000" u="none" strike="noStrike" cap="none" baseline="0" dirty="0" smtClean="0"/>
                        <a:t>작성</a:t>
                      </a:r>
                      <a:endParaRPr lang="en-US" altLang="ko-KR" sz="1000" u="none" strike="noStrike" cap="none" dirty="0" smtClean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altLang="en-US" sz="1200" u="none" strike="noStrike" cap="none" dirty="0" err="1" smtClean="0"/>
                        <a:t>윤종희</a:t>
                      </a: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en-US" altLang="ko-KR" sz="1400" u="none" strike="noStrike" cap="none" dirty="0"/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200" u="none" strike="noStrike" cap="none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200" u="none" strike="noStrike" cap="none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4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en-US" altLang="ko-KR" sz="1400" u="none" strike="noStrike" cap="none" dirty="0"/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200" u="none" strike="noStrike" cap="none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200" u="none" strike="noStrike" cap="none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4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2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en-US" altLang="ko-KR" sz="1400" u="none" strike="noStrike" cap="none" dirty="0"/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08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CA7-A5B2-4E6A-A218-6A281044D943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748587"/>
              </p:ext>
            </p:extLst>
          </p:nvPr>
        </p:nvGraphicFramePr>
        <p:xfrm>
          <a:off x="207904" y="110084"/>
          <a:ext cx="8643129" cy="675894"/>
        </p:xfrm>
        <a:graphic>
          <a:graphicData uri="http://schemas.openxmlformats.org/drawingml/2006/table">
            <a:tbl>
              <a:tblPr/>
              <a:tblGrid>
                <a:gridCol w="216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1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메인화면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페이지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화면개요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메인화면으로 본 화면을 통해 각각의 화면으로 진입하게 됩니다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55981" y="1362767"/>
            <a:ext cx="3170523" cy="49935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주요기능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해당 페이지로 이동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화면사용자권한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모두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엔지니어회원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사업자회원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관리자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비회원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설명</a:t>
            </a:r>
            <a:r>
              <a:rPr lang="en-US" altLang="ko-KR" sz="1200" b="1" dirty="0">
                <a:latin typeface="+mn-ea"/>
              </a:rPr>
              <a:t>]</a:t>
            </a:r>
            <a:endParaRPr lang="en-US" altLang="ko-KR" sz="1200" b="1" dirty="0">
              <a:solidFill>
                <a:schemeClr val="accent1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n-ea"/>
              </a:rPr>
              <a:t>로그인</a:t>
            </a:r>
            <a:r>
              <a:rPr lang="en-US" altLang="ko-KR" sz="1200" dirty="0" smtClean="0">
                <a:latin typeface="+mn-ea"/>
              </a:rPr>
              <a:t>_</a:t>
            </a:r>
            <a:r>
              <a:rPr lang="ko-KR" altLang="en-US" sz="1200" dirty="0" smtClean="0">
                <a:latin typeface="+mn-ea"/>
              </a:rPr>
              <a:t>회원 가입자만 진입 가능 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n-ea"/>
              </a:rPr>
              <a:t>회원가입</a:t>
            </a:r>
            <a:r>
              <a:rPr lang="en-US" altLang="ko-KR" sz="1200" dirty="0" smtClean="0">
                <a:latin typeface="+mn-ea"/>
              </a:rPr>
              <a:t>_</a:t>
            </a:r>
            <a:r>
              <a:rPr lang="ko-KR" altLang="en-US" sz="1200" dirty="0" smtClean="0">
                <a:latin typeface="+mn-ea"/>
              </a:rPr>
              <a:t>사업자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엔지니어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관리자 </a:t>
            </a:r>
            <a:r>
              <a:rPr lang="ko-KR" altLang="en-US" sz="1200" dirty="0" err="1" smtClean="0">
                <a:latin typeface="+mn-ea"/>
              </a:rPr>
              <a:t>구분가입창</a:t>
            </a:r>
            <a:r>
              <a:rPr lang="ko-KR" altLang="en-US" sz="1200" dirty="0" smtClean="0">
                <a:latin typeface="+mn-ea"/>
              </a:rPr>
              <a:t> 나옴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+mn-ea"/>
              </a:rPr>
              <a:t>메인기능</a:t>
            </a:r>
            <a:r>
              <a:rPr lang="en-US" altLang="ko-KR" sz="1200" dirty="0" smtClean="0">
                <a:latin typeface="+mn-ea"/>
              </a:rPr>
              <a:t>_</a:t>
            </a:r>
            <a:r>
              <a:rPr lang="ko-KR" altLang="en-US" sz="1200" dirty="0" err="1" smtClean="0">
                <a:latin typeface="+mn-ea"/>
              </a:rPr>
              <a:t>매칭현황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err="1" smtClean="0">
                <a:latin typeface="+mn-ea"/>
              </a:rPr>
              <a:t>쪽지함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채팅 </a:t>
            </a:r>
            <a:r>
              <a:rPr lang="ko-KR" altLang="en-US" sz="1200" dirty="0" err="1" smtClean="0">
                <a:latin typeface="+mn-ea"/>
              </a:rPr>
              <a:t>기능창으로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진입됨</a:t>
            </a:r>
            <a:endParaRPr lang="en-US" altLang="ko-KR" sz="1200" dirty="0" smtClean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n-ea"/>
              </a:rPr>
              <a:t>사업자 서비스</a:t>
            </a:r>
            <a:r>
              <a:rPr lang="en-US" altLang="ko-KR" sz="1200" dirty="0" smtClean="0">
                <a:latin typeface="+mn-ea"/>
              </a:rPr>
              <a:t>_</a:t>
            </a:r>
            <a:r>
              <a:rPr lang="ko-KR" altLang="en-US" sz="1200" dirty="0" err="1" smtClean="0">
                <a:latin typeface="+mn-ea"/>
              </a:rPr>
              <a:t>공고등록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엔지니어검색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사업명세관리 창으로 들어감</a:t>
            </a:r>
            <a:endParaRPr lang="en-US" altLang="ko-KR" sz="1200" dirty="0" smtClean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n-ea"/>
              </a:rPr>
              <a:t>엔지니어 서비스</a:t>
            </a:r>
            <a:r>
              <a:rPr lang="en-US" altLang="ko-KR" sz="1200" dirty="0" smtClean="0">
                <a:latin typeface="+mn-ea"/>
              </a:rPr>
              <a:t>_</a:t>
            </a:r>
            <a:r>
              <a:rPr lang="ko-KR" altLang="en-US" sz="1200" dirty="0" err="1" smtClean="0">
                <a:latin typeface="+mn-ea"/>
              </a:rPr>
              <a:t>공고검색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사업명세관리 창으로 진입함</a:t>
            </a:r>
            <a:endParaRPr lang="en-US" altLang="ko-KR" sz="1200" dirty="0" smtClean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n-ea"/>
              </a:rPr>
              <a:t>관리자 서비스</a:t>
            </a:r>
            <a:r>
              <a:rPr lang="en-US" altLang="ko-KR" sz="1200" dirty="0" smtClean="0">
                <a:latin typeface="+mn-ea"/>
              </a:rPr>
              <a:t>_</a:t>
            </a:r>
            <a:r>
              <a:rPr lang="ko-KR" altLang="en-US" sz="1200" dirty="0" smtClean="0">
                <a:latin typeface="+mn-ea"/>
              </a:rPr>
              <a:t>회원관리 화면으로 진입하여  사업주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엔지니어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err="1" smtClean="0">
                <a:latin typeface="+mn-ea"/>
              </a:rPr>
              <a:t>관리자별</a:t>
            </a:r>
            <a:r>
              <a:rPr lang="ko-KR" altLang="en-US" sz="1200" dirty="0" smtClean="0">
                <a:latin typeface="+mn-ea"/>
              </a:rPr>
              <a:t> 정보를 </a:t>
            </a:r>
            <a:r>
              <a:rPr lang="ko-KR" altLang="en-US" sz="1200" dirty="0" err="1" smtClean="0">
                <a:latin typeface="+mn-ea"/>
              </a:rPr>
              <a:t>볼수</a:t>
            </a:r>
            <a:r>
              <a:rPr lang="ko-KR" altLang="en-US" sz="1200" dirty="0" smtClean="0">
                <a:latin typeface="+mn-ea"/>
              </a:rPr>
              <a:t> 있고 관리자는 수정 삭제 가능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en-US" altLang="ko-KR" sz="1200" dirty="0">
              <a:latin typeface="+mn-ea"/>
            </a:endParaRPr>
          </a:p>
          <a:p>
            <a:endParaRPr lang="ko-KR" altLang="en-US" sz="10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" name="텍스트 개체 틀 6"/>
          <p:cNvSpPr txBox="1">
            <a:spLocks/>
          </p:cNvSpPr>
          <p:nvPr/>
        </p:nvSpPr>
        <p:spPr>
          <a:xfrm>
            <a:off x="8855981" y="1110224"/>
            <a:ext cx="3183182" cy="2525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000" dirty="0"/>
              <a:t>설명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04" y="1132463"/>
            <a:ext cx="4680809" cy="522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CA7-A5B2-4E6A-A218-6A281044D943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05121"/>
              </p:ext>
            </p:extLst>
          </p:nvPr>
        </p:nvGraphicFramePr>
        <p:xfrm>
          <a:off x="207904" y="110084"/>
          <a:ext cx="8643129" cy="675894"/>
        </p:xfrm>
        <a:graphic>
          <a:graphicData uri="http://schemas.openxmlformats.org/drawingml/2006/table">
            <a:tbl>
              <a:tblPr/>
              <a:tblGrid>
                <a:gridCol w="216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1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 화면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페이지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화면개요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메인화면에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화면 진입을 위한  로그인 화면 이며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입력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 시 진입 가능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29340" y="1424913"/>
            <a:ext cx="3170523" cy="34523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주요기능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n-ea"/>
              </a:rPr>
              <a:t>화면 접속 권한 부여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화면사용자권한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모두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엔지니어회원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사업자회원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관리자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비회원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설명</a:t>
            </a:r>
            <a:r>
              <a:rPr lang="en-US" altLang="ko-KR" sz="1200" b="1" dirty="0">
                <a:latin typeface="+mn-ea"/>
              </a:rPr>
              <a:t>]</a:t>
            </a:r>
            <a:endParaRPr lang="en-US" altLang="ko-KR" sz="1200" b="1" dirty="0">
              <a:solidFill>
                <a:schemeClr val="accent1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+mn-ea"/>
              </a:rPr>
              <a:t>회원가입시</a:t>
            </a:r>
            <a:r>
              <a:rPr lang="ko-KR" altLang="en-US" sz="1200" dirty="0" smtClean="0">
                <a:latin typeface="+mn-ea"/>
              </a:rPr>
              <a:t> 등록한 </a:t>
            </a:r>
            <a:r>
              <a:rPr lang="en-US" altLang="ko-KR" sz="1200" dirty="0" smtClean="0">
                <a:latin typeface="+mn-ea"/>
              </a:rPr>
              <a:t>id/pw </a:t>
            </a:r>
            <a:r>
              <a:rPr lang="ko-KR" altLang="en-US" sz="1200" dirty="0" smtClean="0">
                <a:latin typeface="+mn-ea"/>
              </a:rPr>
              <a:t>사용하여 진입 </a:t>
            </a:r>
            <a:endParaRPr lang="en-US" altLang="ko-KR" sz="1200" dirty="0">
              <a:latin typeface="+mn-ea"/>
            </a:endParaRPr>
          </a:p>
          <a:p>
            <a:endParaRPr lang="ko-KR" altLang="en-US" sz="10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" name="텍스트 개체 틀 6"/>
          <p:cNvSpPr txBox="1">
            <a:spLocks/>
          </p:cNvSpPr>
          <p:nvPr/>
        </p:nvSpPr>
        <p:spPr>
          <a:xfrm>
            <a:off x="8829340" y="1172370"/>
            <a:ext cx="3183182" cy="2525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000" dirty="0"/>
              <a:t>설명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04" y="1298641"/>
            <a:ext cx="3067478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3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CA7-A5B2-4E6A-A218-6A281044D943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52543"/>
              </p:ext>
            </p:extLst>
          </p:nvPr>
        </p:nvGraphicFramePr>
        <p:xfrm>
          <a:off x="207904" y="110084"/>
          <a:ext cx="8643129" cy="765810"/>
        </p:xfrm>
        <a:graphic>
          <a:graphicData uri="http://schemas.openxmlformats.org/drawingml/2006/table">
            <a:tbl>
              <a:tblPr/>
              <a:tblGrid>
                <a:gridCol w="216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1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페이지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화면개요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메인화면에서 회원가입화면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클릭 시 진입한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29340" y="1424913"/>
            <a:ext cx="3170523" cy="34523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주요기능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해당 페이지로 이동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화면사용자권한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모두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엔지니어회원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사업자회원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관리자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비회원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설명</a:t>
            </a:r>
            <a:r>
              <a:rPr lang="en-US" altLang="ko-KR" sz="1200" b="1" dirty="0">
                <a:latin typeface="+mn-ea"/>
              </a:rPr>
              <a:t>]</a:t>
            </a:r>
            <a:endParaRPr lang="en-US" altLang="ko-KR" sz="1200" b="1" dirty="0">
              <a:solidFill>
                <a:schemeClr val="accent1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n-ea"/>
              </a:rPr>
              <a:t>엔지니어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사업자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관리자 선택 버튼</a:t>
            </a:r>
            <a:endParaRPr lang="en-US" altLang="ko-KR" sz="1200" dirty="0" smtClean="0">
              <a:latin typeface="+mn-ea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+mn-ea"/>
              </a:rPr>
              <a:t>각 </a:t>
            </a:r>
            <a:r>
              <a:rPr lang="ko-KR" altLang="en-US" sz="1200" dirty="0">
                <a:latin typeface="+mn-ea"/>
              </a:rPr>
              <a:t>항목 입력 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+mn-ea"/>
              </a:rPr>
              <a:t>회원번호</a:t>
            </a:r>
            <a:r>
              <a:rPr lang="ko-KR" altLang="en-US" sz="1200" dirty="0" smtClean="0">
                <a:latin typeface="+mn-ea"/>
              </a:rPr>
              <a:t> 자동 부여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n-ea"/>
              </a:rPr>
              <a:t>회원가입 </a:t>
            </a:r>
            <a:r>
              <a:rPr lang="ko-KR" altLang="en-US" sz="1200" dirty="0" err="1" smtClean="0">
                <a:latin typeface="+mn-ea"/>
              </a:rPr>
              <a:t>클릭시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회원번호</a:t>
            </a:r>
            <a:r>
              <a:rPr lang="ko-KR" altLang="en-US" sz="1200" dirty="0" smtClean="0">
                <a:latin typeface="+mn-ea"/>
              </a:rPr>
              <a:t> 자동 부여</a:t>
            </a:r>
            <a:endParaRPr lang="en-US" altLang="ko-KR" sz="1200" dirty="0">
              <a:latin typeface="+mn-ea"/>
            </a:endParaRPr>
          </a:p>
          <a:p>
            <a:endParaRPr lang="ko-KR" altLang="en-US" sz="10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" name="텍스트 개체 틀 6"/>
          <p:cNvSpPr txBox="1">
            <a:spLocks/>
          </p:cNvSpPr>
          <p:nvPr/>
        </p:nvSpPr>
        <p:spPr>
          <a:xfrm>
            <a:off x="8829340" y="1172370"/>
            <a:ext cx="3183182" cy="2525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000" dirty="0"/>
              <a:t>설명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02" y="1171864"/>
            <a:ext cx="2057687" cy="246731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591" y="1171864"/>
            <a:ext cx="2137733" cy="448929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468" y="1194137"/>
            <a:ext cx="2135036" cy="516221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607" y="1194137"/>
            <a:ext cx="2083804" cy="38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1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CA7-A5B2-4E6A-A218-6A281044D943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367000"/>
              </p:ext>
            </p:extLst>
          </p:nvPr>
        </p:nvGraphicFramePr>
        <p:xfrm>
          <a:off x="207904" y="110084"/>
          <a:ext cx="8643129" cy="765810"/>
        </p:xfrm>
        <a:graphic>
          <a:graphicData uri="http://schemas.openxmlformats.org/drawingml/2006/table">
            <a:tbl>
              <a:tblPr/>
              <a:tblGrid>
                <a:gridCol w="216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1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메인기능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페이지에서 </a:t>
                      </a: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메인기능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진입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화면개요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메인기능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화면에서 </a:t>
                      </a: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매칭현황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열람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쪽지함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보기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쓰기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채팅하기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29340" y="1398281"/>
            <a:ext cx="3170523" cy="34523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주요기능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+mn-ea"/>
              </a:rPr>
              <a:t>매칭현황</a:t>
            </a:r>
            <a:r>
              <a:rPr lang="en-US" altLang="ko-KR" sz="1200" dirty="0" smtClean="0">
                <a:latin typeface="+mn-ea"/>
              </a:rPr>
              <a:t>/</a:t>
            </a:r>
            <a:r>
              <a:rPr lang="ko-KR" altLang="en-US" sz="1200" dirty="0" smtClean="0">
                <a:latin typeface="+mn-ea"/>
              </a:rPr>
              <a:t>소통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화면사용자권한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모두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엔지니어회원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사업자회원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관리자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비회원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설명</a:t>
            </a:r>
            <a:r>
              <a:rPr lang="en-US" altLang="ko-KR" sz="1200" b="1" dirty="0">
                <a:latin typeface="+mn-ea"/>
              </a:rPr>
              <a:t>]</a:t>
            </a:r>
            <a:endParaRPr lang="en-US" altLang="ko-KR" sz="1200" b="1" dirty="0">
              <a:solidFill>
                <a:schemeClr val="accent1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+mn-ea"/>
              </a:rPr>
              <a:t>매칭현황을</a:t>
            </a:r>
            <a:r>
              <a:rPr lang="ko-KR" altLang="en-US" sz="1200" dirty="0" smtClean="0">
                <a:latin typeface="+mn-ea"/>
              </a:rPr>
              <a:t> 보고 사업 진행 확인</a:t>
            </a:r>
            <a:r>
              <a:rPr lang="ko-KR" altLang="en-US" sz="1200" dirty="0" smtClean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+mn-ea"/>
              </a:rPr>
              <a:t>쪽지함을</a:t>
            </a:r>
            <a:r>
              <a:rPr lang="ko-KR" altLang="en-US" sz="1200" dirty="0" smtClean="0">
                <a:latin typeface="+mn-ea"/>
              </a:rPr>
              <a:t> 통해 공지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+mn-ea"/>
              </a:rPr>
              <a:t>채팅함을</a:t>
            </a:r>
            <a:r>
              <a:rPr lang="ko-KR" altLang="en-US" sz="1200" dirty="0" smtClean="0">
                <a:latin typeface="+mn-ea"/>
              </a:rPr>
              <a:t> 통해 사업주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엔지니어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관리자 소통</a:t>
            </a:r>
            <a:endParaRPr lang="en-US" altLang="ko-KR" sz="1200" dirty="0">
              <a:latin typeface="+mn-ea"/>
            </a:endParaRPr>
          </a:p>
          <a:p>
            <a:endParaRPr lang="ko-KR" altLang="en-US" sz="10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" name="텍스트 개체 틀 6"/>
          <p:cNvSpPr txBox="1">
            <a:spLocks/>
          </p:cNvSpPr>
          <p:nvPr/>
        </p:nvSpPr>
        <p:spPr>
          <a:xfrm>
            <a:off x="8829340" y="1145738"/>
            <a:ext cx="3183182" cy="2525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000" dirty="0"/>
              <a:t>설명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04" y="1272008"/>
            <a:ext cx="3041323" cy="1965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032" y="1272008"/>
            <a:ext cx="3517851" cy="20320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407" y="3011824"/>
            <a:ext cx="3392562" cy="179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3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CA7-A5B2-4E6A-A218-6A281044D943}" type="slidenum">
              <a:rPr lang="ko-KR" altLang="en-US" smtClean="0"/>
              <a:t>7</a:t>
            </a:fld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229941"/>
              </p:ext>
            </p:extLst>
          </p:nvPr>
        </p:nvGraphicFramePr>
        <p:xfrm>
          <a:off x="207904" y="110084"/>
          <a:ext cx="8643129" cy="765810"/>
        </p:xfrm>
        <a:graphic>
          <a:graphicData uri="http://schemas.openxmlformats.org/drawingml/2006/table">
            <a:tbl>
              <a:tblPr/>
              <a:tblGrid>
                <a:gridCol w="216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1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사업자 서비스 화면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사업자 서비스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화면개요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사업자 서비스 화면으로 사업자가 소요 인원 공고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엔지니어 검색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사업 명세 관리를 함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29340" y="1398281"/>
            <a:ext cx="3170523" cy="34523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주요기능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해당 페이지로 이동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화면사용자권한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모두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엔지니어회원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사업자회원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관리자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비회원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설명</a:t>
            </a:r>
            <a:r>
              <a:rPr lang="en-US" altLang="ko-KR" sz="1200" b="1" dirty="0">
                <a:latin typeface="+mn-ea"/>
              </a:rPr>
              <a:t>]</a:t>
            </a:r>
            <a:endParaRPr lang="en-US" altLang="ko-KR" sz="1200" b="1" dirty="0">
              <a:solidFill>
                <a:schemeClr val="accent1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n-ea"/>
              </a:rPr>
              <a:t>사업주는 공공 등록을 하고</a:t>
            </a:r>
            <a:r>
              <a:rPr lang="ko-KR" altLang="en-US" sz="1200" dirty="0" smtClean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n-ea"/>
              </a:rPr>
              <a:t>엔지니어를 검색함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+mn-ea"/>
              </a:rPr>
              <a:t>사업명세</a:t>
            </a:r>
            <a:r>
              <a:rPr lang="ko-KR" altLang="en-US" sz="1200" dirty="0" smtClean="0">
                <a:latin typeface="+mn-ea"/>
              </a:rPr>
              <a:t> 관리 화면에서 진행 확인</a:t>
            </a:r>
            <a:endParaRPr lang="en-US" altLang="ko-KR" sz="1200" dirty="0">
              <a:latin typeface="+mn-ea"/>
            </a:endParaRPr>
          </a:p>
          <a:p>
            <a:endParaRPr lang="ko-KR" altLang="en-US" sz="10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" name="텍스트 개체 틀 6"/>
          <p:cNvSpPr txBox="1">
            <a:spLocks/>
          </p:cNvSpPr>
          <p:nvPr/>
        </p:nvSpPr>
        <p:spPr>
          <a:xfrm>
            <a:off x="8829340" y="1145738"/>
            <a:ext cx="3183182" cy="2525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000" dirty="0"/>
              <a:t>설명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66" y="1145738"/>
            <a:ext cx="2701978" cy="52396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307" y="1145738"/>
            <a:ext cx="2880322" cy="55264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154" y="1145738"/>
            <a:ext cx="2816660" cy="429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5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CA7-A5B2-4E6A-A218-6A281044D943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324025"/>
              </p:ext>
            </p:extLst>
          </p:nvPr>
        </p:nvGraphicFramePr>
        <p:xfrm>
          <a:off x="207904" y="110084"/>
          <a:ext cx="8643129" cy="765810"/>
        </p:xfrm>
        <a:graphic>
          <a:graphicData uri="http://schemas.openxmlformats.org/drawingml/2006/table">
            <a:tbl>
              <a:tblPr/>
              <a:tblGrid>
                <a:gridCol w="216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1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엔지니어 서비스 화면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엔지니어 서비스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화면개요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메인화면에서 엔지니어 서비스 화면 </a:t>
                      </a: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클릭후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진입한 화면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29340" y="1398281"/>
            <a:ext cx="3170523" cy="34523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주요기능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해당 페이지로 이동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화면사용자권한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모두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엔지니어회원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사업자회원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관리자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비회원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설명</a:t>
            </a:r>
            <a:r>
              <a:rPr lang="en-US" altLang="ko-KR" sz="1200" b="1" dirty="0">
                <a:latin typeface="+mn-ea"/>
              </a:rPr>
              <a:t>]</a:t>
            </a:r>
            <a:endParaRPr lang="en-US" altLang="ko-KR" sz="1200" b="1" dirty="0">
              <a:solidFill>
                <a:schemeClr val="accent1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n-ea"/>
              </a:rPr>
              <a:t>공고 </a:t>
            </a:r>
            <a:r>
              <a:rPr lang="ko-KR" altLang="en-US" sz="1200" dirty="0" err="1" smtClean="0">
                <a:latin typeface="+mn-ea"/>
              </a:rPr>
              <a:t>조회후</a:t>
            </a:r>
            <a:r>
              <a:rPr lang="ko-KR" altLang="en-US" sz="1200" dirty="0" smtClean="0">
                <a:latin typeface="+mn-ea"/>
              </a:rPr>
              <a:t> 의향이 </a:t>
            </a:r>
            <a:r>
              <a:rPr lang="ko-KR" altLang="en-US" sz="1200" dirty="0" err="1" smtClean="0">
                <a:latin typeface="+mn-ea"/>
              </a:rPr>
              <a:t>있을시</a:t>
            </a:r>
            <a:r>
              <a:rPr lang="ko-KR" altLang="en-US" sz="1200" dirty="0" smtClean="0">
                <a:latin typeface="+mn-ea"/>
              </a:rPr>
              <a:t> 승인</a:t>
            </a:r>
            <a:r>
              <a:rPr lang="ko-KR" altLang="en-US" sz="1200" dirty="0" smtClean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+mn-ea"/>
              </a:rPr>
              <a:t>사업명세</a:t>
            </a:r>
            <a:r>
              <a:rPr lang="ko-KR" altLang="en-US" sz="1200" dirty="0" smtClean="0">
                <a:latin typeface="+mn-ea"/>
              </a:rPr>
              <a:t> 관리에서 진행 사항 입력</a:t>
            </a:r>
            <a:endParaRPr lang="en-US" altLang="ko-KR" sz="1200" dirty="0">
              <a:latin typeface="+mn-ea"/>
            </a:endParaRPr>
          </a:p>
          <a:p>
            <a:endParaRPr lang="ko-KR" altLang="en-US" sz="10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" name="텍스트 개체 틀 6"/>
          <p:cNvSpPr txBox="1">
            <a:spLocks/>
          </p:cNvSpPr>
          <p:nvPr/>
        </p:nvSpPr>
        <p:spPr>
          <a:xfrm>
            <a:off x="8829340" y="1145738"/>
            <a:ext cx="3183182" cy="2525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000" dirty="0"/>
              <a:t>설명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04" y="1145738"/>
            <a:ext cx="4439365" cy="24964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02" y="1145738"/>
            <a:ext cx="3607777" cy="321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2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CA7-A5B2-4E6A-A218-6A281044D943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80644"/>
              </p:ext>
            </p:extLst>
          </p:nvPr>
        </p:nvGraphicFramePr>
        <p:xfrm>
          <a:off x="207904" y="110084"/>
          <a:ext cx="8643129" cy="735838"/>
        </p:xfrm>
        <a:graphic>
          <a:graphicData uri="http://schemas.openxmlformats.org/drawingml/2006/table">
            <a:tbl>
              <a:tblPr/>
              <a:tblGrid>
                <a:gridCol w="216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1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 화면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 관리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페이지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화면개요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메인화면에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관리자 화면을 </a:t>
                      </a: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클릭후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진입하여 회원관리 창으로 들어감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29340" y="1398281"/>
            <a:ext cx="3170523" cy="34523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주요기능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해당 페이지로 이동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화면사용자권한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171450" indent="-171450">
              <a:buFontTx/>
              <a:buChar char="-"/>
            </a:pPr>
            <a:endParaRPr lang="en-US" altLang="ko-KR" sz="12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+mn-ea"/>
              </a:rPr>
              <a:t>관리자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설명</a:t>
            </a:r>
            <a:r>
              <a:rPr lang="en-US" altLang="ko-KR" sz="1200" b="1" dirty="0">
                <a:latin typeface="+mn-ea"/>
              </a:rPr>
              <a:t>]</a:t>
            </a:r>
            <a:endParaRPr lang="en-US" altLang="ko-KR" sz="1200" b="1" dirty="0">
              <a:solidFill>
                <a:schemeClr val="accent1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n-ea"/>
              </a:rPr>
              <a:t>엔지니어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사업자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관리자 선택 버튼 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n-ea"/>
              </a:rPr>
              <a:t>내용 필요시 수정</a:t>
            </a:r>
            <a:r>
              <a:rPr lang="en-US" altLang="ko-KR" sz="1200" dirty="0" smtClean="0">
                <a:latin typeface="+mn-ea"/>
              </a:rPr>
              <a:t>/</a:t>
            </a:r>
            <a:r>
              <a:rPr lang="ko-KR" altLang="en-US" sz="1200" dirty="0" smtClean="0">
                <a:latin typeface="+mn-ea"/>
              </a:rPr>
              <a:t>삭제 진행 </a:t>
            </a:r>
            <a:endParaRPr lang="en-US" altLang="ko-KR" sz="1200" dirty="0">
              <a:latin typeface="+mn-ea"/>
            </a:endParaRPr>
          </a:p>
          <a:p>
            <a:endParaRPr lang="ko-KR" altLang="en-US" sz="10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" name="텍스트 개체 틀 6"/>
          <p:cNvSpPr txBox="1">
            <a:spLocks/>
          </p:cNvSpPr>
          <p:nvPr/>
        </p:nvSpPr>
        <p:spPr>
          <a:xfrm>
            <a:off x="8829340" y="1145738"/>
            <a:ext cx="3183182" cy="2525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000" dirty="0"/>
              <a:t>설명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16" y="1104265"/>
            <a:ext cx="2039185" cy="30215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516" y="1146318"/>
            <a:ext cx="1936831" cy="34523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585" y="1104265"/>
            <a:ext cx="2342717" cy="467746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400" y="1145738"/>
            <a:ext cx="2244116" cy="409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1169</Words>
  <Application>Microsoft Office PowerPoint</Application>
  <PresentationFormat>와이드스크린</PresentationFormat>
  <Paragraphs>441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HY울릉도M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502-15</cp:lastModifiedBy>
  <cp:revision>136</cp:revision>
  <dcterms:created xsi:type="dcterms:W3CDTF">2025-01-23T02:47:33Z</dcterms:created>
  <dcterms:modified xsi:type="dcterms:W3CDTF">2025-02-05T08:02:01Z</dcterms:modified>
</cp:coreProperties>
</file>