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right>
          <a:top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insideV>
        </a:tcBdr>
        <a:fill>
          <a:solidFill>
            <a:srgbClr val="E8ECF4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</a:insideV>
        </a:tcBdr>
        <a:fill>
          <a:solidFill>
            <a:srgbClr val="E8ECF4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 b="def" i="def"/>
      <a:tcStyle>
        <a:tcBdr/>
        <a:fill>
          <a:solidFill>
            <a:srgbClr val="F9F9F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 b="def" i="def"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" name="제목 텍스트"/>
          <p:cNvSpPr txBox="1"/>
          <p:nvPr>
            <p:ph type="title"/>
          </p:nvPr>
        </p:nvSpPr>
        <p:spPr>
          <a:xfrm>
            <a:off x="3635895" y="3717032"/>
            <a:ext cx="5256587" cy="1585337"/>
          </a:xfrm>
          <a:prstGeom prst="rect">
            <a:avLst/>
          </a:prstGeom>
        </p:spPr>
        <p:txBody>
          <a:bodyPr/>
          <a:lstStyle>
            <a:lvl1pPr algn="r">
              <a:defRPr b="0" sz="5400">
                <a:solidFill>
                  <a:srgbClr val="FFFFFF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슬라이드 번호"/>
          <p:cNvSpPr txBox="1"/>
          <p:nvPr>
            <p:ph type="sldNum" sz="quarter" idx="2"/>
          </p:nvPr>
        </p:nvSpPr>
        <p:spPr>
          <a:xfrm>
            <a:off x="8428178" y="6487003"/>
            <a:ext cx="258623" cy="24830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제목 텍스트"/>
          <p:cNvSpPr txBox="1"/>
          <p:nvPr>
            <p:ph type="title"/>
          </p:nvPr>
        </p:nvSpPr>
        <p:spPr>
          <a:xfrm>
            <a:off x="2843808" y="2240868"/>
            <a:ext cx="4320481" cy="2376266"/>
          </a:xfrm>
          <a:prstGeom prst="rect">
            <a:avLst/>
          </a:prstGeom>
        </p:spPr>
        <p:txBody>
          <a:bodyPr anchor="t"/>
          <a:lstStyle>
            <a:lvl1pPr algn="ctr">
              <a:defRPr b="0" sz="7000">
                <a:solidFill>
                  <a:srgbClr val="A5B7C7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제목 텍스트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428178" y="6451283"/>
            <a:ext cx="258623" cy="24830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본문 첫 번째 줄…"/>
          <p:cNvSpPr txBox="1"/>
          <p:nvPr>
            <p:ph type="body" idx="1"/>
          </p:nvPr>
        </p:nvSpPr>
        <p:spPr>
          <a:xfrm>
            <a:off x="395536" y="1268758"/>
            <a:ext cx="8402526" cy="4881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6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1pPr>
      <a:lvl2pPr marL="342900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6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2pPr>
      <a:lvl3pPr marL="342900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6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3pPr>
      <a:lvl4pPr marL="342900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6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4pPr>
      <a:lvl5pPr marL="342900" marR="0" indent="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16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5pPr>
      <a:lvl6pPr marL="2468879" marR="0" indent="-18287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1" spc="0" strike="noStrike" sz="16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6pPr>
      <a:lvl7pPr marL="2926079" marR="0" indent="-18287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1" spc="0" strike="noStrike" sz="16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7pPr>
      <a:lvl8pPr marL="3383279" marR="0" indent="-18287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1" spc="0" strike="noStrike" sz="16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8pPr>
      <a:lvl9pPr marL="3840479" marR="0" indent="-18287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1" spc="0" strike="noStrike" sz="1600" u="none">
          <a:solidFill>
            <a:srgbClr val="595959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asis.krei.re.kr/basicInfo/garak/region.do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kamis.or.kr/customer/price/wholesale/period.do?action=monthly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kosis.kr/index/index.do" TargetMode="External"/><Relationship Id="rId3" Type="http://schemas.openxmlformats.org/officeDocument/2006/relationships/hyperlink" Target="https://www.kamis.or.kr/customer/price/wholesale/period.do?action=monthly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kati.net/statistics/periodPerformance.do" TargetMode="External"/><Relationship Id="rId3" Type="http://schemas.openxmlformats.org/officeDocument/2006/relationships/hyperlink" Target="https://www.kamis.or.kr/customer/price/wholesale/period.do?action=monthly" TargetMode="Externa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kosis.kr/index/index.do" TargetMode="External"/><Relationship Id="rId3" Type="http://schemas.openxmlformats.org/officeDocument/2006/relationships/hyperlink" Target="http://oasis.krei.re.kr/index.do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6"/>
          <p:cNvSpPr txBox="1"/>
          <p:nvPr>
            <p:ph type="title"/>
          </p:nvPr>
        </p:nvSpPr>
        <p:spPr>
          <a:xfrm>
            <a:off x="3887415" y="3805677"/>
            <a:ext cx="5256585" cy="158533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인공지능을 이용한 농산물 가격 예측 및 시각화</a:t>
            </a:r>
          </a:p>
        </p:txBody>
      </p:sp>
      <p:sp>
        <p:nvSpPr>
          <p:cNvPr id="68" name="직사각형 17"/>
          <p:cNvSpPr txBox="1"/>
          <p:nvPr/>
        </p:nvSpPr>
        <p:spPr>
          <a:xfrm>
            <a:off x="4688811" y="5405155"/>
            <a:ext cx="4013933" cy="811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1000">
                <a:solidFill>
                  <a:srgbClr val="FFFFFF"/>
                </a:solidFill>
              </a:defRPr>
            </a:pPr>
            <a:r>
              <a:t>명지대학교 캡스톤디자인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r">
              <a:defRPr sz="1000">
                <a:solidFill>
                  <a:srgbClr val="FFFFFF"/>
                </a:solidFill>
              </a:defRPr>
            </a:pPr>
            <a:r>
              <a:t>김세진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60161594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r">
              <a:defRPr sz="1000">
                <a:solidFill>
                  <a:srgbClr val="FFFFFF"/>
                </a:solidFill>
              </a:defRPr>
            </a:pPr>
            <a:r>
              <a:t>김진혁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60170339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r">
              <a:defRPr sz="1000">
                <a:solidFill>
                  <a:srgbClr val="FFFFFF"/>
                </a:solidFill>
              </a:defRPr>
            </a:pPr>
            <a:r>
              <a:t>신성범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60165060</a:t>
            </a:r>
          </a:p>
        </p:txBody>
      </p:sp>
      <p:sp>
        <p:nvSpPr>
          <p:cNvPr id="69" name="슬라이드 번호 개체 틀 1"/>
          <p:cNvSpPr txBox="1"/>
          <p:nvPr>
            <p:ph type="sldNum" sz="quarter" idx="2"/>
          </p:nvPr>
        </p:nvSpPr>
        <p:spPr>
          <a:xfrm>
            <a:off x="8505419" y="6451283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표 4"/>
          <p:cNvGraphicFramePr/>
          <p:nvPr/>
        </p:nvGraphicFramePr>
        <p:xfrm>
          <a:off x="1528603" y="3429000"/>
          <a:ext cx="6086794" cy="7416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2935"/>
                <a:gridCol w="1212935"/>
                <a:gridCol w="1220308"/>
                <a:gridCol w="1220308"/>
                <a:gridCol w="12203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latin typeface="Calibri Light"/>
                          <a:ea typeface="Calibri Light"/>
                          <a:cs typeface="Calibri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평균기온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강수량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일조시간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습도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맑은 고딕"/>
                        </a:rPr>
                        <a:t>생산량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X  (-0.02) 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X  (-0.13) 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X  (0.12) 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t>O (</a:t>
                      </a:r>
                      <a:r>
                        <a:t>-</a:t>
                      </a:r>
                      <a:r>
                        <a:t>0.5</a:t>
                      </a:r>
                      <a:r>
                        <a:t>2</a:t>
                      </a:r>
                      <a:r>
                        <a:t>) 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35" name="제목 1"/>
          <p:cNvSpPr txBox="1"/>
          <p:nvPr/>
        </p:nvSpPr>
        <p:spPr>
          <a:xfrm>
            <a:off x="1080469" y="1714500"/>
            <a:ext cx="6983061" cy="79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1-1-1)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</a:t>
            </a:r>
            <a:r>
              <a:rPr>
                <a:solidFill>
                  <a:srgbClr val="000000"/>
                </a:solidFill>
              </a:rPr>
              <a:t>8~10</a:t>
            </a:r>
            <a:r>
              <a:rPr>
                <a:solidFill>
                  <a:srgbClr val="000000"/>
                </a:solidFill>
              </a:rPr>
              <a:t>월 강수량</a:t>
            </a:r>
            <a:r>
              <a:t>은 </a:t>
            </a:r>
            <a:r>
              <a:rPr>
                <a:solidFill>
                  <a:srgbClr val="000000"/>
                </a:solidFill>
              </a:rPr>
              <a:t>무 생산량</a:t>
            </a:r>
            <a:r>
              <a:t>과 얼마만큼의</a:t>
            </a:r>
            <a:r>
              <a:t> </a:t>
            </a:r>
            <a:r>
              <a:t>상관관계가 있는가</a:t>
            </a:r>
            <a:r>
              <a:t>?</a:t>
            </a:r>
          </a:p>
        </p:txBody>
      </p:sp>
      <p:sp>
        <p:nvSpPr>
          <p:cNvPr id="136" name="액자 1"/>
          <p:cNvSpPr/>
          <p:nvPr/>
        </p:nvSpPr>
        <p:spPr>
          <a:xfrm>
            <a:off x="6315871" y="3200965"/>
            <a:ext cx="1345325" cy="1145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1141" y="1339"/>
                </a:moveTo>
                <a:lnTo>
                  <a:pt x="1141" y="20261"/>
                </a:lnTo>
                <a:lnTo>
                  <a:pt x="20459" y="20261"/>
                </a:lnTo>
                <a:lnTo>
                  <a:pt x="20459" y="1339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37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4.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위험도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결과</a:t>
            </a:r>
          </a:p>
        </p:txBody>
      </p:sp>
      <p:sp>
        <p:nvSpPr>
          <p:cNvPr id="138" name="슬라이드 번호 개체 틀 5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/>
          <p:nvPr/>
        </p:nvSpPr>
        <p:spPr>
          <a:xfrm>
            <a:off x="1391212" y="2600324"/>
            <a:ext cx="5957235" cy="796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1-1-3)</a:t>
            </a:r>
            <a:r>
              <a:t> </a:t>
            </a:r>
            <a:r>
              <a:rPr>
                <a:solidFill>
                  <a:srgbClr val="000000"/>
                </a:solidFill>
              </a:rPr>
              <a:t>5~7</a:t>
            </a:r>
            <a:r>
              <a:rPr>
                <a:solidFill>
                  <a:srgbClr val="000000"/>
                </a:solidFill>
              </a:rPr>
              <a:t>월 일조량</a:t>
            </a:r>
            <a:r>
              <a:t>은 </a:t>
            </a:r>
            <a:r>
              <a:rPr>
                <a:solidFill>
                  <a:srgbClr val="000000"/>
                </a:solidFill>
              </a:rPr>
              <a:t>고추 생산량</a:t>
            </a:r>
            <a:r>
              <a:t>과 상관관계가 있는가</a:t>
            </a:r>
            <a:r>
              <a:t>?</a:t>
            </a:r>
          </a:p>
        </p:txBody>
      </p:sp>
      <p:graphicFrame>
        <p:nvGraphicFramePr>
          <p:cNvPr id="141" name="표 4"/>
          <p:cNvGraphicFramePr/>
          <p:nvPr/>
        </p:nvGraphicFramePr>
        <p:xfrm>
          <a:off x="1528603" y="3429000"/>
          <a:ext cx="6086794" cy="7416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2935"/>
                <a:gridCol w="1212935"/>
                <a:gridCol w="1220308"/>
                <a:gridCol w="1220308"/>
                <a:gridCol w="12203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latin typeface="Calibri Light"/>
                          <a:ea typeface="Calibri Light"/>
                          <a:cs typeface="Calibri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평균기온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강수량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일조시간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맑은 고딕"/>
                        </a:rPr>
                        <a:t>습도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ym typeface="맑은 고딕"/>
                        </a:rPr>
                        <a:t>생산량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X  (-1.33) 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X  (0.11) 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O  (-0.44) 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X (0.13) 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42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4.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위험도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결과</a:t>
            </a:r>
          </a:p>
        </p:txBody>
      </p:sp>
      <p:sp>
        <p:nvSpPr>
          <p:cNvPr id="143" name="TextBox 5"/>
          <p:cNvSpPr txBox="1"/>
          <p:nvPr/>
        </p:nvSpPr>
        <p:spPr>
          <a:xfrm>
            <a:off x="2258358" y="4740164"/>
            <a:ext cx="4222944" cy="99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고추는 민감한 작물이다</a:t>
            </a:r>
            <a:r>
              <a:t>.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고추는 병충해 등 다른 변수의 영향을 크게 받아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 뚜렷한 상관관계가 나오지 않는다</a:t>
            </a:r>
            <a:r>
              <a:t>.</a:t>
            </a:r>
          </a:p>
        </p:txBody>
      </p:sp>
      <p:sp>
        <p:nvSpPr>
          <p:cNvPr id="144" name="슬라이드 번호 개체 틀 7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제목 1"/>
          <p:cNvSpPr txBox="1"/>
          <p:nvPr/>
        </p:nvSpPr>
        <p:spPr>
          <a:xfrm>
            <a:off x="1391213" y="1562098"/>
            <a:ext cx="5957233" cy="796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1-1-2)</a:t>
            </a:r>
            <a:r>
              <a:t> 겨울동안의 </a:t>
            </a:r>
            <a:r>
              <a:rPr>
                <a:solidFill>
                  <a:srgbClr val="000000"/>
                </a:solidFill>
              </a:rPr>
              <a:t>적설량</a:t>
            </a:r>
            <a:r>
              <a:t>은 </a:t>
            </a:r>
            <a:r>
              <a:rPr>
                <a:solidFill>
                  <a:srgbClr val="000000"/>
                </a:solidFill>
              </a:rPr>
              <a:t>내년 마늘 및 양파 생산량</a:t>
            </a:r>
            <a:r>
              <a:t>과 상관관계가 있는가</a:t>
            </a:r>
            <a:r>
              <a:t>? -&gt; 분석 불가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4.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위험도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결과</a:t>
            </a:r>
          </a:p>
        </p:txBody>
      </p:sp>
      <p:grpSp>
        <p:nvGrpSpPr>
          <p:cNvPr id="150" name="그룹"/>
          <p:cNvGrpSpPr/>
          <p:nvPr/>
        </p:nvGrpSpPr>
        <p:grpSpPr>
          <a:xfrm>
            <a:off x="370679" y="2799582"/>
            <a:ext cx="8402641" cy="1258839"/>
            <a:chOff x="0" y="0"/>
            <a:chExt cx="8402639" cy="1258838"/>
          </a:xfrm>
        </p:grpSpPr>
        <p:sp>
          <p:nvSpPr>
            <p:cNvPr id="148" name="모서리가 둥근 직사각형"/>
            <p:cNvSpPr/>
            <p:nvPr/>
          </p:nvSpPr>
          <p:spPr>
            <a:xfrm>
              <a:off x="0" y="21016"/>
              <a:ext cx="8402640" cy="121680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FFFF"/>
                </a:gs>
                <a:gs pos="35000">
                  <a:srgbClr val="FFFFFF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ts val="600"/>
                </a:spcBef>
                <a:defRPr i="1" sz="2000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49" name="1. 농산물(고추,마늘,양파) 공급량이 가격에 영향을 끼치는가?"/>
            <p:cNvSpPr txBox="1"/>
            <p:nvPr/>
          </p:nvSpPr>
          <p:spPr>
            <a:xfrm>
              <a:off x="59399" y="0"/>
              <a:ext cx="8283842" cy="1258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spAutoFit/>
            </a:bodyPr>
            <a:lstStyle/>
            <a:p>
              <a:pPr algn="ctr" defTabSz="889000">
                <a:lnSpc>
                  <a:spcPct val="90000"/>
                </a:lnSpc>
                <a:spcBef>
                  <a:spcPts val="800"/>
                </a:spcBef>
                <a:defRPr i="1" sz="20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농산물(</a:t>
              </a:r>
              <a:r>
                <a:t>배추</a:t>
              </a:r>
              <a:r>
                <a:t>,</a:t>
              </a:r>
              <a:r>
                <a:t>무</a:t>
              </a:r>
              <a:r>
                <a:t>,</a:t>
              </a:r>
              <a:r>
                <a:t>고추,마늘,양파)</a:t>
              </a:r>
              <a:r>
                <a:t>별</a:t>
              </a:r>
              <a:r>
                <a:t> </a:t>
              </a:r>
              <a:r>
                <a:rPr b="1"/>
                <a:t>생산량</a:t>
              </a:r>
              <a:r>
                <a:t>과 </a:t>
              </a:r>
            </a:p>
            <a:p>
              <a:pPr algn="ctr" defTabSz="889000">
                <a:lnSpc>
                  <a:spcPct val="90000"/>
                </a:lnSpc>
                <a:spcBef>
                  <a:spcPts val="800"/>
                </a:spcBef>
                <a:defRPr i="1" sz="20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생육 기간 전체의 </a:t>
              </a:r>
              <a:r>
                <a:rPr b="1"/>
                <a:t>기상요인</a:t>
              </a:r>
              <a:r>
                <a:t>(</a:t>
              </a:r>
              <a:r>
                <a:t>기온</a:t>
              </a:r>
              <a:r>
                <a:t>,</a:t>
              </a:r>
              <a:r>
                <a:t> 강수량</a:t>
              </a:r>
              <a:r>
                <a:t>,</a:t>
              </a:r>
              <a:r>
                <a:t> 일사량</a:t>
              </a:r>
              <a:r>
                <a:t>,</a:t>
              </a:r>
              <a:r>
                <a:t> 습도</a:t>
              </a:r>
              <a:r>
                <a:t>)</a:t>
              </a:r>
              <a:r>
                <a:t>는 </a:t>
              </a:r>
            </a:p>
            <a:p>
              <a:pPr algn="ctr" defTabSz="889000">
                <a:lnSpc>
                  <a:spcPct val="90000"/>
                </a:lnSpc>
                <a:spcBef>
                  <a:spcPts val="800"/>
                </a:spcBef>
                <a:defRPr i="1" sz="20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 상관관계가 있다</a:t>
              </a:r>
              <a:r>
                <a:t>.</a:t>
              </a:r>
              <a:r>
                <a:t> </a:t>
              </a:r>
            </a:p>
          </p:txBody>
        </p:sp>
      </p:grpSp>
      <p:sp>
        <p:nvSpPr>
          <p:cNvPr id="151" name="슬라이드 번호 개체 틀 3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5"/>
          <p:cNvGrpSpPr/>
          <p:nvPr/>
        </p:nvGrpSpPr>
        <p:grpSpPr>
          <a:xfrm>
            <a:off x="1251714" y="1746625"/>
            <a:ext cx="2953075" cy="2721900"/>
            <a:chOff x="0" y="0"/>
            <a:chExt cx="2953074" cy="2721898"/>
          </a:xfrm>
        </p:grpSpPr>
        <p:sp>
          <p:nvSpPr>
            <p:cNvPr id="153" name="Text Box 5"/>
            <p:cNvSpPr txBox="1"/>
            <p:nvPr/>
          </p:nvSpPr>
          <p:spPr>
            <a:xfrm rot="2457997">
              <a:off x="-110161" y="936259"/>
              <a:ext cx="3173396" cy="849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b="1" sz="2400">
                  <a:solidFill>
                    <a:srgbClr val="FFFFFF"/>
                  </a:solidFill>
                </a:defRPr>
              </a:pPr>
              <a:r>
                <a:t>농산물 가격 예측 </a:t>
              </a:r>
              <a:br/>
              <a:r>
                <a:t>분석</a:t>
              </a:r>
            </a:p>
          </p:txBody>
        </p:sp>
        <p:sp>
          <p:nvSpPr>
            <p:cNvPr id="154" name="Text Box 4"/>
            <p:cNvSpPr txBox="1"/>
            <p:nvPr/>
          </p:nvSpPr>
          <p:spPr>
            <a:xfrm rot="2457997">
              <a:off x="1784027" y="506506"/>
              <a:ext cx="516095" cy="497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156" name="TextBox 4"/>
          <p:cNvSpPr txBox="1"/>
          <p:nvPr/>
        </p:nvSpPr>
        <p:spPr>
          <a:xfrm>
            <a:off x="5002924" y="4463408"/>
            <a:ext cx="1974034" cy="1525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200">
                <a:solidFill>
                  <a:srgbClr val="57575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1.</a:t>
            </a:r>
            <a:r>
              <a:t> 농산물 가격 예측 분석문항</a:t>
            </a:r>
          </a:p>
          <a:p>
            <a:pPr>
              <a:defRPr sz="1200">
                <a:solidFill>
                  <a:srgbClr val="57575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 sz="1200">
                <a:solidFill>
                  <a:srgbClr val="57575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2.</a:t>
            </a:r>
            <a:r>
              <a:t> 농산물 가격 예측 분석 데이터</a:t>
            </a:r>
          </a:p>
          <a:p>
            <a:pPr>
              <a:defRPr sz="1200">
                <a:solidFill>
                  <a:srgbClr val="57575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 sz="1200">
                <a:solidFill>
                  <a:srgbClr val="57575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3.</a:t>
            </a:r>
            <a:r>
              <a:t> 농산물 가격 예측 분석 과정</a:t>
            </a:r>
          </a:p>
          <a:p>
            <a:pPr>
              <a:defRPr sz="1200">
                <a:solidFill>
                  <a:srgbClr val="57575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 sz="1200">
                <a:solidFill>
                  <a:srgbClr val="57575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4.</a:t>
            </a:r>
            <a:r>
              <a:t> 농산물 가격 예측 분석 결과</a:t>
            </a:r>
          </a:p>
        </p:txBody>
      </p:sp>
      <p:sp>
        <p:nvSpPr>
          <p:cNvPr id="157" name="슬라이드 번호 개체 틀 1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5"/>
          <p:cNvGrpSpPr/>
          <p:nvPr/>
        </p:nvGrpSpPr>
        <p:grpSpPr>
          <a:xfrm>
            <a:off x="1251714" y="1746625"/>
            <a:ext cx="2953075" cy="2721900"/>
            <a:chOff x="0" y="0"/>
            <a:chExt cx="2953074" cy="2721898"/>
          </a:xfrm>
        </p:grpSpPr>
        <p:sp>
          <p:nvSpPr>
            <p:cNvPr id="159" name="Text Box 5"/>
            <p:cNvSpPr txBox="1"/>
            <p:nvPr/>
          </p:nvSpPr>
          <p:spPr>
            <a:xfrm rot="2457997">
              <a:off x="-110161" y="936259"/>
              <a:ext cx="3173396" cy="849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b="1" sz="2400">
                  <a:solidFill>
                    <a:srgbClr val="FFFFFF"/>
                  </a:solidFill>
                </a:defRPr>
              </a:pPr>
              <a:r>
                <a:t>농산물 가격 예측 </a:t>
              </a:r>
              <a:br/>
              <a:r>
                <a:t>분석</a:t>
              </a:r>
            </a:p>
          </p:txBody>
        </p:sp>
        <p:sp>
          <p:nvSpPr>
            <p:cNvPr id="160" name="Text Box 4"/>
            <p:cNvSpPr txBox="1"/>
            <p:nvPr/>
          </p:nvSpPr>
          <p:spPr>
            <a:xfrm rot="2457997">
              <a:off x="1618828" y="506506"/>
              <a:ext cx="846494" cy="497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algn="ctr">
                <a:defRPr b="1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02</a:t>
              </a:r>
              <a:r>
                <a:t>-1</a:t>
              </a:r>
            </a:p>
          </p:txBody>
        </p:sp>
      </p:grpSp>
      <p:sp>
        <p:nvSpPr>
          <p:cNvPr id="162" name="슬라이드 번호 개체 틀 1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제목 1"/>
          <p:cNvSpPr txBox="1"/>
          <p:nvPr/>
        </p:nvSpPr>
        <p:spPr>
          <a:xfrm>
            <a:off x="469900" y="5292059"/>
            <a:ext cx="7661196" cy="79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defTabSz="889000">
              <a:lnSpc>
                <a:spcPct val="90000"/>
              </a:lnSpc>
              <a:spcBef>
                <a:spcPts val="800"/>
              </a:spcBef>
              <a:defRPr b="1" i="1" sz="1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2-1.</a:t>
            </a:r>
            <a:r>
              <a:t> 농산물 공급량이 가격에 영향을 끼치는가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그룹 9"/>
          <p:cNvGrpSpPr/>
          <p:nvPr/>
        </p:nvGrpSpPr>
        <p:grpSpPr>
          <a:xfrm>
            <a:off x="1593383" y="2632091"/>
            <a:ext cx="5957233" cy="1593817"/>
            <a:chOff x="0" y="0"/>
            <a:chExt cx="5957232" cy="1593816"/>
          </a:xfrm>
        </p:grpSpPr>
        <p:sp>
          <p:nvSpPr>
            <p:cNvPr id="165" name="제목 1"/>
            <p:cNvSpPr txBox="1"/>
            <p:nvPr/>
          </p:nvSpPr>
          <p:spPr>
            <a:xfrm>
              <a:off x="0" y="0"/>
              <a:ext cx="5957233" cy="796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defRPr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2-</a:t>
              </a:r>
              <a:r>
                <a:t>1</a:t>
              </a:r>
              <a:r>
                <a:t>-1)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 농산물의 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맑은 고딕"/>
                </a:rPr>
                <a:t>1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맑은 고딕"/>
                </a:rPr>
                <a:t>년간 공급량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은 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맑은 고딕"/>
                </a:rPr>
                <a:t>가격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에 영향을 끼치는가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?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맑은 고딕"/>
                </a:rPr>
                <a:t> </a:t>
              </a:r>
            </a:p>
          </p:txBody>
        </p:sp>
        <p:sp>
          <p:nvSpPr>
            <p:cNvPr id="166" name="제목 1"/>
            <p:cNvSpPr txBox="1"/>
            <p:nvPr/>
          </p:nvSpPr>
          <p:spPr>
            <a:xfrm>
              <a:off x="0" y="796907"/>
              <a:ext cx="5957233" cy="796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defRPr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2-</a:t>
              </a:r>
              <a:r>
                <a:t>1</a:t>
              </a:r>
              <a:r>
                <a:t>-2)</a:t>
              </a:r>
              <a:r>
                <a:t> 농산물의 </a:t>
              </a:r>
              <a:r>
                <a:rPr>
                  <a:solidFill>
                    <a:srgbClr val="000000"/>
                  </a:solidFill>
                </a:rPr>
                <a:t>한달간 공급량</a:t>
              </a:r>
              <a:r>
                <a:t>은 </a:t>
              </a:r>
              <a:r>
                <a:rPr>
                  <a:solidFill>
                    <a:srgbClr val="000000"/>
                  </a:solidFill>
                </a:rPr>
                <a:t>가격</a:t>
              </a:r>
              <a:r>
                <a:t>에 영향을 끼치는가</a:t>
              </a:r>
              <a:r>
                <a:t>?</a:t>
              </a:r>
            </a:p>
          </p:txBody>
        </p:sp>
      </p:grpSp>
      <p:sp>
        <p:nvSpPr>
          <p:cNvPr id="168" name="제목 1"/>
          <p:cNvSpPr txBox="1"/>
          <p:nvPr/>
        </p:nvSpPr>
        <p:spPr>
          <a:xfrm>
            <a:off x="395536" y="255827"/>
            <a:ext cx="7661196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2500">
                <a:solidFill>
                  <a:srgbClr val="595959"/>
                </a:solidFill>
              </a:defRPr>
            </a:pPr>
            <a:r>
              <a:t>1.</a:t>
            </a:r>
            <a:r>
              <a:t> 농산물가격예측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분석문항</a:t>
            </a:r>
          </a:p>
        </p:txBody>
      </p:sp>
      <p:sp>
        <p:nvSpPr>
          <p:cNvPr id="169" name="제목 1"/>
          <p:cNvSpPr txBox="1"/>
          <p:nvPr/>
        </p:nvSpPr>
        <p:spPr>
          <a:xfrm>
            <a:off x="0" y="1443959"/>
            <a:ext cx="7661196" cy="79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defTabSz="889000">
              <a:lnSpc>
                <a:spcPct val="90000"/>
              </a:lnSpc>
              <a:spcBef>
                <a:spcPts val="800"/>
              </a:spcBef>
              <a:defRPr b="1" i="1" sz="1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2-1.</a:t>
            </a:r>
            <a:r>
              <a:t> 농산물 공급량이 가격에 영향을 끼치는가</a:t>
            </a:r>
            <a:r>
              <a:t>?</a:t>
            </a:r>
          </a:p>
        </p:txBody>
      </p:sp>
      <p:sp>
        <p:nvSpPr>
          <p:cNvPr id="170" name="슬라이드 번호 개체 틀 3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2.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가격예측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데이터</a:t>
            </a:r>
          </a:p>
        </p:txBody>
      </p:sp>
      <p:sp>
        <p:nvSpPr>
          <p:cNvPr id="173" name="제목 1"/>
          <p:cNvSpPr txBox="1"/>
          <p:nvPr/>
        </p:nvSpPr>
        <p:spPr>
          <a:xfrm>
            <a:off x="395535" y="1443958"/>
            <a:ext cx="6983061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데이터 수집</a:t>
            </a:r>
          </a:p>
        </p:txBody>
      </p:sp>
      <p:sp>
        <p:nvSpPr>
          <p:cNvPr id="174" name="TextBox 4"/>
          <p:cNvSpPr txBox="1"/>
          <p:nvPr/>
        </p:nvSpPr>
        <p:spPr>
          <a:xfrm>
            <a:off x="608220" y="2443214"/>
            <a:ext cx="4563066" cy="1868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&lt;</a:t>
            </a:r>
            <a:r>
              <a:t>공급량 데이터</a:t>
            </a:r>
            <a:r>
              <a:t>&gt;</a:t>
            </a:r>
            <a:r>
              <a:t> 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http://oasis.krei.re.kr/basicInfo/garak/region.do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-</a:t>
            </a:r>
            <a:r>
              <a:t>반입물량</a:t>
            </a:r>
          </a:p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2000/01/01</a:t>
            </a:r>
            <a:r>
              <a:t> </a:t>
            </a:r>
            <a:r>
              <a:t>~</a:t>
            </a:r>
            <a:r>
              <a:t> </a:t>
            </a:r>
            <a:r>
              <a:t>2020/05/21.</a:t>
            </a:r>
            <a:r>
              <a:t> 시군구별</a:t>
            </a:r>
          </a:p>
        </p:txBody>
      </p:sp>
      <p:sp>
        <p:nvSpPr>
          <p:cNvPr id="175" name="슬라이드 번호 개체 틀 1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2.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가격예측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데이터</a:t>
            </a:r>
          </a:p>
        </p:txBody>
      </p:sp>
      <p:sp>
        <p:nvSpPr>
          <p:cNvPr id="178" name="제목 1"/>
          <p:cNvSpPr txBox="1"/>
          <p:nvPr/>
        </p:nvSpPr>
        <p:spPr>
          <a:xfrm>
            <a:off x="395535" y="1443958"/>
            <a:ext cx="6983061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데이터 수집</a:t>
            </a:r>
          </a:p>
        </p:txBody>
      </p:sp>
      <p:sp>
        <p:nvSpPr>
          <p:cNvPr id="179" name="TextBox 4"/>
          <p:cNvSpPr txBox="1"/>
          <p:nvPr/>
        </p:nvSpPr>
        <p:spPr>
          <a:xfrm>
            <a:off x="608219" y="2443214"/>
            <a:ext cx="7459635" cy="2503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&lt;</a:t>
            </a:r>
            <a:r>
              <a:t>가격 데이터</a:t>
            </a:r>
            <a:r>
              <a:t>&gt;</a:t>
            </a:r>
            <a:r>
              <a:t> 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https://www.kamis.or.kr/customer/price/wholesale/period.do?action=monthly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</a:t>
            </a:r>
            <a:r>
              <a:t>월별 </a:t>
            </a:r>
            <a:r>
              <a:t>(</a:t>
            </a:r>
            <a:r>
              <a:t>건고추</a:t>
            </a:r>
            <a:r>
              <a:t>(</a:t>
            </a:r>
            <a:r>
              <a:t>양건</a:t>
            </a:r>
            <a:r>
              <a:t>, </a:t>
            </a:r>
            <a:r>
              <a:t>화건</a:t>
            </a:r>
            <a:r>
              <a:t>), </a:t>
            </a:r>
            <a:r>
              <a:t>마늘</a:t>
            </a:r>
            <a:r>
              <a:t>(</a:t>
            </a:r>
            <a:r>
              <a:t>피마늘</a:t>
            </a:r>
            <a:r>
              <a:t>-</a:t>
            </a:r>
            <a:r>
              <a:t>난지</a:t>
            </a:r>
            <a:r>
              <a:t>), </a:t>
            </a:r>
            <a:r>
              <a:t>양파</a:t>
            </a:r>
            <a:r>
              <a:t>)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기간</a:t>
            </a:r>
            <a:r>
              <a:t>: 2000/01</a:t>
            </a:r>
            <a:r>
              <a:t>월 </a:t>
            </a:r>
            <a:r>
              <a:t>~ 2019/12</a:t>
            </a:r>
            <a:r>
              <a:t>월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</a:t>
            </a:r>
            <a:r>
              <a:t>연도별 </a:t>
            </a:r>
            <a:r>
              <a:t>(</a:t>
            </a:r>
            <a:r>
              <a:t>건고추</a:t>
            </a:r>
            <a:r>
              <a:t>(</a:t>
            </a:r>
            <a:r>
              <a:t>양건</a:t>
            </a:r>
            <a:r>
              <a:t>, </a:t>
            </a:r>
            <a:r>
              <a:t>화건</a:t>
            </a:r>
            <a:r>
              <a:t>), </a:t>
            </a:r>
            <a:r>
              <a:t>마늘</a:t>
            </a:r>
            <a:r>
              <a:t>(</a:t>
            </a:r>
            <a:r>
              <a:t>피마늘</a:t>
            </a:r>
            <a:r>
              <a:t>-</a:t>
            </a:r>
            <a:r>
              <a:t>난지</a:t>
            </a:r>
            <a:r>
              <a:t>), </a:t>
            </a:r>
            <a:r>
              <a:t>양파</a:t>
            </a:r>
            <a:r>
              <a:t>)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기간</a:t>
            </a:r>
            <a:r>
              <a:t>: 2000</a:t>
            </a:r>
            <a:r>
              <a:t>년 </a:t>
            </a:r>
            <a:r>
              <a:t>~ 2019</a:t>
            </a:r>
            <a:r>
              <a:t>년</a:t>
            </a:r>
          </a:p>
        </p:txBody>
      </p:sp>
      <p:sp>
        <p:nvSpPr>
          <p:cNvPr id="180" name="슬라이드 번호 개체 틀 1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2.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가격예측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데이터</a:t>
            </a:r>
          </a:p>
        </p:txBody>
      </p:sp>
      <p:sp>
        <p:nvSpPr>
          <p:cNvPr id="183" name="제목 1"/>
          <p:cNvSpPr txBox="1"/>
          <p:nvPr/>
        </p:nvSpPr>
        <p:spPr>
          <a:xfrm>
            <a:off x="395535" y="1443958"/>
            <a:ext cx="6983061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데이터 전처리</a:t>
            </a:r>
          </a:p>
        </p:txBody>
      </p:sp>
      <p:sp>
        <p:nvSpPr>
          <p:cNvPr id="184" name="슬라이드 번호 개체 틀 1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943" y="2093093"/>
            <a:ext cx="6878382" cy="321391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extBox 10"/>
          <p:cNvSpPr txBox="1"/>
          <p:nvPr/>
        </p:nvSpPr>
        <p:spPr>
          <a:xfrm>
            <a:off x="508208" y="5525008"/>
            <a:ext cx="5400590" cy="99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40631" indent="-240631">
              <a:buSzPct val="100000"/>
              <a:buAutoNum type="arabicPeriod" startAt="1"/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연도별 반입 물량을 하나의 DataFrame으로 통합</a:t>
            </a:r>
          </a:p>
          <a:p>
            <a:pPr marL="240631" indent="-240631">
              <a:buSzPct val="100000"/>
              <a:buAutoNum type="arabicPeriod" startAt="1"/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거래년월일에서 연도와 월을 분리해서 별도의 변수로 만듦</a:t>
            </a:r>
          </a:p>
          <a:p>
            <a:pPr marL="240631" indent="-240631">
              <a:buSzPct val="100000"/>
              <a:buAutoNum type="arabicPeriod" startAt="1"/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거래량에서 ,를 제거하고 integer로 바꿈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3.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가격예측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과정</a:t>
            </a:r>
          </a:p>
        </p:txBody>
      </p:sp>
      <p:sp>
        <p:nvSpPr>
          <p:cNvPr id="189" name="슬라이드 번호 개체 틀 1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" y="1543050"/>
            <a:ext cx="3022600" cy="422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5050" y="1168501"/>
            <a:ext cx="2468913" cy="469889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extBox 10"/>
          <p:cNvSpPr txBox="1"/>
          <p:nvPr/>
        </p:nvSpPr>
        <p:spPr>
          <a:xfrm>
            <a:off x="1117808" y="5829808"/>
            <a:ext cx="4670463" cy="99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40631" indent="-240631">
              <a:buSzPct val="100000"/>
              <a:buAutoNum type="arabicPeriod" startAt="1"/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두 데이터를 merge 함</a:t>
            </a:r>
          </a:p>
          <a:p>
            <a:pPr marL="240631" indent="-240631">
              <a:buSzPct val="100000"/>
              <a:buAutoNum type="arabicPeriod" startAt="1"/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연도별 상관관계를 구함</a:t>
            </a:r>
          </a:p>
          <a:p>
            <a:pPr marL="240631" indent="-240631">
              <a:buSzPct val="100000"/>
              <a:buAutoNum type="arabicPeriod" startAt="1"/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월별 데이터는 NaN이 나와서 결과를 알 수 없었음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1"/>
          <p:cNvSpPr/>
          <p:nvPr/>
        </p:nvSpPr>
        <p:spPr>
          <a:xfrm>
            <a:off x="378397" y="861198"/>
            <a:ext cx="2771801" cy="720081"/>
          </a:xfrm>
          <a:prstGeom prst="rect">
            <a:avLst/>
          </a:prstGeom>
          <a:solidFill>
            <a:srgbClr val="B6D8D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" name="TextBox 26"/>
          <p:cNvSpPr txBox="1"/>
          <p:nvPr/>
        </p:nvSpPr>
        <p:spPr>
          <a:xfrm>
            <a:off x="714071" y="944238"/>
            <a:ext cx="2228034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CONTENTS</a:t>
            </a:r>
          </a:p>
        </p:txBody>
      </p:sp>
      <p:grpSp>
        <p:nvGrpSpPr>
          <p:cNvPr id="76" name="그룹 27"/>
          <p:cNvGrpSpPr/>
          <p:nvPr/>
        </p:nvGrpSpPr>
        <p:grpSpPr>
          <a:xfrm>
            <a:off x="1552636" y="2054965"/>
            <a:ext cx="3685802" cy="667039"/>
            <a:chOff x="0" y="0"/>
            <a:chExt cx="3685801" cy="667038"/>
          </a:xfrm>
        </p:grpSpPr>
        <p:sp>
          <p:nvSpPr>
            <p:cNvPr id="73" name="Text Box 4"/>
            <p:cNvSpPr/>
            <p:nvPr/>
          </p:nvSpPr>
          <p:spPr>
            <a:xfrm>
              <a:off x="0" y="0"/>
              <a:ext cx="728990" cy="667039"/>
            </a:xfrm>
            <a:prstGeom prst="diamond">
              <a:avLst/>
            </a:prstGeom>
            <a:solidFill>
              <a:srgbClr val="96A9B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4" name="Text Box 5"/>
            <p:cNvSpPr txBox="1"/>
            <p:nvPr/>
          </p:nvSpPr>
          <p:spPr>
            <a:xfrm>
              <a:off x="824491" y="167081"/>
              <a:ext cx="286131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400">
                  <a:solidFill>
                    <a:srgbClr val="A5B7C7"/>
                  </a:solidFill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농산물 위험도 분석</a:t>
              </a:r>
            </a:p>
          </p:txBody>
        </p:sp>
        <p:sp>
          <p:nvSpPr>
            <p:cNvPr id="75" name="TextBox 13"/>
            <p:cNvSpPr txBox="1"/>
            <p:nvPr/>
          </p:nvSpPr>
          <p:spPr>
            <a:xfrm>
              <a:off x="130331" y="94991"/>
              <a:ext cx="457297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80" name="그룹 28"/>
          <p:cNvGrpSpPr/>
          <p:nvPr/>
        </p:nvGrpSpPr>
        <p:grpSpPr>
          <a:xfrm>
            <a:off x="1544589" y="2997518"/>
            <a:ext cx="3693848" cy="667039"/>
            <a:chOff x="0" y="0"/>
            <a:chExt cx="3693847" cy="667038"/>
          </a:xfrm>
        </p:grpSpPr>
        <p:sp>
          <p:nvSpPr>
            <p:cNvPr id="77" name="Text Box 4"/>
            <p:cNvSpPr/>
            <p:nvPr/>
          </p:nvSpPr>
          <p:spPr>
            <a:xfrm>
              <a:off x="0" y="0"/>
              <a:ext cx="728990" cy="667039"/>
            </a:xfrm>
            <a:prstGeom prst="diamond">
              <a:avLst/>
            </a:prstGeom>
            <a:solidFill>
              <a:srgbClr val="96A9B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8" name="Text Box 5"/>
            <p:cNvSpPr txBox="1"/>
            <p:nvPr/>
          </p:nvSpPr>
          <p:spPr>
            <a:xfrm>
              <a:off x="832537" y="179531"/>
              <a:ext cx="286131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400">
                  <a:solidFill>
                    <a:srgbClr val="A5B7C7"/>
                  </a:solidFill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농산물 가격 예측 분석</a:t>
              </a:r>
            </a:p>
          </p:txBody>
        </p:sp>
        <p:sp>
          <p:nvSpPr>
            <p:cNvPr id="79" name="TextBox 13"/>
            <p:cNvSpPr txBox="1"/>
            <p:nvPr/>
          </p:nvSpPr>
          <p:spPr>
            <a:xfrm>
              <a:off x="130330" y="94991"/>
              <a:ext cx="457298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84" name="그룹 29"/>
          <p:cNvGrpSpPr/>
          <p:nvPr/>
        </p:nvGrpSpPr>
        <p:grpSpPr>
          <a:xfrm>
            <a:off x="1544589" y="3936950"/>
            <a:ext cx="3693848" cy="667039"/>
            <a:chOff x="0" y="0"/>
            <a:chExt cx="3693847" cy="667038"/>
          </a:xfrm>
        </p:grpSpPr>
        <p:sp>
          <p:nvSpPr>
            <p:cNvPr id="81" name="Text Box 4"/>
            <p:cNvSpPr/>
            <p:nvPr/>
          </p:nvSpPr>
          <p:spPr>
            <a:xfrm>
              <a:off x="0" y="0"/>
              <a:ext cx="728990" cy="667039"/>
            </a:xfrm>
            <a:prstGeom prst="diamond">
              <a:avLst/>
            </a:prstGeom>
            <a:solidFill>
              <a:srgbClr val="96A9B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82" name="Text Box 5"/>
            <p:cNvSpPr txBox="1"/>
            <p:nvPr/>
          </p:nvSpPr>
          <p:spPr>
            <a:xfrm>
              <a:off x="832537" y="179531"/>
              <a:ext cx="2861311" cy="319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400">
                  <a:solidFill>
                    <a:srgbClr val="A5B7C7"/>
                  </a:solidFill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분석결과 활용 방안</a:t>
              </a:r>
            </a:p>
          </p:txBody>
        </p:sp>
        <p:sp>
          <p:nvSpPr>
            <p:cNvPr id="83" name="TextBox 13"/>
            <p:cNvSpPr txBox="1"/>
            <p:nvPr/>
          </p:nvSpPr>
          <p:spPr>
            <a:xfrm>
              <a:off x="130330" y="94991"/>
              <a:ext cx="457298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2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85" name="슬라이드 번호 개체 틀 3"/>
          <p:cNvSpPr txBox="1"/>
          <p:nvPr>
            <p:ph type="sldNum" sz="quarter" idx="2"/>
          </p:nvPr>
        </p:nvSpPr>
        <p:spPr>
          <a:xfrm>
            <a:off x="8505419" y="6451283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제목 1"/>
          <p:cNvSpPr txBox="1"/>
          <p:nvPr>
            <p:ph type="title"/>
          </p:nvPr>
        </p:nvSpPr>
        <p:spPr>
          <a:xfrm>
            <a:off x="611701" y="5468958"/>
            <a:ext cx="7661196" cy="796910"/>
          </a:xfrm>
          <a:prstGeom prst="rect">
            <a:avLst/>
          </a:prstGeom>
        </p:spPr>
        <p:txBody>
          <a:bodyPr/>
          <a:lstStyle/>
          <a:p>
            <a:pPr/>
            <a:r>
              <a:t>2-1.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 공급량이 가격에 영향을 끼치는가</a:t>
            </a:r>
            <a:r>
              <a:t>? </a:t>
            </a:r>
          </a:p>
        </p:txBody>
      </p:sp>
      <p:pic>
        <p:nvPicPr>
          <p:cNvPr id="195" name="KakaoTalk_Photo_2020-05-21-11-50-25.png" descr="KakaoTalk_Photo_2020-05-21-11-50-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001" y="1244381"/>
            <a:ext cx="8254597" cy="448237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제목 1"/>
          <p:cNvSpPr txBox="1"/>
          <p:nvPr/>
        </p:nvSpPr>
        <p:spPr>
          <a:xfrm>
            <a:off x="395536" y="255827"/>
            <a:ext cx="7661196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4.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농산물가격예측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 결과</a:t>
            </a:r>
          </a:p>
        </p:txBody>
      </p:sp>
      <p:sp>
        <p:nvSpPr>
          <p:cNvPr id="197" name="슬라이드 번호 개체 틀 1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제목 1"/>
          <p:cNvSpPr txBox="1"/>
          <p:nvPr/>
        </p:nvSpPr>
        <p:spPr>
          <a:xfrm>
            <a:off x="395536" y="255827"/>
            <a:ext cx="7661196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4.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농산물가격예측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 결과</a:t>
            </a:r>
          </a:p>
        </p:txBody>
      </p:sp>
      <p:sp>
        <p:nvSpPr>
          <p:cNvPr id="200" name="슬라이드 번호 개체 틀 1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제목 1"/>
          <p:cNvSpPr txBox="1"/>
          <p:nvPr>
            <p:ph type="title"/>
          </p:nvPr>
        </p:nvSpPr>
        <p:spPr>
          <a:xfrm>
            <a:off x="611701" y="5468958"/>
            <a:ext cx="7661196" cy="796910"/>
          </a:xfrm>
          <a:prstGeom prst="rect">
            <a:avLst/>
          </a:prstGeom>
        </p:spPr>
        <p:txBody>
          <a:bodyPr/>
          <a:lstStyle/>
          <a:p>
            <a:pPr/>
            <a:r>
              <a:t>2-1.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 공급량이 가격에 영향을 끼치는가</a:t>
            </a:r>
            <a:r>
              <a:t>? </a:t>
            </a:r>
          </a:p>
        </p:txBody>
      </p:sp>
      <p:pic>
        <p:nvPicPr>
          <p:cNvPr id="202" name="KakaoTalk_Photo_2020-05-21-11-50-25.png" descr="KakaoTalk_Photo_2020-05-21-11-50-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001" y="1244381"/>
            <a:ext cx="8254597" cy="448237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마늘 가격-공급량 상관관계"/>
          <p:cNvSpPr/>
          <p:nvPr/>
        </p:nvSpPr>
        <p:spPr>
          <a:xfrm>
            <a:off x="2584450" y="1625600"/>
            <a:ext cx="3715699" cy="4696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sz="2600"/>
            </a:lvl1pPr>
          </a:lstStyle>
          <a:p>
            <a:pPr/>
            <a:r>
              <a:t>  마늘 가격-공급량 상관관계</a:t>
            </a:r>
          </a:p>
        </p:txBody>
      </p:sp>
      <p:pic>
        <p:nvPicPr>
          <p:cNvPr id="204" name="스크린샷 2020-05-24 오후 6.20.18.png" descr="스크린샷 2020-05-24 오후 6.20.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975" y="2265849"/>
            <a:ext cx="4009900" cy="2715037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선"/>
          <p:cNvSpPr/>
          <p:nvPr/>
        </p:nvSpPr>
        <p:spPr>
          <a:xfrm>
            <a:off x="818931" y="3372591"/>
            <a:ext cx="3524872" cy="1"/>
          </a:xfrm>
          <a:prstGeom prst="line">
            <a:avLst/>
          </a:prstGeom>
          <a:ln w="25400">
            <a:solidFill>
              <a:srgbClr val="DD072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6" name="스크린샷 2020-05-24 오후 6.20.27.png" descr="스크린샷 2020-05-24 오후 6.20.2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55601" y="2326246"/>
            <a:ext cx="4009900" cy="27020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KakaoTalk_Photo_2020-05-21-11-50-39.png" descr="KakaoTalk_Photo_2020-05-21-11-50-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715" y="1254948"/>
            <a:ext cx="8500569" cy="4312674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제목 1"/>
          <p:cNvSpPr txBox="1"/>
          <p:nvPr/>
        </p:nvSpPr>
        <p:spPr>
          <a:xfrm>
            <a:off x="395536" y="255827"/>
            <a:ext cx="7661196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4.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농산물가격예측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 결과</a:t>
            </a:r>
          </a:p>
        </p:txBody>
      </p:sp>
      <p:sp>
        <p:nvSpPr>
          <p:cNvPr id="210" name="슬라이드 번호 개체 틀 1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제목 1"/>
          <p:cNvSpPr txBox="1"/>
          <p:nvPr>
            <p:ph type="title"/>
          </p:nvPr>
        </p:nvSpPr>
        <p:spPr>
          <a:xfrm>
            <a:off x="611701" y="5468958"/>
            <a:ext cx="7661196" cy="796910"/>
          </a:xfrm>
          <a:prstGeom prst="rect">
            <a:avLst/>
          </a:prstGeom>
        </p:spPr>
        <p:txBody>
          <a:bodyPr/>
          <a:lstStyle/>
          <a:p>
            <a:pPr/>
            <a:r>
              <a:t>2-1.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 공급량이 가격에 영향을 끼치는가</a:t>
            </a:r>
            <a:r>
              <a:t>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그룹 5"/>
          <p:cNvGrpSpPr/>
          <p:nvPr/>
        </p:nvGrpSpPr>
        <p:grpSpPr>
          <a:xfrm>
            <a:off x="1251714" y="1746625"/>
            <a:ext cx="2953075" cy="2721900"/>
            <a:chOff x="0" y="0"/>
            <a:chExt cx="2953074" cy="2721898"/>
          </a:xfrm>
        </p:grpSpPr>
        <p:sp>
          <p:nvSpPr>
            <p:cNvPr id="213" name="Text Box 5"/>
            <p:cNvSpPr txBox="1"/>
            <p:nvPr/>
          </p:nvSpPr>
          <p:spPr>
            <a:xfrm rot="2457997">
              <a:off x="-110161" y="936259"/>
              <a:ext cx="3173396" cy="849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b="1" sz="2400">
                  <a:solidFill>
                    <a:srgbClr val="FFFFFF"/>
                  </a:solidFill>
                </a:defRPr>
              </a:pPr>
              <a:r>
                <a:t>농산물 가격 예측 </a:t>
              </a:r>
              <a:br/>
              <a:r>
                <a:t>분석</a:t>
              </a:r>
            </a:p>
          </p:txBody>
        </p:sp>
        <p:sp>
          <p:nvSpPr>
            <p:cNvPr id="214" name="Text Box 4"/>
            <p:cNvSpPr txBox="1"/>
            <p:nvPr/>
          </p:nvSpPr>
          <p:spPr>
            <a:xfrm rot="2457997">
              <a:off x="1618828" y="506506"/>
              <a:ext cx="846494" cy="497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algn="ctr">
                <a:defRPr b="1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02</a:t>
              </a:r>
              <a:r>
                <a:t>-2</a:t>
              </a:r>
            </a:p>
          </p:txBody>
        </p:sp>
      </p:grpSp>
      <p:sp>
        <p:nvSpPr>
          <p:cNvPr id="216" name="슬라이드 번호 개체 틀 1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제목 1"/>
          <p:cNvSpPr txBox="1"/>
          <p:nvPr/>
        </p:nvSpPr>
        <p:spPr>
          <a:xfrm>
            <a:off x="83001" y="5425493"/>
            <a:ext cx="7661197" cy="79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defTabSz="889000">
              <a:lnSpc>
                <a:spcPct val="90000"/>
              </a:lnSpc>
              <a:spcBef>
                <a:spcPts val="800"/>
              </a:spcBef>
              <a:defRPr b="1" i="1" sz="1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2-2.</a:t>
            </a:r>
            <a:r>
              <a:t> 농산물 생산량이 가격에 영향을 끼치는가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4"/>
          <p:cNvGrpSpPr/>
          <p:nvPr/>
        </p:nvGrpSpPr>
        <p:grpSpPr>
          <a:xfrm>
            <a:off x="614189" y="2044658"/>
            <a:ext cx="7915624" cy="3200789"/>
            <a:chOff x="0" y="0"/>
            <a:chExt cx="7915623" cy="3200787"/>
          </a:xfrm>
        </p:grpSpPr>
        <p:sp>
          <p:nvSpPr>
            <p:cNvPr id="219" name="제목 1"/>
            <p:cNvSpPr txBox="1"/>
            <p:nvPr/>
          </p:nvSpPr>
          <p:spPr>
            <a:xfrm>
              <a:off x="-1" y="0"/>
              <a:ext cx="7569760" cy="796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defRPr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-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 농산물의 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맑은 고딕"/>
                </a:rPr>
                <a:t>전년산 생산량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이 가격에 영향을 끼치는가</a:t>
              </a:r>
              <a:r>
                <a:t>?</a:t>
              </a:r>
            </a:p>
          </p:txBody>
        </p:sp>
        <p:sp>
          <p:nvSpPr>
            <p:cNvPr id="220" name="제목 1"/>
            <p:cNvSpPr txBox="1"/>
            <p:nvPr/>
          </p:nvSpPr>
          <p:spPr>
            <a:xfrm>
              <a:off x="338321" y="796907"/>
              <a:ext cx="7569759" cy="796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defRPr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2-2-1)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 고추의 전년산 생산량은 당해 연도 </a:t>
              </a:r>
              <a:r>
                <a:t>8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월 가격에 영향을 끼치는가</a:t>
              </a:r>
              <a:r>
                <a:t>?</a:t>
              </a:r>
            </a:p>
          </p:txBody>
        </p:sp>
        <p:sp>
          <p:nvSpPr>
            <p:cNvPr id="221" name="제목 1"/>
            <p:cNvSpPr txBox="1"/>
            <p:nvPr/>
          </p:nvSpPr>
          <p:spPr>
            <a:xfrm>
              <a:off x="338321" y="2403878"/>
              <a:ext cx="7569759" cy="796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defRPr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2-2-2)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 마늘의 전년산 생산량은 당해 연도 </a:t>
              </a:r>
              <a:r>
                <a:t>6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월 가격에 영향을 끼치는가</a:t>
              </a:r>
              <a:r>
                <a:t>?</a:t>
              </a:r>
            </a:p>
          </p:txBody>
        </p:sp>
        <p:sp>
          <p:nvSpPr>
            <p:cNvPr id="222" name="제목 1"/>
            <p:cNvSpPr txBox="1"/>
            <p:nvPr/>
          </p:nvSpPr>
          <p:spPr>
            <a:xfrm>
              <a:off x="345865" y="1579356"/>
              <a:ext cx="7569759" cy="796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defRPr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2-2-3)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 양파의 전년산 생산량은 당해 연도 </a:t>
              </a:r>
              <a:r>
                <a:t>4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월 가격에 영향을 끼치는가</a:t>
              </a:r>
              <a:r>
                <a:t>?</a:t>
              </a:r>
            </a:p>
          </p:txBody>
        </p:sp>
      </p:grpSp>
      <p:sp>
        <p:nvSpPr>
          <p:cNvPr id="224" name="제목 1"/>
          <p:cNvSpPr txBox="1"/>
          <p:nvPr/>
        </p:nvSpPr>
        <p:spPr>
          <a:xfrm>
            <a:off x="395536" y="255827"/>
            <a:ext cx="7661196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2500">
                <a:solidFill>
                  <a:srgbClr val="595959"/>
                </a:solidFill>
              </a:defRPr>
            </a:pPr>
            <a:r>
              <a:t>1.</a:t>
            </a:r>
            <a:r>
              <a:t> 농산물가격예측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분석문항</a:t>
            </a:r>
          </a:p>
        </p:txBody>
      </p:sp>
      <p:sp>
        <p:nvSpPr>
          <p:cNvPr id="225" name="제목 1"/>
          <p:cNvSpPr txBox="1"/>
          <p:nvPr/>
        </p:nvSpPr>
        <p:spPr>
          <a:xfrm>
            <a:off x="0" y="1247750"/>
            <a:ext cx="7661196" cy="79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defTabSz="889000">
              <a:lnSpc>
                <a:spcPct val="90000"/>
              </a:lnSpc>
              <a:spcBef>
                <a:spcPts val="800"/>
              </a:spcBef>
              <a:defRPr b="1" i="1" sz="1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2-2.</a:t>
            </a:r>
            <a:r>
              <a:t> 농산물 생산량이 가격에 영향을 끼치는가</a:t>
            </a:r>
            <a:r>
              <a:t>?</a:t>
            </a:r>
          </a:p>
        </p:txBody>
      </p:sp>
      <p:sp>
        <p:nvSpPr>
          <p:cNvPr id="226" name="슬라이드 번호 개체 틀 3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2.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가격예측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데이터</a:t>
            </a:r>
          </a:p>
        </p:txBody>
      </p:sp>
      <p:sp>
        <p:nvSpPr>
          <p:cNvPr id="229" name="제목 1"/>
          <p:cNvSpPr txBox="1"/>
          <p:nvPr/>
        </p:nvSpPr>
        <p:spPr>
          <a:xfrm>
            <a:off x="395535" y="1443958"/>
            <a:ext cx="6983061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데이터 수집</a:t>
            </a:r>
          </a:p>
        </p:txBody>
      </p:sp>
      <p:sp>
        <p:nvSpPr>
          <p:cNvPr id="230" name="TextBox 1"/>
          <p:cNvSpPr txBox="1"/>
          <p:nvPr/>
        </p:nvSpPr>
        <p:spPr>
          <a:xfrm>
            <a:off x="608219" y="2632089"/>
            <a:ext cx="7459635" cy="2185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&lt;</a:t>
            </a:r>
            <a:r>
              <a:t>생산량데이터</a:t>
            </a:r>
            <a:r>
              <a:t>&gt;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http://kosis.kr/index/index.do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 </a:t>
            </a:r>
            <a:r>
              <a:t>연도별 </a:t>
            </a:r>
            <a:r>
              <a:t>(</a:t>
            </a:r>
            <a:r>
              <a:t>건고추</a:t>
            </a:r>
            <a:r>
              <a:t>, </a:t>
            </a:r>
            <a:r>
              <a:t>마늘</a:t>
            </a:r>
            <a:r>
              <a:t>, </a:t>
            </a:r>
            <a:r>
              <a:t>양파</a:t>
            </a:r>
            <a:r>
              <a:t>)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기간</a:t>
            </a:r>
            <a:r>
              <a:t>: 2000</a:t>
            </a:r>
            <a:r>
              <a:t>년 </a:t>
            </a:r>
            <a:r>
              <a:t>~ 2019</a:t>
            </a:r>
            <a:r>
              <a:t>년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&lt;</a:t>
            </a:r>
            <a:r>
              <a:t>가격 데이터</a:t>
            </a:r>
            <a:r>
              <a:t>&gt;</a:t>
            </a:r>
            <a:r>
              <a:t>  </a:t>
            </a:r>
            <a:r>
              <a:t>-</a:t>
            </a:r>
            <a:r>
              <a:t> </a:t>
            </a:r>
            <a:r>
              <a:t>2-1</a:t>
            </a:r>
            <a:r>
              <a:t>과 동일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https://www.kamis.or.kr/customer/price/wholesale/period.do?action=monthly</a:t>
            </a:r>
          </a:p>
        </p:txBody>
      </p:sp>
      <p:sp>
        <p:nvSpPr>
          <p:cNvPr id="231" name="슬라이드 번호 개체 틀 2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2.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가격예측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데이터</a:t>
            </a:r>
          </a:p>
        </p:txBody>
      </p:sp>
      <p:sp>
        <p:nvSpPr>
          <p:cNvPr id="234" name="제목 1"/>
          <p:cNvSpPr txBox="1"/>
          <p:nvPr/>
        </p:nvSpPr>
        <p:spPr>
          <a:xfrm>
            <a:off x="395535" y="1443958"/>
            <a:ext cx="6983061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데이터 구조</a:t>
            </a:r>
          </a:p>
        </p:txBody>
      </p:sp>
      <p:pic>
        <p:nvPicPr>
          <p:cNvPr id="235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932" y="2457450"/>
            <a:ext cx="3911601" cy="194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그림 12" descr="그림 12"/>
          <p:cNvPicPr>
            <a:picLocks noChangeAspect="1"/>
          </p:cNvPicPr>
          <p:nvPr/>
        </p:nvPicPr>
        <p:blipFill>
          <a:blip r:embed="rId3">
            <a:extLst/>
          </a:blip>
          <a:srcRect l="8545" t="0" r="0" b="0"/>
          <a:stretch>
            <a:fillRect/>
          </a:stretch>
        </p:blipFill>
        <p:spPr>
          <a:xfrm>
            <a:off x="6411309" y="2495568"/>
            <a:ext cx="1451844" cy="1841488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제목 1"/>
          <p:cNvSpPr txBox="1"/>
          <p:nvPr/>
        </p:nvSpPr>
        <p:spPr>
          <a:xfrm>
            <a:off x="1838393" y="4431882"/>
            <a:ext cx="1609000" cy="370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연도별 농산물 생산량</a:t>
            </a:r>
          </a:p>
        </p:txBody>
      </p:sp>
      <p:sp>
        <p:nvSpPr>
          <p:cNvPr id="238" name="제목 1"/>
          <p:cNvSpPr txBox="1"/>
          <p:nvPr/>
        </p:nvSpPr>
        <p:spPr>
          <a:xfrm>
            <a:off x="6411309" y="4397066"/>
            <a:ext cx="1313295" cy="370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월별 농산물 가격</a:t>
            </a:r>
          </a:p>
        </p:txBody>
      </p:sp>
      <p:sp>
        <p:nvSpPr>
          <p:cNvPr id="239" name="슬라이드 번호 개체 틀 15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3.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가격예측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과정</a:t>
            </a:r>
          </a:p>
        </p:txBody>
      </p:sp>
      <p:sp>
        <p:nvSpPr>
          <p:cNvPr id="242" name="직사각형 2"/>
          <p:cNvSpPr txBox="1"/>
          <p:nvPr/>
        </p:nvSpPr>
        <p:spPr>
          <a:xfrm>
            <a:off x="121919" y="2431384"/>
            <a:ext cx="8900161" cy="3696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&lt;</a:t>
            </a:r>
            <a:r>
              <a:t>데이터 추출</a:t>
            </a:r>
            <a:r>
              <a:t>&gt;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 = pepper.iloc[:19,3] #2019년을 제외하고 연도별 생산량 추출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price_yang = pepper_yang_price[pepper_yang_price['</a:t>
            </a:r>
            <a:r>
              <a:t>월</a:t>
            </a:r>
            <a:r>
              <a:t>']==8].reset_index() #8</a:t>
            </a:r>
            <a:r>
              <a:t>월만 추출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price_yang = price_yang.iloc[1:,3].reset_index(drop=True) #2000</a:t>
            </a:r>
            <a:r>
              <a:t>년을 제외하고 </a:t>
            </a:r>
            <a:r>
              <a:t>8</a:t>
            </a:r>
            <a:r>
              <a:t>월가격 추출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&lt;</a:t>
            </a:r>
            <a:r>
              <a:t>전년산생산량과 당해연도 </a:t>
            </a:r>
            <a:r>
              <a:t>8</a:t>
            </a:r>
            <a:r>
              <a:t>월가격 합치기</a:t>
            </a:r>
            <a:r>
              <a:t>&gt;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data = pd.concat([output, price_yang], axis=1)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&lt;</a:t>
            </a:r>
            <a:r>
              <a:t>상관관계 분석</a:t>
            </a:r>
            <a:r>
              <a:t>&gt;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corr = data.corr(method='pearson')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corr</a:t>
            </a:r>
          </a:p>
        </p:txBody>
      </p:sp>
      <p:sp>
        <p:nvSpPr>
          <p:cNvPr id="243" name="TextBox 6"/>
          <p:cNvSpPr txBox="1"/>
          <p:nvPr/>
        </p:nvSpPr>
        <p:spPr>
          <a:xfrm>
            <a:off x="152397" y="1418896"/>
            <a:ext cx="5682850" cy="67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2-2-1</a:t>
            </a:r>
            <a:r>
              <a:t> 예시</a:t>
            </a:r>
            <a:r>
              <a:t>)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고추의 전년산 생산량을 당해 연도 </a:t>
            </a:r>
            <a:r>
              <a:t>8</a:t>
            </a:r>
            <a:r>
              <a:t>월 가격에 영향을 끼치는가</a:t>
            </a:r>
            <a:r>
              <a:t>?</a:t>
            </a:r>
          </a:p>
        </p:txBody>
      </p:sp>
      <p:sp>
        <p:nvSpPr>
          <p:cNvPr id="244" name="슬라이드 번호 개체 틀 7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제목 1"/>
          <p:cNvSpPr txBox="1"/>
          <p:nvPr/>
        </p:nvSpPr>
        <p:spPr>
          <a:xfrm>
            <a:off x="441256" y="1052737"/>
            <a:ext cx="7569756" cy="79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-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농산물의 전년산 생산량이 가격에 영향을 끼치는가</a:t>
            </a:r>
            <a:r>
              <a:t>?</a:t>
            </a:r>
          </a:p>
        </p:txBody>
      </p:sp>
      <p:pic>
        <p:nvPicPr>
          <p:cNvPr id="247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rcRect l="0" t="0" r="1" b="4"/>
          <a:stretch>
            <a:fillRect/>
          </a:stretch>
        </p:blipFill>
        <p:spPr>
          <a:xfrm>
            <a:off x="1025859" y="2204864"/>
            <a:ext cx="7092158" cy="2188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0" y="0"/>
                </a:moveTo>
                <a:cubicBezTo>
                  <a:pt x="605" y="0"/>
                  <a:pt x="0" y="1615"/>
                  <a:pt x="0" y="3604"/>
                </a:cubicBezTo>
                <a:lnTo>
                  <a:pt x="0" y="18000"/>
                </a:lnTo>
                <a:cubicBezTo>
                  <a:pt x="0" y="19989"/>
                  <a:pt x="605" y="21600"/>
                  <a:pt x="1350" y="21600"/>
                </a:cubicBezTo>
                <a:lnTo>
                  <a:pt x="20251" y="21600"/>
                </a:lnTo>
                <a:cubicBezTo>
                  <a:pt x="20996" y="21600"/>
                  <a:pt x="21600" y="19989"/>
                  <a:pt x="21600" y="18000"/>
                </a:cubicBezTo>
                <a:lnTo>
                  <a:pt x="21600" y="3604"/>
                </a:lnTo>
                <a:cubicBezTo>
                  <a:pt x="21600" y="1615"/>
                  <a:pt x="20996" y="0"/>
                  <a:pt x="20251" y="0"/>
                </a:cubicBezTo>
                <a:lnTo>
                  <a:pt x="1350" y="0"/>
                </a:ln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76200" dist="38100" dir="7800000">
              <a:srgbClr val="000000">
                <a:alpha val="40000"/>
              </a:srgbClr>
            </a:outerShdw>
          </a:effectLst>
        </p:spPr>
      </p:pic>
      <p:sp>
        <p:nvSpPr>
          <p:cNvPr id="248" name="제목 1"/>
          <p:cNvSpPr txBox="1"/>
          <p:nvPr/>
        </p:nvSpPr>
        <p:spPr>
          <a:xfrm>
            <a:off x="3443447" y="4563292"/>
            <a:ext cx="1964528" cy="370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2020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년 </a:t>
            </a:r>
            <a:r>
              <a:t>5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월기준 농산물 작형</a:t>
            </a:r>
          </a:p>
        </p:txBody>
      </p:sp>
      <p:grpSp>
        <p:nvGrpSpPr>
          <p:cNvPr id="251" name="그룹 5"/>
          <p:cNvGrpSpPr/>
          <p:nvPr/>
        </p:nvGrpSpPr>
        <p:grpSpPr>
          <a:xfrm>
            <a:off x="1528540" y="5103762"/>
            <a:ext cx="6086795" cy="1224136"/>
            <a:chOff x="25400" y="25400"/>
            <a:chExt cx="6086793" cy="1224134"/>
          </a:xfrm>
        </p:grpSpPr>
        <p:graphicFrame>
          <p:nvGraphicFramePr>
            <p:cNvPr id="249" name="표 6"/>
            <p:cNvGraphicFramePr/>
            <p:nvPr/>
          </p:nvGraphicFramePr>
          <p:xfrm>
            <a:off x="25400" y="25400"/>
            <a:ext cx="6086794" cy="74168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1" rtl="0">
                  <a:tableStyleId>{4C3C2611-4C71-4FC5-86AE-919BDF0F9419}</a:tableStyleId>
                </a:tblPr>
                <a:tblGrid>
                  <a:gridCol w="1514793"/>
                  <a:gridCol w="1524000"/>
                  <a:gridCol w="1524000"/>
                  <a:gridCol w="1524000"/>
                </a:tblGrid>
                <a:tr h="370840">
                  <a:tc>
                    <a:txBody>
                      <a:bodyPr/>
                      <a:lstStyle/>
                      <a:p>
                        <a:pPr algn="ctr">
                          <a:defRPr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고추</a:t>
                        </a:r>
                        <a:r>
                          <a:rPr b="0">
                            <a:latin typeface="Calibri Light"/>
                            <a:ea typeface="Calibri Light"/>
                            <a:cs typeface="Calibri Light"/>
                            <a:sym typeface="Calibri Light"/>
                          </a:rPr>
                          <a:t>(</a:t>
                        </a:r>
                        <a:r>
                          <a:t>양건</a:t>
                        </a:r>
                        <a:r>
                          <a:rPr b="0">
                            <a:latin typeface="Calibri Light"/>
                            <a:ea typeface="Calibri Light"/>
                            <a:cs typeface="Calibri Light"/>
                            <a:sym typeface="Calibri Light"/>
                          </a:rPr>
                          <a:t>)</a:t>
                        </a:r>
                      </a:p>
                    </a:txBody>
                    <a:tcPr marL="45720" marR="45720" marT="45720" marB="45720" anchor="t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defRPr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고추</a:t>
                        </a:r>
                        <a:r>
                          <a:rPr b="0">
                            <a:latin typeface="Calibri Light"/>
                            <a:ea typeface="Calibri Light"/>
                            <a:cs typeface="Calibri Light"/>
                            <a:sym typeface="Calibri Light"/>
                          </a:rPr>
                          <a:t>(</a:t>
                        </a:r>
                        <a:r>
                          <a:t>화건</a:t>
                        </a:r>
                        <a:r>
                          <a:rPr b="0">
                            <a:latin typeface="Calibri Light"/>
                            <a:ea typeface="Calibri Light"/>
                            <a:cs typeface="Calibri Light"/>
                            <a:sym typeface="Calibri Light"/>
                          </a:rPr>
                          <a:t>)</a:t>
                        </a:r>
                      </a:p>
                    </a:txBody>
                    <a:tcPr marL="45720" marR="45720" marT="45720" marB="45720" anchor="t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defRPr b="0"/>
                        </a:pPr>
                        <a:r>
                          <a:rPr b="1">
                            <a:latin typeface="+mn-lt"/>
                            <a:ea typeface="+mn-ea"/>
                            <a:cs typeface="+mn-cs"/>
                          </a:rPr>
                          <a:t>마늘</a:t>
                        </a:r>
                      </a:p>
                    </a:txBody>
                    <a:tcPr marL="45720" marR="45720" marT="45720" marB="45720" anchor="t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defRPr b="0"/>
                        </a:pPr>
                        <a:r>
                          <a:rPr b="1">
                            <a:latin typeface="+mn-lt"/>
                            <a:ea typeface="+mn-ea"/>
                            <a:cs typeface="+mn-cs"/>
                          </a:rPr>
                          <a:t>양파</a:t>
                        </a:r>
                      </a:p>
                    </a:txBody>
                    <a:tcPr marL="45720" marR="45720" marT="45720" marB="45720" anchor="t" anchorCtr="0" horzOverflow="overflow"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t>O  (-0.82) </a:t>
                        </a:r>
                      </a:p>
                    </a:txBody>
                    <a:tcPr marL="45720" marR="45720" marT="45720" marB="45720" anchor="t" anchorCtr="0" horzOverflow="overflow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O  (-0.82) </a:t>
                        </a:r>
                      </a:p>
                    </a:txBody>
                    <a:tcPr marL="45720" marR="45720" marT="45720" marB="45720" anchor="t" anchorCtr="0" horzOverflow="overflow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O  (-0.79) </a:t>
                        </a:r>
                      </a:p>
                    </a:txBody>
                    <a:tcPr marL="45720" marR="45720" marT="45720" marB="45720" anchor="t" anchorCtr="0" horzOverflow="overflow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O (0.58) </a:t>
                        </a:r>
                      </a:p>
                    </a:txBody>
                    <a:tcPr marL="45720" marR="45720" marT="45720" marB="45720" anchor="t" anchorCtr="0" horzOverflow="overflow"/>
                  </a:tc>
                </a:tr>
              </a:tbl>
            </a:graphicData>
          </a:graphic>
        </p:graphicFrame>
        <p:sp>
          <p:nvSpPr>
            <p:cNvPr id="250" name="제목 1"/>
            <p:cNvSpPr txBox="1"/>
            <p:nvPr/>
          </p:nvSpPr>
          <p:spPr>
            <a:xfrm>
              <a:off x="1940307" y="879032"/>
              <a:ext cx="2272071" cy="3705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>
              <a:lvl1pPr>
                <a:defRPr sz="1100">
                  <a:solidFill>
                    <a:srgbClr val="595959"/>
                  </a:solidFill>
                </a:defRPr>
              </a:lvl1pPr>
            </a:lstStyle>
            <a:p>
              <a:pPr/>
              <a:r>
                <a:t>전년산 생산량과 가격의 상관관계</a:t>
              </a:r>
            </a:p>
          </p:txBody>
        </p:sp>
      </p:grpSp>
      <p:sp>
        <p:nvSpPr>
          <p:cNvPr id="252" name="제목 1"/>
          <p:cNvSpPr txBox="1"/>
          <p:nvPr/>
        </p:nvSpPr>
        <p:spPr>
          <a:xfrm>
            <a:off x="395536" y="255827"/>
            <a:ext cx="7661196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4.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농산물가격예측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 결과</a:t>
            </a:r>
          </a:p>
        </p:txBody>
      </p:sp>
      <p:sp>
        <p:nvSpPr>
          <p:cNvPr id="253" name="슬라이드 번호 개체 틀 3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그룹 5"/>
          <p:cNvGrpSpPr/>
          <p:nvPr/>
        </p:nvGrpSpPr>
        <p:grpSpPr>
          <a:xfrm>
            <a:off x="1251714" y="1746625"/>
            <a:ext cx="2953075" cy="2721900"/>
            <a:chOff x="0" y="0"/>
            <a:chExt cx="2953074" cy="2721898"/>
          </a:xfrm>
        </p:grpSpPr>
        <p:sp>
          <p:nvSpPr>
            <p:cNvPr id="255" name="Text Box 5"/>
            <p:cNvSpPr txBox="1"/>
            <p:nvPr/>
          </p:nvSpPr>
          <p:spPr>
            <a:xfrm rot="2457997">
              <a:off x="-110161" y="936259"/>
              <a:ext cx="3173396" cy="849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b="1" sz="2400">
                  <a:solidFill>
                    <a:srgbClr val="FFFFFF"/>
                  </a:solidFill>
                </a:defRPr>
              </a:pPr>
              <a:r>
                <a:t>농산물 가격 예측 </a:t>
              </a:r>
              <a:br/>
              <a:r>
                <a:t>분석</a:t>
              </a:r>
            </a:p>
          </p:txBody>
        </p:sp>
        <p:sp>
          <p:nvSpPr>
            <p:cNvPr id="256" name="Text Box 4"/>
            <p:cNvSpPr txBox="1"/>
            <p:nvPr/>
          </p:nvSpPr>
          <p:spPr>
            <a:xfrm rot="2457997">
              <a:off x="1618828" y="506506"/>
              <a:ext cx="846494" cy="497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algn="ctr">
                <a:defRPr b="1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02</a:t>
              </a:r>
              <a:r>
                <a:t>-3</a:t>
              </a:r>
            </a:p>
          </p:txBody>
        </p:sp>
      </p:grpSp>
      <p:sp>
        <p:nvSpPr>
          <p:cNvPr id="258" name="슬라이드 번호 개체 틀 1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제목 1"/>
          <p:cNvSpPr txBox="1"/>
          <p:nvPr/>
        </p:nvSpPr>
        <p:spPr>
          <a:xfrm>
            <a:off x="318172" y="5322388"/>
            <a:ext cx="7661197" cy="79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defTabSz="889000">
              <a:lnSpc>
                <a:spcPct val="90000"/>
              </a:lnSpc>
              <a:spcBef>
                <a:spcPts val="800"/>
              </a:spcBef>
              <a:defRPr b="1" i="1" sz="1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2-3.</a:t>
            </a:r>
            <a:r>
              <a:t> 농산물 수입량</a:t>
            </a:r>
            <a:r>
              <a:t>,</a:t>
            </a:r>
            <a:r>
              <a:t> 수출량이 가격에 영향을 끼치는가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5"/>
          <p:cNvGrpSpPr/>
          <p:nvPr/>
        </p:nvGrpSpPr>
        <p:grpSpPr>
          <a:xfrm>
            <a:off x="1251714" y="1746625"/>
            <a:ext cx="2953075" cy="2721900"/>
            <a:chOff x="0" y="0"/>
            <a:chExt cx="2953074" cy="2721898"/>
          </a:xfrm>
        </p:grpSpPr>
        <p:sp>
          <p:nvSpPr>
            <p:cNvPr id="87" name="Text Box 5"/>
            <p:cNvSpPr txBox="1"/>
            <p:nvPr/>
          </p:nvSpPr>
          <p:spPr>
            <a:xfrm rot="2457997">
              <a:off x="-110161" y="936259"/>
              <a:ext cx="3173396" cy="849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b="1" sz="2400">
                  <a:solidFill>
                    <a:srgbClr val="FFFFFF"/>
                  </a:solidFill>
                </a:defRPr>
              </a:pPr>
              <a:r>
                <a:t>농산물 </a:t>
              </a:r>
              <a:r>
                <a:t>위험도</a:t>
              </a:r>
              <a:r>
                <a:t> </a:t>
              </a:r>
              <a:br/>
              <a:r>
                <a:t>분석</a:t>
              </a:r>
            </a:p>
          </p:txBody>
        </p:sp>
        <p:sp>
          <p:nvSpPr>
            <p:cNvPr id="88" name="Text Box 4"/>
            <p:cNvSpPr txBox="1"/>
            <p:nvPr/>
          </p:nvSpPr>
          <p:spPr>
            <a:xfrm rot="2457997">
              <a:off x="1784027" y="506506"/>
              <a:ext cx="516095" cy="497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algn="ctr">
                <a:defRPr b="1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0</a:t>
              </a:r>
              <a:r>
                <a:t>1</a:t>
              </a:r>
            </a:p>
          </p:txBody>
        </p:sp>
      </p:grpSp>
      <p:sp>
        <p:nvSpPr>
          <p:cNvPr id="90" name="TextBox 1"/>
          <p:cNvSpPr txBox="1"/>
          <p:nvPr/>
        </p:nvSpPr>
        <p:spPr>
          <a:xfrm>
            <a:off x="5002924" y="4463408"/>
            <a:ext cx="1807754" cy="1525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200">
                <a:solidFill>
                  <a:srgbClr val="626262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1.</a:t>
            </a:r>
            <a:r>
              <a:t> 농산물 위험도 분석문항</a:t>
            </a:r>
          </a:p>
          <a:p>
            <a:pPr>
              <a:defRPr sz="1200">
                <a:solidFill>
                  <a:srgbClr val="626262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 sz="1200">
                <a:solidFill>
                  <a:srgbClr val="626262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2.</a:t>
            </a:r>
            <a:r>
              <a:t> 농산물 위험도 분석 데이터</a:t>
            </a:r>
          </a:p>
          <a:p>
            <a:pPr>
              <a:defRPr sz="1200">
                <a:solidFill>
                  <a:srgbClr val="626262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 sz="1200">
                <a:solidFill>
                  <a:srgbClr val="626262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3.</a:t>
            </a:r>
            <a:r>
              <a:t> 농산물 위험도 분석 과정</a:t>
            </a:r>
          </a:p>
          <a:p>
            <a:pPr>
              <a:defRPr sz="1200">
                <a:solidFill>
                  <a:srgbClr val="626262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 sz="1200">
                <a:solidFill>
                  <a:srgbClr val="626262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4.</a:t>
            </a:r>
            <a:r>
              <a:t> 농산물 위험도 분석 결과</a:t>
            </a:r>
          </a:p>
        </p:txBody>
      </p:sp>
      <p:sp>
        <p:nvSpPr>
          <p:cNvPr id="91" name="슬라이드 번호 개체 틀 2"/>
          <p:cNvSpPr txBox="1"/>
          <p:nvPr>
            <p:ph type="sldNum" sz="quarter" idx="2"/>
          </p:nvPr>
        </p:nvSpPr>
        <p:spPr>
          <a:xfrm>
            <a:off x="8505419" y="6451283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그룹 9"/>
          <p:cNvGrpSpPr/>
          <p:nvPr/>
        </p:nvGrpSpPr>
        <p:grpSpPr>
          <a:xfrm>
            <a:off x="1593384" y="2093723"/>
            <a:ext cx="5957233" cy="3187634"/>
            <a:chOff x="0" y="0"/>
            <a:chExt cx="5957232" cy="3187633"/>
          </a:xfrm>
        </p:grpSpPr>
        <p:sp>
          <p:nvSpPr>
            <p:cNvPr id="261" name="제목 1"/>
            <p:cNvSpPr txBox="1"/>
            <p:nvPr/>
          </p:nvSpPr>
          <p:spPr>
            <a:xfrm>
              <a:off x="0" y="0"/>
              <a:ext cx="5957233" cy="796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defRPr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2-3-1)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 농산물의 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맑은 고딕"/>
                </a:rPr>
                <a:t>평년 수입량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은 가격에 영향을 끼치는가</a:t>
              </a:r>
              <a:r>
                <a:t>?</a:t>
              </a:r>
            </a:p>
          </p:txBody>
        </p:sp>
        <p:sp>
          <p:nvSpPr>
            <p:cNvPr id="262" name="제목 1"/>
            <p:cNvSpPr txBox="1"/>
            <p:nvPr/>
          </p:nvSpPr>
          <p:spPr>
            <a:xfrm>
              <a:off x="0" y="796907"/>
              <a:ext cx="5957233" cy="796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defRPr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2-3-2)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 농산물의 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맑은 고딕"/>
                </a:rPr>
                <a:t>평년 수출량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은 가격에 영향을 끼치는가</a:t>
              </a:r>
              <a:r>
                <a:t>?</a:t>
              </a:r>
            </a:p>
          </p:txBody>
        </p:sp>
        <p:sp>
          <p:nvSpPr>
            <p:cNvPr id="263" name="제목 1"/>
            <p:cNvSpPr txBox="1"/>
            <p:nvPr/>
          </p:nvSpPr>
          <p:spPr>
            <a:xfrm>
              <a:off x="0" y="1593815"/>
              <a:ext cx="5957233" cy="796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defRPr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2-3-3)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 농산물의 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맑은 고딕"/>
                </a:rPr>
                <a:t>월별 수입량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은 가격에 영향을 끼치는가</a:t>
              </a:r>
              <a:r>
                <a:t>?</a:t>
              </a:r>
            </a:p>
          </p:txBody>
        </p:sp>
        <p:sp>
          <p:nvSpPr>
            <p:cNvPr id="264" name="제목 1"/>
            <p:cNvSpPr txBox="1"/>
            <p:nvPr/>
          </p:nvSpPr>
          <p:spPr>
            <a:xfrm>
              <a:off x="0" y="2390724"/>
              <a:ext cx="5957233" cy="796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defRPr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2-3-4)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 농산물의 </a:t>
              </a:r>
              <a:r>
                <a: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맑은 고딕"/>
                </a:rPr>
                <a:t>월별 수출량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은 가격에 영향을 끼치는가</a:t>
              </a:r>
              <a:r>
                <a:t>?</a:t>
              </a:r>
            </a:p>
          </p:txBody>
        </p:sp>
      </p:grpSp>
      <p:sp>
        <p:nvSpPr>
          <p:cNvPr id="266" name="제목 1"/>
          <p:cNvSpPr txBox="1"/>
          <p:nvPr/>
        </p:nvSpPr>
        <p:spPr>
          <a:xfrm>
            <a:off x="395536" y="255827"/>
            <a:ext cx="7661196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2500">
                <a:solidFill>
                  <a:srgbClr val="595959"/>
                </a:solidFill>
              </a:defRPr>
            </a:pPr>
            <a:r>
              <a:t>1.</a:t>
            </a:r>
            <a:r>
              <a:t> 농산물가격예측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분석문항</a:t>
            </a:r>
          </a:p>
        </p:txBody>
      </p:sp>
      <p:sp>
        <p:nvSpPr>
          <p:cNvPr id="267" name="제목 1"/>
          <p:cNvSpPr txBox="1"/>
          <p:nvPr/>
        </p:nvSpPr>
        <p:spPr>
          <a:xfrm>
            <a:off x="0" y="1296814"/>
            <a:ext cx="7661196" cy="79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defTabSz="889000">
              <a:lnSpc>
                <a:spcPct val="90000"/>
              </a:lnSpc>
              <a:spcBef>
                <a:spcPts val="800"/>
              </a:spcBef>
              <a:defRPr b="1" i="1" sz="1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2-3.</a:t>
            </a:r>
            <a:r>
              <a:t> 농산물 수입량</a:t>
            </a:r>
            <a:r>
              <a:t>,</a:t>
            </a:r>
            <a:r>
              <a:t> 수출량이 가격에 영향을 끼치는가</a:t>
            </a:r>
            <a:r>
              <a:t>?</a:t>
            </a:r>
          </a:p>
        </p:txBody>
      </p:sp>
      <p:sp>
        <p:nvSpPr>
          <p:cNvPr id="268" name="슬라이드 번호 개체 틀 3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2.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가격예측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데이터</a:t>
            </a:r>
          </a:p>
        </p:txBody>
      </p:sp>
      <p:sp>
        <p:nvSpPr>
          <p:cNvPr id="271" name="제목 1"/>
          <p:cNvSpPr txBox="1"/>
          <p:nvPr/>
        </p:nvSpPr>
        <p:spPr>
          <a:xfrm>
            <a:off x="395535" y="1443958"/>
            <a:ext cx="6983061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데이터 수집</a:t>
            </a:r>
          </a:p>
        </p:txBody>
      </p:sp>
      <p:sp>
        <p:nvSpPr>
          <p:cNvPr id="272" name="TextBox 4"/>
          <p:cNvSpPr txBox="1"/>
          <p:nvPr/>
        </p:nvSpPr>
        <p:spPr>
          <a:xfrm>
            <a:off x="608219" y="2262644"/>
            <a:ext cx="7459635" cy="3696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&lt;</a:t>
            </a:r>
            <a:r>
              <a:t>수입수출량 데이터</a:t>
            </a:r>
            <a:r>
              <a:t>&gt;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https://www.kati.net/statistics/periodPerformance.do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</a:t>
            </a:r>
            <a:r>
              <a:t>월별 </a:t>
            </a:r>
            <a:r>
              <a:t>(</a:t>
            </a:r>
            <a:r>
              <a:t>고추</a:t>
            </a:r>
            <a:r>
              <a:t>,</a:t>
            </a:r>
            <a:r>
              <a:t>양파</a:t>
            </a:r>
            <a:r>
              <a:t>,</a:t>
            </a:r>
            <a:r>
              <a:t>마늘 </a:t>
            </a:r>
            <a:r>
              <a:t>- </a:t>
            </a:r>
            <a:r>
              <a:t>월별 수입</a:t>
            </a:r>
            <a:r>
              <a:t>,</a:t>
            </a:r>
            <a:r>
              <a:t>수출</a:t>
            </a:r>
            <a:r>
              <a:t>(</a:t>
            </a:r>
            <a:r>
              <a:t>중량</a:t>
            </a:r>
            <a:r>
              <a:t>))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기간</a:t>
            </a:r>
            <a:r>
              <a:t>: 2010/01</a:t>
            </a:r>
            <a:r>
              <a:t>월 </a:t>
            </a:r>
            <a:r>
              <a:t>~ 2019/12</a:t>
            </a:r>
            <a:r>
              <a:t>월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-</a:t>
            </a:r>
            <a:r>
              <a:t>연도별 </a:t>
            </a:r>
            <a:r>
              <a:t>(</a:t>
            </a:r>
            <a:r>
              <a:t>고추</a:t>
            </a:r>
            <a:r>
              <a:t>,</a:t>
            </a:r>
            <a:r>
              <a:t>양파</a:t>
            </a:r>
            <a:r>
              <a:t>,</a:t>
            </a:r>
            <a:r>
              <a:t>마늘 </a:t>
            </a:r>
            <a:r>
              <a:t>- </a:t>
            </a:r>
            <a:r>
              <a:t>월별 수입</a:t>
            </a:r>
            <a:r>
              <a:t>,</a:t>
            </a:r>
            <a:r>
              <a:t>수출</a:t>
            </a:r>
            <a:r>
              <a:t>(</a:t>
            </a:r>
            <a:r>
              <a:t>중량</a:t>
            </a:r>
            <a:r>
              <a:t>))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기간</a:t>
            </a:r>
            <a:r>
              <a:t>: 2010</a:t>
            </a:r>
            <a:r>
              <a:t>년 </a:t>
            </a:r>
            <a:r>
              <a:t>~ 2019</a:t>
            </a:r>
            <a:r>
              <a:t>년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&lt;</a:t>
            </a:r>
            <a:r>
              <a:t>가격 데이터</a:t>
            </a:r>
            <a:r>
              <a:t>&gt;</a:t>
            </a:r>
            <a:r>
              <a:t>  </a:t>
            </a:r>
            <a:r>
              <a:t>-</a:t>
            </a:r>
            <a:r>
              <a:t> </a:t>
            </a:r>
            <a:r>
              <a:t>2-1</a:t>
            </a:r>
            <a:r>
              <a:t>과 동일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https://www.kamis.or.kr/customer/price/wholesale/period.do?action=monthly</a:t>
            </a:r>
          </a:p>
        </p:txBody>
      </p:sp>
      <p:sp>
        <p:nvSpPr>
          <p:cNvPr id="273" name="슬라이드 번호 개체 틀 1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2.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가격예측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데이터</a:t>
            </a:r>
          </a:p>
        </p:txBody>
      </p:sp>
      <p:sp>
        <p:nvSpPr>
          <p:cNvPr id="276" name="제목 1"/>
          <p:cNvSpPr txBox="1"/>
          <p:nvPr/>
        </p:nvSpPr>
        <p:spPr>
          <a:xfrm>
            <a:off x="395535" y="1443958"/>
            <a:ext cx="6983061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데이터 구조</a:t>
            </a:r>
            <a:r>
              <a:t>_</a:t>
            </a:r>
            <a:r>
              <a:t>월별 데이터</a:t>
            </a:r>
          </a:p>
        </p:txBody>
      </p:sp>
      <p:pic>
        <p:nvPicPr>
          <p:cNvPr id="277" name="그림 12" descr="그림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073" y="2250378"/>
            <a:ext cx="3213101" cy="177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그림 16" descr="그림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0806" y="4455728"/>
            <a:ext cx="4013201" cy="1866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1" name="그룹 21"/>
          <p:cNvGrpSpPr/>
          <p:nvPr/>
        </p:nvGrpSpPr>
        <p:grpSpPr>
          <a:xfrm>
            <a:off x="5936284" y="2093842"/>
            <a:ext cx="1520406" cy="1894831"/>
            <a:chOff x="0" y="0"/>
            <a:chExt cx="1520405" cy="1894830"/>
          </a:xfrm>
        </p:grpSpPr>
        <p:pic>
          <p:nvPicPr>
            <p:cNvPr id="279" name="그림 14" descr="그림 14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8560" t="0" r="0" b="78061"/>
            <a:stretch>
              <a:fillRect/>
            </a:stretch>
          </p:blipFill>
          <p:spPr>
            <a:xfrm>
              <a:off x="-1" y="0"/>
              <a:ext cx="1520407" cy="4848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0" name="그림 20" descr="그림 20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1701" y="472430"/>
              <a:ext cx="1397001" cy="142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2" name="제목 1"/>
          <p:cNvSpPr txBox="1"/>
          <p:nvPr/>
        </p:nvSpPr>
        <p:spPr>
          <a:xfrm>
            <a:off x="4119174" y="6332141"/>
            <a:ext cx="905653" cy="370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월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별 데이터</a:t>
            </a:r>
          </a:p>
        </p:txBody>
      </p:sp>
      <p:sp>
        <p:nvSpPr>
          <p:cNvPr id="283" name="제목 1"/>
          <p:cNvSpPr txBox="1"/>
          <p:nvPr/>
        </p:nvSpPr>
        <p:spPr>
          <a:xfrm>
            <a:off x="1749495" y="3988673"/>
            <a:ext cx="1203912" cy="370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월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별 수입수출량</a:t>
            </a:r>
          </a:p>
        </p:txBody>
      </p:sp>
      <p:sp>
        <p:nvSpPr>
          <p:cNvPr id="284" name="제목 1"/>
          <p:cNvSpPr txBox="1"/>
          <p:nvPr/>
        </p:nvSpPr>
        <p:spPr>
          <a:xfrm>
            <a:off x="6062562" y="3988673"/>
            <a:ext cx="1267848" cy="370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월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별 농산물 가격</a:t>
            </a:r>
          </a:p>
        </p:txBody>
      </p:sp>
      <p:sp>
        <p:nvSpPr>
          <p:cNvPr id="285" name="슬라이드 번호 개체 틀 22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2.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가격예측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데이터</a:t>
            </a:r>
          </a:p>
        </p:txBody>
      </p:sp>
      <p:sp>
        <p:nvSpPr>
          <p:cNvPr id="288" name="제목 1"/>
          <p:cNvSpPr txBox="1"/>
          <p:nvPr/>
        </p:nvSpPr>
        <p:spPr>
          <a:xfrm>
            <a:off x="395535" y="1443958"/>
            <a:ext cx="6983061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데이터 구조</a:t>
            </a:r>
            <a:r>
              <a:t>_</a:t>
            </a:r>
            <a:r>
              <a:t>연도별 데이터</a:t>
            </a:r>
          </a:p>
        </p:txBody>
      </p:sp>
      <p:pic>
        <p:nvPicPr>
          <p:cNvPr id="289" name="그림 15" descr="그림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930" y="2135346"/>
            <a:ext cx="3022601" cy="1879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2" name="그룹 20"/>
          <p:cNvGrpSpPr/>
          <p:nvPr/>
        </p:nvGrpSpPr>
        <p:grpSpPr>
          <a:xfrm>
            <a:off x="5822665" y="2098435"/>
            <a:ext cx="1320801" cy="1866463"/>
            <a:chOff x="0" y="0"/>
            <a:chExt cx="1320800" cy="1866462"/>
          </a:xfrm>
        </p:grpSpPr>
        <p:pic>
          <p:nvPicPr>
            <p:cNvPr id="290" name="그림 17" descr="그림 1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4450" y="456762"/>
              <a:ext cx="1231900" cy="140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그림 19" descr="그림 1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20800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3" name="그림 22" descr="그림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55900" y="4525040"/>
            <a:ext cx="3632200" cy="177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제목 1"/>
          <p:cNvSpPr txBox="1"/>
          <p:nvPr/>
        </p:nvSpPr>
        <p:spPr>
          <a:xfrm>
            <a:off x="4119172" y="6332141"/>
            <a:ext cx="1041407" cy="370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defRPr sz="1100">
                <a:solidFill>
                  <a:srgbClr val="595959"/>
                </a:solidFill>
              </a:defRPr>
            </a:lvl1pPr>
          </a:lstStyle>
          <a:p>
            <a:pPr/>
            <a:r>
              <a:t>연도별 데이터</a:t>
            </a:r>
          </a:p>
        </p:txBody>
      </p:sp>
      <p:sp>
        <p:nvSpPr>
          <p:cNvPr id="295" name="제목 1"/>
          <p:cNvSpPr txBox="1"/>
          <p:nvPr/>
        </p:nvSpPr>
        <p:spPr>
          <a:xfrm>
            <a:off x="1749495" y="3988673"/>
            <a:ext cx="1309015" cy="370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defRPr sz="1100">
                <a:solidFill>
                  <a:srgbClr val="595959"/>
                </a:solidFill>
              </a:defRPr>
            </a:lvl1pPr>
          </a:lstStyle>
          <a:p>
            <a:pPr/>
            <a:r>
              <a:t>연도별 수입수출량</a:t>
            </a:r>
          </a:p>
        </p:txBody>
      </p:sp>
      <p:sp>
        <p:nvSpPr>
          <p:cNvPr id="296" name="제목 1"/>
          <p:cNvSpPr txBox="1"/>
          <p:nvPr/>
        </p:nvSpPr>
        <p:spPr>
          <a:xfrm>
            <a:off x="5822665" y="3993997"/>
            <a:ext cx="1320801" cy="370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defRPr sz="1100">
                <a:solidFill>
                  <a:srgbClr val="595959"/>
                </a:solidFill>
              </a:defRPr>
            </a:lvl1pPr>
          </a:lstStyle>
          <a:p>
            <a:pPr/>
            <a:r>
              <a:t>연도별 농산물 가격</a:t>
            </a:r>
          </a:p>
        </p:txBody>
      </p:sp>
      <p:sp>
        <p:nvSpPr>
          <p:cNvPr id="297" name="슬라이드 번호 개체 틀 23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3.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가격예측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과정</a:t>
            </a:r>
          </a:p>
        </p:txBody>
      </p:sp>
      <p:sp>
        <p:nvSpPr>
          <p:cNvPr id="300" name="직사각형 2"/>
          <p:cNvSpPr txBox="1"/>
          <p:nvPr/>
        </p:nvSpPr>
        <p:spPr>
          <a:xfrm>
            <a:off x="1330608" y="1960208"/>
            <a:ext cx="6482783" cy="279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&lt;</a:t>
            </a:r>
            <a:r>
              <a:t>상관관계 분석</a:t>
            </a:r>
            <a:r>
              <a:t>&gt;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onion_year_data[['</a:t>
            </a:r>
            <a:r>
              <a:t>수입</a:t>
            </a:r>
            <a:r>
              <a:t>(</a:t>
            </a:r>
            <a:r>
              <a:t>중량</a:t>
            </a:r>
            <a:r>
              <a:t>)', '</a:t>
            </a:r>
            <a:r>
              <a:t>평균가격</a:t>
            </a:r>
            <a:r>
              <a:t>']].corr(method='pearson’)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onion_year_data[['</a:t>
            </a:r>
            <a:r>
              <a:t>수출</a:t>
            </a:r>
            <a:r>
              <a:t>(</a:t>
            </a:r>
            <a:r>
              <a:t>중량</a:t>
            </a:r>
            <a:r>
              <a:t>)', '</a:t>
            </a:r>
            <a:r>
              <a:t>평균가격</a:t>
            </a:r>
            <a:r>
              <a:t>']].corr(method='pearson’)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onion_data[['</a:t>
            </a:r>
            <a:r>
              <a:t>수입</a:t>
            </a:r>
            <a:r>
              <a:t>(</a:t>
            </a:r>
            <a:r>
              <a:t>중량</a:t>
            </a:r>
            <a:r>
              <a:t>)', '</a:t>
            </a:r>
            <a:r>
              <a:t>가격</a:t>
            </a:r>
            <a:r>
              <a:t>']].corr(method='pearson’)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onion_data[['</a:t>
            </a:r>
            <a:r>
              <a:t>수출</a:t>
            </a:r>
            <a:r>
              <a:t>(</a:t>
            </a:r>
            <a:r>
              <a:t>중량</a:t>
            </a:r>
            <a:r>
              <a:t>)', '</a:t>
            </a:r>
            <a:r>
              <a:t>가격</a:t>
            </a:r>
            <a:r>
              <a:t>']].corr(method='pearson')</a:t>
            </a:r>
          </a:p>
        </p:txBody>
      </p:sp>
      <p:sp>
        <p:nvSpPr>
          <p:cNvPr id="301" name="슬라이드 번호 개체 틀 4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4866" y="1286707"/>
            <a:ext cx="6354268" cy="5333113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제목 1"/>
          <p:cNvSpPr txBox="1"/>
          <p:nvPr/>
        </p:nvSpPr>
        <p:spPr>
          <a:xfrm>
            <a:off x="395536" y="255827"/>
            <a:ext cx="7661196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4.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농산물가격예측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 결과</a:t>
            </a:r>
          </a:p>
        </p:txBody>
      </p:sp>
      <p:sp>
        <p:nvSpPr>
          <p:cNvPr id="305" name="슬라이드 번호 개체 틀 3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그룹 5"/>
          <p:cNvGrpSpPr/>
          <p:nvPr/>
        </p:nvGrpSpPr>
        <p:grpSpPr>
          <a:xfrm>
            <a:off x="1237722" y="1746625"/>
            <a:ext cx="2967067" cy="2738015"/>
            <a:chOff x="0" y="0"/>
            <a:chExt cx="2967066" cy="2738013"/>
          </a:xfrm>
        </p:grpSpPr>
        <p:sp>
          <p:nvSpPr>
            <p:cNvPr id="307" name="Text Box 5"/>
            <p:cNvSpPr txBox="1"/>
            <p:nvPr/>
          </p:nvSpPr>
          <p:spPr>
            <a:xfrm rot="2457997">
              <a:off x="-103165" y="933645"/>
              <a:ext cx="3173396" cy="8707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b="1" sz="2400">
                  <a:solidFill>
                    <a:srgbClr val="FFFFFF"/>
                  </a:solidFill>
                </a:defRPr>
              </a:pPr>
              <a:r>
                <a:t>분석 결과 </a:t>
              </a:r>
            </a:p>
            <a:p>
              <a:pPr algn="ctr">
                <a:defRPr b="1" sz="2400">
                  <a:solidFill>
                    <a:srgbClr val="FFFFFF"/>
                  </a:solidFill>
                </a:defRPr>
              </a:pPr>
              <a:r>
                <a:t>활용 방안 </a:t>
              </a:r>
            </a:p>
          </p:txBody>
        </p:sp>
        <p:sp>
          <p:nvSpPr>
            <p:cNvPr id="308" name="Text Box 4"/>
            <p:cNvSpPr txBox="1"/>
            <p:nvPr/>
          </p:nvSpPr>
          <p:spPr>
            <a:xfrm rot="2457997">
              <a:off x="1798019" y="506506"/>
              <a:ext cx="516095" cy="497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algn="ctr">
                <a:defRPr b="1"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0</a:t>
              </a:r>
              <a:r>
                <a:t>3</a:t>
              </a:r>
            </a:p>
          </p:txBody>
        </p:sp>
      </p:grpSp>
      <p:sp>
        <p:nvSpPr>
          <p:cNvPr id="310" name="슬라이드 번호 개체 틀 1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맑은 고딕"/>
              </a:rPr>
              <a:t>앱 UI 구성도</a:t>
            </a:r>
          </a:p>
        </p:txBody>
      </p:sp>
      <p:pic>
        <p:nvPicPr>
          <p:cNvPr id="313" name="officeArt object" descr="officeArt object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150" y="1433194"/>
            <a:ext cx="5727700" cy="399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슬라이드 번호 개체 틀 1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1.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가격 예측</a:t>
            </a:r>
          </a:p>
        </p:txBody>
      </p:sp>
      <p:pic>
        <p:nvPicPr>
          <p:cNvPr id="317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307" y="1987701"/>
            <a:ext cx="2651581" cy="3816924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슬라이드 번호 개체 틀 3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직사각형 2"/>
          <p:cNvSpPr txBox="1"/>
          <p:nvPr/>
        </p:nvSpPr>
        <p:spPr>
          <a:xfrm>
            <a:off x="3371005" y="2802276"/>
            <a:ext cx="6482783" cy="1551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&lt;</a:t>
            </a:r>
            <a:r>
              <a:t>가격 예측</a:t>
            </a:r>
            <a:r>
              <a:t>&gt;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농산물 공급량, 생산량, 수입량, 수출량 —&gt; 가격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RNN or LSTM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2. 위험도 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</a:t>
            </a:r>
          </a:p>
        </p:txBody>
      </p:sp>
      <p:pic>
        <p:nvPicPr>
          <p:cNvPr id="322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8938" y="2012761"/>
            <a:ext cx="2447290" cy="3694618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슬라이드 번호 개체 틀 3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0296" y="4498768"/>
            <a:ext cx="3430420" cy="1195666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직사각형 2"/>
          <p:cNvSpPr txBox="1"/>
          <p:nvPr/>
        </p:nvSpPr>
        <p:spPr>
          <a:xfrm>
            <a:off x="3371005" y="2802276"/>
            <a:ext cx="6482783" cy="157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&lt;</a:t>
            </a:r>
            <a:r>
              <a:t>위험도 분석</a:t>
            </a:r>
            <a:r>
              <a:t>&gt;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주산지 기상 데이터 —&gt; 생산량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위험도 시각화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1"/>
          <p:cNvSpPr txBox="1"/>
          <p:nvPr>
            <p:ph type="title"/>
          </p:nvPr>
        </p:nvSpPr>
        <p:spPr>
          <a:xfrm>
            <a:off x="741401" y="1436725"/>
            <a:ext cx="7661196" cy="796910"/>
          </a:xfrm>
          <a:prstGeom prst="rect">
            <a:avLst/>
          </a:prstGeom>
        </p:spPr>
        <p:txBody>
          <a:bodyPr/>
          <a:lstStyle/>
          <a:p>
            <a:pPr defTabSz="889000">
              <a:lnSpc>
                <a:spcPct val="90000"/>
              </a:lnSpc>
              <a:spcBef>
                <a:spcPts val="800"/>
              </a:spcBef>
              <a:defRPr i="1" sz="1800"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1</a:t>
            </a:r>
            <a:r>
              <a:t>-1.</a:t>
            </a:r>
            <a:r>
              <a:t> 농산물</a:t>
            </a:r>
            <a:r>
              <a:t>(</a:t>
            </a:r>
            <a:r>
              <a:t>배추</a:t>
            </a:r>
            <a:r>
              <a:t>,</a:t>
            </a:r>
            <a:r>
              <a:t>무</a:t>
            </a:r>
            <a:r>
              <a:t>,</a:t>
            </a:r>
            <a:r>
              <a:t>고추</a:t>
            </a:r>
            <a:r>
              <a:t>,</a:t>
            </a:r>
            <a:r>
              <a:t>마늘</a:t>
            </a:r>
            <a:r>
              <a:t>,</a:t>
            </a:r>
            <a:r>
              <a:t>양파</a:t>
            </a:r>
            <a:r>
              <a:t>)</a:t>
            </a:r>
            <a:r>
              <a:t>별 생산량과 생육 기간 전체의 </a:t>
            </a:r>
            <a:br/>
            <a:r>
              <a:t>기상요인</a:t>
            </a:r>
            <a:r>
              <a:t>(</a:t>
            </a:r>
            <a:r>
              <a:t>기온</a:t>
            </a:r>
            <a:r>
              <a:t>,</a:t>
            </a:r>
            <a:r>
              <a:t> 강수량</a:t>
            </a:r>
            <a:r>
              <a:t>,</a:t>
            </a:r>
            <a:r>
              <a:t> 일사량</a:t>
            </a:r>
            <a:r>
              <a:t>,</a:t>
            </a:r>
            <a:r>
              <a:t> 습도</a:t>
            </a:r>
            <a:r>
              <a:t>,</a:t>
            </a:r>
            <a:r>
              <a:t> 적설량</a:t>
            </a:r>
            <a:r>
              <a:t>,</a:t>
            </a:r>
            <a:r>
              <a:t> 순간최대풍속</a:t>
            </a:r>
            <a:r>
              <a:t>)</a:t>
            </a:r>
            <a:r>
              <a:t>의 상관관계 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</a:t>
            </a:r>
          </a:p>
        </p:txBody>
      </p:sp>
      <p:grpSp>
        <p:nvGrpSpPr>
          <p:cNvPr id="97" name="그룹 3"/>
          <p:cNvGrpSpPr/>
          <p:nvPr/>
        </p:nvGrpSpPr>
        <p:grpSpPr>
          <a:xfrm>
            <a:off x="1593383" y="2632091"/>
            <a:ext cx="5957233" cy="2390728"/>
            <a:chOff x="0" y="0"/>
            <a:chExt cx="5957232" cy="2390727"/>
          </a:xfrm>
        </p:grpSpPr>
        <p:sp>
          <p:nvSpPr>
            <p:cNvPr id="94" name="제목 1"/>
            <p:cNvSpPr txBox="1"/>
            <p:nvPr/>
          </p:nvSpPr>
          <p:spPr>
            <a:xfrm>
              <a:off x="0" y="-1"/>
              <a:ext cx="5957233" cy="796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defRPr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1-1-1)</a:t>
              </a:r>
              <a:r>
                <a:rPr>
                  <a:latin typeface="+mn-lt"/>
                  <a:ea typeface="+mn-ea"/>
                  <a:cs typeface="+mn-cs"/>
                  <a:sym typeface="맑은 고딕"/>
                </a:rPr>
                <a:t> </a:t>
              </a:r>
              <a:r>
                <a:rPr>
                  <a:solidFill>
                    <a:srgbClr val="000000"/>
                  </a:solidFill>
                </a:rPr>
                <a:t>8~10</a:t>
              </a:r>
              <a:r>
                <a:rPr>
                  <a:solidFill>
                    <a:srgbClr val="000000"/>
                  </a:solidFill>
                </a:rPr>
                <a:t>월 강수량</a:t>
              </a:r>
              <a:r>
                <a:t>은 </a:t>
              </a:r>
              <a:r>
                <a:rPr>
                  <a:solidFill>
                    <a:srgbClr val="000000"/>
                  </a:solidFill>
                </a:rPr>
                <a:t>무 생산량</a:t>
              </a:r>
              <a:r>
                <a:t>과 얼마만큼의 상관관계가 있는가</a:t>
              </a:r>
              <a:r>
                <a:t>?</a:t>
              </a:r>
            </a:p>
          </p:txBody>
        </p:sp>
        <p:sp>
          <p:nvSpPr>
            <p:cNvPr id="95" name="제목 1"/>
            <p:cNvSpPr txBox="1"/>
            <p:nvPr/>
          </p:nvSpPr>
          <p:spPr>
            <a:xfrm>
              <a:off x="0" y="796906"/>
              <a:ext cx="5957233" cy="796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defRPr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1-1-2)</a:t>
              </a:r>
              <a:r>
                <a:t> 겨울동안의 </a:t>
              </a:r>
              <a:r>
                <a:rPr>
                  <a:solidFill>
                    <a:srgbClr val="000000"/>
                  </a:solidFill>
                </a:rPr>
                <a:t>적설량</a:t>
              </a:r>
              <a:r>
                <a:t>은 </a:t>
              </a:r>
              <a:r>
                <a:rPr>
                  <a:solidFill>
                    <a:srgbClr val="000000"/>
                  </a:solidFill>
                </a:rPr>
                <a:t>내년 마늘 및 양파 생산량</a:t>
              </a:r>
              <a:r>
                <a:t>과 상관관계가 있는가</a:t>
              </a:r>
              <a:r>
                <a:t>?</a:t>
              </a:r>
            </a:p>
          </p:txBody>
        </p:sp>
        <p:sp>
          <p:nvSpPr>
            <p:cNvPr id="96" name="제목 1"/>
            <p:cNvSpPr txBox="1"/>
            <p:nvPr/>
          </p:nvSpPr>
          <p:spPr>
            <a:xfrm>
              <a:off x="0" y="1593816"/>
              <a:ext cx="5957233" cy="796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defRPr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1-1-3)</a:t>
              </a:r>
              <a:r>
                <a:t> </a:t>
              </a:r>
              <a:r>
                <a:rPr>
                  <a:solidFill>
                    <a:srgbClr val="000000"/>
                  </a:solidFill>
                </a:rPr>
                <a:t>5~7</a:t>
              </a:r>
              <a:r>
                <a:rPr>
                  <a:solidFill>
                    <a:srgbClr val="000000"/>
                  </a:solidFill>
                </a:rPr>
                <a:t>월 일조량</a:t>
              </a:r>
              <a:r>
                <a:t>은 </a:t>
              </a:r>
              <a:r>
                <a:rPr>
                  <a:solidFill>
                    <a:srgbClr val="000000"/>
                  </a:solidFill>
                </a:rPr>
                <a:t>고추 생산량</a:t>
              </a:r>
              <a:r>
                <a:t>과 상관관계가 있는가</a:t>
              </a:r>
              <a:r>
                <a:t>?</a:t>
              </a:r>
            </a:p>
          </p:txBody>
        </p:sp>
      </p:grpSp>
      <p:sp>
        <p:nvSpPr>
          <p:cNvPr id="98" name="제목 1"/>
          <p:cNvSpPr txBox="1"/>
          <p:nvPr/>
        </p:nvSpPr>
        <p:spPr>
          <a:xfrm>
            <a:off x="395536" y="255827"/>
            <a:ext cx="7661196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2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1.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 위험도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분석문항</a:t>
            </a:r>
          </a:p>
        </p:txBody>
      </p:sp>
      <p:sp>
        <p:nvSpPr>
          <p:cNvPr id="99" name="슬라이드 번호 개체 틀 1"/>
          <p:cNvSpPr txBox="1"/>
          <p:nvPr>
            <p:ph type="sldNum" sz="quarter" idx="2"/>
          </p:nvPr>
        </p:nvSpPr>
        <p:spPr>
          <a:xfrm>
            <a:off x="8505419" y="6451283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제목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328" name="슬라이드 번호 개체 틀 2"/>
          <p:cNvSpPr txBox="1"/>
          <p:nvPr>
            <p:ph type="sldNum" sz="quarter" idx="2"/>
          </p:nvPr>
        </p:nvSpPr>
        <p:spPr>
          <a:xfrm>
            <a:off x="8428176" y="6451282"/>
            <a:ext cx="258622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1.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위험도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분석문항</a:t>
            </a:r>
          </a:p>
        </p:txBody>
      </p:sp>
      <p:grpSp>
        <p:nvGrpSpPr>
          <p:cNvPr id="337" name="내용 개체 틀 8"/>
          <p:cNvGrpSpPr/>
          <p:nvPr/>
        </p:nvGrpSpPr>
        <p:grpSpPr>
          <a:xfrm>
            <a:off x="370679" y="2118598"/>
            <a:ext cx="8402641" cy="2620804"/>
            <a:chOff x="0" y="0"/>
            <a:chExt cx="8402639" cy="2620803"/>
          </a:xfrm>
        </p:grpSpPr>
        <p:grpSp>
          <p:nvGrpSpPr>
            <p:cNvPr id="333" name="그룹"/>
            <p:cNvGrpSpPr/>
            <p:nvPr/>
          </p:nvGrpSpPr>
          <p:grpSpPr>
            <a:xfrm>
              <a:off x="0" y="-1"/>
              <a:ext cx="8402640" cy="1216803"/>
              <a:chOff x="0" y="0"/>
              <a:chExt cx="8402639" cy="1216801"/>
            </a:xfrm>
          </p:grpSpPr>
          <p:sp>
            <p:nvSpPr>
              <p:cNvPr id="331" name="모서리가 둥근 직사각형"/>
              <p:cNvSpPr/>
              <p:nvPr/>
            </p:nvSpPr>
            <p:spPr>
              <a:xfrm>
                <a:off x="0" y="0"/>
                <a:ext cx="8402640" cy="121680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FFFF"/>
                  </a:gs>
                  <a:gs pos="35000">
                    <a:srgbClr val="FFFFFF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600"/>
                  </a:spcBef>
                  <a:defRPr i="1" sz="20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</a:p>
            </p:txBody>
          </p:sp>
          <p:sp>
            <p:nvSpPr>
              <p:cNvPr id="332" name="1. 농산물(고추,마늘,양파) 공급량이 가격에 영향을 끼치는가?"/>
              <p:cNvSpPr txBox="1"/>
              <p:nvPr/>
            </p:nvSpPr>
            <p:spPr>
              <a:xfrm>
                <a:off x="59399" y="174946"/>
                <a:ext cx="8283842" cy="8669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sp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800"/>
                  </a:spcBef>
                  <a:defRPr i="1" sz="20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1. 농산물(</a:t>
                </a:r>
                <a:r>
                  <a:t>배추</a:t>
                </a:r>
                <a:r>
                  <a:t>,</a:t>
                </a:r>
                <a:r>
                  <a:t>무</a:t>
                </a:r>
                <a:r>
                  <a:t>,</a:t>
                </a:r>
                <a:r>
                  <a:t>고추,마늘,양파)</a:t>
                </a:r>
                <a:r>
                  <a:t>별</a:t>
                </a:r>
                <a:r>
                  <a:t> </a:t>
                </a:r>
                <a:r>
                  <a:rPr b="1"/>
                  <a:t>생산량</a:t>
                </a:r>
                <a:r>
                  <a:t>과 생육 기간 전체의 </a:t>
                </a:r>
              </a:p>
              <a:p>
                <a:pPr defTabSz="889000">
                  <a:lnSpc>
                    <a:spcPct val="90000"/>
                  </a:lnSpc>
                  <a:spcBef>
                    <a:spcPts val="800"/>
                  </a:spcBef>
                  <a:defRPr b="1" i="1" sz="20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기상요인</a:t>
                </a:r>
                <a:r>
                  <a:rPr b="0"/>
                  <a:t>(</a:t>
                </a:r>
                <a:r>
                  <a:rPr b="0"/>
                  <a:t>기온</a:t>
                </a:r>
                <a:r>
                  <a:rPr b="0"/>
                  <a:t>,</a:t>
                </a:r>
                <a:r>
                  <a:rPr b="0"/>
                  <a:t> 강수량</a:t>
                </a:r>
                <a:r>
                  <a:rPr b="0"/>
                  <a:t>,</a:t>
                </a:r>
                <a:r>
                  <a:rPr b="0"/>
                  <a:t> 일사량</a:t>
                </a:r>
                <a:r>
                  <a:rPr b="0"/>
                  <a:t>,</a:t>
                </a:r>
                <a:r>
                  <a:rPr b="0"/>
                  <a:t> 습도</a:t>
                </a:r>
                <a:r>
                  <a:rPr b="0"/>
                  <a:t>,</a:t>
                </a:r>
                <a:r>
                  <a:rPr b="0"/>
                  <a:t> 적설량</a:t>
                </a:r>
                <a:r>
                  <a:rPr b="0"/>
                  <a:t>,</a:t>
                </a:r>
                <a:r>
                  <a:rPr b="0"/>
                  <a:t> 순간최대풍속</a:t>
                </a:r>
                <a:r>
                  <a:rPr b="0"/>
                  <a:t>)</a:t>
                </a:r>
                <a:r>
                  <a:rPr b="0"/>
                  <a:t>의 상관관계 </a:t>
                </a:r>
              </a:p>
            </p:txBody>
          </p:sp>
        </p:grpSp>
        <p:grpSp>
          <p:nvGrpSpPr>
            <p:cNvPr id="336" name="그룹"/>
            <p:cNvGrpSpPr/>
            <p:nvPr/>
          </p:nvGrpSpPr>
          <p:grpSpPr>
            <a:xfrm>
              <a:off x="0" y="1404000"/>
              <a:ext cx="8402640" cy="1216804"/>
              <a:chOff x="0" y="0"/>
              <a:chExt cx="8402639" cy="1216802"/>
            </a:xfrm>
          </p:grpSpPr>
          <p:sp>
            <p:nvSpPr>
              <p:cNvPr id="334" name="모서리가 둥근 직사각형"/>
              <p:cNvSpPr/>
              <p:nvPr/>
            </p:nvSpPr>
            <p:spPr>
              <a:xfrm>
                <a:off x="0" y="0"/>
                <a:ext cx="8402640" cy="121680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FFFF"/>
                  </a:gs>
                  <a:gs pos="35000">
                    <a:srgbClr val="FFFFFF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600"/>
                  </a:spcBef>
                  <a:defRPr i="1" sz="20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</a:p>
            </p:txBody>
          </p:sp>
          <p:sp>
            <p:nvSpPr>
              <p:cNvPr id="335" name="2. 농산물(고추,마늘,양파) 생산량이 가격에 영향을 끼치는가?"/>
              <p:cNvSpPr txBox="1"/>
              <p:nvPr/>
            </p:nvSpPr>
            <p:spPr>
              <a:xfrm>
                <a:off x="59399" y="370908"/>
                <a:ext cx="8283842" cy="4749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sp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800"/>
                  </a:spcBef>
                  <a:defRPr i="1" sz="20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2. </a:t>
                </a:r>
                <a:r>
                  <a:t>농산물</a:t>
                </a:r>
                <a:r>
                  <a:t>(</a:t>
                </a:r>
                <a:r>
                  <a:t>배추</a:t>
                </a:r>
                <a:r>
                  <a:t>,</a:t>
                </a:r>
                <a:r>
                  <a:t>무</a:t>
                </a:r>
                <a:r>
                  <a:t>,</a:t>
                </a:r>
                <a:r>
                  <a:t>고추</a:t>
                </a:r>
                <a:r>
                  <a:t>,</a:t>
                </a:r>
                <a:r>
                  <a:t>마늘</a:t>
                </a:r>
                <a:r>
                  <a:t>,</a:t>
                </a:r>
                <a:r>
                  <a:t>양파</a:t>
                </a:r>
                <a:r>
                  <a:t>)</a:t>
                </a:r>
                <a:r>
                  <a:t>별 생육기간 중 가장 중요한 시기는</a:t>
                </a:r>
                <a:r>
                  <a:t>?</a:t>
                </a:r>
              </a:p>
            </p:txBody>
          </p:sp>
        </p:grpSp>
      </p:grpSp>
      <p:sp>
        <p:nvSpPr>
          <p:cNvPr id="338" name="슬라이드 번호 개체 틀 1"/>
          <p:cNvSpPr txBox="1"/>
          <p:nvPr>
            <p:ph type="sldNum" sz="quarter" idx="2"/>
          </p:nvPr>
        </p:nvSpPr>
        <p:spPr>
          <a:xfrm>
            <a:off x="8503559" y="6451283"/>
            <a:ext cx="18324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 defTabSz="886968">
              <a:defRPr sz="2134"/>
            </a:pPr>
            <a:r>
              <a:t>1-2.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</a:t>
            </a:r>
            <a:r>
              <a:t>농산물</a:t>
            </a:r>
            <a:r>
              <a:t>(</a:t>
            </a:r>
            <a:r>
              <a:t>배추</a:t>
            </a:r>
            <a:r>
              <a:t>,</a:t>
            </a:r>
            <a:r>
              <a:t>무</a:t>
            </a:r>
            <a:r>
              <a:t>,</a:t>
            </a:r>
            <a:r>
              <a:t>고추</a:t>
            </a:r>
            <a:r>
              <a:t>,</a:t>
            </a:r>
            <a:r>
              <a:t>마늘</a:t>
            </a:r>
            <a:r>
              <a:t>,</a:t>
            </a:r>
            <a:r>
              <a:t>양파</a:t>
            </a:r>
            <a:r>
              <a:t>)</a:t>
            </a:r>
            <a:r>
              <a:t>별 생육기간 중 </a:t>
            </a:r>
            <a:br/>
            <a:r>
              <a:t>가장 중요한 시기는</a:t>
            </a:r>
            <a:r>
              <a:t>?</a:t>
            </a:r>
          </a:p>
        </p:txBody>
      </p:sp>
      <p:grpSp>
        <p:nvGrpSpPr>
          <p:cNvPr id="344" name="그룹 3"/>
          <p:cNvGrpSpPr/>
          <p:nvPr/>
        </p:nvGrpSpPr>
        <p:grpSpPr>
          <a:xfrm>
            <a:off x="1593383" y="2632091"/>
            <a:ext cx="5957233" cy="2390728"/>
            <a:chOff x="0" y="0"/>
            <a:chExt cx="5957232" cy="2390727"/>
          </a:xfrm>
        </p:grpSpPr>
        <p:sp>
          <p:nvSpPr>
            <p:cNvPr id="341" name="제목 1"/>
            <p:cNvSpPr txBox="1"/>
            <p:nvPr/>
          </p:nvSpPr>
          <p:spPr>
            <a:xfrm>
              <a:off x="0" y="-1"/>
              <a:ext cx="5957233" cy="796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defRPr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1-2-1)</a:t>
              </a:r>
              <a:r>
                <a:t> 농산물 파종시기는 언제인가</a:t>
              </a:r>
              <a:r>
                <a:t>?</a:t>
              </a:r>
            </a:p>
          </p:txBody>
        </p:sp>
        <p:sp>
          <p:nvSpPr>
            <p:cNvPr id="342" name="제목 1"/>
            <p:cNvSpPr txBox="1"/>
            <p:nvPr/>
          </p:nvSpPr>
          <p:spPr>
            <a:xfrm>
              <a:off x="0" y="796906"/>
              <a:ext cx="5957233" cy="796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defRPr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1-2-2)</a:t>
              </a:r>
              <a:r>
                <a:t> 농산물 수확시기는 언제인가</a:t>
              </a:r>
              <a:r>
                <a:t>?</a:t>
              </a:r>
            </a:p>
          </p:txBody>
        </p:sp>
        <p:sp>
          <p:nvSpPr>
            <p:cNvPr id="343" name="제목 1"/>
            <p:cNvSpPr txBox="1"/>
            <p:nvPr/>
          </p:nvSpPr>
          <p:spPr>
            <a:xfrm>
              <a:off x="0" y="1593816"/>
              <a:ext cx="5957233" cy="796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>
                <a:defRPr b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1-2-3)</a:t>
              </a:r>
              <a:r>
                <a:t> 농산물 생육단계를 파악할 수 있는가</a:t>
              </a:r>
              <a:r>
                <a:t>?</a:t>
              </a:r>
            </a:p>
          </p:txBody>
        </p:sp>
      </p:grpSp>
      <p:sp>
        <p:nvSpPr>
          <p:cNvPr id="345" name="슬라이드 번호 개체 틀 1"/>
          <p:cNvSpPr txBox="1"/>
          <p:nvPr>
            <p:ph type="sldNum" sz="quarter" idx="2"/>
          </p:nvPr>
        </p:nvSpPr>
        <p:spPr>
          <a:xfrm>
            <a:off x="8503559" y="6451283"/>
            <a:ext cx="18324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 defTabSz="886968">
              <a:defRPr sz="2134"/>
            </a:pPr>
            <a:r>
              <a:t>1-2.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</a:t>
            </a:r>
            <a:r>
              <a:t>농산물</a:t>
            </a:r>
            <a:r>
              <a:t>(</a:t>
            </a:r>
            <a:r>
              <a:t>배추</a:t>
            </a:r>
            <a:r>
              <a:t>,</a:t>
            </a:r>
            <a:r>
              <a:t>무</a:t>
            </a:r>
            <a:r>
              <a:t>,</a:t>
            </a:r>
            <a:r>
              <a:t>고추</a:t>
            </a:r>
            <a:r>
              <a:t>,</a:t>
            </a:r>
            <a:r>
              <a:t>마늘</a:t>
            </a:r>
            <a:r>
              <a:t>,</a:t>
            </a:r>
            <a:r>
              <a:t>양파</a:t>
            </a:r>
            <a:r>
              <a:t>)</a:t>
            </a:r>
            <a:r>
              <a:t>별 생육기간 중 </a:t>
            </a:r>
            <a:br/>
            <a:r>
              <a:t>가장 중요한 시기는</a:t>
            </a:r>
            <a:r>
              <a:t>?</a:t>
            </a:r>
          </a:p>
        </p:txBody>
      </p:sp>
      <p:sp>
        <p:nvSpPr>
          <p:cNvPr id="348" name="슬라이드 번호 개체 틀 1"/>
          <p:cNvSpPr txBox="1"/>
          <p:nvPr>
            <p:ph type="sldNum" sz="quarter" idx="2"/>
          </p:nvPr>
        </p:nvSpPr>
        <p:spPr>
          <a:xfrm>
            <a:off x="8503559" y="6451283"/>
            <a:ext cx="18324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 defTabSz="886968">
              <a:defRPr sz="2134"/>
            </a:pPr>
            <a:r>
              <a:t>1-2.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</a:t>
            </a:r>
            <a:r>
              <a:t>농산물</a:t>
            </a:r>
            <a:r>
              <a:t>(</a:t>
            </a:r>
            <a:r>
              <a:t>배추</a:t>
            </a:r>
            <a:r>
              <a:t>,</a:t>
            </a:r>
            <a:r>
              <a:t>무</a:t>
            </a:r>
            <a:r>
              <a:t>,</a:t>
            </a:r>
            <a:r>
              <a:t>고추</a:t>
            </a:r>
            <a:r>
              <a:t>,</a:t>
            </a:r>
            <a:r>
              <a:t>마늘</a:t>
            </a:r>
            <a:r>
              <a:t>,</a:t>
            </a:r>
            <a:r>
              <a:t>양파</a:t>
            </a:r>
            <a:r>
              <a:t>)</a:t>
            </a:r>
            <a:r>
              <a:t>별 생육기간 중 </a:t>
            </a:r>
            <a:br/>
            <a:r>
              <a:t>가장 중요한 시기는</a:t>
            </a:r>
            <a:r>
              <a:t>?</a:t>
            </a:r>
          </a:p>
        </p:txBody>
      </p:sp>
      <p:sp>
        <p:nvSpPr>
          <p:cNvPr id="351" name="슬라이드 번호 개체 틀 1"/>
          <p:cNvSpPr txBox="1"/>
          <p:nvPr>
            <p:ph type="sldNum" sz="quarter" idx="2"/>
          </p:nvPr>
        </p:nvSpPr>
        <p:spPr>
          <a:xfrm>
            <a:off x="8503559" y="6451283"/>
            <a:ext cx="18324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1.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농산물가격 그래프</a:t>
            </a:r>
          </a:p>
        </p:txBody>
      </p:sp>
      <p:pic>
        <p:nvPicPr>
          <p:cNvPr id="354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5518" y="1412775"/>
            <a:ext cx="6492964" cy="4867825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슬라이드 번호 개체 틀 1"/>
          <p:cNvSpPr txBox="1"/>
          <p:nvPr>
            <p:ph type="sldNum" sz="quarter" idx="2"/>
          </p:nvPr>
        </p:nvSpPr>
        <p:spPr>
          <a:xfrm>
            <a:off x="8503559" y="6451283"/>
            <a:ext cx="18324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1.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농산물가격 그래프</a:t>
            </a:r>
          </a:p>
        </p:txBody>
      </p:sp>
      <p:pic>
        <p:nvPicPr>
          <p:cNvPr id="358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4879" y="1412775"/>
            <a:ext cx="6354242" cy="4842396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슬라이드 번호 개체 틀 1"/>
          <p:cNvSpPr txBox="1"/>
          <p:nvPr>
            <p:ph type="sldNum" sz="quarter" idx="2"/>
          </p:nvPr>
        </p:nvSpPr>
        <p:spPr>
          <a:xfrm>
            <a:off x="8503559" y="6451283"/>
            <a:ext cx="18324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1.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농산물가격 그래프</a:t>
            </a:r>
          </a:p>
        </p:txBody>
      </p:sp>
      <p:pic>
        <p:nvPicPr>
          <p:cNvPr id="362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335" y="1340766"/>
            <a:ext cx="6627329" cy="5013180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슬라이드 번호 개체 틀 1"/>
          <p:cNvSpPr txBox="1"/>
          <p:nvPr>
            <p:ph type="sldNum" sz="quarter" idx="2"/>
          </p:nvPr>
        </p:nvSpPr>
        <p:spPr>
          <a:xfrm>
            <a:off x="8503559" y="6451283"/>
            <a:ext cx="18324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1.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위험도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분석문항</a:t>
            </a:r>
          </a:p>
        </p:txBody>
      </p:sp>
      <p:grpSp>
        <p:nvGrpSpPr>
          <p:cNvPr id="368" name="그룹"/>
          <p:cNvGrpSpPr/>
          <p:nvPr/>
        </p:nvGrpSpPr>
        <p:grpSpPr>
          <a:xfrm>
            <a:off x="370679" y="2820598"/>
            <a:ext cx="8402641" cy="1216803"/>
            <a:chOff x="0" y="0"/>
            <a:chExt cx="8402639" cy="1216802"/>
          </a:xfrm>
        </p:grpSpPr>
        <p:sp>
          <p:nvSpPr>
            <p:cNvPr id="366" name="모서리가 둥근 직사각형"/>
            <p:cNvSpPr/>
            <p:nvPr/>
          </p:nvSpPr>
          <p:spPr>
            <a:xfrm>
              <a:off x="0" y="-1"/>
              <a:ext cx="8402640" cy="121680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FFFF"/>
                </a:gs>
                <a:gs pos="35000">
                  <a:srgbClr val="FFFFFF"/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ts val="600"/>
                </a:spcBef>
                <a:defRPr i="1" sz="2000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367" name="1. 농산물(고추,마늘,양파) 공급량이 가격에 영향을 끼치는가?"/>
            <p:cNvSpPr txBox="1"/>
            <p:nvPr/>
          </p:nvSpPr>
          <p:spPr>
            <a:xfrm>
              <a:off x="59399" y="174946"/>
              <a:ext cx="8283842" cy="8669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spAutoFit/>
            </a:bodyPr>
            <a:lstStyle/>
            <a:p>
              <a:pPr defTabSz="889000">
                <a:lnSpc>
                  <a:spcPct val="90000"/>
                </a:lnSpc>
                <a:spcBef>
                  <a:spcPts val="800"/>
                </a:spcBef>
                <a:defRPr i="1" sz="20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1. 농산물(</a:t>
              </a:r>
              <a:r>
                <a:t>배추</a:t>
              </a:r>
              <a:r>
                <a:t>,</a:t>
              </a:r>
              <a:r>
                <a:t>무</a:t>
              </a:r>
              <a:r>
                <a:t>,</a:t>
              </a:r>
              <a:r>
                <a:t>고추,마늘,양파)</a:t>
              </a:r>
              <a:r>
                <a:t>별</a:t>
              </a:r>
              <a:r>
                <a:t> </a:t>
              </a:r>
              <a:r>
                <a:rPr b="1"/>
                <a:t>생산량</a:t>
              </a:r>
              <a:r>
                <a:t>과 생육 기간 전체의 </a:t>
              </a:r>
            </a:p>
            <a:p>
              <a:pPr defTabSz="889000">
                <a:lnSpc>
                  <a:spcPct val="90000"/>
                </a:lnSpc>
                <a:spcBef>
                  <a:spcPts val="800"/>
                </a:spcBef>
                <a:defRPr b="1" i="1" sz="2000">
                  <a:latin typeface="Malgun Gothic"/>
                  <a:ea typeface="Malgun Gothic"/>
                  <a:cs typeface="Malgun Gothic"/>
                  <a:sym typeface="Malgun Gothic"/>
                </a:defRPr>
              </a:pPr>
              <a:r>
                <a:t>기상요인</a:t>
              </a:r>
              <a:r>
                <a:rPr b="0"/>
                <a:t>(</a:t>
              </a:r>
              <a:r>
                <a:rPr b="0"/>
                <a:t>기온</a:t>
              </a:r>
              <a:r>
                <a:rPr b="0"/>
                <a:t>,</a:t>
              </a:r>
              <a:r>
                <a:rPr b="0"/>
                <a:t> 강수량</a:t>
              </a:r>
              <a:r>
                <a:rPr b="0"/>
                <a:t>,</a:t>
              </a:r>
              <a:r>
                <a:rPr b="0"/>
                <a:t> 일사량</a:t>
              </a:r>
              <a:r>
                <a:rPr b="0"/>
                <a:t>,</a:t>
              </a:r>
              <a:r>
                <a:rPr b="0"/>
                <a:t> 습도</a:t>
              </a:r>
              <a:r>
                <a:rPr b="0"/>
                <a:t>,</a:t>
              </a:r>
              <a:r>
                <a:rPr b="0"/>
                <a:t> 적설량</a:t>
              </a:r>
              <a:r>
                <a:rPr b="0"/>
                <a:t>,</a:t>
              </a:r>
              <a:r>
                <a:rPr b="0"/>
                <a:t> 순간최대풍속</a:t>
              </a:r>
              <a:r>
                <a:rPr b="0"/>
                <a:t>)</a:t>
              </a:r>
              <a:r>
                <a:rPr b="0"/>
                <a:t>의 상관관계 </a:t>
              </a:r>
            </a:p>
          </p:txBody>
        </p:sp>
      </p:grpSp>
      <p:sp>
        <p:nvSpPr>
          <p:cNvPr id="369" name="슬라이드 번호 개체 틀 1"/>
          <p:cNvSpPr txBox="1"/>
          <p:nvPr>
            <p:ph type="sldNum" sz="quarter" idx="2"/>
          </p:nvPr>
        </p:nvSpPr>
        <p:spPr>
          <a:xfrm>
            <a:off x="8503559" y="6451283"/>
            <a:ext cx="18324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r>
              <a:t>농산물가격예측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분석문항</a:t>
            </a:r>
          </a:p>
        </p:txBody>
      </p:sp>
      <p:grpSp>
        <p:nvGrpSpPr>
          <p:cNvPr id="381" name="내용 개체 틀 8"/>
          <p:cNvGrpSpPr/>
          <p:nvPr/>
        </p:nvGrpSpPr>
        <p:grpSpPr>
          <a:xfrm>
            <a:off x="395287" y="1696791"/>
            <a:ext cx="8402641" cy="4024805"/>
            <a:chOff x="0" y="0"/>
            <a:chExt cx="8402639" cy="4024803"/>
          </a:xfrm>
        </p:grpSpPr>
        <p:grpSp>
          <p:nvGrpSpPr>
            <p:cNvPr id="374" name="그룹"/>
            <p:cNvGrpSpPr/>
            <p:nvPr/>
          </p:nvGrpSpPr>
          <p:grpSpPr>
            <a:xfrm>
              <a:off x="-1" y="0"/>
              <a:ext cx="8402641" cy="1216802"/>
              <a:chOff x="0" y="0"/>
              <a:chExt cx="8402639" cy="1216801"/>
            </a:xfrm>
          </p:grpSpPr>
          <p:sp>
            <p:nvSpPr>
              <p:cNvPr id="372" name="모서리가 둥근 직사각형"/>
              <p:cNvSpPr/>
              <p:nvPr/>
            </p:nvSpPr>
            <p:spPr>
              <a:xfrm>
                <a:off x="-1" y="0"/>
                <a:ext cx="8402641" cy="121680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FFFF"/>
                  </a:gs>
                  <a:gs pos="35000">
                    <a:srgbClr val="FFFFFF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600"/>
                  </a:spcBef>
                  <a:defRPr i="1" sz="20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</a:p>
            </p:txBody>
          </p:sp>
          <p:sp>
            <p:nvSpPr>
              <p:cNvPr id="373" name="1. 농산물(고추,마늘,양파) 공급량이 가격에 영향을 끼치는가?"/>
              <p:cNvSpPr txBox="1"/>
              <p:nvPr/>
            </p:nvSpPr>
            <p:spPr>
              <a:xfrm>
                <a:off x="59398" y="370907"/>
                <a:ext cx="8283844" cy="4749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sp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800"/>
                  </a:spcBef>
                  <a:defRPr i="1" sz="20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1. 농산물(고추,마늘,양파) </a:t>
                </a:r>
                <a:r>
                  <a:rPr b="1"/>
                  <a:t>공급량</a:t>
                </a:r>
                <a:r>
                  <a:t>이 가격에 영향을 끼치는가?</a:t>
                </a:r>
              </a:p>
            </p:txBody>
          </p:sp>
        </p:grpSp>
        <p:grpSp>
          <p:nvGrpSpPr>
            <p:cNvPr id="377" name="그룹"/>
            <p:cNvGrpSpPr/>
            <p:nvPr/>
          </p:nvGrpSpPr>
          <p:grpSpPr>
            <a:xfrm>
              <a:off x="-1" y="1404000"/>
              <a:ext cx="8402641" cy="1216804"/>
              <a:chOff x="0" y="0"/>
              <a:chExt cx="8402639" cy="1216802"/>
            </a:xfrm>
          </p:grpSpPr>
          <p:sp>
            <p:nvSpPr>
              <p:cNvPr id="375" name="모서리가 둥근 직사각형"/>
              <p:cNvSpPr/>
              <p:nvPr/>
            </p:nvSpPr>
            <p:spPr>
              <a:xfrm>
                <a:off x="-1" y="0"/>
                <a:ext cx="8402641" cy="121680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FFFF"/>
                  </a:gs>
                  <a:gs pos="35000">
                    <a:srgbClr val="FFFFFF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600"/>
                  </a:spcBef>
                  <a:defRPr i="1" sz="20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</a:p>
            </p:txBody>
          </p:sp>
          <p:sp>
            <p:nvSpPr>
              <p:cNvPr id="376" name="2. 농산물(고추,마늘,양파) 생산량이 가격에 영향을 끼치는가?"/>
              <p:cNvSpPr txBox="1"/>
              <p:nvPr/>
            </p:nvSpPr>
            <p:spPr>
              <a:xfrm>
                <a:off x="59398" y="370907"/>
                <a:ext cx="8283844" cy="4749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sp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800"/>
                  </a:spcBef>
                  <a:defRPr i="1" sz="20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2. 농산물(고추,마늘,양파) </a:t>
                </a:r>
                <a:r>
                  <a:rPr b="1"/>
                  <a:t>생산량</a:t>
                </a:r>
                <a:r>
                  <a:t>이 가격에 영향을 끼치는가?</a:t>
                </a:r>
              </a:p>
            </p:txBody>
          </p:sp>
        </p:grpSp>
        <p:grpSp>
          <p:nvGrpSpPr>
            <p:cNvPr id="380" name="그룹"/>
            <p:cNvGrpSpPr/>
            <p:nvPr/>
          </p:nvGrpSpPr>
          <p:grpSpPr>
            <a:xfrm>
              <a:off x="-1" y="2808001"/>
              <a:ext cx="8402641" cy="1216803"/>
              <a:chOff x="0" y="0"/>
              <a:chExt cx="8402639" cy="1216802"/>
            </a:xfrm>
          </p:grpSpPr>
          <p:sp>
            <p:nvSpPr>
              <p:cNvPr id="378" name="모서리가 둥근 직사각형"/>
              <p:cNvSpPr/>
              <p:nvPr/>
            </p:nvSpPr>
            <p:spPr>
              <a:xfrm>
                <a:off x="-1" y="0"/>
                <a:ext cx="8402641" cy="121680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FFFF"/>
                  </a:gs>
                  <a:gs pos="35000">
                    <a:srgbClr val="FFFFFF"/>
                  </a:gs>
                  <a:gs pos="100000">
                    <a:srgbClr val="FFFF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600"/>
                  </a:spcBef>
                  <a:defRPr i="1" sz="20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</a:p>
            </p:txBody>
          </p:sp>
          <p:sp>
            <p:nvSpPr>
              <p:cNvPr id="379" name="3. 농산물(고추,마늘,양파) 수입량, 수출량이 가격에 영향을 끼치는가?"/>
              <p:cNvSpPr txBox="1"/>
              <p:nvPr/>
            </p:nvSpPr>
            <p:spPr>
              <a:xfrm>
                <a:off x="59398" y="370907"/>
                <a:ext cx="8283844" cy="4749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sp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800"/>
                  </a:spcBef>
                  <a:defRPr i="1" sz="2000">
                    <a:latin typeface="Malgun Gothic"/>
                    <a:ea typeface="Malgun Gothic"/>
                    <a:cs typeface="Malgun Gothic"/>
                    <a:sym typeface="Malgun Gothic"/>
                  </a:defRPr>
                </a:pPr>
                <a:r>
                  <a:t>3. 농산물(고추,마늘,양파) </a:t>
                </a:r>
                <a:r>
                  <a:rPr b="1"/>
                  <a:t>수입량, 수출량</a:t>
                </a:r>
                <a:r>
                  <a:t>이 가격에 영향을 끼치는가?</a:t>
                </a:r>
              </a:p>
            </p:txBody>
          </p:sp>
        </p:grpSp>
      </p:grpSp>
      <p:sp>
        <p:nvSpPr>
          <p:cNvPr id="382" name="슬라이드 번호 개체 틀 1"/>
          <p:cNvSpPr txBox="1"/>
          <p:nvPr>
            <p:ph type="sldNum" sz="quarter" idx="2"/>
          </p:nvPr>
        </p:nvSpPr>
        <p:spPr>
          <a:xfrm>
            <a:off x="8503559" y="6451283"/>
            <a:ext cx="18324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2.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위험도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데이터</a:t>
            </a:r>
          </a:p>
        </p:txBody>
      </p:sp>
      <p:sp>
        <p:nvSpPr>
          <p:cNvPr id="102" name="제목 1"/>
          <p:cNvSpPr txBox="1"/>
          <p:nvPr/>
        </p:nvSpPr>
        <p:spPr>
          <a:xfrm>
            <a:off x="1593382" y="1879725"/>
            <a:ext cx="5957235" cy="4182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&lt;</a:t>
            </a:r>
            <a:r>
              <a:t>생산량데이터</a:t>
            </a:r>
            <a:r>
              <a:t>&gt;</a:t>
            </a:r>
          </a:p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국가통계포털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http://kosis.kr/index/index.do</a:t>
            </a:r>
          </a:p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-</a:t>
            </a:r>
            <a:r>
              <a:t>농작물생산조사</a:t>
            </a:r>
            <a:r>
              <a:t>(</a:t>
            </a:r>
            <a:r>
              <a:t>배추</a:t>
            </a:r>
            <a:r>
              <a:t>,</a:t>
            </a:r>
            <a:r>
              <a:t> 무</a:t>
            </a:r>
            <a:r>
              <a:t>,</a:t>
            </a:r>
            <a:r>
              <a:t> 건고추</a:t>
            </a:r>
            <a:r>
              <a:t>,</a:t>
            </a:r>
            <a:r>
              <a:t> 마늘</a:t>
            </a:r>
            <a:r>
              <a:t>,</a:t>
            </a:r>
            <a:r>
              <a:t> 양파</a:t>
            </a:r>
            <a:r>
              <a:t>)</a:t>
            </a:r>
            <a:r>
              <a:t>  </a:t>
            </a:r>
          </a:p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2000</a:t>
            </a:r>
            <a:r>
              <a:t>년</a:t>
            </a:r>
            <a:r>
              <a:t>~2019</a:t>
            </a:r>
            <a:r>
              <a:t>년</a:t>
            </a:r>
            <a:r>
              <a:t>,</a:t>
            </a:r>
            <a:r>
              <a:t> 도별</a:t>
            </a:r>
          </a:p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&lt;</a:t>
            </a:r>
            <a:r>
              <a:t>날씨데이터</a:t>
            </a:r>
            <a:r>
              <a:t>&gt;</a:t>
            </a:r>
          </a:p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농업관측본부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http://oasis.krei.re.kr/index.do</a:t>
            </a:r>
          </a:p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-</a:t>
            </a:r>
            <a:r>
              <a:t>기상자료</a:t>
            </a:r>
          </a:p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2000/01/01</a:t>
            </a:r>
            <a:r>
              <a:t> </a:t>
            </a:r>
            <a:r>
              <a:t>~</a:t>
            </a:r>
            <a:r>
              <a:t> </a:t>
            </a:r>
            <a:r>
              <a:t>2020/05/21.</a:t>
            </a:r>
            <a:r>
              <a:t> 시군구별</a:t>
            </a:r>
          </a:p>
        </p:txBody>
      </p:sp>
      <p:sp>
        <p:nvSpPr>
          <p:cNvPr id="103" name="제목 1"/>
          <p:cNvSpPr txBox="1"/>
          <p:nvPr/>
        </p:nvSpPr>
        <p:spPr>
          <a:xfrm>
            <a:off x="395535" y="1443958"/>
            <a:ext cx="6983061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데이터 수집</a:t>
            </a:r>
          </a:p>
        </p:txBody>
      </p:sp>
      <p:sp>
        <p:nvSpPr>
          <p:cNvPr id="104" name="슬라이드 번호 개체 틀 1"/>
          <p:cNvSpPr txBox="1"/>
          <p:nvPr>
            <p:ph type="sldNum" sz="quarter" idx="2"/>
          </p:nvPr>
        </p:nvSpPr>
        <p:spPr>
          <a:xfrm>
            <a:off x="8505419" y="6451283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2.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위험도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데이터</a:t>
            </a:r>
          </a:p>
        </p:txBody>
      </p:sp>
      <p:sp>
        <p:nvSpPr>
          <p:cNvPr id="107" name="제목 1"/>
          <p:cNvSpPr txBox="1"/>
          <p:nvPr/>
        </p:nvSpPr>
        <p:spPr>
          <a:xfrm>
            <a:off x="3039048" y="1052736"/>
            <a:ext cx="3106920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데이터 전처리</a:t>
            </a:r>
            <a:r>
              <a:t>_</a:t>
            </a:r>
            <a:r>
              <a:t> 생산량데이터</a:t>
            </a:r>
          </a:p>
        </p:txBody>
      </p:sp>
      <p:pic>
        <p:nvPicPr>
          <p:cNvPr id="108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308" y="2430652"/>
            <a:ext cx="3009901" cy="431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Box 8"/>
          <p:cNvSpPr txBox="1"/>
          <p:nvPr/>
        </p:nvSpPr>
        <p:spPr>
          <a:xfrm>
            <a:off x="292308" y="2039815"/>
            <a:ext cx="114451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데이터 구조</a:t>
            </a:r>
          </a:p>
        </p:txBody>
      </p:sp>
      <p:sp>
        <p:nvSpPr>
          <p:cNvPr id="110" name="TextBox 9"/>
          <p:cNvSpPr txBox="1"/>
          <p:nvPr/>
        </p:nvSpPr>
        <p:spPr>
          <a:xfrm>
            <a:off x="292308" y="3138448"/>
            <a:ext cx="397352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작물에 따라 아래와 같은 지역 데이터만 추출</a:t>
            </a:r>
          </a:p>
        </p:txBody>
      </p:sp>
      <p:sp>
        <p:nvSpPr>
          <p:cNvPr id="111" name="TextBox 10"/>
          <p:cNvSpPr txBox="1"/>
          <p:nvPr/>
        </p:nvSpPr>
        <p:spPr>
          <a:xfrm>
            <a:off x="292308" y="3507778"/>
            <a:ext cx="2363595" cy="1626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배추 </a:t>
            </a:r>
            <a:r>
              <a:t>- </a:t>
            </a:r>
            <a:r>
              <a:t>전라북도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무 </a:t>
            </a:r>
            <a:r>
              <a:t>- </a:t>
            </a:r>
            <a:r>
              <a:t>전라북도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건고추 </a:t>
            </a:r>
            <a:r>
              <a:t>- </a:t>
            </a:r>
            <a:r>
              <a:t>경상북도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마늘 </a:t>
            </a:r>
            <a:r>
              <a:t>- </a:t>
            </a:r>
            <a:r>
              <a:t>전라남도</a:t>
            </a:r>
            <a:r>
              <a:t>, </a:t>
            </a:r>
            <a:r>
              <a:t>경상북도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양파 </a:t>
            </a:r>
            <a:r>
              <a:t>- </a:t>
            </a:r>
            <a:r>
              <a:t>전라남도</a:t>
            </a:r>
          </a:p>
        </p:txBody>
      </p:sp>
      <p:sp>
        <p:nvSpPr>
          <p:cNvPr id="112" name="슬라이드 번호 개체 틀 7"/>
          <p:cNvSpPr txBox="1"/>
          <p:nvPr>
            <p:ph type="sldNum" sz="quarter" idx="2"/>
          </p:nvPr>
        </p:nvSpPr>
        <p:spPr>
          <a:xfrm>
            <a:off x="8505419" y="6451283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2.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위험도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데이터</a:t>
            </a:r>
          </a:p>
        </p:txBody>
      </p:sp>
      <p:sp>
        <p:nvSpPr>
          <p:cNvPr id="115" name="제목 1"/>
          <p:cNvSpPr txBox="1"/>
          <p:nvPr/>
        </p:nvSpPr>
        <p:spPr>
          <a:xfrm>
            <a:off x="3039048" y="1052736"/>
            <a:ext cx="2860084" cy="79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데이터 전처리</a:t>
            </a:r>
            <a:r>
              <a:t>_</a:t>
            </a:r>
            <a:r>
              <a:t> 날씨데이터</a:t>
            </a:r>
          </a:p>
        </p:txBody>
      </p:sp>
      <p:pic>
        <p:nvPicPr>
          <p:cNvPr id="116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rcRect l="6392" t="0" r="0" b="81388"/>
          <a:stretch>
            <a:fillRect/>
          </a:stretch>
        </p:blipFill>
        <p:spPr>
          <a:xfrm>
            <a:off x="292308" y="2463368"/>
            <a:ext cx="8559384" cy="397403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extBox 4"/>
          <p:cNvSpPr txBox="1"/>
          <p:nvPr/>
        </p:nvSpPr>
        <p:spPr>
          <a:xfrm>
            <a:off x="292308" y="2039815"/>
            <a:ext cx="159167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초기 데이터 구조</a:t>
            </a:r>
          </a:p>
        </p:txBody>
      </p:sp>
      <p:sp>
        <p:nvSpPr>
          <p:cNvPr id="118" name="TextBox 5"/>
          <p:cNvSpPr txBox="1"/>
          <p:nvPr/>
        </p:nvSpPr>
        <p:spPr>
          <a:xfrm>
            <a:off x="292308" y="3138448"/>
            <a:ext cx="260788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1.</a:t>
            </a:r>
            <a:r>
              <a:t> 주산지 날씨데이터만 추출</a:t>
            </a:r>
          </a:p>
        </p:txBody>
      </p:sp>
      <p:sp>
        <p:nvSpPr>
          <p:cNvPr id="119" name="TextBox 7"/>
          <p:cNvSpPr txBox="1"/>
          <p:nvPr/>
        </p:nvSpPr>
        <p:spPr>
          <a:xfrm>
            <a:off x="292308" y="3507778"/>
            <a:ext cx="3653390" cy="1626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배추 </a:t>
            </a:r>
            <a:r>
              <a:t>- </a:t>
            </a:r>
            <a:r>
              <a:t>전라북도 고창군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무 </a:t>
            </a:r>
            <a:r>
              <a:t>- </a:t>
            </a:r>
            <a:r>
              <a:t>전라북도 고창군 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건고추 </a:t>
            </a:r>
            <a:r>
              <a:t>- </a:t>
            </a:r>
            <a:r>
              <a:t>경상북도 안동시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마늘 </a:t>
            </a:r>
            <a:r>
              <a:t>- </a:t>
            </a:r>
            <a:r>
              <a:t>전라남도 고흥군</a:t>
            </a:r>
            <a:r>
              <a:t>, </a:t>
            </a:r>
            <a:r>
              <a:t>경상북도 의성군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양파 </a:t>
            </a:r>
            <a:r>
              <a:t>- </a:t>
            </a:r>
            <a:r>
              <a:t>전라남도 무안군 </a:t>
            </a:r>
          </a:p>
        </p:txBody>
      </p:sp>
      <p:sp>
        <p:nvSpPr>
          <p:cNvPr id="120" name="TextBox 9"/>
          <p:cNvSpPr txBox="1"/>
          <p:nvPr/>
        </p:nvSpPr>
        <p:spPr>
          <a:xfrm>
            <a:off x="292307" y="5262783"/>
            <a:ext cx="302322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2.</a:t>
            </a:r>
            <a:r>
              <a:t> 거래일자를 </a:t>
            </a:r>
            <a:r>
              <a:t>date</a:t>
            </a:r>
            <a:r>
              <a:t>타입으로 변경</a:t>
            </a:r>
          </a:p>
        </p:txBody>
      </p:sp>
      <p:sp>
        <p:nvSpPr>
          <p:cNvPr id="121" name="TextBox 10"/>
          <p:cNvSpPr txBox="1"/>
          <p:nvPr/>
        </p:nvSpPr>
        <p:spPr>
          <a:xfrm>
            <a:off x="292308" y="5944108"/>
            <a:ext cx="442943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3.</a:t>
            </a:r>
            <a:r>
              <a:t> 년도</a:t>
            </a:r>
            <a:r>
              <a:t>,</a:t>
            </a:r>
            <a:r>
              <a:t> 월별로 </a:t>
            </a:r>
            <a:r>
              <a:t>groupby</a:t>
            </a:r>
            <a:r>
              <a:t>하고 평균 낸 데이터 생성</a:t>
            </a:r>
          </a:p>
        </p:txBody>
      </p:sp>
      <p:sp>
        <p:nvSpPr>
          <p:cNvPr id="122" name="슬라이드 번호 개체 틀 8"/>
          <p:cNvSpPr txBox="1"/>
          <p:nvPr>
            <p:ph type="sldNum" sz="quarter" idx="2"/>
          </p:nvPr>
        </p:nvSpPr>
        <p:spPr>
          <a:xfrm>
            <a:off x="8505419" y="6451283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1"/>
          <p:cNvSpPr txBox="1"/>
          <p:nvPr/>
        </p:nvSpPr>
        <p:spPr>
          <a:xfrm>
            <a:off x="45719" y="2092985"/>
            <a:ext cx="404489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data </a:t>
            </a:r>
            <a:r>
              <a:rPr>
                <a:solidFill>
                  <a:schemeClr val="accent4">
                    <a:lumOff val="-10039"/>
                  </a:schemeClr>
                </a:solidFill>
              </a:rPr>
              <a:t>=</a:t>
            </a:r>
            <a:r>
              <a:t> pd</a:t>
            </a:r>
            <a:r>
              <a:rPr>
                <a:solidFill>
                  <a:schemeClr val="accent4">
                    <a:lumOff val="-10039"/>
                  </a:schemeClr>
                </a:solidFill>
              </a:rPr>
              <a:t>.</a:t>
            </a:r>
            <a:r>
              <a:t>merge(</a:t>
            </a:r>
            <a:r>
              <a:t>날씨데이터</a:t>
            </a:r>
            <a:r>
              <a:t>,</a:t>
            </a:r>
            <a:r>
              <a:t> 생산량데이터</a:t>
            </a:r>
            <a:r>
              <a:t>)</a:t>
            </a:r>
          </a:p>
        </p:txBody>
      </p:sp>
      <p:pic>
        <p:nvPicPr>
          <p:cNvPr id="125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46552"/>
            <a:ext cx="9144000" cy="1920926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3.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위험도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과정</a:t>
            </a:r>
          </a:p>
        </p:txBody>
      </p:sp>
      <p:sp>
        <p:nvSpPr>
          <p:cNvPr id="127" name="슬라이드 번호 개체 틀 11"/>
          <p:cNvSpPr txBox="1"/>
          <p:nvPr>
            <p:ph type="sldNum" sz="quarter" idx="2"/>
          </p:nvPr>
        </p:nvSpPr>
        <p:spPr>
          <a:xfrm>
            <a:off x="8505419" y="6451283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제목 1"/>
          <p:cNvSpPr txBox="1"/>
          <p:nvPr>
            <p:ph type="title"/>
          </p:nvPr>
        </p:nvSpPr>
        <p:spPr>
          <a:xfrm>
            <a:off x="395536" y="255826"/>
            <a:ext cx="7661196" cy="796911"/>
          </a:xfrm>
          <a:prstGeom prst="rect">
            <a:avLst/>
          </a:prstGeom>
        </p:spPr>
        <p:txBody>
          <a:bodyPr/>
          <a:lstStyle/>
          <a:p>
            <a:pPr/>
            <a:r>
              <a:t>3.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농산물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위험도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분석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과정</a:t>
            </a:r>
          </a:p>
        </p:txBody>
      </p:sp>
      <p:pic>
        <p:nvPicPr>
          <p:cNvPr id="130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196" y="1963965"/>
            <a:ext cx="7897608" cy="414275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직사각형 7"/>
          <p:cNvSpPr txBox="1"/>
          <p:nvPr/>
        </p:nvSpPr>
        <p:spPr>
          <a:xfrm>
            <a:off x="45719" y="1323684"/>
            <a:ext cx="1753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data</a:t>
            </a:r>
            <a:r>
              <a:t>상관관계 분석</a:t>
            </a:r>
          </a:p>
        </p:txBody>
      </p:sp>
      <p:sp>
        <p:nvSpPr>
          <p:cNvPr id="132" name="슬라이드 번호 개체 틀 6"/>
          <p:cNvSpPr txBox="1"/>
          <p:nvPr>
            <p:ph type="sldNum" sz="quarter" idx="2"/>
          </p:nvPr>
        </p:nvSpPr>
        <p:spPr>
          <a:xfrm>
            <a:off x="8505419" y="6451283"/>
            <a:ext cx="181381" cy="2483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