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8C9D"/>
    <a:srgbClr val="F7AFBB"/>
    <a:srgbClr val="CB0F5B"/>
    <a:srgbClr val="FCE0E9"/>
    <a:srgbClr val="F89EB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D7D99-B1EC-4692-886E-00D337106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A7BBD1-300A-4FA8-BF3A-EB8F7D2E9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241BB-ADC8-45F1-A96E-D0A5FC06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D5FC-FAE2-4222-A4C4-13690A1AF81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74963-3156-4559-ABFD-0DA5B4B0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4549F-AFBB-4E60-AEFC-55631F6C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AEC-04AB-4F6F-92EF-8091B7121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7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D5297-12AD-4224-902E-E524C939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91750-93AF-4C72-9486-6058B999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DD194-0E48-460A-A44E-2D710765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D5FC-FAE2-4222-A4C4-13690A1AF81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C5139-B0E5-47E2-A376-C1B98CC3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BCBBB-EE9C-4D90-B9C3-E0264BA0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AEC-04AB-4F6F-92EF-8091B7121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4C6444-1A34-447D-B43C-357D9A783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CE9C47-0E2D-416E-8E6B-559A0DE7C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23F20-0767-4A8C-8509-5951E151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D5FC-FAE2-4222-A4C4-13690A1AF81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5D901-DB62-4AF8-BFEA-6E142F6B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7EF6F-9EB7-442D-A42F-D99DD5FA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AEC-04AB-4F6F-92EF-8091B7121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2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8839D-51E3-40E2-A2D4-E0499C57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A38B4-7235-4769-BFB4-86239868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F545E-73AD-4A85-B6C6-E6D79974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D5FC-FAE2-4222-A4C4-13690A1AF81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FE230-87A8-4D13-847F-9BB84225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CCCC3-3E49-4FCA-884E-60148C9E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AEC-04AB-4F6F-92EF-8091B7121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62B93-996D-413C-B63D-6113BF7A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C535C-213F-4A21-BE12-2DB7CA877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F0F2E-25D8-40CD-B874-6BC870C6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D5FC-FAE2-4222-A4C4-13690A1AF81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B06F6-9858-4EE8-B556-B9335132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8F48E-8F55-4C3F-9356-611A606D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AEC-04AB-4F6F-92EF-8091B7121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4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6B02B-7E6D-4488-BEE8-A0D0D6B8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138F1-553A-438E-B9F1-6A214C569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A9AA3F-DB36-4A33-AD66-4D2FA9397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6D20D-B500-432C-A46A-6A2320BE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D5FC-FAE2-4222-A4C4-13690A1AF81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B1ADA-26E9-485A-B59E-2B99889E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E1FFD-7004-4B09-8FF8-EBBE358D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AEC-04AB-4F6F-92EF-8091B7121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3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6008C-0DF4-4799-AD8D-2097DF23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6B16A-B95E-4E75-94F4-A85106F23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A58695-1B3E-4817-8450-4B71449AB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4EEE4-459A-4EAB-937B-D28FCD184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BE9D2-7AC5-4AB6-9A05-8B321C5C6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5DDD21-C792-49A6-813D-95A205B8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D5FC-FAE2-4222-A4C4-13690A1AF81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DA2C44-C162-4746-A8C5-CD2EA20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DD115-FBE9-4DBD-A46B-127DDA34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AEC-04AB-4F6F-92EF-8091B7121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3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C23CF-947F-4BF2-81E0-50A3A807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6AD1D7-DB7C-4D10-91CF-027D4DAE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D5FC-FAE2-4222-A4C4-13690A1AF81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EC9777-6395-44F2-86A8-EEE439DA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202C50-B920-4975-8697-5099B035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AEC-04AB-4F6F-92EF-8091B7121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DA127-624E-408B-A2CF-81B96238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D5FC-FAE2-4222-A4C4-13690A1AF81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393DD6-BF36-47B7-A4F8-DF4D34D9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CE1126-EE46-47BB-AC14-B5C4362C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AEC-04AB-4F6F-92EF-8091B7121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8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D36A1-0EDA-4FF9-A668-8F12FA3E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EB578-02E7-4CD1-BF3D-6D3A4730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96BD8-9274-43B3-ADC8-127F6F420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2D360-9B64-4457-A275-8448A82A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D5FC-FAE2-4222-A4C4-13690A1AF81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A807F-C1C5-41BB-9810-1F41F6CF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8C5E0-F95E-4140-9727-6873B9C3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AEC-04AB-4F6F-92EF-8091B7121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1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4A14D-9C87-4227-9F8A-3D83556B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955CA5-EEA5-4B3C-97AB-620CAE569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13A32B-DA7F-4E3D-8F50-C80E2D7AF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88317-8B68-4CA0-BE5D-E6A57B13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D5FC-FAE2-4222-A4C4-13690A1AF81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D3D83-00B1-40D0-8A6E-69A3B20C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79F7E8-A408-4CF2-AEF7-4789230E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AEC-04AB-4F6F-92EF-8091B7121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30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46D26A-6077-41D9-8288-0FF9CABB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5B915-0121-4998-8A76-8E11AAFA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45069-5EAF-4187-8C5D-833CD8420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AD5FC-FAE2-4222-A4C4-13690A1AF814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EA44B-F6A2-4F01-A23A-5D05C9EF3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87BFB-80C4-48D8-8243-6971C9144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5AEC-04AB-4F6F-92EF-8091B7121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16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82CFEB-352A-45AD-A29D-765B8F87FFD9}"/>
              </a:ext>
            </a:extLst>
          </p:cNvPr>
          <p:cNvSpPr/>
          <p:nvPr/>
        </p:nvSpPr>
        <p:spPr>
          <a:xfrm>
            <a:off x="0" y="2524451"/>
            <a:ext cx="9355718" cy="919651"/>
          </a:xfrm>
          <a:prstGeom prst="rect">
            <a:avLst/>
          </a:prstGeom>
          <a:solidFill>
            <a:srgbClr val="F8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466A49-A474-4A34-ADAA-82CCC089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1222" y="3301050"/>
            <a:ext cx="7785407" cy="641308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숨어있는 고양이 찾기 게임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0429E6-2C84-4133-9182-458E3D67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910" y="2590412"/>
            <a:ext cx="10830179" cy="907472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클라이언트 컴퓨팅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933027-0070-4735-8FC8-71E2E4EEB7E5}"/>
              </a:ext>
            </a:extLst>
          </p:cNvPr>
          <p:cNvCxnSpPr>
            <a:cxnSpLocks/>
          </p:cNvCxnSpPr>
          <p:nvPr/>
        </p:nvCxnSpPr>
        <p:spPr>
          <a:xfrm>
            <a:off x="0" y="3444102"/>
            <a:ext cx="12518571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7DF75B-7880-4C9F-890F-EF7DD080CD10}"/>
              </a:ext>
            </a:extLst>
          </p:cNvPr>
          <p:cNvSpPr txBox="1"/>
          <p:nvPr/>
        </p:nvSpPr>
        <p:spPr>
          <a:xfrm>
            <a:off x="8011886" y="6107276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소프트웨어학부 </a:t>
            </a:r>
            <a:r>
              <a:rPr lang="en-US" altLang="ko-KR" dirty="0"/>
              <a:t>20191560 </a:t>
            </a:r>
            <a:r>
              <a:rPr lang="ko-KR" altLang="en-US" dirty="0"/>
              <a:t>김서경</a:t>
            </a:r>
          </a:p>
        </p:txBody>
      </p:sp>
    </p:spTree>
    <p:extLst>
      <p:ext uri="{BB962C8B-B14F-4D97-AF65-F5344CB8AC3E}">
        <p14:creationId xmlns:p14="http://schemas.microsoft.com/office/powerpoint/2010/main" val="309887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소스코드 상세 설명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51"/>
            <a:ext cx="9699171" cy="9960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B0F5B"/>
                </a:solidFill>
              </a:rPr>
              <a:t>project.js </a:t>
            </a:r>
          </a:p>
          <a:p>
            <a:pPr>
              <a:lnSpc>
                <a:spcPct val="110000"/>
              </a:lnSpc>
            </a:pPr>
            <a:r>
              <a:rPr lang="ko-KR" altLang="en-US" sz="2400" dirty="0"/>
              <a:t>게임의 모든 기능 구현</a:t>
            </a:r>
            <a:endParaRPr lang="ko-KR" altLang="ko-KR" sz="2400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E73FCF-3FFF-4131-844A-4EB328EC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14472"/>
              </p:ext>
            </p:extLst>
          </p:nvPr>
        </p:nvGraphicFramePr>
        <p:xfrm>
          <a:off x="947056" y="2730771"/>
          <a:ext cx="10624456" cy="3737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7033">
                  <a:extLst>
                    <a:ext uri="{9D8B030D-6E8A-4147-A177-3AD203B41FA5}">
                      <a16:colId xmlns:a16="http://schemas.microsoft.com/office/drawing/2014/main" val="2393517660"/>
                    </a:ext>
                  </a:extLst>
                </a:gridCol>
                <a:gridCol w="7547423">
                  <a:extLst>
                    <a:ext uri="{9D8B030D-6E8A-4147-A177-3AD203B41FA5}">
                      <a16:colId xmlns:a16="http://schemas.microsoft.com/office/drawing/2014/main" val="3690813293"/>
                    </a:ext>
                  </a:extLst>
                </a:gridCol>
              </a:tblGrid>
              <a:tr h="407377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solidFill>
                            <a:schemeClr val="bg1"/>
                          </a:solidFill>
                          <a:effectLst/>
                        </a:rPr>
                        <a:t>전역변수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C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11623"/>
                  </a:ext>
                </a:extLst>
              </a:tr>
              <a:tr h="85009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img</a:t>
                      </a:r>
                      <a:r>
                        <a:rPr lang="en-US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=“box.png"</a:t>
                      </a:r>
                      <a:endParaRPr lang="ko-KR" sz="11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img2=“kitties.png"</a:t>
                      </a:r>
                      <a:endParaRPr lang="ko-KR" sz="11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박스 이미지의 경로</a:t>
                      </a:r>
                      <a:endParaRPr lang="en-US" altLang="ko-KR" sz="1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고양이</a:t>
                      </a:r>
                      <a:r>
                        <a:rPr lang="ko-KR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이미지의 경로</a:t>
                      </a:r>
                      <a:endParaRPr lang="ko-KR" sz="11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10507"/>
                  </a:ext>
                </a:extLst>
              </a:tr>
              <a:tr h="40737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rowcellsize</a:t>
                      </a:r>
                      <a:r>
                        <a:rPr lang="en-US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=5</a:t>
                      </a:r>
                      <a:endParaRPr lang="ko-KR" sz="11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이미지를 나타낼 가로 셀 사이즈</a:t>
                      </a:r>
                      <a:endParaRPr lang="ko-KR" sz="11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91043"/>
                  </a:ext>
                </a:extLst>
              </a:tr>
              <a:tr h="40737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timer=10</a:t>
                      </a:r>
                      <a:endParaRPr lang="ko-KR" sz="11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남은 시간 변수</a:t>
                      </a:r>
                      <a:endParaRPr lang="ko-KR" sz="11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177637"/>
                  </a:ext>
                </a:extLst>
              </a:tr>
              <a:tr h="85009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pretimeid=null</a:t>
                      </a:r>
                      <a:endParaRPr lang="ko-KR" sz="11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gametimeid=null</a:t>
                      </a:r>
                      <a:endParaRPr lang="ko-KR" sz="11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시간객체 </a:t>
                      </a:r>
                      <a:endParaRPr lang="ko-KR" sz="11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620509"/>
                  </a:ext>
                </a:extLst>
              </a:tr>
              <a:tr h="40737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var kitty=10</a:t>
                      </a:r>
                      <a:endParaRPr lang="ko-KR" sz="11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찾지 못한</a:t>
                      </a:r>
                      <a:r>
                        <a:rPr lang="en-US" altLang="ko-KR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고양이</a:t>
                      </a:r>
                      <a:r>
                        <a:rPr lang="ko-KR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수</a:t>
                      </a:r>
                      <a:endParaRPr lang="ko-KR" sz="11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3643"/>
                  </a:ext>
                </a:extLst>
              </a:tr>
              <a:tr h="40737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var </a:t>
                      </a:r>
                      <a:r>
                        <a:rPr lang="en-US" sz="1800" b="1" kern="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wrongkitty</a:t>
                      </a:r>
                      <a:r>
                        <a:rPr lang="en-US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=0;</a:t>
                      </a:r>
                      <a:endParaRPr lang="ko-KR" sz="11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실패횟수 </a:t>
                      </a:r>
                      <a:endParaRPr lang="ko-KR" sz="11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40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9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소스코드 상세 설명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51"/>
            <a:ext cx="9699171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B0F5B"/>
                </a:solidFill>
              </a:rPr>
              <a:t>project.js </a:t>
            </a:r>
            <a:r>
              <a:rPr lang="ko-KR" altLang="en-US" b="1" dirty="0">
                <a:solidFill>
                  <a:srgbClr val="CB0F5B"/>
                </a:solidFill>
              </a:rPr>
              <a:t>내부 함수</a:t>
            </a:r>
            <a:r>
              <a:rPr lang="en-US" altLang="ko-KR" b="1" dirty="0">
                <a:solidFill>
                  <a:srgbClr val="CB0F5B"/>
                </a:solidFill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774D6F-8F79-40FF-8725-733E3592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86916"/>
              </p:ext>
            </p:extLst>
          </p:nvPr>
        </p:nvGraphicFramePr>
        <p:xfrm>
          <a:off x="935037" y="2159051"/>
          <a:ext cx="10418763" cy="4433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0096">
                  <a:extLst>
                    <a:ext uri="{9D8B030D-6E8A-4147-A177-3AD203B41FA5}">
                      <a16:colId xmlns:a16="http://schemas.microsoft.com/office/drawing/2014/main" val="2159659609"/>
                    </a:ext>
                  </a:extLst>
                </a:gridCol>
                <a:gridCol w="7368667">
                  <a:extLst>
                    <a:ext uri="{9D8B030D-6E8A-4147-A177-3AD203B41FA5}">
                      <a16:colId xmlns:a16="http://schemas.microsoft.com/office/drawing/2014/main" val="3788389032"/>
                    </a:ext>
                  </a:extLst>
                </a:gridCol>
              </a:tblGrid>
              <a:tr h="347194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함수</a:t>
                      </a:r>
                      <a:endParaRPr lang="ko-KR" sz="105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C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52431"/>
                  </a:ext>
                </a:extLst>
              </a:tr>
              <a:tr h="55699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function setgamemode()</a:t>
                      </a:r>
                      <a:endParaRPr lang="ko-KR" sz="105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웹 열었을 때 기본 </a:t>
                      </a:r>
                      <a:r>
                        <a:rPr lang="ko-KR" sz="16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세팅함수</a:t>
                      </a:r>
                      <a:endParaRPr lang="ko-KR" sz="105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5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50718"/>
                  </a:ext>
                </a:extLst>
              </a:tr>
              <a:tr h="351139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function </a:t>
                      </a:r>
                      <a:r>
                        <a:rPr lang="en-US" sz="16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setlevel</a:t>
                      </a:r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()</a:t>
                      </a:r>
                      <a:endParaRPr lang="ko-KR" sz="105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난이도 설정하고 난이도에 따른 </a:t>
                      </a:r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table</a:t>
                      </a: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생성 함수</a:t>
                      </a:r>
                      <a:endParaRPr lang="ko-KR" sz="105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&lt;</a:t>
                      </a: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주요 소스코드</a:t>
                      </a:r>
                      <a:r>
                        <a:rPr lang="en-US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&gt;</a:t>
                      </a:r>
                      <a:endParaRPr lang="ko-KR" sz="1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이전</a:t>
                      </a:r>
                      <a:r>
                        <a:rPr lang="en-US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table</a:t>
                      </a: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삭제</a:t>
                      </a:r>
                      <a:endParaRPr lang="en-US" alt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Prompt</a:t>
                      </a: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와</a:t>
                      </a:r>
                      <a:r>
                        <a:rPr lang="en-US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alert</a:t>
                      </a: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로 </a:t>
                      </a:r>
                      <a:endParaRPr lang="ko-KR" sz="1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난이도 설정</a:t>
                      </a:r>
                      <a:endParaRPr lang="ko-KR" sz="1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그 뒤 반복문으로</a:t>
                      </a:r>
                      <a:r>
                        <a:rPr lang="en-US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table </a:t>
                      </a:r>
                      <a:r>
                        <a:rPr lang="ko-KR" sz="12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생성 후 이미지 삽입</a:t>
                      </a:r>
                      <a:endParaRPr lang="ko-KR" sz="105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41547"/>
                  </a:ext>
                </a:extLst>
              </a:tr>
            </a:tbl>
          </a:graphicData>
        </a:graphic>
      </p:graphicFrame>
      <p:pic>
        <p:nvPicPr>
          <p:cNvPr id="13318" name="그림 14">
            <a:extLst>
              <a:ext uri="{FF2B5EF4-FFF2-40B4-BE49-F238E27FC236}">
                <a16:creationId xmlns:a16="http://schemas.microsoft.com/office/drawing/2014/main" id="{50832683-9FA7-4C9A-A0DF-B67AAC98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557" y="3748320"/>
            <a:ext cx="4190068" cy="78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그림 15">
            <a:extLst>
              <a:ext uri="{FF2B5EF4-FFF2-40B4-BE49-F238E27FC236}">
                <a16:creationId xmlns:a16="http://schemas.microsoft.com/office/drawing/2014/main" id="{949B9F8F-0E87-4D34-A198-AAE3D15F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557" y="4538259"/>
            <a:ext cx="5708905" cy="17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04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소스코드 상세 설명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51"/>
            <a:ext cx="9699171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B0F5B"/>
                </a:solidFill>
              </a:rPr>
              <a:t>project.js </a:t>
            </a:r>
            <a:r>
              <a:rPr lang="ko-KR" altLang="en-US" b="1" dirty="0">
                <a:solidFill>
                  <a:srgbClr val="CB0F5B"/>
                </a:solidFill>
              </a:rPr>
              <a:t>내부 함수</a:t>
            </a:r>
            <a:r>
              <a:rPr lang="en-US" altLang="ko-KR" b="1" dirty="0">
                <a:solidFill>
                  <a:srgbClr val="CB0F5B"/>
                </a:solidFill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774D6F-8F79-40FF-8725-733E3592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02474"/>
              </p:ext>
            </p:extLst>
          </p:nvPr>
        </p:nvGraphicFramePr>
        <p:xfrm>
          <a:off x="935037" y="2159050"/>
          <a:ext cx="10266363" cy="4516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3923">
                  <a:extLst>
                    <a:ext uri="{9D8B030D-6E8A-4147-A177-3AD203B41FA5}">
                      <a16:colId xmlns:a16="http://schemas.microsoft.com/office/drawing/2014/main" val="2159659609"/>
                    </a:ext>
                  </a:extLst>
                </a:gridCol>
                <a:gridCol w="8092440">
                  <a:extLst>
                    <a:ext uri="{9D8B030D-6E8A-4147-A177-3AD203B41FA5}">
                      <a16:colId xmlns:a16="http://schemas.microsoft.com/office/drawing/2014/main" val="3788389032"/>
                    </a:ext>
                  </a:extLst>
                </a:gridCol>
              </a:tblGrid>
              <a:tr h="338771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함수</a:t>
                      </a:r>
                      <a:endParaRPr lang="ko-KR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C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52431"/>
                  </a:ext>
                </a:extLst>
              </a:tr>
              <a:tr h="417729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altLang="ko-KR" sz="16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gamestart</a:t>
                      </a:r>
                      <a:r>
                        <a:rPr lang="en-US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시작 버튼 </a:t>
                      </a:r>
                      <a:r>
                        <a:rPr lang="ko-KR" altLang="ko-KR" sz="16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실행되는 함수</a:t>
                      </a:r>
                      <a:r>
                        <a:rPr lang="en-US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숨겨진 인사하는 </a:t>
                      </a:r>
                      <a:r>
                        <a:rPr lang="ko-KR" altLang="ko-KR" sz="16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키티를</a:t>
                      </a:r>
                      <a:r>
                        <a:rPr lang="ko-KR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보여주는 것 까지 기능</a:t>
                      </a:r>
                      <a:endParaRPr lang="ko-KR" altLang="ko-KR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소스코드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Setlevel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함수로 난이도 조정</a:t>
                      </a:r>
                      <a:endParaRPr lang="en-US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makenewkitty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함수로 랜덤으로 </a:t>
                      </a:r>
                      <a:r>
                        <a:rPr lang="ko-KR" altLang="ko-KR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키티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생성 후 </a:t>
                      </a:r>
                    </a:p>
                    <a:p>
                      <a:pPr latinLnBrk="1"/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게임시작버튼의 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display=none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설정하여 누를 수 </a:t>
                      </a:r>
                      <a:r>
                        <a:rPr lang="ko-KR" altLang="ko-KR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없게함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5071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22A0B3AB-6B84-4713-B523-EA80A82CFF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7808" y="3739897"/>
            <a:ext cx="6202807" cy="276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소스코드 상세 설명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22"/>
            <a:ext cx="9699171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B0F5B"/>
                </a:solidFill>
              </a:rPr>
              <a:t>project.js </a:t>
            </a:r>
            <a:r>
              <a:rPr lang="ko-KR" altLang="en-US" b="1" dirty="0">
                <a:solidFill>
                  <a:srgbClr val="CB0F5B"/>
                </a:solidFill>
              </a:rPr>
              <a:t>내부 함수</a:t>
            </a:r>
            <a:r>
              <a:rPr lang="en-US" altLang="ko-KR" b="1" dirty="0">
                <a:solidFill>
                  <a:srgbClr val="CB0F5B"/>
                </a:solidFill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774D6F-8F79-40FF-8725-733E3592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23319"/>
              </p:ext>
            </p:extLst>
          </p:nvPr>
        </p:nvGraphicFramePr>
        <p:xfrm>
          <a:off x="935037" y="1810658"/>
          <a:ext cx="10257219" cy="4783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9915">
                  <a:extLst>
                    <a:ext uri="{9D8B030D-6E8A-4147-A177-3AD203B41FA5}">
                      <a16:colId xmlns:a16="http://schemas.microsoft.com/office/drawing/2014/main" val="2159659609"/>
                    </a:ext>
                  </a:extLst>
                </a:gridCol>
                <a:gridCol w="8147304">
                  <a:extLst>
                    <a:ext uri="{9D8B030D-6E8A-4147-A177-3AD203B41FA5}">
                      <a16:colId xmlns:a16="http://schemas.microsoft.com/office/drawing/2014/main" val="3788389032"/>
                    </a:ext>
                  </a:extLst>
                </a:gridCol>
              </a:tblGrid>
              <a:tr h="191878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함수</a:t>
                      </a:r>
                      <a:endParaRPr lang="ko-KR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C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52431"/>
                  </a:ext>
                </a:extLst>
              </a:tr>
              <a:tr h="446498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altLang="ko-KR" sz="16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gamestart</a:t>
                      </a:r>
                      <a:r>
                        <a:rPr lang="en-US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초에 한번씩 실행되게 하기위해 </a:t>
                      </a:r>
                      <a:endParaRPr lang="en-US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pretimeid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저장한다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내부에서 </a:t>
                      </a:r>
                      <a:r>
                        <a:rPr lang="ko-KR" altLang="ko-KR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남은시간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endParaRPr lang="en-US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 지난 것을 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문을 통해 확인한다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lang="ko-KR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 내부</a:t>
                      </a: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pretimeid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정지</a:t>
                      </a: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ko-KR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키티들을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모두 </a:t>
                      </a:r>
                      <a:endParaRPr lang="en-US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같은 이미지로 변경 </a:t>
                      </a: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 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이벤트를 활성화</a:t>
                      </a: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힌트메뉴 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활성화</a:t>
                      </a: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타이머 다시 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초로 설정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altLang="ko-KR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초간 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초에 한번 씩 </a:t>
                      </a:r>
                      <a:r>
                        <a:rPr lang="en-US" altLang="ko-KR" sz="1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gametime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호출</a:t>
                      </a:r>
                      <a:endParaRPr lang="ko-KR" sz="11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5071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2EF3D64-F58F-4C59-B254-F3802E2EE0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64" y="2164559"/>
            <a:ext cx="4215384" cy="44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2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소스코드 상세 설명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22"/>
            <a:ext cx="9699171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B0F5B"/>
                </a:solidFill>
              </a:rPr>
              <a:t>project.js </a:t>
            </a:r>
            <a:r>
              <a:rPr lang="ko-KR" altLang="en-US" b="1" dirty="0">
                <a:solidFill>
                  <a:srgbClr val="CB0F5B"/>
                </a:solidFill>
              </a:rPr>
              <a:t>내부 함수</a:t>
            </a:r>
            <a:r>
              <a:rPr lang="en-US" altLang="ko-KR" b="1" dirty="0">
                <a:solidFill>
                  <a:srgbClr val="CB0F5B"/>
                </a:solidFill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774D6F-8F79-40FF-8725-733E3592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972"/>
              </p:ext>
            </p:extLst>
          </p:nvPr>
        </p:nvGraphicFramePr>
        <p:xfrm>
          <a:off x="935037" y="1810658"/>
          <a:ext cx="10257219" cy="4783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9915">
                  <a:extLst>
                    <a:ext uri="{9D8B030D-6E8A-4147-A177-3AD203B41FA5}">
                      <a16:colId xmlns:a16="http://schemas.microsoft.com/office/drawing/2014/main" val="2159659609"/>
                    </a:ext>
                  </a:extLst>
                </a:gridCol>
                <a:gridCol w="8147304">
                  <a:extLst>
                    <a:ext uri="{9D8B030D-6E8A-4147-A177-3AD203B41FA5}">
                      <a16:colId xmlns:a16="http://schemas.microsoft.com/office/drawing/2014/main" val="3788389032"/>
                    </a:ext>
                  </a:extLst>
                </a:gridCol>
              </a:tblGrid>
              <a:tr h="30292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함수</a:t>
                      </a:r>
                      <a:endParaRPr lang="ko-KR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C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52431"/>
                  </a:ext>
                </a:extLst>
              </a:tr>
              <a:tr h="446498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altLang="ko-KR" sz="16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gametime</a:t>
                      </a:r>
                      <a:r>
                        <a:rPr lang="en-US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gamestart</a:t>
                      </a:r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함수가 끝났을 때 실행되는 함수</a:t>
                      </a:r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60</a:t>
                      </a:r>
                      <a:r>
                        <a:rPr lang="ko-KR" sz="16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초동안</a:t>
                      </a: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실행되며 성공</a:t>
                      </a:r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실패 판단 및 처리 기능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 소스코드</a:t>
                      </a:r>
                      <a:r>
                        <a:rPr 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</a:t>
                      </a: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Gametime</a:t>
                      </a:r>
                      <a:r>
                        <a:rPr 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함수는 게임 종료시점까지</a:t>
                      </a:r>
                      <a:endParaRPr lang="en-US" alt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초에 한번씩 호출되므로</a:t>
                      </a:r>
                      <a:endParaRPr lang="en-US" alt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문을 사용하여 </a:t>
                      </a:r>
                      <a:endParaRPr lang="en-US" alt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종료조건</a:t>
                      </a:r>
                      <a:r>
                        <a:rPr 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남은시간</a:t>
                      </a: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0/</a:t>
                      </a: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실패횟수 초과</a:t>
                      </a:r>
                      <a:r>
                        <a:rPr 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</a:t>
                      </a:r>
                      <a:endParaRPr lang="en-US" alt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계속 검사한다</a:t>
                      </a:r>
                      <a:r>
                        <a:rPr 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성공</a:t>
                      </a:r>
                      <a:r>
                        <a:rPr 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실패 시 카운트를 종료</a:t>
                      </a:r>
                      <a:r>
                        <a:rPr lang="ko-KR" alt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하고</a:t>
                      </a:r>
                      <a:r>
                        <a:rPr lang="en-US" alt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성공</a:t>
                      </a:r>
                      <a:r>
                        <a:rPr 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실패 메시지를 띄운다</a:t>
                      </a:r>
                      <a:r>
                        <a:rPr 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실패시에는 찾지 못한 </a:t>
                      </a:r>
                      <a:r>
                        <a:rPr lang="ko-KR" sz="12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키티의</a:t>
                      </a: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테두리선을 빨갛게 표시한다</a:t>
                      </a:r>
                      <a:r>
                        <a:rPr lang="en-US" sz="12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5071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FF06DCD4-E4AC-418A-9335-3D93130899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81" y="2906539"/>
            <a:ext cx="530161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8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소스코드 상세 설명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22"/>
            <a:ext cx="9699171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B0F5B"/>
                </a:solidFill>
              </a:rPr>
              <a:t>project.js </a:t>
            </a:r>
            <a:r>
              <a:rPr lang="ko-KR" altLang="en-US" b="1" dirty="0">
                <a:solidFill>
                  <a:srgbClr val="CB0F5B"/>
                </a:solidFill>
              </a:rPr>
              <a:t>내부 함수</a:t>
            </a:r>
            <a:r>
              <a:rPr lang="en-US" altLang="ko-KR" b="1" dirty="0">
                <a:solidFill>
                  <a:srgbClr val="CB0F5B"/>
                </a:solidFill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774D6F-8F79-40FF-8725-733E3592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79801"/>
              </p:ext>
            </p:extLst>
          </p:nvPr>
        </p:nvGraphicFramePr>
        <p:xfrm>
          <a:off x="935037" y="1810658"/>
          <a:ext cx="10257219" cy="4783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9915">
                  <a:extLst>
                    <a:ext uri="{9D8B030D-6E8A-4147-A177-3AD203B41FA5}">
                      <a16:colId xmlns:a16="http://schemas.microsoft.com/office/drawing/2014/main" val="2159659609"/>
                    </a:ext>
                  </a:extLst>
                </a:gridCol>
                <a:gridCol w="8147304">
                  <a:extLst>
                    <a:ext uri="{9D8B030D-6E8A-4147-A177-3AD203B41FA5}">
                      <a16:colId xmlns:a16="http://schemas.microsoft.com/office/drawing/2014/main" val="3788389032"/>
                    </a:ext>
                  </a:extLst>
                </a:gridCol>
              </a:tblGrid>
              <a:tr h="30292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함수</a:t>
                      </a:r>
                      <a:endParaRPr lang="ko-KR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C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52431"/>
                  </a:ext>
                </a:extLst>
              </a:tr>
              <a:tr h="446498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altLang="ko-KR" sz="16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makenewkitty</a:t>
                      </a:r>
                      <a:r>
                        <a:rPr lang="en-US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시작시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랜덤으로 </a:t>
                      </a:r>
                      <a:r>
                        <a:rPr lang="ko-KR" alt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고양이를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만드는 함수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주요소스코드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배열에 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고양이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위치들 인덱스를 랜덤으로 저장한다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이미지배열을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getElementsByTagName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 가져와서 </a:t>
                      </a:r>
                      <a:endParaRPr lang="en-US" alt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배열에 있는 값이면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class hidden,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없으면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normal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설정하여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박스와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고양이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구분한다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5071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B53649E-0269-4C33-A6DA-E5B11792F3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26" y="2827339"/>
            <a:ext cx="4152265" cy="14063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22DCA3-D347-4CD9-82A8-EF41BAADB1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26" y="4758057"/>
            <a:ext cx="3978529" cy="17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9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소스코드 상세 설명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22"/>
            <a:ext cx="9699171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B0F5B"/>
                </a:solidFill>
              </a:rPr>
              <a:t>project.js </a:t>
            </a:r>
            <a:r>
              <a:rPr lang="ko-KR" altLang="en-US" b="1" dirty="0">
                <a:solidFill>
                  <a:srgbClr val="CB0F5B"/>
                </a:solidFill>
              </a:rPr>
              <a:t>내부 함수</a:t>
            </a:r>
            <a:r>
              <a:rPr lang="en-US" altLang="ko-KR" b="1" dirty="0">
                <a:solidFill>
                  <a:srgbClr val="CB0F5B"/>
                </a:solidFill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774D6F-8F79-40FF-8725-733E3592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49914"/>
              </p:ext>
            </p:extLst>
          </p:nvPr>
        </p:nvGraphicFramePr>
        <p:xfrm>
          <a:off x="838200" y="1892137"/>
          <a:ext cx="10257219" cy="3416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9915">
                  <a:extLst>
                    <a:ext uri="{9D8B030D-6E8A-4147-A177-3AD203B41FA5}">
                      <a16:colId xmlns:a16="http://schemas.microsoft.com/office/drawing/2014/main" val="2159659609"/>
                    </a:ext>
                  </a:extLst>
                </a:gridCol>
                <a:gridCol w="8147304">
                  <a:extLst>
                    <a:ext uri="{9D8B030D-6E8A-4147-A177-3AD203B41FA5}">
                      <a16:colId xmlns:a16="http://schemas.microsoft.com/office/drawing/2014/main" val="3788389032"/>
                    </a:ext>
                  </a:extLst>
                </a:gridCol>
              </a:tblGrid>
              <a:tr h="22105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함수</a:t>
                      </a:r>
                      <a:endParaRPr lang="ko-KR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C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52431"/>
                  </a:ext>
                </a:extLst>
              </a:tr>
              <a:tr h="309807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hint()</a:t>
                      </a:r>
                      <a:endParaRPr lang="ko-KR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힌트버튼 클릭했을 때 사용자가 찾지못한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고양이</a:t>
                      </a:r>
                      <a:r>
                        <a:rPr lang="ko-KR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ko-KR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초간 노출시키는 함수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주요소스코드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atinLnBrk="1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hint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ko-KR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호출시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힌트메뉴의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onclick=null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선언하여 한번만 사용할 수 있게 설정</a:t>
                      </a:r>
                    </a:p>
                    <a:p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시간지연함수를 사용하여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초간 인사하는 </a:t>
                      </a:r>
                      <a:r>
                        <a:rPr lang="ko-KR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키티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5071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8815360E-615F-4256-95CF-E3654D603F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694" y="2726008"/>
            <a:ext cx="4102100" cy="154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5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소스코드 상세 설명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22"/>
            <a:ext cx="9699171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B0F5B"/>
                </a:solidFill>
              </a:rPr>
              <a:t>project.js </a:t>
            </a:r>
            <a:r>
              <a:rPr lang="ko-KR" altLang="en-US" b="1" dirty="0">
                <a:solidFill>
                  <a:srgbClr val="CB0F5B"/>
                </a:solidFill>
              </a:rPr>
              <a:t>내부 함수</a:t>
            </a:r>
            <a:r>
              <a:rPr lang="en-US" altLang="ko-KR" b="1" dirty="0">
                <a:solidFill>
                  <a:srgbClr val="CB0F5B"/>
                </a:solidFill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774D6F-8F79-40FF-8725-733E3592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93119"/>
              </p:ext>
            </p:extLst>
          </p:nvPr>
        </p:nvGraphicFramePr>
        <p:xfrm>
          <a:off x="947928" y="1964494"/>
          <a:ext cx="10216896" cy="3434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621">
                  <a:extLst>
                    <a:ext uri="{9D8B030D-6E8A-4147-A177-3AD203B41FA5}">
                      <a16:colId xmlns:a16="http://schemas.microsoft.com/office/drawing/2014/main" val="2159659609"/>
                    </a:ext>
                  </a:extLst>
                </a:gridCol>
                <a:gridCol w="8115275">
                  <a:extLst>
                    <a:ext uri="{9D8B030D-6E8A-4147-A177-3AD203B41FA5}">
                      <a16:colId xmlns:a16="http://schemas.microsoft.com/office/drawing/2014/main" val="3788389032"/>
                    </a:ext>
                  </a:extLst>
                </a:gridCol>
              </a:tblGrid>
              <a:tr h="365771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함수</a:t>
                      </a:r>
                      <a:endParaRPr lang="ko-KR" sz="16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C9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52431"/>
                  </a:ext>
                </a:extLst>
              </a:tr>
              <a:tr h="78571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function remain(int)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남은 </a:t>
                      </a:r>
                      <a:r>
                        <a:rPr lang="ko-KR" sz="16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키티의</a:t>
                      </a: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수를 메뉴에 출력하는 함수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431587"/>
                  </a:ext>
                </a:extLst>
              </a:tr>
              <a:tr h="71139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function time()</a:t>
                      </a:r>
                      <a:endParaRPr lang="ko-KR" sz="16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남은 시간을 메뉴에 출력하는 함수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001040"/>
                  </a:ext>
                </a:extLst>
              </a:tr>
              <a:tr h="78571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function wrong(int)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실패 횟수를 메뉴에 출력하는 함수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04159"/>
                  </a:ext>
                </a:extLst>
              </a:tr>
              <a:tr h="78571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function message(text)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FBB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상태메시지</a:t>
                      </a:r>
                      <a:r>
                        <a:rPr lang="en-US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(text)</a:t>
                      </a:r>
                      <a:r>
                        <a:rPr lang="ko-KR" sz="16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메뉴에 출력하는 함수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8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4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실행 화면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22"/>
            <a:ext cx="9699171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B0F5B"/>
                </a:solidFill>
              </a:rPr>
              <a:t>웹페이지 시작</a:t>
            </a:r>
            <a:endParaRPr lang="en-US" altLang="ko-KR" b="1" dirty="0">
              <a:solidFill>
                <a:srgbClr val="CB0F5B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1434FAD-9E59-4B21-8171-8291B82F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39" y="1882848"/>
            <a:ext cx="8714232" cy="46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0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실행 화면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22"/>
            <a:ext cx="9699171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B0F5B"/>
                </a:solidFill>
              </a:rPr>
              <a:t>게임시작 버튼 클릭 후 난이도 설정</a:t>
            </a:r>
            <a:endParaRPr lang="en-US" altLang="ko-KR" b="1" dirty="0">
              <a:solidFill>
                <a:srgbClr val="CB0F5B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48ED97C-8C07-4E61-A964-6739A09F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93" y="1951511"/>
            <a:ext cx="8522208" cy="458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1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D45511-86A0-4C71-819A-2C4DF533218D}"/>
              </a:ext>
            </a:extLst>
          </p:cNvPr>
          <p:cNvSpPr/>
          <p:nvPr/>
        </p:nvSpPr>
        <p:spPr>
          <a:xfrm>
            <a:off x="838201" y="760187"/>
            <a:ext cx="11353800" cy="919651"/>
          </a:xfrm>
          <a:prstGeom prst="rect">
            <a:avLst/>
          </a:prstGeom>
          <a:solidFill>
            <a:srgbClr val="F8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1A67FB-7AA3-463E-9ED0-C6F8AB8B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1042666"/>
            <a:ext cx="10515600" cy="1039132"/>
          </a:xfrm>
        </p:spPr>
        <p:txBody>
          <a:bodyPr>
            <a:normAutofit fontScale="90000"/>
          </a:bodyPr>
          <a:lstStyle/>
          <a:p>
            <a:r>
              <a:rPr lang="ko-KR" altLang="ko-KR" b="1" dirty="0"/>
              <a:t>목차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9F80F-5A64-4B7F-B999-95D5FBCDF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31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514350" indent="-514350">
              <a:buAutoNum type="arabicPeriod"/>
            </a:pPr>
            <a:r>
              <a:rPr lang="ko-KR" altLang="ko-KR" b="1" dirty="0"/>
              <a:t>프로그램 개요 </a:t>
            </a:r>
            <a:endParaRPr lang="en-US" altLang="ko-KR" b="1" dirty="0"/>
          </a:p>
          <a:p>
            <a:pPr marL="514350" indent="-514350">
              <a:buAutoNum type="arabicPeriod"/>
            </a:pPr>
            <a:r>
              <a:rPr lang="ko-KR" altLang="ko-KR" b="1" dirty="0"/>
              <a:t>기획</a:t>
            </a:r>
            <a:r>
              <a:rPr lang="en-US" altLang="ko-KR" b="1" dirty="0"/>
              <a:t> </a:t>
            </a:r>
            <a:r>
              <a:rPr lang="ko-KR" altLang="ko-KR" b="1" dirty="0"/>
              <a:t>의도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/>
              <a:t>3.  </a:t>
            </a:r>
            <a:r>
              <a:rPr lang="ko-KR" altLang="en-US" b="1" dirty="0"/>
              <a:t>게임규칙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/>
              <a:t>4.  </a:t>
            </a:r>
            <a:r>
              <a:rPr lang="ko-KR" altLang="ko-KR" b="1" dirty="0"/>
              <a:t>추가 구현 기능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/>
              <a:t>5.  </a:t>
            </a:r>
            <a:r>
              <a:rPr lang="ko-KR" altLang="ko-KR" b="1" dirty="0"/>
              <a:t>소스</a:t>
            </a:r>
            <a:r>
              <a:rPr lang="en-US" altLang="ko-KR" b="1" dirty="0"/>
              <a:t> </a:t>
            </a:r>
            <a:r>
              <a:rPr lang="ko-KR" altLang="ko-KR" b="1" dirty="0"/>
              <a:t>코드</a:t>
            </a:r>
            <a:r>
              <a:rPr lang="en-US" altLang="ko-KR" b="1" dirty="0"/>
              <a:t> </a:t>
            </a:r>
            <a:r>
              <a:rPr lang="ko-KR" altLang="en-US" b="1" dirty="0"/>
              <a:t>상세 설명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b="1" dirty="0"/>
              <a:t>6.  </a:t>
            </a:r>
            <a:r>
              <a:rPr lang="ko-KR" altLang="ko-KR" b="1" dirty="0"/>
              <a:t>실행 화면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190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실행 화면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22"/>
            <a:ext cx="9699171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B0F5B"/>
                </a:solidFill>
              </a:rPr>
              <a:t>잘못된 입력</a:t>
            </a:r>
            <a:endParaRPr lang="en-US" altLang="ko-KR" b="1" dirty="0">
              <a:solidFill>
                <a:srgbClr val="CB0F5B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6024FC6-9768-4E06-A030-6F97051E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1882848"/>
            <a:ext cx="9001922" cy="478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50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실행 화면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22"/>
            <a:ext cx="9699171" cy="13255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3000" b="1" dirty="0">
                <a:solidFill>
                  <a:srgbClr val="CB0F5B"/>
                </a:solidFill>
              </a:rPr>
              <a:t>난이도 별 게임 화면</a:t>
            </a:r>
            <a:endParaRPr lang="en-US" altLang="ko-KR" sz="3000" b="1" dirty="0">
              <a:solidFill>
                <a:srgbClr val="CB0F5B"/>
              </a:solidFill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CB0F5B"/>
                </a:solidFill>
              </a:rPr>
              <a:t>       </a:t>
            </a:r>
            <a:endParaRPr lang="en-US" altLang="ko-KR" b="1" dirty="0">
              <a:solidFill>
                <a:srgbClr val="CB0F5B"/>
              </a:solidFill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CB0F5B"/>
                </a:solidFill>
              </a:rPr>
              <a:t>        상                                 중                                하</a:t>
            </a:r>
            <a:endParaRPr lang="en-US" altLang="ko-KR" b="1" dirty="0">
              <a:solidFill>
                <a:srgbClr val="CB0F5B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7D99C54-A8A0-4830-A3E6-C188AF85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1" y="2614293"/>
            <a:ext cx="3913631" cy="25757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C4ABB0-C27B-42B6-A80A-EE983564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020" y="2614293"/>
            <a:ext cx="3913631" cy="25757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FEA8C5-7CBD-47AC-A4FA-0D32A4AD6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619" y="2614293"/>
            <a:ext cx="3815959" cy="25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05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실행 화면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22"/>
            <a:ext cx="9699171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B0F5B"/>
                </a:solidFill>
              </a:rPr>
              <a:t>게임 시작 후 위치 기억하는 시간 </a:t>
            </a:r>
            <a:endParaRPr lang="en-US" altLang="ko-KR" b="1" dirty="0">
              <a:solidFill>
                <a:srgbClr val="CB0F5B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6EB4D7A-61DF-4101-88DB-FC94EBCD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39" y="1951511"/>
            <a:ext cx="8595360" cy="47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27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실행 화면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22"/>
            <a:ext cx="9699171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B0F5B"/>
                </a:solidFill>
              </a:rPr>
              <a:t>고양이 찾기 화면</a:t>
            </a:r>
            <a:endParaRPr lang="en-US" altLang="ko-KR" b="1" dirty="0">
              <a:solidFill>
                <a:srgbClr val="CB0F5B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640B4F5-64A8-4F5A-99ED-5C8DBF90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1935144"/>
            <a:ext cx="8741664" cy="47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06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실행 화면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22"/>
            <a:ext cx="10747248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B0F5B"/>
                </a:solidFill>
              </a:rPr>
              <a:t>힌트 사용 화면</a:t>
            </a:r>
            <a:r>
              <a:rPr lang="en-US" altLang="ko-KR" sz="2400" b="1" dirty="0">
                <a:solidFill>
                  <a:srgbClr val="CB0F5B"/>
                </a:solidFill>
              </a:rPr>
              <a:t>(0.5</a:t>
            </a:r>
            <a:r>
              <a:rPr lang="ko-KR" altLang="en-US" sz="2400" b="1" dirty="0">
                <a:solidFill>
                  <a:srgbClr val="CB0F5B"/>
                </a:solidFill>
              </a:rPr>
              <a:t>초 간 모든 고양이 노출 및 힌트 사용 완료로 글씨변경</a:t>
            </a:r>
            <a:r>
              <a:rPr lang="en-US" altLang="ko-KR" sz="2400" b="1" dirty="0">
                <a:solidFill>
                  <a:srgbClr val="CB0F5B"/>
                </a:solidFill>
              </a:rPr>
              <a:t>)</a:t>
            </a:r>
            <a:endParaRPr lang="en-US" altLang="ko-KR" b="1" dirty="0">
              <a:solidFill>
                <a:srgbClr val="CB0F5B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F5577BB-1794-473E-8BC0-AA91D856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83" y="1882848"/>
            <a:ext cx="8644016" cy="45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9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실행 화면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22"/>
            <a:ext cx="9699171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B0F5B"/>
                </a:solidFill>
              </a:rPr>
              <a:t>실패 시 찾지 못한 고양이 노출</a:t>
            </a:r>
            <a:endParaRPr lang="en-US" altLang="ko-KR" b="1" dirty="0">
              <a:solidFill>
                <a:srgbClr val="CB0F5B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D0B0159-4113-4A38-9299-4B344768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35" y="1951512"/>
            <a:ext cx="8756469" cy="46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1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실행 화면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22"/>
            <a:ext cx="9699171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B0F5B"/>
                </a:solidFill>
              </a:rPr>
              <a:t>성공</a:t>
            </a:r>
            <a:endParaRPr lang="en-US" altLang="ko-KR" b="1" dirty="0">
              <a:solidFill>
                <a:srgbClr val="CB0F5B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1C7F2E5-5DF8-40B3-A9D0-8EA1B9C9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64" y="1951511"/>
            <a:ext cx="9028176" cy="484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2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실행 화면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22"/>
            <a:ext cx="9699171" cy="59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B0F5B"/>
                </a:solidFill>
              </a:rPr>
              <a:t>게임 종료 후 다시 게임 시작 선택 가능</a:t>
            </a:r>
            <a:endParaRPr lang="en-US" altLang="ko-KR" b="1" dirty="0">
              <a:solidFill>
                <a:srgbClr val="CB0F5B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75DA3B-BCE6-45E8-985E-14F73AD7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07" y="1882848"/>
            <a:ext cx="9108477" cy="48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1. </a:t>
            </a:r>
            <a:r>
              <a:rPr lang="ko-KR" altLang="ko-KR" b="1" dirty="0"/>
              <a:t>프로그램 개요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50013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숨어있는 고양이 </a:t>
            </a:r>
            <a:r>
              <a:rPr lang="ko-KR" altLang="ko-KR" dirty="0"/>
              <a:t>그림을 찾아내는 게임</a:t>
            </a:r>
            <a:r>
              <a:rPr lang="en-US" altLang="ko-KR" dirty="0"/>
              <a:t>. </a:t>
            </a:r>
            <a:endParaRPr lang="ko-KR" altLang="ko-KR" dirty="0"/>
          </a:p>
          <a:p>
            <a:pPr lvl="0">
              <a:lnSpc>
                <a:spcPct val="110000"/>
              </a:lnSpc>
            </a:pPr>
            <a:r>
              <a:rPr lang="ko-KR" altLang="ko-KR" dirty="0"/>
              <a:t>게임시작</a:t>
            </a:r>
            <a:r>
              <a:rPr lang="en-US" altLang="ko-KR" dirty="0"/>
              <a:t> </a:t>
            </a:r>
            <a:r>
              <a:rPr lang="ko-KR" altLang="ko-KR" dirty="0"/>
              <a:t>버튼을 눌렀을 때 </a:t>
            </a:r>
            <a:r>
              <a:rPr lang="ko-KR" altLang="en-US" dirty="0"/>
              <a:t>고양이 </a:t>
            </a:r>
            <a:r>
              <a:rPr lang="ko-KR" altLang="ko-KR" dirty="0"/>
              <a:t>위치를 보여주고</a:t>
            </a:r>
            <a:r>
              <a:rPr lang="en-US" altLang="ko-KR" dirty="0"/>
              <a:t>, </a:t>
            </a:r>
            <a:r>
              <a:rPr lang="ko-KR" altLang="ko-KR" dirty="0"/>
              <a:t>사용자는 </a:t>
            </a:r>
            <a:r>
              <a:rPr lang="ko-KR" altLang="en-US" dirty="0"/>
              <a:t>고양이의 </a:t>
            </a:r>
            <a:r>
              <a:rPr lang="ko-KR" altLang="ko-KR" dirty="0"/>
              <a:t>위치를 기억해서</a:t>
            </a:r>
            <a:r>
              <a:rPr lang="en-US" altLang="ko-KR" dirty="0"/>
              <a:t> </a:t>
            </a:r>
            <a:r>
              <a:rPr lang="ko-KR" altLang="en-US" dirty="0"/>
              <a:t>제한시간동안 숨겨져 있는 고양이를</a:t>
            </a:r>
            <a:r>
              <a:rPr lang="en-US" altLang="ko-KR" dirty="0"/>
              <a:t> </a:t>
            </a:r>
            <a:r>
              <a:rPr lang="ko-KR" altLang="en-US" dirty="0"/>
              <a:t>찾아내야 한다</a:t>
            </a:r>
            <a:r>
              <a:rPr lang="en-US" altLang="ko-KR" dirty="0"/>
              <a:t>. </a:t>
            </a:r>
            <a:endParaRPr lang="ko-KR" altLang="ko-KR" dirty="0"/>
          </a:p>
          <a:p>
            <a:pPr>
              <a:lnSpc>
                <a:spcPct val="110000"/>
              </a:lnSpc>
            </a:pPr>
            <a:endParaRPr lang="ko-KR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1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기획 의도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208"/>
            <a:ext cx="10515600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ko-KR" sz="2400" dirty="0"/>
              <a:t>웹 클라이언트 컴퓨팅 강의에서 배웠던 </a:t>
            </a:r>
            <a:r>
              <a:rPr lang="en-US" altLang="ko-KR" sz="2400" dirty="0"/>
              <a:t>html5</a:t>
            </a:r>
            <a:r>
              <a:rPr lang="ko-KR" altLang="ko-KR" sz="2400" dirty="0"/>
              <a:t>의 내용들을 잘 이해하고있는지 웹 게임을 제작하며 확인한다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ko-KR" altLang="ko-KR" sz="2400" dirty="0"/>
              <a:t>또한 그 과정에서 필요한 기능들을 구현하기위해 스스로 학습하여 웹 클라이언트 프로그래밍 실력을 기른다</a:t>
            </a:r>
            <a:r>
              <a:rPr lang="en-US" altLang="ko-KR" sz="2400" dirty="0"/>
              <a:t>. </a:t>
            </a:r>
            <a:endParaRPr lang="ko-KR" altLang="ko-KR" sz="2400" dirty="0"/>
          </a:p>
          <a:p>
            <a:pPr>
              <a:lnSpc>
                <a:spcPct val="110000"/>
              </a:lnSpc>
            </a:pPr>
            <a:endParaRPr lang="ko-KR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6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게임규칙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600200"/>
            <a:ext cx="10515600" cy="500130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dirty="0"/>
              <a:t>웹을 처음 시작할 때</a:t>
            </a:r>
            <a:r>
              <a:rPr lang="en-US" altLang="ko-KR" dirty="0"/>
              <a:t>, </a:t>
            </a:r>
            <a:r>
              <a:rPr lang="ko-KR" altLang="en-US" dirty="0"/>
              <a:t>기본 메뉴버튼들 중 게임시작 버튼을 누르면 게임 을 시작한다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dirty="0"/>
              <a:t>게임시작 버튼을 눌렀을 때</a:t>
            </a:r>
            <a:r>
              <a:rPr lang="en-US" altLang="ko-KR" dirty="0"/>
              <a:t>, </a:t>
            </a:r>
            <a:r>
              <a:rPr lang="ko-KR" altLang="en-US" dirty="0"/>
              <a:t>사용자는 난이도</a:t>
            </a:r>
            <a:r>
              <a:rPr lang="en-US" altLang="ko-KR" dirty="0"/>
              <a:t> </a:t>
            </a:r>
            <a:r>
              <a:rPr lang="ko-KR" altLang="en-US" dirty="0"/>
              <a:t>상</a:t>
            </a:r>
            <a:r>
              <a:rPr lang="en-US" altLang="ko-KR" dirty="0"/>
              <a:t>,</a:t>
            </a:r>
            <a:r>
              <a:rPr lang="ko-KR" altLang="en-US" dirty="0"/>
              <a:t>중</a:t>
            </a:r>
            <a:r>
              <a:rPr lang="en-US" altLang="ko-KR" dirty="0"/>
              <a:t>,</a:t>
            </a:r>
            <a:r>
              <a:rPr lang="ko-KR" altLang="en-US" dirty="0"/>
              <a:t>하 중 하나를 선택 할 수 있다</a:t>
            </a:r>
            <a:r>
              <a:rPr lang="en-US" altLang="ko-KR" dirty="0"/>
              <a:t>. </a:t>
            </a:r>
            <a:r>
              <a:rPr lang="ko-KR" altLang="en-US" dirty="0"/>
              <a:t>난이도에 따라 그림의 개수가 달라진다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dirty="0"/>
              <a:t>게임을 시작하고 </a:t>
            </a:r>
            <a:r>
              <a:rPr lang="en-US" altLang="ko-KR" dirty="0"/>
              <a:t>10</a:t>
            </a:r>
            <a:r>
              <a:rPr lang="ko-KR" altLang="en-US" dirty="0"/>
              <a:t>초동안은 고양이의 위치를 보여준다</a:t>
            </a:r>
            <a:r>
              <a:rPr lang="en-US" altLang="ko-KR" dirty="0"/>
              <a:t>. </a:t>
            </a:r>
            <a:r>
              <a:rPr lang="ko-KR" altLang="en-US" dirty="0"/>
              <a:t>사용자는 이때 위치를 기억해야 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초가 경과하면 고양이 그림이 모두 박스그림으로 전환된다</a:t>
            </a:r>
            <a:r>
              <a:rPr lang="en-US" altLang="ko-KR" dirty="0"/>
              <a:t>. </a:t>
            </a:r>
            <a:r>
              <a:rPr lang="ko-KR" altLang="en-US" dirty="0"/>
              <a:t>사용자는 </a:t>
            </a:r>
            <a:r>
              <a:rPr lang="en-US" altLang="ko-KR" dirty="0"/>
              <a:t>60</a:t>
            </a:r>
            <a:r>
              <a:rPr lang="ko-KR" altLang="en-US" dirty="0"/>
              <a:t>초의 제한시간동안 고양이를 모두 찾아야한다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altLang="ko-KR" dirty="0"/>
              <a:t> </a:t>
            </a:r>
            <a:r>
              <a:rPr lang="ko-KR" altLang="ko-KR" dirty="0"/>
              <a:t>사용자가 프로그램에서 임의로 지정한 실패횟수를 초과하거나</a:t>
            </a:r>
            <a:r>
              <a:rPr lang="en-US" altLang="ko-KR" dirty="0"/>
              <a:t>, </a:t>
            </a:r>
            <a:r>
              <a:rPr lang="ko-KR" altLang="ko-KR" dirty="0"/>
              <a:t>제한시간동안 </a:t>
            </a:r>
            <a:r>
              <a:rPr lang="ko-KR" altLang="en-US" dirty="0"/>
              <a:t>고양이</a:t>
            </a:r>
            <a:r>
              <a:rPr lang="ko-KR" altLang="ko-KR" dirty="0"/>
              <a:t>를 찾지 못한 경우 게임 오버 된다</a:t>
            </a:r>
            <a:r>
              <a:rPr lang="en-US" altLang="ko-KR" dirty="0"/>
              <a:t>. 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/>
              <a:t>힌트버튼을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/>
              <a:t>0.5</a:t>
            </a:r>
            <a:r>
              <a:rPr lang="ko-KR" altLang="en-US" dirty="0" err="1"/>
              <a:t>초동안</a:t>
            </a:r>
            <a:r>
              <a:rPr lang="ko-KR" altLang="en-US" dirty="0"/>
              <a:t> 사용자가 찾지못한 고양이를 볼 수 있다</a:t>
            </a:r>
            <a:r>
              <a:rPr lang="en-US" altLang="ko-KR" dirty="0"/>
              <a:t>. </a:t>
            </a:r>
            <a:r>
              <a:rPr lang="ko-KR" altLang="en-US" dirty="0"/>
              <a:t>힌트는 게임당 </a:t>
            </a:r>
            <a:r>
              <a:rPr lang="en-US" altLang="ko-KR" dirty="0"/>
              <a:t>1</a:t>
            </a:r>
            <a:r>
              <a:rPr lang="ko-KR" altLang="en-US" dirty="0"/>
              <a:t>회 사용가능 하다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/>
              <a:t>고양이</a:t>
            </a:r>
            <a:r>
              <a:rPr lang="ko-KR" altLang="ko-KR" dirty="0"/>
              <a:t>를 다 찾았을 때 성공 글씨가 화면에 노출된다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/>
              <a:t>고양이</a:t>
            </a:r>
            <a:r>
              <a:rPr lang="ko-KR" altLang="ko-KR" dirty="0"/>
              <a:t>를 다 찾지 못했을 때 실패 글씨가 화면에 노출되며</a:t>
            </a:r>
            <a:r>
              <a:rPr lang="en-US" altLang="ko-KR" dirty="0"/>
              <a:t>, </a:t>
            </a:r>
            <a:r>
              <a:rPr lang="ko-KR" altLang="ko-KR" dirty="0"/>
              <a:t>사용자가 찾지 못한 </a:t>
            </a:r>
            <a:r>
              <a:rPr lang="ko-KR" altLang="en-US" dirty="0"/>
              <a:t>고양이</a:t>
            </a:r>
            <a:r>
              <a:rPr lang="ko-KR" altLang="ko-KR" dirty="0"/>
              <a:t>들을 표시해 보여준다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endParaRPr lang="ko-KR" altLang="ko-KR" dirty="0"/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endParaRPr lang="ko-KR" altLang="ko-KR" dirty="0"/>
          </a:p>
          <a:p>
            <a:pPr marL="514350" indent="-514350">
              <a:lnSpc>
                <a:spcPct val="110000"/>
              </a:lnSpc>
              <a:buAutoNum type="arabicPeriod"/>
            </a:pPr>
            <a:endParaRPr lang="ko-KR" altLang="ko-KR" dirty="0"/>
          </a:p>
          <a:p>
            <a:pPr marL="0" indent="0">
              <a:lnSpc>
                <a:spcPct val="110000"/>
              </a:lnSpc>
              <a:buNone/>
            </a:pPr>
            <a:endParaRPr lang="ko-KR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9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추가 구현기능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513115"/>
            <a:ext cx="10515600" cy="500130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/>
              <a:t>1. </a:t>
            </a:r>
            <a:r>
              <a:rPr lang="ko-KR" altLang="ko-KR" b="1" dirty="0"/>
              <a:t>난이도 설정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ko-KR" dirty="0"/>
              <a:t>사용자는 게임시작 버튼을 눌렀을 때 게임의 난이도를 선택할 수 있다</a:t>
            </a:r>
            <a:r>
              <a:rPr lang="en-US" altLang="ko-KR" dirty="0"/>
              <a:t>. </a:t>
            </a:r>
            <a:endParaRPr lang="ko-KR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	</a:t>
            </a:r>
            <a:r>
              <a:rPr lang="ko-KR" altLang="ko-KR" sz="2600" dirty="0"/>
              <a:t>난이도 상</a:t>
            </a:r>
            <a:r>
              <a:rPr lang="en-US" altLang="ko-KR" sz="2600" dirty="0"/>
              <a:t> - </a:t>
            </a:r>
            <a:r>
              <a:rPr lang="ko-KR" altLang="ko-KR" sz="2600" dirty="0"/>
              <a:t>게임판의 그림이 총 </a:t>
            </a:r>
            <a:r>
              <a:rPr lang="en-US" altLang="ko-KR" sz="2600" dirty="0"/>
              <a:t>5*10 = 50</a:t>
            </a:r>
            <a:r>
              <a:rPr lang="ko-KR" altLang="ko-KR" sz="2600" dirty="0"/>
              <a:t>개 나타난다</a:t>
            </a:r>
            <a:r>
              <a:rPr lang="en-US" altLang="ko-KR" sz="2600" dirty="0"/>
              <a:t>. </a:t>
            </a:r>
            <a:endParaRPr lang="ko-KR" altLang="ko-KR" sz="26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600" dirty="0"/>
              <a:t>	</a:t>
            </a:r>
            <a:r>
              <a:rPr lang="ko-KR" altLang="ko-KR" sz="2600" dirty="0"/>
              <a:t>난이도 중 </a:t>
            </a:r>
            <a:r>
              <a:rPr lang="en-US" altLang="ko-KR" sz="2600" dirty="0"/>
              <a:t>- </a:t>
            </a:r>
            <a:r>
              <a:rPr lang="ko-KR" altLang="ko-KR" sz="2600" dirty="0"/>
              <a:t>게임판의 그림이 총 </a:t>
            </a:r>
            <a:r>
              <a:rPr lang="en-US" altLang="ko-KR" sz="2600" dirty="0"/>
              <a:t>5*7 = 35</a:t>
            </a:r>
            <a:r>
              <a:rPr lang="ko-KR" altLang="ko-KR" sz="2600" dirty="0"/>
              <a:t>개 나타난다</a:t>
            </a:r>
            <a:r>
              <a:rPr lang="en-US" altLang="ko-KR" sz="2600" dirty="0"/>
              <a:t>.</a:t>
            </a:r>
            <a:endParaRPr lang="ko-KR" altLang="ko-KR" sz="26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600" dirty="0"/>
              <a:t>	</a:t>
            </a:r>
            <a:r>
              <a:rPr lang="ko-KR" altLang="ko-KR" sz="2600" dirty="0"/>
              <a:t>난이도 하 </a:t>
            </a:r>
            <a:r>
              <a:rPr lang="en-US" altLang="ko-KR" sz="2600" dirty="0"/>
              <a:t>- </a:t>
            </a:r>
            <a:r>
              <a:rPr lang="ko-KR" altLang="ko-KR" sz="2600" dirty="0"/>
              <a:t>게임판의 그림이 총 </a:t>
            </a:r>
            <a:r>
              <a:rPr lang="en-US" altLang="ko-KR" sz="2600" dirty="0"/>
              <a:t>5*4 = 20</a:t>
            </a:r>
            <a:r>
              <a:rPr lang="ko-KR" altLang="ko-KR" sz="2600" dirty="0"/>
              <a:t>개 나타난다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/>
              <a:t>2. </a:t>
            </a:r>
            <a:r>
              <a:rPr lang="ko-KR" altLang="ko-KR" b="1" dirty="0"/>
              <a:t>실패횟수 초과시 게임오버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ko-KR" dirty="0"/>
              <a:t>사용자가 </a:t>
            </a:r>
            <a:r>
              <a:rPr lang="ko-KR" altLang="en-US" dirty="0"/>
              <a:t>고양이</a:t>
            </a:r>
            <a:r>
              <a:rPr lang="ko-KR" altLang="ko-KR" dirty="0"/>
              <a:t>를 찾던 중 프로그램에서 임의로 설정한 실패횟수를 초과하였을 때</a:t>
            </a:r>
            <a:r>
              <a:rPr lang="en-US" altLang="ko-KR" dirty="0"/>
              <a:t>, </a:t>
            </a:r>
            <a:r>
              <a:rPr lang="ko-KR" altLang="ko-KR" dirty="0"/>
              <a:t>게임 오버 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10000"/>
              </a:lnSpc>
            </a:pPr>
            <a:endParaRPr lang="ko-KR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/>
              <a:t>3. </a:t>
            </a:r>
            <a:r>
              <a:rPr lang="ko-KR" altLang="ko-KR" b="1" dirty="0"/>
              <a:t>힌트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ko-KR" dirty="0"/>
              <a:t>게임 중 </a:t>
            </a:r>
            <a:r>
              <a:rPr lang="en-US" altLang="ko-KR" dirty="0"/>
              <a:t>1</a:t>
            </a:r>
            <a:r>
              <a:rPr lang="ko-KR" altLang="ko-KR" dirty="0"/>
              <a:t>회에 한하여 힌트버튼 클릭 시 </a:t>
            </a:r>
            <a:r>
              <a:rPr lang="en-US" altLang="ko-KR" dirty="0"/>
              <a:t>0.5</a:t>
            </a:r>
            <a:r>
              <a:rPr lang="ko-KR" altLang="ko-KR" dirty="0"/>
              <a:t>초 동안 숨겨진 </a:t>
            </a:r>
            <a:r>
              <a:rPr lang="ko-KR" altLang="ko-KR" dirty="0" err="1"/>
              <a:t>키티들을</a:t>
            </a:r>
            <a:r>
              <a:rPr lang="ko-KR" altLang="ko-KR" dirty="0"/>
              <a:t> 모두 보여준다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ko-KR" dirty="0"/>
          </a:p>
          <a:p>
            <a:pPr>
              <a:lnSpc>
                <a:spcPct val="110000"/>
              </a:lnSpc>
            </a:pPr>
            <a:endParaRPr lang="ko-KR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2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소스코드 상세 설명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2324668"/>
            <a:ext cx="1970314" cy="5792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파일 구성</a:t>
            </a:r>
            <a:r>
              <a:rPr lang="en-US" altLang="ko-KR" dirty="0"/>
              <a:t>:</a:t>
            </a:r>
            <a:endParaRPr lang="ko-KR" altLang="ko-KR" dirty="0"/>
          </a:p>
          <a:p>
            <a:pPr>
              <a:lnSpc>
                <a:spcPct val="110000"/>
              </a:lnSpc>
            </a:pPr>
            <a:endParaRPr lang="ko-KR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6CEAF0-D97B-472F-8A90-3191E7B5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37083"/>
              </p:ext>
            </p:extLst>
          </p:nvPr>
        </p:nvGraphicFramePr>
        <p:xfrm>
          <a:off x="2808513" y="2324668"/>
          <a:ext cx="8120744" cy="19151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1716">
                  <a:extLst>
                    <a:ext uri="{9D8B030D-6E8A-4147-A177-3AD203B41FA5}">
                      <a16:colId xmlns:a16="http://schemas.microsoft.com/office/drawing/2014/main" val="1656645260"/>
                    </a:ext>
                  </a:extLst>
                </a:gridCol>
                <a:gridCol w="5999028">
                  <a:extLst>
                    <a:ext uri="{9D8B030D-6E8A-4147-A177-3AD203B41FA5}">
                      <a16:colId xmlns:a16="http://schemas.microsoft.com/office/drawing/2014/main" val="4154949472"/>
                    </a:ext>
                  </a:extLst>
                </a:gridCol>
              </a:tblGrid>
              <a:tr h="63837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project.html</a:t>
                      </a:r>
                      <a:endParaRPr lang="ko-KR" sz="1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8C9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html</a:t>
                      </a:r>
                      <a:r>
                        <a:rPr lang="ko-KR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형식으로 레이아웃 구현</a:t>
                      </a:r>
                      <a:endParaRPr lang="ko-KR" sz="1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611628"/>
                  </a:ext>
                </a:extLst>
              </a:tr>
              <a:tr h="63837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project.css</a:t>
                      </a:r>
                      <a:endParaRPr lang="ko-KR" sz="1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8C9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웹 색상 및 크기 디자인</a:t>
                      </a:r>
                      <a:endParaRPr lang="ko-KR" sz="1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17571"/>
                  </a:ext>
                </a:extLst>
              </a:tr>
              <a:tr h="63837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project.js</a:t>
                      </a:r>
                      <a:endParaRPr lang="ko-KR" sz="1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8C9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게임 세부 기능 구현</a:t>
                      </a:r>
                      <a:endParaRPr lang="ko-KR" sz="1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02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39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소스코드 상세 설명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50"/>
            <a:ext cx="9699171" cy="3951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B0F5B"/>
                </a:solidFill>
              </a:rPr>
              <a:t>project.html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ko-KR" dirty="0">
              <a:solidFill>
                <a:srgbClr val="CB0F5B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dirty="0" err="1"/>
              <a:t>css</a:t>
            </a:r>
            <a:r>
              <a:rPr lang="ko-KR" altLang="ko-KR" sz="2400" dirty="0"/>
              <a:t>파일과 </a:t>
            </a:r>
            <a:r>
              <a:rPr lang="en-US" altLang="ko-KR" sz="2400" dirty="0" err="1"/>
              <a:t>js</a:t>
            </a:r>
            <a:r>
              <a:rPr lang="ko-KR" altLang="ko-KR" sz="2400" dirty="0"/>
              <a:t>파일을 링크하고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시맨틱</a:t>
            </a:r>
            <a:r>
              <a:rPr lang="en-US" altLang="ko-KR" sz="2400" dirty="0"/>
              <a:t> </a:t>
            </a:r>
            <a:r>
              <a:rPr lang="ko-KR" altLang="ko-KR" sz="2400" dirty="0"/>
              <a:t>태그를 사용하여 레이아웃</a:t>
            </a:r>
            <a:r>
              <a:rPr lang="ko-KR" altLang="en-US" sz="2400" dirty="0"/>
              <a:t>을</a:t>
            </a:r>
            <a:r>
              <a:rPr lang="ko-KR" altLang="ko-KR" sz="2400" dirty="0"/>
              <a:t> 간단히 구축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r>
              <a:rPr lang="en-US" altLang="ko-KR" sz="2400" dirty="0"/>
              <a:t>tag</a:t>
            </a:r>
            <a:r>
              <a:rPr lang="ko-KR" altLang="ko-KR" sz="2400" dirty="0"/>
              <a:t>별 </a:t>
            </a:r>
            <a:r>
              <a:rPr lang="en-US" altLang="ko-KR" sz="2400" dirty="0"/>
              <a:t>id</a:t>
            </a:r>
            <a:r>
              <a:rPr lang="ko-KR" altLang="en-US" sz="2400" dirty="0"/>
              <a:t>를</a:t>
            </a:r>
            <a:r>
              <a:rPr lang="ko-KR" altLang="ko-KR" sz="2400" dirty="0"/>
              <a:t> 설정하고 자세한 기능구현 및 반복적인 코드를 사용해야하는 부분은 </a:t>
            </a:r>
            <a:r>
              <a:rPr lang="en-US" altLang="ko-KR" sz="2400" dirty="0" err="1"/>
              <a:t>js</a:t>
            </a:r>
            <a:r>
              <a:rPr lang="ko-KR" altLang="ko-KR" sz="2400" dirty="0"/>
              <a:t>에서 구현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pPr>
              <a:lnSpc>
                <a:spcPct val="110000"/>
              </a:lnSpc>
            </a:pPr>
            <a:endParaRPr lang="ko-KR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6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F7E80-2D4E-45C7-9D75-FCDB59E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094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소스코드 상세 설명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26897-AF0E-4DF4-8C02-B1C5FEF2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50"/>
            <a:ext cx="9699171" cy="3951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B0F5B"/>
                </a:solidFill>
              </a:rPr>
              <a:t>project.css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ko-KR" dirty="0">
              <a:solidFill>
                <a:srgbClr val="CB0F5B"/>
              </a:solidFill>
            </a:endParaRPr>
          </a:p>
          <a:p>
            <a:r>
              <a:rPr lang="ko-KR" altLang="ko-KR" sz="2400" dirty="0"/>
              <a:t>레이아웃을 구성하는 여러</a:t>
            </a:r>
            <a:r>
              <a:rPr lang="en-US" altLang="ko-KR" sz="2400" dirty="0"/>
              <a:t> </a:t>
            </a:r>
            <a:r>
              <a:rPr lang="ko-KR" altLang="ko-KR" sz="2400" dirty="0"/>
              <a:t>태그들의 배경색을 설정</a:t>
            </a:r>
            <a:r>
              <a:rPr lang="en-US" altLang="ko-KR" sz="2400" dirty="0"/>
              <a:t>. </a:t>
            </a:r>
          </a:p>
          <a:p>
            <a:r>
              <a:rPr lang="ko-KR" altLang="ko-KR" sz="2400" dirty="0"/>
              <a:t>웹의 크기가 변해도 게임화면에 변동이 생기지 않도록 </a:t>
            </a:r>
            <a:r>
              <a:rPr lang="ko-KR" altLang="en-US" sz="2400" dirty="0"/>
              <a:t>태그</a:t>
            </a:r>
            <a:r>
              <a:rPr lang="ko-KR" altLang="ko-KR" sz="2400" dirty="0"/>
              <a:t>들의 크기를 유동적으로 설정</a:t>
            </a:r>
            <a:r>
              <a:rPr lang="en-US" altLang="ko-KR" sz="2400" dirty="0"/>
              <a:t>. </a:t>
            </a:r>
            <a:endParaRPr lang="ko-KR" altLang="ko-KR" sz="2400" dirty="0"/>
          </a:p>
          <a:p>
            <a:pPr>
              <a:lnSpc>
                <a:spcPct val="110000"/>
              </a:lnSpc>
            </a:pPr>
            <a:endParaRPr lang="ko-KR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69D96E-16C6-4D0C-B74C-AA80D1389C4F}"/>
              </a:ext>
            </a:extLst>
          </p:cNvPr>
          <p:cNvCxnSpPr>
            <a:cxnSpLocks/>
          </p:cNvCxnSpPr>
          <p:nvPr/>
        </p:nvCxnSpPr>
        <p:spPr>
          <a:xfrm>
            <a:off x="0" y="1288730"/>
            <a:ext cx="10134599" cy="0"/>
          </a:xfrm>
          <a:prstGeom prst="line">
            <a:avLst/>
          </a:prstGeom>
          <a:ln w="38100">
            <a:solidFill>
              <a:srgbClr val="CB0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6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848</Words>
  <Application>Microsoft Office PowerPoint</Application>
  <PresentationFormat>와이드스크린</PresentationFormat>
  <Paragraphs>207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프로젝트 [숨어있는 고양이 찾기 게임] </vt:lpstr>
      <vt:lpstr>목차 </vt:lpstr>
      <vt:lpstr>1. 프로그램 개요 </vt:lpstr>
      <vt:lpstr>2. 기획 의도 </vt:lpstr>
      <vt:lpstr>3. 게임규칙 </vt:lpstr>
      <vt:lpstr>4. 추가 구현기능 </vt:lpstr>
      <vt:lpstr>5. 소스코드 상세 설명 </vt:lpstr>
      <vt:lpstr>5. 소스코드 상세 설명 </vt:lpstr>
      <vt:lpstr>5. 소스코드 상세 설명 </vt:lpstr>
      <vt:lpstr>5. 소스코드 상세 설명 </vt:lpstr>
      <vt:lpstr>5. 소스코드 상세 설명 </vt:lpstr>
      <vt:lpstr>5. 소스코드 상세 설명 </vt:lpstr>
      <vt:lpstr>5. 소스코드 상세 설명 </vt:lpstr>
      <vt:lpstr>5. 소스코드 상세 설명 </vt:lpstr>
      <vt:lpstr>5. 소스코드 상세 설명 </vt:lpstr>
      <vt:lpstr>5. 소스코드 상세 설명 </vt:lpstr>
      <vt:lpstr>5. 소스코드 상세 설명 </vt:lpstr>
      <vt:lpstr>5. 실행 화면 </vt:lpstr>
      <vt:lpstr>5. 실행 화면 </vt:lpstr>
      <vt:lpstr>5. 실행 화면 </vt:lpstr>
      <vt:lpstr>5. 실행 화면 </vt:lpstr>
      <vt:lpstr>5. 실행 화면 </vt:lpstr>
      <vt:lpstr>5. 실행 화면 </vt:lpstr>
      <vt:lpstr>5. 실행 화면 </vt:lpstr>
      <vt:lpstr>5. 실행 화면 </vt:lpstr>
      <vt:lpstr>5. 실행 화면 </vt:lpstr>
      <vt:lpstr>5. 실행 화면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[숨어있는 고양이 찾기 게임]</dc:title>
  <dc:creator>(소프트웨어학부)김서경</dc:creator>
  <cp:lastModifiedBy>(소프트웨어학부)김서경</cp:lastModifiedBy>
  <cp:revision>11</cp:revision>
  <dcterms:created xsi:type="dcterms:W3CDTF">2020-06-16T08:38:53Z</dcterms:created>
  <dcterms:modified xsi:type="dcterms:W3CDTF">2020-06-16T10:04:25Z</dcterms:modified>
</cp:coreProperties>
</file>