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2"/>
    <p:restoredTop sz="94435"/>
  </p:normalViewPr>
  <p:slideViewPr>
    <p:cSldViewPr snapToGrid="0">
      <p:cViewPr>
        <p:scale>
          <a:sx n="66" d="100"/>
          <a:sy n="66" d="100"/>
        </p:scale>
        <p:origin x="174" y="84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685FD-CBDC-47E7-BE8E-3817F4A1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0A09A-019F-4BBF-9BA8-85DE3ED19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C3A96-8AA3-4AB8-B1F1-EF710649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626BA-54A7-4A72-BE82-E0E3ACEA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D5E82-E871-4ABD-9189-D0842E0B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3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D4C68-6D33-479B-BA1E-C0D0B475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EDA09-4987-46E5-979A-324D9A81E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FC935-63DD-440E-BC24-DDB1DDD6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75C73-BB8C-4D41-B87C-6531D8BC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F217B-3849-4F19-B75E-B926B972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9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82CD5A-6118-4976-80E1-1C1AAF93F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274848-BC23-4CD9-AC2C-8532024A8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32A66-33C7-40EC-B9AE-165352E5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EE756-F3E9-42B2-945A-B62E54D7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11372-3625-49E4-ABDF-BC1508A8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2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8DF68-5BA8-477D-BBB9-B40F7929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909BA-9AF9-4A68-B33D-781135F7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B8FA4-D1CA-4DD7-BC9B-16E87C27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C6F18-8FA5-471D-84D7-683F26FA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4829D-CA5F-4BDD-AC7E-B48AD4B8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61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28C92-EF76-4796-A7D2-78CA211C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42287-F975-4176-B626-05C9CCA98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ABB7A-E3A1-40DD-9612-A45BCCDD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27548-8B69-451C-BB9D-4682138D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8B656-D247-473C-9D1F-8D1A7BC6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0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18D29-A34B-495F-8318-13D48E64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3116-9013-44D7-811D-139A10496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E9D05-7C22-41CF-86BA-CDB9B60BD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A5C40-BB69-4E0C-8052-7863B792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6CAB5-0F9F-42FA-A9C2-15BAFEC8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796DE-E487-4772-B3C5-B4C179D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9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79F5-23BF-4A44-AF83-A40C79C2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93195-F123-4F12-99C7-C8379D37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F1A149-36E2-4A71-8154-B19C4F62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6C43AB-0E90-4C2A-99DE-648EF692C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C223FC-E7ED-4D20-8E0A-05CF2CBE2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377E81-37E0-427D-A0E7-927D11BD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27891A-EE85-4D4A-93AA-25661515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2B3685-7608-4D1E-A6D0-B49E37CD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8CD98-0FD5-4B9C-8700-C36BC8C3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4C31FD-C389-4D2A-84BE-8204DF6B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A3A484-4BF2-4B8E-B079-23EB0457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366ABE-CCEA-4731-8AFB-7E5698E1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5D28D-2D53-4B65-92DC-CBF9AE43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194D9F-753B-43B0-93F8-854DAF2A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5E228-DF28-4285-9926-024414EA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A6AD2-13FC-4A2D-B666-AD32FB9E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48E47-0282-4DDE-A6EE-FBB4707F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E53D9-8F55-4573-A1E5-8EA35AED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C8E6B-FF20-47DB-A68C-9F90C021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832F8-D8B0-4A44-9010-498E1A5D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7E6E5B-01A8-4BDB-A728-7A10C5C1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1A194-D9DE-4DF5-8E39-70425BB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42D4B-FBF1-4563-A166-15DC74467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E7A6E-24B1-48B1-A0F2-56066FBD7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1FFD3-7D43-45EF-8E00-EE0FCE0B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418FF-2D48-4464-B725-1DDD011E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F1972-0205-4973-831D-23613F5B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0249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D057BE-D224-4A47-AB4A-E4CAE30D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CC38B-EEF0-4956-93A2-237CD231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A07E2-1163-46D4-AC45-44A7828C1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7984-2790-4C11-9F5C-EEFD0783C0A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8C996-C4B1-487B-B89C-2408FC5A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BAF71-5A7E-4F80-9D85-9F23EE3A0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1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Relationship Id="rId6" Type="http://schemas.openxmlformats.org/officeDocument/2006/relationships/image" Target="../media/image9.jpeg"  /><Relationship Id="rId7" Type="http://schemas.openxmlformats.org/officeDocument/2006/relationships/image" Target="../media/image10.jpeg"  /><Relationship Id="rId8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2" Type="http://schemas.openxmlformats.org/officeDocument/2006/relationships/image" Target="../media/image12.png"  /><Relationship Id="rId3" Type="http://schemas.openxmlformats.org/officeDocument/2006/relationships/image" Target="../media/image12.png"  /><Relationship Id="rId4" Type="http://schemas.openxmlformats.org/officeDocument/2006/relationships/image" Target="../media/image12.png"  /><Relationship Id="rId5" Type="http://schemas.openxmlformats.org/officeDocument/2006/relationships/image" Target="../media/image12.png"  /><Relationship Id="rId6" Type="http://schemas.openxmlformats.org/officeDocument/2006/relationships/image" Target="../media/image12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0B0D7-9E78-4CB3-8A38-0E51D8C6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분석</a:t>
            </a:r>
            <a:b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2nd Data Analysis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CB600-6BED-4E4B-A619-8BA4F5876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7163" y="4907756"/>
            <a:ext cx="2625969" cy="165576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학번</a:t>
            </a:r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</a:t>
            </a:r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이름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2016038025 </a:t>
            </a:r>
            <a:r>
              <a:rPr lang="ko-KR" altLang="en-US" b="1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박상협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2016038028 </a:t>
            </a:r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배석훈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2016038037 </a:t>
            </a:r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김성훈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2016038039 </a:t>
            </a:r>
            <a:r>
              <a:rPr lang="ko-KR" altLang="en-US" b="1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최건희</a:t>
            </a:r>
            <a:endParaRPr lang="ko-KR" altLang="en-US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CC3DC-99B3-4AEB-BEAB-324FD391DE0E}"/>
              </a:ext>
            </a:extLst>
          </p:cNvPr>
          <p:cNvSpPr txBox="1"/>
          <p:nvPr/>
        </p:nvSpPr>
        <p:spPr>
          <a:xfrm>
            <a:off x="4431323" y="2101936"/>
            <a:ext cx="352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오픈소스 전문 프로젝트 보고서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6B6057-6401-440C-A2D7-B34C29E43FBB}"/>
              </a:ext>
            </a:extLst>
          </p:cNvPr>
          <p:cNvCxnSpPr>
            <a:cxnSpLocks/>
          </p:cNvCxnSpPr>
          <p:nvPr/>
        </p:nvCxnSpPr>
        <p:spPr>
          <a:xfrm>
            <a:off x="2827607" y="2101936"/>
            <a:ext cx="0" cy="22359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4FAB8F-CA6D-44E5-90F0-A6F89070F00A}"/>
              </a:ext>
            </a:extLst>
          </p:cNvPr>
          <p:cNvCxnSpPr>
            <a:cxnSpLocks/>
          </p:cNvCxnSpPr>
          <p:nvPr/>
        </p:nvCxnSpPr>
        <p:spPr>
          <a:xfrm>
            <a:off x="9584788" y="2101936"/>
            <a:ext cx="0" cy="22359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7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C98D6B9-F7D1-4209-A805-6744645DD0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1957869" y="0"/>
            <a:ext cx="7679317" cy="68580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C84BE1C-873A-429E-8628-4890072CFEA9}"/>
              </a:ext>
            </a:extLst>
          </p:cNvPr>
          <p:cNvSpPr/>
          <p:nvPr/>
        </p:nvSpPr>
        <p:spPr>
          <a:xfrm>
            <a:off x="4152900" y="0"/>
            <a:ext cx="80391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08FA6-0B27-4288-9C19-F7C3E6D9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913" y="272643"/>
            <a:ext cx="1480869" cy="1325563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5F3BE9EC-5A8C-49FA-8412-EF20EC403A74}"/>
              </a:ext>
            </a:extLst>
          </p:cNvPr>
          <p:cNvSpPr/>
          <p:nvPr/>
        </p:nvSpPr>
        <p:spPr>
          <a:xfrm>
            <a:off x="5036627" y="4619860"/>
            <a:ext cx="6400800" cy="593793"/>
          </a:xfrm>
          <a:prstGeom prst="parallelogram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53D2B02E-1BAB-47BC-9119-B3307DCFB82C}"/>
              </a:ext>
            </a:extLst>
          </p:cNvPr>
          <p:cNvSpPr/>
          <p:nvPr/>
        </p:nvSpPr>
        <p:spPr>
          <a:xfrm>
            <a:off x="5036627" y="5311356"/>
            <a:ext cx="6400800" cy="593793"/>
          </a:xfrm>
          <a:prstGeom prst="parallelogram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D9C255A8-814B-4DD1-9B23-9AD9505BE5D6}"/>
              </a:ext>
            </a:extLst>
          </p:cNvPr>
          <p:cNvSpPr/>
          <p:nvPr/>
        </p:nvSpPr>
        <p:spPr>
          <a:xfrm>
            <a:off x="5036627" y="5997751"/>
            <a:ext cx="6400800" cy="593793"/>
          </a:xfrm>
          <a:prstGeom prst="parallelogram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E456AF-C7D7-440F-BC48-3409B4A3B027}"/>
              </a:ext>
            </a:extLst>
          </p:cNvPr>
          <p:cNvSpPr/>
          <p:nvPr/>
        </p:nvSpPr>
        <p:spPr>
          <a:xfrm>
            <a:off x="6722686" y="4638163"/>
            <a:ext cx="3092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분석의 목적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0F033E-6C91-49EC-8339-B543DB47DAF0}"/>
              </a:ext>
            </a:extLst>
          </p:cNvPr>
          <p:cNvSpPr/>
          <p:nvPr/>
        </p:nvSpPr>
        <p:spPr>
          <a:xfrm>
            <a:off x="6132925" y="5349527"/>
            <a:ext cx="4208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분석을 위한 </a:t>
            </a:r>
            <a:r>
              <a:rPr lang="ko-KR" altLang="en-US" sz="2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396A36-5351-4145-8E7C-F602555C12EF}"/>
              </a:ext>
            </a:extLst>
          </p:cNvPr>
          <p:cNvSpPr/>
          <p:nvPr/>
        </p:nvSpPr>
        <p:spPr>
          <a:xfrm>
            <a:off x="6859887" y="6033036"/>
            <a:ext cx="27542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 과정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4DCEE72-48B1-46F3-B986-E0C5304E796A}"/>
              </a:ext>
            </a:extLst>
          </p:cNvPr>
          <p:cNvGrpSpPr/>
          <p:nvPr/>
        </p:nvGrpSpPr>
        <p:grpSpPr>
          <a:xfrm>
            <a:off x="6808166" y="1477097"/>
            <a:ext cx="3058362" cy="2800762"/>
            <a:chOff x="7497795" y="35132"/>
            <a:chExt cx="3536424" cy="32400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DD8BC04-1624-413A-803B-8BE75528C5E3}"/>
                </a:ext>
              </a:extLst>
            </p:cNvPr>
            <p:cNvSpPr/>
            <p:nvPr/>
          </p:nvSpPr>
          <p:spPr>
            <a:xfrm>
              <a:off x="7497795" y="35132"/>
              <a:ext cx="3536424" cy="324000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DA9D5E-34D0-4A95-93FB-E2A5B5232E43}"/>
                </a:ext>
              </a:extLst>
            </p:cNvPr>
            <p:cNvSpPr/>
            <p:nvPr/>
          </p:nvSpPr>
          <p:spPr>
            <a:xfrm>
              <a:off x="7636159" y="144622"/>
              <a:ext cx="3240428" cy="2988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162A44-4C9D-4B2D-927C-38A3BF5862F9}"/>
                </a:ext>
              </a:extLst>
            </p:cNvPr>
            <p:cNvSpPr txBox="1"/>
            <p:nvPr/>
          </p:nvSpPr>
          <p:spPr>
            <a:xfrm>
              <a:off x="8477154" y="1614445"/>
              <a:ext cx="15584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집에서 만나는</a:t>
              </a:r>
              <a:endPara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개인 </a:t>
              </a:r>
              <a:r>
                <a: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PT </a:t>
              </a:r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선생님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00D1A2F-3385-44A6-B4CD-5248AEE8CB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39"/>
            <a:stretch/>
          </p:blipFill>
          <p:spPr>
            <a:xfrm>
              <a:off x="7981342" y="204453"/>
              <a:ext cx="2477014" cy="140999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94E73E-6C94-40D6-9035-82A0860AC5ED}"/>
                </a:ext>
              </a:extLst>
            </p:cNvPr>
            <p:cNvSpPr txBox="1"/>
            <p:nvPr/>
          </p:nvSpPr>
          <p:spPr>
            <a:xfrm>
              <a:off x="8497536" y="2188197"/>
              <a:ext cx="1444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따라해</a:t>
              </a:r>
              <a:endPara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61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531282" y="25146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분석의 목적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1E533-821F-4F0B-B768-04CC842DCB56}"/>
              </a:ext>
            </a:extLst>
          </p:cNvPr>
          <p:cNvSpPr txBox="1"/>
          <p:nvPr/>
        </p:nvSpPr>
        <p:spPr>
          <a:xfrm>
            <a:off x="362164" y="3429000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2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369F8D-C456-4AC9-947D-AF7D0C8B50C8}"/>
              </a:ext>
            </a:extLst>
          </p:cNvPr>
          <p:cNvSpPr txBox="1"/>
          <p:nvPr/>
        </p:nvSpPr>
        <p:spPr>
          <a:xfrm>
            <a:off x="452856" y="43434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-1" y="0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05271" y="2442835"/>
            <a:ext cx="2228842" cy="66675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9D4464-7FA9-433F-B2E3-73591A0B83FC}"/>
              </a:ext>
            </a:extLst>
          </p:cNvPr>
          <p:cNvGrpSpPr/>
          <p:nvPr/>
        </p:nvGrpSpPr>
        <p:grpSpPr>
          <a:xfrm>
            <a:off x="5893765" y="1233160"/>
            <a:ext cx="3745527" cy="3390900"/>
            <a:chOff x="7497795" y="35132"/>
            <a:chExt cx="3536424" cy="3240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850660B-FA4D-4823-AEF5-2AC0EA06FE27}"/>
                </a:ext>
              </a:extLst>
            </p:cNvPr>
            <p:cNvSpPr/>
            <p:nvPr/>
          </p:nvSpPr>
          <p:spPr>
            <a:xfrm>
              <a:off x="7497795" y="35132"/>
              <a:ext cx="3536424" cy="324000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4FF89A-7429-4A8D-A0B6-2CF5609C0E67}"/>
                </a:ext>
              </a:extLst>
            </p:cNvPr>
            <p:cNvSpPr/>
            <p:nvPr/>
          </p:nvSpPr>
          <p:spPr>
            <a:xfrm>
              <a:off x="7636159" y="144622"/>
              <a:ext cx="3240428" cy="2988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87C438-5496-4C85-BB9E-CDF0F2CE5992}"/>
                </a:ext>
              </a:extLst>
            </p:cNvPr>
            <p:cNvSpPr txBox="1"/>
            <p:nvPr/>
          </p:nvSpPr>
          <p:spPr>
            <a:xfrm>
              <a:off x="8477154" y="1614445"/>
              <a:ext cx="15584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집에서 만나는</a:t>
              </a:r>
              <a:endPara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개인 </a:t>
              </a:r>
              <a:r>
                <a: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PT </a:t>
              </a:r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선생님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00B7DFD-38BC-4596-86FA-3C73CCA505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39"/>
            <a:stretch/>
          </p:blipFill>
          <p:spPr>
            <a:xfrm>
              <a:off x="7981342" y="204453"/>
              <a:ext cx="2477014" cy="140999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D69240-73C4-47D7-8BE4-42C430D234F1}"/>
                </a:ext>
              </a:extLst>
            </p:cNvPr>
            <p:cNvSpPr txBox="1"/>
            <p:nvPr/>
          </p:nvSpPr>
          <p:spPr>
            <a:xfrm>
              <a:off x="8497536" y="2188197"/>
              <a:ext cx="1444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따라해</a:t>
              </a:r>
              <a:endPara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C5490A-3CC3-4976-9819-C8FEFF18B915}"/>
              </a:ext>
            </a:extLst>
          </p:cNvPr>
          <p:cNvSpPr txBox="1"/>
          <p:nvPr/>
        </p:nvSpPr>
        <p:spPr>
          <a:xfrm>
            <a:off x="4797676" y="5012382"/>
            <a:ext cx="5594800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사진에서 사람의 자세가 특정 운동인지 아닌지</a:t>
            </a:r>
            <a:endParaRPr lang="en-US" altLang="ko-KR" sz="24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구분하는 능력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기술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만들고자 함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54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531282" y="25146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분석의 목적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1E533-821F-4F0B-B768-04CC842DCB56}"/>
              </a:ext>
            </a:extLst>
          </p:cNvPr>
          <p:cNvSpPr txBox="1"/>
          <p:nvPr/>
        </p:nvSpPr>
        <p:spPr>
          <a:xfrm>
            <a:off x="362164" y="3429000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2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369F8D-C456-4AC9-947D-AF7D0C8B50C8}"/>
              </a:ext>
            </a:extLst>
          </p:cNvPr>
          <p:cNvSpPr txBox="1"/>
          <p:nvPr/>
        </p:nvSpPr>
        <p:spPr>
          <a:xfrm>
            <a:off x="452856" y="43434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-1" y="0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05271" y="2442835"/>
            <a:ext cx="2228842" cy="66675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BD9FE-DA23-4E1B-87B2-F0B9BF7E54EA}"/>
              </a:ext>
            </a:extLst>
          </p:cNvPr>
          <p:cNvSpPr txBox="1"/>
          <p:nvPr/>
        </p:nvSpPr>
        <p:spPr>
          <a:xfrm>
            <a:off x="4039301" y="4272789"/>
            <a:ext cx="7021474" cy="2255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OPEN POSE </a:t>
            </a: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기술로</a:t>
            </a:r>
            <a:endParaRPr lang="en-US" altLang="ko-KR" sz="24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사진에서 사람이 어떤 자세인지 표현할 수 있다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표현된 자세가 어떤 운동일 때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그 자세를 정확히 하였는지</a:t>
            </a:r>
            <a:endParaRPr lang="en-US" altLang="ko-KR" sz="24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분류하는 능력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기술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만드는 것이 우리의 목표이다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864118-CBF4-47A1-818B-D74D8DBF5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423" y="589240"/>
            <a:ext cx="4466180" cy="3362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8457D8-6AF8-44E6-892C-2E63B4254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889" y="574625"/>
            <a:ext cx="4483973" cy="336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9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531282" y="25146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분석의 목적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1E533-821F-4F0B-B768-04CC842DCB56}"/>
              </a:ext>
            </a:extLst>
          </p:cNvPr>
          <p:cNvSpPr txBox="1"/>
          <p:nvPr/>
        </p:nvSpPr>
        <p:spPr>
          <a:xfrm>
            <a:off x="362164" y="3429000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2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369F8D-C456-4AC9-947D-AF7D0C8B50C8}"/>
              </a:ext>
            </a:extLst>
          </p:cNvPr>
          <p:cNvSpPr txBox="1"/>
          <p:nvPr/>
        </p:nvSpPr>
        <p:spPr>
          <a:xfrm>
            <a:off x="452856" y="43434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-1" y="0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361940" y="3366760"/>
            <a:ext cx="2228842" cy="66675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E08B4-CAD0-47E7-938E-924A8DABCEAA}"/>
              </a:ext>
            </a:extLst>
          </p:cNvPr>
          <p:cNvSpPr txBox="1"/>
          <p:nvPr/>
        </p:nvSpPr>
        <p:spPr>
          <a:xfrm>
            <a:off x="3333750" y="51435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BD5CC-3DA6-4BD9-85E0-C01FE7F0394F}"/>
              </a:ext>
            </a:extLst>
          </p:cNvPr>
          <p:cNvSpPr txBox="1"/>
          <p:nvPr/>
        </p:nvSpPr>
        <p:spPr>
          <a:xfrm>
            <a:off x="3333750" y="1104959"/>
            <a:ext cx="8291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운동에 대한 사진을 시계방향으로 </a:t>
            </a:r>
            <a:r>
              <a:rPr lang="en-US" altLang="ko-KR" dirty="0">
                <a:solidFill>
                  <a:schemeClr val="bg1"/>
                </a:solidFill>
              </a:rPr>
              <a:t>90</a:t>
            </a:r>
            <a:r>
              <a:rPr lang="ko-KR" altLang="en-US" dirty="0">
                <a:solidFill>
                  <a:schemeClr val="bg1"/>
                </a:solidFill>
              </a:rPr>
              <a:t>도 돌아 있는 상태로 수집한다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수집된 사진으로 분류 모델을 만들기 위해  레이블로 바꾸기 위한 분류를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정답 레이블에 속하는 사진의 기준은 운동의 최고점에 도달한 사진이다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E3BCC-F8F2-4607-95C6-A7CC71B58761}"/>
              </a:ext>
            </a:extLst>
          </p:cNvPr>
          <p:cNvSpPr txBox="1"/>
          <p:nvPr/>
        </p:nvSpPr>
        <p:spPr>
          <a:xfrm>
            <a:off x="3333750" y="3305145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A2AA3-7FAA-43EC-A131-76F8EFCDF6DF}"/>
              </a:ext>
            </a:extLst>
          </p:cNvPr>
          <p:cNvSpPr txBox="1"/>
          <p:nvPr/>
        </p:nvSpPr>
        <p:spPr>
          <a:xfrm>
            <a:off x="3333750" y="3952220"/>
            <a:ext cx="83407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OPEN POSE</a:t>
            </a:r>
            <a:r>
              <a:rPr lang="ko-KR" altLang="en-US" dirty="0">
                <a:solidFill>
                  <a:schemeClr val="bg1"/>
                </a:solidFill>
              </a:rPr>
              <a:t>로 추출한 </a:t>
            </a:r>
            <a:r>
              <a:rPr lang="en-US" altLang="ko-KR" dirty="0">
                <a:solidFill>
                  <a:schemeClr val="bg1"/>
                </a:solidFill>
              </a:rPr>
              <a:t>POINT</a:t>
            </a:r>
            <a:r>
              <a:rPr lang="ko-KR" altLang="en-US" dirty="0">
                <a:solidFill>
                  <a:schemeClr val="bg1"/>
                </a:solidFill>
              </a:rPr>
              <a:t>는 같은 동작이라도 대상의 위치에 따라 달라진다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따라서</a:t>
            </a:r>
            <a:r>
              <a:rPr lang="en-US" altLang="ko-KR" dirty="0">
                <a:solidFill>
                  <a:schemeClr val="bg1"/>
                </a:solidFill>
              </a:rPr>
              <a:t>, POINT</a:t>
            </a:r>
            <a:r>
              <a:rPr lang="ko-KR" altLang="en-US" dirty="0">
                <a:solidFill>
                  <a:schemeClr val="bg1"/>
                </a:solidFill>
              </a:rPr>
              <a:t>를 각도로 변환한다</a:t>
            </a:r>
            <a:r>
              <a:rPr lang="en-US" altLang="ko-KR" dirty="0">
                <a:solidFill>
                  <a:schemeClr val="bg1"/>
                </a:solidFill>
              </a:rPr>
              <a:t>. ( POINT :  </a:t>
            </a:r>
            <a:r>
              <a:rPr lang="ko-KR" altLang="en-US" dirty="0">
                <a:solidFill>
                  <a:schemeClr val="bg1"/>
                </a:solidFill>
              </a:rPr>
              <a:t>사람을 표현하기 위한 점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각 운동마다 움직임이 많아서 두드러지는 변화를 보이는 </a:t>
            </a:r>
            <a:r>
              <a:rPr lang="en-US" altLang="ko-KR" dirty="0">
                <a:solidFill>
                  <a:schemeClr val="bg1"/>
                </a:solidFill>
              </a:rPr>
              <a:t>POINT</a:t>
            </a:r>
            <a:r>
              <a:rPr lang="ko-KR" altLang="en-US" dirty="0">
                <a:solidFill>
                  <a:schemeClr val="bg1"/>
                </a:solidFill>
              </a:rPr>
              <a:t>가 다르다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운동마다 다른 </a:t>
            </a:r>
            <a:r>
              <a:rPr lang="en-US" altLang="ko-KR" dirty="0">
                <a:solidFill>
                  <a:schemeClr val="bg1"/>
                </a:solidFill>
              </a:rPr>
              <a:t>POINT</a:t>
            </a:r>
            <a:r>
              <a:rPr lang="ko-KR" altLang="en-US" dirty="0">
                <a:solidFill>
                  <a:schemeClr val="bg1"/>
                </a:solidFill>
              </a:rPr>
              <a:t>를 정해진 방법으로 이은 선분이 </a:t>
            </a:r>
            <a:r>
              <a:rPr lang="en-US" altLang="ko-KR" dirty="0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축과 이루는 각도를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특징으로 사용한다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98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531282" y="25146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분석의 목적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1E533-821F-4F0B-B768-04CC842DCB56}"/>
              </a:ext>
            </a:extLst>
          </p:cNvPr>
          <p:cNvSpPr txBox="1"/>
          <p:nvPr/>
        </p:nvSpPr>
        <p:spPr>
          <a:xfrm>
            <a:off x="362164" y="3429000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2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369F8D-C456-4AC9-947D-AF7D0C8B50C8}"/>
              </a:ext>
            </a:extLst>
          </p:cNvPr>
          <p:cNvSpPr txBox="1"/>
          <p:nvPr/>
        </p:nvSpPr>
        <p:spPr>
          <a:xfrm>
            <a:off x="452856" y="43434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-1" y="0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361940" y="3366760"/>
            <a:ext cx="2228842" cy="66675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사람, 남자, 실내, 젊은이(가) 표시된 사진&#10;&#10;자동 생성된 설명">
            <a:extLst>
              <a:ext uri="{FF2B5EF4-FFF2-40B4-BE49-F238E27FC236}">
                <a16:creationId xmlns:a16="http://schemas.microsoft.com/office/drawing/2014/main" id="{B69A80FA-5E6F-4A2C-9FB0-D23FFD958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86" y="716725"/>
            <a:ext cx="2159999" cy="1622249"/>
          </a:xfrm>
          <a:prstGeom prst="rect">
            <a:avLst/>
          </a:prstGeom>
        </p:spPr>
      </p:pic>
      <p:pic>
        <p:nvPicPr>
          <p:cNvPr id="7" name="그림 6" descr="사람, 실내, 남자, 젊은이(가) 표시된 사진&#10;&#10;자동 생성된 설명">
            <a:extLst>
              <a:ext uri="{FF2B5EF4-FFF2-40B4-BE49-F238E27FC236}">
                <a16:creationId xmlns:a16="http://schemas.microsoft.com/office/drawing/2014/main" id="{0DB45183-9A77-45A6-B0FC-858EBFC5B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01" y="612606"/>
            <a:ext cx="2159998" cy="1622249"/>
          </a:xfrm>
          <a:prstGeom prst="rect">
            <a:avLst/>
          </a:prstGeom>
        </p:spPr>
      </p:pic>
      <p:pic>
        <p:nvPicPr>
          <p:cNvPr id="9" name="그림 8" descr="실내, 사람, 남자, 검은색이(가) 표시된 사진&#10;&#10;자동 생성된 설명">
            <a:extLst>
              <a:ext uri="{FF2B5EF4-FFF2-40B4-BE49-F238E27FC236}">
                <a16:creationId xmlns:a16="http://schemas.microsoft.com/office/drawing/2014/main" id="{091ABBC2-4A23-44A8-9884-92E20FAF70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768" y="663166"/>
            <a:ext cx="2159999" cy="1622249"/>
          </a:xfrm>
          <a:prstGeom prst="rect">
            <a:avLst/>
          </a:prstGeom>
        </p:spPr>
      </p:pic>
      <p:pic>
        <p:nvPicPr>
          <p:cNvPr id="12" name="그림 11" descr="사람, 실내, 남자, 젊은이(가) 표시된 사진&#10;&#10;자동 생성된 설명">
            <a:extLst>
              <a:ext uri="{FF2B5EF4-FFF2-40B4-BE49-F238E27FC236}">
                <a16:creationId xmlns:a16="http://schemas.microsoft.com/office/drawing/2014/main" id="{B97A9864-E48A-4F53-A41D-743755C20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38" y="3097224"/>
            <a:ext cx="2159999" cy="1622249"/>
          </a:xfrm>
          <a:prstGeom prst="rect">
            <a:avLst/>
          </a:prstGeom>
        </p:spPr>
      </p:pic>
      <p:pic>
        <p:nvPicPr>
          <p:cNvPr id="22" name="그림 21" descr="사람, 실내, 남자, 서있는이(가) 표시된 사진&#10;&#10;자동 생성된 설명">
            <a:extLst>
              <a:ext uri="{FF2B5EF4-FFF2-40B4-BE49-F238E27FC236}">
                <a16:creationId xmlns:a16="http://schemas.microsoft.com/office/drawing/2014/main" id="{4A0FCD8F-78C4-4A5F-90AB-3CFC000C9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70" y="3020270"/>
            <a:ext cx="2159999" cy="1622249"/>
          </a:xfrm>
          <a:prstGeom prst="rect">
            <a:avLst/>
          </a:prstGeom>
        </p:spPr>
      </p:pic>
      <p:pic>
        <p:nvPicPr>
          <p:cNvPr id="26" name="그림 25" descr="사람, 남자, 실내, 젊은이(가) 표시된 사진&#10;&#10;자동 생성된 설명">
            <a:extLst>
              <a:ext uri="{FF2B5EF4-FFF2-40B4-BE49-F238E27FC236}">
                <a16:creationId xmlns:a16="http://schemas.microsoft.com/office/drawing/2014/main" id="{A7C473C2-24F6-44E6-87D9-38E683C00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64" y="3134569"/>
            <a:ext cx="2159999" cy="1622249"/>
          </a:xfrm>
          <a:prstGeom prst="rect">
            <a:avLst/>
          </a:prstGeom>
        </p:spPr>
      </p:pic>
      <p:pic>
        <p:nvPicPr>
          <p:cNvPr id="27" name="그림 26" descr="사람, 실내, 남자, 젊은이(가) 표시된 사진&#10;&#10;자동 생성된 설명">
            <a:extLst>
              <a:ext uri="{FF2B5EF4-FFF2-40B4-BE49-F238E27FC236}">
                <a16:creationId xmlns:a16="http://schemas.microsoft.com/office/drawing/2014/main" id="{10B8FF61-59AF-4F97-8075-CBDDC81B5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79" y="3030450"/>
            <a:ext cx="2159998" cy="1622249"/>
          </a:xfrm>
          <a:prstGeom prst="rect">
            <a:avLst/>
          </a:prstGeom>
        </p:spPr>
      </p:pic>
      <p:pic>
        <p:nvPicPr>
          <p:cNvPr id="28" name="그림 27" descr="실내, 사람, 남자, 검은색이(가) 표시된 사진&#10;&#10;자동 생성된 설명">
            <a:extLst>
              <a:ext uri="{FF2B5EF4-FFF2-40B4-BE49-F238E27FC236}">
                <a16:creationId xmlns:a16="http://schemas.microsoft.com/office/drawing/2014/main" id="{90202235-85E8-4DCB-B8E3-E46E128515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9546" y="3081010"/>
            <a:ext cx="2159999" cy="1622249"/>
          </a:xfrm>
          <a:prstGeom prst="rect">
            <a:avLst/>
          </a:prstGeom>
        </p:spPr>
      </p:pic>
      <p:pic>
        <p:nvPicPr>
          <p:cNvPr id="16" name="그림 15" descr="사람, 실내, 남자, 서있는이(가) 표시된 사진&#10;&#10;자동 생성된 설명">
            <a:extLst>
              <a:ext uri="{FF2B5EF4-FFF2-40B4-BE49-F238E27FC236}">
                <a16:creationId xmlns:a16="http://schemas.microsoft.com/office/drawing/2014/main" id="{68B33F25-C927-4036-AD9F-9D79F9457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96" y="3078174"/>
            <a:ext cx="2148190" cy="16133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8BF7E1-46AF-4B1D-8E94-74624667CBA5}"/>
              </a:ext>
            </a:extLst>
          </p:cNvPr>
          <p:cNvSpPr txBox="1"/>
          <p:nvPr/>
        </p:nvSpPr>
        <p:spPr>
          <a:xfrm>
            <a:off x="6608753" y="233343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스쿼트</a:t>
            </a:r>
            <a:r>
              <a:rPr lang="ko-KR" altLang="en-US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사진 </a:t>
            </a:r>
            <a:r>
              <a:rPr lang="en-US" altLang="ko-KR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1000</a:t>
            </a:r>
            <a:r>
              <a:rPr lang="ko-KR" altLang="en-US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0FD4EE-B818-44D5-8748-70C75BCCE0C0}"/>
              </a:ext>
            </a:extLst>
          </p:cNvPr>
          <p:cNvSpPr txBox="1"/>
          <p:nvPr/>
        </p:nvSpPr>
        <p:spPr>
          <a:xfrm>
            <a:off x="5125693" y="260755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정답 사진 </a:t>
            </a:r>
            <a:r>
              <a:rPr lang="en-US" altLang="ko-KR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500</a:t>
            </a:r>
            <a:r>
              <a:rPr lang="ko-KR" altLang="en-US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11A2D6-6289-4771-B763-0A3D719F9D69}"/>
              </a:ext>
            </a:extLst>
          </p:cNvPr>
          <p:cNvSpPr txBox="1"/>
          <p:nvPr/>
        </p:nvSpPr>
        <p:spPr>
          <a:xfrm>
            <a:off x="8245432" y="259508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오답 사진 </a:t>
            </a:r>
            <a:r>
              <a:rPr lang="en-US" altLang="ko-KR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500</a:t>
            </a:r>
            <a:r>
              <a:rPr lang="ko-KR" altLang="en-US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AEFB6D5-14F9-4369-9B36-B3685EFB8C54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5977048" y="2338974"/>
            <a:ext cx="549720" cy="2685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0D32CDD-78FA-475E-8361-CB6989DEDACE}"/>
              </a:ext>
            </a:extLst>
          </p:cNvPr>
          <p:cNvCxnSpPr>
            <a:cxnSpLocks/>
          </p:cNvCxnSpPr>
          <p:nvPr/>
        </p:nvCxnSpPr>
        <p:spPr>
          <a:xfrm>
            <a:off x="8616385" y="2335975"/>
            <a:ext cx="479338" cy="2801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F518EA6-B5F8-4918-827F-E7B59D34F62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969163" y="4756818"/>
            <a:ext cx="1" cy="5873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D8E730E2-0570-454E-9037-F8E9511F5F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1790" y="5481109"/>
            <a:ext cx="2838982" cy="114354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3194F6D-9BDB-498B-8D4F-FD68169D7C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4278" y="5481494"/>
            <a:ext cx="2838982" cy="1143548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01B384B-7707-4D9C-8FD4-446502258725}"/>
              </a:ext>
            </a:extLst>
          </p:cNvPr>
          <p:cNvCxnSpPr>
            <a:cxnSpLocks/>
          </p:cNvCxnSpPr>
          <p:nvPr/>
        </p:nvCxnSpPr>
        <p:spPr>
          <a:xfrm flipH="1">
            <a:off x="9159319" y="4719473"/>
            <a:ext cx="1" cy="5873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2B4A19A-C5D3-41A7-AB1C-D52E14035D55}"/>
              </a:ext>
            </a:extLst>
          </p:cNvPr>
          <p:cNvSpPr txBox="1"/>
          <p:nvPr/>
        </p:nvSpPr>
        <p:spPr>
          <a:xfrm>
            <a:off x="6852387" y="5050496"/>
            <a:ext cx="14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Points</a:t>
            </a:r>
            <a:r>
              <a:rPr lang="ko-KR" altLang="en-US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 변환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BEBDD12D-9AB3-4EAE-A98B-D11435719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9759" y="5419828"/>
            <a:ext cx="2838982" cy="114354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621363E1-505D-4898-915B-4247D6596B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5240" y="5520965"/>
            <a:ext cx="2838982" cy="11435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AF49C4D-D0F9-4FD6-A4DC-98D0762DC7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7271" y="5427550"/>
            <a:ext cx="2838982" cy="11435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D620054-94C9-4FA3-BDDA-AB7AC5794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0054" y="5518786"/>
            <a:ext cx="2838982" cy="114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7455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/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398" y="704850"/>
            <a:ext cx="1272542" cy="750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bg1"/>
                </a:solidFill>
                <a:latin typeface="나눔스퀘어 ExtraBold"/>
                <a:ea typeface="나눔스퀘어 ExtraBold"/>
              </a:rPr>
              <a:t>순서</a:t>
            </a:r>
            <a:endParaRPr lang="ko-KR" altLang="en-US" sz="44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282" y="2514600"/>
            <a:ext cx="2008083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분석의 목적</a:t>
            </a:r>
            <a:endParaRPr lang="ko-KR" altLang="en-US" sz="28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2164" y="3429000"/>
            <a:ext cx="2348651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데이터 전처리</a:t>
            </a:r>
            <a:endParaRPr lang="ko-KR" altLang="en-US" sz="28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856" y="4343400"/>
            <a:ext cx="2010309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데이터 분석</a:t>
            </a:r>
            <a:endParaRPr lang="ko-KR" altLang="en-US" sz="28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1" y="0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1940" y="3366760"/>
            <a:ext cx="2228842" cy="66675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66309" y="1167461"/>
            <a:ext cx="2838982" cy="114354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28797" y="1167846"/>
            <a:ext cx="2838982" cy="114354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806906" y="736848"/>
            <a:ext cx="15522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나눔스퀘어_ac Light"/>
                <a:ea typeface="나눔스퀘어_ac Light"/>
              </a:rPr>
              <a:t>Points</a:t>
            </a:r>
            <a:r>
              <a:rPr lang="ko-KR" altLang="en-US">
                <a:solidFill>
                  <a:schemeClr val="bg1"/>
                </a:solidFill>
                <a:latin typeface="나눔스퀘어_ac Light"/>
                <a:ea typeface="나눔스퀘어_ac Light"/>
              </a:rPr>
              <a:t>로 변환</a:t>
            </a:r>
            <a:endParaRPr lang="ko-KR" altLang="en-US">
              <a:solidFill>
                <a:schemeClr val="bg1"/>
              </a:solidFill>
              <a:latin typeface="나눔스퀘어_ac Light"/>
              <a:ea typeface="나눔스퀘어_ac Light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4278" y="1106180"/>
            <a:ext cx="2838982" cy="114354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19759" y="1207317"/>
            <a:ext cx="2838982" cy="114354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11790" y="1113902"/>
            <a:ext cx="2838982" cy="1143548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74573" y="1205138"/>
            <a:ext cx="2838982" cy="1143548"/>
          </a:xfrm>
          <a:prstGeom prst="rect">
            <a:avLst/>
          </a:prstGeom>
        </p:spPr>
      </p:pic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25342" y="2508888"/>
            <a:ext cx="1786836" cy="401713"/>
          </a:xfrm>
          <a:prstGeom prst="rect">
            <a:avLst/>
          </a:prstGeom>
          <a:blipFill rotWithShape="1">
            <a:blip r:embed="rId8"/>
            <a:stretch>
              <a:fillRect l="-8190" t="-12310" r="-3070" b="-13850"/>
            </a:stretch>
          </a:blipFill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noFill/>
              </a:rPr>
              <a:t> </a:t>
            </a:r>
            <a:endParaRPr lang="ko-KR" altLang="en-US">
              <a:noFill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5923682" y="2461929"/>
            <a:ext cx="2" cy="8806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9113836" y="2424584"/>
            <a:ext cx="4" cy="9144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79968" y="2973288"/>
            <a:ext cx="1360097" cy="358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나눔스퀘어_ac Light"/>
                <a:ea typeface="나눔스퀘어_ac Light"/>
              </a:rPr>
              <a:t>각도로 변환</a:t>
            </a:r>
            <a:endParaRPr lang="ko-KR" altLang="en-US">
              <a:solidFill>
                <a:schemeClr val="bg1"/>
              </a:solidFill>
              <a:latin typeface="나눔스퀘어_ac Light"/>
              <a:ea typeface="나눔스퀘어_ac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26281" y="4321805"/>
            <a:ext cx="15852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나눔스퀘어_ac Light"/>
                <a:ea typeface="나눔스퀘어_ac Light"/>
              </a:rPr>
              <a:t>레이블로 혼합</a:t>
            </a:r>
            <a:endParaRPr lang="ko-KR" altLang="en-US">
              <a:solidFill>
                <a:schemeClr val="bg1"/>
              </a:solidFill>
              <a:latin typeface="나눔스퀘어_ac Light"/>
              <a:ea typeface="나눔스퀘어_ac Light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5931281" y="3999374"/>
            <a:ext cx="472270" cy="6488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412178" y="3995410"/>
            <a:ext cx="588274" cy="652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4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675333" y="3429000"/>
            <a:ext cx="2264063" cy="642047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638471" y="3429000"/>
            <a:ext cx="2254827" cy="635451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780578" y="4864100"/>
            <a:ext cx="3459480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/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398" y="704850"/>
            <a:ext cx="1272542" cy="750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bg1"/>
                </a:solidFill>
                <a:latin typeface="나눔스퀘어 ExtraBold"/>
                <a:ea typeface="나눔스퀘어 ExtraBold"/>
              </a:rPr>
              <a:t>순서</a:t>
            </a:r>
            <a:endParaRPr lang="ko-KR" altLang="en-US" sz="44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282" y="2514600"/>
            <a:ext cx="2008083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분석의 목적</a:t>
            </a:r>
            <a:endParaRPr lang="ko-KR" altLang="en-US" sz="28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2164" y="3429000"/>
            <a:ext cx="2348651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데이터 전처리</a:t>
            </a:r>
            <a:endParaRPr lang="ko-KR" altLang="en-US" sz="28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856" y="4343400"/>
            <a:ext cx="2010309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데이터 분석</a:t>
            </a:r>
            <a:endParaRPr lang="ko-KR" altLang="en-US" sz="28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1" y="0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24771" y="4282505"/>
            <a:ext cx="2228842" cy="66675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4"/>
          <p:cNvSpPr txBox="1"/>
          <p:nvPr/>
        </p:nvSpPr>
        <p:spPr>
          <a:xfrm>
            <a:off x="3449204" y="878263"/>
            <a:ext cx="8074252" cy="5587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1. </a:t>
            </a:r>
            <a:r>
              <a:rPr lang="ko-KR" altLang="en-US">
                <a:solidFill>
                  <a:schemeClr val="bg1"/>
                </a:solidFill>
              </a:rPr>
              <a:t>직접 구현한 </a:t>
            </a:r>
            <a:r>
              <a:rPr lang="en-US" altLang="en-US">
                <a:solidFill>
                  <a:schemeClr val="bg1"/>
                </a:solidFill>
              </a:rPr>
              <a:t>NeuralNetMLP</a:t>
            </a:r>
            <a:r>
              <a:rPr lang="ko-KR" altLang="en-US">
                <a:solidFill>
                  <a:schemeClr val="bg1"/>
                </a:solidFill>
              </a:rPr>
              <a:t>를 학습시키고 성능을 분석한다.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en-US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Train dataset 800개에 대해선 90.62%의 Score를 보였고, Test dataset 200개에 대해서 92.5%의 Score를 보였다.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양성 샘플과 음성 샘플을 분류하는 값은 TP = 90, FP =10, FN =5, TN = 95이며,  Precision =0.9, Recall = 0.947, F1 Score 0.923이다.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2. </a:t>
            </a:r>
            <a:r>
              <a:rPr lang="ko-KR" altLang="en-US">
                <a:solidFill>
                  <a:schemeClr val="bg1"/>
                </a:solidFill>
              </a:rPr>
              <a:t>라이브러리 </a:t>
            </a:r>
            <a:r>
              <a:rPr lang="en-US" altLang="ko-KR">
                <a:solidFill>
                  <a:schemeClr val="bg1"/>
                </a:solidFill>
              </a:rPr>
              <a:t>MLPClassifier</a:t>
            </a:r>
            <a:r>
              <a:rPr lang="ko-KR" altLang="en-US">
                <a:solidFill>
                  <a:schemeClr val="bg1"/>
                </a:solidFill>
              </a:rPr>
              <a:t>를 학습시키고 성능을 분석한다.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Train dataset 800개에 대해선 9</a:t>
            </a:r>
            <a:r>
              <a:rPr lang="en-US" altLang="ko-KR">
                <a:solidFill>
                  <a:schemeClr val="bg1"/>
                </a:solidFill>
              </a:rPr>
              <a:t>6</a:t>
            </a:r>
            <a:r>
              <a:rPr lang="ko-KR" altLang="en-US">
                <a:solidFill>
                  <a:schemeClr val="bg1"/>
                </a:solidFill>
              </a:rPr>
              <a:t>%의 Score를 보였고, Test dataset 200개에 대해서 9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r>
              <a:rPr lang="ko-KR" altLang="en-US">
                <a:solidFill>
                  <a:schemeClr val="bg1"/>
                </a:solidFill>
              </a:rPr>
              <a:t>%의 Score를 보였다.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양성 샘플과 음성 샘플을 분류하는 값은 TP = 90, FP =10, FN =</a:t>
            </a:r>
            <a:r>
              <a:rPr lang="en-US" altLang="ko-KR">
                <a:solidFill>
                  <a:schemeClr val="bg1"/>
                </a:solidFill>
              </a:rPr>
              <a:t>8</a:t>
            </a:r>
            <a:r>
              <a:rPr lang="ko-KR" altLang="en-US">
                <a:solidFill>
                  <a:schemeClr val="bg1"/>
                </a:solidFill>
              </a:rPr>
              <a:t>, TN = 9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r>
              <a:rPr lang="ko-KR" altLang="en-US">
                <a:solidFill>
                  <a:schemeClr val="bg1"/>
                </a:solidFill>
              </a:rPr>
              <a:t>이며,  Precision =0.9, Recall = 0.9</a:t>
            </a:r>
            <a:r>
              <a:rPr lang="en-US" altLang="ko-KR">
                <a:solidFill>
                  <a:schemeClr val="bg1"/>
                </a:solidFill>
              </a:rPr>
              <a:t>18</a:t>
            </a:r>
            <a:r>
              <a:rPr lang="ko-KR" altLang="en-US">
                <a:solidFill>
                  <a:schemeClr val="bg1"/>
                </a:solidFill>
              </a:rPr>
              <a:t>, F1 Score 0.9</a:t>
            </a:r>
            <a:r>
              <a:rPr lang="en-US" altLang="ko-KR">
                <a:solidFill>
                  <a:schemeClr val="bg1"/>
                </a:solidFill>
              </a:rPr>
              <a:t>09</a:t>
            </a:r>
            <a:r>
              <a:rPr lang="ko-KR" altLang="en-US">
                <a:solidFill>
                  <a:schemeClr val="bg1"/>
                </a:solidFill>
              </a:rPr>
              <a:t>이다.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3.</a:t>
            </a:r>
            <a:r>
              <a:rPr lang="ko-KR" altLang="en-US">
                <a:solidFill>
                  <a:schemeClr val="bg1"/>
                </a:solidFill>
              </a:rPr>
              <a:t> 분류 </a:t>
            </a:r>
            <a:r>
              <a:rPr lang="en-US" altLang="ko-KR">
                <a:solidFill>
                  <a:schemeClr val="bg1"/>
                </a:solidFill>
              </a:rPr>
              <a:t>Score</a:t>
            </a:r>
            <a:r>
              <a:rPr lang="ko-KR" altLang="en-US">
                <a:solidFill>
                  <a:schemeClr val="bg1"/>
                </a:solidFill>
              </a:rPr>
              <a:t>는 적절한 값을 가지고,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라이브러리 </a:t>
            </a:r>
            <a:r>
              <a:rPr lang="en-US" altLang="ko-KR">
                <a:solidFill>
                  <a:schemeClr val="bg1"/>
                </a:solidFill>
              </a:rPr>
              <a:t>MLPCassifier</a:t>
            </a:r>
            <a:r>
              <a:rPr lang="ko-KR" altLang="en-US">
                <a:solidFill>
                  <a:schemeClr val="bg1"/>
                </a:solidFill>
              </a:rPr>
              <a:t>보다 직접 구현한 </a:t>
            </a:r>
            <a:r>
              <a:rPr lang="en-US" altLang="ko-KR">
                <a:solidFill>
                  <a:schemeClr val="bg1"/>
                </a:solidFill>
              </a:rPr>
              <a:t>NeuralNetMLP</a:t>
            </a:r>
            <a:r>
              <a:rPr lang="ko-KR" altLang="en-US">
                <a:solidFill>
                  <a:schemeClr val="bg1"/>
                </a:solidFill>
              </a:rPr>
              <a:t>가 어느정도 더 적합한 성능값을 가지는 것으로 보인다.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4"/>
          <p:cNvSpPr txBox="1"/>
          <p:nvPr/>
        </p:nvSpPr>
        <p:spPr>
          <a:xfrm>
            <a:off x="3457286" y="3429000"/>
            <a:ext cx="8074252" cy="36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/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398" y="704850"/>
            <a:ext cx="1272542" cy="750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bg1"/>
                </a:solidFill>
                <a:latin typeface="나눔스퀘어 ExtraBold"/>
                <a:ea typeface="나눔스퀘어 ExtraBold"/>
              </a:rPr>
              <a:t>순서</a:t>
            </a:r>
            <a:endParaRPr lang="ko-KR" altLang="en-US" sz="44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282" y="2514600"/>
            <a:ext cx="2008083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분석의 목적</a:t>
            </a:r>
            <a:endParaRPr lang="ko-KR" altLang="en-US" sz="28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2164" y="3429000"/>
            <a:ext cx="2348651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데이터 전처리</a:t>
            </a:r>
            <a:endParaRPr lang="ko-KR" altLang="en-US" sz="28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856" y="4343400"/>
            <a:ext cx="2010309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데이터 분석</a:t>
            </a:r>
            <a:endParaRPr lang="ko-KR" altLang="en-US" sz="28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1" y="0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24771" y="4282505"/>
            <a:ext cx="2228842" cy="66675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269349" y="3037820"/>
            <a:ext cx="2552697" cy="11435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3600"/>
              <a:t>MLP</a:t>
            </a:r>
            <a:endParaRPr lang="ko-KR" altLang="en-US" sz="3600"/>
          </a:p>
        </p:txBody>
      </p:sp>
      <p:sp>
        <p:nvSpPr>
          <p:cNvPr id="38" name="TextBox 37"/>
          <p:cNvSpPr txBox="1"/>
          <p:nvPr/>
        </p:nvSpPr>
        <p:spPr>
          <a:xfrm>
            <a:off x="6548467" y="2655593"/>
            <a:ext cx="21154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나눔스퀘어_ac Light"/>
                <a:ea typeface="나눔스퀘어_ac Light"/>
              </a:rPr>
              <a:t>레이블로 </a:t>
            </a:r>
            <a:r>
              <a:rPr lang="en-US" altLang="ko-KR">
                <a:solidFill>
                  <a:schemeClr val="bg1"/>
                </a:solidFill>
                <a:latin typeface="나눔스퀘어_ac Light"/>
                <a:ea typeface="나눔스퀘어_ac Light"/>
              </a:rPr>
              <a:t>MLP </a:t>
            </a:r>
            <a:r>
              <a:rPr lang="ko-KR" altLang="en-US">
                <a:solidFill>
                  <a:schemeClr val="bg1"/>
                </a:solidFill>
                <a:latin typeface="나눔스퀘어_ac Light"/>
                <a:ea typeface="나눔스퀘어_ac Light"/>
              </a:rPr>
              <a:t>학습</a:t>
            </a:r>
            <a:endParaRPr lang="ko-KR" altLang="en-US">
              <a:solidFill>
                <a:schemeClr val="bg1"/>
              </a:solidFill>
              <a:latin typeface="나눔스퀘어_ac Light"/>
              <a:ea typeface="나눔스퀘어_ac Light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545697" y="4282505"/>
            <a:ext cx="0" cy="1013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295900" y="3037820"/>
            <a:ext cx="97344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2046" y="4181368"/>
            <a:ext cx="97344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209939" y="5383709"/>
            <a:ext cx="2552697" cy="11435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3600"/>
              <a:t>MLP</a:t>
            </a:r>
            <a:endParaRPr lang="ko-KR" altLang="en-US" sz="360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236490" y="5383709"/>
            <a:ext cx="97344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762636" y="6527257"/>
            <a:ext cx="97344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26965" y="4926569"/>
            <a:ext cx="11416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나눔스퀘어_ac Light"/>
                <a:ea typeface="나눔스퀘어_ac Light"/>
              </a:rPr>
              <a:t>모델 생성</a:t>
            </a:r>
            <a:endParaRPr lang="ko-KR" altLang="en-US">
              <a:solidFill>
                <a:schemeClr val="bg1"/>
              </a:solidFill>
              <a:latin typeface="나눔스퀘어_ac Light"/>
              <a:ea typeface="나눔스퀘어_ac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38732" y="394772"/>
            <a:ext cx="15918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나눔스퀘어_ac Light"/>
                <a:ea typeface="나눔스퀘어_ac Light"/>
              </a:rPr>
              <a:t>레이블로 혼합</a:t>
            </a:r>
            <a:endParaRPr lang="ko-KR" altLang="en-US">
              <a:solidFill>
                <a:schemeClr val="bg1"/>
              </a:solidFill>
              <a:latin typeface="나눔스퀘어_ac Light"/>
              <a:ea typeface="나눔스퀘어_ac Light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545697" y="1984569"/>
            <a:ext cx="0" cy="1013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67169" y="736600"/>
            <a:ext cx="3459480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369</ep:Words>
  <ep:PresentationFormat>와이드스크린</ep:PresentationFormat>
  <ep:Paragraphs>85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2020-06-08T03:40:02.000</dcterms:created>
  <dc:creator>배석훈</dc:creator>
  <cp:lastModifiedBy>82107</cp:lastModifiedBy>
  <dcterms:modified xsi:type="dcterms:W3CDTF">2020-06-09T04:30:23.178</dcterms:modified>
  <cp:revision>22</cp:revision>
  <dc:title>데이터 2차 분석  2nd Data Analysis</dc:title>
  <cp:version>0906.0100.01</cp:version>
</cp:coreProperties>
</file>