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1"/>
    <p:sldMasterId id="2147483773" r:id="rId2"/>
    <p:sldMasterId id="2147483808" r:id="rId3"/>
  </p:sldMasterIdLst>
  <p:notesMasterIdLst>
    <p:notesMasterId r:id="rId49"/>
  </p:notesMasterIdLst>
  <p:handoutMasterIdLst>
    <p:handoutMasterId r:id="rId50"/>
  </p:handoutMasterIdLst>
  <p:sldIdLst>
    <p:sldId id="1989" r:id="rId4"/>
    <p:sldId id="1783" r:id="rId5"/>
    <p:sldId id="1926" r:id="rId6"/>
    <p:sldId id="1964" r:id="rId7"/>
    <p:sldId id="1935" r:id="rId8"/>
    <p:sldId id="1945" r:id="rId9"/>
    <p:sldId id="1943" r:id="rId10"/>
    <p:sldId id="1928" r:id="rId11"/>
    <p:sldId id="1948" r:id="rId12"/>
    <p:sldId id="1981" r:id="rId13"/>
    <p:sldId id="1984" r:id="rId14"/>
    <p:sldId id="1986" r:id="rId15"/>
    <p:sldId id="1985" r:id="rId16"/>
    <p:sldId id="1988" r:id="rId17"/>
    <p:sldId id="1977" r:id="rId18"/>
    <p:sldId id="1987" r:id="rId19"/>
    <p:sldId id="1979" r:id="rId20"/>
    <p:sldId id="1967" r:id="rId21"/>
    <p:sldId id="1949" r:id="rId22"/>
    <p:sldId id="1971" r:id="rId23"/>
    <p:sldId id="1951" r:id="rId24"/>
    <p:sldId id="1952" r:id="rId25"/>
    <p:sldId id="1953" r:id="rId26"/>
    <p:sldId id="1980" r:id="rId27"/>
    <p:sldId id="1955" r:id="rId28"/>
    <p:sldId id="1956" r:id="rId29"/>
    <p:sldId id="1957" r:id="rId30"/>
    <p:sldId id="1958" r:id="rId31"/>
    <p:sldId id="1931" r:id="rId32"/>
    <p:sldId id="1889" r:id="rId33"/>
    <p:sldId id="1972" r:id="rId34"/>
    <p:sldId id="1966" r:id="rId35"/>
    <p:sldId id="1961" r:id="rId36"/>
    <p:sldId id="1912" r:id="rId37"/>
    <p:sldId id="1893" r:id="rId38"/>
    <p:sldId id="1894" r:id="rId39"/>
    <p:sldId id="1895" r:id="rId40"/>
    <p:sldId id="1896" r:id="rId41"/>
    <p:sldId id="1897" r:id="rId42"/>
    <p:sldId id="1898" r:id="rId43"/>
    <p:sldId id="1899" r:id="rId44"/>
    <p:sldId id="1900" r:id="rId45"/>
    <p:sldId id="1901" r:id="rId46"/>
    <p:sldId id="1902" r:id="rId47"/>
    <p:sldId id="1911" r:id="rId48"/>
  </p:sldIdLst>
  <p:sldSz cx="9906000" cy="6858000" type="A4"/>
  <p:notesSz cx="6724650" cy="97742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3200" b="1" kern="1200">
        <a:solidFill>
          <a:srgbClr val="333333"/>
        </a:solidFill>
        <a:latin typeface="산돌고딕 M" pitchFamily="18" charset="-127"/>
        <a:ea typeface="산돌고딕 M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3200" b="1" kern="1200">
        <a:solidFill>
          <a:srgbClr val="333333"/>
        </a:solidFill>
        <a:latin typeface="산돌고딕 M" pitchFamily="18" charset="-127"/>
        <a:ea typeface="산돌고딕 M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3200" b="1" kern="1200">
        <a:solidFill>
          <a:srgbClr val="333333"/>
        </a:solidFill>
        <a:latin typeface="산돌고딕 M" pitchFamily="18" charset="-127"/>
        <a:ea typeface="산돌고딕 M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3200" b="1" kern="1200">
        <a:solidFill>
          <a:srgbClr val="333333"/>
        </a:solidFill>
        <a:latin typeface="산돌고딕 M" pitchFamily="18" charset="-127"/>
        <a:ea typeface="산돌고딕 M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3200" b="1" kern="1200">
        <a:solidFill>
          <a:srgbClr val="333333"/>
        </a:solidFill>
        <a:latin typeface="산돌고딕 M" pitchFamily="18" charset="-127"/>
        <a:ea typeface="산돌고딕 M" pitchFamily="18" charset="-127"/>
        <a:cs typeface="+mn-cs"/>
      </a:defRPr>
    </a:lvl5pPr>
    <a:lvl6pPr marL="2286000" algn="l" defTabSz="914400" rtl="0" eaLnBrk="1" latinLnBrk="1" hangingPunct="1">
      <a:defRPr kumimoji="1" sz="3200" b="1" kern="1200">
        <a:solidFill>
          <a:srgbClr val="333333"/>
        </a:solidFill>
        <a:latin typeface="산돌고딕 M" pitchFamily="18" charset="-127"/>
        <a:ea typeface="산돌고딕 M" pitchFamily="18" charset="-127"/>
        <a:cs typeface="+mn-cs"/>
      </a:defRPr>
    </a:lvl6pPr>
    <a:lvl7pPr marL="2743200" algn="l" defTabSz="914400" rtl="0" eaLnBrk="1" latinLnBrk="1" hangingPunct="1">
      <a:defRPr kumimoji="1" sz="3200" b="1" kern="1200">
        <a:solidFill>
          <a:srgbClr val="333333"/>
        </a:solidFill>
        <a:latin typeface="산돌고딕 M" pitchFamily="18" charset="-127"/>
        <a:ea typeface="산돌고딕 M" pitchFamily="18" charset="-127"/>
        <a:cs typeface="+mn-cs"/>
      </a:defRPr>
    </a:lvl7pPr>
    <a:lvl8pPr marL="3200400" algn="l" defTabSz="914400" rtl="0" eaLnBrk="1" latinLnBrk="1" hangingPunct="1">
      <a:defRPr kumimoji="1" sz="3200" b="1" kern="1200">
        <a:solidFill>
          <a:srgbClr val="333333"/>
        </a:solidFill>
        <a:latin typeface="산돌고딕 M" pitchFamily="18" charset="-127"/>
        <a:ea typeface="산돌고딕 M" pitchFamily="18" charset="-127"/>
        <a:cs typeface="+mn-cs"/>
      </a:defRPr>
    </a:lvl8pPr>
    <a:lvl9pPr marL="3657600" algn="l" defTabSz="914400" rtl="0" eaLnBrk="1" latinLnBrk="1" hangingPunct="1">
      <a:defRPr kumimoji="1" sz="3200" b="1" kern="1200">
        <a:solidFill>
          <a:srgbClr val="333333"/>
        </a:solidFill>
        <a:latin typeface="산돌고딕 M" pitchFamily="18" charset="-127"/>
        <a:ea typeface="산돌고딕 M" pitchFamily="18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54" userDrawn="1">
          <p15:clr>
            <a:srgbClr val="A4A3A4"/>
          </p15:clr>
        </p15:guide>
        <p15:guide id="2" pos="2168" userDrawn="1">
          <p15:clr>
            <a:srgbClr val="A4A3A4"/>
          </p15:clr>
        </p15:guide>
        <p15:guide id="3" orient="horz" pos="3131" userDrawn="1">
          <p15:clr>
            <a:srgbClr val="A4A3A4"/>
          </p15:clr>
        </p15:guide>
        <p15:guide id="4" pos="2145" userDrawn="1">
          <p15:clr>
            <a:srgbClr val="A4A3A4"/>
          </p15:clr>
        </p15:guide>
        <p15:guide id="5" orient="horz" pos="3102">
          <p15:clr>
            <a:srgbClr val="A4A3A4"/>
          </p15:clr>
        </p15:guide>
        <p15:guide id="6" orient="horz" pos="3079">
          <p15:clr>
            <a:srgbClr val="A4A3A4"/>
          </p15:clr>
        </p15:guide>
        <p15:guide id="7" pos="2142">
          <p15:clr>
            <a:srgbClr val="A4A3A4"/>
          </p15:clr>
        </p15:guide>
        <p15:guide id="8" pos="21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A4A"/>
    <a:srgbClr val="AC2A2A"/>
    <a:srgbClr val="C35855"/>
    <a:srgbClr val="FFFFFF"/>
    <a:srgbClr val="0070BE"/>
    <a:srgbClr val="8ECCF7"/>
    <a:srgbClr val="6CAFE6"/>
    <a:srgbClr val="002060"/>
    <a:srgbClr val="3A94DE"/>
    <a:srgbClr val="7BB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06" autoAdjust="0"/>
    <p:restoredTop sz="91935" autoAdjust="0"/>
  </p:normalViewPr>
  <p:slideViewPr>
    <p:cSldViewPr snapToObjects="1" showGuides="1">
      <p:cViewPr varScale="1">
        <p:scale>
          <a:sx n="87" d="100"/>
          <a:sy n="87" d="100"/>
        </p:scale>
        <p:origin x="-1517" y="-82"/>
      </p:cViewPr>
      <p:guideLst>
        <p:guide orient="horz" pos="2160"/>
        <p:guide pos="312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190"/>
    </p:cViewPr>
  </p:sorterViewPr>
  <p:notesViewPr>
    <p:cSldViewPr snapToObjects="1" showGuides="1">
      <p:cViewPr varScale="1">
        <p:scale>
          <a:sx n="60" d="100"/>
          <a:sy n="60" d="100"/>
        </p:scale>
        <p:origin x="3274" y="62"/>
      </p:cViewPr>
      <p:guideLst>
        <p:guide orient="horz" pos="3154"/>
        <p:guide orient="horz" pos="3131"/>
        <p:guide orient="horz" pos="3102"/>
        <p:guide orient="horz" pos="3079"/>
        <p:guide pos="2168"/>
        <p:guide pos="2145"/>
        <p:guide pos="2142"/>
        <p:guide pos="211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D762A3-4E02-451C-A1FB-85FAE66FD09A}" type="doc">
      <dgm:prSet loTypeId="urn:microsoft.com/office/officeart/2005/8/layout/chevron1" loCatId="process" qsTypeId="urn:microsoft.com/office/officeart/2005/8/quickstyle/simple4" qsCatId="simple" csTypeId="urn:microsoft.com/office/officeart/2005/8/colors/accent2_5" csCatId="accent2" phldr="1"/>
      <dgm:spPr/>
    </dgm:pt>
    <dgm:pt modelId="{802D1FB2-82DF-4D7F-A0D6-A5141DC14DA3}">
      <dgm:prSet phldrT="[텍스트]" custT="1"/>
      <dgm:spPr>
        <a:gradFill rotWithShape="0">
          <a:gsLst>
            <a:gs pos="0">
              <a:schemeClr val="accent2">
                <a:lumMod val="80000"/>
                <a:lumOff val="20000"/>
              </a:schemeClr>
            </a:gs>
            <a:gs pos="80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lin ang="16200000" scaled="0"/>
        </a:gradFill>
      </dgm:spPr>
      <dgm:t>
        <a:bodyPr/>
        <a:lstStyle/>
        <a:p>
          <a:pPr latinLnBrk="1">
            <a:lnSpc>
              <a:spcPct val="70000"/>
            </a:lnSpc>
          </a:pPr>
          <a:r>
            <a:rPr lang="en-US" altLang="ko-KR" sz="1600" b="1" dirty="0" smtClean="0">
              <a:latin typeface="+mn-ea"/>
              <a:ea typeface="+mn-ea"/>
            </a:rPr>
            <a:t>1</a:t>
          </a:r>
          <a:r>
            <a:rPr lang="ko-KR" altLang="en-US" sz="1600" b="1" dirty="0" smtClean="0">
              <a:latin typeface="+mn-ea"/>
              <a:ea typeface="+mn-ea"/>
            </a:rPr>
            <a:t>단계</a:t>
          </a:r>
          <a:endParaRPr lang="en-US" altLang="ko-KR" sz="1600" b="1" dirty="0" smtClean="0">
            <a:latin typeface="+mn-ea"/>
            <a:ea typeface="+mn-ea"/>
          </a:endParaRPr>
        </a:p>
        <a:p>
          <a:pPr latinLnBrk="1">
            <a:lnSpc>
              <a:spcPct val="70000"/>
            </a:lnSpc>
          </a:pPr>
          <a:r>
            <a:rPr lang="ko-KR" altLang="en-US" sz="1400" b="1" dirty="0" smtClean="0">
              <a:latin typeface="+mn-ea"/>
              <a:ea typeface="+mn-ea"/>
            </a:rPr>
            <a:t>개인 고객들의</a:t>
          </a:r>
          <a:r>
            <a:rPr lang="en-US" altLang="ko-KR" sz="1400" b="1" dirty="0" smtClean="0">
              <a:latin typeface="+mn-ea"/>
              <a:ea typeface="+mn-ea"/>
            </a:rPr>
            <a:t/>
          </a:r>
          <a:br>
            <a:rPr lang="en-US" altLang="ko-KR" sz="1400" b="1" dirty="0" smtClean="0">
              <a:latin typeface="+mn-ea"/>
              <a:ea typeface="+mn-ea"/>
            </a:rPr>
          </a:br>
          <a:r>
            <a:rPr lang="ko-KR" altLang="en-US" sz="1400" b="1" dirty="0" smtClean="0">
              <a:latin typeface="+mn-ea"/>
              <a:ea typeface="+mn-ea"/>
            </a:rPr>
            <a:t>입금 예측모델</a:t>
          </a:r>
          <a:endParaRPr lang="ko-KR" altLang="en-US" sz="1400" b="1" dirty="0"/>
        </a:p>
      </dgm:t>
    </dgm:pt>
    <dgm:pt modelId="{8ACCD71E-F96E-41CA-BF90-441E479E7FB7}" type="parTrans" cxnId="{0B894AF1-2CE9-46B3-B3DF-C816050E1DD1}">
      <dgm:prSet/>
      <dgm:spPr/>
      <dgm:t>
        <a:bodyPr/>
        <a:lstStyle/>
        <a:p>
          <a:pPr latinLnBrk="1"/>
          <a:endParaRPr lang="ko-KR" altLang="en-US"/>
        </a:p>
      </dgm:t>
    </dgm:pt>
    <dgm:pt modelId="{59470305-9F5D-45C5-AB30-1ACA11E19BB7}" type="sibTrans" cxnId="{0B894AF1-2CE9-46B3-B3DF-C816050E1DD1}">
      <dgm:prSet/>
      <dgm:spPr/>
      <dgm:t>
        <a:bodyPr/>
        <a:lstStyle/>
        <a:p>
          <a:pPr latinLnBrk="1"/>
          <a:endParaRPr lang="ko-KR" altLang="en-US"/>
        </a:p>
      </dgm:t>
    </dgm:pt>
    <dgm:pt modelId="{058B1FCF-B8A0-457F-80D0-86603A0004F0}">
      <dgm:prSet phldrT="[텍스트]" custT="1"/>
      <dgm:spPr/>
      <dgm:t>
        <a:bodyPr/>
        <a:lstStyle/>
        <a:p>
          <a:pPr latinLnBrk="1">
            <a:lnSpc>
              <a:spcPct val="70000"/>
            </a:lnSpc>
          </a:pPr>
          <a:endParaRPr lang="ko-KR" altLang="en-US" sz="1400" b="1" dirty="0"/>
        </a:p>
      </dgm:t>
    </dgm:pt>
    <dgm:pt modelId="{3AC48C8A-B0AB-44C1-8C79-D0A28CBA7A01}" type="parTrans" cxnId="{5ECFD1FF-D8DF-47ED-8BA5-41B475EF6FBC}">
      <dgm:prSet/>
      <dgm:spPr/>
      <dgm:t>
        <a:bodyPr/>
        <a:lstStyle/>
        <a:p>
          <a:pPr latinLnBrk="1"/>
          <a:endParaRPr lang="ko-KR" altLang="en-US"/>
        </a:p>
      </dgm:t>
    </dgm:pt>
    <dgm:pt modelId="{8E42A3C6-82D5-48D7-A593-8E70D07D8F18}" type="sibTrans" cxnId="{5ECFD1FF-D8DF-47ED-8BA5-41B475EF6FBC}">
      <dgm:prSet/>
      <dgm:spPr/>
      <dgm:t>
        <a:bodyPr/>
        <a:lstStyle/>
        <a:p>
          <a:pPr latinLnBrk="1"/>
          <a:endParaRPr lang="ko-KR" altLang="en-US"/>
        </a:p>
      </dgm:t>
    </dgm:pt>
    <dgm:pt modelId="{611CE9A7-7AFB-4384-ADE7-05327B1D730B}">
      <dgm:prSet phldrT="[텍스트]" custT="1"/>
      <dgm:spPr>
        <a:gradFill rotWithShape="0">
          <a:gsLst>
            <a:gs pos="0">
              <a:schemeClr val="accent2">
                <a:lumMod val="75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shade val="94000"/>
                <a:satMod val="135000"/>
                <a:alpha val="70000"/>
              </a:schemeClr>
            </a:gs>
          </a:gsLst>
          <a:lin ang="16200000" scaled="0"/>
        </a:gradFill>
      </dgm:spPr>
      <dgm:t>
        <a:bodyPr/>
        <a:lstStyle/>
        <a:p>
          <a:pPr latinLnBrk="1"/>
          <a:r>
            <a:rPr lang="ko-KR" altLang="en-US" sz="1400" b="1" dirty="0" smtClean="0">
              <a:latin typeface="+mn-ea"/>
              <a:ea typeface="+mn-ea"/>
            </a:rPr>
            <a:t>부산은행 버전</a:t>
          </a:r>
          <a:r>
            <a:rPr lang="en-US" altLang="ko-KR" sz="1400" b="1" dirty="0" smtClean="0">
              <a:latin typeface="+mn-ea"/>
              <a:ea typeface="+mn-ea"/>
            </a:rPr>
            <a:t/>
          </a:r>
          <a:br>
            <a:rPr lang="en-US" altLang="ko-KR" sz="1400" b="1" dirty="0" smtClean="0">
              <a:latin typeface="+mn-ea"/>
              <a:ea typeface="+mn-ea"/>
            </a:rPr>
          </a:br>
          <a:r>
            <a:rPr lang="ko-KR" altLang="en-US" sz="1400" b="1" dirty="0" smtClean="0">
              <a:latin typeface="+mn-ea"/>
              <a:ea typeface="+mn-ea"/>
            </a:rPr>
            <a:t>뱅크샐러드</a:t>
          </a:r>
          <a:endParaRPr lang="en-US" altLang="ko-KR" sz="1400" b="1" dirty="0" smtClean="0">
            <a:latin typeface="+mn-ea"/>
            <a:ea typeface="+mn-ea"/>
          </a:endParaRPr>
        </a:p>
      </dgm:t>
    </dgm:pt>
    <dgm:pt modelId="{F5EA7DF6-A6A4-46DB-AC96-5038C1B181AD}" type="parTrans" cxnId="{A69AC350-F5C4-402C-A93B-FDB388ECB6C4}">
      <dgm:prSet/>
      <dgm:spPr/>
      <dgm:t>
        <a:bodyPr/>
        <a:lstStyle/>
        <a:p>
          <a:pPr latinLnBrk="1"/>
          <a:endParaRPr lang="ko-KR" altLang="en-US"/>
        </a:p>
      </dgm:t>
    </dgm:pt>
    <dgm:pt modelId="{3C68F89E-2201-4DEE-A89D-E8D195008CB1}" type="sibTrans" cxnId="{A69AC350-F5C4-402C-A93B-FDB388ECB6C4}">
      <dgm:prSet/>
      <dgm:spPr/>
      <dgm:t>
        <a:bodyPr/>
        <a:lstStyle/>
        <a:p>
          <a:pPr latinLnBrk="1"/>
          <a:endParaRPr lang="ko-KR" altLang="en-US"/>
        </a:p>
      </dgm:t>
    </dgm:pt>
    <dgm:pt modelId="{427FCED0-2B66-4E7F-BF65-B4E03BA803A9}" type="pres">
      <dgm:prSet presAssocID="{8FD762A3-4E02-451C-A1FB-85FAE66FD09A}" presName="Name0" presStyleCnt="0">
        <dgm:presLayoutVars>
          <dgm:dir/>
          <dgm:animLvl val="lvl"/>
          <dgm:resizeHandles val="exact"/>
        </dgm:presLayoutVars>
      </dgm:prSet>
      <dgm:spPr/>
    </dgm:pt>
    <dgm:pt modelId="{EDA54CC1-14FF-4A72-8D1E-DF29D365F1D3}" type="pres">
      <dgm:prSet presAssocID="{802D1FB2-82DF-4D7F-A0D6-A5141DC14DA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6EFBE2-F85F-4234-B06A-9F3DC9C06A22}" type="pres">
      <dgm:prSet presAssocID="{59470305-9F5D-45C5-AB30-1ACA11E19BB7}" presName="parTxOnlySpace" presStyleCnt="0"/>
      <dgm:spPr/>
    </dgm:pt>
    <dgm:pt modelId="{F0999638-B5F0-4F45-9AA7-FD6D28AD79A9}" type="pres">
      <dgm:prSet presAssocID="{058B1FCF-B8A0-457F-80D0-86603A0004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F4F0CB-309F-46FD-8BFB-EFBF657253BA}" type="pres">
      <dgm:prSet presAssocID="{8E42A3C6-82D5-48D7-A593-8E70D07D8F18}" presName="parTxOnlySpace" presStyleCnt="0"/>
      <dgm:spPr/>
    </dgm:pt>
    <dgm:pt modelId="{1AE2CBEF-9DDB-494A-BC1C-E17BC9C29916}" type="pres">
      <dgm:prSet presAssocID="{611CE9A7-7AFB-4384-ADE7-05327B1D730B}" presName="parTxOnly" presStyleLbl="node1" presStyleIdx="2" presStyleCnt="3" custLinFactNeighborX="65468" custLinFactNeighborY="-5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14539F5-D724-4980-B47C-98E9AA5C0112}" type="presOf" srcId="{8FD762A3-4E02-451C-A1FB-85FAE66FD09A}" destId="{427FCED0-2B66-4E7F-BF65-B4E03BA803A9}" srcOrd="0" destOrd="0" presId="urn:microsoft.com/office/officeart/2005/8/layout/chevron1"/>
    <dgm:cxn modelId="{5A3C3163-D551-4F65-8379-AEB81B6B6E7E}" type="presOf" srcId="{802D1FB2-82DF-4D7F-A0D6-A5141DC14DA3}" destId="{EDA54CC1-14FF-4A72-8D1E-DF29D365F1D3}" srcOrd="0" destOrd="0" presId="urn:microsoft.com/office/officeart/2005/8/layout/chevron1"/>
    <dgm:cxn modelId="{5ECFD1FF-D8DF-47ED-8BA5-41B475EF6FBC}" srcId="{8FD762A3-4E02-451C-A1FB-85FAE66FD09A}" destId="{058B1FCF-B8A0-457F-80D0-86603A0004F0}" srcOrd="1" destOrd="0" parTransId="{3AC48C8A-B0AB-44C1-8C79-D0A28CBA7A01}" sibTransId="{8E42A3C6-82D5-48D7-A593-8E70D07D8F18}"/>
    <dgm:cxn modelId="{D833BD3F-FA63-4D16-A3C8-EB64ED3EACBD}" type="presOf" srcId="{058B1FCF-B8A0-457F-80D0-86603A0004F0}" destId="{F0999638-B5F0-4F45-9AA7-FD6D28AD79A9}" srcOrd="0" destOrd="0" presId="urn:microsoft.com/office/officeart/2005/8/layout/chevron1"/>
    <dgm:cxn modelId="{0B894AF1-2CE9-46B3-B3DF-C816050E1DD1}" srcId="{8FD762A3-4E02-451C-A1FB-85FAE66FD09A}" destId="{802D1FB2-82DF-4D7F-A0D6-A5141DC14DA3}" srcOrd="0" destOrd="0" parTransId="{8ACCD71E-F96E-41CA-BF90-441E479E7FB7}" sibTransId="{59470305-9F5D-45C5-AB30-1ACA11E19BB7}"/>
    <dgm:cxn modelId="{A69AC350-F5C4-402C-A93B-FDB388ECB6C4}" srcId="{8FD762A3-4E02-451C-A1FB-85FAE66FD09A}" destId="{611CE9A7-7AFB-4384-ADE7-05327B1D730B}" srcOrd="2" destOrd="0" parTransId="{F5EA7DF6-A6A4-46DB-AC96-5038C1B181AD}" sibTransId="{3C68F89E-2201-4DEE-A89D-E8D195008CB1}"/>
    <dgm:cxn modelId="{CCAE20BB-BBD5-4392-9CFD-1FC1D3B51692}" type="presOf" srcId="{611CE9A7-7AFB-4384-ADE7-05327B1D730B}" destId="{1AE2CBEF-9DDB-494A-BC1C-E17BC9C29916}" srcOrd="0" destOrd="0" presId="urn:microsoft.com/office/officeart/2005/8/layout/chevron1"/>
    <dgm:cxn modelId="{82D62FA6-604E-4C20-B1CB-31097BEE17B5}" type="presParOf" srcId="{427FCED0-2B66-4E7F-BF65-B4E03BA803A9}" destId="{EDA54CC1-14FF-4A72-8D1E-DF29D365F1D3}" srcOrd="0" destOrd="0" presId="urn:microsoft.com/office/officeart/2005/8/layout/chevron1"/>
    <dgm:cxn modelId="{A2F1B059-2D92-49E4-939D-1397805318F1}" type="presParOf" srcId="{427FCED0-2B66-4E7F-BF65-B4E03BA803A9}" destId="{A56EFBE2-F85F-4234-B06A-9F3DC9C06A22}" srcOrd="1" destOrd="0" presId="urn:microsoft.com/office/officeart/2005/8/layout/chevron1"/>
    <dgm:cxn modelId="{DA412A29-8183-417E-8317-DE411EB3CFE8}" type="presParOf" srcId="{427FCED0-2B66-4E7F-BF65-B4E03BA803A9}" destId="{F0999638-B5F0-4F45-9AA7-FD6D28AD79A9}" srcOrd="2" destOrd="0" presId="urn:microsoft.com/office/officeart/2005/8/layout/chevron1"/>
    <dgm:cxn modelId="{E8AD3200-50EA-4E97-AFFA-0473E159F050}" type="presParOf" srcId="{427FCED0-2B66-4E7F-BF65-B4E03BA803A9}" destId="{2BF4F0CB-309F-46FD-8BFB-EFBF657253BA}" srcOrd="3" destOrd="0" presId="urn:microsoft.com/office/officeart/2005/8/layout/chevron1"/>
    <dgm:cxn modelId="{B3A7927E-BE09-4EFD-B79D-4AA1AD82625C}" type="presParOf" srcId="{427FCED0-2B66-4E7F-BF65-B4E03BA803A9}" destId="{1AE2CBEF-9DDB-494A-BC1C-E17BC9C29916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54CC1-14FF-4A72-8D1E-DF29D365F1D3}">
      <dsp:nvSpPr>
        <dsp:cNvPr id="0" name=""/>
        <dsp:cNvSpPr/>
      </dsp:nvSpPr>
      <dsp:spPr>
        <a:xfrm>
          <a:off x="2320" y="262645"/>
          <a:ext cx="2827228" cy="1130891"/>
        </a:xfrm>
        <a:prstGeom prst="chevron">
          <a:avLst/>
        </a:prstGeom>
        <a:gradFill rotWithShape="0">
          <a:gsLst>
            <a:gs pos="0">
              <a:schemeClr val="accent2">
                <a:lumMod val="80000"/>
                <a:lumOff val="20000"/>
              </a:schemeClr>
            </a:gs>
            <a:gs pos="80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>
              <a:latin typeface="+mn-ea"/>
              <a:ea typeface="+mn-ea"/>
            </a:rPr>
            <a:t>1</a:t>
          </a:r>
          <a:r>
            <a:rPr lang="ko-KR" altLang="en-US" sz="1600" b="1" kern="1200" dirty="0" smtClean="0">
              <a:latin typeface="+mn-ea"/>
              <a:ea typeface="+mn-ea"/>
            </a:rPr>
            <a:t>단계</a:t>
          </a:r>
          <a:endParaRPr lang="en-US" altLang="ko-KR" sz="1600" b="1" kern="1200" dirty="0" smtClean="0">
            <a:latin typeface="+mn-ea"/>
            <a:ea typeface="+mn-ea"/>
          </a:endParaRPr>
        </a:p>
        <a:p>
          <a:pPr lvl="0" algn="ctr" defTabSz="711200" latinLnBrk="1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latin typeface="+mn-ea"/>
              <a:ea typeface="+mn-ea"/>
            </a:rPr>
            <a:t>개인 고객들의</a:t>
          </a:r>
          <a:r>
            <a:rPr lang="en-US" altLang="ko-KR" sz="1400" b="1" kern="1200" dirty="0" smtClean="0">
              <a:latin typeface="+mn-ea"/>
              <a:ea typeface="+mn-ea"/>
            </a:rPr>
            <a:t/>
          </a:r>
          <a:br>
            <a:rPr lang="en-US" altLang="ko-KR" sz="1400" b="1" kern="1200" dirty="0" smtClean="0">
              <a:latin typeface="+mn-ea"/>
              <a:ea typeface="+mn-ea"/>
            </a:rPr>
          </a:br>
          <a:r>
            <a:rPr lang="ko-KR" altLang="en-US" sz="1400" b="1" kern="1200" dirty="0" smtClean="0">
              <a:latin typeface="+mn-ea"/>
              <a:ea typeface="+mn-ea"/>
            </a:rPr>
            <a:t>입금 예측모델</a:t>
          </a:r>
          <a:endParaRPr lang="ko-KR" altLang="en-US" sz="1400" b="1" kern="1200" dirty="0"/>
        </a:p>
      </dsp:txBody>
      <dsp:txXfrm>
        <a:off x="567766" y="262645"/>
        <a:ext cx="1696337" cy="1130891"/>
      </dsp:txXfrm>
    </dsp:sp>
    <dsp:sp modelId="{F0999638-B5F0-4F45-9AA7-FD6D28AD79A9}">
      <dsp:nvSpPr>
        <dsp:cNvPr id="0" name=""/>
        <dsp:cNvSpPr/>
      </dsp:nvSpPr>
      <dsp:spPr>
        <a:xfrm>
          <a:off x="2546825" y="262645"/>
          <a:ext cx="2827228" cy="1130891"/>
        </a:xfrm>
        <a:prstGeom prst="chevron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0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20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 latinLnBrk="1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endParaRPr lang="ko-KR" altLang="en-US" sz="1400" b="1" kern="1200" dirty="0"/>
        </a:p>
      </dsp:txBody>
      <dsp:txXfrm>
        <a:off x="3112271" y="262645"/>
        <a:ext cx="1696337" cy="1130891"/>
      </dsp:txXfrm>
    </dsp:sp>
    <dsp:sp modelId="{1AE2CBEF-9DDB-494A-BC1C-E17BC9C29916}">
      <dsp:nvSpPr>
        <dsp:cNvPr id="0" name=""/>
        <dsp:cNvSpPr/>
      </dsp:nvSpPr>
      <dsp:spPr>
        <a:xfrm>
          <a:off x="5093651" y="256878"/>
          <a:ext cx="2827228" cy="1130891"/>
        </a:xfrm>
        <a:prstGeom prst="chevron">
          <a:avLst/>
        </a:prstGeom>
        <a:gradFill rotWithShape="0">
          <a:gsLst>
            <a:gs pos="0">
              <a:schemeClr val="accent2">
                <a:lumMod val="75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shade val="94000"/>
                <a:satMod val="135000"/>
                <a:alpha val="7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latin typeface="+mn-ea"/>
              <a:ea typeface="+mn-ea"/>
            </a:rPr>
            <a:t>부산은행 버전</a:t>
          </a:r>
          <a:r>
            <a:rPr lang="en-US" altLang="ko-KR" sz="1400" b="1" kern="1200" dirty="0" smtClean="0">
              <a:latin typeface="+mn-ea"/>
              <a:ea typeface="+mn-ea"/>
            </a:rPr>
            <a:t/>
          </a:r>
          <a:br>
            <a:rPr lang="en-US" altLang="ko-KR" sz="1400" b="1" kern="1200" dirty="0" smtClean="0">
              <a:latin typeface="+mn-ea"/>
              <a:ea typeface="+mn-ea"/>
            </a:rPr>
          </a:br>
          <a:r>
            <a:rPr lang="ko-KR" altLang="en-US" sz="1400" b="1" kern="1200" dirty="0" smtClean="0">
              <a:latin typeface="+mn-ea"/>
              <a:ea typeface="+mn-ea"/>
            </a:rPr>
            <a:t>뱅크샐러드</a:t>
          </a:r>
          <a:endParaRPr lang="en-US" altLang="ko-KR" sz="1400" b="1" kern="1200" dirty="0" smtClean="0">
            <a:latin typeface="+mn-ea"/>
            <a:ea typeface="+mn-ea"/>
          </a:endParaRPr>
        </a:p>
      </dsp:txBody>
      <dsp:txXfrm>
        <a:off x="5659097" y="256878"/>
        <a:ext cx="1696337" cy="1130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99692" cy="468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17" tIns="31158" rIns="62317" bIns="31158" numCol="1" anchor="t" anchorCtr="0" compatLnSpc="1">
            <a:prstTxWarp prst="textNoShape">
              <a:avLst/>
            </a:prstTxWarp>
          </a:bodyPr>
          <a:lstStyle>
            <a:lvl1pPr algn="l" defTabSz="623991" eaLnBrk="1" latinLnBrk="0" hangingPunct="1">
              <a:lnSpc>
                <a:spcPct val="110000"/>
              </a:lnSpc>
              <a:buFontTx/>
              <a:buNone/>
              <a:defRPr sz="800" b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2800" y="1"/>
            <a:ext cx="2898123" cy="468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17" tIns="31158" rIns="62317" bIns="31158" numCol="1" anchor="t" anchorCtr="0" compatLnSpc="1">
            <a:prstTxWarp prst="textNoShape">
              <a:avLst/>
            </a:prstTxWarp>
          </a:bodyPr>
          <a:lstStyle>
            <a:lvl1pPr algn="r" defTabSz="623991" eaLnBrk="1" latinLnBrk="0" hangingPunct="1">
              <a:lnSpc>
                <a:spcPct val="110000"/>
              </a:lnSpc>
              <a:buFontTx/>
              <a:buNone/>
              <a:defRPr sz="800" b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4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9994"/>
            <a:ext cx="2899692" cy="52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17" tIns="31158" rIns="62317" bIns="31158" numCol="1" anchor="b" anchorCtr="0" compatLnSpc="1">
            <a:prstTxWarp prst="textNoShape">
              <a:avLst/>
            </a:prstTxWarp>
          </a:bodyPr>
          <a:lstStyle>
            <a:lvl1pPr algn="l" defTabSz="623991" eaLnBrk="1" latinLnBrk="0" hangingPunct="1">
              <a:lnSpc>
                <a:spcPct val="110000"/>
              </a:lnSpc>
              <a:buFontTx/>
              <a:buNone/>
              <a:defRPr sz="800" b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4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2800" y="9269994"/>
            <a:ext cx="2898123" cy="52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17" tIns="31158" rIns="62317" bIns="31158" numCol="1" anchor="b" anchorCtr="0" compatLnSpc="1">
            <a:prstTxWarp prst="textNoShape">
              <a:avLst/>
            </a:prstTxWarp>
          </a:bodyPr>
          <a:lstStyle>
            <a:lvl1pPr algn="r" defTabSz="623991" eaLnBrk="1" latinLnBrk="0" hangingPunct="1">
              <a:lnSpc>
                <a:spcPct val="110000"/>
              </a:lnSpc>
              <a:buFontTx/>
              <a:buNone/>
              <a:defRPr sz="800" b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1pPr>
          </a:lstStyle>
          <a:p>
            <a:pPr>
              <a:defRPr/>
            </a:pPr>
            <a:fld id="{E0EB674D-D722-4812-A1DC-50F0AC7F3B1D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7031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899692" cy="198346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2317" tIns="31158" rIns="62317" bIns="31158" numCol="1" anchor="t" anchorCtr="0" compatLnSpc="1">
            <a:prstTxWarp prst="textNoShape">
              <a:avLst/>
            </a:prstTxWarp>
            <a:spAutoFit/>
          </a:bodyPr>
          <a:lstStyle>
            <a:lvl1pPr algn="l" defTabSz="623991" eaLnBrk="1" latinLnBrk="0" hangingPunct="1">
              <a:lnSpc>
                <a:spcPct val="110000"/>
              </a:lnSpc>
              <a:buFontTx/>
              <a:buNone/>
              <a:defRPr sz="8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2800" y="2"/>
            <a:ext cx="2898123" cy="198346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2317" tIns="31158" rIns="62317" bIns="31158" numCol="1" anchor="t" anchorCtr="0" compatLnSpc="1">
            <a:prstTxWarp prst="textNoShape">
              <a:avLst/>
            </a:prstTxWarp>
            <a:spAutoFit/>
          </a:bodyPr>
          <a:lstStyle>
            <a:lvl1pPr algn="r" defTabSz="623991" eaLnBrk="1" latinLnBrk="0" hangingPunct="1">
              <a:lnSpc>
                <a:spcPct val="110000"/>
              </a:lnSpc>
              <a:buFontTx/>
              <a:buNone/>
              <a:defRPr sz="8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6600" y="728663"/>
            <a:ext cx="5264150" cy="3644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79790" y="4634996"/>
            <a:ext cx="4969779" cy="1196972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2317" tIns="31158" rIns="62317" bIns="3115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noProof="0" dirty="0"/>
              <a:t>마스터 문자열 유형을 편집하려면 누르십시오</a:t>
            </a:r>
            <a:r>
              <a:rPr lang="en-US" altLang="ko-KR" noProof="0" dirty="0"/>
              <a:t>.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 err="1"/>
              <a:t>세째</a:t>
            </a:r>
            <a:r>
              <a:rPr lang="ko-KR" altLang="en-US" noProof="0" dirty="0"/>
              <a:t> 수준</a:t>
            </a:r>
          </a:p>
          <a:p>
            <a:pPr lvl="3"/>
            <a:r>
              <a:rPr lang="ko-KR" altLang="en-US" noProof="0" dirty="0" err="1"/>
              <a:t>네째</a:t>
            </a:r>
            <a:r>
              <a:rPr lang="ko-KR" altLang="en-US" noProof="0" dirty="0"/>
              <a:t>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93066"/>
            <a:ext cx="2899692" cy="198346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2317" tIns="31158" rIns="62317" bIns="31158" numCol="1" anchor="b" anchorCtr="0" compatLnSpc="1">
            <a:prstTxWarp prst="textNoShape">
              <a:avLst/>
            </a:prstTxWarp>
            <a:spAutoFit/>
          </a:bodyPr>
          <a:lstStyle>
            <a:lvl1pPr algn="l" defTabSz="623991" eaLnBrk="1" latinLnBrk="0" hangingPunct="1">
              <a:lnSpc>
                <a:spcPct val="110000"/>
              </a:lnSpc>
              <a:buFontTx/>
              <a:buNone/>
              <a:defRPr sz="8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2800" y="9593066"/>
            <a:ext cx="2898123" cy="198346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2317" tIns="31158" rIns="62317" bIns="31158" numCol="1" anchor="b" anchorCtr="0" compatLnSpc="1">
            <a:prstTxWarp prst="textNoShape">
              <a:avLst/>
            </a:prstTxWarp>
            <a:spAutoFit/>
          </a:bodyPr>
          <a:lstStyle>
            <a:lvl1pPr algn="r" defTabSz="623991" eaLnBrk="1" latinLnBrk="0" hangingPunct="1">
              <a:lnSpc>
                <a:spcPct val="110000"/>
              </a:lnSpc>
              <a:buFontTx/>
              <a:buNone/>
              <a:defRPr sz="8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5658F4D-F114-4194-9222-F006D5A14C27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3414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맑은 고딕" panose="020B0503020000020004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맑은 고딕" panose="020B0503020000020004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맑은 고딕" panose="020B0503020000020004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맑은 고딕" panose="020B0503020000020004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220"/>
            <a:fld id="{1B0DE763-767A-44A3-88C9-B542B72CA35F}" type="slidenum">
              <a:rPr lang="en-US" altLang="ko-KR" smtClean="0">
                <a:solidFill>
                  <a:srgbClr val="1F497D"/>
                </a:solidFill>
                <a:ea typeface="굴림" charset="-127"/>
              </a:rPr>
              <a:pPr defTabSz="915220"/>
              <a:t>2</a:t>
            </a:fld>
            <a:endParaRPr lang="en-US" altLang="ko-KR" dirty="0">
              <a:solidFill>
                <a:srgbClr val="1F497D"/>
              </a:solidFill>
              <a:ea typeface="굴림" charset="-127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9138" y="733425"/>
            <a:ext cx="5291137" cy="3662363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733" y="4642490"/>
            <a:ext cx="4926489" cy="276918"/>
          </a:xfrm>
          <a:noFill/>
          <a:ln/>
        </p:spPr>
        <p:txBody>
          <a:bodyPr lIns="0" tIns="45680" rIns="0" bIns="45680"/>
          <a:lstStyle/>
          <a:p>
            <a:pPr marL="194894" indent="-194894" eaLnBrk="1" hangingPunct="1"/>
            <a:endParaRPr lang="zh-SG" altLang="en-GB" dirty="0">
              <a:ea typeface="SimSun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65963" y="1893479"/>
            <a:ext cx="2264510" cy="3049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862" tIns="45431" rIns="90862" bIns="45431" rtlCol="0">
            <a:spAutoFit/>
          </a:bodyPr>
          <a:lstStyle/>
          <a:p>
            <a:r>
              <a:rPr lang="ko-KR" altLang="en-US" sz="1400" dirty="0" err="1">
                <a:solidFill>
                  <a:prstClr val="white"/>
                </a:solidFill>
              </a:rPr>
              <a:t>모바일뱅크</a:t>
            </a:r>
            <a:r>
              <a:rPr lang="ko-KR" altLang="en-US" sz="1400" dirty="0">
                <a:solidFill>
                  <a:prstClr val="white"/>
                </a:solidFill>
              </a:rPr>
              <a:t> 시스템 구축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65963" y="2176352"/>
            <a:ext cx="2264510" cy="3049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862" tIns="45431" rIns="90862" bIns="45431" rtlCol="0">
            <a:spAutoFit/>
          </a:bodyPr>
          <a:lstStyle/>
          <a:p>
            <a:r>
              <a:rPr lang="ko-KR" altLang="en-US" sz="1400" dirty="0">
                <a:solidFill>
                  <a:prstClr val="white"/>
                </a:solidFill>
              </a:rPr>
              <a:t>주간업무 보고서 </a:t>
            </a:r>
            <a:r>
              <a:rPr lang="en-US" altLang="ko-KR" sz="1200" dirty="0">
                <a:solidFill>
                  <a:prstClr val="white"/>
                </a:solidFill>
              </a:rPr>
              <a:t>(1&amp;2</a:t>
            </a:r>
            <a:r>
              <a:rPr lang="ko-KR" altLang="en-US" sz="1200" dirty="0">
                <a:solidFill>
                  <a:prstClr val="white"/>
                </a:solidFill>
              </a:rPr>
              <a:t>주차</a:t>
            </a:r>
            <a:r>
              <a:rPr lang="en-US" altLang="ko-KR" sz="1200" dirty="0">
                <a:solidFill>
                  <a:prstClr val="white"/>
                </a:solidFill>
              </a:rPr>
              <a:t>)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5963" y="2465677"/>
            <a:ext cx="2264510" cy="4421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862" tIns="45431" rIns="90862" bIns="45431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2016-01-14</a:t>
            </a:r>
          </a:p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7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84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62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85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7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7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7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7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7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7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81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7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79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7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7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79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79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79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79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794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01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818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79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794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794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79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111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281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42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077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42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73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8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7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62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05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62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05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Ⅰ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 userDrawn="1"/>
        </p:nvSpPr>
        <p:spPr bwMode="auto">
          <a:xfrm>
            <a:off x="4635536" y="6605098"/>
            <a:ext cx="634928" cy="186744"/>
          </a:xfrm>
          <a:prstGeom prst="roundRect">
            <a:avLst>
              <a:gd name="adj" fmla="val 50000"/>
            </a:avLst>
          </a:prstGeom>
          <a:solidFill>
            <a:srgbClr val="E4E4E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OTF Bold" pitchFamily="50" charset="-127"/>
              <a:ea typeface="나눔고딕OTF Bold" pitchFamily="50" charset="-127"/>
            </a:endParaRPr>
          </a:p>
        </p:txBody>
      </p:sp>
      <p:sp>
        <p:nvSpPr>
          <p:cNvPr id="19" name="Rectangle 2"/>
          <p:cNvSpPr>
            <a:spLocks noChangeArrowheads="1"/>
          </p:cNvSpPr>
          <p:nvPr userDrawn="1"/>
        </p:nvSpPr>
        <p:spPr bwMode="auto">
          <a:xfrm>
            <a:off x="4877659" y="6629689"/>
            <a:ext cx="15068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latinLnBrk="0">
              <a:defRPr/>
            </a:pPr>
            <a:fld id="{5F9EA9A3-C4E8-4E9E-8917-646C1DC4EDE7}" type="slidenum">
              <a:rPr lang="en-US" altLang="ko-KR" sz="9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latinLnBrk="0">
                <a:defRPr/>
              </a:pPr>
              <a:t>‹#›</a:t>
            </a:fld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165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Ⅰ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 userDrawn="1"/>
        </p:nvSpPr>
        <p:spPr bwMode="auto">
          <a:xfrm>
            <a:off x="4635536" y="6605098"/>
            <a:ext cx="634928" cy="186744"/>
          </a:xfrm>
          <a:prstGeom prst="roundRect">
            <a:avLst>
              <a:gd name="adj" fmla="val 50000"/>
            </a:avLst>
          </a:prstGeom>
          <a:solidFill>
            <a:srgbClr val="E4E4E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OTF Bold" pitchFamily="50" charset="-127"/>
              <a:ea typeface="나눔고딕OTF Bold" pitchFamily="50" charset="-127"/>
            </a:endParaRPr>
          </a:p>
        </p:txBody>
      </p:sp>
      <p:sp>
        <p:nvSpPr>
          <p:cNvPr id="19" name="Rectangle 2"/>
          <p:cNvSpPr>
            <a:spLocks noChangeArrowheads="1"/>
          </p:cNvSpPr>
          <p:nvPr userDrawn="1"/>
        </p:nvSpPr>
        <p:spPr bwMode="auto">
          <a:xfrm>
            <a:off x="4877659" y="6629689"/>
            <a:ext cx="15068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latinLnBrk="0">
              <a:defRPr/>
            </a:pPr>
            <a:fld id="{5F9EA9A3-C4E8-4E9E-8917-646C1DC4EDE7}" type="slidenum">
              <a:rPr lang="en-US" altLang="ko-KR" sz="9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latinLnBrk="0">
                <a:defRPr/>
              </a:pPr>
              <a:t>‹#›</a:t>
            </a:fld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/>
          <p:cNvGrpSpPr/>
          <p:nvPr userDrawn="1"/>
        </p:nvGrpSpPr>
        <p:grpSpPr>
          <a:xfrm>
            <a:off x="5671323" y="324586"/>
            <a:ext cx="2250001" cy="235950"/>
            <a:chOff x="2963384" y="901981"/>
            <a:chExt cx="1730731" cy="181401"/>
          </a:xfrm>
        </p:grpSpPr>
        <p:grpSp>
          <p:nvGrpSpPr>
            <p:cNvPr id="61" name="그룹 60"/>
            <p:cNvGrpSpPr/>
            <p:nvPr userDrawn="1"/>
          </p:nvGrpSpPr>
          <p:grpSpPr>
            <a:xfrm>
              <a:off x="4023495" y="901981"/>
              <a:ext cx="670620" cy="181400"/>
              <a:chOff x="4023495" y="901981"/>
              <a:chExt cx="670620" cy="181400"/>
            </a:xfrm>
          </p:grpSpPr>
          <p:sp>
            <p:nvSpPr>
              <p:cNvPr id="64" name="타원 63"/>
              <p:cNvSpPr/>
              <p:nvPr userDrawn="1"/>
            </p:nvSpPr>
            <p:spPr bwMode="auto">
              <a:xfrm>
                <a:off x="4023495" y="901981"/>
                <a:ext cx="181400" cy="181400"/>
              </a:xfrm>
              <a:prstGeom prst="ellipse">
                <a:avLst/>
              </a:prstGeom>
              <a:solidFill>
                <a:srgbClr val="9DA6AD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1080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74713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050" b="0" spc="-100" dirty="0">
                    <a:ln>
                      <a:noFill/>
                    </a:ln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5400000" scaled="0"/>
                    </a:gradFill>
                    <a:latin typeface=" 윤명조450" panose="02030504000101010101" pitchFamily="18" charset="-127"/>
                    <a:ea typeface=" 윤명조450" panose="02030504000101010101" pitchFamily="18" charset="-127"/>
                  </a:rPr>
                  <a:t>Ⅱ</a:t>
                </a:r>
                <a:endParaRPr lang="ko-KR" altLang="en-US" sz="1050" b="0" spc="-100" dirty="0">
                  <a:ln>
                    <a:noFill/>
                  </a:ln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 윤명조450" panose="02030504000101010101" pitchFamily="18" charset="-127"/>
                  <a:ea typeface=" 윤명조450" panose="02030504000101010101" pitchFamily="18" charset="-127"/>
                </a:endParaRPr>
              </a:p>
            </p:txBody>
          </p:sp>
          <p:sp>
            <p:nvSpPr>
              <p:cNvPr id="65" name="타원 64"/>
              <p:cNvSpPr/>
              <p:nvPr userDrawn="1"/>
            </p:nvSpPr>
            <p:spPr bwMode="auto">
              <a:xfrm>
                <a:off x="4268105" y="901981"/>
                <a:ext cx="181400" cy="181400"/>
              </a:xfrm>
              <a:prstGeom prst="ellipse">
                <a:avLst/>
              </a:prstGeom>
              <a:solidFill>
                <a:srgbClr val="9DA6AD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1080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7471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050" b="0" spc="-100" dirty="0"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5400000" scaled="0"/>
                    </a:gradFill>
                    <a:latin typeface=" 윤명조450" panose="02030504000101010101" pitchFamily="18" charset="-127"/>
                    <a:ea typeface=" 윤명조450" panose="02030504000101010101" pitchFamily="18" charset="-127"/>
                  </a:rPr>
                  <a:t>Ⅲ</a:t>
                </a:r>
                <a:endParaRPr lang="ko-KR" altLang="en-US" sz="1050" b="0" spc="-100" dirty="0"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 윤명조450" panose="02030504000101010101" pitchFamily="18" charset="-127"/>
                  <a:ea typeface=" 윤명조450" panose="02030504000101010101" pitchFamily="18" charset="-127"/>
                </a:endParaRPr>
              </a:p>
            </p:txBody>
          </p:sp>
          <p:sp>
            <p:nvSpPr>
              <p:cNvPr id="66" name="타원 65"/>
              <p:cNvSpPr/>
              <p:nvPr userDrawn="1"/>
            </p:nvSpPr>
            <p:spPr bwMode="auto">
              <a:xfrm>
                <a:off x="4512715" y="901981"/>
                <a:ext cx="181400" cy="181400"/>
              </a:xfrm>
              <a:prstGeom prst="ellipse">
                <a:avLst/>
              </a:prstGeom>
              <a:solidFill>
                <a:srgbClr val="9DA6AD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1080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7471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050" b="0" spc="-100" dirty="0"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5400000" scaled="0"/>
                    </a:gradFill>
                    <a:latin typeface=" 윤명조450" panose="02030504000101010101" pitchFamily="18" charset="-127"/>
                    <a:ea typeface=" 윤명조450" panose="02030504000101010101" pitchFamily="18" charset="-127"/>
                  </a:rPr>
                  <a:t>Ⅳ</a:t>
                </a:r>
                <a:endParaRPr lang="ko-KR" altLang="en-US" sz="1050" b="0" spc="-100" dirty="0"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 윤명조450" panose="02030504000101010101" pitchFamily="18" charset="-127"/>
                  <a:ea typeface=" 윤명조450" panose="02030504000101010101" pitchFamily="18" charset="-127"/>
                </a:endParaRPr>
              </a:p>
            </p:txBody>
          </p:sp>
        </p:grpSp>
        <p:sp>
          <p:nvSpPr>
            <p:cNvPr id="62" name="모서리가 둥근 직사각형 61"/>
            <p:cNvSpPr/>
            <p:nvPr userDrawn="1"/>
          </p:nvSpPr>
          <p:spPr bwMode="auto">
            <a:xfrm>
              <a:off x="2963384" y="901982"/>
              <a:ext cx="996901" cy="1814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0000">
                  <a:srgbClr val="004182"/>
                </a:gs>
                <a:gs pos="21000">
                  <a:srgbClr val="0076C0"/>
                </a:gs>
              </a:gsLst>
              <a:lin ang="3000000" scaled="0"/>
              <a:tileRect/>
            </a:gra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14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100" b="1" spc="-100" dirty="0">
                  <a:ln>
                    <a:noFill/>
                  </a:ln>
                  <a:gradFill>
                    <a:gsLst>
                      <a:gs pos="1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63500" algn="tl" rotWithShape="0">
                      <a:srgbClr val="007C84"/>
                    </a:outerShdw>
                  </a:effectLst>
                  <a:latin typeface=" 윤명조450" panose="02030504000101010101" pitchFamily="18" charset="-127"/>
                  <a:ea typeface=" 윤명조450" panose="02030504000101010101" pitchFamily="18" charset="-127"/>
                </a:rPr>
                <a:t>Ⅰ.</a:t>
              </a:r>
              <a:r>
                <a:rPr lang="en-US" altLang="ko-KR" sz="1100" b="0" spc="-100" dirty="0">
                  <a:ln>
                    <a:noFill/>
                  </a:ln>
                  <a:gradFill>
                    <a:gsLst>
                      <a:gs pos="1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63500" algn="tl" rotWithShape="0">
                      <a:srgbClr val="007C84"/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  <a:r>
                <a:rPr lang="ko-KR" altLang="en-US" sz="1050" b="1" spc="0" dirty="0">
                  <a:ln>
                    <a:noFill/>
                  </a:ln>
                  <a:gradFill>
                    <a:gsLst>
                      <a:gs pos="1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63500" algn="tl" rotWithShape="0">
                      <a:srgbClr val="007C84"/>
                    </a:outerShdw>
                  </a:effectLst>
                  <a:latin typeface="+mn-ea"/>
                  <a:ea typeface="+mn-ea"/>
                </a:rPr>
                <a:t>일반 부문</a:t>
              </a:r>
              <a:endParaRPr lang="ko-KR" altLang="en-US" sz="1050" dirty="0">
                <a:gradFill>
                  <a:gsLst>
                    <a:gs pos="100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63500" algn="tl" rotWithShape="0">
                    <a:srgbClr val="007C84"/>
                  </a:outerShdw>
                </a:effectLst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74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Ⅱ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 userDrawn="1"/>
        </p:nvSpPr>
        <p:spPr bwMode="auto">
          <a:xfrm>
            <a:off x="4635536" y="6605098"/>
            <a:ext cx="634928" cy="186744"/>
          </a:xfrm>
          <a:prstGeom prst="roundRect">
            <a:avLst>
              <a:gd name="adj" fmla="val 50000"/>
            </a:avLst>
          </a:prstGeom>
          <a:solidFill>
            <a:srgbClr val="E4E4E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OTF Bold" pitchFamily="50" charset="-127"/>
              <a:ea typeface="나눔고딕OTF Bold" pitchFamily="50" charset="-127"/>
            </a:endParaRPr>
          </a:p>
        </p:txBody>
      </p:sp>
      <p:sp>
        <p:nvSpPr>
          <p:cNvPr id="19" name="Rectangle 2"/>
          <p:cNvSpPr>
            <a:spLocks noChangeArrowheads="1"/>
          </p:cNvSpPr>
          <p:nvPr userDrawn="1"/>
        </p:nvSpPr>
        <p:spPr bwMode="auto">
          <a:xfrm>
            <a:off x="4877659" y="6629689"/>
            <a:ext cx="15068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latinLnBrk="0">
              <a:defRPr/>
            </a:pPr>
            <a:fld id="{5F9EA9A3-C4E8-4E9E-8917-646C1DC4EDE7}" type="slidenum">
              <a:rPr lang="en-US" altLang="ko-KR" sz="9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latinLnBrk="0">
                <a:defRPr/>
              </a:pPr>
              <a:t>‹#›</a:t>
            </a:fld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/>
          <p:cNvGrpSpPr/>
          <p:nvPr userDrawn="1"/>
        </p:nvGrpSpPr>
        <p:grpSpPr>
          <a:xfrm>
            <a:off x="7502400" y="118800"/>
            <a:ext cx="2249999" cy="235950"/>
            <a:chOff x="2960487" y="901981"/>
            <a:chExt cx="1732764" cy="181401"/>
          </a:xfrm>
        </p:grpSpPr>
        <p:grpSp>
          <p:nvGrpSpPr>
            <p:cNvPr id="61" name="그룹 60"/>
            <p:cNvGrpSpPr/>
            <p:nvPr userDrawn="1"/>
          </p:nvGrpSpPr>
          <p:grpSpPr>
            <a:xfrm>
              <a:off x="2960487" y="901981"/>
              <a:ext cx="1732764" cy="181400"/>
              <a:chOff x="2960487" y="901981"/>
              <a:chExt cx="1732764" cy="181400"/>
            </a:xfrm>
          </p:grpSpPr>
          <p:sp>
            <p:nvSpPr>
              <p:cNvPr id="63" name="타원 62"/>
              <p:cNvSpPr/>
              <p:nvPr userDrawn="1"/>
            </p:nvSpPr>
            <p:spPr bwMode="auto">
              <a:xfrm>
                <a:off x="2960487" y="901981"/>
                <a:ext cx="181400" cy="181400"/>
              </a:xfrm>
              <a:prstGeom prst="ellipse">
                <a:avLst/>
              </a:prstGeom>
              <a:solidFill>
                <a:srgbClr val="9DA6AD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1080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lvl="0" algn="ctr" defTabSz="874713"/>
                <a:r>
                  <a:rPr lang="en-US" altLang="ko-KR" sz="1050" b="0" spc="-100" dirty="0"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5400000" scaled="0"/>
                    </a:gradFill>
                    <a:latin typeface=" 윤명조450" panose="02030504000101010101" pitchFamily="18" charset="-127"/>
                    <a:ea typeface=" 윤명조450" panose="02030504000101010101" pitchFamily="18" charset="-127"/>
                  </a:rPr>
                  <a:t>Ⅰ</a:t>
                </a:r>
                <a:endParaRPr lang="ko-KR" altLang="en-US" sz="1050" b="0" spc="-100" dirty="0"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 윤명조450" panose="02030504000101010101" pitchFamily="18" charset="-127"/>
                  <a:ea typeface=" 윤명조450" panose="02030504000101010101" pitchFamily="18" charset="-127"/>
                </a:endParaRPr>
              </a:p>
            </p:txBody>
          </p:sp>
          <p:sp>
            <p:nvSpPr>
              <p:cNvPr id="65" name="타원 64"/>
              <p:cNvSpPr/>
              <p:nvPr userDrawn="1"/>
            </p:nvSpPr>
            <p:spPr bwMode="auto">
              <a:xfrm>
                <a:off x="4266954" y="901981"/>
                <a:ext cx="181400" cy="181400"/>
              </a:xfrm>
              <a:prstGeom prst="ellipse">
                <a:avLst/>
              </a:prstGeom>
              <a:solidFill>
                <a:srgbClr val="9DA6AD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1080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lvl="0" algn="ctr" defTabSz="874713"/>
                <a:r>
                  <a:rPr lang="en-US" altLang="ko-KR" sz="1050" b="0" spc="-100" dirty="0"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5400000" scaled="0"/>
                    </a:gradFill>
                    <a:latin typeface=" 윤명조450" panose="02030504000101010101" pitchFamily="18" charset="-127"/>
                    <a:ea typeface=" 윤명조450" panose="02030504000101010101" pitchFamily="18" charset="-127"/>
                  </a:rPr>
                  <a:t>Ⅲ</a:t>
                </a:r>
                <a:endParaRPr lang="ko-KR" altLang="en-US" sz="1050" b="0" spc="-100" dirty="0"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 윤명조450" panose="02030504000101010101" pitchFamily="18" charset="-127"/>
                  <a:ea typeface=" 윤명조450" panose="02030504000101010101" pitchFamily="18" charset="-127"/>
                </a:endParaRPr>
              </a:p>
            </p:txBody>
          </p:sp>
          <p:sp>
            <p:nvSpPr>
              <p:cNvPr id="66" name="타원 65"/>
              <p:cNvSpPr/>
              <p:nvPr userDrawn="1"/>
            </p:nvSpPr>
            <p:spPr bwMode="auto">
              <a:xfrm>
                <a:off x="4511851" y="901981"/>
                <a:ext cx="181400" cy="181400"/>
              </a:xfrm>
              <a:prstGeom prst="ellipse">
                <a:avLst/>
              </a:prstGeom>
              <a:solidFill>
                <a:srgbClr val="9DA6AD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1080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lvl="0" algn="ctr" defTabSz="874713"/>
                <a:r>
                  <a:rPr lang="en-US" altLang="ko-KR" sz="1050" b="0" spc="-100" dirty="0"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5400000" scaled="0"/>
                    </a:gradFill>
                    <a:latin typeface=" 윤명조450" panose="02030504000101010101" pitchFamily="18" charset="-127"/>
                    <a:ea typeface=" 윤명조450" panose="02030504000101010101" pitchFamily="18" charset="-127"/>
                  </a:rPr>
                  <a:t>Ⅳ</a:t>
                </a:r>
                <a:endParaRPr lang="ko-KR" altLang="en-US" sz="1050" b="0" spc="-100" dirty="0"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 윤명조450" panose="02030504000101010101" pitchFamily="18" charset="-127"/>
                  <a:ea typeface=" 윤명조450" panose="02030504000101010101" pitchFamily="18" charset="-127"/>
                </a:endParaRPr>
              </a:p>
            </p:txBody>
          </p:sp>
        </p:grpSp>
        <p:sp>
          <p:nvSpPr>
            <p:cNvPr id="62" name="모서리가 둥근 직사각형 61"/>
            <p:cNvSpPr/>
            <p:nvPr userDrawn="1"/>
          </p:nvSpPr>
          <p:spPr bwMode="auto">
            <a:xfrm>
              <a:off x="3205384" y="901982"/>
              <a:ext cx="998072" cy="1814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0000">
                  <a:srgbClr val="004182"/>
                </a:gs>
                <a:gs pos="21000">
                  <a:srgbClr val="0076C0"/>
                </a:gs>
              </a:gsLst>
              <a:lin ang="3000000" scaled="0"/>
              <a:tileRect/>
            </a:gra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14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rtl="0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100" b="1" spc="-100" dirty="0">
                  <a:ln>
                    <a:noFill/>
                  </a:ln>
                  <a:gradFill>
                    <a:gsLst>
                      <a:gs pos="1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63500" algn="tl" rotWithShape="0">
                      <a:srgbClr val="007C84"/>
                    </a:outerShdw>
                  </a:effectLst>
                  <a:latin typeface=" 윤명조450" panose="02030504000101010101" pitchFamily="18" charset="-127"/>
                  <a:ea typeface=" 윤명조450" panose="02030504000101010101" pitchFamily="18" charset="-127"/>
                </a:rPr>
                <a:t>Ⅱ.</a:t>
              </a:r>
              <a:r>
                <a:rPr lang="en-US" altLang="ko-KR" sz="1100" b="0" spc="-100" dirty="0">
                  <a:ln>
                    <a:noFill/>
                  </a:ln>
                  <a:gradFill>
                    <a:gsLst>
                      <a:gs pos="1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63500" algn="tl" rotWithShape="0">
                      <a:srgbClr val="007C84"/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  <a:r>
                <a:rPr kumimoji="1" lang="ko-KR" altLang="en-US" sz="1050" b="1" kern="1200" dirty="0">
                  <a:gradFill>
                    <a:gsLst>
                      <a:gs pos="1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63500" algn="tl" rotWithShape="0">
                      <a:srgbClr val="007C84"/>
                    </a:outerShdw>
                  </a:effectLst>
                  <a:latin typeface="+mn-ea"/>
                  <a:ea typeface="+mn-ea"/>
                  <a:cs typeface="+mn-cs"/>
                </a:rPr>
                <a:t>솔루션 부문</a:t>
              </a:r>
            </a:p>
          </p:txBody>
        </p:sp>
      </p:grp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60000" y="365760"/>
            <a:ext cx="8052971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/>
            </a:lvl1pPr>
          </a:lstStyle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0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104400"/>
            <a:ext cx="2576776" cy="457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dirty="0">
                <a:ln w="1270">
                  <a:noFill/>
                </a:ln>
                <a:solidFill>
                  <a:srgbClr val="002060"/>
                </a:solidFill>
                <a:latin typeface="+mn-ea"/>
                <a:ea typeface="+mn-ea"/>
              </a:rPr>
              <a:t>click</a:t>
            </a:r>
            <a:endParaRPr lang="ko-KR" altLang="en-US" sz="10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  <a:p>
            <a:pPr lvl="0"/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961200"/>
            <a:ext cx="1712912" cy="7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altLang="ko-KR" dirty="0"/>
              <a:t>Click to Edit DD</a:t>
            </a:r>
            <a:endParaRPr lang="ko-KR" altLang="en-US" dirty="0"/>
          </a:p>
        </p:txBody>
      </p:sp>
      <p:sp>
        <p:nvSpPr>
          <p:cNvPr id="21" name="제목 1"/>
          <p:cNvSpPr txBox="1">
            <a:spLocks/>
          </p:cNvSpPr>
          <p:nvPr userDrawn="1"/>
        </p:nvSpPr>
        <p:spPr>
          <a:xfrm>
            <a:off x="375420" y="1119520"/>
            <a:ext cx="8052971" cy="4572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kern="0" dirty="0">
              <a:latin typeface="+mn-ea"/>
              <a:ea typeface="+mn-ea"/>
            </a:endParaRPr>
          </a:p>
        </p:txBody>
      </p:sp>
      <p:sp>
        <p:nvSpPr>
          <p:cNvPr id="22" name="제목 1"/>
          <p:cNvSpPr txBox="1">
            <a:spLocks/>
          </p:cNvSpPr>
          <p:nvPr userDrawn="1"/>
        </p:nvSpPr>
        <p:spPr>
          <a:xfrm>
            <a:off x="359999" y="1178373"/>
            <a:ext cx="8052971" cy="4572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kern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764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Ⅲ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 userDrawn="1"/>
        </p:nvSpPr>
        <p:spPr bwMode="auto">
          <a:xfrm>
            <a:off x="4635536" y="6605098"/>
            <a:ext cx="634928" cy="186744"/>
          </a:xfrm>
          <a:prstGeom prst="roundRect">
            <a:avLst>
              <a:gd name="adj" fmla="val 50000"/>
            </a:avLst>
          </a:prstGeom>
          <a:solidFill>
            <a:srgbClr val="E4E4E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OTF Bold" pitchFamily="50" charset="-127"/>
              <a:ea typeface="나눔고딕OTF Bold" pitchFamily="50" charset="-127"/>
            </a:endParaRPr>
          </a:p>
        </p:txBody>
      </p:sp>
      <p:sp>
        <p:nvSpPr>
          <p:cNvPr id="19" name="Rectangle 2"/>
          <p:cNvSpPr>
            <a:spLocks noChangeArrowheads="1"/>
          </p:cNvSpPr>
          <p:nvPr userDrawn="1"/>
        </p:nvSpPr>
        <p:spPr bwMode="auto">
          <a:xfrm>
            <a:off x="4877659" y="6629689"/>
            <a:ext cx="15068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latinLnBrk="0">
              <a:defRPr/>
            </a:pPr>
            <a:fld id="{5F9EA9A3-C4E8-4E9E-8917-646C1DC4EDE7}" type="slidenum">
              <a:rPr lang="en-US" altLang="ko-KR" sz="9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latinLnBrk="0">
                <a:defRPr/>
              </a:pPr>
              <a:t>‹#›</a:t>
            </a:fld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/>
          <p:cNvGrpSpPr/>
          <p:nvPr userDrawn="1"/>
        </p:nvGrpSpPr>
        <p:grpSpPr>
          <a:xfrm>
            <a:off x="7502400" y="118800"/>
            <a:ext cx="2332365" cy="235950"/>
            <a:chOff x="2965183" y="901981"/>
            <a:chExt cx="1792777" cy="181401"/>
          </a:xfrm>
        </p:grpSpPr>
        <p:grpSp>
          <p:nvGrpSpPr>
            <p:cNvPr id="61" name="그룹 60"/>
            <p:cNvGrpSpPr/>
            <p:nvPr userDrawn="1"/>
          </p:nvGrpSpPr>
          <p:grpSpPr>
            <a:xfrm>
              <a:off x="2965183" y="901981"/>
              <a:ext cx="1792777" cy="181400"/>
              <a:chOff x="2965183" y="901981"/>
              <a:chExt cx="1792777" cy="181400"/>
            </a:xfrm>
          </p:grpSpPr>
          <p:sp>
            <p:nvSpPr>
              <p:cNvPr id="63" name="타원 62"/>
              <p:cNvSpPr/>
              <p:nvPr userDrawn="1"/>
            </p:nvSpPr>
            <p:spPr bwMode="auto">
              <a:xfrm>
                <a:off x="2965183" y="901981"/>
                <a:ext cx="181400" cy="181400"/>
              </a:xfrm>
              <a:prstGeom prst="ellipse">
                <a:avLst/>
              </a:prstGeom>
              <a:solidFill>
                <a:srgbClr val="9DA6AD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1080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lvl="0" algn="ctr" defTabSz="874713"/>
                <a:r>
                  <a:rPr lang="en-US" altLang="ko-KR" sz="1050" b="0" spc="-100" dirty="0"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5400000" scaled="0"/>
                    </a:gradFill>
                    <a:latin typeface=" 윤명조450" panose="02030504000101010101" pitchFamily="18" charset="-127"/>
                    <a:ea typeface=" 윤명조450" panose="02030504000101010101" pitchFamily="18" charset="-127"/>
                  </a:rPr>
                  <a:t>Ⅰ</a:t>
                </a:r>
                <a:endParaRPr lang="ko-KR" altLang="en-US" sz="1050" b="0" spc="-100" dirty="0"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 윤명조450" panose="02030504000101010101" pitchFamily="18" charset="-127"/>
                  <a:ea typeface=" 윤명조450" panose="02030504000101010101" pitchFamily="18" charset="-127"/>
                </a:endParaRPr>
              </a:p>
            </p:txBody>
          </p:sp>
          <p:sp>
            <p:nvSpPr>
              <p:cNvPr id="64" name="타원 63"/>
              <p:cNvSpPr/>
              <p:nvPr userDrawn="1"/>
            </p:nvSpPr>
            <p:spPr bwMode="auto">
              <a:xfrm>
                <a:off x="3188510" y="901981"/>
                <a:ext cx="181400" cy="181400"/>
              </a:xfrm>
              <a:prstGeom prst="ellipse">
                <a:avLst/>
              </a:prstGeom>
              <a:solidFill>
                <a:srgbClr val="9DA6AD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1080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lvl="0" algn="ctr" defTabSz="874713"/>
                <a:r>
                  <a:rPr lang="en-US" altLang="ko-KR" sz="1050" b="0" spc="-100" dirty="0"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5400000" scaled="0"/>
                    </a:gradFill>
                    <a:latin typeface=" 윤명조450" panose="02030504000101010101" pitchFamily="18" charset="-127"/>
                    <a:ea typeface=" 윤명조450" panose="02030504000101010101" pitchFamily="18" charset="-127"/>
                  </a:rPr>
                  <a:t>Ⅱ</a:t>
                </a:r>
                <a:endParaRPr lang="ko-KR" altLang="en-US" sz="1050" b="0" spc="-100" dirty="0"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 윤명조450" panose="02030504000101010101" pitchFamily="18" charset="-127"/>
                  <a:ea typeface=" 윤명조450" panose="02030504000101010101" pitchFamily="18" charset="-127"/>
                </a:endParaRPr>
              </a:p>
            </p:txBody>
          </p:sp>
          <p:sp>
            <p:nvSpPr>
              <p:cNvPr id="66" name="타원 65"/>
              <p:cNvSpPr/>
              <p:nvPr userDrawn="1"/>
            </p:nvSpPr>
            <p:spPr bwMode="auto">
              <a:xfrm>
                <a:off x="4576560" y="901981"/>
                <a:ext cx="181400" cy="181400"/>
              </a:xfrm>
              <a:prstGeom prst="ellipse">
                <a:avLst/>
              </a:prstGeom>
              <a:solidFill>
                <a:srgbClr val="9DA6AD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1080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lvl="0" algn="ctr" defTabSz="874713"/>
                <a:r>
                  <a:rPr lang="en-US" altLang="ko-KR" sz="1050" b="0" spc="-100" dirty="0"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5400000" scaled="0"/>
                    </a:gradFill>
                    <a:latin typeface=" 윤명조450" panose="02030504000101010101" pitchFamily="18" charset="-127"/>
                    <a:ea typeface=" 윤명조450" panose="02030504000101010101" pitchFamily="18" charset="-127"/>
                  </a:rPr>
                  <a:t>Ⅳ</a:t>
                </a:r>
                <a:endParaRPr lang="ko-KR" altLang="en-US" sz="1050" b="0" spc="-100" dirty="0"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 윤명조450" panose="02030504000101010101" pitchFamily="18" charset="-127"/>
                  <a:ea typeface=" 윤명조450" panose="02030504000101010101" pitchFamily="18" charset="-127"/>
                </a:endParaRPr>
              </a:p>
            </p:txBody>
          </p:sp>
        </p:grpSp>
        <p:sp>
          <p:nvSpPr>
            <p:cNvPr id="62" name="모서리가 둥근 직사각형 61"/>
            <p:cNvSpPr/>
            <p:nvPr userDrawn="1"/>
          </p:nvSpPr>
          <p:spPr bwMode="auto">
            <a:xfrm>
              <a:off x="3411837" y="901982"/>
              <a:ext cx="1122796" cy="1814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0000">
                  <a:srgbClr val="004182"/>
                </a:gs>
                <a:gs pos="21000">
                  <a:srgbClr val="0076C0"/>
                </a:gs>
              </a:gsLst>
              <a:lin ang="3000000" scaled="0"/>
              <a:tileRect/>
            </a:gra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14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rtl="0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100" b="1" spc="-100" dirty="0">
                  <a:ln>
                    <a:noFill/>
                  </a:ln>
                  <a:gradFill>
                    <a:gsLst>
                      <a:gs pos="1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63500" algn="tl" rotWithShape="0">
                      <a:srgbClr val="007C84"/>
                    </a:outerShdw>
                  </a:effectLst>
                  <a:latin typeface=" 윤명조450" panose="02030504000101010101" pitchFamily="18" charset="-127"/>
                  <a:ea typeface=" 윤명조450" panose="02030504000101010101" pitchFamily="18" charset="-127"/>
                </a:rPr>
                <a:t>Ⅲ.</a:t>
              </a:r>
              <a:r>
                <a:rPr lang="en-US" altLang="ko-KR" sz="1100" b="0" spc="-100" dirty="0">
                  <a:ln>
                    <a:noFill/>
                  </a:ln>
                  <a:gradFill>
                    <a:gsLst>
                      <a:gs pos="1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63500" algn="tl" rotWithShape="0">
                      <a:srgbClr val="007C84"/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  <a:r>
                <a:rPr kumimoji="1" lang="ko-KR" altLang="en-US" sz="1050" b="1" kern="1200" dirty="0">
                  <a:gradFill>
                    <a:gsLst>
                      <a:gs pos="1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63500" algn="tl" rotWithShape="0">
                      <a:srgbClr val="007C84"/>
                    </a:outerShdw>
                  </a:effectLst>
                  <a:latin typeface="+mn-ea"/>
                  <a:ea typeface="+mn-ea"/>
                  <a:cs typeface="+mn-cs"/>
                </a:rPr>
                <a:t>관리 부문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500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Ⅳ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 userDrawn="1"/>
        </p:nvSpPr>
        <p:spPr bwMode="auto">
          <a:xfrm>
            <a:off x="4635536" y="6605098"/>
            <a:ext cx="634928" cy="186744"/>
          </a:xfrm>
          <a:prstGeom prst="roundRect">
            <a:avLst>
              <a:gd name="adj" fmla="val 50000"/>
            </a:avLst>
          </a:prstGeom>
          <a:solidFill>
            <a:srgbClr val="E4E4E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OTF Bold" pitchFamily="50" charset="-127"/>
              <a:ea typeface="나눔고딕OTF Bold" pitchFamily="50" charset="-127"/>
            </a:endParaRPr>
          </a:p>
        </p:txBody>
      </p:sp>
      <p:sp>
        <p:nvSpPr>
          <p:cNvPr id="19" name="Rectangle 2"/>
          <p:cNvSpPr>
            <a:spLocks noChangeArrowheads="1"/>
          </p:cNvSpPr>
          <p:nvPr userDrawn="1"/>
        </p:nvSpPr>
        <p:spPr bwMode="auto">
          <a:xfrm>
            <a:off x="4877659" y="6629689"/>
            <a:ext cx="15068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latinLnBrk="0">
              <a:defRPr/>
            </a:pPr>
            <a:fld id="{5F9EA9A3-C4E8-4E9E-8917-646C1DC4EDE7}" type="slidenum">
              <a:rPr lang="en-US" altLang="ko-KR" sz="9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latinLnBrk="0">
                <a:defRPr/>
              </a:pPr>
              <a:t>‹#›</a:t>
            </a:fld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/>
          <p:cNvGrpSpPr/>
          <p:nvPr userDrawn="1"/>
        </p:nvGrpSpPr>
        <p:grpSpPr>
          <a:xfrm>
            <a:off x="7329264" y="118801"/>
            <a:ext cx="2465665" cy="235950"/>
            <a:chOff x="2965183" y="901981"/>
            <a:chExt cx="1895626" cy="181401"/>
          </a:xfrm>
        </p:grpSpPr>
        <p:grpSp>
          <p:nvGrpSpPr>
            <p:cNvPr id="61" name="그룹 60"/>
            <p:cNvGrpSpPr/>
            <p:nvPr userDrawn="1"/>
          </p:nvGrpSpPr>
          <p:grpSpPr>
            <a:xfrm>
              <a:off x="2965183" y="901981"/>
              <a:ext cx="670194" cy="181400"/>
              <a:chOff x="2965183" y="901981"/>
              <a:chExt cx="670194" cy="181400"/>
            </a:xfrm>
          </p:grpSpPr>
          <p:sp>
            <p:nvSpPr>
              <p:cNvPr id="63" name="타원 62"/>
              <p:cNvSpPr/>
              <p:nvPr userDrawn="1"/>
            </p:nvSpPr>
            <p:spPr bwMode="auto">
              <a:xfrm>
                <a:off x="2965183" y="901981"/>
                <a:ext cx="181400" cy="181400"/>
              </a:xfrm>
              <a:prstGeom prst="ellipse">
                <a:avLst/>
              </a:prstGeom>
              <a:solidFill>
                <a:srgbClr val="9DA6AD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1080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lvl="0" algn="ctr" defTabSz="874713"/>
                <a:r>
                  <a:rPr lang="en-US" altLang="ko-KR" sz="1050" b="0" spc="-100" dirty="0"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5400000" scaled="0"/>
                    </a:gradFill>
                    <a:latin typeface=" 윤명조450" panose="02030504000101010101" pitchFamily="18" charset="-127"/>
                    <a:ea typeface=" 윤명조450" panose="02030504000101010101" pitchFamily="18" charset="-127"/>
                  </a:rPr>
                  <a:t>Ⅰ</a:t>
                </a:r>
                <a:endParaRPr lang="ko-KR" altLang="en-US" sz="1050" b="0" spc="-100" dirty="0"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 윤명조450" panose="02030504000101010101" pitchFamily="18" charset="-127"/>
                  <a:ea typeface=" 윤명조450" panose="02030504000101010101" pitchFamily="18" charset="-127"/>
                </a:endParaRPr>
              </a:p>
            </p:txBody>
          </p:sp>
          <p:sp>
            <p:nvSpPr>
              <p:cNvPr id="64" name="타원 63"/>
              <p:cNvSpPr/>
              <p:nvPr userDrawn="1"/>
            </p:nvSpPr>
            <p:spPr bwMode="auto">
              <a:xfrm>
                <a:off x="3209580" y="901981"/>
                <a:ext cx="181400" cy="181400"/>
              </a:xfrm>
              <a:prstGeom prst="ellipse">
                <a:avLst/>
              </a:prstGeom>
              <a:solidFill>
                <a:srgbClr val="9DA6AD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1080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lvl="0" algn="ctr" defTabSz="874713"/>
                <a:r>
                  <a:rPr lang="en-US" altLang="ko-KR" sz="1050" b="0" spc="-100" dirty="0"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5400000" scaled="0"/>
                    </a:gradFill>
                    <a:latin typeface=" 윤명조450" panose="02030504000101010101" pitchFamily="18" charset="-127"/>
                    <a:ea typeface=" 윤명조450" panose="02030504000101010101" pitchFamily="18" charset="-127"/>
                  </a:rPr>
                  <a:t>Ⅱ</a:t>
                </a:r>
                <a:endParaRPr lang="ko-KR" altLang="en-US" sz="1050" b="0" spc="-100" dirty="0"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 윤명조450" panose="02030504000101010101" pitchFamily="18" charset="-127"/>
                  <a:ea typeface=" 윤명조450" panose="02030504000101010101" pitchFamily="18" charset="-127"/>
                </a:endParaRPr>
              </a:p>
            </p:txBody>
          </p:sp>
          <p:sp>
            <p:nvSpPr>
              <p:cNvPr id="65" name="타원 64"/>
              <p:cNvSpPr/>
              <p:nvPr userDrawn="1"/>
            </p:nvSpPr>
            <p:spPr bwMode="auto">
              <a:xfrm>
                <a:off x="3453977" y="901981"/>
                <a:ext cx="181400" cy="181400"/>
              </a:xfrm>
              <a:prstGeom prst="ellipse">
                <a:avLst/>
              </a:prstGeom>
              <a:solidFill>
                <a:srgbClr val="9DA6AD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1080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lvl="0" algn="ctr" defTabSz="874713"/>
                <a:r>
                  <a:rPr lang="en-US" altLang="ko-KR" sz="1050" b="0" spc="-100" dirty="0"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5400000" scaled="0"/>
                    </a:gradFill>
                    <a:latin typeface=" 윤명조450" panose="02030504000101010101" pitchFamily="18" charset="-127"/>
                    <a:ea typeface=" 윤명조450" panose="02030504000101010101" pitchFamily="18" charset="-127"/>
                  </a:rPr>
                  <a:t>Ⅲ</a:t>
                </a:r>
                <a:endParaRPr lang="ko-KR" altLang="en-US" sz="1050" b="0" spc="-100" dirty="0"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 윤명조450" panose="02030504000101010101" pitchFamily="18" charset="-127"/>
                  <a:ea typeface=" 윤명조450" panose="02030504000101010101" pitchFamily="18" charset="-127"/>
                </a:endParaRPr>
              </a:p>
            </p:txBody>
          </p:sp>
        </p:grpSp>
        <p:sp>
          <p:nvSpPr>
            <p:cNvPr id="62" name="모서리가 둥근 직사각형 61"/>
            <p:cNvSpPr/>
            <p:nvPr userDrawn="1"/>
          </p:nvSpPr>
          <p:spPr bwMode="auto">
            <a:xfrm>
              <a:off x="3698370" y="901982"/>
              <a:ext cx="1162439" cy="1814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0000">
                  <a:srgbClr val="004182"/>
                </a:gs>
                <a:gs pos="21000">
                  <a:srgbClr val="0076C0"/>
                </a:gs>
              </a:gsLst>
              <a:lin ang="3000000" scaled="0"/>
              <a:tileRect/>
            </a:gra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14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rtl="0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100" b="1" spc="-100" dirty="0">
                  <a:ln>
                    <a:noFill/>
                  </a:ln>
                  <a:gradFill>
                    <a:gsLst>
                      <a:gs pos="1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63500" algn="tl" rotWithShape="0">
                      <a:srgbClr val="007C84"/>
                    </a:outerShdw>
                  </a:effectLst>
                  <a:latin typeface=" 윤명조450" panose="02030504000101010101" pitchFamily="18" charset="-127"/>
                  <a:ea typeface=" 윤명조450" panose="02030504000101010101" pitchFamily="18" charset="-127"/>
                </a:rPr>
                <a:t>Ⅳ.</a:t>
              </a:r>
              <a:r>
                <a:rPr lang="en-US" altLang="ko-KR" sz="1100" b="0" spc="-100" dirty="0">
                  <a:ln>
                    <a:noFill/>
                  </a:ln>
                  <a:gradFill>
                    <a:gsLst>
                      <a:gs pos="1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63500" algn="tl" rotWithShape="0">
                      <a:srgbClr val="007C84"/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  <a:r>
                <a:rPr kumimoji="1" lang="ko-KR" altLang="en-US" sz="1050" b="1" kern="1200" dirty="0">
                  <a:gradFill>
                    <a:gsLst>
                      <a:gs pos="1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63500" algn="tl" rotWithShape="0">
                      <a:srgbClr val="007C84"/>
                    </a:outerShdw>
                  </a:effectLst>
                  <a:latin typeface="+mn-ea"/>
                  <a:ea typeface="+mn-ea"/>
                  <a:cs typeface="+mn-cs"/>
                </a:rPr>
                <a:t>교육지원 부문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043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9000" y="365760"/>
            <a:ext cx="8052971" cy="457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2400" b="1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889000" y="839144"/>
            <a:ext cx="8052971" cy="487950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b="0" cap="none" baseline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dirty="0"/>
              <a:t>Click to edit subtitle</a:t>
            </a:r>
            <a:r>
              <a:rPr lang="ko-KR" altLang="en-US" dirty="0" err="1"/>
              <a:t>ㄴㅇㄹ</a:t>
            </a:r>
            <a:endParaRPr lang="en-US" altLang="ko-KR" dirty="0"/>
          </a:p>
          <a:p>
            <a:pPr lvl="0"/>
            <a:r>
              <a:rPr lang="ko-KR" altLang="en-US" dirty="0" err="1"/>
              <a:t>ㄴㅇㄹㄴㅇㄹㄴ</a:t>
            </a:r>
            <a:endParaRPr lang="en-US" dirty="0"/>
          </a:p>
        </p:txBody>
      </p:sp>
      <p:sp>
        <p:nvSpPr>
          <p:cNvPr id="4" name="모서리가 둥근 직사각형 3"/>
          <p:cNvSpPr/>
          <p:nvPr userDrawn="1"/>
        </p:nvSpPr>
        <p:spPr bwMode="auto">
          <a:xfrm>
            <a:off x="4635536" y="6605098"/>
            <a:ext cx="634928" cy="186744"/>
          </a:xfrm>
          <a:prstGeom prst="roundRect">
            <a:avLst>
              <a:gd name="adj" fmla="val 50000"/>
            </a:avLst>
          </a:prstGeom>
          <a:solidFill>
            <a:srgbClr val="E4E4E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OTF Bold" pitchFamily="50" charset="-127"/>
              <a:ea typeface="나눔고딕OTF Bold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4877659" y="6629689"/>
            <a:ext cx="15068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latinLnBrk="0">
              <a:defRPr/>
            </a:pPr>
            <a:fld id="{5F9EA9A3-C4E8-4E9E-8917-646C1DC4EDE7}" type="slidenum">
              <a:rPr lang="en-US" altLang="ko-KR" sz="9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latinLnBrk="0">
                <a:defRPr/>
              </a:pPr>
              <a:t>‹#›</a:t>
            </a:fld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046716"/>
      </p:ext>
    </p:extLst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3919770" y="6566578"/>
            <a:ext cx="2063750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r" eaLnBrk="0" latinLnBrk="0" hangingPunct="0">
              <a:defRPr kumimoji="0" sz="900" b="0">
                <a:solidFill>
                  <a:srgbClr val="333333"/>
                </a:solidFill>
                <a:latin typeface="+mn-lt"/>
                <a:ea typeface="+mn-ea"/>
              </a:defRPr>
            </a:lvl1pPr>
          </a:lstStyle>
          <a:p>
            <a:pPr algn="ctr">
              <a:defRPr/>
            </a:pPr>
            <a:fld id="{2990743D-816C-4B4F-8E3F-A6C3DDF5848F}" type="slidenum">
              <a:rPr lang="ko-KR" altLang="en-US"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ko-KR" dirty="0">
              <a:cs typeface="Arial" pitchFamily="34" charset="0"/>
            </a:endParaRPr>
          </a:p>
        </p:txBody>
      </p:sp>
      <p:cxnSp>
        <p:nvCxnSpPr>
          <p:cNvPr id="3" name="직선 연결선 16"/>
          <p:cNvCxnSpPr>
            <a:cxnSpLocks noChangeShapeType="1"/>
          </p:cNvCxnSpPr>
          <p:nvPr userDrawn="1"/>
        </p:nvCxnSpPr>
        <p:spPr bwMode="auto">
          <a:xfrm>
            <a:off x="355600" y="727075"/>
            <a:ext cx="9218613" cy="1588"/>
          </a:xfrm>
          <a:prstGeom prst="line">
            <a:avLst/>
          </a:prstGeom>
          <a:noFill/>
          <a:ln w="9525" algn="ctr">
            <a:solidFill>
              <a:srgbClr val="00277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-138499"/>
            <a:ext cx="184731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 sz="1200" b="0" dirty="0">
              <a:solidFill>
                <a:srgbClr val="000000"/>
              </a:solidFill>
              <a:latin typeface="맑은 고딕" panose="020B0503020000020004" pitchFamily="50" charset="-127"/>
              <a:ea typeface="굴림" pitchFamily="50" charset="-127"/>
            </a:endParaRPr>
          </a:p>
        </p:txBody>
      </p:sp>
      <p:pic>
        <p:nvPicPr>
          <p:cNvPr id="1026" name="Picture 2" descr="C:\Users\OU11043\Desktop\BNK부산은행_C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160" y="6379411"/>
            <a:ext cx="1393045" cy="18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16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155535" y="1700808"/>
            <a:ext cx="4569768" cy="1082551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</a:t>
            </a:r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317315" y="3573016"/>
            <a:ext cx="584660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116" y="0"/>
            <a:ext cx="5227647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58" y="2920108"/>
            <a:ext cx="5374174" cy="50556"/>
          </a:xfrm>
          <a:prstGeom prst="rect">
            <a:avLst/>
          </a:prstGeom>
        </p:spPr>
      </p:pic>
      <p:pic>
        <p:nvPicPr>
          <p:cNvPr id="8" name="Picture 228" descr="D:\Pictures\BNK CI\BNK부산은행로고이미지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41" y="6294040"/>
            <a:ext cx="1704643" cy="47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723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1BC826-D9FA-4177-9221-35D17C0012D0}" type="slidenum">
              <a:rPr lang="ko-KR" altLang="en-US" sz="1200" b="0" smtClean="0">
                <a:solidFill>
                  <a:srgbClr val="000000"/>
                </a:solidFill>
                <a:latin typeface="Arial" pitchFamily="34" charset="0"/>
              </a:rPr>
              <a:pPr/>
              <a:t>‹#›</a:t>
            </a:fld>
            <a:endParaRPr lang="ko-KR" altLang="en-US" sz="1200" b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9902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30536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3974">
          <p15:clr>
            <a:srgbClr val="F26B43"/>
          </p15:clr>
        </p15:guide>
        <p15:guide id="2" pos="3120">
          <p15:clr>
            <a:srgbClr val="F26B43"/>
          </p15:clr>
        </p15:guide>
        <p15:guide id="3" orient="horz" pos="4110">
          <p15:clr>
            <a:srgbClr val="F26B43"/>
          </p15:clr>
        </p15:guide>
        <p15:guide id="4" pos="172">
          <p15:clr>
            <a:srgbClr val="F26B43"/>
          </p15:clr>
        </p15:guide>
        <p15:guide id="5" pos="6068">
          <p15:clr>
            <a:srgbClr val="F26B43"/>
          </p15:clr>
        </p15:guide>
        <p15:guide id="6" orient="horz" pos="754">
          <p15:clr>
            <a:srgbClr val="F26B43"/>
          </p15:clr>
        </p15:guide>
        <p15:guide id="7" orient="horz" pos="102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" y="0"/>
            <a:ext cx="9898380" cy="685800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274320" y="6516439"/>
            <a:ext cx="9357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28" descr="D:\Pictures\BNK CI\BNK부산은행로고이미지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384" y="6453336"/>
            <a:ext cx="1321092" cy="30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17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74" r:id="rId2"/>
    <p:sldLayoutId id="2147483775" r:id="rId3"/>
    <p:sldLayoutId id="2147483776" r:id="rId4"/>
    <p:sldLayoutId id="2147483777" r:id="rId5"/>
    <p:sldLayoutId id="2147483807" r:id="rId6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4020" userDrawn="1">
          <p15:clr>
            <a:srgbClr val="F26B43"/>
          </p15:clr>
        </p15:guide>
        <p15:guide id="3" orient="horz" pos="4110" userDrawn="1">
          <p15:clr>
            <a:srgbClr val="F26B43"/>
          </p15:clr>
        </p15:guide>
        <p15:guide id="4" pos="172" userDrawn="1">
          <p15:clr>
            <a:srgbClr val="F26B43"/>
          </p15:clr>
        </p15:guide>
        <p15:guide id="5" pos="6068" userDrawn="1">
          <p15:clr>
            <a:srgbClr val="F26B43"/>
          </p15:clr>
        </p15:guide>
        <p15:guide id="6" orient="horz" pos="709" userDrawn="1">
          <p15:clr>
            <a:srgbClr val="F26B43"/>
          </p15:clr>
        </p15:guide>
        <p15:guide id="7" orient="horz" pos="1026" userDrawn="1">
          <p15:clr>
            <a:srgbClr val="F26B43"/>
          </p15:clr>
        </p15:guide>
        <p15:guide id="8" orient="horz" pos="129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reeform 17"/>
          <p:cNvSpPr>
            <a:spLocks/>
          </p:cNvSpPr>
          <p:nvPr/>
        </p:nvSpPr>
        <p:spPr bwMode="auto">
          <a:xfrm>
            <a:off x="8840788" y="2103438"/>
            <a:ext cx="1066800" cy="3622675"/>
          </a:xfrm>
          <a:custGeom>
            <a:avLst/>
            <a:gdLst>
              <a:gd name="T0" fmla="*/ 2147483647 w 661"/>
              <a:gd name="T1" fmla="*/ 0 h 2245"/>
              <a:gd name="T2" fmla="*/ 0 w 661"/>
              <a:gd name="T3" fmla="*/ 2147483647 h 2245"/>
              <a:gd name="T4" fmla="*/ 2147483647 w 661"/>
              <a:gd name="T5" fmla="*/ 2147483647 h 22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61" h="2245">
                <a:moveTo>
                  <a:pt x="661" y="0"/>
                </a:moveTo>
                <a:lnTo>
                  <a:pt x="0" y="2032"/>
                </a:lnTo>
                <a:lnTo>
                  <a:pt x="661" y="2245"/>
                </a:ln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200" b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65125"/>
            <a:ext cx="8420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588" y="1874838"/>
            <a:ext cx="8558212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7943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9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9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9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9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9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9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9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9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9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80975" indent="-180975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5125" indent="-182563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552450" indent="-18573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757238" indent="-2032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981075" indent="-22225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438275" indent="-22225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1895475" indent="-22225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2352675" indent="-22225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2809875" indent="-22225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400" dirty="0" smtClean="0"/>
              <a:t>들어가기 전에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7782" y="3284984"/>
            <a:ext cx="6371989" cy="2952328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본 자료는 부산은행 내부 데이터 관련 자료를 포함하고 있던 자료입니다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내부 데이터를 외부에 유출 시키면 안되기에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부득이하게 내부 데이터 관련 자료는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PPT</a:t>
            </a:r>
            <a:r>
              <a:rPr lang="ko-KR" altLang="en-US" dirty="0" smtClean="0">
                <a:solidFill>
                  <a:schemeClr val="tx1"/>
                </a:solidFill>
              </a:rPr>
              <a:t>에서 삭제 및 </a:t>
            </a:r>
            <a:r>
              <a:rPr lang="ko-KR" altLang="en-US" dirty="0" err="1" smtClean="0">
                <a:solidFill>
                  <a:schemeClr val="tx1"/>
                </a:solidFill>
              </a:rPr>
              <a:t>마스킹</a:t>
            </a:r>
            <a:r>
              <a:rPr lang="ko-KR" altLang="en-US" dirty="0" smtClean="0">
                <a:solidFill>
                  <a:schemeClr val="tx1"/>
                </a:solidFill>
              </a:rPr>
              <a:t> 처리 하였습니다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부산은행에서 인턴으로 일할 당시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내부에서 개발한 코드를 밖으로 유출 시키는 것은 금지되어 있었습니다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따라서 코드를 첨부하지 못하였습니다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김성익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BC826-D9FA-4177-9221-35D17C0012D0}" type="slidenum">
              <a:rPr lang="ko-KR" altLang="en-US" sz="1200" b="0" smtClean="0">
                <a:solidFill>
                  <a:srgbClr val="000000"/>
                </a:solidFill>
                <a:latin typeface="Arial" pitchFamily="34" charset="0"/>
              </a:rPr>
              <a:pPr/>
              <a:t>1</a:t>
            </a:fld>
            <a:endParaRPr lang="ko-KR" altLang="en-US" sz="1200" b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51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10" name="모서리가 둥근 직사각형 4"/>
          <p:cNvSpPr/>
          <p:nvPr/>
        </p:nvSpPr>
        <p:spPr>
          <a:xfrm>
            <a:off x="893586" y="1246565"/>
            <a:ext cx="7758786" cy="6721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20320" rIns="30480" bIns="20320" numCol="1" spcCol="1270" anchor="ctr" anchorCtr="0">
            <a:noAutofit/>
          </a:bodyPr>
          <a:lstStyle/>
          <a:p>
            <a:r>
              <a:rPr lang="ko-KR" altLang="ko-KR" sz="1600" dirty="0" smtClean="0"/>
              <a:t>목적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예측 성공률이 낮은 원인 파악</a:t>
            </a:r>
            <a:endParaRPr lang="ko-KR" altLang="ko-KR" sz="1600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829418" y="4509120"/>
            <a:ext cx="7992889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200" b="1" dirty="0" err="1" smtClean="0"/>
              <a:t>층화추출</a:t>
            </a:r>
            <a:endParaRPr lang="en-US" altLang="ko-KR" sz="1200" b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sz="1200" dirty="0" smtClean="0"/>
              <a:t>조사대상이 되는 모집단을 몇 개의 층</a:t>
            </a:r>
            <a:r>
              <a:rPr lang="en-US" altLang="ko-KR" sz="1200" dirty="0" smtClean="0"/>
              <a:t>(</a:t>
            </a:r>
            <a:r>
              <a:rPr lang="ko-KR" altLang="ko-KR" sz="1200" dirty="0" smtClean="0"/>
              <a:t>집단</a:t>
            </a:r>
            <a:r>
              <a:rPr lang="en-US" altLang="ko-KR" sz="1200" dirty="0" smtClean="0"/>
              <a:t>)</a:t>
            </a:r>
            <a:r>
              <a:rPr lang="ko-KR" altLang="ko-KR" sz="1200" dirty="0" smtClean="0"/>
              <a:t>으로 나누어 각 층에서 표본을 추출하는 방법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endParaRPr lang="en-US" altLang="ko-KR" b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829418" y="2820716"/>
            <a:ext cx="7758786" cy="118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관찰 데이터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층화추출을</a:t>
            </a:r>
            <a:r>
              <a:rPr lang="ko-KR" altLang="en-US" dirty="0" smtClean="0"/>
              <a:t> 통한 표본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명의 </a:t>
            </a:r>
            <a:r>
              <a:rPr lang="en-US" altLang="ko-KR" dirty="0" smtClean="0"/>
              <a:t>5</a:t>
            </a:r>
            <a:r>
              <a:rPr lang="ko-KR" altLang="en-US" dirty="0" smtClean="0"/>
              <a:t>년치 입금거래내역</a:t>
            </a:r>
            <a:endParaRPr lang="en-US" altLang="ko-K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관찰 결과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거래 빈도</a:t>
            </a:r>
            <a:r>
              <a:rPr lang="en-US" altLang="ko-KR" dirty="0" smtClean="0"/>
              <a:t>, </a:t>
            </a:r>
            <a:r>
              <a:rPr lang="ko-KR" altLang="ko-KR" dirty="0"/>
              <a:t>입금의뢰인명</a:t>
            </a:r>
            <a:r>
              <a:rPr lang="en-US" altLang="ko-KR" dirty="0"/>
              <a:t>, </a:t>
            </a:r>
            <a:r>
              <a:rPr lang="ko-KR" altLang="ko-KR" dirty="0" smtClean="0"/>
              <a:t>거래</a:t>
            </a:r>
            <a:r>
              <a:rPr lang="en-US" altLang="ko-KR" dirty="0" smtClean="0"/>
              <a:t> </a:t>
            </a:r>
            <a:r>
              <a:rPr lang="ko-KR" altLang="ko-KR" dirty="0" smtClean="0"/>
              <a:t>일자 </a:t>
            </a:r>
            <a:r>
              <a:rPr lang="ko-KR" altLang="ko-KR" dirty="0"/>
              <a:t>등을 고려하였을 때</a:t>
            </a:r>
            <a:r>
              <a:rPr lang="en-US" altLang="ko-KR" dirty="0"/>
              <a:t>, </a:t>
            </a:r>
            <a:r>
              <a:rPr lang="ko-KR" altLang="ko-KR" dirty="0"/>
              <a:t>아무도 예상할 수 없는 비정기적인 거래내역</a:t>
            </a:r>
            <a:r>
              <a:rPr lang="en-US" altLang="ko-KR" dirty="0"/>
              <a:t>(ex </a:t>
            </a:r>
            <a:r>
              <a:rPr lang="ko-KR" altLang="ko-KR" dirty="0"/>
              <a:t>대출</a:t>
            </a:r>
            <a:r>
              <a:rPr lang="en-US" altLang="ko-KR" dirty="0"/>
              <a:t>, </a:t>
            </a:r>
            <a:r>
              <a:rPr lang="ko-KR" altLang="ko-KR" dirty="0"/>
              <a:t>개인간 거래 등</a:t>
            </a:r>
            <a:r>
              <a:rPr lang="en-US" altLang="ko-KR" dirty="0"/>
              <a:t>)</a:t>
            </a:r>
            <a:r>
              <a:rPr lang="ko-KR" altLang="ko-KR" dirty="0"/>
              <a:t>이 </a:t>
            </a:r>
            <a:r>
              <a:rPr lang="ko-KR" altLang="ko-KR" dirty="0" smtClean="0"/>
              <a:t>존재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endParaRPr lang="en-US" altLang="ko-KR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23" name="그룹 22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0" y="0"/>
                <a:ext cx="9906000" cy="1047886"/>
                <a:chOff x="0" y="0"/>
                <a:chExt cx="9906000" cy="1047886"/>
              </a:xfrm>
            </p:grpSpPr>
            <p:sp>
              <p:nvSpPr>
                <p:cNvPr id="28" name="직사각형 27"/>
                <p:cNvSpPr/>
                <p:nvPr/>
              </p:nvSpPr>
              <p:spPr>
                <a:xfrm>
                  <a:off x="0" y="0"/>
                  <a:ext cx="9906000" cy="104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b="0" dirty="0" smtClean="0">
                    <a:solidFill>
                      <a:schemeClr val="bg1">
                        <a:lumMod val="8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9" name="직선 연결선 28"/>
                <p:cNvCxnSpPr/>
                <p:nvPr/>
              </p:nvCxnSpPr>
              <p:spPr bwMode="auto">
                <a:xfrm>
                  <a:off x="328012" y="836712"/>
                  <a:ext cx="928903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C3585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7" name="TextBox 26"/>
              <p:cNvSpPr txBox="1"/>
              <p:nvPr/>
            </p:nvSpPr>
            <p:spPr>
              <a:xfrm>
                <a:off x="327474" y="276993"/>
                <a:ext cx="6336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맑은 고딕"/>
                    <a:ea typeface="맑은 고딕"/>
                  </a:rPr>
                  <a:t>1. </a:t>
                </a:r>
                <a:r>
                  <a:rPr lang="ko-KR" altLang="en-US" sz="2400" dirty="0">
                    <a:latin typeface="맑은 고딕"/>
                    <a:ea typeface="맑은 고딕"/>
                  </a:rPr>
                  <a:t>과거 분석 요약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8695091" y="541068"/>
              <a:ext cx="1026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Ⅱ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진행 경과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29418" y="1787058"/>
            <a:ext cx="8139135" cy="761502"/>
            <a:chOff x="829418" y="1787058"/>
            <a:chExt cx="8139135" cy="761502"/>
          </a:xfrm>
        </p:grpSpPr>
        <p:sp>
          <p:nvSpPr>
            <p:cNvPr id="38" name="모서리가 둥근 직사각형 49">
              <a:extLst>
                <a:ext uri="{FF2B5EF4-FFF2-40B4-BE49-F238E27FC236}">
                  <a16:creationId xmlns="" xmlns:a16="http://schemas.microsoft.com/office/drawing/2014/main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9135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모서리가 둥근 직사각형 4">
              <a:extLst>
                <a:ext uri="{FF2B5EF4-FFF2-40B4-BE49-F238E27FC236}">
                  <a16:creationId xmlns="" xmlns:a16="http://schemas.microsoft.com/office/drawing/2014/main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ko-KR" sz="1500" dirty="0"/>
                <a:t>STEP3 : STEP1, </a:t>
              </a:r>
              <a:r>
                <a:rPr lang="en-US" altLang="ko-KR" sz="1500" dirty="0" smtClean="0"/>
                <a:t>STEP2 </a:t>
              </a:r>
              <a:r>
                <a:rPr lang="ko-KR" altLang="en-US" sz="1500" dirty="0" smtClean="0"/>
                <a:t>검토 </a:t>
              </a:r>
              <a:r>
                <a:rPr lang="ko-KR" altLang="en-US" sz="1500" dirty="0"/>
                <a:t>및 </a:t>
              </a:r>
              <a:r>
                <a:rPr lang="ko-KR" altLang="en-US" sz="1500" dirty="0" smtClean="0"/>
                <a:t>개선방안 제시</a:t>
              </a:r>
              <a:endParaRPr lang="ko-KR" altLang="en-US" sz="1500" dirty="0"/>
            </a:p>
            <a:p>
              <a:pPr lvl="0"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400" b="0" dirty="0" smtClean="0">
                  <a:latin typeface="+mn-ea"/>
                </a:rPr>
                <a:t>목표 </a:t>
              </a:r>
              <a:r>
                <a:rPr lang="en-US" altLang="ko-KR" sz="1400" b="0" dirty="0">
                  <a:latin typeface="+mn-ea"/>
                </a:rPr>
                <a:t>: </a:t>
              </a:r>
              <a:r>
                <a:rPr lang="ko-KR" altLang="en-US" sz="1400" b="0" dirty="0">
                  <a:latin typeface="+mn-ea"/>
                </a:rPr>
                <a:t>거래상세내역을 관찰을 통해 예측 성공률이 낮은 원인을 파악하고 </a:t>
              </a:r>
              <a:r>
                <a:rPr lang="ko-KR" altLang="en-US" sz="1400" b="0" dirty="0" smtClean="0">
                  <a:latin typeface="+mn-ea"/>
                </a:rPr>
                <a:t>이를 개선방안 제시 </a:t>
              </a:r>
              <a:endParaRPr lang="ko-KR" altLang="en-US" sz="1400" b="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3734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" t="-8827" b="8827"/>
          <a:stretch/>
        </p:blipFill>
        <p:spPr>
          <a:xfrm>
            <a:off x="893587" y="2380860"/>
            <a:ext cx="4491556" cy="30024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10" name="모서리가 둥근 직사각형 4"/>
          <p:cNvSpPr/>
          <p:nvPr/>
        </p:nvSpPr>
        <p:spPr>
          <a:xfrm>
            <a:off x="893586" y="1246565"/>
            <a:ext cx="7758786" cy="6721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20320" rIns="30480" bIns="20320" numCol="1" spcCol="1270" anchor="ctr" anchorCtr="0">
            <a:noAutofit/>
          </a:bodyPr>
          <a:lstStyle/>
          <a:p>
            <a:r>
              <a:rPr lang="ko-KR" altLang="ko-KR" sz="1600" dirty="0" smtClean="0"/>
              <a:t>목적</a:t>
            </a:r>
            <a:r>
              <a:rPr lang="en-US" altLang="ko-KR" sz="1600" dirty="0" smtClean="0"/>
              <a:t> : </a:t>
            </a:r>
            <a:r>
              <a:rPr lang="ko-KR" altLang="en-US" sz="1600" dirty="0"/>
              <a:t>예측 성공률이 낮은 원인 파악</a:t>
            </a:r>
            <a:endParaRPr lang="ko-KR" altLang="ko-KR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923509" y="5733256"/>
            <a:ext cx="4037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0" dirty="0">
                <a:latin typeface="+mn-ea"/>
                <a:ea typeface="+mn-ea"/>
              </a:rPr>
              <a:t>비정기성 </a:t>
            </a:r>
            <a:r>
              <a:rPr lang="ko-KR" altLang="en-US" sz="1200" b="0" dirty="0" smtClean="0">
                <a:latin typeface="+mn-ea"/>
                <a:ea typeface="+mn-ea"/>
              </a:rPr>
              <a:t>거래내역 </a:t>
            </a:r>
            <a:r>
              <a:rPr lang="ko-KR" altLang="en-US" sz="1200" b="0" dirty="0">
                <a:latin typeface="+mn-ea"/>
                <a:ea typeface="+mn-ea"/>
              </a:rPr>
              <a:t>그래프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512302"/>
              </p:ext>
            </p:extLst>
          </p:nvPr>
        </p:nvGraphicFramePr>
        <p:xfrm>
          <a:off x="5886000" y="2346192"/>
          <a:ext cx="3026631" cy="1512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0088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88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8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거래일자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95" marR="73995" marT="36997" marB="36997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입금의뢰인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95" marR="73995" marT="36997" marB="36997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거래금액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95" marR="73995" marT="36997" marB="36997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201710XX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95" marR="73995" marT="36997" marB="36997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95" marR="73995" marT="36997" marB="36997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1XXXXX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95" marR="73995" marT="36997" marB="36997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201710XX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95" marR="73995" marT="36997" marB="36997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95" marR="73995" marT="36997" marB="36997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3XXXXX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95" marR="73995" marT="36997" marB="36997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201710XX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95" marR="73995" marT="36997" marB="36997"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95" marR="73995" marT="36997" marB="36997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3XXXXX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95" marR="73995" marT="36997" marB="36997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201710XX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95" marR="73995" marT="36997" marB="36997" anchor="ctr"/>
                </a:tc>
                <a:tc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95" marR="73995" marT="36997" marB="36997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1XXXX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95" marR="73995" marT="36997" marB="36997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201710XX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95" marR="73995" marT="36997" marB="3699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95" marR="73995" marT="36997" marB="3699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548XXXXX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95" marR="73995" marT="36997" marB="3699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45211"/>
              </p:ext>
            </p:extLst>
          </p:nvPr>
        </p:nvGraphicFramePr>
        <p:xfrm>
          <a:off x="5886000" y="4449104"/>
          <a:ext cx="3028927" cy="1512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0555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55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8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거래일자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입금의뢰인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거래금액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201707XX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17XXXXX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201708XX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5XXXXX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201709XX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60XXXXX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201709XX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60XXXXX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201710XX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548XXXXX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829418" y="1227600"/>
            <a:ext cx="8139600" cy="761502"/>
            <a:chOff x="829418" y="1787058"/>
            <a:chExt cx="8136000" cy="761502"/>
          </a:xfrm>
        </p:grpSpPr>
        <p:sp>
          <p:nvSpPr>
            <p:cNvPr id="25" name="모서리가 둥근 직사각형 49">
              <a:extLst>
                <a:ext uri="{FF2B5EF4-FFF2-40B4-BE49-F238E27FC236}">
                  <a16:creationId xmlns="" xmlns:a16="http://schemas.microsoft.com/office/drawing/2014/main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모서리가 둥근 직사각형 4">
              <a:extLst>
                <a:ext uri="{FF2B5EF4-FFF2-40B4-BE49-F238E27FC236}">
                  <a16:creationId xmlns="" xmlns:a16="http://schemas.microsoft.com/office/drawing/2014/main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목적</a:t>
              </a:r>
              <a:r>
                <a:rPr lang="en-US" altLang="ko-KR" sz="1500" dirty="0" smtClean="0"/>
                <a:t> : </a:t>
              </a:r>
              <a:r>
                <a:rPr lang="ko-KR" altLang="en-US" sz="1500" dirty="0" smtClean="0"/>
                <a:t>예측 성공률이 낮은 원인 파악</a:t>
              </a:r>
              <a:endParaRPr lang="ko-KR" altLang="en-US" sz="15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883435" y="3882060"/>
            <a:ext cx="3028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b="0" dirty="0" smtClean="0">
                <a:latin typeface="+mn-ea"/>
                <a:ea typeface="+mn-ea"/>
              </a:rPr>
              <a:t>2017</a:t>
            </a:r>
            <a:r>
              <a:rPr lang="ko-KR" altLang="en-US" sz="1200" b="0" dirty="0" smtClean="0">
                <a:latin typeface="+mn-ea"/>
                <a:ea typeface="+mn-ea"/>
              </a:rPr>
              <a:t>년 </a:t>
            </a:r>
            <a:r>
              <a:rPr lang="en-US" altLang="ko-KR" sz="1200" b="0" dirty="0" smtClean="0">
                <a:latin typeface="+mn-ea"/>
                <a:ea typeface="+mn-ea"/>
              </a:rPr>
              <a:t>10</a:t>
            </a:r>
            <a:r>
              <a:rPr lang="ko-KR" altLang="en-US" sz="1200" b="0" dirty="0" smtClean="0">
                <a:latin typeface="+mn-ea"/>
                <a:ea typeface="+mn-ea"/>
              </a:rPr>
              <a:t>월 거래내역</a:t>
            </a:r>
            <a:endParaRPr lang="ko-KR" altLang="en-US" sz="1200" b="0" dirty="0"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83435" y="6021288"/>
            <a:ext cx="320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0" dirty="0" smtClean="0">
                <a:latin typeface="+mn-ea"/>
                <a:ea typeface="+mn-ea"/>
              </a:rPr>
              <a:t>비정기거래</a:t>
            </a:r>
            <a:r>
              <a:rPr lang="en-US" altLang="ko-KR" sz="1200" b="0" dirty="0">
                <a:latin typeface="+mn-ea"/>
                <a:ea typeface="+mn-ea"/>
              </a:rPr>
              <a:t> </a:t>
            </a:r>
            <a:r>
              <a:rPr lang="en-US" altLang="ko-KR" sz="1200" b="0" dirty="0" smtClean="0">
                <a:latin typeface="+mn-ea"/>
                <a:ea typeface="+mn-ea"/>
              </a:rPr>
              <a:t>– </a:t>
            </a:r>
            <a:r>
              <a:rPr lang="ko-KR" altLang="en-US" sz="1200" b="0" dirty="0" smtClean="0">
                <a:latin typeface="+mn-ea"/>
                <a:ea typeface="+mn-ea"/>
              </a:rPr>
              <a:t>개인간 거래</a:t>
            </a:r>
            <a:endParaRPr lang="ko-KR" altLang="en-US" sz="1200" b="0" dirty="0">
              <a:latin typeface="+mn-ea"/>
              <a:ea typeface="+mn-ea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30" name="그룹 29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0" y="0"/>
                <a:ext cx="9906000" cy="1047886"/>
                <a:chOff x="0" y="0"/>
                <a:chExt cx="9906000" cy="1047886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0" y="0"/>
                  <a:ext cx="9906000" cy="104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b="0" dirty="0" smtClean="0">
                    <a:solidFill>
                      <a:schemeClr val="bg1">
                        <a:lumMod val="8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36" name="직선 연결선 35"/>
                <p:cNvCxnSpPr/>
                <p:nvPr/>
              </p:nvCxnSpPr>
              <p:spPr bwMode="auto">
                <a:xfrm>
                  <a:off x="328012" y="836712"/>
                  <a:ext cx="928903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C3585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327474" y="276993"/>
                <a:ext cx="6336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맑은 고딕"/>
                    <a:ea typeface="맑은 고딕"/>
                  </a:rPr>
                  <a:t>1. </a:t>
                </a:r>
                <a:r>
                  <a:rPr lang="ko-KR" altLang="en-US" sz="2400" dirty="0">
                    <a:latin typeface="맑은 고딕"/>
                    <a:ea typeface="맑은 고딕"/>
                  </a:rPr>
                  <a:t>과거 분석 요약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8695091" y="541068"/>
              <a:ext cx="1026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Ⅱ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진행 경과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527297" y="5383260"/>
            <a:ext cx="12241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기</a:t>
            </a:r>
            <a:r>
              <a:rPr lang="ko-KR" altLang="en-US" sz="700" dirty="0">
                <a:latin typeface="+mn-ea"/>
                <a:ea typeface="+mn-ea"/>
              </a:rPr>
              <a:t>간</a:t>
            </a:r>
            <a:r>
              <a:rPr lang="ko-KR" altLang="en-US" sz="700" dirty="0" smtClean="0">
                <a:latin typeface="+mn-ea"/>
                <a:ea typeface="+mn-ea"/>
              </a:rPr>
              <a:t> </a:t>
            </a:r>
            <a:r>
              <a:rPr lang="en-US" altLang="ko-KR" sz="700" dirty="0" smtClean="0">
                <a:latin typeface="+mn-ea"/>
                <a:ea typeface="+mn-ea"/>
              </a:rPr>
              <a:t>: 2014.01~2018.12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1383" y="2430889"/>
            <a:ext cx="12241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n-ea"/>
                <a:ea typeface="+mn-ea"/>
              </a:rPr>
              <a:t>거래금액 </a:t>
            </a:r>
            <a:r>
              <a:rPr lang="en-US" altLang="ko-KR" sz="700" dirty="0" smtClean="0">
                <a:latin typeface="+mn-ea"/>
                <a:ea typeface="+mn-ea"/>
              </a:rPr>
              <a:t>(</a:t>
            </a:r>
            <a:r>
              <a:rPr lang="ko-KR" altLang="en-US" sz="700" dirty="0" smtClean="0">
                <a:latin typeface="+mn-ea"/>
                <a:ea typeface="+mn-ea"/>
              </a:rPr>
              <a:t>단위 </a:t>
            </a:r>
            <a:r>
              <a:rPr lang="en-US" altLang="ko-KR" sz="700" dirty="0" smtClean="0">
                <a:latin typeface="+mn-ea"/>
                <a:ea typeface="+mn-ea"/>
              </a:rPr>
              <a:t>: </a:t>
            </a:r>
            <a:r>
              <a:rPr lang="ko-KR" altLang="en-US" sz="700" dirty="0" smtClean="0">
                <a:latin typeface="+mn-ea"/>
                <a:ea typeface="+mn-ea"/>
              </a:rPr>
              <a:t>천 만원</a:t>
            </a:r>
            <a:r>
              <a:rPr lang="en-US" altLang="ko-KR" sz="700" dirty="0" smtClean="0">
                <a:latin typeface="+mn-ea"/>
                <a:ea typeface="+mn-ea"/>
              </a:rPr>
              <a:t>)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078151" y="2800278"/>
            <a:ext cx="314766" cy="36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0" dirty="0" smtClean="0">
              <a:latin typeface="+mn-ea"/>
              <a:ea typeface="+mn-ea"/>
            </a:endParaRPr>
          </a:p>
        </p:txBody>
      </p:sp>
      <p:cxnSp>
        <p:nvCxnSpPr>
          <p:cNvPr id="38" name="직선 화살표 연결선 37"/>
          <p:cNvCxnSpPr>
            <a:stCxn id="37" idx="6"/>
          </p:cNvCxnSpPr>
          <p:nvPr/>
        </p:nvCxnSpPr>
        <p:spPr bwMode="auto">
          <a:xfrm>
            <a:off x="4392917" y="2980298"/>
            <a:ext cx="1490518" cy="74712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4155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619102"/>
              </p:ext>
            </p:extLst>
          </p:nvPr>
        </p:nvGraphicFramePr>
        <p:xfrm>
          <a:off x="5885731" y="2347200"/>
          <a:ext cx="3026631" cy="1512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0088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88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8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거래일자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입금의뢰인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거래금액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201712XX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Y1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52XXXXX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201712XX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1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201712XX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Y2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3XXXX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201712XX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B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19XXXXX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201712XX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C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20XXXXX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" b="8721"/>
          <a:stretch/>
        </p:blipFill>
        <p:spPr>
          <a:xfrm>
            <a:off x="923509" y="2646000"/>
            <a:ext cx="4461538" cy="274154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360000" y="958330"/>
            <a:ext cx="8839866" cy="64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10" name="모서리가 둥근 직사각형 4"/>
          <p:cNvSpPr/>
          <p:nvPr/>
        </p:nvSpPr>
        <p:spPr>
          <a:xfrm>
            <a:off x="893586" y="1246565"/>
            <a:ext cx="7758786" cy="6721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20320" rIns="30480" bIns="20320" numCol="1" spcCol="1270" anchor="ctr" anchorCtr="0">
            <a:noAutofit/>
          </a:bodyPr>
          <a:lstStyle/>
          <a:p>
            <a:r>
              <a:rPr lang="ko-KR" altLang="ko-KR" sz="1600" dirty="0" smtClean="0"/>
              <a:t>목적</a:t>
            </a:r>
            <a:r>
              <a:rPr lang="en-US" altLang="ko-KR" sz="1600" dirty="0" smtClean="0"/>
              <a:t> : </a:t>
            </a:r>
            <a:r>
              <a:rPr lang="ko-KR" altLang="en-US" sz="1600" dirty="0"/>
              <a:t>예측 성공률이 낮은 원인 파악</a:t>
            </a:r>
            <a:endParaRPr lang="ko-KR" altLang="ko-KR" sz="16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121030"/>
              </p:ext>
            </p:extLst>
          </p:nvPr>
        </p:nvGraphicFramePr>
        <p:xfrm>
          <a:off x="5885732" y="4741891"/>
          <a:ext cx="3060339" cy="864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0201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01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01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거래일자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입금의뢰인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거래금액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effectLst/>
                        </a:rPr>
                        <a:t>20171227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Y1</a:t>
                      </a:r>
                      <a:endParaRPr lang="ko-KR" altLang="en-US" sz="900" b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52XXXXX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effectLst/>
                        </a:rPr>
                        <a:t>20171228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Y2</a:t>
                      </a:r>
                      <a:endParaRPr lang="ko-KR" altLang="en-US" sz="900" b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3XXXX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883435" y="5733255"/>
            <a:ext cx="320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0" dirty="0" smtClean="0">
                <a:latin typeface="+mn-ea"/>
                <a:ea typeface="+mn-ea"/>
              </a:rPr>
              <a:t>비정기거래</a:t>
            </a:r>
            <a:r>
              <a:rPr lang="en-US" altLang="ko-KR" sz="1200" b="0" dirty="0">
                <a:latin typeface="+mn-ea"/>
                <a:ea typeface="+mn-ea"/>
              </a:rPr>
              <a:t> </a:t>
            </a:r>
            <a:r>
              <a:rPr lang="en-US" altLang="ko-KR" sz="1200" b="0" dirty="0" smtClean="0">
                <a:latin typeface="+mn-ea"/>
                <a:ea typeface="+mn-ea"/>
              </a:rPr>
              <a:t>- </a:t>
            </a:r>
            <a:r>
              <a:rPr lang="ko-KR" altLang="en-US" sz="1200" b="0" dirty="0" smtClean="0">
                <a:latin typeface="+mn-ea"/>
                <a:ea typeface="+mn-ea"/>
              </a:rPr>
              <a:t>보험금 관련금액</a:t>
            </a:r>
            <a:endParaRPr lang="ko-KR" altLang="en-US" sz="1200" b="0" dirty="0">
              <a:latin typeface="+mn-ea"/>
              <a:ea typeface="+mn-ea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204770" y="2794535"/>
            <a:ext cx="314766" cy="36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0" dirty="0" smtClean="0">
              <a:latin typeface="+mn-ea"/>
              <a:ea typeface="+mn-ea"/>
            </a:endParaRPr>
          </a:p>
        </p:txBody>
      </p:sp>
      <p:cxnSp>
        <p:nvCxnSpPr>
          <p:cNvPr id="22" name="직선 화살표 연결선 21"/>
          <p:cNvCxnSpPr/>
          <p:nvPr/>
        </p:nvCxnSpPr>
        <p:spPr bwMode="auto">
          <a:xfrm flipV="1">
            <a:off x="4517240" y="2703415"/>
            <a:ext cx="1366195" cy="27114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923509" y="5733256"/>
            <a:ext cx="4037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0" dirty="0">
                <a:latin typeface="+mn-ea"/>
                <a:ea typeface="+mn-ea"/>
              </a:rPr>
              <a:t>비정기성 거래 내역 그래프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83435" y="3882060"/>
            <a:ext cx="3028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b="0" dirty="0" smtClean="0">
                <a:latin typeface="+mn-ea"/>
                <a:ea typeface="+mn-ea"/>
              </a:rPr>
              <a:t>2017</a:t>
            </a:r>
            <a:r>
              <a:rPr lang="ko-KR" altLang="en-US" sz="1200" b="0" dirty="0" smtClean="0">
                <a:latin typeface="+mn-ea"/>
                <a:ea typeface="+mn-ea"/>
              </a:rPr>
              <a:t>년 </a:t>
            </a:r>
            <a:r>
              <a:rPr lang="en-US" altLang="ko-KR" sz="1200" b="0" dirty="0" smtClean="0">
                <a:latin typeface="+mn-ea"/>
                <a:ea typeface="+mn-ea"/>
              </a:rPr>
              <a:t>12</a:t>
            </a:r>
            <a:r>
              <a:rPr lang="ko-KR" altLang="en-US" sz="1200" b="0" dirty="0" smtClean="0">
                <a:latin typeface="+mn-ea"/>
                <a:ea typeface="+mn-ea"/>
              </a:rPr>
              <a:t>월 거래내역</a:t>
            </a:r>
            <a:endParaRPr lang="ko-KR" altLang="en-US" sz="1200" b="0" dirty="0">
              <a:latin typeface="+mn-ea"/>
              <a:ea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829418" y="1227600"/>
            <a:ext cx="8136000" cy="761502"/>
            <a:chOff x="829418" y="1787058"/>
            <a:chExt cx="8136000" cy="761502"/>
          </a:xfrm>
        </p:grpSpPr>
        <p:sp>
          <p:nvSpPr>
            <p:cNvPr id="28" name="모서리가 둥근 직사각형 49">
              <a:extLst>
                <a:ext uri="{FF2B5EF4-FFF2-40B4-BE49-F238E27FC236}">
                  <a16:creationId xmlns="" xmlns:a16="http://schemas.microsoft.com/office/drawing/2014/main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모서리가 둥근 직사각형 4">
              <a:extLst>
                <a:ext uri="{FF2B5EF4-FFF2-40B4-BE49-F238E27FC236}">
                  <a16:creationId xmlns="" xmlns:a16="http://schemas.microsoft.com/office/drawing/2014/main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목적</a:t>
              </a:r>
              <a:r>
                <a:rPr lang="en-US" altLang="ko-KR" sz="1500" dirty="0"/>
                <a:t> </a:t>
              </a:r>
              <a:r>
                <a:rPr lang="en-US" altLang="ko-KR" sz="1500" dirty="0" smtClean="0"/>
                <a:t>: </a:t>
              </a:r>
              <a:r>
                <a:rPr lang="ko-KR" altLang="en-US" sz="1500" dirty="0" smtClean="0"/>
                <a:t>예측 성공률이 낮은 원인 파악</a:t>
              </a:r>
              <a:endParaRPr lang="ko-KR" altLang="en-US" sz="15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31" name="그룹 30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0" y="0"/>
                <a:ext cx="9906000" cy="1047886"/>
                <a:chOff x="0" y="0"/>
                <a:chExt cx="9906000" cy="1047886"/>
              </a:xfrm>
            </p:grpSpPr>
            <p:sp>
              <p:nvSpPr>
                <p:cNvPr id="36" name="직사각형 35"/>
                <p:cNvSpPr/>
                <p:nvPr/>
              </p:nvSpPr>
              <p:spPr>
                <a:xfrm>
                  <a:off x="0" y="0"/>
                  <a:ext cx="9906000" cy="104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b="0" dirty="0" smtClean="0">
                    <a:solidFill>
                      <a:schemeClr val="bg1">
                        <a:lumMod val="8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37" name="직선 연결선 36"/>
                <p:cNvCxnSpPr/>
                <p:nvPr/>
              </p:nvCxnSpPr>
              <p:spPr bwMode="auto">
                <a:xfrm>
                  <a:off x="328012" y="836712"/>
                  <a:ext cx="928903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C3585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5" name="TextBox 34"/>
              <p:cNvSpPr txBox="1"/>
              <p:nvPr/>
            </p:nvSpPr>
            <p:spPr>
              <a:xfrm>
                <a:off x="327474" y="276993"/>
                <a:ext cx="6336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맑은 고딕"/>
                    <a:ea typeface="맑은 고딕"/>
                  </a:rPr>
                  <a:t>1. </a:t>
                </a:r>
                <a:r>
                  <a:rPr lang="ko-KR" altLang="en-US" sz="2400" dirty="0">
                    <a:latin typeface="맑은 고딕"/>
                    <a:ea typeface="맑은 고딕"/>
                  </a:rPr>
                  <a:t>과거 분석 요약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8695091" y="541068"/>
              <a:ext cx="1026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Ⅱ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진행 경과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41383" y="2430889"/>
            <a:ext cx="12241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n-ea"/>
                <a:ea typeface="+mn-ea"/>
              </a:rPr>
              <a:t>거래금액 </a:t>
            </a:r>
            <a:r>
              <a:rPr lang="en-US" altLang="ko-KR" sz="700" dirty="0" smtClean="0">
                <a:latin typeface="+mn-ea"/>
                <a:ea typeface="+mn-ea"/>
              </a:rPr>
              <a:t>(</a:t>
            </a:r>
            <a:r>
              <a:rPr lang="ko-KR" altLang="en-US" sz="700" dirty="0" smtClean="0">
                <a:latin typeface="+mn-ea"/>
                <a:ea typeface="+mn-ea"/>
              </a:rPr>
              <a:t>단위 </a:t>
            </a:r>
            <a:r>
              <a:rPr lang="en-US" altLang="ko-KR" sz="700" dirty="0" smtClean="0">
                <a:latin typeface="+mn-ea"/>
                <a:ea typeface="+mn-ea"/>
              </a:rPr>
              <a:t>: </a:t>
            </a:r>
            <a:r>
              <a:rPr lang="ko-KR" altLang="en-US" sz="700" dirty="0">
                <a:latin typeface="+mn-ea"/>
                <a:ea typeface="+mn-ea"/>
              </a:rPr>
              <a:t>백</a:t>
            </a:r>
            <a:r>
              <a:rPr lang="ko-KR" altLang="en-US" sz="700" dirty="0" smtClean="0">
                <a:latin typeface="+mn-ea"/>
                <a:ea typeface="+mn-ea"/>
              </a:rPr>
              <a:t> 만원</a:t>
            </a:r>
            <a:r>
              <a:rPr lang="en-US" altLang="ko-KR" sz="700" dirty="0" smtClean="0">
                <a:latin typeface="+mn-ea"/>
                <a:ea typeface="+mn-ea"/>
              </a:rPr>
              <a:t>)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27297" y="5383260"/>
            <a:ext cx="12241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기</a:t>
            </a:r>
            <a:r>
              <a:rPr lang="ko-KR" altLang="en-US" sz="700" dirty="0">
                <a:latin typeface="+mn-ea"/>
                <a:ea typeface="+mn-ea"/>
              </a:rPr>
              <a:t>간</a:t>
            </a:r>
            <a:r>
              <a:rPr lang="ko-KR" altLang="en-US" sz="700" dirty="0" smtClean="0">
                <a:latin typeface="+mn-ea"/>
                <a:ea typeface="+mn-ea"/>
              </a:rPr>
              <a:t> </a:t>
            </a:r>
            <a:r>
              <a:rPr lang="en-US" altLang="ko-KR" sz="700" dirty="0" smtClean="0">
                <a:latin typeface="+mn-ea"/>
                <a:ea typeface="+mn-ea"/>
              </a:rPr>
              <a:t>: 2014.01~2018.12</a:t>
            </a:r>
            <a:endParaRPr lang="ko-KR" altLang="en-US" sz="7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502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10" name="모서리가 둥근 직사각형 4"/>
          <p:cNvSpPr/>
          <p:nvPr/>
        </p:nvSpPr>
        <p:spPr>
          <a:xfrm>
            <a:off x="893586" y="1246565"/>
            <a:ext cx="7758786" cy="6721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20320" rIns="30480" bIns="20320" numCol="1" spcCol="1270" anchor="ctr" anchorCtr="0">
            <a:noAutofit/>
          </a:bodyPr>
          <a:lstStyle/>
          <a:p>
            <a:r>
              <a:rPr lang="ko-KR" altLang="ko-KR" sz="1600" dirty="0" smtClean="0"/>
              <a:t>목적</a:t>
            </a:r>
            <a:r>
              <a:rPr lang="en-US" altLang="ko-KR" sz="1600" dirty="0" smtClean="0"/>
              <a:t> : </a:t>
            </a:r>
            <a:r>
              <a:rPr lang="ko-KR" altLang="en-US" sz="1600" dirty="0"/>
              <a:t>예측 성공률이 낮은 원인 파악</a:t>
            </a:r>
            <a:endParaRPr lang="ko-KR" altLang="ko-KR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893586" y="6159787"/>
            <a:ext cx="4037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0" dirty="0" smtClean="0">
                <a:latin typeface="+mn-ea"/>
                <a:ea typeface="+mn-ea"/>
              </a:rPr>
              <a:t>정기성 거래내역 </a:t>
            </a:r>
            <a:r>
              <a:rPr lang="ko-KR" altLang="en-US" sz="1200" b="0" dirty="0">
                <a:latin typeface="+mn-ea"/>
                <a:ea typeface="+mn-ea"/>
              </a:rPr>
              <a:t>그래프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829418" y="1227600"/>
            <a:ext cx="8139600" cy="761502"/>
            <a:chOff x="829418" y="1787058"/>
            <a:chExt cx="8136000" cy="761502"/>
          </a:xfrm>
        </p:grpSpPr>
        <p:sp>
          <p:nvSpPr>
            <p:cNvPr id="25" name="모서리가 둥근 직사각형 49">
              <a:extLst>
                <a:ext uri="{FF2B5EF4-FFF2-40B4-BE49-F238E27FC236}">
                  <a16:creationId xmlns="" xmlns:a16="http://schemas.microsoft.com/office/drawing/2014/main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모서리가 둥근 직사각형 4">
              <a:extLst>
                <a:ext uri="{FF2B5EF4-FFF2-40B4-BE49-F238E27FC236}">
                  <a16:creationId xmlns="" xmlns:a16="http://schemas.microsoft.com/office/drawing/2014/main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목적</a:t>
              </a:r>
              <a:r>
                <a:rPr lang="en-US" altLang="ko-KR" sz="1500" dirty="0" smtClean="0"/>
                <a:t> : </a:t>
              </a:r>
              <a:r>
                <a:rPr lang="ko-KR" altLang="en-US" sz="1500" dirty="0" smtClean="0"/>
                <a:t>예측 성공률이 낮은 원인 파악</a:t>
              </a:r>
              <a:endParaRPr lang="ko-KR" altLang="en-US" sz="15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448016" y="6159786"/>
            <a:ext cx="320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0" dirty="0" smtClean="0">
                <a:latin typeface="+mn-ea"/>
                <a:ea typeface="+mn-ea"/>
              </a:rPr>
              <a:t>정기성 거래내역 예시</a:t>
            </a:r>
            <a:endParaRPr lang="ko-KR" altLang="en-US" sz="1200" b="0" dirty="0">
              <a:latin typeface="+mn-ea"/>
              <a:ea typeface="+mn-ea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30" name="그룹 29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0" y="0"/>
                <a:ext cx="9906000" cy="1047886"/>
                <a:chOff x="0" y="0"/>
                <a:chExt cx="9906000" cy="1047886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0" y="0"/>
                  <a:ext cx="9906000" cy="104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b="0" dirty="0" smtClean="0">
                    <a:solidFill>
                      <a:schemeClr val="bg1">
                        <a:lumMod val="8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36" name="직선 연결선 35"/>
                <p:cNvCxnSpPr/>
                <p:nvPr/>
              </p:nvCxnSpPr>
              <p:spPr bwMode="auto">
                <a:xfrm>
                  <a:off x="328012" y="836712"/>
                  <a:ext cx="928903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C3585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327474" y="276993"/>
                <a:ext cx="6336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맑은 고딕"/>
                    <a:ea typeface="맑은 고딕"/>
                  </a:rPr>
                  <a:t>1. </a:t>
                </a:r>
                <a:r>
                  <a:rPr lang="ko-KR" altLang="en-US" sz="2400" dirty="0">
                    <a:latin typeface="맑은 고딕"/>
                    <a:ea typeface="맑은 고딕"/>
                  </a:rPr>
                  <a:t>과거 분석 요약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8695091" y="541068"/>
              <a:ext cx="1026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Ⅱ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진행 경과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787014"/>
              </p:ext>
            </p:extLst>
          </p:nvPr>
        </p:nvGraphicFramePr>
        <p:xfrm>
          <a:off x="5457055" y="2204864"/>
          <a:ext cx="3511963" cy="1815696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877991"/>
                <a:gridCol w="562170"/>
                <a:gridCol w="1193811"/>
                <a:gridCol w="877991"/>
              </a:tblGrid>
              <a:tr h="302616">
                <a:tc>
                  <a:txBody>
                    <a:bodyPr/>
                    <a:lstStyle/>
                    <a:p>
                      <a:pPr rtl="0"/>
                      <a:r>
                        <a:rPr lang="ko-KR" altLang="en-US" sz="900" dirty="0"/>
                        <a:t>거래일자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900" dirty="0" smtClean="0"/>
                        <a:t>거래일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900" dirty="0"/>
                        <a:t>입금의뢰인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900"/>
                        <a:t>거래금액</a:t>
                      </a:r>
                    </a:p>
                  </a:txBody>
                  <a:tcPr anchor="ctr"/>
                </a:tc>
              </a:tr>
              <a:tr h="302616"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201601XX</a:t>
                      </a:r>
                      <a:endParaRPr lang="en-US" altLang="ko-K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X</a:t>
                      </a:r>
                      <a:endParaRPr lang="en-US" altLang="ko-KR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900" dirty="0" smtClean="0"/>
                        <a:t>평화</a:t>
                      </a:r>
                      <a:r>
                        <a:rPr lang="en-US" altLang="ko-KR" sz="900" dirty="0" smtClean="0"/>
                        <a:t>XX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16XXXXX</a:t>
                      </a:r>
                      <a:endParaRPr lang="en-US" altLang="ko-KR" sz="900" dirty="0"/>
                    </a:p>
                  </a:txBody>
                  <a:tcPr anchor="ctr"/>
                </a:tc>
              </a:tr>
              <a:tr h="302616"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201602XX</a:t>
                      </a:r>
                      <a:endParaRPr lang="en-US" altLang="ko-K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X</a:t>
                      </a:r>
                      <a:endParaRPr lang="en-US" altLang="ko-KR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900" dirty="0" smtClean="0"/>
                        <a:t>평화</a:t>
                      </a:r>
                      <a:r>
                        <a:rPr lang="en-US" altLang="ko-KR" sz="900" dirty="0" smtClean="0"/>
                        <a:t>XXXX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16XXXXX</a:t>
                      </a:r>
                      <a:endParaRPr lang="en-US" altLang="ko-KR" sz="900" dirty="0"/>
                    </a:p>
                  </a:txBody>
                  <a:tcPr anchor="ctr"/>
                </a:tc>
              </a:tr>
              <a:tr h="302616"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201603XX</a:t>
                      </a:r>
                      <a:endParaRPr lang="en-US" altLang="ko-K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X</a:t>
                      </a:r>
                      <a:endParaRPr lang="en-US" altLang="ko-KR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900" dirty="0" smtClean="0"/>
                        <a:t>평화</a:t>
                      </a:r>
                      <a:r>
                        <a:rPr lang="en-US" altLang="ko-KR" sz="900" dirty="0" smtClean="0"/>
                        <a:t>XX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16XXXXX</a:t>
                      </a:r>
                      <a:endParaRPr lang="en-US" altLang="ko-KR" sz="900" dirty="0"/>
                    </a:p>
                  </a:txBody>
                  <a:tcPr anchor="ctr"/>
                </a:tc>
              </a:tr>
              <a:tr h="302616"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201604XX</a:t>
                      </a:r>
                      <a:endParaRPr lang="en-US" altLang="ko-K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X</a:t>
                      </a:r>
                      <a:endParaRPr lang="en-US" altLang="ko-KR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900" dirty="0"/>
                        <a:t>평화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16XXXXX</a:t>
                      </a:r>
                      <a:endParaRPr lang="en-US" altLang="ko-KR" sz="900" dirty="0"/>
                    </a:p>
                  </a:txBody>
                  <a:tcPr anchor="ctr"/>
                </a:tc>
              </a:tr>
              <a:tr h="302616"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201605XX</a:t>
                      </a:r>
                      <a:endParaRPr lang="en-US" altLang="ko-K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X</a:t>
                      </a:r>
                      <a:endParaRPr lang="en-US" altLang="ko-KR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900" dirty="0" smtClean="0"/>
                        <a:t>평화</a:t>
                      </a:r>
                      <a:r>
                        <a:rPr lang="en-US" altLang="ko-KR" sz="900" dirty="0" smtClean="0"/>
                        <a:t>XX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16XXXXX</a:t>
                      </a:r>
                      <a:endParaRPr lang="en-US" altLang="ko-KR" sz="9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134699"/>
              </p:ext>
            </p:extLst>
          </p:nvPr>
        </p:nvGraphicFramePr>
        <p:xfrm>
          <a:off x="5457056" y="4193603"/>
          <a:ext cx="3511962" cy="1802448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864096"/>
                <a:gridCol w="533331"/>
                <a:gridCol w="1194861"/>
                <a:gridCol w="919674"/>
              </a:tblGrid>
              <a:tr h="300408">
                <a:tc>
                  <a:txBody>
                    <a:bodyPr/>
                    <a:lstStyle/>
                    <a:p>
                      <a:pPr rtl="0"/>
                      <a:r>
                        <a:rPr lang="ko-KR" altLang="en-US" sz="900" dirty="0"/>
                        <a:t>거래일자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900" dirty="0" smtClean="0"/>
                        <a:t>거래일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900" dirty="0"/>
                        <a:t>입금의뢰인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900" dirty="0"/>
                        <a:t>거래금액</a:t>
                      </a:r>
                    </a:p>
                  </a:txBody>
                  <a:tcPr anchor="ctr"/>
                </a:tc>
              </a:tr>
              <a:tr h="300408"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201411XX</a:t>
                      </a:r>
                      <a:endParaRPr lang="en-US" altLang="ko-K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X</a:t>
                      </a:r>
                      <a:endParaRPr lang="en-US" altLang="ko-KR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900" dirty="0" smtClean="0"/>
                        <a:t>동의</a:t>
                      </a:r>
                      <a:r>
                        <a:rPr lang="en-US" altLang="ko-KR" sz="900" dirty="0" smtClean="0"/>
                        <a:t>XXXX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15XXXXX</a:t>
                      </a:r>
                      <a:endParaRPr lang="en-US" altLang="ko-KR" sz="900" dirty="0"/>
                    </a:p>
                  </a:txBody>
                  <a:tcPr anchor="ctr"/>
                </a:tc>
              </a:tr>
              <a:tr h="300408"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201412XX</a:t>
                      </a:r>
                      <a:endParaRPr lang="en-US" altLang="ko-K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X</a:t>
                      </a:r>
                      <a:endParaRPr lang="en-US" altLang="ko-KR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900" dirty="0" smtClean="0"/>
                        <a:t>동의</a:t>
                      </a:r>
                      <a:r>
                        <a:rPr lang="en-US" altLang="ko-KR" sz="900" dirty="0" smtClean="0"/>
                        <a:t>XXXXX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14XXXXX</a:t>
                      </a:r>
                      <a:endParaRPr lang="en-US" altLang="ko-KR" sz="900" dirty="0"/>
                    </a:p>
                  </a:txBody>
                  <a:tcPr anchor="ctr"/>
                </a:tc>
              </a:tr>
              <a:tr h="300408"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201501XX</a:t>
                      </a:r>
                      <a:endParaRPr lang="en-US" altLang="ko-K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X</a:t>
                      </a:r>
                      <a:endParaRPr lang="en-US" altLang="ko-KR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900" dirty="0" smtClean="0"/>
                        <a:t>동의</a:t>
                      </a:r>
                      <a:r>
                        <a:rPr lang="en-US" altLang="ko-KR" sz="900" dirty="0" smtClean="0"/>
                        <a:t>XXXX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14XXXXX</a:t>
                      </a:r>
                      <a:endParaRPr lang="en-US" altLang="ko-KR" sz="900" dirty="0"/>
                    </a:p>
                  </a:txBody>
                  <a:tcPr anchor="ctr"/>
                </a:tc>
              </a:tr>
              <a:tr h="300408"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201502XX</a:t>
                      </a:r>
                      <a:endParaRPr lang="en-US" altLang="ko-K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X</a:t>
                      </a:r>
                      <a:endParaRPr lang="en-US" altLang="ko-KR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900" dirty="0" smtClean="0"/>
                        <a:t>동의</a:t>
                      </a:r>
                      <a:r>
                        <a:rPr lang="en-US" altLang="ko-KR" sz="900" dirty="0" smtClean="0"/>
                        <a:t>XXXXXX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15XXXXX</a:t>
                      </a:r>
                      <a:endParaRPr lang="en-US" altLang="ko-KR" sz="900" dirty="0"/>
                    </a:p>
                  </a:txBody>
                  <a:tcPr anchor="ctr"/>
                </a:tc>
              </a:tr>
              <a:tr h="300408"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201503XX</a:t>
                      </a:r>
                      <a:endParaRPr lang="en-US" altLang="ko-K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X</a:t>
                      </a:r>
                      <a:endParaRPr lang="en-US" altLang="ko-KR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XXXX</a:t>
                      </a:r>
                      <a:r>
                        <a:rPr lang="ko-KR" altLang="en-US" sz="900" dirty="0" smtClean="0"/>
                        <a:t>동의</a:t>
                      </a:r>
                      <a:r>
                        <a:rPr lang="en-US" altLang="ko-KR" sz="900" dirty="0" smtClean="0"/>
                        <a:t>XXX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15XXXXX</a:t>
                      </a:r>
                      <a:endParaRPr lang="en-US" altLang="ko-KR" sz="9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82" y="2181866"/>
            <a:ext cx="4176692" cy="183869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84" y="4193606"/>
            <a:ext cx="4191687" cy="180244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755765" y="3501008"/>
            <a:ext cx="131978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+mn-ea"/>
                <a:ea typeface="+mn-ea"/>
              </a:rPr>
              <a:t>X</a:t>
            </a:r>
            <a:r>
              <a:rPr lang="ko-KR" altLang="en-US" sz="700" dirty="0" smtClean="0">
                <a:latin typeface="+mn-ea"/>
                <a:ea typeface="+mn-ea"/>
              </a:rPr>
              <a:t>축</a:t>
            </a:r>
            <a:r>
              <a:rPr lang="en-US" altLang="ko-KR" sz="700" dirty="0" smtClean="0">
                <a:latin typeface="+mn-ea"/>
                <a:ea typeface="+mn-ea"/>
              </a:rPr>
              <a:t>: </a:t>
            </a:r>
            <a:r>
              <a:rPr lang="ko-KR" altLang="en-US" sz="700" dirty="0" smtClean="0">
                <a:latin typeface="+mn-ea"/>
                <a:ea typeface="+mn-ea"/>
              </a:rPr>
              <a:t>기간</a:t>
            </a:r>
            <a:r>
              <a:rPr lang="en-US" altLang="ko-KR" sz="700" dirty="0" smtClean="0">
                <a:latin typeface="+mn-ea"/>
                <a:ea typeface="+mn-ea"/>
              </a:rPr>
              <a:t>(2014.01~2018.12) </a:t>
            </a:r>
          </a:p>
          <a:p>
            <a:r>
              <a:rPr lang="en-US" altLang="ko-KR" sz="700" dirty="0" smtClean="0">
                <a:latin typeface="+mn-ea"/>
                <a:ea typeface="+mn-ea"/>
              </a:rPr>
              <a:t>Y</a:t>
            </a:r>
            <a:r>
              <a:rPr lang="ko-KR" altLang="en-US" sz="700" dirty="0" smtClean="0">
                <a:latin typeface="+mn-ea"/>
                <a:ea typeface="+mn-ea"/>
              </a:rPr>
              <a:t>축</a:t>
            </a:r>
            <a:r>
              <a:rPr lang="en-US" altLang="ko-KR" sz="700" dirty="0" smtClean="0">
                <a:latin typeface="+mn-ea"/>
                <a:ea typeface="+mn-ea"/>
              </a:rPr>
              <a:t>: </a:t>
            </a:r>
            <a:r>
              <a:rPr lang="ko-KR" altLang="en-US" sz="700" dirty="0" smtClean="0">
                <a:latin typeface="+mn-ea"/>
                <a:ea typeface="+mn-ea"/>
              </a:rPr>
              <a:t>거래금액 </a:t>
            </a:r>
            <a:r>
              <a:rPr lang="en-US" altLang="ko-KR" sz="700" dirty="0" smtClean="0">
                <a:latin typeface="+mn-ea"/>
                <a:ea typeface="+mn-ea"/>
              </a:rPr>
              <a:t>(</a:t>
            </a:r>
            <a:r>
              <a:rPr lang="ko-KR" altLang="en-US" sz="700" dirty="0" smtClean="0">
                <a:latin typeface="+mn-ea"/>
                <a:ea typeface="+mn-ea"/>
              </a:rPr>
              <a:t>단위 </a:t>
            </a:r>
            <a:r>
              <a:rPr lang="en-US" altLang="ko-KR" sz="700" dirty="0" smtClean="0">
                <a:latin typeface="+mn-ea"/>
                <a:ea typeface="+mn-ea"/>
              </a:rPr>
              <a:t>: </a:t>
            </a:r>
            <a:r>
              <a:rPr lang="ko-KR" altLang="en-US" sz="700" dirty="0" smtClean="0">
                <a:latin typeface="+mn-ea"/>
                <a:ea typeface="+mn-ea"/>
              </a:rPr>
              <a:t>원</a:t>
            </a:r>
            <a:r>
              <a:rPr lang="en-US" altLang="ko-KR" sz="700" dirty="0" smtClean="0">
                <a:latin typeface="+mn-ea"/>
                <a:ea typeface="+mn-ea"/>
              </a:rPr>
              <a:t>)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53578" y="5517232"/>
            <a:ext cx="131978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+mn-ea"/>
                <a:ea typeface="+mn-ea"/>
              </a:rPr>
              <a:t>X</a:t>
            </a:r>
            <a:r>
              <a:rPr lang="ko-KR" altLang="en-US" sz="700" dirty="0" smtClean="0">
                <a:latin typeface="+mn-ea"/>
                <a:ea typeface="+mn-ea"/>
              </a:rPr>
              <a:t>축</a:t>
            </a:r>
            <a:r>
              <a:rPr lang="en-US" altLang="ko-KR" sz="700" dirty="0" smtClean="0">
                <a:latin typeface="+mn-ea"/>
                <a:ea typeface="+mn-ea"/>
              </a:rPr>
              <a:t>: </a:t>
            </a:r>
            <a:r>
              <a:rPr lang="ko-KR" altLang="en-US" sz="700" dirty="0" smtClean="0">
                <a:latin typeface="+mn-ea"/>
                <a:ea typeface="+mn-ea"/>
              </a:rPr>
              <a:t>기간</a:t>
            </a:r>
            <a:r>
              <a:rPr lang="en-US" altLang="ko-KR" sz="700" dirty="0" smtClean="0">
                <a:latin typeface="+mn-ea"/>
                <a:ea typeface="+mn-ea"/>
              </a:rPr>
              <a:t>(2014.01~2018.12) </a:t>
            </a:r>
          </a:p>
          <a:p>
            <a:r>
              <a:rPr lang="en-US" altLang="ko-KR" sz="700" dirty="0" smtClean="0">
                <a:latin typeface="+mn-ea"/>
                <a:ea typeface="+mn-ea"/>
              </a:rPr>
              <a:t>Y</a:t>
            </a:r>
            <a:r>
              <a:rPr lang="ko-KR" altLang="en-US" sz="700" dirty="0" smtClean="0">
                <a:latin typeface="+mn-ea"/>
                <a:ea typeface="+mn-ea"/>
              </a:rPr>
              <a:t>축</a:t>
            </a:r>
            <a:r>
              <a:rPr lang="en-US" altLang="ko-KR" sz="700" dirty="0" smtClean="0">
                <a:latin typeface="+mn-ea"/>
                <a:ea typeface="+mn-ea"/>
              </a:rPr>
              <a:t>: </a:t>
            </a:r>
            <a:r>
              <a:rPr lang="ko-KR" altLang="en-US" sz="700" dirty="0" smtClean="0">
                <a:latin typeface="+mn-ea"/>
                <a:ea typeface="+mn-ea"/>
              </a:rPr>
              <a:t>거래금액 </a:t>
            </a:r>
            <a:r>
              <a:rPr lang="en-US" altLang="ko-KR" sz="700" dirty="0" smtClean="0">
                <a:latin typeface="+mn-ea"/>
                <a:ea typeface="+mn-ea"/>
              </a:rPr>
              <a:t>(</a:t>
            </a:r>
            <a:r>
              <a:rPr lang="ko-KR" altLang="en-US" sz="700" dirty="0" smtClean="0">
                <a:latin typeface="+mn-ea"/>
                <a:ea typeface="+mn-ea"/>
              </a:rPr>
              <a:t>단위 </a:t>
            </a:r>
            <a:r>
              <a:rPr lang="en-US" altLang="ko-KR" sz="700" dirty="0" smtClean="0">
                <a:latin typeface="+mn-ea"/>
                <a:ea typeface="+mn-ea"/>
              </a:rPr>
              <a:t>: </a:t>
            </a:r>
            <a:r>
              <a:rPr lang="ko-KR" altLang="en-US" sz="700" dirty="0" smtClean="0">
                <a:latin typeface="+mn-ea"/>
                <a:ea typeface="+mn-ea"/>
              </a:rPr>
              <a:t>원</a:t>
            </a:r>
            <a:r>
              <a:rPr lang="en-US" altLang="ko-KR" sz="700" dirty="0" smtClean="0">
                <a:latin typeface="+mn-ea"/>
                <a:ea typeface="+mn-ea"/>
              </a:rPr>
              <a:t>)</a:t>
            </a:r>
            <a:endParaRPr lang="ko-KR" altLang="en-US" sz="7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2422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953847" y="2329232"/>
            <a:ext cx="4012418" cy="3692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500" b="1" dirty="0" smtClean="0"/>
              <a:t>시계열 분석</a:t>
            </a:r>
            <a:r>
              <a:rPr lang="ko-KR" altLang="en-US" sz="1500" dirty="0" smtClean="0"/>
              <a:t>이 무엇인가</a:t>
            </a:r>
            <a:r>
              <a:rPr lang="en-US" altLang="ko-KR" sz="15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시계열 자료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동일한 대상을 시간 흐름에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따라 관찰한 수치 자료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ex) </a:t>
            </a:r>
            <a:r>
              <a:rPr lang="ko-KR" altLang="en-US" dirty="0" smtClean="0"/>
              <a:t>일별 주가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월별 기온∙강수량 자료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         </a:t>
            </a:r>
            <a:r>
              <a:rPr lang="ko-KR" altLang="en-US" dirty="0" smtClean="0"/>
              <a:t>대한민국 연도별 인구증감자료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시계열 분석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시간 흐름에 따라 </a:t>
            </a:r>
            <a:r>
              <a:rPr lang="ko-KR" altLang="en-US" dirty="0"/>
              <a:t>시계열 </a:t>
            </a:r>
            <a:r>
              <a:rPr lang="ko-KR" altLang="en-US" dirty="0" smtClean="0"/>
              <a:t>자료의 시간적 추이를 이해하고 다음 추이를 예측하는 분석  </a:t>
            </a:r>
            <a:endParaRPr lang="en-US" altLang="ko-KR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992560" y="2348880"/>
            <a:ext cx="3763542" cy="35283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0" dirty="0" smtClean="0">
                <a:latin typeface="+mn-ea"/>
                <a:ea typeface="+mn-ea"/>
              </a:rPr>
              <a:t>비트코인 실시간 시계열 그래프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7" name="그룹 16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0" y="0"/>
                <a:ext cx="9906000" cy="1047886"/>
                <a:chOff x="0" y="0"/>
                <a:chExt cx="9906000" cy="1047886"/>
              </a:xfrm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0" y="0"/>
                  <a:ext cx="9906000" cy="104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b="0" dirty="0" smtClean="0">
                    <a:solidFill>
                      <a:schemeClr val="bg1">
                        <a:lumMod val="8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7" name="직선 연결선 26"/>
                <p:cNvCxnSpPr/>
                <p:nvPr/>
              </p:nvCxnSpPr>
              <p:spPr bwMode="auto">
                <a:xfrm>
                  <a:off x="328012" y="836712"/>
                  <a:ext cx="928903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C3585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1" name="TextBox 20"/>
              <p:cNvSpPr txBox="1"/>
              <p:nvPr/>
            </p:nvSpPr>
            <p:spPr>
              <a:xfrm>
                <a:off x="327474" y="276993"/>
                <a:ext cx="6336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맑은 고딕"/>
                    <a:ea typeface="맑은 고딕"/>
                  </a:rPr>
                  <a:t>1. </a:t>
                </a:r>
                <a:r>
                  <a:rPr lang="ko-KR" altLang="en-US" sz="2400" dirty="0">
                    <a:latin typeface="맑은 고딕"/>
                    <a:ea typeface="맑은 고딕"/>
                  </a:rPr>
                  <a:t>과거 분석 요약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8695091" y="541068"/>
              <a:ext cx="1026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Ⅱ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진행 경과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29418" y="1227600"/>
            <a:ext cx="8139600" cy="761502"/>
            <a:chOff x="829418" y="1787058"/>
            <a:chExt cx="8136000" cy="761502"/>
          </a:xfrm>
        </p:grpSpPr>
        <p:sp>
          <p:nvSpPr>
            <p:cNvPr id="29" name="모서리가 둥근 직사각형 49">
              <a:extLst>
                <a:ext uri="{FF2B5EF4-FFF2-40B4-BE49-F238E27FC236}">
                  <a16:creationId xmlns="" xmlns:a16="http://schemas.microsoft.com/office/drawing/2014/main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모서리가 둥근 직사각형 4">
              <a:extLst>
                <a:ext uri="{FF2B5EF4-FFF2-40B4-BE49-F238E27FC236}">
                  <a16:creationId xmlns="" xmlns:a16="http://schemas.microsoft.com/office/drawing/2014/main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목적</a:t>
              </a:r>
              <a:r>
                <a:rPr lang="en-US" altLang="ko-KR" sz="1500" dirty="0" smtClean="0"/>
                <a:t> : </a:t>
              </a:r>
              <a:r>
                <a:rPr lang="ko-KR" altLang="en-US" sz="1500" dirty="0" smtClean="0"/>
                <a:t>예측 성공률이 낮은 원인 파악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5302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360000" y="958330"/>
            <a:ext cx="8839866" cy="64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8" y="3009919"/>
            <a:ext cx="5203702" cy="2625663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846000" y="2067800"/>
            <a:ext cx="7936458" cy="785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분석 데이터</a:t>
            </a:r>
            <a:r>
              <a:rPr lang="en-US" altLang="ko-KR" dirty="0" smtClean="0"/>
              <a:t> : 30</a:t>
            </a:r>
            <a:r>
              <a:rPr lang="ko-KR" altLang="en-US" dirty="0"/>
              <a:t>명의 입금거래내역 중 관찰 결과 정기성이라 예상되는 </a:t>
            </a:r>
            <a:r>
              <a:rPr lang="ko-KR" altLang="en-US" dirty="0" smtClean="0"/>
              <a:t>거래내역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주로 급여</a:t>
            </a:r>
            <a:r>
              <a:rPr lang="en-US" altLang="ko-KR" dirty="0" smtClean="0"/>
              <a:t>)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분석 </a:t>
            </a:r>
            <a:r>
              <a:rPr lang="ko-KR" altLang="en-US" dirty="0" smtClean="0"/>
              <a:t>기법 </a:t>
            </a:r>
            <a:r>
              <a:rPr lang="en-US" altLang="ko-KR" dirty="0" smtClean="0"/>
              <a:t>: </a:t>
            </a:r>
            <a:r>
              <a:rPr lang="ko-KR" altLang="en-US" dirty="0"/>
              <a:t>시계열분석</a:t>
            </a:r>
            <a:r>
              <a:rPr lang="en-US" altLang="ko-KR" dirty="0"/>
              <a:t>(ARIMA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263503"/>
              </p:ext>
            </p:extLst>
          </p:nvPr>
        </p:nvGraphicFramePr>
        <p:xfrm>
          <a:off x="6259888" y="3009921"/>
          <a:ext cx="2690894" cy="262566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6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68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552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072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62566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effectLst/>
                        </a:rPr>
                        <a:t>거래금액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>
                          <a:effectLst/>
                        </a:rPr>
                        <a:t>예측값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effectLst/>
                        </a:rPr>
                        <a:t>오차율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25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2018-04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63XXXXX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57XXXXX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9.90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25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2018-05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54XXXXX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49XXXXX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9.57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25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2018-06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54XXXXX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54XXXXX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1.16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25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2018-07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61XXXXX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61XXXXX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0.82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25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2018-08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54XXXXX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49XXXXX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9.29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25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2018-09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54XXXXX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53XXXXX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2.51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25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2018-10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54XXXXX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51XXXXX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5.14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25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2018-11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54XXXXX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50XXXXX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6.87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25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2018-12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69XXXXX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63XXXXX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8.94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46000" y="5811090"/>
            <a:ext cx="4037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0" dirty="0" smtClean="0">
                <a:latin typeface="+mn-ea"/>
                <a:ea typeface="+mn-ea"/>
              </a:rPr>
              <a:t>정기성 시계열 예측 추이 그래프</a:t>
            </a:r>
            <a:endParaRPr lang="ko-KR" altLang="en-US" sz="1200" b="0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67717" y="5826313"/>
            <a:ext cx="2739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0" dirty="0">
                <a:latin typeface="+mn-ea"/>
                <a:ea typeface="+mn-ea"/>
              </a:rPr>
              <a:t>정기성 시계열 </a:t>
            </a:r>
            <a:r>
              <a:rPr lang="ko-KR" altLang="en-US" sz="1200" b="0" dirty="0" err="1" smtClean="0">
                <a:latin typeface="+mn-ea"/>
                <a:ea typeface="+mn-ea"/>
              </a:rPr>
              <a:t>예측값</a:t>
            </a:r>
            <a:r>
              <a:rPr lang="ko-KR" altLang="en-US" sz="1200" b="0" dirty="0" smtClean="0">
                <a:latin typeface="+mn-ea"/>
                <a:ea typeface="+mn-ea"/>
              </a:rPr>
              <a:t> </a:t>
            </a:r>
            <a:endParaRPr lang="ko-KR" altLang="en-US" sz="1200" b="0" dirty="0">
              <a:latin typeface="+mn-ea"/>
              <a:ea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23" name="그룹 22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0" y="0"/>
                <a:ext cx="9906000" cy="1047886"/>
                <a:chOff x="0" y="0"/>
                <a:chExt cx="9906000" cy="1047886"/>
              </a:xfrm>
            </p:grpSpPr>
            <p:sp>
              <p:nvSpPr>
                <p:cNvPr id="28" name="직사각형 27"/>
                <p:cNvSpPr/>
                <p:nvPr/>
              </p:nvSpPr>
              <p:spPr>
                <a:xfrm>
                  <a:off x="0" y="0"/>
                  <a:ext cx="9906000" cy="104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b="0" dirty="0" smtClean="0">
                    <a:solidFill>
                      <a:schemeClr val="bg1">
                        <a:lumMod val="8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9" name="직선 연결선 28"/>
                <p:cNvCxnSpPr/>
                <p:nvPr/>
              </p:nvCxnSpPr>
              <p:spPr bwMode="auto">
                <a:xfrm>
                  <a:off x="328012" y="836712"/>
                  <a:ext cx="928903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C3585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7" name="TextBox 26"/>
              <p:cNvSpPr txBox="1"/>
              <p:nvPr/>
            </p:nvSpPr>
            <p:spPr>
              <a:xfrm>
                <a:off x="327474" y="276993"/>
                <a:ext cx="6336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맑은 고딕"/>
                    <a:ea typeface="맑은 고딕"/>
                  </a:rPr>
                  <a:t>1. </a:t>
                </a:r>
                <a:r>
                  <a:rPr lang="ko-KR" altLang="en-US" sz="2400" dirty="0">
                    <a:latin typeface="맑은 고딕"/>
                    <a:ea typeface="맑은 고딕"/>
                  </a:rPr>
                  <a:t>과거 분석 요약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8695091" y="541068"/>
              <a:ext cx="1026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Ⅱ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진행 경과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29418" y="1227600"/>
            <a:ext cx="8139600" cy="761502"/>
            <a:chOff x="829418" y="1787058"/>
            <a:chExt cx="8136000" cy="761502"/>
          </a:xfrm>
        </p:grpSpPr>
        <p:sp>
          <p:nvSpPr>
            <p:cNvPr id="31" name="모서리가 둥근 직사각형 49">
              <a:extLst>
                <a:ext uri="{FF2B5EF4-FFF2-40B4-BE49-F238E27FC236}">
                  <a16:creationId xmlns="" xmlns:a16="http://schemas.microsoft.com/office/drawing/2014/main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모서리가 둥근 직사각형 4">
              <a:extLst>
                <a:ext uri="{FF2B5EF4-FFF2-40B4-BE49-F238E27FC236}">
                  <a16:creationId xmlns="" xmlns:a16="http://schemas.microsoft.com/office/drawing/2014/main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목적</a:t>
              </a:r>
              <a:r>
                <a:rPr lang="en-US" altLang="ko-KR" sz="1500" dirty="0"/>
                <a:t> </a:t>
              </a:r>
              <a:r>
                <a:rPr lang="en-US" altLang="ko-KR" sz="1500" dirty="0" smtClean="0"/>
                <a:t>: </a:t>
              </a:r>
              <a:r>
                <a:rPr lang="ko-KR" altLang="en-US" sz="1500" dirty="0" smtClean="0"/>
                <a:t>예측 성공률이 낮은 원인 파악</a:t>
              </a:r>
              <a:endParaRPr lang="ko-KR" altLang="en-US" sz="15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062661" y="5627121"/>
            <a:ext cx="12241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기</a:t>
            </a:r>
            <a:r>
              <a:rPr lang="ko-KR" altLang="en-US" sz="700" dirty="0">
                <a:latin typeface="+mn-ea"/>
                <a:ea typeface="+mn-ea"/>
              </a:rPr>
              <a:t>간</a:t>
            </a:r>
            <a:r>
              <a:rPr lang="ko-KR" altLang="en-US" sz="700" dirty="0" smtClean="0">
                <a:latin typeface="+mn-ea"/>
                <a:ea typeface="+mn-ea"/>
              </a:rPr>
              <a:t> </a:t>
            </a:r>
            <a:r>
              <a:rPr lang="en-US" altLang="ko-KR" sz="700" dirty="0" smtClean="0">
                <a:latin typeface="+mn-ea"/>
                <a:ea typeface="+mn-ea"/>
              </a:rPr>
              <a:t>: 2014.01~2018.12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46000" y="2809864"/>
            <a:ext cx="12241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n-ea"/>
                <a:ea typeface="+mn-ea"/>
              </a:rPr>
              <a:t>거래금액 </a:t>
            </a:r>
            <a:r>
              <a:rPr lang="en-US" altLang="ko-KR" sz="700" dirty="0" smtClean="0">
                <a:latin typeface="+mn-ea"/>
                <a:ea typeface="+mn-ea"/>
              </a:rPr>
              <a:t>(</a:t>
            </a:r>
            <a:r>
              <a:rPr lang="ko-KR" altLang="en-US" sz="700" dirty="0" smtClean="0">
                <a:latin typeface="+mn-ea"/>
                <a:ea typeface="+mn-ea"/>
              </a:rPr>
              <a:t>단위 </a:t>
            </a:r>
            <a:r>
              <a:rPr lang="en-US" altLang="ko-KR" sz="700" dirty="0" smtClean="0">
                <a:latin typeface="+mn-ea"/>
                <a:ea typeface="+mn-ea"/>
              </a:rPr>
              <a:t>: </a:t>
            </a:r>
            <a:r>
              <a:rPr lang="ko-KR" altLang="en-US" sz="700" dirty="0" smtClean="0">
                <a:latin typeface="+mn-ea"/>
                <a:ea typeface="+mn-ea"/>
              </a:rPr>
              <a:t>천 만원</a:t>
            </a:r>
            <a:r>
              <a:rPr lang="en-US" altLang="ko-KR" sz="700" dirty="0" smtClean="0">
                <a:latin typeface="+mn-ea"/>
                <a:ea typeface="+mn-ea"/>
              </a:rPr>
              <a:t>)</a:t>
            </a:r>
            <a:endParaRPr lang="ko-KR" altLang="en-US" sz="7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4034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360000" y="958330"/>
            <a:ext cx="8839866" cy="64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10" name="모서리가 둥근 직사각형 4"/>
          <p:cNvSpPr/>
          <p:nvPr/>
        </p:nvSpPr>
        <p:spPr>
          <a:xfrm>
            <a:off x="893586" y="1246565"/>
            <a:ext cx="7758786" cy="6721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20320" rIns="30480" bIns="20320" numCol="1" spcCol="1270" anchor="ctr" anchorCtr="0">
            <a:noAutofit/>
          </a:bodyPr>
          <a:lstStyle/>
          <a:p>
            <a:r>
              <a:rPr lang="ko-KR" altLang="ko-KR" sz="1600" dirty="0" smtClean="0"/>
              <a:t>목적</a:t>
            </a:r>
            <a:r>
              <a:rPr lang="en-US" altLang="ko-KR" sz="1600" dirty="0" smtClean="0"/>
              <a:t> : STEP1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STEP2</a:t>
            </a:r>
            <a:r>
              <a:rPr lang="ko-KR" altLang="en-US" sz="1600" dirty="0" smtClean="0"/>
              <a:t>에서의 보완해야 하는 부분을 검토 및 개선</a:t>
            </a:r>
            <a:endParaRPr lang="ko-KR" altLang="ko-KR" sz="1600" dirty="0"/>
          </a:p>
        </p:txBody>
      </p:sp>
      <p:pic>
        <p:nvPicPr>
          <p:cNvPr id="2" name="그림 1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" y="3009600"/>
            <a:ext cx="5205600" cy="2624400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846000" y="2067800"/>
            <a:ext cx="7936458" cy="785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분석 데이터</a:t>
            </a:r>
            <a:r>
              <a:rPr lang="en-US" altLang="ko-KR" dirty="0" smtClean="0"/>
              <a:t> : 30</a:t>
            </a:r>
            <a:r>
              <a:rPr lang="ko-KR" altLang="en-US" dirty="0"/>
              <a:t>명의 입금거래내역 중 관찰 결과 정기성이라 예상되는 </a:t>
            </a:r>
            <a:r>
              <a:rPr lang="ko-KR" altLang="en-US" dirty="0" smtClean="0"/>
              <a:t>거래내역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주로 급여</a:t>
            </a:r>
            <a:r>
              <a:rPr lang="en-US" altLang="ko-KR" dirty="0" smtClean="0"/>
              <a:t>)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분석 </a:t>
            </a:r>
            <a:r>
              <a:rPr lang="ko-KR" altLang="en-US" dirty="0" smtClean="0"/>
              <a:t>기법 </a:t>
            </a:r>
            <a:r>
              <a:rPr lang="en-US" altLang="ko-KR" dirty="0" smtClean="0"/>
              <a:t>: </a:t>
            </a:r>
            <a:r>
              <a:rPr lang="ko-KR" altLang="en-US" dirty="0"/>
              <a:t>시계열분석</a:t>
            </a:r>
            <a:r>
              <a:rPr lang="en-US" altLang="ko-KR" dirty="0"/>
              <a:t>(ARIMA)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ko-KR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028721"/>
              </p:ext>
            </p:extLst>
          </p:nvPr>
        </p:nvGraphicFramePr>
        <p:xfrm>
          <a:off x="6260400" y="3009600"/>
          <a:ext cx="2667417" cy="262800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6017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43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717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effectLst/>
                        </a:rPr>
                        <a:t>거래금액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>
                          <a:effectLst/>
                        </a:rPr>
                        <a:t>예측값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effectLst/>
                        </a:rPr>
                        <a:t>오차율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2018-04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43XXXXX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44XXXXX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1.80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2018-05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46XXXXX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45XXXXX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3.14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2018-06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46XXXXX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31XXXXX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32.16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2018-07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65XXXXX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55XXXXX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15.40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2018-08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46XXXXX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47XXXXX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4.08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2018-09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69XXXXX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74XXXXX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6.91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2018-10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45XXXXX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45XXXXX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1.15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2018-11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45XXXXX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44XXXXX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1.38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2018-12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44XXXXX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25XXXXX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44.25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829418" y="1227600"/>
            <a:ext cx="8136000" cy="761502"/>
            <a:chOff x="829418" y="1787058"/>
            <a:chExt cx="8136000" cy="761502"/>
          </a:xfrm>
        </p:grpSpPr>
        <p:sp>
          <p:nvSpPr>
            <p:cNvPr id="21" name="모서리가 둥근 직사각형 49">
              <a:extLst>
                <a:ext uri="{FF2B5EF4-FFF2-40B4-BE49-F238E27FC236}">
                  <a16:creationId xmlns="" xmlns:a16="http://schemas.microsoft.com/office/drawing/2014/main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모서리가 둥근 직사각형 4">
              <a:extLst>
                <a:ext uri="{FF2B5EF4-FFF2-40B4-BE49-F238E27FC236}">
                  <a16:creationId xmlns="" xmlns:a16="http://schemas.microsoft.com/office/drawing/2014/main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목적</a:t>
              </a:r>
              <a:r>
                <a:rPr lang="en-US" altLang="ko-KR" sz="1500" dirty="0"/>
                <a:t> </a:t>
              </a:r>
              <a:r>
                <a:rPr lang="en-US" altLang="ko-KR" sz="1500" dirty="0" smtClean="0"/>
                <a:t>: STEP1</a:t>
              </a:r>
              <a:r>
                <a:rPr lang="ko-KR" altLang="en-US" sz="1500" dirty="0" smtClean="0"/>
                <a:t>과 </a:t>
              </a:r>
              <a:r>
                <a:rPr lang="en-US" altLang="ko-KR" sz="1500" dirty="0" smtClean="0"/>
                <a:t>STEP2</a:t>
              </a:r>
              <a:r>
                <a:rPr lang="ko-KR" altLang="en-US" sz="1500" dirty="0" smtClean="0"/>
                <a:t>에서의 보완해야 하는 부분을 검토 및 개선</a:t>
              </a:r>
              <a:endParaRPr lang="ko-KR" altLang="en-US" sz="15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25" name="그룹 24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0" y="0"/>
                <a:ext cx="9906000" cy="1047886"/>
                <a:chOff x="0" y="0"/>
                <a:chExt cx="9906000" cy="1047886"/>
              </a:xfrm>
            </p:grpSpPr>
            <p:sp>
              <p:nvSpPr>
                <p:cNvPr id="29" name="직사각형 28"/>
                <p:cNvSpPr/>
                <p:nvPr/>
              </p:nvSpPr>
              <p:spPr>
                <a:xfrm>
                  <a:off x="0" y="0"/>
                  <a:ext cx="9906000" cy="104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b="0" dirty="0" smtClean="0">
                    <a:solidFill>
                      <a:schemeClr val="bg1">
                        <a:lumMod val="8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30" name="직선 연결선 29"/>
                <p:cNvCxnSpPr/>
                <p:nvPr/>
              </p:nvCxnSpPr>
              <p:spPr bwMode="auto">
                <a:xfrm>
                  <a:off x="328012" y="836712"/>
                  <a:ext cx="928903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C3585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8" name="TextBox 27"/>
              <p:cNvSpPr txBox="1"/>
              <p:nvPr/>
            </p:nvSpPr>
            <p:spPr>
              <a:xfrm>
                <a:off x="327474" y="276993"/>
                <a:ext cx="6336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맑은 고딕"/>
                    <a:ea typeface="맑은 고딕"/>
                  </a:rPr>
                  <a:t>1. </a:t>
                </a:r>
                <a:r>
                  <a:rPr lang="ko-KR" altLang="en-US" sz="2400" dirty="0">
                    <a:latin typeface="맑은 고딕"/>
                    <a:ea typeface="맑은 고딕"/>
                  </a:rPr>
                  <a:t>과거 분석 요약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8695091" y="541068"/>
              <a:ext cx="1026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Ⅱ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진행 경과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062661" y="5627121"/>
            <a:ext cx="12241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기</a:t>
            </a:r>
            <a:r>
              <a:rPr lang="ko-KR" altLang="en-US" sz="700" dirty="0">
                <a:latin typeface="+mn-ea"/>
                <a:ea typeface="+mn-ea"/>
              </a:rPr>
              <a:t>간</a:t>
            </a:r>
            <a:r>
              <a:rPr lang="ko-KR" altLang="en-US" sz="700" dirty="0" smtClean="0">
                <a:latin typeface="+mn-ea"/>
                <a:ea typeface="+mn-ea"/>
              </a:rPr>
              <a:t> </a:t>
            </a:r>
            <a:r>
              <a:rPr lang="en-US" altLang="ko-KR" sz="700" dirty="0" smtClean="0">
                <a:latin typeface="+mn-ea"/>
                <a:ea typeface="+mn-ea"/>
              </a:rPr>
              <a:t>: 2014.01~2018.12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6000" y="2809864"/>
            <a:ext cx="12241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n-ea"/>
                <a:ea typeface="+mn-ea"/>
              </a:rPr>
              <a:t>거래금액 </a:t>
            </a:r>
            <a:r>
              <a:rPr lang="en-US" altLang="ko-KR" sz="700" dirty="0" smtClean="0">
                <a:latin typeface="+mn-ea"/>
                <a:ea typeface="+mn-ea"/>
              </a:rPr>
              <a:t>(</a:t>
            </a:r>
            <a:r>
              <a:rPr lang="ko-KR" altLang="en-US" sz="700" dirty="0" smtClean="0">
                <a:latin typeface="+mn-ea"/>
                <a:ea typeface="+mn-ea"/>
              </a:rPr>
              <a:t>단위 </a:t>
            </a:r>
            <a:r>
              <a:rPr lang="en-US" altLang="ko-KR" sz="700" dirty="0" smtClean="0">
                <a:latin typeface="+mn-ea"/>
                <a:ea typeface="+mn-ea"/>
              </a:rPr>
              <a:t>: </a:t>
            </a:r>
            <a:r>
              <a:rPr lang="ko-KR" altLang="en-US" sz="700" dirty="0" smtClean="0">
                <a:latin typeface="+mn-ea"/>
                <a:ea typeface="+mn-ea"/>
              </a:rPr>
              <a:t>천 만원</a:t>
            </a:r>
            <a:r>
              <a:rPr lang="en-US" altLang="ko-KR" sz="700" dirty="0" smtClean="0">
                <a:latin typeface="+mn-ea"/>
                <a:ea typeface="+mn-ea"/>
              </a:rPr>
              <a:t>)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46000" y="5811090"/>
            <a:ext cx="4037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0" dirty="0" smtClean="0">
                <a:latin typeface="+mn-ea"/>
                <a:ea typeface="+mn-ea"/>
              </a:rPr>
              <a:t>정기성 시계열 예측 추이 그래프</a:t>
            </a:r>
            <a:endParaRPr lang="ko-KR" altLang="en-US" sz="1200" b="0" dirty="0">
              <a:latin typeface="+mn-ea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67717" y="5826313"/>
            <a:ext cx="2739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0" dirty="0">
                <a:latin typeface="+mn-ea"/>
                <a:ea typeface="+mn-ea"/>
              </a:rPr>
              <a:t>정기성 시계열 </a:t>
            </a:r>
            <a:r>
              <a:rPr lang="ko-KR" altLang="en-US" sz="1200" b="0" dirty="0" err="1" smtClean="0">
                <a:latin typeface="+mn-ea"/>
                <a:ea typeface="+mn-ea"/>
              </a:rPr>
              <a:t>예측값</a:t>
            </a:r>
            <a:r>
              <a:rPr lang="ko-KR" altLang="en-US" sz="1200" b="0" dirty="0" smtClean="0">
                <a:latin typeface="+mn-ea"/>
                <a:ea typeface="+mn-ea"/>
              </a:rPr>
              <a:t> </a:t>
            </a:r>
            <a:endParaRPr lang="ko-KR" altLang="en-US" sz="1200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2516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844956" y="2132856"/>
            <a:ext cx="8284507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결론</a:t>
            </a:r>
            <a:endParaRPr lang="en-US" altLang="ko-KR" sz="5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400" b="0" dirty="0" smtClean="0">
                <a:latin typeface="+mn-ea"/>
                <a:ea typeface="+mn-ea"/>
              </a:rPr>
              <a:t>ARIMA</a:t>
            </a:r>
            <a:r>
              <a:rPr lang="ko-KR" altLang="en-US" sz="1400" b="0" dirty="0" smtClean="0">
                <a:latin typeface="+mn-ea"/>
                <a:ea typeface="+mn-ea"/>
              </a:rPr>
              <a:t>를 이용하면 개인별로 정기성 금액에 대하여 크지 않은 오차로 예측이 가능</a:t>
            </a:r>
            <a:endParaRPr lang="en-US" altLang="ko-KR" sz="1400" b="0" dirty="0" smtClean="0">
              <a:latin typeface="+mn-ea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400" b="0" dirty="0" smtClean="0">
                <a:latin typeface="+mn-ea"/>
                <a:ea typeface="+mn-ea"/>
              </a:rPr>
              <a:t>정기적인 거래들</a:t>
            </a:r>
            <a:r>
              <a:rPr lang="en-US" altLang="ko-KR" sz="1400" b="0" dirty="0" smtClean="0">
                <a:latin typeface="+mn-ea"/>
                <a:ea typeface="+mn-ea"/>
              </a:rPr>
              <a:t>(</a:t>
            </a:r>
            <a:r>
              <a:rPr lang="ko-KR" altLang="en-US" sz="1400" b="0" dirty="0">
                <a:latin typeface="+mn-ea"/>
                <a:ea typeface="+mn-ea"/>
              </a:rPr>
              <a:t>주로 </a:t>
            </a:r>
            <a:r>
              <a:rPr lang="ko-KR" altLang="en-US" sz="1400" b="0" dirty="0" smtClean="0">
                <a:latin typeface="+mn-ea"/>
                <a:ea typeface="+mn-ea"/>
              </a:rPr>
              <a:t>급여</a:t>
            </a:r>
            <a:r>
              <a:rPr lang="en-US" altLang="ko-KR" sz="1400" b="0" dirty="0" smtClean="0">
                <a:latin typeface="+mn-ea"/>
              </a:rPr>
              <a:t>)</a:t>
            </a:r>
            <a:r>
              <a:rPr lang="ko-KR" altLang="en-US" sz="1400" b="0" dirty="0" smtClean="0">
                <a:latin typeface="+mn-ea"/>
                <a:ea typeface="+mn-ea"/>
              </a:rPr>
              <a:t>은 </a:t>
            </a:r>
            <a:r>
              <a:rPr lang="en-US" altLang="ko-KR" sz="1400" b="0" dirty="0" smtClean="0">
                <a:latin typeface="+mn-ea"/>
                <a:ea typeface="+mn-ea"/>
              </a:rPr>
              <a:t>XXX</a:t>
            </a:r>
            <a:r>
              <a:rPr lang="ko-KR" altLang="en-US" sz="1400" b="0" dirty="0" smtClean="0">
                <a:latin typeface="+mn-ea"/>
                <a:ea typeface="+mn-ea"/>
              </a:rPr>
              <a:t> </a:t>
            </a:r>
            <a:r>
              <a:rPr lang="en-US" altLang="ko-KR" sz="1400" b="0" dirty="0" smtClean="0">
                <a:latin typeface="+mn-ea"/>
                <a:ea typeface="+mn-ea"/>
              </a:rPr>
              <a:t>XXXXX</a:t>
            </a:r>
            <a:r>
              <a:rPr lang="ko-KR" altLang="en-US" sz="1400" b="0" dirty="0" smtClean="0">
                <a:latin typeface="+mn-ea"/>
                <a:ea typeface="+mn-ea"/>
              </a:rPr>
              <a:t> </a:t>
            </a:r>
            <a:r>
              <a:rPr lang="en-US" altLang="ko-KR" sz="1400" b="0" dirty="0" smtClean="0">
                <a:latin typeface="+mn-ea"/>
                <a:ea typeface="+mn-ea"/>
              </a:rPr>
              <a:t>XXXXXX</a:t>
            </a:r>
            <a:r>
              <a:rPr lang="ko-KR" altLang="en-US" sz="1400" b="0" dirty="0" smtClean="0">
                <a:latin typeface="+mn-ea"/>
                <a:ea typeface="+mn-ea"/>
              </a:rPr>
              <a:t> </a:t>
            </a:r>
            <a:r>
              <a:rPr lang="en-US" altLang="ko-KR" sz="1400" b="0" dirty="0" smtClean="0">
                <a:latin typeface="+mn-ea"/>
                <a:ea typeface="+mn-ea"/>
              </a:rPr>
              <a:t>XX</a:t>
            </a:r>
            <a:endParaRPr lang="en-US" altLang="ko-KR" sz="1400" b="0" dirty="0" smtClean="0">
              <a:latin typeface="+mn-ea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400" b="0" dirty="0" smtClean="0">
                <a:latin typeface="+mn-ea"/>
                <a:ea typeface="+mn-ea"/>
              </a:rPr>
              <a:t>소득에는 </a:t>
            </a:r>
            <a:r>
              <a:rPr lang="ko-KR" altLang="en-US" sz="1400" b="0" dirty="0">
                <a:latin typeface="+mn-ea"/>
                <a:ea typeface="+mn-ea"/>
              </a:rPr>
              <a:t>맞출 수 없는 비정기성 금액이 </a:t>
            </a:r>
            <a:r>
              <a:rPr lang="ko-KR" altLang="en-US" sz="1400" b="0" dirty="0" smtClean="0">
                <a:latin typeface="+mn-ea"/>
                <a:ea typeface="+mn-ea"/>
              </a:rPr>
              <a:t>존재</a:t>
            </a:r>
            <a:endParaRPr lang="en-US" altLang="ko-KR" sz="1400" b="0" dirty="0" smtClean="0">
              <a:latin typeface="+mn-ea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400" b="0" dirty="0" smtClean="0">
                <a:latin typeface="+mn-ea"/>
                <a:ea typeface="+mn-ea"/>
              </a:rPr>
              <a:t>거래내역을 정기성</a:t>
            </a:r>
            <a:r>
              <a:rPr lang="en-US" altLang="ko-KR" sz="1400" b="0" dirty="0" smtClean="0">
                <a:latin typeface="+mn-ea"/>
                <a:ea typeface="+mn-ea"/>
              </a:rPr>
              <a:t>, </a:t>
            </a:r>
            <a:r>
              <a:rPr lang="ko-KR" altLang="en-US" sz="1400" b="0" dirty="0" smtClean="0">
                <a:latin typeface="+mn-ea"/>
                <a:ea typeface="+mn-ea"/>
              </a:rPr>
              <a:t>비정기성으로 분류해줄 일반화된 알고리즘 필요</a:t>
            </a:r>
            <a:endParaRPr lang="en-US" altLang="ko-KR" sz="1400" b="0" dirty="0" smtClean="0">
              <a:latin typeface="+mn-ea"/>
              <a:ea typeface="+mn-ea"/>
            </a:endParaRPr>
          </a:p>
          <a:p>
            <a:pPr marL="285750" indent="-285750" eaLnBrk="1" hangingPunct="1">
              <a:spcBef>
                <a:spcPct val="20000"/>
              </a:spcBef>
              <a:buFont typeface="Arial" pitchFamily="34" charset="0"/>
              <a:buChar char="•"/>
            </a:pPr>
            <a:endParaRPr lang="en-US" altLang="ko-KR" sz="1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rPr>
              <a:t> STEP4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rPr>
              <a:t>로 진행</a:t>
            </a:r>
            <a:endParaRPr lang="en-US" altLang="ko-KR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8" name="모서리가 둥근 직사각형 4"/>
          <p:cNvSpPr/>
          <p:nvPr/>
        </p:nvSpPr>
        <p:spPr>
          <a:xfrm>
            <a:off x="893586" y="1246565"/>
            <a:ext cx="7758786" cy="6721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20320" rIns="30480" bIns="20320" numCol="1" spcCol="1270" anchor="ctr" anchorCtr="0">
            <a:noAutofit/>
          </a:bodyPr>
          <a:lstStyle/>
          <a:p>
            <a:r>
              <a:rPr lang="ko-KR" altLang="ko-KR" sz="1600" dirty="0" smtClean="0"/>
              <a:t>목적</a:t>
            </a:r>
            <a:r>
              <a:rPr lang="en-US" altLang="ko-KR" sz="1600" dirty="0" smtClean="0"/>
              <a:t> : </a:t>
            </a:r>
            <a:r>
              <a:rPr lang="en-US" altLang="ko-KR" sz="1600" dirty="0"/>
              <a:t>STEP1</a:t>
            </a:r>
            <a:r>
              <a:rPr lang="ko-KR" altLang="en-US" sz="1600" dirty="0"/>
              <a:t>과 </a:t>
            </a:r>
            <a:r>
              <a:rPr lang="en-US" altLang="ko-KR" sz="1600" dirty="0"/>
              <a:t>STEP2</a:t>
            </a:r>
            <a:r>
              <a:rPr lang="ko-KR" altLang="en-US" sz="1600" dirty="0"/>
              <a:t>에서의 보완해야 하는 부분을 검토 및 개선</a:t>
            </a:r>
            <a:endParaRPr lang="ko-KR" altLang="ko-KR" sz="16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829418" y="1227600"/>
            <a:ext cx="8139600" cy="761502"/>
            <a:chOff x="829418" y="1787058"/>
            <a:chExt cx="8136000" cy="761502"/>
          </a:xfrm>
        </p:grpSpPr>
        <p:sp>
          <p:nvSpPr>
            <p:cNvPr id="17" name="모서리가 둥근 직사각형 49">
              <a:extLst>
                <a:ext uri="{FF2B5EF4-FFF2-40B4-BE49-F238E27FC236}">
                  <a16:creationId xmlns="" xmlns:a16="http://schemas.microsoft.com/office/drawing/2014/main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모서리가 둥근 직사각형 4">
              <a:extLst>
                <a:ext uri="{FF2B5EF4-FFF2-40B4-BE49-F238E27FC236}">
                  <a16:creationId xmlns="" xmlns:a16="http://schemas.microsoft.com/office/drawing/2014/main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목적</a:t>
              </a:r>
              <a:r>
                <a:rPr lang="en-US" altLang="ko-KR" sz="1500" dirty="0"/>
                <a:t> </a:t>
              </a:r>
              <a:r>
                <a:rPr lang="en-US" altLang="ko-KR" sz="1500" dirty="0" smtClean="0"/>
                <a:t>: </a:t>
              </a:r>
              <a:r>
                <a:rPr lang="ko-KR" altLang="en-US" sz="1500" dirty="0"/>
                <a:t>예측 성공률이 낮은 </a:t>
              </a:r>
              <a:r>
                <a:rPr lang="ko-KR" altLang="en-US" sz="1500" dirty="0" smtClean="0"/>
                <a:t>문제점 개선방안 제시</a:t>
              </a:r>
              <a:endParaRPr lang="ko-KR" altLang="en-US" sz="15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20" name="그룹 19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0" y="0"/>
                <a:ext cx="9906000" cy="1047886"/>
                <a:chOff x="0" y="0"/>
                <a:chExt cx="9906000" cy="1047886"/>
              </a:xfrm>
            </p:grpSpPr>
            <p:sp>
              <p:nvSpPr>
                <p:cNvPr id="25" name="직사각형 24"/>
                <p:cNvSpPr/>
                <p:nvPr/>
              </p:nvSpPr>
              <p:spPr>
                <a:xfrm>
                  <a:off x="0" y="0"/>
                  <a:ext cx="9906000" cy="104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b="0" dirty="0" smtClean="0">
                    <a:solidFill>
                      <a:schemeClr val="bg1">
                        <a:lumMod val="8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6" name="직선 연결선 25"/>
                <p:cNvCxnSpPr/>
                <p:nvPr/>
              </p:nvCxnSpPr>
              <p:spPr bwMode="auto">
                <a:xfrm>
                  <a:off x="328012" y="836712"/>
                  <a:ext cx="928903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C3585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3" name="TextBox 22"/>
              <p:cNvSpPr txBox="1"/>
              <p:nvPr/>
            </p:nvSpPr>
            <p:spPr>
              <a:xfrm>
                <a:off x="327474" y="276993"/>
                <a:ext cx="6336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맑은 고딕"/>
                    <a:ea typeface="맑은 고딕"/>
                  </a:rPr>
                  <a:t>1. </a:t>
                </a:r>
                <a:r>
                  <a:rPr lang="ko-KR" altLang="en-US" sz="2400" dirty="0">
                    <a:latin typeface="맑은 고딕"/>
                    <a:ea typeface="맑은 고딕"/>
                  </a:rPr>
                  <a:t>과거 분석 요약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8695091" y="541068"/>
              <a:ext cx="1026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Ⅱ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진행 경과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788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29418" y="1787058"/>
            <a:ext cx="8139135" cy="761502"/>
            <a:chOff x="829418" y="1787058"/>
            <a:chExt cx="8139135" cy="761502"/>
          </a:xfrm>
        </p:grpSpPr>
        <p:sp>
          <p:nvSpPr>
            <p:cNvPr id="8" name="모서리가 둥근 직사각형 49">
              <a:extLst>
                <a:ext uri="{FF2B5EF4-FFF2-40B4-BE49-F238E27FC236}">
                  <a16:creationId xmlns="" xmlns:a16="http://schemas.microsoft.com/office/drawing/2014/main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9135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모서리가 둥근 직사각형 4">
              <a:extLst>
                <a:ext uri="{FF2B5EF4-FFF2-40B4-BE49-F238E27FC236}">
                  <a16:creationId xmlns="" xmlns:a16="http://schemas.microsoft.com/office/drawing/2014/main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ko-KR" sz="1500" dirty="0"/>
                <a:t>STEP4 : </a:t>
              </a:r>
              <a:r>
                <a:rPr lang="ko-KR" altLang="en-US" sz="1500" dirty="0"/>
                <a:t>정기거래 분류 및 예측 모델</a:t>
              </a:r>
            </a:p>
            <a:p>
              <a:pPr lvl="0"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400" b="0" dirty="0">
                  <a:latin typeface="+mn-ea"/>
                </a:rPr>
                <a:t>목표 </a:t>
              </a:r>
              <a:r>
                <a:rPr lang="en-US" altLang="ko-KR" sz="1400" b="0" dirty="0">
                  <a:latin typeface="+mn-ea"/>
                </a:rPr>
                <a:t>: </a:t>
              </a:r>
              <a:r>
                <a:rPr lang="ko-KR" altLang="en-US" sz="1400" b="0" dirty="0">
                  <a:latin typeface="+mn-ea"/>
                </a:rPr>
                <a:t>정기거래와 비정기거래를 구분할 기준을 </a:t>
              </a:r>
              <a:r>
                <a:rPr lang="ko-KR" altLang="en-US" sz="1400" b="0" dirty="0" smtClean="0">
                  <a:latin typeface="+mn-ea"/>
                </a:rPr>
                <a:t>찾고</a:t>
              </a:r>
              <a:r>
                <a:rPr lang="en-US" altLang="ko-KR" sz="1400" b="0" dirty="0" smtClean="0">
                  <a:latin typeface="+mn-ea"/>
                </a:rPr>
                <a:t>, </a:t>
              </a:r>
              <a:r>
                <a:rPr lang="ko-KR" altLang="en-US" sz="1400" b="0" dirty="0" smtClean="0">
                  <a:latin typeface="+mn-ea"/>
                </a:rPr>
                <a:t>정기거래내역을 예측하는 </a:t>
              </a:r>
              <a:r>
                <a:rPr lang="ko-KR" altLang="en-US" sz="1400" b="0" dirty="0">
                  <a:latin typeface="+mn-ea"/>
                </a:rPr>
                <a:t>모델 만들기</a:t>
              </a:r>
              <a:endParaRPr lang="en-US" altLang="ko-KR" sz="1400" b="0" dirty="0">
                <a:latin typeface="+mn-ea"/>
              </a:endParaRPr>
            </a:p>
          </p:txBody>
        </p:sp>
      </p:grp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D8F7275B-7BAB-47CF-B086-6A3639BA1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69" y="2708920"/>
            <a:ext cx="8068484" cy="292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85750" lvl="1" latinLnBrk="0">
              <a:lnSpc>
                <a:spcPct val="250000"/>
              </a:lnSpc>
              <a:buFont typeface="Wingdings" pitchFamily="2" charset="2"/>
              <a:buChar char="ü"/>
            </a:pP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Part1.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정기거래 분류 알고리즘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0" lvl="1" indent="0" latinLnBrk="0">
              <a:lnSpc>
                <a:spcPct val="150000"/>
              </a:lnSpc>
            </a:pP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  </a:t>
            </a:r>
            <a:r>
              <a:rPr lang="ko-KR" alt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정기적인 거래와 비정기적인 </a:t>
            </a:r>
            <a:r>
              <a:rPr lang="ko-KR" altLang="en-US" sz="18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거래의 분류 </a:t>
            </a:r>
            <a:r>
              <a:rPr lang="ko-KR" alt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기준 세우기</a:t>
            </a:r>
            <a:endParaRPr lang="en-US" altLang="ko-KR" sz="18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0" lvl="1" indent="0" latinLnBrk="0">
              <a:lnSpc>
                <a:spcPct val="150000"/>
              </a:lnSpc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85750" lvl="1" latinLnBrk="0"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Part2. 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정기거래 금액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예측 모델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</a:br>
            <a:r>
              <a:rPr lang="ko-KR" altLang="en-US" sz="18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시계열 분석을 </a:t>
            </a:r>
            <a:r>
              <a:rPr lang="ko-KR" alt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통해 </a:t>
            </a:r>
            <a:r>
              <a:rPr lang="ko-KR" altLang="en-US" sz="18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정기거래내역 </a:t>
            </a:r>
            <a:r>
              <a:rPr lang="ko-KR" alt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추이 찾기</a:t>
            </a:r>
            <a:endParaRPr lang="en-US" altLang="ko-KR" sz="18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0" lvl="1" indent="0" latinLnBrk="0"/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342900" lvl="1" indent="-342900" latinLnBrk="0">
              <a:buAutoNum type="arabicPeriod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0" name="그룹 9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0" y="0"/>
                <a:ext cx="9906000" cy="1047886"/>
                <a:chOff x="0" y="0"/>
                <a:chExt cx="9906000" cy="1047886"/>
              </a:xfrm>
            </p:grpSpPr>
            <p:sp>
              <p:nvSpPr>
                <p:cNvPr id="13" name="직사각형 12"/>
                <p:cNvSpPr/>
                <p:nvPr/>
              </p:nvSpPr>
              <p:spPr>
                <a:xfrm>
                  <a:off x="0" y="0"/>
                  <a:ext cx="9906000" cy="104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b="0" dirty="0" smtClean="0">
                    <a:solidFill>
                      <a:schemeClr val="bg1">
                        <a:lumMod val="8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4" name="직선 연결선 13"/>
                <p:cNvCxnSpPr/>
                <p:nvPr/>
              </p:nvCxnSpPr>
              <p:spPr bwMode="auto">
                <a:xfrm>
                  <a:off x="328012" y="836712"/>
                  <a:ext cx="928903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C3585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27474" y="276993"/>
                <a:ext cx="6336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+mn-ea"/>
                    <a:ea typeface="+mn-ea"/>
                  </a:rPr>
                  <a:t>2</a:t>
                </a:r>
                <a:r>
                  <a:rPr lang="en-US" altLang="ko-KR" sz="2400" dirty="0" smtClean="0">
                    <a:latin typeface="+mn-ea"/>
                    <a:ea typeface="+mn-ea"/>
                  </a:rPr>
                  <a:t>. </a:t>
                </a:r>
                <a:r>
                  <a:rPr lang="ko-KR" altLang="en-US" sz="2400" dirty="0" smtClean="0">
                    <a:latin typeface="+mn-ea"/>
                    <a:ea typeface="+mn-ea"/>
                  </a:rPr>
                  <a:t>현재 분석 경과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8695091" y="541068"/>
              <a:ext cx="1026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Ⅱ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진행 경과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85381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0" name="그룹 9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0" y="0"/>
                <a:ext cx="9906000" cy="1047886"/>
                <a:chOff x="0" y="0"/>
                <a:chExt cx="9906000" cy="1047886"/>
              </a:xfrm>
            </p:grpSpPr>
            <p:sp>
              <p:nvSpPr>
                <p:cNvPr id="13" name="직사각형 12"/>
                <p:cNvSpPr/>
                <p:nvPr/>
              </p:nvSpPr>
              <p:spPr>
                <a:xfrm>
                  <a:off x="0" y="0"/>
                  <a:ext cx="9906000" cy="104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b="0" dirty="0" smtClean="0">
                    <a:solidFill>
                      <a:schemeClr val="bg1">
                        <a:lumMod val="8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4" name="직선 연결선 13"/>
                <p:cNvCxnSpPr/>
                <p:nvPr/>
              </p:nvCxnSpPr>
              <p:spPr bwMode="auto">
                <a:xfrm>
                  <a:off x="328012" y="836712"/>
                  <a:ext cx="928903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C3585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27474" y="276993"/>
                <a:ext cx="6336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+mn-ea"/>
                    <a:ea typeface="+mn-ea"/>
                  </a:rPr>
                  <a:t>2</a:t>
                </a:r>
                <a:r>
                  <a:rPr lang="en-US" altLang="ko-KR" sz="2400" dirty="0" smtClean="0">
                    <a:latin typeface="+mn-ea"/>
                    <a:ea typeface="+mn-ea"/>
                  </a:rPr>
                  <a:t>. </a:t>
                </a:r>
                <a:r>
                  <a:rPr lang="ko-KR" altLang="en-US" sz="2400" dirty="0" smtClean="0">
                    <a:latin typeface="+mn-ea"/>
                    <a:ea typeface="+mn-ea"/>
                  </a:rPr>
                  <a:t>현재 분석 경과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8695091" y="541068"/>
              <a:ext cx="1026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Ⅱ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진행 경과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893586" y="2041200"/>
            <a:ext cx="7851416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altLang="ko-KR" sz="1500" b="1" dirty="0"/>
              <a:t>Part1. </a:t>
            </a:r>
            <a:r>
              <a:rPr lang="ko-KR" altLang="en-US" sz="1500" b="1" dirty="0"/>
              <a:t>정기거래 분류 알고리즘</a:t>
            </a:r>
            <a:endParaRPr lang="ko-KR" altLang="ko-KR" sz="1500" b="1" u="sng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dirty="0"/>
              <a:t>분석 목적</a:t>
            </a:r>
            <a:r>
              <a:rPr lang="en-US" altLang="ko-KR" dirty="0"/>
              <a:t> : </a:t>
            </a:r>
            <a:r>
              <a:rPr lang="ko-KR" altLang="ko-KR" dirty="0"/>
              <a:t>입금거래내역을 정기와 비정기적인 거래내역으로 분류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dirty="0"/>
              <a:t>분석 데이터</a:t>
            </a:r>
            <a:r>
              <a:rPr lang="en-US" altLang="ko-KR" dirty="0"/>
              <a:t> : 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1</a:t>
            </a:r>
            <a:r>
              <a:rPr lang="ko-KR" altLang="ko-KR" dirty="0"/>
              <a:t>만명 고객들의</a:t>
            </a:r>
            <a:r>
              <a:rPr lang="en-US" altLang="ko-KR" dirty="0"/>
              <a:t> 5</a:t>
            </a:r>
            <a:r>
              <a:rPr lang="ko-KR" altLang="ko-KR" dirty="0"/>
              <a:t>년간 입금거래내역</a:t>
            </a:r>
          </a:p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 </a:t>
            </a:r>
            <a:endParaRPr lang="ko-KR" altLang="ko-KR" dirty="0"/>
          </a:p>
          <a:p>
            <a:pPr marL="0" indent="0">
              <a:buNone/>
            </a:pPr>
            <a:endParaRPr lang="ko-KR" altLang="ko-KR" dirty="0"/>
          </a:p>
          <a:p>
            <a:pPr marL="0" lvl="0" indent="0">
              <a:buNone/>
            </a:pPr>
            <a:endParaRPr lang="en-US" altLang="ko-KR" b="1" dirty="0"/>
          </a:p>
        </p:txBody>
      </p:sp>
      <p:pic>
        <p:nvPicPr>
          <p:cNvPr id="17" name="그림 1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2" t="20915" r="16514" b="30719"/>
          <a:stretch/>
        </p:blipFill>
        <p:spPr bwMode="auto">
          <a:xfrm>
            <a:off x="2249163" y="3356992"/>
            <a:ext cx="6082978" cy="26395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1" name="그룹 20"/>
          <p:cNvGrpSpPr/>
          <p:nvPr/>
        </p:nvGrpSpPr>
        <p:grpSpPr>
          <a:xfrm>
            <a:off x="829418" y="1227600"/>
            <a:ext cx="8139600" cy="761502"/>
            <a:chOff x="829418" y="1787058"/>
            <a:chExt cx="8136000" cy="761502"/>
          </a:xfrm>
        </p:grpSpPr>
        <p:sp>
          <p:nvSpPr>
            <p:cNvPr id="22" name="모서리가 둥근 직사각형 49">
              <a:extLst>
                <a:ext uri="{FF2B5EF4-FFF2-40B4-BE49-F238E27FC236}">
                  <a16:creationId xmlns="" xmlns:a16="http://schemas.microsoft.com/office/drawing/2014/main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모서리가 둥근 직사각형 4">
              <a:extLst>
                <a:ext uri="{FF2B5EF4-FFF2-40B4-BE49-F238E27FC236}">
                  <a16:creationId xmlns="" xmlns:a16="http://schemas.microsoft.com/office/drawing/2014/main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/>
                <a:t>목적 </a:t>
              </a:r>
              <a:r>
                <a:rPr lang="en-US" altLang="ko-KR" sz="1500" dirty="0"/>
                <a:t>: </a:t>
              </a:r>
              <a:r>
                <a:rPr lang="ko-KR" altLang="en-US" sz="1500" dirty="0" smtClean="0"/>
                <a:t>정기거래내역 </a:t>
              </a:r>
              <a:r>
                <a:rPr lang="ko-KR" altLang="en-US" sz="1500" dirty="0"/>
                <a:t>분류 </a:t>
              </a:r>
              <a:r>
                <a:rPr lang="ko-KR" altLang="en-US" sz="1500" dirty="0" smtClean="0"/>
                <a:t>및 예측 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824497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2520" y="1052736"/>
            <a:ext cx="6256307" cy="13681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ko-KR" altLang="en-US" sz="3200" dirty="0"/>
              <a:t>금융거래 분류모델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ko-KR" altLang="en-US" sz="3200" dirty="0"/>
              <a:t>경과 보고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17315" y="4293096"/>
            <a:ext cx="5846608" cy="972108"/>
          </a:xfrm>
        </p:spPr>
        <p:txBody>
          <a:bodyPr/>
          <a:lstStyle/>
          <a:p>
            <a:r>
              <a:rPr lang="ko-KR" altLang="en-US" sz="3200" b="1" dirty="0" smtClean="0">
                <a:solidFill>
                  <a:srgbClr val="333333"/>
                </a:solidFill>
                <a:cs typeface="+mj-cs"/>
              </a:rPr>
              <a:t>부산은행 </a:t>
            </a:r>
            <a:r>
              <a:rPr lang="ko-KR" altLang="en-US" sz="3200" b="1" dirty="0" err="1" smtClean="0">
                <a:solidFill>
                  <a:srgbClr val="333333"/>
                </a:solidFill>
                <a:cs typeface="+mj-cs"/>
              </a:rPr>
              <a:t>빅데이터</a:t>
            </a:r>
            <a:r>
              <a:rPr lang="ko-KR" altLang="en-US" sz="3200" b="1" dirty="0" smtClean="0">
                <a:solidFill>
                  <a:srgbClr val="333333"/>
                </a:solidFill>
                <a:cs typeface="+mj-cs"/>
              </a:rPr>
              <a:t> 분석 인턴 </a:t>
            </a:r>
            <a:r>
              <a:rPr lang="en-US" altLang="ko-KR" sz="3200" b="1" dirty="0" smtClean="0">
                <a:solidFill>
                  <a:srgbClr val="333333"/>
                </a:solidFill>
                <a:cs typeface="+mj-cs"/>
              </a:rPr>
              <a:t>B</a:t>
            </a:r>
            <a:r>
              <a:rPr lang="ko-KR" altLang="en-US" sz="3200" b="1" dirty="0">
                <a:solidFill>
                  <a:srgbClr val="333333"/>
                </a:solidFill>
                <a:cs typeface="+mj-cs"/>
              </a:rPr>
              <a:t>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8704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0" name="그룹 9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0" y="0"/>
                <a:ext cx="9906000" cy="1047886"/>
                <a:chOff x="0" y="0"/>
                <a:chExt cx="9906000" cy="1047886"/>
              </a:xfrm>
            </p:grpSpPr>
            <p:sp>
              <p:nvSpPr>
                <p:cNvPr id="13" name="직사각형 12"/>
                <p:cNvSpPr/>
                <p:nvPr/>
              </p:nvSpPr>
              <p:spPr>
                <a:xfrm>
                  <a:off x="0" y="0"/>
                  <a:ext cx="9906000" cy="104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b="0" dirty="0" smtClean="0">
                    <a:solidFill>
                      <a:schemeClr val="bg1">
                        <a:lumMod val="8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4" name="직선 연결선 13"/>
                <p:cNvCxnSpPr/>
                <p:nvPr/>
              </p:nvCxnSpPr>
              <p:spPr bwMode="auto">
                <a:xfrm>
                  <a:off x="328012" y="836712"/>
                  <a:ext cx="928903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C3585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27474" y="276993"/>
                <a:ext cx="6336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+mn-ea"/>
                    <a:ea typeface="+mn-ea"/>
                  </a:rPr>
                  <a:t>2</a:t>
                </a:r>
                <a:r>
                  <a:rPr lang="en-US" altLang="ko-KR" sz="2400" dirty="0" smtClean="0">
                    <a:latin typeface="+mn-ea"/>
                    <a:ea typeface="+mn-ea"/>
                  </a:rPr>
                  <a:t>. </a:t>
                </a:r>
                <a:r>
                  <a:rPr lang="ko-KR" altLang="en-US" sz="2400" dirty="0" smtClean="0">
                    <a:latin typeface="+mn-ea"/>
                    <a:ea typeface="+mn-ea"/>
                  </a:rPr>
                  <a:t>현재 분석 경과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8695091" y="541068"/>
              <a:ext cx="1026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Ⅱ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진행 경과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893586" y="2040520"/>
            <a:ext cx="7851416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altLang="ko-KR" sz="1500" b="1" dirty="0"/>
              <a:t>Part1. </a:t>
            </a:r>
            <a:r>
              <a:rPr lang="ko-KR" altLang="en-US" sz="1500" b="1" dirty="0"/>
              <a:t>정기거래 분류 알고리즘</a:t>
            </a:r>
            <a:endParaRPr lang="ko-KR" altLang="ko-KR" sz="1500" b="1" u="sng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가정 </a:t>
            </a:r>
            <a:r>
              <a:rPr lang="en-US" altLang="ko-KR" dirty="0" smtClean="0"/>
              <a:t>① </a:t>
            </a:r>
            <a:r>
              <a:rPr lang="ko-KR" altLang="en-US" dirty="0" smtClean="0"/>
              <a:t>정기적인 거래는 </a:t>
            </a:r>
            <a:r>
              <a:rPr lang="en-US" altLang="ko-KR" dirty="0" smtClean="0">
                <a:solidFill>
                  <a:srgbClr val="D24A4A"/>
                </a:solidFill>
              </a:rPr>
              <a:t>XXX</a:t>
            </a:r>
            <a:r>
              <a:rPr lang="ko-KR" altLang="en-US" dirty="0" smtClean="0">
                <a:solidFill>
                  <a:srgbClr val="D24A4A"/>
                </a:solidFill>
              </a:rPr>
              <a:t> </a:t>
            </a:r>
            <a:r>
              <a:rPr lang="en-US" altLang="ko-KR" dirty="0" smtClean="0">
                <a:solidFill>
                  <a:srgbClr val="D24A4A"/>
                </a:solidFill>
              </a:rPr>
              <a:t>XX</a:t>
            </a:r>
            <a:r>
              <a:rPr lang="en-US" altLang="ko-KR" dirty="0" smtClean="0"/>
              <a:t>X</a:t>
            </a:r>
            <a:r>
              <a:rPr lang="ko-KR" altLang="en-US" dirty="0" smtClean="0"/>
              <a:t> </a:t>
            </a:r>
            <a:r>
              <a:rPr lang="en-US" altLang="ko-KR" dirty="0" smtClean="0"/>
              <a:t>XXXX</a:t>
            </a:r>
            <a:r>
              <a:rPr lang="ko-KR" altLang="en-US" dirty="0" smtClean="0"/>
              <a:t> </a:t>
            </a:r>
            <a:r>
              <a:rPr lang="en-US" altLang="ko-KR" dirty="0" smtClean="0"/>
              <a:t>XXXXX</a:t>
            </a:r>
            <a:r>
              <a:rPr lang="ko-KR" altLang="en-US" dirty="0" smtClean="0"/>
              <a:t> 발생할 것이다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     가정 </a:t>
            </a:r>
            <a:r>
              <a:rPr lang="en-US" altLang="ko-KR" dirty="0"/>
              <a:t>②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정기적인 거래는 </a:t>
            </a:r>
            <a:r>
              <a:rPr lang="en-US" altLang="ko-KR" dirty="0" smtClean="0">
                <a:solidFill>
                  <a:srgbClr val="D24A4A"/>
                </a:solidFill>
              </a:rPr>
              <a:t>XXX</a:t>
            </a:r>
            <a:r>
              <a:rPr lang="ko-KR" altLang="en-US" dirty="0" smtClean="0">
                <a:solidFill>
                  <a:srgbClr val="D24A4A"/>
                </a:solidFill>
              </a:rPr>
              <a:t> </a:t>
            </a:r>
            <a:r>
              <a:rPr lang="en-US" altLang="ko-KR" dirty="0" smtClean="0">
                <a:solidFill>
                  <a:srgbClr val="D24A4A"/>
                </a:solidFill>
              </a:rPr>
              <a:t>XXXXXX</a:t>
            </a:r>
            <a:r>
              <a:rPr lang="en-US" altLang="ko-KR" dirty="0" smtClean="0"/>
              <a:t>X</a:t>
            </a:r>
            <a:r>
              <a:rPr lang="ko-KR" altLang="en-US" dirty="0" smtClean="0"/>
              <a:t> </a:t>
            </a:r>
            <a:r>
              <a:rPr lang="en-US" altLang="ko-KR" dirty="0" smtClean="0"/>
              <a:t>XXXX</a:t>
            </a:r>
            <a:r>
              <a:rPr lang="ko-KR" altLang="en-US" dirty="0" smtClean="0"/>
              <a:t> 발생할 것이다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20" name="TextBox 19"/>
          <p:cNvSpPr txBox="1"/>
          <p:nvPr/>
        </p:nvSpPr>
        <p:spPr>
          <a:xfrm>
            <a:off x="2720753" y="6110971"/>
            <a:ext cx="432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itchFamily="34" charset="0"/>
              <a:buChar char="•"/>
            </a:pPr>
            <a:r>
              <a:rPr lang="ko-KR" altLang="en-US" sz="1200" b="0" dirty="0">
                <a:latin typeface="+mn-ea"/>
                <a:ea typeface="+mn-ea"/>
              </a:rPr>
              <a:t>정기거래 분류 알고리즘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829418" y="1227600"/>
            <a:ext cx="8139600" cy="761502"/>
            <a:chOff x="829418" y="1787058"/>
            <a:chExt cx="8136000" cy="761502"/>
          </a:xfrm>
        </p:grpSpPr>
        <p:sp>
          <p:nvSpPr>
            <p:cNvPr id="21" name="모서리가 둥근 직사각형 49">
              <a:extLst>
                <a:ext uri="{FF2B5EF4-FFF2-40B4-BE49-F238E27FC236}">
                  <a16:creationId xmlns="" xmlns:a16="http://schemas.microsoft.com/office/drawing/2014/main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모서리가 둥근 직사각형 4">
              <a:extLst>
                <a:ext uri="{FF2B5EF4-FFF2-40B4-BE49-F238E27FC236}">
                  <a16:creationId xmlns="" xmlns:a16="http://schemas.microsoft.com/office/drawing/2014/main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/>
                <a:t>목적 </a:t>
              </a:r>
              <a:r>
                <a:rPr lang="en-US" altLang="ko-KR" sz="1500" dirty="0"/>
                <a:t>: </a:t>
              </a:r>
              <a:r>
                <a:rPr lang="ko-KR" altLang="en-US" sz="1500" dirty="0" smtClean="0"/>
                <a:t>정기거래내역 </a:t>
              </a:r>
              <a:r>
                <a:rPr lang="ko-KR" altLang="en-US" sz="1500" dirty="0"/>
                <a:t>분류 </a:t>
              </a:r>
              <a:r>
                <a:rPr lang="ko-KR" altLang="en-US" sz="1500" dirty="0" smtClean="0"/>
                <a:t>및 예측 </a:t>
              </a:r>
              <a:endParaRPr lang="ko-KR" altLang="en-US" sz="1500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605" y="3213018"/>
            <a:ext cx="6499846" cy="269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42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0" name="그룹 9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0" y="0"/>
                <a:ext cx="9906000" cy="1047886"/>
                <a:chOff x="0" y="0"/>
                <a:chExt cx="9906000" cy="1047886"/>
              </a:xfrm>
            </p:grpSpPr>
            <p:sp>
              <p:nvSpPr>
                <p:cNvPr id="13" name="직사각형 12"/>
                <p:cNvSpPr/>
                <p:nvPr/>
              </p:nvSpPr>
              <p:spPr>
                <a:xfrm>
                  <a:off x="0" y="0"/>
                  <a:ext cx="9906000" cy="104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b="0" dirty="0" smtClean="0">
                    <a:solidFill>
                      <a:schemeClr val="bg1">
                        <a:lumMod val="8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4" name="직선 연결선 13"/>
                <p:cNvCxnSpPr/>
                <p:nvPr/>
              </p:nvCxnSpPr>
              <p:spPr bwMode="auto">
                <a:xfrm>
                  <a:off x="328012" y="836712"/>
                  <a:ext cx="928903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C3585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27474" y="276993"/>
                <a:ext cx="6336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+mn-ea"/>
                    <a:ea typeface="+mn-ea"/>
                  </a:rPr>
                  <a:t>2</a:t>
                </a:r>
                <a:r>
                  <a:rPr lang="en-US" altLang="ko-KR" sz="2400" dirty="0" smtClean="0">
                    <a:latin typeface="+mn-ea"/>
                    <a:ea typeface="+mn-ea"/>
                  </a:rPr>
                  <a:t>. </a:t>
                </a:r>
                <a:r>
                  <a:rPr lang="ko-KR" altLang="en-US" sz="2400" dirty="0" smtClean="0">
                    <a:latin typeface="+mn-ea"/>
                    <a:ea typeface="+mn-ea"/>
                  </a:rPr>
                  <a:t>현재 분석 경과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8695091" y="541068"/>
              <a:ext cx="1026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Ⅱ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진행 경과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893586" y="2040520"/>
            <a:ext cx="7851416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altLang="ko-KR" sz="1500" b="1" dirty="0"/>
              <a:t>Part1. </a:t>
            </a:r>
            <a:r>
              <a:rPr lang="ko-KR" altLang="en-US" sz="1500" b="1" dirty="0"/>
              <a:t>정기거래 분류 알고리즘</a:t>
            </a:r>
            <a:endParaRPr lang="ko-KR" altLang="ko-KR" sz="1500" b="1" u="sng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가정 </a:t>
            </a:r>
            <a:r>
              <a:rPr lang="en-US" altLang="ko-KR" dirty="0" smtClean="0"/>
              <a:t>① </a:t>
            </a:r>
            <a:r>
              <a:rPr lang="ko-KR" altLang="en-US" dirty="0" smtClean="0"/>
              <a:t>정기적인 거래는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 </a:t>
            </a:r>
            <a:r>
              <a:rPr lang="en-US" altLang="ko-KR" dirty="0" smtClean="0"/>
              <a:t>XXXX</a:t>
            </a:r>
            <a:r>
              <a:rPr lang="ko-KR" altLang="en-US" dirty="0" smtClean="0"/>
              <a:t> </a:t>
            </a:r>
            <a:r>
              <a:rPr lang="en-US" altLang="ko-KR" dirty="0" smtClean="0"/>
              <a:t>XXXXX</a:t>
            </a:r>
            <a:r>
              <a:rPr lang="ko-KR" altLang="en-US" dirty="0" smtClean="0"/>
              <a:t> 발생할 것이다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     가정 </a:t>
            </a:r>
            <a:r>
              <a:rPr lang="en-US" altLang="ko-KR" dirty="0"/>
              <a:t>②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정기적인 거래는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 </a:t>
            </a:r>
            <a:r>
              <a:rPr lang="en-US" altLang="ko-KR" dirty="0" smtClean="0"/>
              <a:t>XXXXXXXX</a:t>
            </a:r>
            <a:r>
              <a:rPr lang="ko-KR" altLang="en-US" dirty="0" smtClean="0"/>
              <a:t> </a:t>
            </a:r>
            <a:r>
              <a:rPr lang="en-US" altLang="ko-KR" dirty="0" smtClean="0"/>
              <a:t>XXXX</a:t>
            </a:r>
            <a:r>
              <a:rPr lang="ko-KR" altLang="en-US" dirty="0" smtClean="0"/>
              <a:t> 발생할 것이다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2720753" y="6110971"/>
            <a:ext cx="432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itchFamily="34" charset="0"/>
              <a:buChar char="•"/>
            </a:pPr>
            <a:r>
              <a:rPr lang="ko-KR" altLang="en-US" sz="1200" b="0" dirty="0" smtClean="0">
                <a:latin typeface="+mn-ea"/>
                <a:ea typeface="+mn-ea"/>
              </a:rPr>
              <a:t>알고리즘 결과</a:t>
            </a:r>
            <a:endParaRPr lang="ko-KR" altLang="en-US" sz="1200" b="0" dirty="0">
              <a:latin typeface="+mn-ea"/>
              <a:ea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829418" y="1227600"/>
            <a:ext cx="8139600" cy="761502"/>
            <a:chOff x="829418" y="1787058"/>
            <a:chExt cx="8136000" cy="761502"/>
          </a:xfrm>
        </p:grpSpPr>
        <p:sp>
          <p:nvSpPr>
            <p:cNvPr id="19" name="모서리가 둥근 직사각형 49">
              <a:extLst>
                <a:ext uri="{FF2B5EF4-FFF2-40B4-BE49-F238E27FC236}">
                  <a16:creationId xmlns="" xmlns:a16="http://schemas.microsoft.com/office/drawing/2014/main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모서리가 둥근 직사각형 4">
              <a:extLst>
                <a:ext uri="{FF2B5EF4-FFF2-40B4-BE49-F238E27FC236}">
                  <a16:creationId xmlns="" xmlns:a16="http://schemas.microsoft.com/office/drawing/2014/main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/>
                <a:t>목적 </a:t>
              </a:r>
              <a:r>
                <a:rPr lang="en-US" altLang="ko-KR" sz="1500" dirty="0"/>
                <a:t>: </a:t>
              </a:r>
              <a:r>
                <a:rPr lang="ko-KR" altLang="en-US" sz="1500" dirty="0" smtClean="0"/>
                <a:t>정기거래내역 </a:t>
              </a:r>
              <a:r>
                <a:rPr lang="ko-KR" altLang="en-US" sz="1500" dirty="0"/>
                <a:t>분류 </a:t>
              </a:r>
              <a:r>
                <a:rPr lang="ko-KR" altLang="en-US" sz="1500" dirty="0" smtClean="0"/>
                <a:t>및 예측 </a:t>
              </a:r>
              <a:endParaRPr lang="ko-KR" altLang="en-US" sz="1500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14" y="3264656"/>
            <a:ext cx="6881228" cy="276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0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9" y="2197133"/>
            <a:ext cx="8146650" cy="187021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29418" y="1227338"/>
            <a:ext cx="8139600" cy="761502"/>
            <a:chOff x="829418" y="1787058"/>
            <a:chExt cx="8136000" cy="761502"/>
          </a:xfrm>
        </p:grpSpPr>
        <p:sp>
          <p:nvSpPr>
            <p:cNvPr id="8" name="모서리가 둥근 직사각형 49">
              <a:extLst>
                <a:ext uri="{FF2B5EF4-FFF2-40B4-BE49-F238E27FC236}">
                  <a16:creationId xmlns="" xmlns:a16="http://schemas.microsoft.com/office/drawing/2014/main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모서리가 둥근 직사각형 4">
              <a:extLst>
                <a:ext uri="{FF2B5EF4-FFF2-40B4-BE49-F238E27FC236}">
                  <a16:creationId xmlns="" xmlns:a16="http://schemas.microsoft.com/office/drawing/2014/main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목적 </a:t>
              </a:r>
              <a:r>
                <a:rPr lang="en-US" altLang="ko-KR" sz="1500" dirty="0" smtClean="0"/>
                <a:t>: </a:t>
              </a:r>
              <a:r>
                <a:rPr lang="ko-KR" altLang="en-US" sz="1500" dirty="0" smtClean="0"/>
                <a:t>정기거래내역 분류 및 예측</a:t>
              </a:r>
              <a:endParaRPr lang="en-US" altLang="ko-KR" sz="1500" dirty="0" smtClean="0"/>
            </a:p>
            <a:p>
              <a:pPr lvl="0"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ko-KR" sz="1500" dirty="0" smtClean="0"/>
                <a:t>Part1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정기거래 분류 </a:t>
              </a:r>
              <a:r>
                <a:rPr lang="ko-KR" altLang="en-US" sz="1500" dirty="0" smtClean="0"/>
                <a:t>알고리즘</a:t>
              </a:r>
              <a:endParaRPr lang="ko-KR" altLang="en-US" sz="1500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0" name="그룹 9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0" y="0"/>
                <a:ext cx="9906000" cy="1047886"/>
                <a:chOff x="0" y="0"/>
                <a:chExt cx="9906000" cy="1047886"/>
              </a:xfrm>
            </p:grpSpPr>
            <p:sp>
              <p:nvSpPr>
                <p:cNvPr id="13" name="직사각형 12"/>
                <p:cNvSpPr/>
                <p:nvPr/>
              </p:nvSpPr>
              <p:spPr>
                <a:xfrm>
                  <a:off x="0" y="0"/>
                  <a:ext cx="9906000" cy="104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b="0" dirty="0" smtClean="0">
                    <a:solidFill>
                      <a:schemeClr val="bg1">
                        <a:lumMod val="8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4" name="직선 연결선 13"/>
                <p:cNvCxnSpPr/>
                <p:nvPr/>
              </p:nvCxnSpPr>
              <p:spPr bwMode="auto">
                <a:xfrm>
                  <a:off x="328012" y="836712"/>
                  <a:ext cx="928903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C3585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27474" y="276993"/>
                <a:ext cx="6336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+mn-ea"/>
                    <a:ea typeface="+mn-ea"/>
                  </a:rPr>
                  <a:t>2</a:t>
                </a:r>
                <a:r>
                  <a:rPr lang="en-US" altLang="ko-KR" sz="2400" dirty="0" smtClean="0">
                    <a:latin typeface="+mn-ea"/>
                    <a:ea typeface="+mn-ea"/>
                  </a:rPr>
                  <a:t>. </a:t>
                </a:r>
                <a:r>
                  <a:rPr lang="ko-KR" altLang="en-US" sz="2400" dirty="0" smtClean="0">
                    <a:latin typeface="+mn-ea"/>
                    <a:ea typeface="+mn-ea"/>
                  </a:rPr>
                  <a:t>현재 분석 경과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8695091" y="541068"/>
              <a:ext cx="1026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Ⅱ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진행 경과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204252"/>
              </p:ext>
            </p:extLst>
          </p:nvPr>
        </p:nvGraphicFramePr>
        <p:xfrm>
          <a:off x="828000" y="4327752"/>
          <a:ext cx="8137415" cy="172800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739765"/>
                <a:gridCol w="739765"/>
                <a:gridCol w="739765"/>
                <a:gridCol w="739765"/>
                <a:gridCol w="739765"/>
                <a:gridCol w="739765"/>
                <a:gridCol w="739765"/>
                <a:gridCol w="739765"/>
                <a:gridCol w="739765"/>
                <a:gridCol w="739765"/>
                <a:gridCol w="739765"/>
              </a:tblGrid>
              <a:tr h="28800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dirty="0">
                          <a:effectLst/>
                        </a:rPr>
                        <a:t>고객관리번호</a:t>
                      </a: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dirty="0">
                          <a:effectLst/>
                        </a:rPr>
                        <a:t>거래구분</a:t>
                      </a: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>
                          <a:effectLst/>
                        </a:rPr>
                        <a:t>계좌번호</a:t>
                      </a: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>
                          <a:effectLst/>
                        </a:rPr>
                        <a:t>거래일자</a:t>
                      </a: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dirty="0">
                          <a:effectLst/>
                        </a:rPr>
                        <a:t>거래시각</a:t>
                      </a: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dirty="0">
                          <a:effectLst/>
                        </a:rPr>
                        <a:t>거래일련번호</a:t>
                      </a: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dirty="0">
                          <a:effectLst/>
                        </a:rPr>
                        <a:t>입출구분명</a:t>
                      </a: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>
                          <a:effectLst/>
                        </a:rPr>
                        <a:t>거래금액</a:t>
                      </a: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>
                          <a:effectLst/>
                        </a:rPr>
                        <a:t>채널구분코드</a:t>
                      </a: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>
                          <a:effectLst/>
                        </a:rPr>
                        <a:t>입금의뢰인</a:t>
                      </a: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dirty="0">
                          <a:effectLst/>
                        </a:rPr>
                        <a:t>정기성여부</a:t>
                      </a:r>
                    </a:p>
                  </a:txBody>
                  <a:tcPr marL="32099" marR="32099" marT="16050" marB="16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201401XX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22XXXXX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A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effectLst/>
                        </a:rPr>
                        <a:t>정기거래</a:t>
                      </a:r>
                    </a:p>
                  </a:txBody>
                  <a:tcPr marL="32099" marR="32099" marT="16050" marB="16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201401XX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80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38XXXXX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B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dirty="0">
                          <a:effectLst/>
                        </a:rPr>
                        <a:t>비정기거래</a:t>
                      </a:r>
                    </a:p>
                  </a:txBody>
                  <a:tcPr marL="32099" marR="32099" marT="16050" marB="16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201402XX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40XXXXX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C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dirty="0">
                          <a:effectLst/>
                        </a:rPr>
                        <a:t>비정기거래</a:t>
                      </a:r>
                    </a:p>
                  </a:txBody>
                  <a:tcPr marL="32099" marR="32099" marT="16050" marB="16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201403XX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80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41XXXXX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D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dirty="0">
                          <a:effectLst/>
                        </a:rPr>
                        <a:t>비정기거래</a:t>
                      </a:r>
                    </a:p>
                  </a:txBody>
                  <a:tcPr marL="32099" marR="32099" marT="16050" marB="16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201404XX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35XXXXX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E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dirty="0">
                          <a:effectLst/>
                        </a:rPr>
                        <a:t>비정기거래</a:t>
                      </a:r>
                    </a:p>
                  </a:txBody>
                  <a:tcPr marL="32099" marR="32099" marT="16050" marB="16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720753" y="6110971"/>
            <a:ext cx="442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itchFamily="34" charset="0"/>
              <a:buChar char="•"/>
            </a:pPr>
            <a:r>
              <a:rPr lang="ko-KR" altLang="en-US" sz="1200" b="0" dirty="0" smtClean="0">
                <a:latin typeface="+mn-ea"/>
                <a:ea typeface="+mn-ea"/>
              </a:rPr>
              <a:t>알고리즘 결과 예시 데이터프레임</a:t>
            </a:r>
            <a:endParaRPr lang="ko-KR" altLang="en-US" sz="1200" b="0" dirty="0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54360" y="2257127"/>
            <a:ext cx="145908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ko-KR" altLang="en-US" sz="700" dirty="0" smtClean="0">
                <a:solidFill>
                  <a:srgbClr val="0070BE"/>
                </a:solidFill>
                <a:latin typeface="+mn-ea"/>
              </a:rPr>
              <a:t>파란선</a:t>
            </a:r>
            <a:r>
              <a:rPr lang="ko-KR" altLang="en-US" sz="700" dirty="0" smtClean="0">
                <a:latin typeface="+mn-ea"/>
              </a:rPr>
              <a:t> </a:t>
            </a:r>
            <a:r>
              <a:rPr lang="en-US" altLang="ko-KR" sz="700" dirty="0" smtClean="0">
                <a:latin typeface="+mn-ea"/>
              </a:rPr>
              <a:t>: </a:t>
            </a:r>
            <a:r>
              <a:rPr lang="ko-KR" altLang="en-US" sz="700" dirty="0" smtClean="0">
                <a:latin typeface="+mn-ea"/>
              </a:rPr>
              <a:t>월별 입금금액</a:t>
            </a:r>
            <a:endParaRPr lang="en-US" altLang="ko-KR" sz="700" dirty="0" smtClean="0">
              <a:latin typeface="+mn-ea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700" dirty="0" err="1" smtClean="0">
                <a:solidFill>
                  <a:srgbClr val="FF0000"/>
                </a:solidFill>
                <a:latin typeface="+mn-ea"/>
              </a:rPr>
              <a:t>빨간</a:t>
            </a:r>
            <a:r>
              <a:rPr lang="ko-KR" altLang="en-US" sz="700" dirty="0" err="1">
                <a:solidFill>
                  <a:srgbClr val="FF0000"/>
                </a:solidFill>
                <a:latin typeface="+mn-ea"/>
              </a:rPr>
              <a:t>선</a:t>
            </a:r>
            <a:r>
              <a:rPr lang="ko-KR" altLang="en-US" sz="700" dirty="0" smtClean="0">
                <a:latin typeface="+mn-ea"/>
              </a:rPr>
              <a:t> </a:t>
            </a:r>
            <a:r>
              <a:rPr lang="en-US" altLang="ko-KR" sz="700" dirty="0" smtClean="0">
                <a:latin typeface="+mn-ea"/>
              </a:rPr>
              <a:t>: </a:t>
            </a:r>
            <a:r>
              <a:rPr lang="ko-KR" altLang="en-US" sz="700" dirty="0" smtClean="0">
                <a:latin typeface="+mn-ea"/>
              </a:rPr>
              <a:t>월별 정기입금금액</a:t>
            </a:r>
            <a:endParaRPr lang="ko-KR" altLang="en-US" sz="700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0764" y="4022509"/>
            <a:ext cx="12241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기</a:t>
            </a:r>
            <a:r>
              <a:rPr lang="ko-KR" altLang="en-US" sz="700" dirty="0">
                <a:latin typeface="+mn-ea"/>
                <a:ea typeface="+mn-ea"/>
              </a:rPr>
              <a:t>간</a:t>
            </a:r>
            <a:r>
              <a:rPr lang="ko-KR" altLang="en-US" sz="700" dirty="0" smtClean="0">
                <a:latin typeface="+mn-ea"/>
                <a:ea typeface="+mn-ea"/>
              </a:rPr>
              <a:t> </a:t>
            </a:r>
            <a:r>
              <a:rPr lang="en-US" altLang="ko-KR" sz="700" dirty="0" smtClean="0">
                <a:latin typeface="+mn-ea"/>
                <a:ea typeface="+mn-ea"/>
              </a:rPr>
              <a:t>: 2014.01~2018.12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999" y="1997078"/>
            <a:ext cx="12241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n-ea"/>
                <a:ea typeface="+mn-ea"/>
              </a:rPr>
              <a:t>거래금액 </a:t>
            </a:r>
            <a:r>
              <a:rPr lang="en-US" altLang="ko-KR" sz="700" dirty="0" smtClean="0">
                <a:latin typeface="+mn-ea"/>
                <a:ea typeface="+mn-ea"/>
              </a:rPr>
              <a:t>(</a:t>
            </a:r>
            <a:r>
              <a:rPr lang="ko-KR" altLang="en-US" sz="700" dirty="0" smtClean="0">
                <a:latin typeface="+mn-ea"/>
                <a:ea typeface="+mn-ea"/>
              </a:rPr>
              <a:t>단위 </a:t>
            </a:r>
            <a:r>
              <a:rPr lang="en-US" altLang="ko-KR" sz="700" dirty="0" smtClean="0">
                <a:latin typeface="+mn-ea"/>
                <a:ea typeface="+mn-ea"/>
              </a:rPr>
              <a:t>: </a:t>
            </a:r>
            <a:r>
              <a:rPr lang="ko-KR" altLang="en-US" sz="700" dirty="0" smtClean="0">
                <a:latin typeface="+mn-ea"/>
                <a:ea typeface="+mn-ea"/>
              </a:rPr>
              <a:t>천 만원</a:t>
            </a:r>
            <a:r>
              <a:rPr lang="en-US" altLang="ko-KR" sz="700" dirty="0" smtClean="0">
                <a:latin typeface="+mn-ea"/>
                <a:ea typeface="+mn-ea"/>
              </a:rPr>
              <a:t>)</a:t>
            </a:r>
            <a:endParaRPr lang="ko-KR" altLang="en-US" sz="7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53007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8" y="2197133"/>
            <a:ext cx="8139600" cy="182537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0" name="그룹 9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0" y="0"/>
                <a:ext cx="9906000" cy="1047886"/>
                <a:chOff x="0" y="0"/>
                <a:chExt cx="9906000" cy="1047886"/>
              </a:xfrm>
            </p:grpSpPr>
            <p:sp>
              <p:nvSpPr>
                <p:cNvPr id="13" name="직사각형 12"/>
                <p:cNvSpPr/>
                <p:nvPr/>
              </p:nvSpPr>
              <p:spPr>
                <a:xfrm>
                  <a:off x="0" y="0"/>
                  <a:ext cx="9906000" cy="104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b="0" dirty="0" smtClean="0">
                    <a:solidFill>
                      <a:schemeClr val="bg1">
                        <a:lumMod val="8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4" name="직선 연결선 13"/>
                <p:cNvCxnSpPr/>
                <p:nvPr/>
              </p:nvCxnSpPr>
              <p:spPr bwMode="auto">
                <a:xfrm>
                  <a:off x="328012" y="836712"/>
                  <a:ext cx="928903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C3585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27474" y="276993"/>
                <a:ext cx="6336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+mn-ea"/>
                    <a:ea typeface="+mn-ea"/>
                  </a:rPr>
                  <a:t>2</a:t>
                </a:r>
                <a:r>
                  <a:rPr lang="en-US" altLang="ko-KR" sz="2400" dirty="0" smtClean="0">
                    <a:latin typeface="+mn-ea"/>
                    <a:ea typeface="+mn-ea"/>
                  </a:rPr>
                  <a:t>. </a:t>
                </a:r>
                <a:r>
                  <a:rPr lang="ko-KR" altLang="en-US" sz="2400" dirty="0" smtClean="0">
                    <a:latin typeface="+mn-ea"/>
                    <a:ea typeface="+mn-ea"/>
                  </a:rPr>
                  <a:t>현재 분석 경과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8695091" y="541068"/>
              <a:ext cx="1026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Ⅱ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진행 경과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720753" y="6110971"/>
            <a:ext cx="442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itchFamily="34" charset="0"/>
              <a:buChar char="•"/>
            </a:pPr>
            <a:r>
              <a:rPr lang="ko-KR" altLang="en-US" sz="1200" b="0" dirty="0" smtClean="0">
                <a:latin typeface="+mn-ea"/>
                <a:ea typeface="+mn-ea"/>
              </a:rPr>
              <a:t>알고리즘 결과 예시 데이터프레임</a:t>
            </a:r>
            <a:endParaRPr lang="ko-KR" altLang="en-US" sz="1200" b="0" dirty="0">
              <a:latin typeface="+mn-ea"/>
              <a:ea typeface="+mn-ea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965550"/>
              </p:ext>
            </p:extLst>
          </p:nvPr>
        </p:nvGraphicFramePr>
        <p:xfrm>
          <a:off x="828000" y="4326048"/>
          <a:ext cx="8137415" cy="172800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739765"/>
                <a:gridCol w="739765"/>
                <a:gridCol w="739765"/>
                <a:gridCol w="739765"/>
                <a:gridCol w="739765"/>
                <a:gridCol w="739765"/>
                <a:gridCol w="739765"/>
                <a:gridCol w="739765"/>
                <a:gridCol w="739765"/>
                <a:gridCol w="739765"/>
                <a:gridCol w="739765"/>
              </a:tblGrid>
              <a:tr h="28800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dirty="0">
                          <a:effectLst/>
                        </a:rPr>
                        <a:t>고객관리번호</a:t>
                      </a: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dirty="0">
                          <a:effectLst/>
                        </a:rPr>
                        <a:t>거래구분</a:t>
                      </a: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dirty="0">
                          <a:effectLst/>
                        </a:rPr>
                        <a:t>계좌번호</a:t>
                      </a: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>
                          <a:effectLst/>
                        </a:rPr>
                        <a:t>거래일자</a:t>
                      </a: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dirty="0">
                          <a:effectLst/>
                        </a:rPr>
                        <a:t>거래시각</a:t>
                      </a: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dirty="0">
                          <a:effectLst/>
                        </a:rPr>
                        <a:t>거래일련번호</a:t>
                      </a: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dirty="0">
                          <a:effectLst/>
                        </a:rPr>
                        <a:t>입출구분명</a:t>
                      </a: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>
                          <a:effectLst/>
                        </a:rPr>
                        <a:t>거래금액</a:t>
                      </a: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dirty="0">
                          <a:effectLst/>
                        </a:rPr>
                        <a:t>채널구분코드</a:t>
                      </a: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>
                          <a:effectLst/>
                        </a:rPr>
                        <a:t>입금의뢰인</a:t>
                      </a: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dirty="0">
                          <a:effectLst/>
                        </a:rPr>
                        <a:t>정기성여부</a:t>
                      </a:r>
                    </a:p>
                  </a:txBody>
                  <a:tcPr marL="32099" marR="32099" marT="16050" marB="16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201603XX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80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199XXXXX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A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dirty="0">
                          <a:effectLst/>
                        </a:rPr>
                        <a:t>비정기거래</a:t>
                      </a:r>
                    </a:p>
                  </a:txBody>
                  <a:tcPr marL="32099" marR="32099" marT="16050" marB="16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201703XX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202XXXXX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B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dirty="0">
                          <a:effectLst/>
                        </a:rPr>
                        <a:t>비정기거래</a:t>
                      </a:r>
                    </a:p>
                  </a:txBody>
                  <a:tcPr marL="32099" marR="32099" marT="16050" marB="16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201503XX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65XXXXX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C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dirty="0">
                          <a:effectLst/>
                        </a:rPr>
                        <a:t>비정기거래</a:t>
                      </a:r>
                    </a:p>
                  </a:txBody>
                  <a:tcPr marL="32099" marR="32099" marT="16050" marB="16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201503XX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13XXXXX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X1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effectLst/>
                        </a:rPr>
                        <a:t>정기거래</a:t>
                      </a:r>
                    </a:p>
                  </a:txBody>
                  <a:tcPr marL="32099" marR="32099" marT="16050" marB="16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201504XX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13XXXXX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X2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effectLst/>
                        </a:rPr>
                        <a:t>정기거래</a:t>
                      </a:r>
                    </a:p>
                  </a:txBody>
                  <a:tcPr marL="32099" marR="32099" marT="16050" marB="16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454360" y="2257127"/>
            <a:ext cx="145908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ko-KR" altLang="en-US" sz="700" dirty="0" smtClean="0">
                <a:solidFill>
                  <a:srgbClr val="0070BE"/>
                </a:solidFill>
                <a:latin typeface="+mn-ea"/>
              </a:rPr>
              <a:t>파란선</a:t>
            </a:r>
            <a:r>
              <a:rPr lang="ko-KR" altLang="en-US" sz="700" dirty="0" smtClean="0">
                <a:latin typeface="+mn-ea"/>
              </a:rPr>
              <a:t> </a:t>
            </a:r>
            <a:r>
              <a:rPr lang="en-US" altLang="ko-KR" sz="700" dirty="0" smtClean="0">
                <a:latin typeface="+mn-ea"/>
              </a:rPr>
              <a:t>: </a:t>
            </a:r>
            <a:r>
              <a:rPr lang="ko-KR" altLang="en-US" sz="700" dirty="0" smtClean="0">
                <a:latin typeface="+mn-ea"/>
              </a:rPr>
              <a:t>월별 입금금액</a:t>
            </a:r>
            <a:endParaRPr lang="en-US" altLang="ko-KR" sz="700" dirty="0" smtClean="0">
              <a:latin typeface="+mn-ea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700" dirty="0" err="1" smtClean="0">
                <a:solidFill>
                  <a:srgbClr val="FF0000"/>
                </a:solidFill>
                <a:latin typeface="+mn-ea"/>
              </a:rPr>
              <a:t>빨간</a:t>
            </a:r>
            <a:r>
              <a:rPr lang="ko-KR" altLang="en-US" sz="700" dirty="0" err="1">
                <a:solidFill>
                  <a:srgbClr val="FF0000"/>
                </a:solidFill>
                <a:latin typeface="+mn-ea"/>
              </a:rPr>
              <a:t>선</a:t>
            </a:r>
            <a:r>
              <a:rPr lang="ko-KR" altLang="en-US" sz="700" dirty="0" smtClean="0">
                <a:latin typeface="+mn-ea"/>
              </a:rPr>
              <a:t> </a:t>
            </a:r>
            <a:r>
              <a:rPr lang="en-US" altLang="ko-KR" sz="700" dirty="0" smtClean="0">
                <a:latin typeface="+mn-ea"/>
              </a:rPr>
              <a:t>: </a:t>
            </a:r>
            <a:r>
              <a:rPr lang="ko-KR" altLang="en-US" sz="700" dirty="0" smtClean="0">
                <a:latin typeface="+mn-ea"/>
              </a:rPr>
              <a:t>월별 정기입금금액</a:t>
            </a:r>
            <a:endParaRPr lang="ko-KR" altLang="en-US" sz="700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0764" y="4022509"/>
            <a:ext cx="12241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기</a:t>
            </a:r>
            <a:r>
              <a:rPr lang="ko-KR" altLang="en-US" sz="700" dirty="0">
                <a:latin typeface="+mn-ea"/>
                <a:ea typeface="+mn-ea"/>
              </a:rPr>
              <a:t>간</a:t>
            </a:r>
            <a:r>
              <a:rPr lang="ko-KR" altLang="en-US" sz="700" dirty="0" smtClean="0">
                <a:latin typeface="+mn-ea"/>
                <a:ea typeface="+mn-ea"/>
              </a:rPr>
              <a:t> </a:t>
            </a:r>
            <a:r>
              <a:rPr lang="en-US" altLang="ko-KR" sz="700" dirty="0" smtClean="0">
                <a:latin typeface="+mn-ea"/>
                <a:ea typeface="+mn-ea"/>
              </a:rPr>
              <a:t>: 2014.01~2018.12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7999" y="1997078"/>
            <a:ext cx="12241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n-ea"/>
                <a:ea typeface="+mn-ea"/>
              </a:rPr>
              <a:t>거래금액 </a:t>
            </a:r>
            <a:r>
              <a:rPr lang="en-US" altLang="ko-KR" sz="700" dirty="0" smtClean="0">
                <a:latin typeface="+mn-ea"/>
                <a:ea typeface="+mn-ea"/>
              </a:rPr>
              <a:t>(</a:t>
            </a:r>
            <a:r>
              <a:rPr lang="ko-KR" altLang="en-US" sz="700" dirty="0" smtClean="0">
                <a:latin typeface="+mn-ea"/>
                <a:ea typeface="+mn-ea"/>
              </a:rPr>
              <a:t>단위 </a:t>
            </a:r>
            <a:r>
              <a:rPr lang="en-US" altLang="ko-KR" sz="700" dirty="0" smtClean="0">
                <a:latin typeface="+mn-ea"/>
                <a:ea typeface="+mn-ea"/>
              </a:rPr>
              <a:t>: </a:t>
            </a:r>
            <a:r>
              <a:rPr lang="ko-KR" altLang="en-US" sz="700" dirty="0" smtClean="0">
                <a:latin typeface="+mn-ea"/>
                <a:ea typeface="+mn-ea"/>
              </a:rPr>
              <a:t>천 만원</a:t>
            </a:r>
            <a:r>
              <a:rPr lang="en-US" altLang="ko-KR" sz="700" dirty="0" smtClean="0">
                <a:latin typeface="+mn-ea"/>
                <a:ea typeface="+mn-ea"/>
              </a:rPr>
              <a:t>)</a:t>
            </a:r>
            <a:endParaRPr lang="ko-KR" altLang="en-US" sz="700" dirty="0">
              <a:latin typeface="+mn-ea"/>
              <a:ea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829418" y="1227338"/>
            <a:ext cx="8139600" cy="761502"/>
            <a:chOff x="829418" y="1787058"/>
            <a:chExt cx="8136000" cy="761502"/>
          </a:xfrm>
        </p:grpSpPr>
        <p:sp>
          <p:nvSpPr>
            <p:cNvPr id="25" name="모서리가 둥근 직사각형 49">
              <a:extLst>
                <a:ext uri="{FF2B5EF4-FFF2-40B4-BE49-F238E27FC236}">
                  <a16:creationId xmlns="" xmlns:a16="http://schemas.microsoft.com/office/drawing/2014/main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모서리가 둥근 직사각형 4">
              <a:extLst>
                <a:ext uri="{FF2B5EF4-FFF2-40B4-BE49-F238E27FC236}">
                  <a16:creationId xmlns="" xmlns:a16="http://schemas.microsoft.com/office/drawing/2014/main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목적 </a:t>
              </a:r>
              <a:r>
                <a:rPr lang="en-US" altLang="ko-KR" sz="1500" dirty="0" smtClean="0"/>
                <a:t>: </a:t>
              </a:r>
              <a:r>
                <a:rPr lang="ko-KR" altLang="en-US" sz="1500" dirty="0" smtClean="0"/>
                <a:t>정기거래내역 분류 및 예측</a:t>
              </a:r>
              <a:endParaRPr lang="en-US" altLang="ko-KR" sz="1500" dirty="0" smtClean="0"/>
            </a:p>
            <a:p>
              <a:pPr lvl="0"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ko-KR" sz="1500" dirty="0" smtClean="0"/>
                <a:t>Part1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정기거래 분류 </a:t>
              </a:r>
              <a:r>
                <a:rPr lang="ko-KR" altLang="en-US" sz="1500" dirty="0" smtClean="0"/>
                <a:t>알고리즘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6188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0" name="그룹 9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0" y="0"/>
                <a:ext cx="9906000" cy="1047886"/>
                <a:chOff x="0" y="0"/>
                <a:chExt cx="9906000" cy="1047886"/>
              </a:xfrm>
            </p:grpSpPr>
            <p:sp>
              <p:nvSpPr>
                <p:cNvPr id="13" name="직사각형 12"/>
                <p:cNvSpPr/>
                <p:nvPr/>
              </p:nvSpPr>
              <p:spPr>
                <a:xfrm>
                  <a:off x="0" y="0"/>
                  <a:ext cx="9906000" cy="104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b="0" dirty="0" smtClean="0">
                    <a:solidFill>
                      <a:schemeClr val="bg1">
                        <a:lumMod val="8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4" name="직선 연결선 13"/>
                <p:cNvCxnSpPr/>
                <p:nvPr/>
              </p:nvCxnSpPr>
              <p:spPr bwMode="auto">
                <a:xfrm>
                  <a:off x="328012" y="836712"/>
                  <a:ext cx="928903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C3585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27474" y="276993"/>
                <a:ext cx="6336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+mn-ea"/>
                    <a:ea typeface="+mn-ea"/>
                  </a:rPr>
                  <a:t>2</a:t>
                </a:r>
                <a:r>
                  <a:rPr lang="en-US" altLang="ko-KR" sz="2400" dirty="0" smtClean="0">
                    <a:latin typeface="+mn-ea"/>
                    <a:ea typeface="+mn-ea"/>
                  </a:rPr>
                  <a:t>. </a:t>
                </a:r>
                <a:r>
                  <a:rPr lang="ko-KR" altLang="en-US" sz="2400" dirty="0" smtClean="0">
                    <a:latin typeface="+mn-ea"/>
                    <a:ea typeface="+mn-ea"/>
                  </a:rPr>
                  <a:t>현재 분석 경과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8695091" y="541068"/>
              <a:ext cx="1026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Ⅱ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진행 경과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720753" y="6110971"/>
            <a:ext cx="432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itchFamily="34" charset="0"/>
              <a:buChar char="•"/>
            </a:pPr>
            <a:r>
              <a:rPr lang="ko-KR" altLang="en-US" sz="1200" b="0" dirty="0" smtClean="0">
                <a:latin typeface="+mn-ea"/>
                <a:ea typeface="+mn-ea"/>
              </a:rPr>
              <a:t>알고리즘 결과 </a:t>
            </a:r>
            <a:r>
              <a:rPr lang="en-US" altLang="ko-KR" sz="1200" b="0" dirty="0" smtClean="0">
                <a:latin typeface="+mn-ea"/>
                <a:ea typeface="+mn-ea"/>
              </a:rPr>
              <a:t>- </a:t>
            </a:r>
            <a:r>
              <a:rPr lang="ko-KR" altLang="en-US" sz="1200" b="0" dirty="0" smtClean="0">
                <a:latin typeface="+mn-ea"/>
                <a:ea typeface="+mn-ea"/>
              </a:rPr>
              <a:t>정기거래</a:t>
            </a:r>
            <a:endParaRPr lang="ko-KR" altLang="en-US" sz="1200" b="0" dirty="0">
              <a:latin typeface="+mn-ea"/>
              <a:ea typeface="+mn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829418" y="1227338"/>
            <a:ext cx="8139600" cy="761502"/>
            <a:chOff x="829418" y="1787058"/>
            <a:chExt cx="8136000" cy="761502"/>
          </a:xfrm>
        </p:grpSpPr>
        <p:sp>
          <p:nvSpPr>
            <p:cNvPr id="20" name="모서리가 둥근 직사각형 49">
              <a:extLst>
                <a:ext uri="{FF2B5EF4-FFF2-40B4-BE49-F238E27FC236}">
                  <a16:creationId xmlns="" xmlns:a16="http://schemas.microsoft.com/office/drawing/2014/main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모서리가 둥근 직사각형 4">
              <a:extLst>
                <a:ext uri="{FF2B5EF4-FFF2-40B4-BE49-F238E27FC236}">
                  <a16:creationId xmlns="" xmlns:a16="http://schemas.microsoft.com/office/drawing/2014/main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목적 </a:t>
              </a:r>
              <a:r>
                <a:rPr lang="en-US" altLang="ko-KR" sz="1500" dirty="0" smtClean="0"/>
                <a:t>: </a:t>
              </a:r>
              <a:r>
                <a:rPr lang="ko-KR" altLang="en-US" sz="1500" dirty="0" smtClean="0"/>
                <a:t>정기거래내역 분류 및 예측</a:t>
              </a:r>
              <a:endParaRPr lang="en-US" altLang="ko-KR" sz="1500" dirty="0" smtClean="0"/>
            </a:p>
            <a:p>
              <a:pPr lvl="0"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ko-KR" sz="1500" dirty="0" smtClean="0"/>
                <a:t>Part1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정기거래 분류 </a:t>
              </a:r>
              <a:r>
                <a:rPr lang="ko-KR" altLang="en-US" sz="1500" dirty="0" smtClean="0"/>
                <a:t>알고리즘</a:t>
              </a:r>
              <a:endParaRPr lang="ko-KR" altLang="en-US" sz="1500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8" y="2132856"/>
            <a:ext cx="8139600" cy="394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502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0" name="그룹 9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0" y="0"/>
                <a:ext cx="9906000" cy="1047886"/>
                <a:chOff x="0" y="0"/>
                <a:chExt cx="9906000" cy="1047886"/>
              </a:xfrm>
            </p:grpSpPr>
            <p:sp>
              <p:nvSpPr>
                <p:cNvPr id="13" name="직사각형 12"/>
                <p:cNvSpPr/>
                <p:nvPr/>
              </p:nvSpPr>
              <p:spPr>
                <a:xfrm>
                  <a:off x="0" y="0"/>
                  <a:ext cx="9906000" cy="104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b="0" dirty="0" smtClean="0">
                    <a:solidFill>
                      <a:schemeClr val="bg1">
                        <a:lumMod val="8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4" name="직선 연결선 13"/>
                <p:cNvCxnSpPr/>
                <p:nvPr/>
              </p:nvCxnSpPr>
              <p:spPr bwMode="auto">
                <a:xfrm>
                  <a:off x="328012" y="836712"/>
                  <a:ext cx="928903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C3585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27474" y="276993"/>
                <a:ext cx="6336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+mn-ea"/>
                    <a:ea typeface="+mn-ea"/>
                  </a:rPr>
                  <a:t>2</a:t>
                </a:r>
                <a:r>
                  <a:rPr lang="en-US" altLang="ko-KR" sz="2400" dirty="0" smtClean="0">
                    <a:latin typeface="+mn-ea"/>
                    <a:ea typeface="+mn-ea"/>
                  </a:rPr>
                  <a:t>. </a:t>
                </a:r>
                <a:r>
                  <a:rPr lang="ko-KR" altLang="en-US" sz="2400" dirty="0" smtClean="0">
                    <a:latin typeface="+mn-ea"/>
                    <a:ea typeface="+mn-ea"/>
                  </a:rPr>
                  <a:t>현재 분석 경과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8695091" y="541068"/>
              <a:ext cx="1026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Ⅱ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진행 경과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720753" y="6110971"/>
            <a:ext cx="432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itchFamily="34" charset="0"/>
              <a:buChar char="•"/>
            </a:pPr>
            <a:r>
              <a:rPr lang="ko-KR" altLang="en-US" sz="1200" b="0" dirty="0" smtClean="0">
                <a:latin typeface="+mn-ea"/>
                <a:ea typeface="+mn-ea"/>
              </a:rPr>
              <a:t>알고리즘 결과 </a:t>
            </a:r>
            <a:r>
              <a:rPr lang="en-US" altLang="ko-KR" sz="1200" b="0" dirty="0" smtClean="0">
                <a:latin typeface="+mn-ea"/>
                <a:ea typeface="+mn-ea"/>
              </a:rPr>
              <a:t>- </a:t>
            </a:r>
            <a:r>
              <a:rPr lang="ko-KR" altLang="en-US" sz="1200" b="0" dirty="0" smtClean="0">
                <a:latin typeface="+mn-ea"/>
                <a:ea typeface="+mn-ea"/>
              </a:rPr>
              <a:t>비정기거래</a:t>
            </a:r>
            <a:endParaRPr lang="ko-KR" altLang="en-US" sz="1200" b="0" dirty="0">
              <a:latin typeface="+mn-ea"/>
              <a:ea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829418" y="1227338"/>
            <a:ext cx="8139600" cy="761502"/>
            <a:chOff x="829418" y="1787058"/>
            <a:chExt cx="8136000" cy="761502"/>
          </a:xfrm>
        </p:grpSpPr>
        <p:sp>
          <p:nvSpPr>
            <p:cNvPr id="20" name="모서리가 둥근 직사각형 49">
              <a:extLst>
                <a:ext uri="{FF2B5EF4-FFF2-40B4-BE49-F238E27FC236}">
                  <a16:creationId xmlns="" xmlns:a16="http://schemas.microsoft.com/office/drawing/2014/main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모서리가 둥근 직사각형 4">
              <a:extLst>
                <a:ext uri="{FF2B5EF4-FFF2-40B4-BE49-F238E27FC236}">
                  <a16:creationId xmlns="" xmlns:a16="http://schemas.microsoft.com/office/drawing/2014/main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목적 </a:t>
              </a:r>
              <a:r>
                <a:rPr lang="en-US" altLang="ko-KR" sz="1500" dirty="0" smtClean="0"/>
                <a:t>: </a:t>
              </a:r>
              <a:r>
                <a:rPr lang="ko-KR" altLang="en-US" sz="1500" dirty="0" smtClean="0"/>
                <a:t>정기거래내역 분류 및 예측</a:t>
              </a:r>
              <a:endParaRPr lang="en-US" altLang="ko-KR" sz="1500" dirty="0" smtClean="0"/>
            </a:p>
            <a:p>
              <a:pPr lvl="0"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ko-KR" sz="1500" dirty="0" smtClean="0"/>
                <a:t>Part1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정기거래 분류 </a:t>
              </a:r>
              <a:r>
                <a:rPr lang="ko-KR" altLang="en-US" sz="1500" dirty="0" smtClean="0"/>
                <a:t>알고리즘</a:t>
              </a:r>
              <a:endParaRPr lang="ko-KR" altLang="en-US" sz="1500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8" y="2078148"/>
            <a:ext cx="8139600" cy="401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11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0" name="그룹 9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0" y="0"/>
                <a:ext cx="9906000" cy="1047886"/>
                <a:chOff x="0" y="0"/>
                <a:chExt cx="9906000" cy="1047886"/>
              </a:xfrm>
            </p:grpSpPr>
            <p:sp>
              <p:nvSpPr>
                <p:cNvPr id="13" name="직사각형 12"/>
                <p:cNvSpPr/>
                <p:nvPr/>
              </p:nvSpPr>
              <p:spPr>
                <a:xfrm>
                  <a:off x="0" y="0"/>
                  <a:ext cx="9906000" cy="104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b="0" dirty="0" smtClean="0">
                    <a:solidFill>
                      <a:schemeClr val="bg1">
                        <a:lumMod val="8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4" name="직선 연결선 13"/>
                <p:cNvCxnSpPr/>
                <p:nvPr/>
              </p:nvCxnSpPr>
              <p:spPr bwMode="auto">
                <a:xfrm>
                  <a:off x="328012" y="836712"/>
                  <a:ext cx="928903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C3585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27474" y="276993"/>
                <a:ext cx="6336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+mn-ea"/>
                    <a:ea typeface="+mn-ea"/>
                  </a:rPr>
                  <a:t>2</a:t>
                </a:r>
                <a:r>
                  <a:rPr lang="en-US" altLang="ko-KR" sz="2400" dirty="0" smtClean="0">
                    <a:latin typeface="+mn-ea"/>
                    <a:ea typeface="+mn-ea"/>
                  </a:rPr>
                  <a:t>. </a:t>
                </a:r>
                <a:r>
                  <a:rPr lang="ko-KR" altLang="en-US" sz="2400" dirty="0" smtClean="0">
                    <a:latin typeface="+mn-ea"/>
                    <a:ea typeface="+mn-ea"/>
                  </a:rPr>
                  <a:t>현재 분석 경과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8695091" y="541068"/>
              <a:ext cx="1026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Ⅱ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진행 경과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19" name="그림 1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1" t="36444" r="20913" b="44421"/>
          <a:stretch/>
        </p:blipFill>
        <p:spPr bwMode="auto">
          <a:xfrm>
            <a:off x="2144688" y="4077072"/>
            <a:ext cx="5733936" cy="10801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829418" y="1227600"/>
            <a:ext cx="8136000" cy="761502"/>
            <a:chOff x="829418" y="1787058"/>
            <a:chExt cx="8136000" cy="761502"/>
          </a:xfrm>
        </p:grpSpPr>
        <p:sp>
          <p:nvSpPr>
            <p:cNvPr id="17" name="모서리가 둥근 직사각형 49">
              <a:extLst>
                <a:ext uri="{FF2B5EF4-FFF2-40B4-BE49-F238E27FC236}">
                  <a16:creationId xmlns="" xmlns:a16="http://schemas.microsoft.com/office/drawing/2014/main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모서리가 둥근 직사각형 4">
              <a:extLst>
                <a:ext uri="{FF2B5EF4-FFF2-40B4-BE49-F238E27FC236}">
                  <a16:creationId xmlns="" xmlns:a16="http://schemas.microsoft.com/office/drawing/2014/main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/>
                <a:t>목적 </a:t>
              </a:r>
              <a:r>
                <a:rPr lang="en-US" altLang="ko-KR" sz="1500" dirty="0"/>
                <a:t>: </a:t>
              </a:r>
              <a:r>
                <a:rPr lang="ko-KR" altLang="en-US" sz="1500" dirty="0" smtClean="0"/>
                <a:t>정기거래내역 </a:t>
              </a:r>
              <a:r>
                <a:rPr lang="ko-KR" altLang="en-US" sz="1500" dirty="0"/>
                <a:t>분류 및 </a:t>
              </a:r>
              <a:r>
                <a:rPr lang="ko-KR" altLang="en-US" sz="1500" dirty="0" smtClean="0"/>
                <a:t>예측 </a:t>
              </a:r>
              <a:endParaRPr lang="ko-KR" altLang="en-US" sz="1500" dirty="0"/>
            </a:p>
          </p:txBody>
        </p:sp>
      </p:grp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893586" y="2041200"/>
            <a:ext cx="7875838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altLang="ko-KR" sz="1500" b="1" dirty="0"/>
              <a:t>Part2. </a:t>
            </a:r>
            <a:r>
              <a:rPr lang="ko-KR" altLang="ko-KR" sz="1500" b="1" dirty="0"/>
              <a:t>정기거래</a:t>
            </a:r>
            <a:r>
              <a:rPr lang="en-US" altLang="ko-KR" sz="1500" b="1" dirty="0"/>
              <a:t> </a:t>
            </a:r>
            <a:r>
              <a:rPr lang="ko-KR" altLang="ko-KR" sz="1500" b="1" dirty="0"/>
              <a:t>예측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모델</a:t>
            </a:r>
            <a:endParaRPr lang="ko-KR" altLang="ko-KR" sz="1500" b="1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dirty="0"/>
              <a:t>분석 목적</a:t>
            </a:r>
            <a:r>
              <a:rPr lang="en-US" altLang="ko-KR" dirty="0"/>
              <a:t> : </a:t>
            </a:r>
            <a:r>
              <a:rPr lang="ko-KR" altLang="en-US" dirty="0"/>
              <a:t>시계열 분석을 이용하여 </a:t>
            </a:r>
            <a:r>
              <a:rPr lang="ko-KR" altLang="ko-KR" dirty="0" smtClean="0"/>
              <a:t>정기거래내역</a:t>
            </a:r>
            <a:r>
              <a:rPr lang="ko-KR" altLang="en-US" dirty="0" smtClean="0"/>
              <a:t>을 </a:t>
            </a:r>
            <a:r>
              <a:rPr lang="ko-KR" altLang="ko-KR" dirty="0" smtClean="0"/>
              <a:t>예측</a:t>
            </a:r>
            <a:endParaRPr lang="ko-KR" altLang="ko-KR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dirty="0"/>
              <a:t>분석 데이터</a:t>
            </a:r>
            <a:r>
              <a:rPr lang="en-US" altLang="ko-KR" dirty="0"/>
              <a:t> : Part 1</a:t>
            </a:r>
            <a:r>
              <a:rPr lang="ko-KR" altLang="ko-KR" dirty="0"/>
              <a:t>을 통한 정기거래로 분류된 거래내역</a:t>
            </a:r>
          </a:p>
        </p:txBody>
      </p:sp>
    </p:spTree>
    <p:extLst>
      <p:ext uri="{BB962C8B-B14F-4D97-AF65-F5344CB8AC3E}">
        <p14:creationId xmlns:p14="http://schemas.microsoft.com/office/powerpoint/2010/main" val="2204185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0" name="그룹 9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0" y="0"/>
                <a:ext cx="9906000" cy="1047886"/>
                <a:chOff x="0" y="0"/>
                <a:chExt cx="9906000" cy="1047886"/>
              </a:xfrm>
            </p:grpSpPr>
            <p:sp>
              <p:nvSpPr>
                <p:cNvPr id="13" name="직사각형 12"/>
                <p:cNvSpPr/>
                <p:nvPr/>
              </p:nvSpPr>
              <p:spPr>
                <a:xfrm>
                  <a:off x="0" y="0"/>
                  <a:ext cx="9906000" cy="104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b="0" dirty="0" smtClean="0">
                    <a:solidFill>
                      <a:schemeClr val="bg1">
                        <a:lumMod val="8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4" name="직선 연결선 13"/>
                <p:cNvCxnSpPr/>
                <p:nvPr/>
              </p:nvCxnSpPr>
              <p:spPr bwMode="auto">
                <a:xfrm>
                  <a:off x="328012" y="836712"/>
                  <a:ext cx="928903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C3585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27474" y="276993"/>
                <a:ext cx="6336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+mn-ea"/>
                    <a:ea typeface="+mn-ea"/>
                  </a:rPr>
                  <a:t>2</a:t>
                </a:r>
                <a:r>
                  <a:rPr lang="en-US" altLang="ko-KR" sz="2400" dirty="0" smtClean="0">
                    <a:latin typeface="+mn-ea"/>
                    <a:ea typeface="+mn-ea"/>
                  </a:rPr>
                  <a:t>. </a:t>
                </a:r>
                <a:r>
                  <a:rPr lang="ko-KR" altLang="en-US" sz="2400" dirty="0" smtClean="0">
                    <a:latin typeface="+mn-ea"/>
                    <a:ea typeface="+mn-ea"/>
                  </a:rPr>
                  <a:t>현재 분석 경과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8695091" y="541068"/>
              <a:ext cx="1026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Ⅱ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진행 경과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893586" y="2041200"/>
            <a:ext cx="7875838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altLang="ko-KR" sz="1500" b="1" dirty="0"/>
              <a:t>Part2. </a:t>
            </a:r>
            <a:r>
              <a:rPr lang="ko-KR" altLang="ko-KR" sz="1500" b="1" dirty="0"/>
              <a:t>정기거래</a:t>
            </a:r>
            <a:r>
              <a:rPr lang="en-US" altLang="ko-KR" sz="1500" b="1" dirty="0"/>
              <a:t> </a:t>
            </a:r>
            <a:r>
              <a:rPr lang="ko-KR" altLang="ko-KR" sz="1500" b="1" dirty="0"/>
              <a:t>예측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모델</a:t>
            </a:r>
            <a:endParaRPr lang="ko-KR" altLang="ko-KR" sz="1500" b="1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dirty="0"/>
              <a:t>분석 목적</a:t>
            </a:r>
            <a:r>
              <a:rPr lang="en-US" altLang="ko-KR" dirty="0"/>
              <a:t> : </a:t>
            </a:r>
            <a:r>
              <a:rPr lang="ko-KR" altLang="en-US" dirty="0"/>
              <a:t>시계열 분석을 이용하여 </a:t>
            </a:r>
            <a:r>
              <a:rPr lang="ko-KR" altLang="ko-KR" dirty="0" smtClean="0"/>
              <a:t>정기거래내역</a:t>
            </a:r>
            <a:r>
              <a:rPr lang="ko-KR" altLang="en-US" dirty="0" smtClean="0"/>
              <a:t>을 </a:t>
            </a:r>
            <a:r>
              <a:rPr lang="ko-KR" altLang="ko-KR" dirty="0" smtClean="0"/>
              <a:t>예측</a:t>
            </a:r>
            <a:endParaRPr lang="ko-KR" altLang="ko-KR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dirty="0"/>
              <a:t>분석 데이터</a:t>
            </a:r>
            <a:r>
              <a:rPr lang="en-US" altLang="ko-KR" dirty="0"/>
              <a:t> : Part 1</a:t>
            </a:r>
            <a:r>
              <a:rPr lang="ko-KR" altLang="ko-KR" dirty="0"/>
              <a:t>을 통한 정기거래로 분류된 거래내역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938615" y="3429000"/>
            <a:ext cx="7931336" cy="3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buNone/>
            </a:pPr>
            <a:r>
              <a:rPr lang="en-US" altLang="ko-KR" sz="1200" b="1" dirty="0"/>
              <a:t>ARIMA </a:t>
            </a:r>
            <a:r>
              <a:rPr lang="ko-KR" altLang="en-US" sz="1200" b="1" dirty="0"/>
              <a:t>분석을 통한 결과 데이터프레임 예시</a:t>
            </a:r>
            <a:endParaRPr lang="en-US" altLang="ko-KR" sz="1200" b="1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362829"/>
              </p:ext>
            </p:extLst>
          </p:nvPr>
        </p:nvGraphicFramePr>
        <p:xfrm>
          <a:off x="1008854" y="3772564"/>
          <a:ext cx="7686237" cy="2574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0387"/>
                <a:gridCol w="928648"/>
                <a:gridCol w="1151523"/>
                <a:gridCol w="756559"/>
                <a:gridCol w="965794"/>
                <a:gridCol w="1151523"/>
                <a:gridCol w="891501"/>
                <a:gridCol w="965901"/>
                <a:gridCol w="594401"/>
              </a:tblGrid>
              <a:tr h="234000">
                <a:tc>
                  <a:txBody>
                    <a:bodyPr/>
                    <a:lstStyle/>
                    <a:p>
                      <a:pPr algn="ctr" rtl="0" fontAlgn="t"/>
                      <a:endParaRPr lang="ko-KR" altLang="en-US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900" b="1" dirty="0">
                          <a:effectLst/>
                        </a:rPr>
                        <a:t>고객관리번호</a:t>
                      </a: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900" dirty="0">
                          <a:effectLst/>
                        </a:rPr>
                        <a:t>실제입금의뢰인</a:t>
                      </a: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900" dirty="0">
                          <a:effectLst/>
                        </a:rPr>
                        <a:t>실제입금일</a:t>
                      </a: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900" dirty="0">
                          <a:effectLst/>
                        </a:rPr>
                        <a:t>실제입금액</a:t>
                      </a:r>
                    </a:p>
                  </a:txBody>
                  <a:tcPr marL="50854" marR="50854" marT="25427" marB="2542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900" dirty="0">
                          <a:effectLst/>
                        </a:rPr>
                        <a:t>예상입금의뢰인</a:t>
                      </a: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900" dirty="0">
                          <a:effectLst/>
                        </a:rPr>
                        <a:t>예상입금일</a:t>
                      </a: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900" dirty="0">
                          <a:effectLst/>
                        </a:rPr>
                        <a:t>예상입금금액</a:t>
                      </a:r>
                    </a:p>
                  </a:txBody>
                  <a:tcPr marL="50854" marR="50854" marT="25427" marB="2542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900" dirty="0">
                          <a:effectLst/>
                        </a:rPr>
                        <a:t>오차율</a:t>
                      </a:r>
                    </a:p>
                  </a:txBody>
                  <a:tcPr marL="50854" marR="50854" marT="25427" marB="25427" anchor="ctr"/>
                </a:tc>
              </a:tr>
              <a:tr h="2340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>
                          <a:effectLst/>
                        </a:rPr>
                        <a:t>0</a:t>
                      </a: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900" b="1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A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a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14XXXXX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A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a+1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13XXXXX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>
                          <a:effectLst/>
                        </a:rPr>
                        <a:t>7.783</a:t>
                      </a:r>
                    </a:p>
                  </a:txBody>
                  <a:tcPr marL="50854" marR="50854" marT="25427" marB="25427" anchor="ctr"/>
                </a:tc>
              </a:tr>
              <a:tr h="2340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>
                          <a:effectLst/>
                        </a:rPr>
                        <a:t>1</a:t>
                      </a: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900" b="1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B1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b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39XXXXX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B2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b+2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42XXXXX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>
                          <a:effectLst/>
                        </a:rPr>
                        <a:t>7.641</a:t>
                      </a:r>
                    </a:p>
                  </a:txBody>
                  <a:tcPr marL="50854" marR="50854" marT="25427" marB="25427" anchor="ctr"/>
                </a:tc>
              </a:tr>
              <a:tr h="2340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>
                          <a:effectLst/>
                        </a:rPr>
                        <a:t>2</a:t>
                      </a: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900" b="1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C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c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12XXXXX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C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c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12XXXXX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>
                          <a:effectLst/>
                        </a:rPr>
                        <a:t>0.304</a:t>
                      </a:r>
                    </a:p>
                  </a:txBody>
                  <a:tcPr marL="50854" marR="50854" marT="25427" marB="25427" anchor="ctr"/>
                </a:tc>
              </a:tr>
              <a:tr h="2340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>
                          <a:effectLst/>
                        </a:rPr>
                        <a:t>3</a:t>
                      </a: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900" b="1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D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d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29XXXXX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900" dirty="0">
                          <a:effectLst/>
                        </a:rPr>
                        <a:t>급여</a:t>
                      </a: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d+2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28XXXXX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>
                          <a:effectLst/>
                        </a:rPr>
                        <a:t>6.363</a:t>
                      </a:r>
                    </a:p>
                  </a:txBody>
                  <a:tcPr marL="50854" marR="50854" marT="25427" marB="25427" anchor="ctr"/>
                </a:tc>
              </a:tr>
              <a:tr h="2340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>
                          <a:effectLst/>
                        </a:rPr>
                        <a:t>4</a:t>
                      </a:r>
                    </a:p>
                  </a:txBody>
                  <a:tcPr marL="50854" marR="50854" marT="25427" marB="25427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900" b="1" dirty="0">
                        <a:effectLst/>
                      </a:endParaRPr>
                    </a:p>
                  </a:txBody>
                  <a:tcPr marL="50854" marR="50854" marT="25427" marB="25427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E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50854" marR="50854" marT="25427" marB="25427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e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20XXXXX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E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50854" marR="50854" marT="25427" marB="25427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e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19XXXXX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>
                          <a:effectLst/>
                        </a:rPr>
                        <a:t>0.539</a:t>
                      </a:r>
                    </a:p>
                  </a:txBody>
                  <a:tcPr marL="50854" marR="50854" marT="25427" marB="25427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>
                          <a:effectLst/>
                        </a:rPr>
                        <a:t>5</a:t>
                      </a:r>
                    </a:p>
                  </a:txBody>
                  <a:tcPr marL="50854" marR="50854" marT="25427" marB="25427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endParaRPr lang="en-US" altLang="ko-KR" sz="900" b="1" dirty="0">
                        <a:effectLst/>
                      </a:endParaRPr>
                    </a:p>
                  </a:txBody>
                  <a:tcPr marL="50854" marR="50854" marT="25427" marB="25427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F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50854" marR="50854" marT="25427" marB="25427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f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20XXXXX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F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50854" marR="50854" marT="25427" marB="25427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f+1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19XXXXX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>
                          <a:effectLst/>
                        </a:rPr>
                        <a:t>1.271</a:t>
                      </a:r>
                    </a:p>
                  </a:txBody>
                  <a:tcPr marL="50854" marR="50854" marT="25427" marB="25427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>
                          <a:effectLst/>
                        </a:rPr>
                        <a:t>6</a:t>
                      </a:r>
                    </a:p>
                  </a:txBody>
                  <a:tcPr marL="50854" marR="50854" marT="25427" marB="25427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t"/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900" dirty="0">
                          <a:effectLst/>
                        </a:rPr>
                        <a:t>급여</a:t>
                      </a:r>
                    </a:p>
                  </a:txBody>
                  <a:tcPr marL="50854" marR="50854" marT="25427" marB="25427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g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40XXXXX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900" dirty="0">
                          <a:effectLst/>
                        </a:rPr>
                        <a:t>급여</a:t>
                      </a:r>
                    </a:p>
                  </a:txBody>
                  <a:tcPr marL="50854" marR="50854" marT="25427" marB="25427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g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40XXXXX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>
                          <a:effectLst/>
                        </a:rPr>
                        <a:t>1.024</a:t>
                      </a:r>
                    </a:p>
                  </a:txBody>
                  <a:tcPr marL="50854" marR="50854" marT="25427" marB="25427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>
                          <a:effectLst/>
                        </a:rPr>
                        <a:t>7</a:t>
                      </a:r>
                    </a:p>
                  </a:txBody>
                  <a:tcPr marL="50854" marR="50854" marT="25427" marB="25427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rtl="0" fontAlgn="t"/>
                      <a:endParaRPr lang="en-US" altLang="ko-KR" sz="900" b="1" dirty="0">
                        <a:effectLst/>
                      </a:endParaRPr>
                    </a:p>
                  </a:txBody>
                  <a:tcPr marL="50854" marR="50854" marT="25427" marB="25427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900">
                          <a:effectLst/>
                        </a:rPr>
                        <a:t>급여</a:t>
                      </a:r>
                      <a:r>
                        <a:rPr lang="en-US" altLang="ko-KR" sz="900">
                          <a:effectLst/>
                        </a:rPr>
                        <a:t>(07</a:t>
                      </a:r>
                      <a:r>
                        <a:rPr lang="ko-KR" altLang="en-US" sz="900">
                          <a:effectLst/>
                        </a:rPr>
                        <a:t>월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</a:p>
                  </a:txBody>
                  <a:tcPr marL="50854" marR="50854" marT="25427" marB="25427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h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34XXXXX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900">
                          <a:effectLst/>
                        </a:rPr>
                        <a:t>급여</a:t>
                      </a:r>
                    </a:p>
                  </a:txBody>
                  <a:tcPr marL="50854" marR="50854" marT="25427" marB="25427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h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31XXXXX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>
                          <a:effectLst/>
                        </a:rPr>
                        <a:t>7.525</a:t>
                      </a:r>
                    </a:p>
                  </a:txBody>
                  <a:tcPr marL="50854" marR="50854" marT="25427" marB="25427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>
                          <a:effectLst/>
                        </a:rPr>
                        <a:t>8</a:t>
                      </a:r>
                    </a:p>
                  </a:txBody>
                  <a:tcPr marL="50854" marR="50854" marT="25427" marB="25427" anchor="ctr"/>
                </a:tc>
                <a:tc vMerge="1">
                  <a:txBody>
                    <a:bodyPr/>
                    <a:lstStyle/>
                    <a:p>
                      <a:pPr algn="ctr" rtl="0" fontAlgn="t"/>
                      <a:endParaRPr lang="en-US" altLang="ko-KR" sz="900" dirty="0" smtClean="0">
                        <a:effectLst/>
                      </a:endParaRPr>
                    </a:p>
                  </a:txBody>
                  <a:tcPr marL="50854" marR="50854" marT="25427" marB="25427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I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i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19XXXXX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I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i-1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19XXXXX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>
                          <a:effectLst/>
                        </a:rPr>
                        <a:t>0.170</a:t>
                      </a:r>
                    </a:p>
                  </a:txBody>
                  <a:tcPr marL="50854" marR="50854" marT="25427" marB="25427" anchor="ctr"/>
                </a:tc>
              </a:tr>
              <a:tr h="2340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>
                          <a:effectLst/>
                        </a:rPr>
                        <a:t>9</a:t>
                      </a:r>
                    </a:p>
                  </a:txBody>
                  <a:tcPr marL="50854" marR="50854" marT="25427" marB="25427" anchor="ctr"/>
                </a:tc>
                <a:tc vMerge="1">
                  <a:txBody>
                    <a:bodyPr/>
                    <a:lstStyle/>
                    <a:p>
                      <a:pPr algn="ctr" rtl="0" fontAlgn="t"/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J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j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13XXXXX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J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j-1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12XXXXX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>
                          <a:effectLst/>
                        </a:rPr>
                        <a:t>2.639</a:t>
                      </a:r>
                    </a:p>
                  </a:txBody>
                  <a:tcPr marL="50854" marR="50854" marT="25427" marB="25427" anchor="ctr"/>
                </a:tc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829418" y="1227600"/>
            <a:ext cx="8136000" cy="761502"/>
            <a:chOff x="829418" y="1787058"/>
            <a:chExt cx="8136000" cy="761502"/>
          </a:xfrm>
        </p:grpSpPr>
        <p:sp>
          <p:nvSpPr>
            <p:cNvPr id="23" name="모서리가 둥근 직사각형 49">
              <a:extLst>
                <a:ext uri="{FF2B5EF4-FFF2-40B4-BE49-F238E27FC236}">
                  <a16:creationId xmlns="" xmlns:a16="http://schemas.microsoft.com/office/drawing/2014/main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모서리가 둥근 직사각형 4">
              <a:extLst>
                <a:ext uri="{FF2B5EF4-FFF2-40B4-BE49-F238E27FC236}">
                  <a16:creationId xmlns="" xmlns:a16="http://schemas.microsoft.com/office/drawing/2014/main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/>
                <a:t>목적 </a:t>
              </a:r>
              <a:r>
                <a:rPr lang="en-US" altLang="ko-KR" sz="1500" dirty="0"/>
                <a:t>: </a:t>
              </a:r>
              <a:r>
                <a:rPr lang="ko-KR" altLang="en-US" sz="1500" dirty="0" smtClean="0"/>
                <a:t>정기거래내역 </a:t>
              </a:r>
              <a:r>
                <a:rPr lang="ko-KR" altLang="en-US" sz="1500" dirty="0"/>
                <a:t>분류 및 </a:t>
              </a:r>
              <a:r>
                <a:rPr lang="ko-KR" altLang="en-US" sz="1500" dirty="0" smtClean="0"/>
                <a:t>예측 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4593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0" name="그룹 9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0" y="0"/>
                <a:ext cx="9906000" cy="1047886"/>
                <a:chOff x="0" y="0"/>
                <a:chExt cx="9906000" cy="1047886"/>
              </a:xfrm>
            </p:grpSpPr>
            <p:sp>
              <p:nvSpPr>
                <p:cNvPr id="13" name="직사각형 12"/>
                <p:cNvSpPr/>
                <p:nvPr/>
              </p:nvSpPr>
              <p:spPr>
                <a:xfrm>
                  <a:off x="0" y="0"/>
                  <a:ext cx="9906000" cy="104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b="0" dirty="0" smtClean="0">
                    <a:solidFill>
                      <a:schemeClr val="bg1">
                        <a:lumMod val="8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4" name="직선 연결선 13"/>
                <p:cNvCxnSpPr/>
                <p:nvPr/>
              </p:nvCxnSpPr>
              <p:spPr bwMode="auto">
                <a:xfrm>
                  <a:off x="328012" y="836712"/>
                  <a:ext cx="928903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C3585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27474" y="276993"/>
                <a:ext cx="6336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+mn-ea"/>
                    <a:ea typeface="+mn-ea"/>
                  </a:rPr>
                  <a:t>2</a:t>
                </a:r>
                <a:r>
                  <a:rPr lang="en-US" altLang="ko-KR" sz="2400" dirty="0" smtClean="0">
                    <a:latin typeface="+mn-ea"/>
                    <a:ea typeface="+mn-ea"/>
                  </a:rPr>
                  <a:t>. </a:t>
                </a:r>
                <a:r>
                  <a:rPr lang="ko-KR" altLang="en-US" sz="2400" dirty="0" smtClean="0">
                    <a:latin typeface="+mn-ea"/>
                    <a:ea typeface="+mn-ea"/>
                  </a:rPr>
                  <a:t>현재 분석 경과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8695091" y="541068"/>
              <a:ext cx="1026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Ⅱ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진행 경과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939600" y="4697611"/>
            <a:ext cx="6523987" cy="570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/>
              <a:t>10% </a:t>
            </a:r>
            <a:r>
              <a:rPr lang="ko-KR" altLang="en-US" sz="1100" dirty="0"/>
              <a:t>예측 성공률 </a:t>
            </a:r>
            <a:r>
              <a:rPr lang="en-US" altLang="ko-KR" sz="1100" dirty="0"/>
              <a:t>: </a:t>
            </a:r>
            <a:r>
              <a:rPr lang="ko-KR" altLang="en-US" sz="1100" dirty="0"/>
              <a:t>전체 예측 값 중에서 오차율 </a:t>
            </a:r>
            <a:r>
              <a:rPr lang="en-US" altLang="ko-KR" sz="1100" dirty="0"/>
              <a:t>10% </a:t>
            </a:r>
            <a:r>
              <a:rPr lang="ko-KR" altLang="en-US" sz="1100" dirty="0"/>
              <a:t>이내로 들어온 값의 비율</a:t>
            </a:r>
            <a:endParaRPr lang="en-US" altLang="ko-KR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/>
              <a:t>20% </a:t>
            </a:r>
            <a:r>
              <a:rPr lang="ko-KR" altLang="en-US" sz="1100" dirty="0"/>
              <a:t>예측 성공률 </a:t>
            </a:r>
            <a:r>
              <a:rPr lang="en-US" altLang="ko-KR" sz="1100" dirty="0"/>
              <a:t>: </a:t>
            </a:r>
            <a:r>
              <a:rPr lang="ko-KR" altLang="en-US" sz="1100" dirty="0"/>
              <a:t>전체 예측 값 중에서 오차율 </a:t>
            </a:r>
            <a:r>
              <a:rPr lang="en-US" altLang="ko-KR" sz="1100" dirty="0"/>
              <a:t>20% </a:t>
            </a:r>
            <a:r>
              <a:rPr lang="ko-KR" altLang="en-US" sz="1100" dirty="0"/>
              <a:t>이내로 들어온 값의 비율</a:t>
            </a:r>
            <a:endParaRPr lang="en-US" altLang="ko-KR" sz="11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856591"/>
              </p:ext>
            </p:extLst>
          </p:nvPr>
        </p:nvGraphicFramePr>
        <p:xfrm>
          <a:off x="1008001" y="3762000"/>
          <a:ext cx="7545400" cy="86026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93537">
                  <a:extLst>
                    <a:ext uri="{9D8B030D-6E8A-4147-A177-3AD203B41FA5}">
                      <a16:colId xmlns="" xmlns:a16="http://schemas.microsoft.com/office/drawing/2014/main" val="3464356819"/>
                    </a:ext>
                  </a:extLst>
                </a:gridCol>
                <a:gridCol w="2187072">
                  <a:extLst>
                    <a:ext uri="{9D8B030D-6E8A-4147-A177-3AD203B41FA5}">
                      <a16:colId xmlns="" xmlns:a16="http://schemas.microsoft.com/office/drawing/2014/main" val="4130864811"/>
                    </a:ext>
                  </a:extLst>
                </a:gridCol>
                <a:gridCol w="2187072">
                  <a:extLst>
                    <a:ext uri="{9D8B030D-6E8A-4147-A177-3AD203B41FA5}">
                      <a16:colId xmlns="" xmlns:a16="http://schemas.microsoft.com/office/drawing/2014/main" val="504993199"/>
                    </a:ext>
                  </a:extLst>
                </a:gridCol>
                <a:gridCol w="2077719">
                  <a:extLst>
                    <a:ext uri="{9D8B030D-6E8A-4147-A177-3AD203B41FA5}">
                      <a16:colId xmlns="" xmlns:a16="http://schemas.microsoft.com/office/drawing/2014/main" val="876003054"/>
                    </a:ext>
                  </a:extLst>
                </a:gridCol>
              </a:tblGrid>
              <a:tr h="3924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effectLst/>
                        </a:rPr>
                        <a:t>모델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837" marR="55837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kern="100" dirty="0">
                          <a:effectLst/>
                        </a:rPr>
                        <a:t>10% </a:t>
                      </a:r>
                      <a:r>
                        <a:rPr lang="ko-KR" altLang="en-US" sz="1300" kern="100" dirty="0">
                          <a:effectLst/>
                        </a:rPr>
                        <a:t>예측 성공률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837" marR="5583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kern="100" dirty="0">
                          <a:effectLst/>
                        </a:rPr>
                        <a:t>20% </a:t>
                      </a:r>
                      <a:r>
                        <a:rPr lang="ko-KR" altLang="en-US" sz="1300" kern="100" dirty="0">
                          <a:effectLst/>
                        </a:rPr>
                        <a:t>예측 성공률</a:t>
                      </a:r>
                      <a:endParaRPr lang="ko-KR" altLang="en-US" sz="1300" dirty="0"/>
                    </a:p>
                  </a:txBody>
                  <a:tcPr marL="55837" marR="55837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kern="100" dirty="0">
                          <a:effectLst/>
                        </a:rPr>
                        <a:t>RMSE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837" marR="55837" marT="0" marB="0" anchor="ctr"/>
                </a:tc>
                <a:extLst>
                  <a:ext uri="{0D108BD9-81ED-4DB2-BD59-A6C34878D82A}">
                    <a16:rowId xmlns="" xmlns:a16="http://schemas.microsoft.com/office/drawing/2014/main" val="2537537924"/>
                  </a:ext>
                </a:extLst>
              </a:tr>
              <a:tr h="4678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kern="100" dirty="0">
                          <a:effectLst/>
                        </a:rPr>
                        <a:t>ARIMA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837" marR="55837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kern="1200" baseline="0" dirty="0" smtClean="0">
                          <a:effectLst/>
                        </a:rPr>
                        <a:t>49.63 %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837" marR="5583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/>
                        <a:t>69.45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en-US" altLang="ko-KR" sz="1300" dirty="0" smtClean="0"/>
                        <a:t>%</a:t>
                      </a:r>
                      <a:endParaRPr lang="ko-KR" altLang="en-US" sz="1300" dirty="0"/>
                    </a:p>
                  </a:txBody>
                  <a:tcPr marL="55837" marR="55837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kern="100" baseline="0" dirty="0" smtClean="0">
                          <a:effectLst/>
                        </a:rPr>
                        <a:t>X </a:t>
                      </a:r>
                      <a:r>
                        <a:rPr lang="ko-KR" altLang="en-US" sz="1300" kern="100" baseline="0" dirty="0" smtClean="0">
                          <a:effectLst/>
                        </a:rPr>
                        <a:t>원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837" marR="55837" marT="0" marB="0" anchor="ctr"/>
                </a:tc>
                <a:extLst>
                  <a:ext uri="{0D108BD9-81ED-4DB2-BD59-A6C34878D82A}">
                    <a16:rowId xmlns="" xmlns:a16="http://schemas.microsoft.com/office/drawing/2014/main" val="3239968890"/>
                  </a:ext>
                </a:extLst>
              </a:tr>
            </a:tbl>
          </a:graphicData>
        </a:graphic>
      </p:graphicFrame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939600" y="3412800"/>
            <a:ext cx="7931336" cy="3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buNone/>
            </a:pPr>
            <a:r>
              <a:rPr lang="en-US" altLang="ko-KR" sz="1200" b="1" dirty="0"/>
              <a:t>STEP4. </a:t>
            </a:r>
            <a:r>
              <a:rPr lang="ko-KR" altLang="en-US" sz="1200" b="1" dirty="0"/>
              <a:t>분석 결과표</a:t>
            </a:r>
            <a:endParaRPr lang="en-US" altLang="ko-KR" sz="1200" b="1" dirty="0"/>
          </a:p>
        </p:txBody>
      </p:sp>
      <p:grpSp>
        <p:nvGrpSpPr>
          <p:cNvPr id="29" name="그룹 28"/>
          <p:cNvGrpSpPr/>
          <p:nvPr/>
        </p:nvGrpSpPr>
        <p:grpSpPr>
          <a:xfrm>
            <a:off x="829418" y="1227600"/>
            <a:ext cx="8136000" cy="761502"/>
            <a:chOff x="829418" y="1787058"/>
            <a:chExt cx="8136000" cy="761502"/>
          </a:xfrm>
        </p:grpSpPr>
        <p:sp>
          <p:nvSpPr>
            <p:cNvPr id="30" name="모서리가 둥근 직사각형 49">
              <a:extLst>
                <a:ext uri="{FF2B5EF4-FFF2-40B4-BE49-F238E27FC236}">
                  <a16:creationId xmlns="" xmlns:a16="http://schemas.microsoft.com/office/drawing/2014/main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모서리가 둥근 직사각형 4">
              <a:extLst>
                <a:ext uri="{FF2B5EF4-FFF2-40B4-BE49-F238E27FC236}">
                  <a16:creationId xmlns="" xmlns:a16="http://schemas.microsoft.com/office/drawing/2014/main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/>
                <a:t>목적 </a:t>
              </a:r>
              <a:r>
                <a:rPr lang="en-US" altLang="ko-KR" sz="1500" dirty="0"/>
                <a:t>: </a:t>
              </a:r>
              <a:r>
                <a:rPr lang="ko-KR" altLang="en-US" sz="1500" dirty="0" smtClean="0"/>
                <a:t>정기거래내역 </a:t>
              </a:r>
              <a:r>
                <a:rPr lang="ko-KR" altLang="en-US" sz="1500" dirty="0"/>
                <a:t>분류 및 </a:t>
              </a:r>
              <a:r>
                <a:rPr lang="ko-KR" altLang="en-US" sz="1500" dirty="0" smtClean="0"/>
                <a:t>예측 </a:t>
              </a:r>
              <a:endParaRPr lang="ko-KR" altLang="en-US" sz="1500" dirty="0"/>
            </a:p>
          </p:txBody>
        </p:sp>
      </p:grp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893586" y="2041200"/>
            <a:ext cx="7875838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altLang="ko-KR" sz="1500" b="1" dirty="0"/>
              <a:t>Part2. </a:t>
            </a:r>
            <a:r>
              <a:rPr lang="ko-KR" altLang="ko-KR" sz="1500" b="1" dirty="0"/>
              <a:t>정기거래</a:t>
            </a:r>
            <a:r>
              <a:rPr lang="en-US" altLang="ko-KR" sz="1500" b="1" dirty="0"/>
              <a:t> </a:t>
            </a:r>
            <a:r>
              <a:rPr lang="ko-KR" altLang="ko-KR" sz="1500" b="1" dirty="0"/>
              <a:t>예측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모델</a:t>
            </a:r>
            <a:endParaRPr lang="ko-KR" altLang="ko-KR" sz="1500" b="1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dirty="0"/>
              <a:t>분석 목적</a:t>
            </a:r>
            <a:r>
              <a:rPr lang="en-US" altLang="ko-KR" dirty="0"/>
              <a:t> : </a:t>
            </a:r>
            <a:r>
              <a:rPr lang="ko-KR" altLang="en-US" dirty="0"/>
              <a:t>시계열 분석을 이용하여 </a:t>
            </a:r>
            <a:r>
              <a:rPr lang="ko-KR" altLang="ko-KR" dirty="0" smtClean="0"/>
              <a:t>정기거래내역</a:t>
            </a:r>
            <a:r>
              <a:rPr lang="ko-KR" altLang="en-US" dirty="0" smtClean="0"/>
              <a:t>을 </a:t>
            </a:r>
            <a:r>
              <a:rPr lang="ko-KR" altLang="ko-KR" dirty="0" smtClean="0"/>
              <a:t>예측</a:t>
            </a:r>
            <a:endParaRPr lang="ko-KR" altLang="ko-KR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dirty="0"/>
              <a:t>분석 데이터</a:t>
            </a:r>
            <a:r>
              <a:rPr lang="en-US" altLang="ko-KR" dirty="0"/>
              <a:t> : Part 1</a:t>
            </a:r>
            <a:r>
              <a:rPr lang="ko-KR" altLang="ko-KR" dirty="0"/>
              <a:t>을 통한 정기거래로 분류된 거래내역</a:t>
            </a:r>
          </a:p>
        </p:txBody>
      </p:sp>
    </p:spTree>
    <p:extLst>
      <p:ext uri="{BB962C8B-B14F-4D97-AF65-F5344CB8AC3E}">
        <p14:creationId xmlns:p14="http://schemas.microsoft.com/office/powerpoint/2010/main" val="37279048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2520" y="1483200"/>
            <a:ext cx="49685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400" dirty="0" smtClean="0">
                <a:solidFill>
                  <a:srgbClr val="FFFFFF">
                    <a:lumMod val="65000"/>
                  </a:srgbClr>
                </a:solidFill>
                <a:latin typeface="맑은 고딕" pitchFamily="50" charset="-127"/>
                <a:ea typeface="맑은 고딕" pitchFamily="50" charset="-127"/>
              </a:rPr>
              <a:t>추진 개요</a:t>
            </a:r>
            <a:endParaRPr lang="en-US" altLang="ko-KR" sz="2400" dirty="0" smtClean="0">
              <a:solidFill>
                <a:srgbClr val="FFFFFF">
                  <a:lumMod val="6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400" dirty="0" smtClean="0">
                <a:solidFill>
                  <a:srgbClr val="FFFFFF">
                    <a:lumMod val="65000"/>
                  </a:srgbClr>
                </a:solidFill>
                <a:latin typeface="맑은 고딕" pitchFamily="50" charset="-127"/>
                <a:ea typeface="맑은 고딕" pitchFamily="50" charset="-127"/>
              </a:rPr>
              <a:t>진행 경과</a:t>
            </a:r>
            <a:endParaRPr lang="en-US" altLang="ko-KR" sz="2400" dirty="0">
              <a:solidFill>
                <a:srgbClr val="FFFFFF">
                  <a:lumMod val="6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결론</a:t>
            </a:r>
            <a:endParaRPr lang="en-US" altLang="ko-KR" sz="2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028700" lvl="1" indent="-571500">
              <a:lnSpc>
                <a:spcPct val="200000"/>
              </a:lnSpc>
              <a:buFont typeface="+mj-lt"/>
              <a:buAutoNum type="arabicParenR"/>
            </a:pPr>
            <a:r>
              <a:rPr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결론</a:t>
            </a:r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028700" lvl="1" indent="-571500">
              <a:lnSpc>
                <a:spcPct val="200000"/>
              </a:lnSpc>
              <a:buFont typeface="+mj-lt"/>
              <a:buAutoNum type="arabicParenR"/>
            </a:pPr>
            <a:r>
              <a:rPr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향후 과제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72480" y="116631"/>
            <a:ext cx="9361040" cy="1296145"/>
            <a:chOff x="272480" y="116631"/>
            <a:chExt cx="9361040" cy="1296145"/>
          </a:xfrm>
        </p:grpSpPr>
        <p:sp>
          <p:nvSpPr>
            <p:cNvPr id="9" name="직사각형 8"/>
            <p:cNvSpPr/>
            <p:nvPr/>
          </p:nvSpPr>
          <p:spPr bwMode="auto">
            <a:xfrm>
              <a:off x="272480" y="116631"/>
              <a:ext cx="9361040" cy="12961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4455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ko-KR" altLang="en-US" dirty="0" smtClean="0">
                <a:latin typeface="맑은 고딕" pitchFamily="50" charset="-127"/>
                <a:ea typeface="맑은 고딕" pitchFamily="50" charset="-127"/>
                <a:cs typeface="Arial" charset="0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 bwMode="auto">
            <a:xfrm>
              <a:off x="344488" y="1268760"/>
              <a:ext cx="91450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3585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632520" y="476672"/>
              <a:ext cx="6336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+mn-ea"/>
                  <a:ea typeface="+mn-ea"/>
                </a:rPr>
                <a:t>목차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0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2520" y="1483200"/>
            <a:ext cx="4968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추진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진</a:t>
            </a:r>
            <a:r>
              <a:rPr lang="ko-KR" altLang="en-US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행</a:t>
            </a: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경과</a:t>
            </a:r>
            <a:endParaRPr lang="en-US" altLang="ko-KR" sz="2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결론</a:t>
            </a:r>
            <a:endParaRPr lang="ko-KR" altLang="en-US" sz="2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72480" y="116631"/>
            <a:ext cx="9361040" cy="1296145"/>
            <a:chOff x="272480" y="116631"/>
            <a:chExt cx="9361040" cy="1296145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272480" y="116631"/>
              <a:ext cx="9361040" cy="12961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4455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ko-KR" altLang="en-US" dirty="0" smtClean="0">
                <a:latin typeface="맑은 고딕" pitchFamily="50" charset="-127"/>
                <a:ea typeface="맑은 고딕" pitchFamily="50" charset="-127"/>
                <a:cs typeface="Arial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 bwMode="auto">
            <a:xfrm>
              <a:off x="344488" y="1268760"/>
              <a:ext cx="91450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3585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632520" y="476672"/>
              <a:ext cx="6336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+mn-ea"/>
                  <a:ea typeface="+mn-ea"/>
                </a:rPr>
                <a:t>목차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73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27474" y="276993"/>
            <a:ext cx="9289570" cy="559719"/>
            <a:chOff x="327474" y="276993"/>
            <a:chExt cx="9289570" cy="559719"/>
          </a:xfrm>
        </p:grpSpPr>
        <p:cxnSp>
          <p:nvCxnSpPr>
            <p:cNvPr id="20" name="직선 연결선 19"/>
            <p:cNvCxnSpPr/>
            <p:nvPr/>
          </p:nvCxnSpPr>
          <p:spPr bwMode="auto">
            <a:xfrm>
              <a:off x="328012" y="836712"/>
              <a:ext cx="928903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3585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327474" y="276993"/>
              <a:ext cx="6336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+mn-ea"/>
                  <a:ea typeface="+mn-ea"/>
                </a:rPr>
                <a:t>2</a:t>
              </a:r>
              <a:r>
                <a:rPr lang="en-US" altLang="ko-KR" sz="2400" dirty="0" smtClean="0">
                  <a:latin typeface="+mn-ea"/>
                  <a:ea typeface="+mn-ea"/>
                </a:rPr>
                <a:t>. </a:t>
              </a:r>
              <a:r>
                <a:rPr lang="ko-KR" altLang="en-US" sz="2400" dirty="0" smtClean="0">
                  <a:latin typeface="+mn-ea"/>
                  <a:ea typeface="+mn-ea"/>
                </a:rPr>
                <a:t>향후 과제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016267" y="541068"/>
            <a:ext cx="7200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Ⅲ.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결론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1" name="그룹 10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0" y="0"/>
                <a:ext cx="9906000" cy="1047886"/>
                <a:chOff x="0" y="0"/>
                <a:chExt cx="9906000" cy="1047886"/>
              </a:xfrm>
            </p:grpSpPr>
            <p:sp>
              <p:nvSpPr>
                <p:cNvPr id="16" name="직사각형 15"/>
                <p:cNvSpPr/>
                <p:nvPr/>
              </p:nvSpPr>
              <p:spPr>
                <a:xfrm>
                  <a:off x="0" y="0"/>
                  <a:ext cx="9906000" cy="104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b="0" dirty="0" smtClean="0">
                    <a:solidFill>
                      <a:schemeClr val="bg1">
                        <a:lumMod val="8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1" name="직선 연결선 20"/>
                <p:cNvCxnSpPr/>
                <p:nvPr/>
              </p:nvCxnSpPr>
              <p:spPr bwMode="auto">
                <a:xfrm>
                  <a:off x="328012" y="836712"/>
                  <a:ext cx="928903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C3585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4" name="TextBox 13"/>
              <p:cNvSpPr txBox="1"/>
              <p:nvPr/>
            </p:nvSpPr>
            <p:spPr>
              <a:xfrm>
                <a:off x="327474" y="276993"/>
                <a:ext cx="6336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>
                    <a:latin typeface="+mn-ea"/>
                    <a:ea typeface="+mn-ea"/>
                  </a:rPr>
                  <a:t>1. </a:t>
                </a:r>
                <a:r>
                  <a:rPr lang="ko-KR" altLang="en-US" sz="2400" dirty="0" smtClean="0">
                    <a:latin typeface="+mn-ea"/>
                    <a:ea typeface="+mn-ea"/>
                  </a:rPr>
                  <a:t>결</a:t>
                </a:r>
                <a:r>
                  <a:rPr lang="ko-KR" altLang="en-US" sz="2400" dirty="0">
                    <a:latin typeface="+mn-ea"/>
                    <a:ea typeface="+mn-ea"/>
                  </a:rPr>
                  <a:t>론</a:t>
                </a:r>
                <a:endParaRPr lang="ko-KR" altLang="en-US" sz="2400" dirty="0" smtClean="0">
                  <a:latin typeface="+mn-ea"/>
                  <a:ea typeface="+mn-ea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9016267" y="541068"/>
              <a:ext cx="7200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Ⅲ. 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결론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651129" y="1628800"/>
            <a:ext cx="8640961" cy="371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700" dirty="0" smtClean="0">
                <a:latin typeface="+mn-ea"/>
                <a:ea typeface="+mn-ea"/>
              </a:rPr>
              <a:t>Part </a:t>
            </a:r>
            <a:r>
              <a:rPr lang="en-US" altLang="ko-KR" sz="1700" dirty="0">
                <a:latin typeface="+mn-ea"/>
                <a:ea typeface="+mn-ea"/>
              </a:rPr>
              <a:t>1</a:t>
            </a:r>
            <a:r>
              <a:rPr lang="ko-KR" altLang="en-US" sz="1700" dirty="0">
                <a:latin typeface="+mn-ea"/>
                <a:ea typeface="+mn-ea"/>
              </a:rPr>
              <a:t>에 의하여 정기거래로 분류된 데이터들은 </a:t>
            </a:r>
            <a:r>
              <a:rPr lang="ko-KR" altLang="en-US" sz="1700" dirty="0" smtClean="0">
                <a:latin typeface="+mn-ea"/>
                <a:ea typeface="+mn-ea"/>
              </a:rPr>
              <a:t>개인별 </a:t>
            </a:r>
            <a:r>
              <a:rPr lang="ko-KR" altLang="en-US" sz="1700" dirty="0">
                <a:latin typeface="+mn-ea"/>
                <a:ea typeface="+mn-ea"/>
              </a:rPr>
              <a:t>최적의 </a:t>
            </a:r>
            <a:r>
              <a:rPr lang="en-US" altLang="ko-KR" sz="1700" dirty="0">
                <a:latin typeface="+mn-ea"/>
                <a:ea typeface="+mn-ea"/>
              </a:rPr>
              <a:t>ARIMA </a:t>
            </a:r>
            <a:r>
              <a:rPr lang="ko-KR" altLang="en-US" sz="1700" dirty="0">
                <a:latin typeface="+mn-ea"/>
                <a:ea typeface="+mn-ea"/>
              </a:rPr>
              <a:t>모델을 이용한다면 </a:t>
            </a:r>
            <a:r>
              <a:rPr lang="en-US" altLang="ko-KR" sz="1700" dirty="0">
                <a:latin typeface="+mn-ea"/>
                <a:ea typeface="+mn-ea"/>
              </a:rPr>
              <a:t>80% </a:t>
            </a:r>
            <a:r>
              <a:rPr lang="ko-KR" altLang="en-US" sz="1700" dirty="0">
                <a:latin typeface="+mn-ea"/>
                <a:ea typeface="+mn-ea"/>
              </a:rPr>
              <a:t>이상의 값을 오차율 </a:t>
            </a:r>
            <a:r>
              <a:rPr lang="en-US" altLang="ko-KR" sz="1700" dirty="0">
                <a:latin typeface="+mn-ea"/>
                <a:ea typeface="+mn-ea"/>
              </a:rPr>
              <a:t>10% </a:t>
            </a:r>
            <a:r>
              <a:rPr lang="ko-KR" altLang="en-US" sz="1700" dirty="0">
                <a:latin typeface="+mn-ea"/>
                <a:ea typeface="+mn-ea"/>
              </a:rPr>
              <a:t>이내로 맞출 수 있음</a:t>
            </a:r>
          </a:p>
          <a:p>
            <a:pPr marL="285750" indent="-285750" eaLnBrk="1" hangingPunct="1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700" dirty="0" smtClean="0">
                <a:latin typeface="+mn-ea"/>
                <a:ea typeface="+mn-ea"/>
              </a:rPr>
              <a:t>개인별 </a:t>
            </a:r>
            <a:r>
              <a:rPr lang="en-US" altLang="ko-KR" sz="1700" dirty="0" smtClean="0">
                <a:latin typeface="+mn-ea"/>
                <a:ea typeface="+mn-ea"/>
              </a:rPr>
              <a:t>ARIMA </a:t>
            </a:r>
            <a:r>
              <a:rPr lang="ko-KR" altLang="en-US" sz="1700" dirty="0" smtClean="0">
                <a:latin typeface="+mn-ea"/>
                <a:ea typeface="+mn-ea"/>
              </a:rPr>
              <a:t>모델은 예측력이 </a:t>
            </a:r>
            <a:r>
              <a:rPr lang="ko-KR" altLang="en-US" sz="1700" dirty="0">
                <a:latin typeface="+mn-ea"/>
                <a:ea typeface="+mn-ea"/>
              </a:rPr>
              <a:t>좋지만</a:t>
            </a:r>
            <a:r>
              <a:rPr lang="en-US" altLang="ko-KR" sz="1700" dirty="0">
                <a:latin typeface="+mn-ea"/>
                <a:ea typeface="+mn-ea"/>
              </a:rPr>
              <a:t>, </a:t>
            </a:r>
            <a:r>
              <a:rPr lang="ko-KR" altLang="en-US" sz="1700" dirty="0" smtClean="0">
                <a:latin typeface="+mn-ea"/>
                <a:ea typeface="+mn-ea"/>
              </a:rPr>
              <a:t>최적화 시키는 시간이 오래 걸림</a:t>
            </a:r>
            <a:endParaRPr lang="en-US" altLang="ko-KR" sz="1700" dirty="0">
              <a:latin typeface="+mn-ea"/>
              <a:ea typeface="+mn-ea"/>
            </a:endParaRPr>
          </a:p>
          <a:p>
            <a:pPr marL="285750" indent="-285750" eaLnBrk="1" hangingPunct="1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700" dirty="0" smtClean="0">
                <a:latin typeface="+mn-ea"/>
                <a:ea typeface="+mn-ea"/>
              </a:rPr>
              <a:t>개인별 모델</a:t>
            </a:r>
            <a:r>
              <a:rPr lang="ko-KR" altLang="en-US" sz="1700" dirty="0">
                <a:latin typeface="+mn-ea"/>
                <a:ea typeface="+mn-ea"/>
              </a:rPr>
              <a:t>이</a:t>
            </a:r>
            <a:r>
              <a:rPr lang="ko-KR" altLang="en-US" sz="1700" dirty="0" smtClean="0">
                <a:latin typeface="+mn-ea"/>
                <a:ea typeface="+mn-ea"/>
              </a:rPr>
              <a:t> </a:t>
            </a:r>
            <a:r>
              <a:rPr lang="ko-KR" altLang="en-US" sz="1700" dirty="0">
                <a:latin typeface="+mn-ea"/>
                <a:ea typeface="+mn-ea"/>
              </a:rPr>
              <a:t>아닌 </a:t>
            </a:r>
            <a:r>
              <a:rPr lang="ko-KR" altLang="en-US" sz="1700" dirty="0" smtClean="0">
                <a:latin typeface="+mn-ea"/>
                <a:ea typeface="+mn-ea"/>
              </a:rPr>
              <a:t>모든 대상에게 적용 가능한 일반적인 </a:t>
            </a:r>
            <a:r>
              <a:rPr lang="en-US" altLang="ko-KR" sz="1700" dirty="0">
                <a:latin typeface="+mn-ea"/>
                <a:ea typeface="+mn-ea"/>
              </a:rPr>
              <a:t>ARIMA </a:t>
            </a:r>
            <a:r>
              <a:rPr lang="ko-KR" altLang="en-US" sz="1700" dirty="0">
                <a:latin typeface="+mn-ea"/>
                <a:ea typeface="+mn-ea"/>
              </a:rPr>
              <a:t>모델을 </a:t>
            </a:r>
            <a:r>
              <a:rPr lang="ko-KR" altLang="en-US" sz="1700" dirty="0" smtClean="0">
                <a:latin typeface="+mn-ea"/>
                <a:ea typeface="+mn-ea"/>
              </a:rPr>
              <a:t>찾아야 함</a:t>
            </a:r>
            <a:endParaRPr lang="en-US" altLang="ko-KR" sz="1700" dirty="0">
              <a:latin typeface="+mn-ea"/>
              <a:ea typeface="+mn-ea"/>
            </a:endParaRPr>
          </a:p>
          <a:p>
            <a:pPr marL="285750" indent="-285750" eaLnBrk="1" hangingPunct="1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700" dirty="0" smtClean="0">
                <a:latin typeface="+mn-ea"/>
                <a:ea typeface="+mn-ea"/>
              </a:rPr>
              <a:t>일반적인 </a:t>
            </a:r>
            <a:r>
              <a:rPr lang="en-US" altLang="ko-KR" sz="1700" dirty="0">
                <a:latin typeface="+mn-ea"/>
                <a:ea typeface="+mn-ea"/>
              </a:rPr>
              <a:t>ARIMA </a:t>
            </a:r>
            <a:r>
              <a:rPr lang="ko-KR" altLang="en-US" sz="1700" dirty="0">
                <a:latin typeface="+mn-ea"/>
                <a:ea typeface="+mn-ea"/>
              </a:rPr>
              <a:t>모델은 </a:t>
            </a:r>
            <a:r>
              <a:rPr lang="ko-KR" altLang="en-US" sz="1700" dirty="0" smtClean="0">
                <a:latin typeface="+mn-ea"/>
                <a:ea typeface="+mn-ea"/>
              </a:rPr>
              <a:t>개인별 모델에 </a:t>
            </a:r>
            <a:r>
              <a:rPr lang="ko-KR" altLang="en-US" sz="1700" dirty="0">
                <a:latin typeface="+mn-ea"/>
                <a:ea typeface="+mn-ea"/>
              </a:rPr>
              <a:t>비하여 큰 오차가 발생</a:t>
            </a:r>
            <a:endParaRPr lang="en-US" altLang="ko-KR" sz="1700" dirty="0">
              <a:latin typeface="+mn-ea"/>
              <a:ea typeface="+mn-ea"/>
            </a:endParaRPr>
          </a:p>
          <a:p>
            <a:pPr marL="285750" indent="-285750" eaLnBrk="1" hangingPunct="1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700" dirty="0" smtClean="0">
                <a:latin typeface="+mn-ea"/>
                <a:ea typeface="+mn-ea"/>
              </a:rPr>
              <a:t>논문을 인용하여 </a:t>
            </a:r>
            <a:r>
              <a:rPr lang="ko-KR" altLang="en-US" sz="1700" dirty="0">
                <a:latin typeface="+mn-ea"/>
                <a:ea typeface="+mn-ea"/>
              </a:rPr>
              <a:t>오차를 맞추는 지도학습 모델을 생성 예정</a:t>
            </a:r>
          </a:p>
          <a:p>
            <a:pPr marL="285750" indent="-285750" eaLnBrk="1" hangingPunct="1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700" dirty="0">
                <a:latin typeface="+mn-ea"/>
                <a:ea typeface="+mn-ea"/>
              </a:rPr>
              <a:t>최종 예측 </a:t>
            </a:r>
            <a:r>
              <a:rPr lang="ko-KR" altLang="en-US" sz="1700" dirty="0" smtClean="0">
                <a:latin typeface="+mn-ea"/>
                <a:ea typeface="+mn-ea"/>
              </a:rPr>
              <a:t>값은 </a:t>
            </a:r>
            <a:r>
              <a:rPr lang="en-US" altLang="ko-KR" sz="1700" dirty="0" smtClean="0">
                <a:latin typeface="+mn-ea"/>
                <a:ea typeface="+mn-ea"/>
              </a:rPr>
              <a:t>ARIMA </a:t>
            </a:r>
            <a:r>
              <a:rPr lang="ko-KR" altLang="en-US" sz="1700" dirty="0" smtClean="0">
                <a:latin typeface="+mn-ea"/>
                <a:ea typeface="+mn-ea"/>
              </a:rPr>
              <a:t>모델과 </a:t>
            </a:r>
            <a:r>
              <a:rPr lang="ko-KR" altLang="en-US" sz="1700" dirty="0">
                <a:latin typeface="+mn-ea"/>
                <a:ea typeface="+mn-ea"/>
              </a:rPr>
              <a:t>지도학습 </a:t>
            </a:r>
            <a:r>
              <a:rPr lang="ko-KR" altLang="en-US" sz="1700" dirty="0" smtClean="0">
                <a:latin typeface="+mn-ea"/>
                <a:ea typeface="+mn-ea"/>
              </a:rPr>
              <a:t>모델의 예측 값을 </a:t>
            </a:r>
            <a:r>
              <a:rPr lang="ko-KR" altLang="en-US" sz="1700" dirty="0">
                <a:latin typeface="+mn-ea"/>
                <a:ea typeface="+mn-ea"/>
              </a:rPr>
              <a:t>합침으로써 </a:t>
            </a:r>
            <a:r>
              <a:rPr lang="ko-KR" altLang="en-US" sz="1700" dirty="0" smtClean="0">
                <a:latin typeface="+mn-ea"/>
                <a:ea typeface="+mn-ea"/>
              </a:rPr>
              <a:t>얻을 </a:t>
            </a:r>
            <a:r>
              <a:rPr lang="ko-KR" altLang="en-US" sz="1700" dirty="0">
                <a:latin typeface="+mn-ea"/>
                <a:ea typeface="+mn-ea"/>
              </a:rPr>
              <a:t>수 있음</a:t>
            </a:r>
            <a:endParaRPr lang="en-US" altLang="ko-KR" sz="1700" dirty="0">
              <a:latin typeface="+mn-ea"/>
              <a:ea typeface="+mn-ea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776536" y="6206868"/>
            <a:ext cx="8064897" cy="348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*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붙임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3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참고문헌</a:t>
            </a:r>
            <a:endParaRPr lang="en-US" altLang="ko-KR" sz="1000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5176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0552" y="1412776"/>
            <a:ext cx="80648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상여성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입금거래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분류 알고리즘 구상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514350" indent="-514350"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X</a:t>
            </a:r>
          </a:p>
          <a:p>
            <a:pPr marL="514350" indent="-514350"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X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514350" indent="-514350"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X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514350" indent="-514350"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X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514350" indent="-514350"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X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7" name="그룹 16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0" y="0"/>
                <a:ext cx="9906000" cy="1047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b="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 bwMode="auto">
              <a:xfrm>
                <a:off x="328012" y="836712"/>
                <a:ext cx="928903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3585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8" name="TextBox 17"/>
            <p:cNvSpPr txBox="1"/>
            <p:nvPr/>
          </p:nvSpPr>
          <p:spPr>
            <a:xfrm>
              <a:off x="327474" y="276993"/>
              <a:ext cx="6336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+mn-ea"/>
                  <a:ea typeface="+mn-ea"/>
                </a:rPr>
                <a:t>2</a:t>
              </a:r>
              <a:r>
                <a:rPr lang="en-US" altLang="ko-KR" sz="2400" dirty="0" smtClean="0">
                  <a:latin typeface="+mn-ea"/>
                  <a:ea typeface="+mn-ea"/>
                </a:rPr>
                <a:t>. </a:t>
              </a:r>
              <a:r>
                <a:rPr lang="ko-KR" altLang="en-US" sz="2400" dirty="0" smtClean="0">
                  <a:latin typeface="+mn-ea"/>
                  <a:ea typeface="+mn-ea"/>
                </a:rPr>
                <a:t>향후 과제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016267" y="541068"/>
            <a:ext cx="7200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Ⅲ.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결론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55495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0"/>
            <a:ext cx="9906000" cy="6525344"/>
            <a:chOff x="0" y="0"/>
            <a:chExt cx="9906000" cy="857579"/>
          </a:xfrm>
        </p:grpSpPr>
        <p:grpSp>
          <p:nvGrpSpPr>
            <p:cNvPr id="17" name="그룹 16"/>
            <p:cNvGrpSpPr/>
            <p:nvPr/>
          </p:nvGrpSpPr>
          <p:grpSpPr>
            <a:xfrm>
              <a:off x="0" y="0"/>
              <a:ext cx="9906000" cy="857579"/>
              <a:chOff x="0" y="0"/>
              <a:chExt cx="9906000" cy="857579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0" y="0"/>
                <a:ext cx="9906000" cy="8575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b="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 bwMode="auto">
              <a:xfrm>
                <a:off x="328012" y="836712"/>
                <a:ext cx="928903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3585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8" name="TextBox 17"/>
            <p:cNvSpPr txBox="1"/>
            <p:nvPr/>
          </p:nvSpPr>
          <p:spPr>
            <a:xfrm>
              <a:off x="4241427" y="346550"/>
              <a:ext cx="1423146" cy="113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000" dirty="0" smtClean="0">
                  <a:latin typeface="+mn-ea"/>
                  <a:ea typeface="+mn-ea"/>
                </a:rPr>
                <a:t>끝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520952" y="6525344"/>
            <a:ext cx="86409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3701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2520" y="1483200"/>
            <a:ext cx="49685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분석 대상</a:t>
            </a:r>
            <a:endParaRPr lang="en-US" altLang="ko-KR" sz="2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과거 분석 상세 내용</a:t>
            </a:r>
            <a:endParaRPr lang="en-US" altLang="ko-KR" sz="2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맑은 고딕" pitchFamily="50" charset="-127"/>
              <a:buChar char="–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STEP1</a:t>
            </a:r>
          </a:p>
          <a:p>
            <a:pPr marL="800100" lvl="1" indent="-342900">
              <a:lnSpc>
                <a:spcPct val="150000"/>
              </a:lnSpc>
              <a:buFont typeface="맑은 고딕" pitchFamily="50" charset="-127"/>
              <a:buChar char="–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STEP2</a:t>
            </a:r>
            <a:endParaRPr lang="en-US" altLang="ko-KR" sz="2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참고 문헌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72480" y="116631"/>
            <a:ext cx="9361040" cy="1296145"/>
            <a:chOff x="272480" y="116631"/>
            <a:chExt cx="9361040" cy="1296145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272480" y="116631"/>
              <a:ext cx="9361040" cy="12961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44550" eaLnBrk="0" latinLnBrk="0" hangingPunct="0">
                <a:lnSpc>
                  <a:spcPct val="90000"/>
                </a:lnSpc>
                <a:spcBef>
                  <a:spcPct val="50000"/>
                </a:spcBef>
                <a:buClr>
                  <a:srgbClr val="808080"/>
                </a:buClr>
              </a:pPr>
              <a:endParaRPr kumimoji="0" lang="ko-KR" altLang="en-US" dirty="0" smtClean="0">
                <a:latin typeface="맑은 고딕" pitchFamily="50" charset="-127"/>
                <a:ea typeface="맑은 고딕" pitchFamily="50" charset="-127"/>
                <a:cs typeface="Arial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 bwMode="auto">
            <a:xfrm>
              <a:off x="344488" y="1268760"/>
              <a:ext cx="91450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3585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632520" y="476672"/>
              <a:ext cx="6336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맑은 고딕"/>
                  <a:ea typeface="맑은 고딕"/>
                </a:rPr>
                <a:t>붙</a:t>
              </a:r>
              <a:r>
                <a:rPr lang="ko-KR" altLang="en-US" dirty="0">
                  <a:latin typeface="맑은 고딕"/>
                  <a:ea typeface="맑은 고딕"/>
                </a:rPr>
                <a:t>임</a:t>
              </a:r>
              <a:endParaRPr lang="ko-KR" altLang="en-US" dirty="0" smtClean="0">
                <a:latin typeface="맑은 고딕"/>
                <a:ea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64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360000" y="1127060"/>
            <a:ext cx="8839866" cy="81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buFontTx/>
              <a:buChar char="-"/>
            </a:pP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개인</a:t>
            </a:r>
            <a:r>
              <a:rPr lang="en-US" altLang="ko-KR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급여생활자</a:t>
            </a:r>
            <a:r>
              <a:rPr lang="en-US" altLang="ko-KR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를 기준으로 </a:t>
            </a:r>
            <a:r>
              <a:rPr lang="en-US" altLang="ko-KR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150</a:t>
            </a: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만원 이상의 월 입금액이 있는 고객을 </a:t>
            </a:r>
            <a:r>
              <a:rPr lang="ko-KR" altLang="en-US" sz="14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타겟으로</a:t>
            </a: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함</a:t>
            </a:r>
            <a:r>
              <a:rPr lang="en-US" altLang="ko-KR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285750" indent="-285750" eaLnBrk="1" hangingPunct="1">
              <a:spcBef>
                <a:spcPct val="20000"/>
              </a:spcBef>
              <a:buFontTx/>
              <a:buChar char="-"/>
            </a:pPr>
            <a:r>
              <a:rPr lang="en-US" altLang="ko-KR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20</a:t>
            </a: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대에서 </a:t>
            </a:r>
            <a:r>
              <a:rPr lang="en-US" altLang="ko-KR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50</a:t>
            </a: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대까지 </a:t>
            </a:r>
            <a:r>
              <a:rPr lang="en-US" altLang="ko-KR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X</a:t>
            </a: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명</a:t>
            </a:r>
            <a:endParaRPr lang="en-US" altLang="ko-KR" sz="1400" b="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85750" indent="-285750" eaLnBrk="1" hangingPunct="1">
              <a:spcBef>
                <a:spcPct val="20000"/>
              </a:spcBef>
              <a:buFontTx/>
              <a:buChar char="-"/>
            </a:pP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개인고객으로 법인 및 개인사업자는 제외</a:t>
            </a:r>
            <a:endParaRPr lang="en-US" altLang="ko-KR" sz="1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71975"/>
              </p:ext>
            </p:extLst>
          </p:nvPr>
        </p:nvGraphicFramePr>
        <p:xfrm>
          <a:off x="920552" y="2226975"/>
          <a:ext cx="7920880" cy="35352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94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310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294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310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280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effectLst/>
                        </a:rPr>
                        <a:t>입금고객분류 </a:t>
                      </a:r>
                      <a:r>
                        <a:rPr lang="ko-KR" altLang="en-US" sz="1400" b="1" u="none" strike="noStrike" dirty="0" err="1" smtClean="0">
                          <a:effectLst/>
                        </a:rPr>
                        <a:t>고객수</a:t>
                      </a:r>
                      <a:r>
                        <a:rPr lang="en-US" altLang="ko-KR" sz="1400" b="1" u="none" strike="noStrike" dirty="0" smtClean="0">
                          <a:effectLst/>
                        </a:rPr>
                        <a:t>(20XX.XX</a:t>
                      </a:r>
                      <a:r>
                        <a:rPr lang="ko-KR" altLang="en-US" sz="1400" b="1" u="none" strike="noStrike" dirty="0" smtClean="0">
                          <a:effectLst/>
                        </a:rPr>
                        <a:t>월 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기준 최근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1400" b="1" u="none" strike="noStrike" dirty="0" err="1">
                          <a:effectLst/>
                        </a:rPr>
                        <a:t>개월평균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28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연령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150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만원 이상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연령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100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만원 이상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28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</a:t>
                      </a:r>
                      <a:r>
                        <a:rPr lang="ko-KR" altLang="en-US" sz="1200" u="none" strike="noStrike">
                          <a:effectLst/>
                        </a:rPr>
                        <a:t>대 미만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28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</a:t>
                      </a:r>
                      <a:r>
                        <a:rPr lang="ko-KR" altLang="en-US" sz="1200" u="none" strike="noStrike" dirty="0">
                          <a:effectLst/>
                        </a:rPr>
                        <a:t>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30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28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30</a:t>
                      </a:r>
                      <a:r>
                        <a:rPr lang="ko-KR" altLang="en-US" sz="1200" u="none" strike="noStrike">
                          <a:effectLst/>
                        </a:rPr>
                        <a:t>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40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8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40</a:t>
                      </a:r>
                      <a:r>
                        <a:rPr lang="ko-KR" altLang="en-US" sz="1200" u="none" strike="noStrike">
                          <a:effectLst/>
                        </a:rPr>
                        <a:t>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50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8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50</a:t>
                      </a:r>
                      <a:r>
                        <a:rPr lang="ko-KR" altLang="en-US" sz="1200" u="none" strike="noStrike">
                          <a:effectLst/>
                        </a:rPr>
                        <a:t>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60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28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60</a:t>
                      </a:r>
                      <a:r>
                        <a:rPr lang="ko-KR" altLang="en-US" sz="1200" u="none" strike="noStrike">
                          <a:effectLst/>
                        </a:rPr>
                        <a:t>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70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28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70</a:t>
                      </a:r>
                      <a:r>
                        <a:rPr lang="ko-KR" altLang="en-US" sz="1200" u="none" strike="noStrike">
                          <a:effectLst/>
                        </a:rPr>
                        <a:t>대 이상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71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8" name="그룹 7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0" y="0"/>
                <a:ext cx="9906000" cy="1047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b="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1" name="직선 연결선 10"/>
              <p:cNvCxnSpPr/>
              <p:nvPr/>
            </p:nvCxnSpPr>
            <p:spPr bwMode="auto">
              <a:xfrm>
                <a:off x="328012" y="836712"/>
                <a:ext cx="928903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3585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" name="TextBox 8"/>
            <p:cNvSpPr txBox="1"/>
            <p:nvPr/>
          </p:nvSpPr>
          <p:spPr>
            <a:xfrm>
              <a:off x="327474" y="276993"/>
              <a:ext cx="6336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+mn-ea"/>
                  <a:ea typeface="+mn-ea"/>
                </a:rPr>
                <a:t>* </a:t>
              </a:r>
              <a:r>
                <a:rPr lang="ko-KR" altLang="en-US" sz="2400" dirty="0" smtClean="0">
                  <a:latin typeface="+mn-ea"/>
                  <a:ea typeface="+mn-ea"/>
                </a:rPr>
                <a:t>붙임</a:t>
              </a:r>
              <a:r>
                <a:rPr lang="en-US" altLang="ko-KR" sz="2400" dirty="0" smtClean="0">
                  <a:latin typeface="+mn-ea"/>
                  <a:ea typeface="+mn-ea"/>
                </a:rPr>
                <a:t>1. </a:t>
              </a:r>
              <a:r>
                <a:rPr lang="ko-KR" altLang="en-US" sz="2400" dirty="0" smtClean="0">
                  <a:latin typeface="+mn-ea"/>
                  <a:ea typeface="+mn-ea"/>
                </a:rPr>
                <a:t>분석 대상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106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202272" y="2276872"/>
            <a:ext cx="7107979" cy="670100"/>
            <a:chOff x="524448" y="1159450"/>
            <a:chExt cx="1481789" cy="926118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524448" y="1159450"/>
              <a:ext cx="1481789" cy="926118"/>
            </a:xfrm>
            <a:prstGeom prst="roundRect">
              <a:avLst>
                <a:gd name="adj" fmla="val 10000"/>
              </a:avLst>
            </a:prstGeom>
            <a:ln>
              <a:solidFill>
                <a:srgbClr val="D24A4A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모서리가 둥근 직사각형 4"/>
            <p:cNvSpPr/>
            <p:nvPr/>
          </p:nvSpPr>
          <p:spPr>
            <a:xfrm>
              <a:off x="551573" y="1186575"/>
              <a:ext cx="1427539" cy="87186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ko-KR" sz="1600" dirty="0" smtClean="0"/>
                <a:t>STEP1 : </a:t>
              </a:r>
              <a:r>
                <a:rPr lang="ko-KR" altLang="en-US" sz="1600" dirty="0">
                  <a:latin typeface="+mn-ea"/>
                </a:rPr>
                <a:t>총액 금액 추이 모델</a:t>
              </a:r>
              <a:endParaRPr lang="ko-KR" altLang="en-US" sz="1600" kern="1200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202272" y="3212976"/>
            <a:ext cx="7107979" cy="670100"/>
            <a:chOff x="524448" y="2317098"/>
            <a:chExt cx="1481789" cy="92611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24448" y="2317098"/>
              <a:ext cx="1481789" cy="926118"/>
            </a:xfrm>
            <a:prstGeom prst="roundRect">
              <a:avLst>
                <a:gd name="adj" fmla="val 10000"/>
              </a:avLst>
            </a:prstGeom>
            <a:ln>
              <a:solidFill>
                <a:srgbClr val="D24A4A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모서리가 둥근 직사각형 6"/>
            <p:cNvSpPr/>
            <p:nvPr/>
          </p:nvSpPr>
          <p:spPr>
            <a:xfrm>
              <a:off x="551573" y="2344223"/>
              <a:ext cx="1427539" cy="87186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ko-KR" sz="1600" dirty="0" smtClean="0"/>
                <a:t>STEP2 : </a:t>
              </a:r>
              <a:r>
                <a:rPr lang="ko-KR" altLang="en-US" sz="1600" dirty="0">
                  <a:latin typeface="+mn-ea"/>
                </a:rPr>
                <a:t>군집분류 후 총액 예측 모델</a:t>
              </a:r>
              <a:endParaRPr lang="ko-KR" altLang="en-US" sz="16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202272" y="1373880"/>
            <a:ext cx="1852237" cy="713980"/>
            <a:chOff x="154001" y="1802"/>
            <a:chExt cx="1852237" cy="926118"/>
          </a:xfrm>
          <a:solidFill>
            <a:schemeClr val="accent2"/>
          </a:solidFill>
        </p:grpSpPr>
        <p:sp>
          <p:nvSpPr>
            <p:cNvPr id="14" name="모서리가 둥근 직사각형 13"/>
            <p:cNvSpPr/>
            <p:nvPr/>
          </p:nvSpPr>
          <p:spPr>
            <a:xfrm>
              <a:off x="154001" y="1802"/>
              <a:ext cx="1852237" cy="92611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모서리가 둥근 직사각형 4"/>
            <p:cNvSpPr/>
            <p:nvPr/>
          </p:nvSpPr>
          <p:spPr>
            <a:xfrm>
              <a:off x="181126" y="28927"/>
              <a:ext cx="1797987" cy="87186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dirty="0" smtClean="0"/>
                <a:t>분석 개요</a:t>
              </a:r>
              <a:endParaRPr lang="en-US" altLang="ko-KR" sz="1600" kern="1200" dirty="0" smtClean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202271" y="4149080"/>
            <a:ext cx="7107979" cy="670100"/>
            <a:chOff x="524448" y="2317098"/>
            <a:chExt cx="1481789" cy="9261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524448" y="2317098"/>
              <a:ext cx="1481789" cy="926118"/>
            </a:xfrm>
            <a:prstGeom prst="roundRect">
              <a:avLst>
                <a:gd name="adj" fmla="val 10000"/>
              </a:avLst>
            </a:prstGeom>
            <a:ln>
              <a:solidFill>
                <a:srgbClr val="D24A4A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모서리가 둥근 직사각형 6"/>
            <p:cNvSpPr/>
            <p:nvPr/>
          </p:nvSpPr>
          <p:spPr>
            <a:xfrm>
              <a:off x="551573" y="2344223"/>
              <a:ext cx="1427539" cy="87186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ko-KR" sz="1600" dirty="0" smtClean="0"/>
                <a:t>STEP3 </a:t>
              </a:r>
              <a:r>
                <a:rPr lang="en-US" altLang="ko-KR" sz="1600" dirty="0"/>
                <a:t>: </a:t>
              </a:r>
              <a:r>
                <a:rPr lang="en-US" altLang="ko-KR" sz="1600" dirty="0" smtClean="0"/>
                <a:t>Step1,</a:t>
              </a:r>
              <a:r>
                <a:rPr lang="en-US" altLang="ko-KR" sz="1600" dirty="0"/>
                <a:t> </a:t>
              </a:r>
              <a:r>
                <a:rPr lang="en-US" altLang="ko-KR" sz="1600" dirty="0" smtClean="0"/>
                <a:t>Step2 </a:t>
              </a:r>
              <a:r>
                <a:rPr lang="ko-KR" altLang="en-US" sz="1600" dirty="0" smtClean="0"/>
                <a:t>검토 및 개선</a:t>
              </a:r>
              <a:r>
                <a:rPr lang="en-US" altLang="ko-KR" sz="1600" dirty="0" smtClean="0"/>
                <a:t> </a:t>
              </a:r>
              <a:endParaRPr lang="ko-KR" altLang="en-US" sz="1600" u="sng" kern="12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203448" y="5032803"/>
            <a:ext cx="7107979" cy="670100"/>
            <a:chOff x="524448" y="2317098"/>
            <a:chExt cx="1481789" cy="926118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524448" y="2317098"/>
              <a:ext cx="1481789" cy="926118"/>
            </a:xfrm>
            <a:prstGeom prst="roundRect">
              <a:avLst>
                <a:gd name="adj" fmla="val 10000"/>
              </a:avLst>
            </a:prstGeom>
            <a:ln>
              <a:solidFill>
                <a:srgbClr val="D24A4A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모서리가 둥근 직사각형 6"/>
            <p:cNvSpPr/>
            <p:nvPr/>
          </p:nvSpPr>
          <p:spPr>
            <a:xfrm>
              <a:off x="551573" y="2344223"/>
              <a:ext cx="1427539" cy="87186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ko-KR" sz="1600" dirty="0" smtClean="0"/>
                <a:t>STEP4 : </a:t>
              </a:r>
              <a:r>
                <a:rPr lang="ko-KR" altLang="en-US" sz="1600" dirty="0" smtClean="0"/>
                <a:t>정기거래 분류 및 예측 모델</a:t>
              </a:r>
              <a:endParaRPr lang="ko-KR" altLang="en-US" sz="16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25" name="그룹 24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0" y="0"/>
                <a:ext cx="9906000" cy="1047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b="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29" name="직선 연결선 28"/>
              <p:cNvCxnSpPr/>
              <p:nvPr/>
            </p:nvCxnSpPr>
            <p:spPr bwMode="auto">
              <a:xfrm>
                <a:off x="328012" y="836712"/>
                <a:ext cx="928903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3585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7" name="TextBox 26"/>
            <p:cNvSpPr txBox="1"/>
            <p:nvPr/>
          </p:nvSpPr>
          <p:spPr>
            <a:xfrm>
              <a:off x="327474" y="276993"/>
              <a:ext cx="6336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+mn-ea"/>
                  <a:ea typeface="+mn-ea"/>
                </a:rPr>
                <a:t>* </a:t>
              </a:r>
              <a:r>
                <a:rPr lang="ko-KR" altLang="en-US" sz="2400" dirty="0" smtClean="0">
                  <a:latin typeface="+mn-ea"/>
                  <a:ea typeface="+mn-ea"/>
                </a:rPr>
                <a:t>붙임</a:t>
              </a:r>
              <a:r>
                <a:rPr lang="en-US" altLang="ko-KR" sz="2400" dirty="0">
                  <a:latin typeface="+mn-ea"/>
                  <a:ea typeface="+mn-ea"/>
                </a:rPr>
                <a:t>2</a:t>
              </a:r>
              <a:r>
                <a:rPr lang="en-US" altLang="ko-KR" sz="2400" dirty="0" smtClean="0">
                  <a:latin typeface="+mn-ea"/>
                  <a:ea typeface="+mn-ea"/>
                </a:rPr>
                <a:t>. </a:t>
              </a:r>
              <a:r>
                <a:rPr lang="ko-KR" altLang="en-US" sz="2400" dirty="0" smtClean="0">
                  <a:latin typeface="+mn-ea"/>
                  <a:ea typeface="+mn-ea"/>
                </a:rPr>
                <a:t>과거 분석 상세 내용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64412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44957" y="2127600"/>
            <a:ext cx="799647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85750" lvl="1" latinLnBrk="0">
              <a:lnSpc>
                <a:spcPct val="250000"/>
              </a:lnSpc>
              <a:buFont typeface="Wingdings" pitchFamily="2" charset="2"/>
              <a:buChar char="ü"/>
            </a:pP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과거의 총액만으로 다음달의 총액 추이 예측하기</a:t>
            </a:r>
            <a:endParaRPr lang="en-US" altLang="ko-KR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85750" lvl="1" latinLnBrk="0">
              <a:lnSpc>
                <a:spcPct val="250000"/>
              </a:lnSpc>
              <a:buFont typeface="Wingdings" pitchFamily="2" charset="2"/>
              <a:buChar char="ü"/>
            </a:pP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거래상세내역과 관계없이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총액수치만 가지고 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다음 달 총액수치를 예측 가능할 것 예상</a:t>
            </a:r>
            <a:endParaRPr lang="ko-KR" alt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85750" lvl="1" latinLnBrk="0">
              <a:buFont typeface="Wingdings" pitchFamily="2" charset="2"/>
              <a:buChar char="ü"/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0" lvl="1" indent="0" latinLnBrk="0"/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0" lvl="1" indent="0" latinLnBrk="0"/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342900" lvl="1" indent="-342900" latinLnBrk="0">
              <a:buAutoNum type="arabicPeriod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8" name="그룹 7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0" y="0"/>
                <a:ext cx="9906000" cy="1047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b="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1" name="직선 연결선 10"/>
              <p:cNvCxnSpPr/>
              <p:nvPr/>
            </p:nvCxnSpPr>
            <p:spPr bwMode="auto">
              <a:xfrm>
                <a:off x="328012" y="836712"/>
                <a:ext cx="928903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3585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" name="TextBox 8"/>
            <p:cNvSpPr txBox="1"/>
            <p:nvPr/>
          </p:nvSpPr>
          <p:spPr>
            <a:xfrm>
              <a:off x="327474" y="276993"/>
              <a:ext cx="6336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+mn-ea"/>
                  <a:ea typeface="+mn-ea"/>
                </a:rPr>
                <a:t>* </a:t>
              </a:r>
              <a:r>
                <a:rPr lang="ko-KR" altLang="en-US" sz="2400" dirty="0" smtClean="0">
                  <a:latin typeface="+mn-ea"/>
                  <a:ea typeface="+mn-ea"/>
                </a:rPr>
                <a:t>붙임</a:t>
              </a:r>
              <a:r>
                <a:rPr lang="en-US" altLang="ko-KR" sz="2400" dirty="0">
                  <a:latin typeface="+mn-ea"/>
                  <a:ea typeface="+mn-ea"/>
                </a:rPr>
                <a:t>2</a:t>
              </a:r>
              <a:r>
                <a:rPr lang="en-US" altLang="ko-KR" sz="2400" dirty="0" smtClean="0">
                  <a:latin typeface="+mn-ea"/>
                  <a:ea typeface="+mn-ea"/>
                </a:rPr>
                <a:t>. STEP1 </a:t>
              </a:r>
              <a:r>
                <a:rPr lang="ko-KR" altLang="en-US" sz="2400" dirty="0" smtClean="0">
                  <a:latin typeface="+mn-ea"/>
                  <a:ea typeface="+mn-ea"/>
                </a:rPr>
                <a:t>요약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3106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904974" y="2132857"/>
            <a:ext cx="743203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분석기법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지도학습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시계열분석</a:t>
            </a:r>
            <a:r>
              <a:rPr lang="en-US" altLang="ko-KR" dirty="0" smtClean="0"/>
              <a:t>(ARIMA)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분석 데이터 </a:t>
            </a:r>
            <a:r>
              <a:rPr lang="en-US" altLang="ko-KR" dirty="0" smtClean="0"/>
              <a:t>: </a:t>
            </a:r>
            <a:r>
              <a:rPr lang="ko-KR" altLang="ko-KR" dirty="0"/>
              <a:t>약</a:t>
            </a:r>
            <a:r>
              <a:rPr lang="en-US" altLang="ko-KR" dirty="0"/>
              <a:t> 48</a:t>
            </a:r>
            <a:r>
              <a:rPr lang="ko-KR" altLang="ko-KR" dirty="0" smtClean="0"/>
              <a:t>만</a:t>
            </a:r>
            <a:r>
              <a:rPr lang="en-US" altLang="ko-KR" dirty="0" smtClean="0"/>
              <a:t> </a:t>
            </a:r>
            <a:r>
              <a:rPr lang="ko-KR" altLang="ko-KR" dirty="0" smtClean="0"/>
              <a:t>명 </a:t>
            </a:r>
            <a:r>
              <a:rPr lang="ko-KR" altLang="ko-KR" dirty="0"/>
              <a:t>고객들의</a:t>
            </a:r>
            <a:r>
              <a:rPr lang="en-US" altLang="ko-KR" dirty="0"/>
              <a:t> 2</a:t>
            </a:r>
            <a:r>
              <a:rPr lang="ko-KR" altLang="ko-KR" dirty="0"/>
              <a:t>년간 월별 소득 </a:t>
            </a:r>
            <a:r>
              <a:rPr lang="ko-KR" altLang="ko-KR" dirty="0" smtClean="0"/>
              <a:t>총</a:t>
            </a:r>
            <a:r>
              <a:rPr lang="ko-KR" altLang="en-US" dirty="0" smtClean="0"/>
              <a:t>액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ko-KR" dirty="0"/>
          </a:p>
          <a:p>
            <a:endParaRPr lang="en-US" altLang="ko-KR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837989" y="5589240"/>
            <a:ext cx="7991322" cy="54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buFont typeface="Wingdings" pitchFamily="2" charset="2"/>
              <a:buChar char="ü"/>
            </a:pPr>
            <a:r>
              <a:rPr lang="ko-KR" altLang="en-US" sz="1500" dirty="0" smtClean="0">
                <a:latin typeface="+mn-ea"/>
                <a:ea typeface="+mn-ea"/>
              </a:rPr>
              <a:t>결과 </a:t>
            </a:r>
            <a:r>
              <a:rPr lang="en-US" altLang="ko-KR" sz="1500" dirty="0" smtClean="0">
                <a:latin typeface="+mn-ea"/>
                <a:ea typeface="+mn-ea"/>
              </a:rPr>
              <a:t>: 2</a:t>
            </a:r>
            <a:r>
              <a:rPr lang="ko-KR" altLang="en-US" sz="1500" dirty="0">
                <a:latin typeface="+mn-ea"/>
                <a:ea typeface="+mn-ea"/>
              </a:rPr>
              <a:t>년치 월별 총 </a:t>
            </a:r>
            <a:r>
              <a:rPr lang="ko-KR" altLang="en-US" sz="1500" dirty="0" smtClean="0">
                <a:latin typeface="+mn-ea"/>
                <a:ea typeface="+mn-ea"/>
              </a:rPr>
              <a:t>수입으로 </a:t>
            </a:r>
            <a:r>
              <a:rPr lang="en-US" altLang="ko-KR" sz="1500" dirty="0">
                <a:latin typeface="+mn-ea"/>
                <a:ea typeface="+mn-ea"/>
              </a:rPr>
              <a:t>3</a:t>
            </a:r>
            <a:r>
              <a:rPr lang="ko-KR" altLang="en-US" sz="1500" dirty="0" smtClean="0">
                <a:latin typeface="+mn-ea"/>
                <a:ea typeface="+mn-ea"/>
              </a:rPr>
              <a:t>개의 모델을 생성 </a:t>
            </a:r>
            <a:r>
              <a:rPr lang="ko-KR" altLang="en-US" sz="1500" dirty="0">
                <a:latin typeface="+mn-ea"/>
                <a:ea typeface="+mn-ea"/>
              </a:rPr>
              <a:t>했으나 </a:t>
            </a:r>
            <a:r>
              <a:rPr lang="ko-KR" altLang="en-US" sz="1500" dirty="0" smtClean="0">
                <a:latin typeface="+mn-ea"/>
                <a:ea typeface="+mn-ea"/>
              </a:rPr>
              <a:t>예측 성</a:t>
            </a:r>
            <a:r>
              <a:rPr lang="ko-KR" altLang="en-US" sz="1500" dirty="0">
                <a:latin typeface="+mn-ea"/>
                <a:ea typeface="+mn-ea"/>
              </a:rPr>
              <a:t>공</a:t>
            </a:r>
            <a:r>
              <a:rPr lang="ko-KR" altLang="en-US" sz="1500" dirty="0" smtClean="0">
                <a:latin typeface="+mn-ea"/>
                <a:ea typeface="+mn-ea"/>
              </a:rPr>
              <a:t>률이 </a:t>
            </a:r>
            <a:r>
              <a:rPr lang="ko-KR" altLang="en-US" sz="1500" dirty="0">
                <a:latin typeface="+mn-ea"/>
                <a:ea typeface="+mn-ea"/>
              </a:rPr>
              <a:t>기대 이하 </a:t>
            </a:r>
            <a:r>
              <a:rPr lang="ko-KR" altLang="en-US" sz="1500" dirty="0" smtClean="0">
                <a:latin typeface="+mn-ea"/>
                <a:ea typeface="+mn-ea"/>
              </a:rPr>
              <a:t>였음</a:t>
            </a:r>
            <a:endParaRPr lang="en-US" altLang="ko-KR" sz="1500" dirty="0"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695316"/>
              </p:ext>
            </p:extLst>
          </p:nvPr>
        </p:nvGraphicFramePr>
        <p:xfrm>
          <a:off x="1321188" y="3511462"/>
          <a:ext cx="7056784" cy="168402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71470">
                  <a:extLst>
                    <a:ext uri="{9D8B030D-6E8A-4147-A177-3AD203B41FA5}">
                      <a16:colId xmlns="" xmlns:a16="http://schemas.microsoft.com/office/drawing/2014/main" val="293411164"/>
                    </a:ext>
                  </a:extLst>
                </a:gridCol>
                <a:gridCol w="2342657">
                  <a:extLst>
                    <a:ext uri="{9D8B030D-6E8A-4147-A177-3AD203B41FA5}">
                      <a16:colId xmlns="" xmlns:a16="http://schemas.microsoft.com/office/drawing/2014/main" val="3061780271"/>
                    </a:ext>
                  </a:extLst>
                </a:gridCol>
                <a:gridCol w="2342657">
                  <a:extLst>
                    <a:ext uri="{9D8B030D-6E8A-4147-A177-3AD203B41FA5}">
                      <a16:colId xmlns="" xmlns:a16="http://schemas.microsoft.com/office/drawing/2014/main" val="2479047755"/>
                    </a:ext>
                  </a:extLst>
                </a:gridCol>
              </a:tblGrid>
              <a:tr h="4210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모델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549" marR="6054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</a:rPr>
                        <a:t>예측 성공률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549" marR="6054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</a:rPr>
                        <a:t>RMSE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549" marR="60549" marT="0" marB="0" anchor="ctr"/>
                </a:tc>
                <a:extLst>
                  <a:ext uri="{0D108BD9-81ED-4DB2-BD59-A6C34878D82A}">
                    <a16:rowId xmlns="" xmlns:a16="http://schemas.microsoft.com/office/drawing/2014/main" val="273195479"/>
                  </a:ext>
                </a:extLst>
              </a:tr>
              <a:tr h="4210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Linear Regression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549" marR="6054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200" dirty="0" smtClean="0">
                          <a:effectLst/>
                        </a:rPr>
                        <a:t>12.02 %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549" marR="6054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200" dirty="0" smtClean="0">
                          <a:effectLst/>
                        </a:rPr>
                        <a:t>X.XX </a:t>
                      </a:r>
                      <a:r>
                        <a:rPr lang="ko-KR" altLang="en-US" sz="1400" kern="1200" dirty="0" smtClean="0">
                          <a:effectLst/>
                        </a:rPr>
                        <a:t>원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549" marR="60549" marT="0" marB="0" anchor="ctr"/>
                </a:tc>
                <a:extLst>
                  <a:ext uri="{0D108BD9-81ED-4DB2-BD59-A6C34878D82A}">
                    <a16:rowId xmlns="" xmlns:a16="http://schemas.microsoft.com/office/drawing/2014/main" val="1623506023"/>
                  </a:ext>
                </a:extLst>
              </a:tr>
              <a:tr h="4210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</a:rPr>
                        <a:t>Random</a:t>
                      </a:r>
                      <a:r>
                        <a:rPr lang="en-US" altLang="ko-KR" sz="1400" kern="100" baseline="0" dirty="0" smtClean="0">
                          <a:effectLst/>
                        </a:rPr>
                        <a:t> Forest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549" marR="6054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200" dirty="0" smtClean="0">
                          <a:effectLst/>
                        </a:rPr>
                        <a:t>10.16</a:t>
                      </a:r>
                      <a:r>
                        <a:rPr lang="en-US" altLang="ko-KR" sz="1400" kern="1200" baseline="0" dirty="0" smtClean="0">
                          <a:effectLst/>
                        </a:rPr>
                        <a:t> %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549" marR="6054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200" dirty="0" smtClean="0">
                          <a:effectLst/>
                        </a:rPr>
                        <a:t>X.XX </a:t>
                      </a:r>
                      <a:r>
                        <a:rPr lang="ko-KR" altLang="en-US" sz="1400" kern="1200" dirty="0" smtClean="0">
                          <a:effectLst/>
                        </a:rPr>
                        <a:t>원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549" marR="60549" marT="0" marB="0" anchor="ctr"/>
                </a:tc>
                <a:extLst>
                  <a:ext uri="{0D108BD9-81ED-4DB2-BD59-A6C34878D82A}">
                    <a16:rowId xmlns="" xmlns:a16="http://schemas.microsoft.com/office/drawing/2014/main" val="3755580584"/>
                  </a:ext>
                </a:extLst>
              </a:tr>
              <a:tr h="4210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</a:rPr>
                        <a:t>ARIMA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549" marR="6054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</a:rPr>
                        <a:t>18.79 %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549" marR="6054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</a:rPr>
                        <a:t>X.XX </a:t>
                      </a:r>
                      <a:r>
                        <a:rPr lang="ko-KR" altLang="en-US" sz="1400" kern="100" dirty="0" smtClean="0">
                          <a:effectLst/>
                        </a:rPr>
                        <a:t>원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549" marR="60549" marT="0" marB="0" anchor="ctr"/>
                </a:tc>
                <a:extLst>
                  <a:ext uri="{0D108BD9-81ED-4DB2-BD59-A6C34878D82A}">
                    <a16:rowId xmlns="" xmlns:a16="http://schemas.microsoft.com/office/drawing/2014/main" val="1521860840"/>
                  </a:ext>
                </a:extLst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258226" y="3161206"/>
            <a:ext cx="7931336" cy="3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buNone/>
            </a:pPr>
            <a:r>
              <a:rPr lang="ko-KR" altLang="en-US" sz="1200" b="1" dirty="0" smtClean="0"/>
              <a:t>분석 결과표</a:t>
            </a:r>
            <a:endParaRPr lang="en-US" altLang="ko-KR" sz="1200" b="1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92940" y="5195487"/>
            <a:ext cx="7113280" cy="37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/>
              <a:t>∙ 예측 성공률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전체 예측 값 중에서 오차율 </a:t>
            </a:r>
            <a:r>
              <a:rPr lang="en-US" altLang="ko-KR" sz="1100" dirty="0" smtClean="0"/>
              <a:t>10% </a:t>
            </a:r>
            <a:r>
              <a:rPr lang="ko-KR" altLang="en-US" sz="1100" dirty="0" smtClean="0"/>
              <a:t>이내로 들어온 값의 비율</a:t>
            </a:r>
            <a:endParaRPr lang="ko-KR" altLang="ko-KR" sz="1100" dirty="0"/>
          </a:p>
          <a:p>
            <a:endParaRPr lang="en-US" altLang="ko-KR" dirty="0"/>
          </a:p>
        </p:txBody>
      </p:sp>
      <p:grpSp>
        <p:nvGrpSpPr>
          <p:cNvPr id="12" name="그룹 11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6" name="그룹 15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0" y="0"/>
                <a:ext cx="9906000" cy="1047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b="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 bwMode="auto">
              <a:xfrm>
                <a:off x="328012" y="836712"/>
                <a:ext cx="928903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3585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9" name="TextBox 18"/>
            <p:cNvSpPr txBox="1"/>
            <p:nvPr/>
          </p:nvSpPr>
          <p:spPr>
            <a:xfrm>
              <a:off x="327474" y="276993"/>
              <a:ext cx="6336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+mn-ea"/>
                  <a:ea typeface="+mn-ea"/>
                </a:rPr>
                <a:t>* </a:t>
              </a:r>
              <a:r>
                <a:rPr lang="ko-KR" altLang="en-US" sz="2400" dirty="0" smtClean="0">
                  <a:latin typeface="+mn-ea"/>
                  <a:ea typeface="+mn-ea"/>
                </a:rPr>
                <a:t>붙임</a:t>
              </a:r>
              <a:r>
                <a:rPr lang="en-US" altLang="ko-KR" sz="2400" dirty="0">
                  <a:latin typeface="+mn-ea"/>
                  <a:ea typeface="+mn-ea"/>
                </a:rPr>
                <a:t>2</a:t>
              </a:r>
              <a:r>
                <a:rPr lang="en-US" altLang="ko-KR" sz="2400" dirty="0" smtClean="0">
                  <a:latin typeface="+mn-ea"/>
                  <a:ea typeface="+mn-ea"/>
                </a:rPr>
                <a:t>. STEP1. </a:t>
              </a:r>
              <a:r>
                <a:rPr lang="ko-KR" altLang="en-US" sz="2400" dirty="0" smtClean="0">
                  <a:latin typeface="+mn-ea"/>
                  <a:ea typeface="+mn-ea"/>
                </a:rPr>
                <a:t>총액 금액 추이 모델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829418" y="1227600"/>
            <a:ext cx="8136000" cy="761502"/>
            <a:chOff x="829418" y="1787058"/>
            <a:chExt cx="8136000" cy="761502"/>
          </a:xfrm>
        </p:grpSpPr>
        <p:sp>
          <p:nvSpPr>
            <p:cNvPr id="23" name="모서리가 둥근 직사각형 49">
              <a:extLst>
                <a:ext uri="{FF2B5EF4-FFF2-40B4-BE49-F238E27FC236}">
                  <a16:creationId xmlns="" xmlns:a16="http://schemas.microsoft.com/office/drawing/2014/main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모서리가 둥근 직사각형 4">
              <a:extLst>
                <a:ext uri="{FF2B5EF4-FFF2-40B4-BE49-F238E27FC236}">
                  <a16:creationId xmlns="" xmlns:a16="http://schemas.microsoft.com/office/drawing/2014/main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목적</a:t>
              </a:r>
              <a:r>
                <a:rPr lang="en-US" altLang="ko-KR" sz="1500" dirty="0"/>
                <a:t> </a:t>
              </a:r>
              <a:r>
                <a:rPr lang="en-US" altLang="ko-KR" sz="1500" dirty="0" smtClean="0"/>
                <a:t>: </a:t>
              </a:r>
              <a:r>
                <a:rPr lang="ko-KR" altLang="en-US" sz="1500" dirty="0" smtClean="0"/>
                <a:t>과거의 총액만으로 다음 달의 총액 추이 예측하기</a:t>
              </a:r>
              <a:endParaRPr lang="en-US" altLang="ko-KR" sz="1500" dirty="0" smtClean="0"/>
            </a:p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분석 요약</a:t>
              </a:r>
              <a:r>
                <a:rPr lang="en-US" altLang="ko-KR" sz="1500" dirty="0"/>
                <a:t> </a:t>
              </a:r>
              <a:r>
                <a:rPr lang="en-US" altLang="ko-KR" sz="1500" dirty="0" smtClean="0"/>
                <a:t>: </a:t>
              </a:r>
              <a:r>
                <a:rPr lang="ko-KR" altLang="en-US" sz="1500" dirty="0" smtClean="0"/>
                <a:t>거래상세내역과 관계없이 월별 총 입금금액만을 고려한 모델 생성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559852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844956" y="2132856"/>
            <a:ext cx="7924468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결론</a:t>
            </a:r>
            <a:endParaRPr lang="en-US" altLang="ko-KR" sz="15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ko-KR" sz="5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ko-KR" sz="1400" b="0" dirty="0" smtClean="0">
                <a:latin typeface="+mn-ea"/>
                <a:ea typeface="+mn-ea"/>
              </a:rPr>
              <a:t>수많은 </a:t>
            </a:r>
            <a:r>
              <a:rPr lang="ko-KR" altLang="ko-KR" sz="1400" b="0" dirty="0">
                <a:latin typeface="+mn-ea"/>
                <a:ea typeface="+mn-ea"/>
              </a:rPr>
              <a:t>소득 패턴이 </a:t>
            </a:r>
            <a:r>
              <a:rPr lang="ko-KR" altLang="ko-KR" sz="1400" b="0" dirty="0" smtClean="0">
                <a:latin typeface="+mn-ea"/>
                <a:ea typeface="+mn-ea"/>
              </a:rPr>
              <a:t>존재</a:t>
            </a:r>
            <a:r>
              <a:rPr lang="ko-KR" altLang="en-US" sz="1400" b="0" dirty="0" smtClean="0">
                <a:latin typeface="+mn-ea"/>
                <a:ea typeface="+mn-ea"/>
              </a:rPr>
              <a:t>하지만</a:t>
            </a:r>
            <a:r>
              <a:rPr lang="en-US" altLang="ko-KR" sz="1400" b="0" dirty="0" smtClean="0">
                <a:latin typeface="+mn-ea"/>
                <a:ea typeface="+mn-ea"/>
              </a:rPr>
              <a:t>, </a:t>
            </a:r>
            <a:r>
              <a:rPr lang="ko-KR" altLang="ko-KR" sz="1400" b="0" dirty="0" smtClean="0">
                <a:latin typeface="+mn-ea"/>
                <a:ea typeface="+mn-ea"/>
              </a:rPr>
              <a:t>분류 </a:t>
            </a:r>
            <a:r>
              <a:rPr lang="ko-KR" altLang="ko-KR" sz="1400" b="0" dirty="0">
                <a:latin typeface="+mn-ea"/>
                <a:ea typeface="+mn-ea"/>
              </a:rPr>
              <a:t>없이 학습을 시키니 </a:t>
            </a:r>
            <a:r>
              <a:rPr lang="ko-KR" altLang="en-US" sz="1400" b="0" dirty="0" smtClean="0">
                <a:latin typeface="+mn-ea"/>
                <a:ea typeface="+mn-ea"/>
              </a:rPr>
              <a:t>성공 </a:t>
            </a:r>
            <a:r>
              <a:rPr lang="ko-KR" altLang="ko-KR" sz="1400" b="0" dirty="0" smtClean="0">
                <a:latin typeface="+mn-ea"/>
                <a:ea typeface="+mn-ea"/>
              </a:rPr>
              <a:t>예측률이 </a:t>
            </a:r>
            <a:r>
              <a:rPr lang="ko-KR" altLang="ko-KR" sz="1400" b="0" dirty="0">
                <a:latin typeface="+mn-ea"/>
                <a:ea typeface="+mn-ea"/>
              </a:rPr>
              <a:t>매우 </a:t>
            </a:r>
            <a:r>
              <a:rPr lang="ko-KR" altLang="ko-KR" sz="1400" b="0" dirty="0" smtClean="0">
                <a:latin typeface="+mn-ea"/>
                <a:ea typeface="+mn-ea"/>
              </a:rPr>
              <a:t>떨어짐</a:t>
            </a:r>
            <a:endParaRPr lang="en-US" altLang="ko-KR" sz="1400" b="0" dirty="0" smtClean="0">
              <a:latin typeface="+mn-ea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ko-KR" sz="1400" b="0" dirty="0" smtClean="0">
                <a:latin typeface="+mn-ea"/>
                <a:ea typeface="+mn-ea"/>
              </a:rPr>
              <a:t>비슷한 </a:t>
            </a:r>
            <a:r>
              <a:rPr lang="ko-KR" altLang="ko-KR" sz="1400" b="0" dirty="0">
                <a:latin typeface="+mn-ea"/>
                <a:ea typeface="+mn-ea"/>
              </a:rPr>
              <a:t>소득 특성을 가지는 고객들을 </a:t>
            </a:r>
            <a:r>
              <a:rPr lang="ko-KR" altLang="ko-KR" sz="1400" b="0" dirty="0" smtClean="0">
                <a:latin typeface="+mn-ea"/>
                <a:ea typeface="+mn-ea"/>
              </a:rPr>
              <a:t>군집화하여</a:t>
            </a:r>
            <a:r>
              <a:rPr lang="en-US" altLang="ko-KR" sz="1400" b="0" dirty="0">
                <a:latin typeface="+mn-ea"/>
                <a:ea typeface="+mn-ea"/>
              </a:rPr>
              <a:t>, </a:t>
            </a:r>
            <a:r>
              <a:rPr lang="ko-KR" altLang="ko-KR" sz="1400" b="0" dirty="0">
                <a:latin typeface="+mn-ea"/>
                <a:ea typeface="+mn-ea"/>
              </a:rPr>
              <a:t>각 군집의 특성을 반영할 수 있는 모델을 </a:t>
            </a:r>
            <a:r>
              <a:rPr lang="ko-KR" altLang="ko-KR" sz="1400" b="0" dirty="0" smtClean="0">
                <a:latin typeface="+mn-ea"/>
                <a:ea typeface="+mn-ea"/>
              </a:rPr>
              <a:t>만들기로 결정</a:t>
            </a:r>
            <a:endParaRPr lang="en-US" altLang="ko-KR" sz="1400" b="0" dirty="0" smtClean="0">
              <a:latin typeface="+mn-ea"/>
              <a:ea typeface="+mn-ea"/>
            </a:endParaRPr>
          </a:p>
          <a:p>
            <a:pPr marL="285750" indent="-285750" eaLnBrk="1" hangingPunct="1">
              <a:spcBef>
                <a:spcPct val="20000"/>
              </a:spcBef>
              <a:buFont typeface="Arial" pitchFamily="34" charset="0"/>
              <a:buChar char="•"/>
            </a:pPr>
            <a:endParaRPr lang="en-US" altLang="ko-KR" sz="1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rPr>
              <a:t> STEP2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rPr>
              <a:t>로 진행</a:t>
            </a:r>
            <a:endParaRPr lang="en-US" altLang="ko-KR" dirty="0" smtClean="0"/>
          </a:p>
        </p:txBody>
      </p:sp>
      <p:sp>
        <p:nvSpPr>
          <p:cNvPr id="13" name="모서리가 둥근 직사각형 4"/>
          <p:cNvSpPr/>
          <p:nvPr/>
        </p:nvSpPr>
        <p:spPr>
          <a:xfrm>
            <a:off x="893586" y="1246565"/>
            <a:ext cx="7758786" cy="6721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20320" rIns="30480" bIns="20320" numCol="1" spcCol="1270" anchor="ctr" anchorCtr="0">
            <a:noAutofit/>
          </a:bodyPr>
          <a:lstStyle/>
          <a:p>
            <a:r>
              <a:rPr lang="ko-KR" altLang="ko-KR" sz="1600" dirty="0"/>
              <a:t>목적</a:t>
            </a:r>
            <a:r>
              <a:rPr lang="en-US" altLang="ko-KR" sz="1600" dirty="0"/>
              <a:t> : </a:t>
            </a:r>
            <a:r>
              <a:rPr lang="ko-KR" altLang="ko-KR" sz="1600" dirty="0"/>
              <a:t>과거의 총액만으로 다음달의 총액 추이 예측하기</a:t>
            </a:r>
          </a:p>
          <a:p>
            <a:r>
              <a:rPr lang="ko-KR" altLang="ko-KR" sz="1600" dirty="0"/>
              <a:t>분석 요약</a:t>
            </a:r>
            <a:r>
              <a:rPr lang="en-US" altLang="ko-KR" sz="1600" dirty="0"/>
              <a:t> : </a:t>
            </a:r>
            <a:r>
              <a:rPr lang="ko-KR" altLang="ko-KR" sz="1600" dirty="0"/>
              <a:t>거래상세내역과의 관계없이 월별 소득 총액만을 고려한 모델 생성</a:t>
            </a:r>
            <a:endParaRPr lang="en-US" altLang="ko-KR" sz="1600" dirty="0"/>
          </a:p>
        </p:txBody>
      </p:sp>
      <p:grpSp>
        <p:nvGrpSpPr>
          <p:cNvPr id="9" name="그룹 8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1" name="그룹 10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0" y="0"/>
                <a:ext cx="9906000" cy="1047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b="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6" name="직선 연결선 15"/>
              <p:cNvCxnSpPr/>
              <p:nvPr/>
            </p:nvCxnSpPr>
            <p:spPr bwMode="auto">
              <a:xfrm>
                <a:off x="328012" y="836712"/>
                <a:ext cx="928903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3585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" name="TextBox 13"/>
            <p:cNvSpPr txBox="1"/>
            <p:nvPr/>
          </p:nvSpPr>
          <p:spPr>
            <a:xfrm>
              <a:off x="327474" y="276993"/>
              <a:ext cx="6336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+mn-ea"/>
                  <a:ea typeface="+mn-ea"/>
                </a:rPr>
                <a:t>* </a:t>
              </a:r>
              <a:r>
                <a:rPr lang="ko-KR" altLang="en-US" sz="2400" dirty="0" smtClean="0">
                  <a:latin typeface="+mn-ea"/>
                  <a:ea typeface="+mn-ea"/>
                </a:rPr>
                <a:t>붙임</a:t>
              </a:r>
              <a:r>
                <a:rPr lang="en-US" altLang="ko-KR" sz="2400" dirty="0">
                  <a:latin typeface="+mn-ea"/>
                  <a:ea typeface="+mn-ea"/>
                </a:rPr>
                <a:t>2</a:t>
              </a:r>
              <a:r>
                <a:rPr lang="en-US" altLang="ko-KR" sz="2400" dirty="0" smtClean="0">
                  <a:latin typeface="+mn-ea"/>
                  <a:ea typeface="+mn-ea"/>
                </a:rPr>
                <a:t>. STEP1. </a:t>
              </a:r>
              <a:r>
                <a:rPr lang="ko-KR" altLang="en-US" sz="2400" dirty="0" smtClean="0">
                  <a:latin typeface="+mn-ea"/>
                  <a:ea typeface="+mn-ea"/>
                </a:rPr>
                <a:t>총액 금액 추이 모델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829418" y="1227600"/>
            <a:ext cx="8136000" cy="761502"/>
            <a:chOff x="829418" y="1787058"/>
            <a:chExt cx="8136000" cy="761502"/>
          </a:xfrm>
        </p:grpSpPr>
        <p:sp>
          <p:nvSpPr>
            <p:cNvPr id="18" name="모서리가 둥근 직사각형 49">
              <a:extLst>
                <a:ext uri="{FF2B5EF4-FFF2-40B4-BE49-F238E27FC236}">
                  <a16:creationId xmlns="" xmlns:a16="http://schemas.microsoft.com/office/drawing/2014/main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모서리가 둥근 직사각형 4">
              <a:extLst>
                <a:ext uri="{FF2B5EF4-FFF2-40B4-BE49-F238E27FC236}">
                  <a16:creationId xmlns="" xmlns:a16="http://schemas.microsoft.com/office/drawing/2014/main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목적</a:t>
              </a:r>
              <a:r>
                <a:rPr lang="en-US" altLang="ko-KR" sz="1500" dirty="0"/>
                <a:t> </a:t>
              </a:r>
              <a:r>
                <a:rPr lang="en-US" altLang="ko-KR" sz="1500" dirty="0" smtClean="0"/>
                <a:t>: </a:t>
              </a:r>
              <a:r>
                <a:rPr lang="ko-KR" altLang="en-US" sz="1500" dirty="0" smtClean="0"/>
                <a:t>과거의 총액만으로 다음 달의 총액 추이 예측하기</a:t>
              </a:r>
              <a:endParaRPr lang="en-US" altLang="ko-KR" sz="1500" dirty="0" smtClean="0"/>
            </a:p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분석 요약</a:t>
              </a:r>
              <a:r>
                <a:rPr lang="en-US" altLang="ko-KR" sz="1500" dirty="0"/>
                <a:t> </a:t>
              </a:r>
              <a:r>
                <a:rPr lang="en-US" altLang="ko-KR" sz="1500" dirty="0" smtClean="0"/>
                <a:t>: </a:t>
              </a:r>
              <a:r>
                <a:rPr lang="ko-KR" altLang="en-US" sz="1500" dirty="0" smtClean="0"/>
                <a:t>거래상세내역과 관계없이 월별 총 입금금액만을 고려한 모델 생성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41012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44956" y="2127600"/>
            <a:ext cx="8932579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85750" lvl="1" latinLnBrk="0">
              <a:lnSpc>
                <a:spcPct val="250000"/>
              </a:lnSpc>
              <a:buFont typeface="Wingdings" pitchFamily="2" charset="2"/>
              <a:buChar char="ü"/>
            </a:pP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Step1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을 통해서 비슷한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소득 특성을 가지는 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고객들을 군집화의 필요성을 느낌</a:t>
            </a:r>
            <a:endParaRPr lang="en-US" altLang="ko-KR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85750" lvl="1" latinLnBrk="0">
              <a:lnSpc>
                <a:spcPct val="250000"/>
              </a:lnSpc>
              <a:buFont typeface="Wingdings" pitchFamily="2" charset="2"/>
              <a:buChar char="ü"/>
            </a:pP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비슷한 특성을 가진 고객이면 다음 달 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예측값도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비슷한 값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을 가질 것 예상</a:t>
            </a:r>
            <a:endParaRPr lang="en-US" altLang="ko-KR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85750" lvl="1" latinLnBrk="0">
              <a:lnSpc>
                <a:spcPct val="250000"/>
              </a:lnSpc>
              <a:buFont typeface="Wingdings" pitchFamily="2" charset="2"/>
              <a:buChar char="ü"/>
            </a:pP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군집 분류 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기준 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패턴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비슷한 소득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변동계수</a:t>
            </a:r>
            <a:endParaRPr lang="ko-KR" alt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85750" lvl="1" latinLnBrk="0">
              <a:buFont typeface="Wingdings" pitchFamily="2" charset="2"/>
              <a:buChar char="ü"/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0" lvl="1" indent="0" latinLnBrk="0"/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0" lvl="1" indent="0" latinLnBrk="0"/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342900" lvl="1" indent="-342900" latinLnBrk="0">
              <a:buAutoNum type="arabicPeriod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7" name="그룹 6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0" y="0"/>
                <a:ext cx="9906000" cy="1047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b="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1" name="직선 연결선 10"/>
              <p:cNvCxnSpPr/>
              <p:nvPr/>
            </p:nvCxnSpPr>
            <p:spPr bwMode="auto">
              <a:xfrm>
                <a:off x="328012" y="836712"/>
                <a:ext cx="928903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3585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" name="TextBox 8"/>
            <p:cNvSpPr txBox="1"/>
            <p:nvPr/>
          </p:nvSpPr>
          <p:spPr>
            <a:xfrm>
              <a:off x="327474" y="276993"/>
              <a:ext cx="6336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+mn-ea"/>
                  <a:ea typeface="+mn-ea"/>
                </a:rPr>
                <a:t>* </a:t>
              </a:r>
              <a:r>
                <a:rPr lang="ko-KR" altLang="en-US" sz="2400" dirty="0" smtClean="0">
                  <a:latin typeface="+mn-ea"/>
                  <a:ea typeface="+mn-ea"/>
                </a:rPr>
                <a:t>붙임</a:t>
              </a:r>
              <a:r>
                <a:rPr lang="en-US" altLang="ko-KR" sz="2400" dirty="0">
                  <a:latin typeface="+mn-ea"/>
                  <a:ea typeface="+mn-ea"/>
                </a:rPr>
                <a:t>2</a:t>
              </a:r>
              <a:r>
                <a:rPr lang="en-US" altLang="ko-KR" sz="2400" dirty="0" smtClean="0">
                  <a:latin typeface="+mn-ea"/>
                  <a:ea typeface="+mn-ea"/>
                </a:rPr>
                <a:t>. STEP2 </a:t>
              </a:r>
              <a:r>
                <a:rPr lang="ko-KR" altLang="en-US" sz="2400" dirty="0" smtClean="0">
                  <a:latin typeface="+mn-ea"/>
                  <a:ea typeface="+mn-ea"/>
                </a:rPr>
                <a:t>요약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488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2520" y="1484784"/>
            <a:ext cx="49685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추진 </a:t>
            </a: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sz="2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028700" lvl="1" indent="-571500">
              <a:lnSpc>
                <a:spcPct val="200000"/>
              </a:lnSpc>
              <a:buFont typeface="+mj-lt"/>
              <a:buAutoNum type="arabicParenR"/>
            </a:pPr>
            <a:r>
              <a:rPr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추진 배경</a:t>
            </a:r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028700" lvl="1" indent="-571500">
              <a:lnSpc>
                <a:spcPct val="200000"/>
              </a:lnSpc>
              <a:buFont typeface="+mj-lt"/>
              <a:buAutoNum type="arabicParenR"/>
            </a:pPr>
            <a:r>
              <a:rPr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계획</a:t>
            </a:r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028700" lvl="1" indent="-571500">
              <a:lnSpc>
                <a:spcPct val="200000"/>
              </a:lnSpc>
              <a:buFont typeface="+mj-lt"/>
              <a:buAutoNum type="arabicParenR"/>
            </a:pPr>
            <a:r>
              <a:rPr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기대효과</a:t>
            </a:r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진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행</a:t>
            </a:r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경과</a:t>
            </a:r>
            <a:endParaRPr lang="en-US" altLang="ko-KR" sz="2400" dirty="0" smtClean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결론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72480" y="116631"/>
            <a:ext cx="9361040" cy="1296145"/>
            <a:chOff x="272480" y="116631"/>
            <a:chExt cx="9361040" cy="1296145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272480" y="116631"/>
              <a:ext cx="9361040" cy="12961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4455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ko-KR" altLang="en-US" dirty="0" smtClean="0">
                <a:latin typeface="맑은 고딕" pitchFamily="50" charset="-127"/>
                <a:ea typeface="맑은 고딕" pitchFamily="50" charset="-127"/>
                <a:cs typeface="Arial" charset="0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 bwMode="auto">
            <a:xfrm>
              <a:off x="344488" y="1268760"/>
              <a:ext cx="91450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3585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632520" y="476672"/>
              <a:ext cx="6336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+mn-ea"/>
                  <a:ea typeface="+mn-ea"/>
                </a:rPr>
                <a:t>목차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805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844956" y="2132856"/>
            <a:ext cx="8284507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비슷한 패턴의 소득을 가지는 고객끼</a:t>
            </a:r>
            <a:r>
              <a: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리</a:t>
            </a: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군집화</a:t>
            </a:r>
            <a:endParaRPr lang="en-US" altLang="ko-KR" sz="15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ko-KR" sz="5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가정 </a:t>
            </a:r>
            <a:r>
              <a:rPr lang="en-US" altLang="ko-KR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비슷한 패턴을 가지는 그룹은 다음 예측값도 비슷한 패턴을 가질 것임</a:t>
            </a:r>
            <a:endParaRPr lang="en-US" altLang="ko-KR" sz="1400" b="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분류 방법</a:t>
            </a:r>
            <a:endParaRPr lang="en-US" altLang="ko-KR" sz="1400" b="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ko-KR" sz="1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 - K-means</a:t>
            </a: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를 통한 같은 비정상적 추이를 가진 고객끼리 군집화</a:t>
            </a:r>
            <a:endParaRPr lang="en-US" altLang="ko-KR" sz="1400" b="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ko-KR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  - 6</a:t>
            </a: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개월 동안 같은 소득의 증감을 가지는 고객끼리 군집화</a:t>
            </a:r>
            <a:endParaRPr lang="en-US" altLang="ko-KR" sz="1400" b="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9" name="모서리가 둥근 직사각형 4"/>
          <p:cNvSpPr/>
          <p:nvPr/>
        </p:nvSpPr>
        <p:spPr>
          <a:xfrm>
            <a:off x="893586" y="1246565"/>
            <a:ext cx="7758786" cy="6721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20320" rIns="30480" bIns="20320" numCol="1" spcCol="1270" anchor="ctr" anchorCtr="0">
            <a:noAutofit/>
          </a:bodyPr>
          <a:lstStyle/>
          <a:p>
            <a:r>
              <a:rPr lang="ko-KR" altLang="ko-KR" sz="1600" dirty="0"/>
              <a:t>목적</a:t>
            </a:r>
            <a:r>
              <a:rPr lang="en-US" altLang="ko-KR" sz="1600" dirty="0"/>
              <a:t> : STEP1</a:t>
            </a:r>
            <a:r>
              <a:rPr lang="ko-KR" altLang="en-US" sz="1600" dirty="0"/>
              <a:t>의 한계점을 극복하기 위해 비슷한 유형의 군집을 생성</a:t>
            </a:r>
            <a:endParaRPr lang="en-US" altLang="ko-KR" sz="1600" dirty="0"/>
          </a:p>
          <a:p>
            <a:r>
              <a:rPr lang="ko-KR" altLang="en-US" sz="1600" dirty="0"/>
              <a:t>가정</a:t>
            </a:r>
            <a:r>
              <a:rPr lang="en-US" altLang="ko-KR" sz="1600" dirty="0"/>
              <a:t> : </a:t>
            </a:r>
            <a:r>
              <a:rPr lang="ko-KR" altLang="en-US" sz="1600" dirty="0"/>
              <a:t>비슷한 특성을 가진 고객이면 다음 달 </a:t>
            </a:r>
            <a:r>
              <a:rPr lang="ko-KR" altLang="en-US" sz="1600" dirty="0" smtClean="0"/>
              <a:t>예측값도 </a:t>
            </a:r>
            <a:r>
              <a:rPr lang="ko-KR" altLang="en-US" sz="1600" dirty="0"/>
              <a:t>비슷한 특성을 가짐</a:t>
            </a:r>
            <a:endParaRPr lang="ko-KR" altLang="ko-KR" sz="16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893586" y="4293096"/>
            <a:ext cx="7659814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분석 결과</a:t>
            </a:r>
            <a:endParaRPr lang="en-US" altLang="ko-KR" sz="15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400" b="0" dirty="0" smtClean="0">
                <a:latin typeface="+mn-ea"/>
                <a:ea typeface="+mn-ea"/>
              </a:rPr>
              <a:t>비슷한 </a:t>
            </a:r>
            <a:r>
              <a:rPr lang="ko-KR" altLang="en-US" sz="1400" b="0" dirty="0">
                <a:latin typeface="+mn-ea"/>
                <a:ea typeface="+mn-ea"/>
              </a:rPr>
              <a:t>소득 패턴을 가지는 </a:t>
            </a:r>
            <a:r>
              <a:rPr lang="ko-KR" altLang="en-US" sz="1400" b="0" dirty="0" smtClean="0">
                <a:latin typeface="+mn-ea"/>
                <a:ea typeface="+mn-ea"/>
              </a:rPr>
              <a:t>고</a:t>
            </a:r>
            <a:r>
              <a:rPr lang="ko-KR" altLang="en-US" sz="1400" b="0" dirty="0">
                <a:latin typeface="+mn-ea"/>
                <a:ea typeface="+mn-ea"/>
              </a:rPr>
              <a:t>객</a:t>
            </a:r>
            <a:r>
              <a:rPr lang="ko-KR" altLang="en-US" sz="1400" b="0" dirty="0" smtClean="0">
                <a:latin typeface="+mn-ea"/>
                <a:ea typeface="+mn-ea"/>
              </a:rPr>
              <a:t>들끼리 군집화할 </a:t>
            </a:r>
            <a:r>
              <a:rPr lang="ko-KR" altLang="en-US" sz="1400" b="0" dirty="0">
                <a:latin typeface="+mn-ea"/>
                <a:ea typeface="+mn-ea"/>
              </a:rPr>
              <a:t>수 있었으나</a:t>
            </a:r>
            <a:r>
              <a:rPr lang="en-US" altLang="ko-KR" sz="1400" b="0" dirty="0">
                <a:latin typeface="+mn-ea"/>
                <a:ea typeface="+mn-ea"/>
              </a:rPr>
              <a:t>, </a:t>
            </a:r>
            <a:r>
              <a:rPr lang="ko-KR" altLang="en-US" sz="1400" b="0" dirty="0" smtClean="0">
                <a:latin typeface="+mn-ea"/>
                <a:ea typeface="+mn-ea"/>
              </a:rPr>
              <a:t>비슷한 </a:t>
            </a:r>
            <a:r>
              <a:rPr lang="ko-KR" altLang="en-US" sz="1400" b="0" dirty="0">
                <a:latin typeface="+mn-ea"/>
                <a:ea typeface="+mn-ea"/>
              </a:rPr>
              <a:t>패턴을 가지는 </a:t>
            </a:r>
            <a:r>
              <a:rPr lang="ko-KR" altLang="en-US" sz="1400" b="0" dirty="0" smtClean="0">
                <a:latin typeface="+mn-ea"/>
                <a:ea typeface="+mn-ea"/>
              </a:rPr>
              <a:t>것과 다음 달 소득값은 </a:t>
            </a:r>
            <a:r>
              <a:rPr lang="ko-KR" altLang="en-US" sz="1400" b="0" dirty="0">
                <a:latin typeface="+mn-ea"/>
                <a:ea typeface="+mn-ea"/>
              </a:rPr>
              <a:t>연관이 없는 것으로 판단</a:t>
            </a:r>
          </a:p>
          <a:p>
            <a:pPr marL="285750" indent="-285750" eaLnBrk="1" hangingPunct="1">
              <a:spcBef>
                <a:spcPct val="20000"/>
              </a:spcBef>
              <a:buFont typeface="Arial" pitchFamily="34" charset="0"/>
              <a:buChar char="•"/>
            </a:pPr>
            <a:endParaRPr lang="en-US" altLang="ko-KR" sz="1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4" name="그룹 13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0" y="0"/>
                <a:ext cx="9906000" cy="1047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b="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 bwMode="auto">
              <a:xfrm>
                <a:off x="328012" y="836712"/>
                <a:ext cx="928903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3585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TextBox 14"/>
            <p:cNvSpPr txBox="1"/>
            <p:nvPr/>
          </p:nvSpPr>
          <p:spPr>
            <a:xfrm>
              <a:off x="327474" y="276993"/>
              <a:ext cx="6336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+mn-ea"/>
                  <a:ea typeface="+mn-ea"/>
                </a:rPr>
                <a:t>* </a:t>
              </a:r>
              <a:r>
                <a:rPr lang="ko-KR" altLang="en-US" sz="2400" dirty="0" smtClean="0">
                  <a:latin typeface="+mn-ea"/>
                  <a:ea typeface="+mn-ea"/>
                </a:rPr>
                <a:t>붙임</a:t>
              </a:r>
              <a:r>
                <a:rPr lang="en-US" altLang="ko-KR" sz="2400" dirty="0">
                  <a:latin typeface="+mn-ea"/>
                  <a:ea typeface="+mn-ea"/>
                </a:rPr>
                <a:t>2</a:t>
              </a:r>
              <a:r>
                <a:rPr lang="en-US" altLang="ko-KR" sz="2400" dirty="0" smtClean="0">
                  <a:latin typeface="+mn-ea"/>
                  <a:ea typeface="+mn-ea"/>
                </a:rPr>
                <a:t>. STEP2. </a:t>
              </a:r>
              <a:r>
                <a:rPr lang="ko-KR" altLang="en-US" sz="2400" dirty="0" smtClean="0">
                  <a:latin typeface="+mn-ea"/>
                  <a:ea typeface="+mn-ea"/>
                </a:rPr>
                <a:t>군집분류 후 총액 예측 모델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29418" y="1227600"/>
            <a:ext cx="8136000" cy="761502"/>
            <a:chOff x="829418" y="1787058"/>
            <a:chExt cx="8136000" cy="761502"/>
          </a:xfrm>
        </p:grpSpPr>
        <p:sp>
          <p:nvSpPr>
            <p:cNvPr id="19" name="모서리가 둥근 직사각형 49">
              <a:extLst>
                <a:ext uri="{FF2B5EF4-FFF2-40B4-BE49-F238E27FC236}">
                  <a16:creationId xmlns="" xmlns:a16="http://schemas.microsoft.com/office/drawing/2014/main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모서리가 둥근 직사각형 4">
              <a:extLst>
                <a:ext uri="{FF2B5EF4-FFF2-40B4-BE49-F238E27FC236}">
                  <a16:creationId xmlns="" xmlns:a16="http://schemas.microsoft.com/office/drawing/2014/main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목적</a:t>
              </a:r>
              <a:r>
                <a:rPr lang="en-US" altLang="ko-KR" sz="1500" dirty="0"/>
                <a:t> </a:t>
              </a:r>
              <a:r>
                <a:rPr lang="en-US" altLang="ko-KR" sz="1500" dirty="0" smtClean="0"/>
                <a:t>: STEP1</a:t>
              </a:r>
              <a:r>
                <a:rPr lang="ko-KR" altLang="en-US" sz="1500" dirty="0" smtClean="0"/>
                <a:t>의 한계점을 극복하기 위해 비슷한 유형의 군집을 생성</a:t>
              </a:r>
              <a:endParaRPr lang="en-US" altLang="ko-KR" sz="1500" dirty="0" smtClean="0"/>
            </a:p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분석 요약</a:t>
              </a:r>
              <a:r>
                <a:rPr lang="en-US" altLang="ko-KR" sz="1500" dirty="0"/>
                <a:t> </a:t>
              </a:r>
              <a:r>
                <a:rPr lang="en-US" altLang="ko-KR" sz="1500" dirty="0" smtClean="0"/>
                <a:t>: </a:t>
              </a:r>
              <a:r>
                <a:rPr lang="ko-KR" altLang="en-US" sz="1500" dirty="0" smtClean="0"/>
                <a:t>비슷한 특성을 가진 고객이면 다음 달 예측값도 비슷한 특성을 가짐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85194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9" name="모서리가 둥근 직사각형 4"/>
          <p:cNvSpPr/>
          <p:nvPr/>
        </p:nvSpPr>
        <p:spPr>
          <a:xfrm>
            <a:off x="893586" y="1246565"/>
            <a:ext cx="7758786" cy="6721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20320" rIns="30480" bIns="20320" numCol="1" spcCol="1270" anchor="ctr" anchorCtr="0">
            <a:noAutofit/>
          </a:bodyPr>
          <a:lstStyle/>
          <a:p>
            <a:r>
              <a:rPr lang="ko-KR" altLang="ko-KR" sz="1600" dirty="0"/>
              <a:t>목적</a:t>
            </a:r>
            <a:r>
              <a:rPr lang="en-US" altLang="ko-KR" sz="1600" dirty="0"/>
              <a:t> : STEP1</a:t>
            </a:r>
            <a:r>
              <a:rPr lang="ko-KR" altLang="en-US" sz="1600" dirty="0"/>
              <a:t>의 한계점을 극복하기 위해 비슷한 유형의 군집을 생성</a:t>
            </a:r>
            <a:endParaRPr lang="en-US" altLang="ko-KR" sz="1600" dirty="0"/>
          </a:p>
          <a:p>
            <a:r>
              <a:rPr lang="ko-KR" altLang="en-US" sz="1600" dirty="0"/>
              <a:t>가정</a:t>
            </a:r>
            <a:r>
              <a:rPr lang="en-US" altLang="ko-KR" sz="1600" dirty="0"/>
              <a:t> : </a:t>
            </a:r>
            <a:r>
              <a:rPr lang="ko-KR" altLang="en-US" sz="1600" dirty="0"/>
              <a:t>비슷한 특성을 가진 고객이면 다음 달 </a:t>
            </a:r>
            <a:r>
              <a:rPr lang="ko-KR" altLang="en-US" sz="1600" dirty="0" smtClean="0"/>
              <a:t>예측값도 </a:t>
            </a:r>
            <a:r>
              <a:rPr lang="ko-KR" altLang="en-US" sz="1600" dirty="0"/>
              <a:t>비슷한 특성을 가짐</a:t>
            </a:r>
            <a:endParaRPr lang="ko-KR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47" y="2766001"/>
            <a:ext cx="3569905" cy="17682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8" y="2766001"/>
            <a:ext cx="3617171" cy="17682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47" y="4653136"/>
            <a:ext cx="3569906" cy="177657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8" y="4653136"/>
            <a:ext cx="3634154" cy="1776573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893586" y="2126302"/>
            <a:ext cx="6740711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K-Means</a:t>
            </a:r>
            <a:r>
              <a:rPr lang="ko-KR" altLang="ko-KR" dirty="0" smtClean="0"/>
              <a:t>를 통한 같은 비정상적 추이를 가진 고객</a:t>
            </a:r>
            <a:r>
              <a:rPr lang="ko-KR" altLang="en-US" dirty="0" smtClean="0"/>
              <a:t>끼</a:t>
            </a:r>
            <a:r>
              <a:rPr lang="ko-KR" altLang="en-US" dirty="0"/>
              <a:t>리</a:t>
            </a:r>
            <a:r>
              <a:rPr lang="ko-KR" altLang="ko-KR" dirty="0" smtClean="0"/>
              <a:t> </a:t>
            </a:r>
            <a:r>
              <a:rPr lang="ko-KR" altLang="en-US" dirty="0" smtClean="0"/>
              <a:t>군집화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 marL="342900" indent="-342900">
              <a:buAutoNum type="arabicPeriod"/>
            </a:pPr>
            <a:endParaRPr lang="en-US" altLang="ko-KR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4" name="그룹 13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0" y="0"/>
                <a:ext cx="9906000" cy="1047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b="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 bwMode="auto">
              <a:xfrm>
                <a:off x="328012" y="836712"/>
                <a:ext cx="928903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3585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TextBox 14"/>
            <p:cNvSpPr txBox="1"/>
            <p:nvPr/>
          </p:nvSpPr>
          <p:spPr>
            <a:xfrm>
              <a:off x="327474" y="276993"/>
              <a:ext cx="6336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+mn-ea"/>
                  <a:ea typeface="+mn-ea"/>
                </a:rPr>
                <a:t>* </a:t>
              </a:r>
              <a:r>
                <a:rPr lang="ko-KR" altLang="en-US" sz="2400" dirty="0" smtClean="0">
                  <a:latin typeface="+mn-ea"/>
                  <a:ea typeface="+mn-ea"/>
                </a:rPr>
                <a:t>붙임</a:t>
              </a:r>
              <a:r>
                <a:rPr lang="en-US" altLang="ko-KR" sz="2400" dirty="0">
                  <a:latin typeface="+mn-ea"/>
                  <a:ea typeface="+mn-ea"/>
                </a:rPr>
                <a:t>2</a:t>
              </a:r>
              <a:r>
                <a:rPr lang="en-US" altLang="ko-KR" sz="2400" dirty="0" smtClean="0">
                  <a:latin typeface="+mn-ea"/>
                  <a:ea typeface="+mn-ea"/>
                </a:rPr>
                <a:t>. STEP2. </a:t>
              </a:r>
              <a:r>
                <a:rPr lang="ko-KR" altLang="en-US" sz="2400" dirty="0" smtClean="0">
                  <a:latin typeface="+mn-ea"/>
                  <a:ea typeface="+mn-ea"/>
                </a:rPr>
                <a:t>군집분류 후 총액 예측 모델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29418" y="1227600"/>
            <a:ext cx="8136000" cy="761502"/>
            <a:chOff x="829418" y="1787058"/>
            <a:chExt cx="8136000" cy="761502"/>
          </a:xfrm>
        </p:grpSpPr>
        <p:sp>
          <p:nvSpPr>
            <p:cNvPr id="19" name="모서리가 둥근 직사각형 49">
              <a:extLst>
                <a:ext uri="{FF2B5EF4-FFF2-40B4-BE49-F238E27FC236}">
                  <a16:creationId xmlns="" xmlns:a16="http://schemas.microsoft.com/office/drawing/2014/main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모서리가 둥근 직사각형 4">
              <a:extLst>
                <a:ext uri="{FF2B5EF4-FFF2-40B4-BE49-F238E27FC236}">
                  <a16:creationId xmlns="" xmlns:a16="http://schemas.microsoft.com/office/drawing/2014/main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목적</a:t>
              </a:r>
              <a:r>
                <a:rPr lang="en-US" altLang="ko-KR" sz="1500" dirty="0"/>
                <a:t> </a:t>
              </a:r>
              <a:r>
                <a:rPr lang="en-US" altLang="ko-KR" sz="1500" dirty="0" smtClean="0"/>
                <a:t>: STEP1</a:t>
              </a:r>
              <a:r>
                <a:rPr lang="ko-KR" altLang="en-US" sz="1500" dirty="0" smtClean="0"/>
                <a:t>의 한계점을 극복하기 위해 비슷한 유형의 군집을 생성</a:t>
              </a:r>
              <a:endParaRPr lang="en-US" altLang="ko-KR" sz="1500" dirty="0" smtClean="0"/>
            </a:p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분석 요약</a:t>
              </a:r>
              <a:r>
                <a:rPr lang="en-US" altLang="ko-KR" sz="1500" dirty="0"/>
                <a:t> </a:t>
              </a:r>
              <a:r>
                <a:rPr lang="en-US" altLang="ko-KR" sz="1500" dirty="0" smtClean="0"/>
                <a:t>: </a:t>
              </a:r>
              <a:r>
                <a:rPr lang="ko-KR" altLang="en-US" sz="1500" dirty="0" smtClean="0"/>
                <a:t>비슷한 특성을 가진 고객이면 다음 달 예측값도 비슷한 특성을 가짐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05046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844956" y="2132856"/>
            <a:ext cx="8284507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2.   </a:t>
            </a: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비슷한 소득을 가지는 고객끼리 군집화</a:t>
            </a:r>
            <a:endParaRPr lang="en-US" altLang="ko-KR" sz="15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ko-KR" sz="5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가정 </a:t>
            </a:r>
            <a:r>
              <a:rPr lang="en-US" altLang="ko-KR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비슷한 소득을 가지는 고객들을 모으면 다음 달에도 비슷한 소득을 가질 것임</a:t>
            </a:r>
            <a:endParaRPr lang="en-US" altLang="ko-KR" sz="1400" b="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(본문)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분류 방법</a:t>
            </a:r>
            <a:endParaRPr lang="en-US" altLang="ko-KR" sz="1400" b="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ko-KR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  - </a:t>
            </a:r>
            <a:r>
              <a:rPr lang="ko-KR" altLang="en-US" sz="14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절사평균을</a:t>
            </a: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통한 같은 비슷한 소득 구간을 가진 고객끼리 군집화</a:t>
            </a:r>
            <a:endParaRPr lang="en-US" altLang="ko-KR" sz="1400" b="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ko-KR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  - </a:t>
            </a: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비슷한 소득의 최대값과 최소값을 가지는 고객끼리 군집화</a:t>
            </a:r>
            <a:endParaRPr lang="en-US" altLang="ko-KR" sz="1400" b="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9" name="모서리가 둥근 직사각형 4"/>
          <p:cNvSpPr/>
          <p:nvPr/>
        </p:nvSpPr>
        <p:spPr>
          <a:xfrm>
            <a:off x="893586" y="1246565"/>
            <a:ext cx="7758786" cy="6721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20320" rIns="30480" bIns="20320" numCol="1" spcCol="1270" anchor="ctr" anchorCtr="0">
            <a:noAutofit/>
          </a:bodyPr>
          <a:lstStyle/>
          <a:p>
            <a:r>
              <a:rPr lang="ko-KR" altLang="ko-KR" sz="1600" dirty="0"/>
              <a:t>목적</a:t>
            </a:r>
            <a:r>
              <a:rPr lang="en-US" altLang="ko-KR" sz="1600" dirty="0"/>
              <a:t> : STEP1</a:t>
            </a:r>
            <a:r>
              <a:rPr lang="ko-KR" altLang="en-US" sz="1600" dirty="0"/>
              <a:t>의 한계점을 극복하기 위해 비슷한 유형의 군집을 생성</a:t>
            </a:r>
            <a:endParaRPr lang="en-US" altLang="ko-KR" sz="1600" dirty="0"/>
          </a:p>
          <a:p>
            <a:r>
              <a:rPr lang="ko-KR" altLang="en-US" sz="1600" dirty="0"/>
              <a:t>가정</a:t>
            </a:r>
            <a:r>
              <a:rPr lang="en-US" altLang="ko-KR" sz="1600" dirty="0"/>
              <a:t> : </a:t>
            </a:r>
            <a:r>
              <a:rPr lang="ko-KR" altLang="en-US" sz="1600" dirty="0"/>
              <a:t>비슷한 특성을 가진 고객이면 다음 달 </a:t>
            </a:r>
            <a:r>
              <a:rPr lang="ko-KR" altLang="en-US" sz="1600" dirty="0" smtClean="0"/>
              <a:t>예측값도 </a:t>
            </a:r>
            <a:r>
              <a:rPr lang="ko-KR" altLang="en-US" sz="1600" dirty="0"/>
              <a:t>비슷한 특성을 가짐</a:t>
            </a:r>
            <a:endParaRPr lang="ko-KR" altLang="ko-KR" sz="16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893586" y="4293096"/>
            <a:ext cx="7875838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분석 결과</a:t>
            </a:r>
            <a:endParaRPr lang="en-US" altLang="ko-KR" sz="15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다양한 소득의 흐름이 존재하여</a:t>
            </a:r>
            <a:r>
              <a:rPr lang="en-US" altLang="ko-KR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비슷한 소득을 가지는 고객끼리 군집화할 기준을 찾지 못함 </a:t>
            </a:r>
            <a:endParaRPr lang="en-US" altLang="ko-KR" sz="1400" b="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한 두 가지의 기준으로는 비슷한 특성을 가진다고 판단하기 어려움</a:t>
            </a:r>
            <a:endParaRPr lang="en-US" altLang="ko-KR" sz="1400" b="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비슷한 소득을 가지더라도</a:t>
            </a:r>
            <a:r>
              <a:rPr lang="en-US" altLang="ko-KR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다음달 소득과는 큰 연관이 없는 것으로 판단함</a:t>
            </a:r>
            <a:endParaRPr lang="en-US" altLang="ko-KR" sz="1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4" name="그룹 13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0" y="0"/>
                <a:ext cx="9906000" cy="1047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b="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 bwMode="auto">
              <a:xfrm>
                <a:off x="328012" y="836712"/>
                <a:ext cx="928903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3585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TextBox 14"/>
            <p:cNvSpPr txBox="1"/>
            <p:nvPr/>
          </p:nvSpPr>
          <p:spPr>
            <a:xfrm>
              <a:off x="327474" y="276993"/>
              <a:ext cx="6336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+mn-ea"/>
                  <a:ea typeface="+mn-ea"/>
                </a:rPr>
                <a:t>* </a:t>
              </a:r>
              <a:r>
                <a:rPr lang="ko-KR" altLang="en-US" sz="2400" dirty="0" smtClean="0">
                  <a:latin typeface="+mn-ea"/>
                  <a:ea typeface="+mn-ea"/>
                </a:rPr>
                <a:t>붙임</a:t>
              </a:r>
              <a:r>
                <a:rPr lang="en-US" altLang="ko-KR" sz="2400" dirty="0">
                  <a:latin typeface="+mn-ea"/>
                  <a:ea typeface="+mn-ea"/>
                </a:rPr>
                <a:t>2</a:t>
              </a:r>
              <a:r>
                <a:rPr lang="en-US" altLang="ko-KR" sz="2400" dirty="0" smtClean="0">
                  <a:latin typeface="+mn-ea"/>
                  <a:ea typeface="+mn-ea"/>
                </a:rPr>
                <a:t>. STEP2. </a:t>
              </a:r>
              <a:r>
                <a:rPr lang="ko-KR" altLang="en-US" sz="2400" dirty="0" smtClean="0">
                  <a:latin typeface="+mn-ea"/>
                  <a:ea typeface="+mn-ea"/>
                </a:rPr>
                <a:t>군집분류 후 총액 예측 모델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29418" y="1227600"/>
            <a:ext cx="8136000" cy="761502"/>
            <a:chOff x="829418" y="1787058"/>
            <a:chExt cx="8136000" cy="761502"/>
          </a:xfrm>
        </p:grpSpPr>
        <p:sp>
          <p:nvSpPr>
            <p:cNvPr id="19" name="모서리가 둥근 직사각형 49">
              <a:extLst>
                <a:ext uri="{FF2B5EF4-FFF2-40B4-BE49-F238E27FC236}">
                  <a16:creationId xmlns="" xmlns:a16="http://schemas.microsoft.com/office/drawing/2014/main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모서리가 둥근 직사각형 4">
              <a:extLst>
                <a:ext uri="{FF2B5EF4-FFF2-40B4-BE49-F238E27FC236}">
                  <a16:creationId xmlns="" xmlns:a16="http://schemas.microsoft.com/office/drawing/2014/main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목적</a:t>
              </a:r>
              <a:r>
                <a:rPr lang="en-US" altLang="ko-KR" sz="1500" dirty="0"/>
                <a:t> </a:t>
              </a:r>
              <a:r>
                <a:rPr lang="en-US" altLang="ko-KR" sz="1500" dirty="0" smtClean="0"/>
                <a:t>: STEP1</a:t>
              </a:r>
              <a:r>
                <a:rPr lang="ko-KR" altLang="en-US" sz="1500" dirty="0" smtClean="0"/>
                <a:t>의 한계점을 극복하기 위해 비슷한 유형의 군집을 생성</a:t>
              </a:r>
              <a:endParaRPr lang="en-US" altLang="ko-KR" sz="1500" dirty="0" smtClean="0"/>
            </a:p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분석 요약</a:t>
              </a:r>
              <a:r>
                <a:rPr lang="en-US" altLang="ko-KR" sz="1500" dirty="0"/>
                <a:t> </a:t>
              </a:r>
              <a:r>
                <a:rPr lang="en-US" altLang="ko-KR" sz="1500" dirty="0" smtClean="0"/>
                <a:t>: </a:t>
              </a:r>
              <a:r>
                <a:rPr lang="ko-KR" altLang="en-US" sz="1500" dirty="0" smtClean="0"/>
                <a:t>비슷한 특성을 가진 고객이면 다음 달 예측값도 비슷한 특성을 가짐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7224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893586" y="4941168"/>
            <a:ext cx="7875838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분석 결과</a:t>
            </a:r>
            <a:endParaRPr lang="en-US" altLang="ko-KR" sz="15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비슷한 </a:t>
            </a:r>
            <a:r>
              <a:rPr lang="ko-KR" alt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값</a:t>
            </a: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을 가지는 고객끼리 군집화를 시킬 수 있었으나</a:t>
            </a:r>
            <a:r>
              <a:rPr lang="en-US" altLang="ko-KR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다음달 소득값은 연관이 없는 것으로 판단함</a:t>
            </a:r>
            <a:endParaRPr lang="en-US" altLang="ko-KR" sz="1400" b="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특히 변동계수의 값이 큰 군집일수록 다양한 소득값이 존재함</a:t>
            </a:r>
            <a:endParaRPr lang="en-US" altLang="ko-KR" sz="1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844956" y="2132856"/>
            <a:ext cx="8284507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3</a:t>
            </a:r>
            <a:r>
              <a:rPr lang="en-US" altLang="ko-KR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   </a:t>
            </a: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비슷한 변동계수 값을 가지는 고객끼리 군집화</a:t>
            </a:r>
            <a:endParaRPr lang="en-US" altLang="ko-KR" sz="15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ko-KR" sz="5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가정 </a:t>
            </a:r>
            <a:r>
              <a:rPr lang="en-US" altLang="ko-KR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비슷한 변동계수 값을 가지는 군집은 예측값도 비슷할 것임</a:t>
            </a:r>
            <a:endParaRPr lang="en-US" altLang="ko-KR" sz="1400" b="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(본문)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분류 방법</a:t>
            </a:r>
            <a:endParaRPr lang="en-US" altLang="ko-KR" sz="1400" b="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ko-KR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  - </a:t>
            </a: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비슷한 변동계수 값을 가지는 고객끼리 군집화</a:t>
            </a:r>
            <a:endParaRPr lang="en-US" altLang="ko-KR" sz="1400" b="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914400" lvl="4" indent="0"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ko-KR" sz="400" b="0" dirty="0" smtClean="0">
              <a:latin typeface="+mn-ea"/>
              <a:ea typeface="+mn-ea"/>
            </a:endParaRPr>
          </a:p>
          <a:p>
            <a:pPr marL="914400" lvl="4" indent="0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900" b="0" dirty="0" smtClean="0">
                <a:latin typeface="+mn-ea"/>
                <a:ea typeface="+mn-ea"/>
              </a:rPr>
              <a:t>* </a:t>
            </a:r>
            <a:r>
              <a:rPr lang="ko-KR" altLang="ko-KR" sz="900" b="0" dirty="0" smtClean="0">
                <a:latin typeface="+mn-ea"/>
                <a:ea typeface="+mn-ea"/>
              </a:rPr>
              <a:t>변동계수</a:t>
            </a:r>
            <a:r>
              <a:rPr lang="en-US" altLang="ko-KR" sz="900" b="0" dirty="0" smtClean="0">
                <a:latin typeface="+mn-ea"/>
                <a:ea typeface="+mn-ea"/>
              </a:rPr>
              <a:t> </a:t>
            </a:r>
            <a:r>
              <a:rPr lang="en-US" altLang="ko-KR" sz="900" b="0" dirty="0">
                <a:latin typeface="+mn-ea"/>
                <a:ea typeface="+mn-ea"/>
              </a:rPr>
              <a:t>= </a:t>
            </a:r>
            <a:r>
              <a:rPr lang="ko-KR" altLang="ko-KR" sz="900" b="0" dirty="0">
                <a:latin typeface="+mn-ea"/>
                <a:ea typeface="+mn-ea"/>
              </a:rPr>
              <a:t>표준편차</a:t>
            </a:r>
            <a:r>
              <a:rPr lang="en-US" altLang="ko-KR" sz="900" b="0" dirty="0">
                <a:latin typeface="+mn-ea"/>
                <a:ea typeface="+mn-ea"/>
              </a:rPr>
              <a:t> / </a:t>
            </a:r>
            <a:r>
              <a:rPr lang="ko-KR" altLang="ko-KR" sz="900" b="0" dirty="0" smtClean="0">
                <a:latin typeface="+mn-ea"/>
                <a:ea typeface="+mn-ea"/>
              </a:rPr>
              <a:t>평균</a:t>
            </a:r>
            <a:endParaRPr lang="en-US" altLang="ko-KR" sz="900" b="0" dirty="0" smtClean="0">
              <a:latin typeface="+mn-ea"/>
              <a:ea typeface="+mn-ea"/>
            </a:endParaRPr>
          </a:p>
          <a:p>
            <a:pPr marL="914400" lvl="4" indent="0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900" b="0" dirty="0" smtClean="0">
                <a:latin typeface="+mn-ea"/>
                <a:ea typeface="+mn-ea"/>
              </a:rPr>
              <a:t>* </a:t>
            </a:r>
            <a:r>
              <a:rPr lang="ko-KR" altLang="en-US" sz="900" b="0" dirty="0" smtClean="0">
                <a:latin typeface="+mn-ea"/>
                <a:ea typeface="+mn-ea"/>
              </a:rPr>
              <a:t>변동계수를 </a:t>
            </a:r>
            <a:r>
              <a:rPr lang="ko-KR" altLang="en-US" sz="900" b="0" dirty="0">
                <a:latin typeface="+mn-ea"/>
                <a:ea typeface="+mn-ea"/>
              </a:rPr>
              <a:t>사용한 이유</a:t>
            </a:r>
          </a:p>
          <a:p>
            <a:pPr marL="914400" lvl="4" indent="0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900" b="0" dirty="0" smtClean="0">
                <a:latin typeface="+mn-ea"/>
                <a:ea typeface="+mn-ea"/>
              </a:rPr>
              <a:t>    - </a:t>
            </a:r>
            <a:r>
              <a:rPr lang="ko-KR" altLang="en-US" sz="900" b="0" dirty="0" smtClean="0">
                <a:latin typeface="+mn-ea"/>
                <a:ea typeface="+mn-ea"/>
              </a:rPr>
              <a:t>표준편차는 데이터의 평균값이 </a:t>
            </a:r>
            <a:r>
              <a:rPr lang="ko-KR" altLang="en-US" sz="900" b="0" dirty="0">
                <a:latin typeface="+mn-ea"/>
                <a:ea typeface="+mn-ea"/>
              </a:rPr>
              <a:t>클수록 커지는 경향이 있음</a:t>
            </a:r>
          </a:p>
          <a:p>
            <a:pPr marL="914400" lvl="4" indent="0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900" b="0" dirty="0" smtClean="0">
                <a:latin typeface="+mn-ea"/>
                <a:ea typeface="+mn-ea"/>
              </a:rPr>
              <a:t>    - </a:t>
            </a:r>
            <a:r>
              <a:rPr lang="ko-KR" altLang="en-US" sz="900" b="0" dirty="0" smtClean="0">
                <a:latin typeface="+mn-ea"/>
                <a:ea typeface="+mn-ea"/>
              </a:rPr>
              <a:t>다른 </a:t>
            </a:r>
            <a:r>
              <a:rPr lang="ko-KR" altLang="en-US" sz="900" b="0" dirty="0">
                <a:latin typeface="+mn-ea"/>
                <a:ea typeface="+mn-ea"/>
              </a:rPr>
              <a:t>평균값을 가지는 </a:t>
            </a:r>
            <a:r>
              <a:rPr lang="ko-KR" altLang="en-US" sz="900" b="0" dirty="0" smtClean="0">
                <a:latin typeface="+mn-ea"/>
                <a:ea typeface="+mn-ea"/>
              </a:rPr>
              <a:t>데이터를 비교하는 </a:t>
            </a:r>
            <a:r>
              <a:rPr lang="ko-KR" altLang="en-US" sz="900" b="0" dirty="0">
                <a:latin typeface="+mn-ea"/>
                <a:ea typeface="+mn-ea"/>
              </a:rPr>
              <a:t>경우</a:t>
            </a:r>
            <a:r>
              <a:rPr lang="en-US" altLang="ko-KR" sz="900" b="0" dirty="0">
                <a:latin typeface="+mn-ea"/>
                <a:ea typeface="+mn-ea"/>
              </a:rPr>
              <a:t>, </a:t>
            </a:r>
            <a:r>
              <a:rPr lang="ko-KR" altLang="en-US" sz="900" b="0" dirty="0">
                <a:latin typeface="+mn-ea"/>
                <a:ea typeface="+mn-ea"/>
              </a:rPr>
              <a:t>표준편차를 기준으로 하면 적절하지 않은 경우가 있음</a:t>
            </a:r>
          </a:p>
          <a:p>
            <a:pPr marL="914400" lvl="4" indent="0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900" b="0" dirty="0" smtClean="0">
                <a:latin typeface="+mn-ea"/>
                <a:ea typeface="+mn-ea"/>
              </a:rPr>
              <a:t>    - </a:t>
            </a:r>
            <a:r>
              <a:rPr lang="ko-KR" altLang="en-US" sz="900" b="0" dirty="0" smtClean="0">
                <a:latin typeface="+mn-ea"/>
                <a:ea typeface="+mn-ea"/>
              </a:rPr>
              <a:t>표준편차를 </a:t>
            </a:r>
            <a:r>
              <a:rPr lang="ko-KR" altLang="en-US" sz="900" b="0" dirty="0">
                <a:latin typeface="+mn-ea"/>
                <a:ea typeface="+mn-ea"/>
              </a:rPr>
              <a:t>평균값으로 나눈 변동계수를 사용함으로써 평균값은 다르지만 비슷한 변동을 가지는 데이터들을 모을 수 </a:t>
            </a:r>
            <a:r>
              <a:rPr lang="ko-KR" altLang="en-US" sz="900" b="0" dirty="0" smtClean="0">
                <a:latin typeface="+mn-ea"/>
                <a:ea typeface="+mn-ea"/>
              </a:rPr>
              <a:t>있음</a:t>
            </a:r>
            <a:endParaRPr lang="ko-KR" altLang="en-US" sz="900" b="0" dirty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9" name="모서리가 둥근 직사각형 4"/>
          <p:cNvSpPr/>
          <p:nvPr/>
        </p:nvSpPr>
        <p:spPr>
          <a:xfrm>
            <a:off x="893586" y="1246565"/>
            <a:ext cx="7758786" cy="6721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20320" rIns="30480" bIns="20320" numCol="1" spcCol="1270" anchor="ctr" anchorCtr="0">
            <a:noAutofit/>
          </a:bodyPr>
          <a:lstStyle/>
          <a:p>
            <a:r>
              <a:rPr lang="ko-KR" altLang="ko-KR" sz="1600" dirty="0"/>
              <a:t>목적</a:t>
            </a:r>
            <a:r>
              <a:rPr lang="en-US" altLang="ko-KR" sz="1600" dirty="0"/>
              <a:t> : STEP1</a:t>
            </a:r>
            <a:r>
              <a:rPr lang="ko-KR" altLang="en-US" sz="1600" dirty="0"/>
              <a:t>의 한계점을 극복하기 위해 비슷한 유형의 군집을 생성</a:t>
            </a:r>
            <a:endParaRPr lang="en-US" altLang="ko-KR" sz="1600" dirty="0"/>
          </a:p>
          <a:p>
            <a:r>
              <a:rPr lang="ko-KR" altLang="en-US" sz="1600" dirty="0"/>
              <a:t>가정</a:t>
            </a:r>
            <a:r>
              <a:rPr lang="en-US" altLang="ko-KR" sz="1600" dirty="0"/>
              <a:t> : </a:t>
            </a:r>
            <a:r>
              <a:rPr lang="ko-KR" altLang="en-US" sz="1600" dirty="0"/>
              <a:t>비슷한 특성을 가진 고객이면 다음 달 </a:t>
            </a:r>
            <a:r>
              <a:rPr lang="ko-KR" altLang="en-US" sz="1600" dirty="0" smtClean="0"/>
              <a:t>예측값도 </a:t>
            </a:r>
            <a:r>
              <a:rPr lang="ko-KR" altLang="en-US" sz="1600" dirty="0"/>
              <a:t>비슷한 특성을 가짐</a:t>
            </a:r>
            <a:endParaRPr lang="ko-KR" altLang="ko-KR" sz="16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3" name="그룹 12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0" y="0"/>
                <a:ext cx="9906000" cy="1047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b="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 bwMode="auto">
              <a:xfrm>
                <a:off x="328012" y="836712"/>
                <a:ext cx="928903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3585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TextBox 14"/>
            <p:cNvSpPr txBox="1"/>
            <p:nvPr/>
          </p:nvSpPr>
          <p:spPr>
            <a:xfrm>
              <a:off x="327474" y="276993"/>
              <a:ext cx="6336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+mn-ea"/>
                  <a:ea typeface="+mn-ea"/>
                </a:rPr>
                <a:t>* </a:t>
              </a:r>
              <a:r>
                <a:rPr lang="ko-KR" altLang="en-US" sz="2400" dirty="0" smtClean="0">
                  <a:latin typeface="+mn-ea"/>
                  <a:ea typeface="+mn-ea"/>
                </a:rPr>
                <a:t>붙임</a:t>
              </a:r>
              <a:r>
                <a:rPr lang="en-US" altLang="ko-KR" sz="2400" dirty="0">
                  <a:latin typeface="+mn-ea"/>
                  <a:ea typeface="+mn-ea"/>
                </a:rPr>
                <a:t>2</a:t>
              </a:r>
              <a:r>
                <a:rPr lang="en-US" altLang="ko-KR" sz="2400" dirty="0" smtClean="0">
                  <a:latin typeface="+mn-ea"/>
                  <a:ea typeface="+mn-ea"/>
                </a:rPr>
                <a:t>. STEP2. </a:t>
              </a:r>
              <a:r>
                <a:rPr lang="ko-KR" altLang="en-US" sz="2400" dirty="0" smtClean="0">
                  <a:latin typeface="+mn-ea"/>
                  <a:ea typeface="+mn-ea"/>
                </a:rPr>
                <a:t>군집분류 후 총액 예측 모델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29418" y="1227600"/>
            <a:ext cx="8136000" cy="761502"/>
            <a:chOff x="829418" y="1787058"/>
            <a:chExt cx="8136000" cy="761502"/>
          </a:xfrm>
        </p:grpSpPr>
        <p:sp>
          <p:nvSpPr>
            <p:cNvPr id="19" name="모서리가 둥근 직사각형 49">
              <a:extLst>
                <a:ext uri="{FF2B5EF4-FFF2-40B4-BE49-F238E27FC236}">
                  <a16:creationId xmlns="" xmlns:a16="http://schemas.microsoft.com/office/drawing/2014/main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모서리가 둥근 직사각형 4">
              <a:extLst>
                <a:ext uri="{FF2B5EF4-FFF2-40B4-BE49-F238E27FC236}">
                  <a16:creationId xmlns="" xmlns:a16="http://schemas.microsoft.com/office/drawing/2014/main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목적</a:t>
              </a:r>
              <a:r>
                <a:rPr lang="en-US" altLang="ko-KR" sz="1500" dirty="0"/>
                <a:t> </a:t>
              </a:r>
              <a:r>
                <a:rPr lang="en-US" altLang="ko-KR" sz="1500" dirty="0" smtClean="0"/>
                <a:t>: STEP1</a:t>
              </a:r>
              <a:r>
                <a:rPr lang="ko-KR" altLang="en-US" sz="1500" dirty="0" smtClean="0"/>
                <a:t>의 한계점을 극복하기 위해 비슷한 유형의 군집을 생성</a:t>
              </a:r>
              <a:endParaRPr lang="en-US" altLang="ko-KR" sz="1500" dirty="0" smtClean="0"/>
            </a:p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분석 요약</a:t>
              </a:r>
              <a:r>
                <a:rPr lang="en-US" altLang="ko-KR" sz="1500" dirty="0"/>
                <a:t> </a:t>
              </a:r>
              <a:r>
                <a:rPr lang="en-US" altLang="ko-KR" sz="1500" dirty="0" smtClean="0"/>
                <a:t>: </a:t>
              </a:r>
              <a:r>
                <a:rPr lang="ko-KR" altLang="en-US" sz="1500" dirty="0" smtClean="0"/>
                <a:t>비슷한 특성을 가진 고객이면 다음 달 예측값도 비슷한 특성을 가짐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8267675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9" name="모서리가 둥근 직사각형 4"/>
          <p:cNvSpPr/>
          <p:nvPr/>
        </p:nvSpPr>
        <p:spPr>
          <a:xfrm>
            <a:off x="893586" y="1246565"/>
            <a:ext cx="7758786" cy="6721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20320" rIns="30480" bIns="20320" numCol="1" spcCol="1270" anchor="ctr" anchorCtr="0">
            <a:noAutofit/>
          </a:bodyPr>
          <a:lstStyle/>
          <a:p>
            <a:r>
              <a:rPr lang="ko-KR" altLang="ko-KR" sz="1600" dirty="0"/>
              <a:t>목적</a:t>
            </a:r>
            <a:r>
              <a:rPr lang="en-US" altLang="ko-KR" sz="1600" dirty="0"/>
              <a:t> : STEP1</a:t>
            </a:r>
            <a:r>
              <a:rPr lang="ko-KR" altLang="en-US" sz="1600" dirty="0"/>
              <a:t>의 한계점을 극복하기 위해 비슷한 유형의 군집을 생성</a:t>
            </a:r>
            <a:endParaRPr lang="en-US" altLang="ko-KR" sz="1600" dirty="0"/>
          </a:p>
          <a:p>
            <a:r>
              <a:rPr lang="ko-KR" altLang="en-US" sz="1600" dirty="0"/>
              <a:t>가정</a:t>
            </a:r>
            <a:r>
              <a:rPr lang="en-US" altLang="ko-KR" sz="1600" dirty="0"/>
              <a:t> : </a:t>
            </a:r>
            <a:r>
              <a:rPr lang="ko-KR" altLang="en-US" sz="1600" dirty="0"/>
              <a:t>비슷한 특성을 가진 고객이면 다음 달 </a:t>
            </a:r>
            <a:r>
              <a:rPr lang="ko-KR" altLang="en-US" sz="1600" dirty="0" smtClean="0"/>
              <a:t>예측값도 </a:t>
            </a:r>
            <a:r>
              <a:rPr lang="ko-KR" altLang="en-US" sz="1600" dirty="0"/>
              <a:t>비슷한 특성을 가짐</a:t>
            </a:r>
            <a:endParaRPr lang="ko-KR" altLang="ko-KR" sz="16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844957" y="2132856"/>
            <a:ext cx="7568014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결론</a:t>
            </a:r>
            <a:endParaRPr lang="en-US" altLang="ko-KR" sz="5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400" b="0" dirty="0" smtClean="0">
                <a:latin typeface="+mn-ea"/>
                <a:ea typeface="+mn-ea"/>
              </a:rPr>
              <a:t>비슷한 특성을 가지는 군집화할 기준을 세우기가 어려움</a:t>
            </a:r>
            <a:endParaRPr lang="en-US" altLang="ko-KR" sz="1400" b="0" dirty="0" smtClean="0">
              <a:latin typeface="+mn-ea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400" b="0" dirty="0" smtClean="0">
                <a:latin typeface="+mn-ea"/>
                <a:ea typeface="+mn-ea"/>
              </a:rPr>
              <a:t>과거 소득의 패턴과 변동이 비슷하더라도 다음 달 소득값과는 큰 연관이 없음</a:t>
            </a:r>
            <a:endParaRPr lang="en-US" altLang="ko-KR" sz="1400" b="0" dirty="0" smtClean="0">
              <a:latin typeface="+mn-ea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400" b="0" dirty="0" smtClean="0">
                <a:latin typeface="+mn-ea"/>
                <a:ea typeface="+mn-ea"/>
              </a:rPr>
              <a:t>과거의 데이터가 비슷한 패턴과 변동을 가짐에도 불구하고</a:t>
            </a:r>
            <a:r>
              <a:rPr lang="en-US" altLang="ko-KR" sz="1400" b="0" dirty="0" smtClean="0">
                <a:latin typeface="+mn-ea"/>
                <a:ea typeface="+mn-ea"/>
              </a:rPr>
              <a:t>, </a:t>
            </a:r>
            <a:r>
              <a:rPr lang="ko-KR" altLang="en-US" sz="1400" b="0" dirty="0" smtClean="0">
                <a:latin typeface="+mn-ea"/>
                <a:ea typeface="+mn-ea"/>
              </a:rPr>
              <a:t>다음달의 값이 비슷하지 않은 이유를 파악해야 함</a:t>
            </a:r>
            <a:r>
              <a:rPr lang="en-US" altLang="ko-KR" sz="1400" b="0" dirty="0" smtClean="0">
                <a:latin typeface="+mn-ea"/>
                <a:ea typeface="+mn-ea"/>
              </a:rPr>
              <a:t>.</a:t>
            </a:r>
          </a:p>
          <a:p>
            <a:pPr marL="285750" indent="-285750" eaLnBrk="1" hangingPunct="1">
              <a:spcBef>
                <a:spcPct val="20000"/>
              </a:spcBef>
              <a:buFont typeface="Arial" pitchFamily="34" charset="0"/>
              <a:buChar char="•"/>
            </a:pPr>
            <a:endParaRPr lang="en-US" altLang="ko-KR" sz="1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rPr>
              <a:t> STEP3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rPr>
              <a:t>로 진행</a:t>
            </a:r>
            <a:endParaRPr lang="en-US" altLang="ko-KR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0" name="그룹 9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0" y="0"/>
                <a:ext cx="9906000" cy="1047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b="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5" name="직선 연결선 14"/>
              <p:cNvCxnSpPr/>
              <p:nvPr/>
            </p:nvCxnSpPr>
            <p:spPr bwMode="auto">
              <a:xfrm>
                <a:off x="328012" y="836712"/>
                <a:ext cx="928903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3585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" name="TextBox 12"/>
            <p:cNvSpPr txBox="1"/>
            <p:nvPr/>
          </p:nvSpPr>
          <p:spPr>
            <a:xfrm>
              <a:off x="327474" y="276993"/>
              <a:ext cx="6336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+mn-ea"/>
                  <a:ea typeface="+mn-ea"/>
                </a:rPr>
                <a:t>* </a:t>
              </a:r>
              <a:r>
                <a:rPr lang="ko-KR" altLang="en-US" sz="2400" dirty="0" smtClean="0">
                  <a:latin typeface="+mn-ea"/>
                  <a:ea typeface="+mn-ea"/>
                </a:rPr>
                <a:t>붙임</a:t>
              </a:r>
              <a:r>
                <a:rPr lang="en-US" altLang="ko-KR" sz="2400" dirty="0">
                  <a:latin typeface="+mn-ea"/>
                  <a:ea typeface="+mn-ea"/>
                </a:rPr>
                <a:t>2</a:t>
              </a:r>
              <a:r>
                <a:rPr lang="en-US" altLang="ko-KR" sz="2400" dirty="0" smtClean="0">
                  <a:latin typeface="+mn-ea"/>
                  <a:ea typeface="+mn-ea"/>
                </a:rPr>
                <a:t>. STEP2. </a:t>
              </a:r>
              <a:r>
                <a:rPr lang="ko-KR" altLang="en-US" sz="2400" dirty="0" smtClean="0">
                  <a:latin typeface="+mn-ea"/>
                  <a:ea typeface="+mn-ea"/>
                </a:rPr>
                <a:t>군집분류 후 총액 예측 모델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29418" y="1227600"/>
            <a:ext cx="8136000" cy="761502"/>
            <a:chOff x="829418" y="1787058"/>
            <a:chExt cx="8136000" cy="761502"/>
          </a:xfrm>
        </p:grpSpPr>
        <p:sp>
          <p:nvSpPr>
            <p:cNvPr id="17" name="모서리가 둥근 직사각형 49">
              <a:extLst>
                <a:ext uri="{FF2B5EF4-FFF2-40B4-BE49-F238E27FC236}">
                  <a16:creationId xmlns="" xmlns:a16="http://schemas.microsoft.com/office/drawing/2014/main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모서리가 둥근 직사각형 4">
              <a:extLst>
                <a:ext uri="{FF2B5EF4-FFF2-40B4-BE49-F238E27FC236}">
                  <a16:creationId xmlns="" xmlns:a16="http://schemas.microsoft.com/office/drawing/2014/main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목적</a:t>
              </a:r>
              <a:r>
                <a:rPr lang="en-US" altLang="ko-KR" sz="1500" dirty="0"/>
                <a:t> </a:t>
              </a:r>
              <a:r>
                <a:rPr lang="en-US" altLang="ko-KR" sz="1500" dirty="0" smtClean="0"/>
                <a:t>: STEP1</a:t>
              </a:r>
              <a:r>
                <a:rPr lang="ko-KR" altLang="en-US" sz="1500" dirty="0" smtClean="0"/>
                <a:t>의 한계점을 극복하기 위해 비슷한 유형의 군집을 생성</a:t>
              </a:r>
              <a:endParaRPr lang="en-US" altLang="ko-KR" sz="1500" dirty="0" smtClean="0"/>
            </a:p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분석 요약</a:t>
              </a:r>
              <a:r>
                <a:rPr lang="en-US" altLang="ko-KR" sz="1500" dirty="0"/>
                <a:t> </a:t>
              </a:r>
              <a:r>
                <a:rPr lang="en-US" altLang="ko-KR" sz="1500" dirty="0" smtClean="0"/>
                <a:t>: </a:t>
              </a:r>
              <a:r>
                <a:rPr lang="ko-KR" altLang="en-US" sz="1500" dirty="0" smtClean="0"/>
                <a:t>비슷한 특성을 가진 고객이면 다음 달 예측값도 비슷한 특성을 가짐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8213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52365" y="1373115"/>
            <a:ext cx="4533083" cy="3786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/>
              <a:t>예측 값은 선형부분</a:t>
            </a:r>
            <a:r>
              <a:rPr lang="en-US" altLang="ko-KR" sz="1600" dirty="0"/>
              <a:t>(Linear-term)</a:t>
            </a:r>
            <a:r>
              <a:rPr lang="ko-KR" altLang="en-US" sz="1600" dirty="0"/>
              <a:t>과 비선형부분</a:t>
            </a:r>
            <a:r>
              <a:rPr lang="en-US" altLang="ko-KR" sz="1600" dirty="0"/>
              <a:t>(Non-linear-term)</a:t>
            </a:r>
            <a:r>
              <a:rPr lang="ko-KR" altLang="en-US" sz="1600" dirty="0"/>
              <a:t>으로 나누어서 맞출 수 있음</a:t>
            </a: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ARIMA </a:t>
            </a:r>
            <a:r>
              <a:rPr lang="ko-KR" altLang="en-US" sz="1600" dirty="0"/>
              <a:t>모델을 사용하여 맞추는 값을 </a:t>
            </a:r>
            <a:r>
              <a:rPr lang="en-US" altLang="ko-KR" sz="1600" dirty="0"/>
              <a:t>1</a:t>
            </a:r>
            <a:r>
              <a:rPr lang="ko-KR" altLang="en-US" sz="1600" dirty="0"/>
              <a:t>차 예측 값</a:t>
            </a:r>
            <a:r>
              <a:rPr lang="en-US" altLang="ko-KR" sz="1600" dirty="0"/>
              <a:t>(</a:t>
            </a:r>
            <a:r>
              <a:rPr lang="ko-KR" altLang="en-US" sz="1600" dirty="0"/>
              <a:t>선형부분 예측 값</a:t>
            </a:r>
            <a:r>
              <a:rPr lang="en-US" altLang="ko-KR" sz="1600" dirty="0"/>
              <a:t>) </a:t>
            </a:r>
            <a:r>
              <a:rPr lang="ko-KR" altLang="en-US" sz="1600" dirty="0"/>
              <a:t>이라고 정의</a:t>
            </a: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1</a:t>
            </a:r>
            <a:r>
              <a:rPr lang="ko-KR" altLang="en-US" sz="1600" dirty="0"/>
              <a:t>차 예측 값과 실제 값의 오차를 </a:t>
            </a:r>
            <a:r>
              <a:rPr lang="ko-KR" altLang="en-US" sz="1600" dirty="0" smtClean="0"/>
              <a:t>구하고 이를 비선형 부분으로 정의</a:t>
            </a: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/>
              <a:t>지도학습 모델에 오차를 학습시켜 이를 맞출 수 있는 모델을 생성</a:t>
            </a: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ARIMA </a:t>
            </a:r>
            <a:r>
              <a:rPr lang="ko-KR" altLang="en-US" sz="1600" dirty="0"/>
              <a:t>모델이 구한 </a:t>
            </a:r>
            <a:r>
              <a:rPr lang="en-US" altLang="ko-KR" sz="1600" dirty="0"/>
              <a:t>1</a:t>
            </a:r>
            <a:r>
              <a:rPr lang="ko-KR" altLang="en-US" sz="1600" dirty="0"/>
              <a:t>차 예측 값과 지도학습 모델이 구한 오차를 합하여 최종 예측 값을 산출</a:t>
            </a:r>
            <a:endParaRPr lang="en-US" altLang="ko-KR" sz="1600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821578" y="5417596"/>
            <a:ext cx="8163870" cy="74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altLang="ko-KR" b="1" i="1" dirty="0" smtClean="0"/>
              <a:t>G. Peter Zhang, “Time </a:t>
            </a:r>
            <a:r>
              <a:rPr lang="en-US" altLang="ko-KR" b="1" i="1" dirty="0"/>
              <a:t>series forecasting using a hybrid ARIMA and neural </a:t>
            </a:r>
            <a:r>
              <a:rPr lang="en-US" altLang="ko-KR" b="1" i="1" dirty="0" smtClean="0"/>
              <a:t>network model”, </a:t>
            </a:r>
            <a:r>
              <a:rPr lang="en-US" altLang="ko-KR" b="1" i="1" dirty="0" err="1" smtClean="0"/>
              <a:t>Neurocomputing</a:t>
            </a:r>
            <a:r>
              <a:rPr lang="en-US" altLang="ko-KR" b="1" i="1" dirty="0" smtClean="0"/>
              <a:t> 50, 2003, p.159-175</a:t>
            </a:r>
            <a:endParaRPr lang="ko-KR" altLang="ko-KR" sz="1200" b="1" i="1" dirty="0"/>
          </a:p>
        </p:txBody>
      </p:sp>
      <p:pic>
        <p:nvPicPr>
          <p:cNvPr id="13" name="그림 12" descr="논문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78" y="1341452"/>
            <a:ext cx="3462085" cy="3791227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8" name="그룹 7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0" y="0"/>
                <a:ext cx="9906000" cy="1047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b="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2" name="직선 연결선 11"/>
              <p:cNvCxnSpPr/>
              <p:nvPr/>
            </p:nvCxnSpPr>
            <p:spPr bwMode="auto">
              <a:xfrm>
                <a:off x="328012" y="836712"/>
                <a:ext cx="928903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3585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" name="TextBox 9"/>
            <p:cNvSpPr txBox="1"/>
            <p:nvPr/>
          </p:nvSpPr>
          <p:spPr>
            <a:xfrm>
              <a:off x="327474" y="276993"/>
              <a:ext cx="6336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+mn-ea"/>
                  <a:ea typeface="+mn-ea"/>
                </a:rPr>
                <a:t>* </a:t>
              </a:r>
              <a:r>
                <a:rPr lang="ko-KR" altLang="en-US" sz="2400" dirty="0" smtClean="0">
                  <a:latin typeface="+mn-ea"/>
                  <a:ea typeface="+mn-ea"/>
                </a:rPr>
                <a:t>붙임</a:t>
              </a:r>
              <a:r>
                <a:rPr lang="en-US" altLang="ko-KR" sz="2400" dirty="0" smtClean="0">
                  <a:latin typeface="+mn-ea"/>
                  <a:ea typeface="+mn-ea"/>
                </a:rPr>
                <a:t>3. </a:t>
              </a:r>
              <a:r>
                <a:rPr lang="ko-KR" altLang="en-US" sz="2400" dirty="0" smtClean="0">
                  <a:latin typeface="+mn-ea"/>
                  <a:ea typeface="+mn-ea"/>
                </a:rPr>
                <a:t>참고문헌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5760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4">
            <a:extLst>
              <a:ext uri="{FF2B5EF4-FFF2-40B4-BE49-F238E27FC236}">
                <a16:creationId xmlns="" xmlns:a16="http://schemas.microsoft.com/office/drawing/2014/main" id="{D815E7D0-EE3A-499A-B44F-285DAB8E35FD}"/>
              </a:ext>
            </a:extLst>
          </p:cNvPr>
          <p:cNvSpPr/>
          <p:nvPr/>
        </p:nvSpPr>
        <p:spPr>
          <a:xfrm>
            <a:off x="863621" y="1285236"/>
            <a:ext cx="3946098" cy="2431796"/>
          </a:xfrm>
          <a:prstGeom prst="roundRect">
            <a:avLst>
              <a:gd name="adj" fmla="val 1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93517B9-00D3-454E-86B7-7B0409FAAA61}"/>
              </a:ext>
            </a:extLst>
          </p:cNvPr>
          <p:cNvSpPr txBox="1"/>
          <p:nvPr/>
        </p:nvSpPr>
        <p:spPr>
          <a:xfrm>
            <a:off x="991102" y="1324292"/>
            <a:ext cx="3745874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500" dirty="0" smtClean="0">
                <a:latin typeface="+mn-ea"/>
                <a:ea typeface="+mn-ea"/>
              </a:rPr>
              <a:t>통합자산관리시스템 구축</a:t>
            </a:r>
            <a:r>
              <a:rPr lang="en-US" altLang="ko-KR" sz="1500" dirty="0" smtClean="0">
                <a:latin typeface="+mn-ea"/>
                <a:ea typeface="+mn-ea"/>
              </a:rPr>
              <a:t/>
            </a:r>
            <a:br>
              <a:rPr lang="en-US" altLang="ko-KR" sz="1500" dirty="0" smtClean="0">
                <a:latin typeface="+mn-ea"/>
                <a:ea typeface="+mn-ea"/>
              </a:rPr>
            </a:br>
            <a:endParaRPr lang="en-US" altLang="ko-KR" sz="200" dirty="0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dirty="0" smtClean="0">
                <a:latin typeface="+mn-ea"/>
                <a:ea typeface="+mn-ea"/>
              </a:rPr>
              <a:t>정부가 </a:t>
            </a:r>
            <a:r>
              <a:rPr lang="ko-KR" altLang="en-US" sz="1400" b="0" dirty="0">
                <a:latin typeface="+mn-ea"/>
                <a:ea typeface="+mn-ea"/>
              </a:rPr>
              <a:t>마이 </a:t>
            </a:r>
            <a:r>
              <a:rPr lang="ko-KR" altLang="en-US" sz="1400" b="0" dirty="0" smtClean="0">
                <a:latin typeface="+mn-ea"/>
                <a:ea typeface="+mn-ea"/>
              </a:rPr>
              <a:t>데이터를 활성화</a:t>
            </a:r>
            <a:endParaRPr lang="en-US" altLang="ko-KR" sz="1400" b="0" dirty="0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dirty="0" smtClean="0">
                <a:latin typeface="+mn-ea"/>
                <a:ea typeface="+mn-ea"/>
              </a:rPr>
              <a:t>개인 데이터를 </a:t>
            </a:r>
            <a:r>
              <a:rPr lang="ko-KR" altLang="en-US" sz="1400" b="0" dirty="0">
                <a:latin typeface="+mn-ea"/>
                <a:ea typeface="+mn-ea"/>
              </a:rPr>
              <a:t>관리할 </a:t>
            </a:r>
            <a:r>
              <a:rPr lang="ko-KR" altLang="en-US" sz="1400" b="0" dirty="0" smtClean="0">
                <a:latin typeface="+mn-ea"/>
                <a:ea typeface="+mn-ea"/>
              </a:rPr>
              <a:t>필요성이 대두</a:t>
            </a:r>
            <a:endParaRPr lang="en-US" altLang="ko-KR" sz="1400" b="0" dirty="0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dirty="0" err="1" smtClean="0">
                <a:latin typeface="+mn-ea"/>
                <a:ea typeface="+mn-ea"/>
              </a:rPr>
              <a:t>핀테크</a:t>
            </a:r>
            <a:r>
              <a:rPr lang="ko-KR" altLang="en-US" sz="1400" b="0" dirty="0" smtClean="0">
                <a:latin typeface="+mn-ea"/>
                <a:ea typeface="+mn-ea"/>
              </a:rPr>
              <a:t> 사업자들은 이미 관리체계를 구축 중이므로 빠른 </a:t>
            </a:r>
            <a:r>
              <a:rPr lang="ko-KR" altLang="en-US" sz="1400" b="0" dirty="0">
                <a:latin typeface="+mn-ea"/>
                <a:ea typeface="+mn-ea"/>
              </a:rPr>
              <a:t>대응 체계 마련 </a:t>
            </a:r>
            <a:r>
              <a:rPr lang="ko-KR" altLang="en-US" sz="1400" b="0" dirty="0" smtClean="0">
                <a:latin typeface="+mn-ea"/>
                <a:ea typeface="+mn-ea"/>
              </a:rPr>
              <a:t>필요</a:t>
            </a:r>
            <a:r>
              <a:rPr lang="en-US" altLang="ko-KR" sz="1400" b="0" dirty="0">
                <a:latin typeface="+mn-ea"/>
                <a:ea typeface="+mn-ea"/>
              </a:rPr>
              <a:t/>
            </a:r>
            <a:br>
              <a:rPr lang="en-US" altLang="ko-KR" sz="1400" b="0" dirty="0">
                <a:latin typeface="+mn-ea"/>
                <a:ea typeface="+mn-ea"/>
              </a:rPr>
            </a:br>
            <a:r>
              <a:rPr lang="en-US" altLang="ko-KR" sz="1100" b="0" dirty="0" smtClean="0">
                <a:latin typeface="+mn-ea"/>
                <a:ea typeface="+mn-ea"/>
              </a:rPr>
              <a:t>ex) </a:t>
            </a:r>
            <a:r>
              <a:rPr lang="ko-KR" altLang="en-US" sz="1100" b="0" dirty="0" smtClean="0">
                <a:latin typeface="+mn-ea"/>
                <a:ea typeface="+mn-ea"/>
              </a:rPr>
              <a:t>뱅크샐러드 </a:t>
            </a:r>
            <a:r>
              <a:rPr lang="en-US" altLang="ko-KR" sz="1100" b="0" dirty="0" smtClean="0">
                <a:latin typeface="+mn-ea"/>
                <a:ea typeface="+mn-ea"/>
              </a:rPr>
              <a:t>: </a:t>
            </a:r>
            <a:r>
              <a:rPr lang="ko-KR" altLang="en-US" sz="1100" b="0" dirty="0" smtClean="0">
                <a:latin typeface="+mn-ea"/>
                <a:ea typeface="+mn-ea"/>
              </a:rPr>
              <a:t>통합자산관리시스템</a:t>
            </a:r>
            <a:r>
              <a:rPr lang="en-US" altLang="ko-KR" sz="1100" b="0" dirty="0" smtClean="0">
                <a:latin typeface="+mn-ea"/>
                <a:ea typeface="+mn-ea"/>
              </a:rPr>
              <a:t> </a:t>
            </a:r>
            <a:endParaRPr lang="ko-KR" altLang="en-US" sz="1100" b="0" dirty="0">
              <a:latin typeface="+mn-ea"/>
              <a:ea typeface="+mn-ea"/>
            </a:endParaRPr>
          </a:p>
        </p:txBody>
      </p:sp>
      <p:sp>
        <p:nvSpPr>
          <p:cNvPr id="10" name="모서리가 둥근 직사각형 4">
            <a:extLst>
              <a:ext uri="{FF2B5EF4-FFF2-40B4-BE49-F238E27FC236}">
                <a16:creationId xmlns="" xmlns:a16="http://schemas.microsoft.com/office/drawing/2014/main" id="{D815E7D0-EE3A-499A-B44F-285DAB8E35FD}"/>
              </a:ext>
            </a:extLst>
          </p:cNvPr>
          <p:cNvSpPr/>
          <p:nvPr/>
        </p:nvSpPr>
        <p:spPr>
          <a:xfrm>
            <a:off x="5111358" y="1285237"/>
            <a:ext cx="3946098" cy="2431794"/>
          </a:xfrm>
          <a:prstGeom prst="roundRect">
            <a:avLst>
              <a:gd name="adj" fmla="val 1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7734173-9132-41AC-B4E9-B7EAD7B934FD}"/>
              </a:ext>
            </a:extLst>
          </p:cNvPr>
          <p:cNvSpPr txBox="1"/>
          <p:nvPr/>
        </p:nvSpPr>
        <p:spPr>
          <a:xfrm>
            <a:off x="5197410" y="1324292"/>
            <a:ext cx="3802380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dirty="0">
                <a:latin typeface="+mn-ea"/>
                <a:ea typeface="+mn-ea"/>
              </a:rPr>
              <a:t>금융컨설팅 </a:t>
            </a:r>
            <a:r>
              <a:rPr lang="ko-KR" altLang="en-US" sz="1500" dirty="0" smtClean="0">
                <a:latin typeface="+mn-ea"/>
                <a:ea typeface="+mn-ea"/>
              </a:rPr>
              <a:t>제공</a:t>
            </a:r>
            <a:r>
              <a:rPr lang="en-US" altLang="ko-KR" sz="1500" dirty="0" smtClean="0">
                <a:latin typeface="+mn-ea"/>
                <a:ea typeface="+mn-ea"/>
              </a:rPr>
              <a:t/>
            </a:r>
            <a:br>
              <a:rPr lang="en-US" altLang="ko-KR" sz="1500" dirty="0" smtClean="0">
                <a:latin typeface="+mn-ea"/>
                <a:ea typeface="+mn-ea"/>
              </a:rPr>
            </a:br>
            <a:endParaRPr lang="en-US" altLang="ko-KR" sz="200" dirty="0">
              <a:latin typeface="+mn-ea"/>
              <a:ea typeface="+mn-ea"/>
            </a:endParaRPr>
          </a:p>
          <a:p>
            <a:pPr marL="285750" indent="-28575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400" b="0" kern="100" dirty="0" smtClean="0">
                <a:latin typeface="+mn-ea"/>
                <a:ea typeface="+mn-ea"/>
              </a:rPr>
              <a:t>고객들은 개인 자산관리에 관심이 많아</a:t>
            </a:r>
            <a:r>
              <a:rPr lang="ko-KR" altLang="en-US" sz="1400" b="0" kern="100" dirty="0">
                <a:latin typeface="+mn-ea"/>
                <a:ea typeface="+mn-ea"/>
              </a:rPr>
              <a:t>짐</a:t>
            </a:r>
            <a:endParaRPr lang="en-US" altLang="ko-KR" sz="1400" b="0" kern="100" dirty="0" smtClean="0">
              <a:latin typeface="+mn-ea"/>
              <a:ea typeface="+mn-ea"/>
            </a:endParaRPr>
          </a:p>
          <a:p>
            <a:pPr marL="285750" lvl="0" indent="-28575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400" b="0" kern="100" dirty="0" smtClean="0">
                <a:latin typeface="+mn-ea"/>
                <a:ea typeface="+mn-ea"/>
              </a:rPr>
              <a:t>개인들의 자산관리 지식이 부족하므로 </a:t>
            </a:r>
            <a:r>
              <a:rPr lang="ko-KR" altLang="en-US" sz="1400" b="0" kern="100" dirty="0">
                <a:latin typeface="맑은 고딕"/>
                <a:ea typeface="맑은 고딕"/>
              </a:rPr>
              <a:t>금융컨설팅의 </a:t>
            </a:r>
            <a:r>
              <a:rPr lang="ko-KR" altLang="en-US" sz="1400" b="0" kern="100" dirty="0" smtClean="0">
                <a:latin typeface="맑은 고딕"/>
                <a:ea typeface="맑은 고딕"/>
              </a:rPr>
              <a:t>필요성이 대두</a:t>
            </a:r>
            <a:endParaRPr lang="en-US" altLang="ko-KR" sz="1400" b="0" kern="100" dirty="0" smtClean="0">
              <a:latin typeface="맑은 고딕"/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400" b="0" kern="100" dirty="0">
                <a:latin typeface="맑은 고딕"/>
                <a:ea typeface="맑은 고딕"/>
              </a:rPr>
              <a:t>신용정보관리와 </a:t>
            </a:r>
            <a:r>
              <a:rPr lang="ko-KR" altLang="en-US" sz="1400" b="0" kern="100" dirty="0" smtClean="0">
                <a:latin typeface="맑은 고딕"/>
                <a:ea typeface="맑은 고딕"/>
              </a:rPr>
              <a:t>금융거래관리가 금융컨설팅의 </a:t>
            </a:r>
            <a:r>
              <a:rPr lang="ko-KR" altLang="en-US" sz="1400" b="0" kern="100" dirty="0">
                <a:latin typeface="맑은 고딕"/>
                <a:ea typeface="맑은 고딕"/>
              </a:rPr>
              <a:t>가장 중요한 주제임</a:t>
            </a:r>
            <a:r>
              <a:rPr lang="en-US" altLang="ko-KR" sz="1200" b="0" dirty="0">
                <a:latin typeface="맑은 고딕"/>
                <a:ea typeface="맑은 고딕"/>
              </a:rPr>
              <a:t> </a:t>
            </a:r>
            <a:endParaRPr lang="ko-KR" altLang="en-US" sz="1400" b="0" kern="100" dirty="0">
              <a:latin typeface="+mn-ea"/>
              <a:ea typeface="+mn-ea"/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4384412" y="3831119"/>
            <a:ext cx="1114229" cy="100811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0" dirty="0" smtClean="0">
              <a:latin typeface="+mn-ea"/>
              <a:ea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65263" y="4948834"/>
            <a:ext cx="4752528" cy="12241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0" dirty="0" smtClean="0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19808" y="5322403"/>
            <a:ext cx="324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D24A4A"/>
                </a:solidFill>
                <a:latin typeface="+mn-ea"/>
                <a:ea typeface="+mn-ea"/>
              </a:rPr>
              <a:t>부산은행의 대책방안</a:t>
            </a:r>
            <a:r>
              <a:rPr lang="en-US" altLang="ko-KR" sz="2400" dirty="0" smtClean="0">
                <a:solidFill>
                  <a:srgbClr val="D24A4A"/>
                </a:solidFill>
                <a:latin typeface="+mn-ea"/>
                <a:ea typeface="+mn-ea"/>
              </a:rPr>
              <a:t>?</a:t>
            </a:r>
            <a:endParaRPr lang="ko-KR" altLang="en-US" sz="2400" dirty="0" smtClean="0">
              <a:solidFill>
                <a:srgbClr val="D24A4A"/>
              </a:solidFill>
              <a:latin typeface="+mn-ea"/>
              <a:ea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6" name="그룹 15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0" y="0"/>
                <a:ext cx="9906000" cy="1047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b="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 bwMode="auto">
              <a:xfrm>
                <a:off x="328012" y="836712"/>
                <a:ext cx="928903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3585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8" name="TextBox 17"/>
            <p:cNvSpPr txBox="1"/>
            <p:nvPr/>
          </p:nvSpPr>
          <p:spPr>
            <a:xfrm>
              <a:off x="327474" y="276993"/>
              <a:ext cx="6336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+mn-ea"/>
                  <a:ea typeface="+mn-ea"/>
                </a:rPr>
                <a:t>1</a:t>
              </a:r>
              <a:r>
                <a:rPr lang="en-US" altLang="ko-KR" sz="2400" dirty="0" smtClean="0">
                  <a:latin typeface="+mn-ea"/>
                  <a:ea typeface="+mn-ea"/>
                </a:rPr>
                <a:t>. </a:t>
              </a:r>
              <a:r>
                <a:rPr lang="ko-KR" altLang="en-US" sz="2400" dirty="0" smtClean="0">
                  <a:latin typeface="+mn-ea"/>
                  <a:ea typeface="+mn-ea"/>
                </a:rPr>
                <a:t>추진 배경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695091" y="541068"/>
            <a:ext cx="1026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Ⅰ.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추진 개요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162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204057707"/>
              </p:ext>
            </p:extLst>
          </p:nvPr>
        </p:nvGraphicFramePr>
        <p:xfrm>
          <a:off x="920553" y="1456966"/>
          <a:ext cx="7920880" cy="1656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93517B9-00D3-454E-86B7-7B0409FAAA61}"/>
              </a:ext>
            </a:extLst>
          </p:cNvPr>
          <p:cNvSpPr txBox="1"/>
          <p:nvPr/>
        </p:nvSpPr>
        <p:spPr>
          <a:xfrm>
            <a:off x="1046634" y="1237942"/>
            <a:ext cx="5346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뱅크샐러드를 </a:t>
            </a:r>
            <a:r>
              <a:rPr lang="ko-KR" altLang="en-US" sz="1400" dirty="0" err="1" smtClean="0">
                <a:latin typeface="+mn-ea"/>
                <a:ea typeface="+mn-ea"/>
              </a:rPr>
              <a:t>벤치마킹한</a:t>
            </a:r>
            <a:r>
              <a:rPr lang="ko-KR" altLang="en-US" sz="1400" dirty="0" smtClean="0">
                <a:latin typeface="+mn-ea"/>
                <a:ea typeface="+mn-ea"/>
              </a:rPr>
              <a:t> 입금∙출금에 </a:t>
            </a:r>
            <a:r>
              <a:rPr lang="ko-KR" altLang="en-US" sz="1400" dirty="0">
                <a:latin typeface="+mn-ea"/>
                <a:ea typeface="+mn-ea"/>
              </a:rPr>
              <a:t>대한 분석 모델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23" name="그룹 22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0" y="0"/>
                <a:ext cx="9906000" cy="1047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b="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 bwMode="auto">
              <a:xfrm>
                <a:off x="328012" y="836712"/>
                <a:ext cx="928903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3585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4" name="TextBox 23"/>
            <p:cNvSpPr txBox="1"/>
            <p:nvPr/>
          </p:nvSpPr>
          <p:spPr>
            <a:xfrm>
              <a:off x="327474" y="276993"/>
              <a:ext cx="6336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+mn-ea"/>
                  <a:ea typeface="+mn-ea"/>
                </a:rPr>
                <a:t>2</a:t>
              </a:r>
              <a:r>
                <a:rPr lang="en-US" altLang="ko-KR" sz="2400" dirty="0" smtClean="0">
                  <a:latin typeface="+mn-ea"/>
                  <a:ea typeface="+mn-ea"/>
                </a:rPr>
                <a:t>. </a:t>
              </a:r>
              <a:r>
                <a:rPr lang="ko-KR" altLang="en-US" sz="2400" dirty="0" smtClean="0">
                  <a:latin typeface="+mn-ea"/>
                  <a:ea typeface="+mn-ea"/>
                </a:rPr>
                <a:t>계</a:t>
              </a:r>
              <a:r>
                <a:rPr lang="ko-KR" altLang="en-US" sz="2400" dirty="0">
                  <a:latin typeface="+mn-ea"/>
                  <a:ea typeface="+mn-ea"/>
                </a:rPr>
                <a:t>획</a:t>
              </a:r>
              <a:endParaRPr lang="ko-KR" altLang="en-US" sz="2400" dirty="0" smtClean="0">
                <a:latin typeface="+mn-ea"/>
                <a:ea typeface="+mn-ea"/>
              </a:endParaRPr>
            </a:p>
          </p:txBody>
        </p:sp>
      </p:grpSp>
      <p:sp>
        <p:nvSpPr>
          <p:cNvPr id="29" name="모서리가 둥근 직사각형 4">
            <a:extLst>
              <a:ext uri="{FF2B5EF4-FFF2-40B4-BE49-F238E27FC236}">
                <a16:creationId xmlns="" xmlns:a16="http://schemas.microsoft.com/office/drawing/2014/main" id="{D815E7D0-EE3A-499A-B44F-285DAB8E35FD}"/>
              </a:ext>
            </a:extLst>
          </p:cNvPr>
          <p:cNvSpPr/>
          <p:nvPr/>
        </p:nvSpPr>
        <p:spPr>
          <a:xfrm>
            <a:off x="6129270" y="3072854"/>
            <a:ext cx="2149141" cy="2508068"/>
          </a:xfrm>
          <a:prstGeom prst="roundRect">
            <a:avLst>
              <a:gd name="adj" fmla="val 1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TextBox 29"/>
          <p:cNvSpPr txBox="1"/>
          <p:nvPr/>
        </p:nvSpPr>
        <p:spPr>
          <a:xfrm>
            <a:off x="1157389" y="5881754"/>
            <a:ext cx="6315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dirty="0">
                <a:latin typeface="+mn-ea"/>
                <a:ea typeface="+mn-ea"/>
              </a:rPr>
              <a:t>용어설명</a:t>
            </a:r>
            <a:endParaRPr lang="en-US" altLang="ko-KR" sz="1000" dirty="0">
              <a:latin typeface="+mn-ea"/>
              <a:ea typeface="+mn-ea"/>
            </a:endParaRPr>
          </a:p>
          <a:p>
            <a:pPr marL="22860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000" b="0" dirty="0" smtClean="0">
                <a:latin typeface="+mn-ea"/>
                <a:ea typeface="+mn-ea"/>
              </a:rPr>
              <a:t>총 입금금액 </a:t>
            </a:r>
            <a:r>
              <a:rPr lang="en-US" altLang="ko-KR" sz="1000" b="0" dirty="0">
                <a:latin typeface="+mn-ea"/>
                <a:ea typeface="+mn-ea"/>
              </a:rPr>
              <a:t>:</a:t>
            </a:r>
            <a:r>
              <a:rPr lang="ko-KR" altLang="en-US" sz="1000" b="0" dirty="0">
                <a:latin typeface="+mn-ea"/>
                <a:ea typeface="+mn-ea"/>
              </a:rPr>
              <a:t> 고객의 명의로 등록된 모든 </a:t>
            </a:r>
            <a:r>
              <a:rPr lang="ko-KR" altLang="en-US" sz="1000" b="0" dirty="0" smtClean="0">
                <a:latin typeface="+mn-ea"/>
                <a:ea typeface="+mn-ea"/>
              </a:rPr>
              <a:t>계좌에서 </a:t>
            </a:r>
            <a:r>
              <a:rPr lang="ko-KR" altLang="en-US" sz="1000" b="0" dirty="0">
                <a:latin typeface="+mn-ea"/>
                <a:ea typeface="+mn-ea"/>
              </a:rPr>
              <a:t>한 달을 기준으로 총 </a:t>
            </a:r>
            <a:r>
              <a:rPr lang="ko-KR" altLang="en-US" sz="1000" b="0" dirty="0" smtClean="0">
                <a:latin typeface="+mn-ea"/>
                <a:ea typeface="+mn-ea"/>
              </a:rPr>
              <a:t>입</a:t>
            </a:r>
            <a:r>
              <a:rPr lang="ko-KR" altLang="en-US" sz="1000" b="0" dirty="0">
                <a:latin typeface="+mn-ea"/>
                <a:ea typeface="+mn-ea"/>
              </a:rPr>
              <a:t>금</a:t>
            </a:r>
            <a:r>
              <a:rPr lang="ko-KR" altLang="en-US" sz="1000" b="0" dirty="0" smtClean="0">
                <a:latin typeface="+mn-ea"/>
                <a:ea typeface="+mn-ea"/>
              </a:rPr>
              <a:t>금액 </a:t>
            </a:r>
            <a:endParaRPr lang="en-US" altLang="ko-KR" sz="1000" b="0" dirty="0">
              <a:latin typeface="+mn-ea"/>
              <a:ea typeface="+mn-ea"/>
            </a:endParaRPr>
          </a:p>
          <a:p>
            <a:pPr marL="22860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000" b="0" dirty="0" smtClean="0">
                <a:latin typeface="+mn-ea"/>
                <a:ea typeface="+mn-ea"/>
              </a:rPr>
              <a:t>총 출금금액 </a:t>
            </a:r>
            <a:r>
              <a:rPr lang="en-US" altLang="ko-KR" sz="1000" b="0" dirty="0">
                <a:latin typeface="+mn-ea"/>
                <a:ea typeface="+mn-ea"/>
              </a:rPr>
              <a:t>: </a:t>
            </a:r>
            <a:r>
              <a:rPr lang="ko-KR" altLang="en-US" sz="1000" b="0" dirty="0">
                <a:latin typeface="+mn-ea"/>
                <a:ea typeface="+mn-ea"/>
              </a:rPr>
              <a:t>고객의 명의로 등록된 모든 </a:t>
            </a:r>
            <a:r>
              <a:rPr lang="ko-KR" altLang="en-US" sz="1000" b="0" dirty="0" smtClean="0">
                <a:latin typeface="+mn-ea"/>
                <a:ea typeface="+mn-ea"/>
              </a:rPr>
              <a:t>계좌에서 </a:t>
            </a:r>
            <a:r>
              <a:rPr lang="ko-KR" altLang="en-US" sz="1000" b="0" dirty="0">
                <a:latin typeface="+mn-ea"/>
                <a:ea typeface="+mn-ea"/>
              </a:rPr>
              <a:t>한 달을 기준으로 총 </a:t>
            </a:r>
            <a:r>
              <a:rPr lang="ko-KR" altLang="en-US" sz="1000" b="0" dirty="0" smtClean="0">
                <a:latin typeface="+mn-ea"/>
                <a:ea typeface="+mn-ea"/>
              </a:rPr>
              <a:t>출</a:t>
            </a:r>
            <a:r>
              <a:rPr lang="ko-KR" altLang="en-US" sz="1000" b="0" dirty="0">
                <a:latin typeface="+mn-ea"/>
                <a:ea typeface="+mn-ea"/>
              </a:rPr>
              <a:t>금</a:t>
            </a:r>
            <a:r>
              <a:rPr lang="ko-KR" altLang="en-US" sz="1000" b="0" dirty="0" smtClean="0">
                <a:latin typeface="+mn-ea"/>
                <a:ea typeface="+mn-ea"/>
              </a:rPr>
              <a:t>금액</a:t>
            </a:r>
            <a:endParaRPr lang="en-US" altLang="ko-KR" sz="1000" b="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72227" y="4111693"/>
            <a:ext cx="833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B" pitchFamily="18" charset="-127"/>
                <a:ea typeface="HY궁서B" pitchFamily="18" charset="-127"/>
              </a:rPr>
              <a:t>사진</a:t>
            </a:r>
            <a:endParaRPr lang="ko-KR" altLang="en-US" dirty="0">
              <a:latin typeface="HY궁서B" pitchFamily="18" charset="-127"/>
              <a:ea typeface="HY궁서B" pitchFamily="18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159582" y="3072854"/>
            <a:ext cx="2149141" cy="2503804"/>
            <a:chOff x="1159582" y="3336470"/>
            <a:chExt cx="2149141" cy="2503804"/>
          </a:xfrm>
        </p:grpSpPr>
        <p:sp>
          <p:nvSpPr>
            <p:cNvPr id="27" name="모서리가 둥근 직사각형 4">
              <a:extLst>
                <a:ext uri="{FF2B5EF4-FFF2-40B4-BE49-F238E27FC236}">
                  <a16:creationId xmlns="" xmlns:a16="http://schemas.microsoft.com/office/drawing/2014/main" id="{D815E7D0-EE3A-499A-B44F-285DAB8E35FD}"/>
                </a:ext>
              </a:extLst>
            </p:cNvPr>
            <p:cNvSpPr/>
            <p:nvPr/>
          </p:nvSpPr>
          <p:spPr>
            <a:xfrm>
              <a:off x="1159582" y="3336470"/>
              <a:ext cx="2149141" cy="2503804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모서리가 둥근 직사각형 6"/>
            <p:cNvSpPr/>
            <p:nvPr/>
          </p:nvSpPr>
          <p:spPr>
            <a:xfrm>
              <a:off x="1280592" y="3645024"/>
              <a:ext cx="1966735" cy="18428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lvl="0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200" b="0" dirty="0" smtClean="0"/>
                <a:t>기간 </a:t>
              </a:r>
              <a:r>
                <a:rPr lang="en-US" altLang="ko-KR" sz="1200" b="0" dirty="0" smtClean="0"/>
                <a:t>:</a:t>
              </a:r>
            </a:p>
            <a:p>
              <a:pPr lvl="0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200" b="0" kern="1200" dirty="0" smtClean="0"/>
                <a:t>내용 </a:t>
              </a:r>
              <a:r>
                <a:rPr lang="en-US" altLang="ko-KR" sz="1200" b="0" kern="1200" dirty="0" smtClean="0"/>
                <a:t>: </a:t>
              </a:r>
              <a:r>
                <a:rPr lang="ko-KR" altLang="en-US" sz="1200" b="0" kern="1200" dirty="0" smtClean="0"/>
                <a:t>다음달 총 입금금액을 예측하기 </a:t>
              </a:r>
              <a:endParaRPr lang="ko-KR" altLang="en-US" sz="1200" b="0" kern="1200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623796" y="3077118"/>
            <a:ext cx="2149141" cy="2503804"/>
            <a:chOff x="3623796" y="3208926"/>
            <a:chExt cx="2149141" cy="2503804"/>
          </a:xfrm>
        </p:grpSpPr>
        <p:sp>
          <p:nvSpPr>
            <p:cNvPr id="19" name="모서리가 둥근 직사각형 6"/>
            <p:cNvSpPr/>
            <p:nvPr/>
          </p:nvSpPr>
          <p:spPr>
            <a:xfrm>
              <a:off x="3728864" y="3508956"/>
              <a:ext cx="1966735" cy="18428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lvl="0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200" b="0" dirty="0" smtClean="0"/>
                <a:t>기간 </a:t>
              </a:r>
              <a:r>
                <a:rPr lang="en-US" altLang="ko-KR" sz="1200" b="0" dirty="0" smtClean="0"/>
                <a:t>: </a:t>
              </a:r>
            </a:p>
            <a:p>
              <a:pPr lvl="0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200" b="0" kern="1200" dirty="0" smtClean="0"/>
                <a:t>내용 </a:t>
              </a:r>
              <a:r>
                <a:rPr lang="en-US" altLang="ko-KR" sz="1200" b="0" kern="1200" dirty="0" smtClean="0"/>
                <a:t>:</a:t>
              </a:r>
              <a:endParaRPr lang="ko-KR" altLang="en-US" sz="1200" b="0" kern="1200" dirty="0"/>
            </a:p>
          </p:txBody>
        </p:sp>
        <p:sp>
          <p:nvSpPr>
            <p:cNvPr id="28" name="모서리가 둥근 직사각형 4">
              <a:extLst>
                <a:ext uri="{FF2B5EF4-FFF2-40B4-BE49-F238E27FC236}">
                  <a16:creationId xmlns="" xmlns:a16="http://schemas.microsoft.com/office/drawing/2014/main" id="{D815E7D0-EE3A-499A-B44F-285DAB8E35FD}"/>
                </a:ext>
              </a:extLst>
            </p:cNvPr>
            <p:cNvSpPr/>
            <p:nvPr/>
          </p:nvSpPr>
          <p:spPr>
            <a:xfrm>
              <a:off x="3623796" y="3208926"/>
              <a:ext cx="2149141" cy="2503804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014" y="3539693"/>
            <a:ext cx="2023652" cy="151773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695091" y="541068"/>
            <a:ext cx="1026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Ⅰ.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추진 개요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7089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57389" y="5881754"/>
            <a:ext cx="6315891" cy="4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</a:pPr>
            <a:r>
              <a:rPr lang="ko-KR" altLang="en-US" sz="1000" dirty="0">
                <a:latin typeface="맑은 고딕"/>
                <a:ea typeface="맑은 고딕"/>
              </a:rPr>
              <a:t>용어설명</a:t>
            </a: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/>
                <a:ea typeface="맑은 고딕"/>
              </a:rPr>
              <a:t>여유자산 </a:t>
            </a:r>
            <a:r>
              <a:rPr lang="en-US" altLang="ko-KR" sz="1000" b="0" dirty="0">
                <a:latin typeface="맑은 고딕"/>
                <a:ea typeface="맑은 고딕"/>
              </a:rPr>
              <a:t>: </a:t>
            </a:r>
            <a:r>
              <a:rPr lang="ko-KR" altLang="en-US" sz="1000" b="0" dirty="0">
                <a:latin typeface="맑은 고딕"/>
                <a:ea typeface="맑은 고딕"/>
              </a:rPr>
              <a:t>총 입금금액 </a:t>
            </a:r>
            <a:r>
              <a:rPr lang="en-US" altLang="ko-KR" sz="1000" b="0" dirty="0">
                <a:latin typeface="맑은 고딕"/>
                <a:ea typeface="맑은 고딕"/>
              </a:rPr>
              <a:t>– </a:t>
            </a:r>
            <a:r>
              <a:rPr lang="ko-KR" altLang="en-US" sz="1000" b="0" dirty="0">
                <a:latin typeface="맑은 고딕"/>
                <a:ea typeface="맑은 고딕"/>
              </a:rPr>
              <a:t>총 출금금액</a:t>
            </a:r>
            <a:endParaRPr lang="en-US" altLang="ko-KR" sz="1000" b="0" dirty="0">
              <a:latin typeface="맑은 고딕"/>
              <a:ea typeface="맑은 고딕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2" name="그룹 11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0" y="0"/>
                <a:ext cx="9906000" cy="1047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b="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 bwMode="auto">
              <a:xfrm>
                <a:off x="328012" y="836712"/>
                <a:ext cx="928903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3585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TextBox 14"/>
            <p:cNvSpPr txBox="1"/>
            <p:nvPr/>
          </p:nvSpPr>
          <p:spPr>
            <a:xfrm>
              <a:off x="327474" y="276993"/>
              <a:ext cx="6336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+mn-ea"/>
                  <a:ea typeface="+mn-ea"/>
                </a:rPr>
                <a:t>3</a:t>
              </a:r>
              <a:r>
                <a:rPr lang="en-US" altLang="ko-KR" sz="2400" dirty="0" smtClean="0">
                  <a:latin typeface="+mn-ea"/>
                  <a:ea typeface="+mn-ea"/>
                </a:rPr>
                <a:t>. </a:t>
              </a:r>
              <a:r>
                <a:rPr lang="ko-KR" altLang="en-US" sz="2400" dirty="0" smtClean="0">
                  <a:latin typeface="+mn-ea"/>
                  <a:ea typeface="+mn-ea"/>
                </a:rPr>
                <a:t>기대효과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863621" y="1124744"/>
            <a:ext cx="3946098" cy="2838880"/>
            <a:chOff x="863621" y="1310200"/>
            <a:chExt cx="3946098" cy="2982896"/>
          </a:xfrm>
        </p:grpSpPr>
        <p:sp>
          <p:nvSpPr>
            <p:cNvPr id="3" name="TextBox 2"/>
            <p:cNvSpPr txBox="1"/>
            <p:nvPr/>
          </p:nvSpPr>
          <p:spPr>
            <a:xfrm>
              <a:off x="996373" y="1525601"/>
              <a:ext cx="3691775" cy="2473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500" dirty="0" smtClean="0">
                  <a:latin typeface="+mn-ea"/>
                  <a:ea typeface="+mn-ea"/>
                </a:rPr>
                <a:t>금융컨설팅 </a:t>
              </a:r>
              <a:r>
                <a:rPr lang="ko-KR" altLang="en-US" sz="1500" dirty="0" err="1" smtClean="0">
                  <a:latin typeface="+mn-ea"/>
                  <a:ea typeface="+mn-ea"/>
                </a:rPr>
                <a:t>컨텐츠</a:t>
              </a:r>
              <a:r>
                <a:rPr lang="ko-KR" altLang="en-US" sz="1500" dirty="0" smtClean="0">
                  <a:latin typeface="+mn-ea"/>
                  <a:ea typeface="+mn-ea"/>
                </a:rPr>
                <a:t> 확보</a:t>
              </a:r>
              <a:r>
                <a:rPr lang="en-US" altLang="ko-KR" sz="1400" dirty="0" smtClean="0">
                  <a:latin typeface="+mn-ea"/>
                  <a:ea typeface="+mn-ea"/>
                </a:rPr>
                <a:t/>
              </a:r>
              <a:br>
                <a:rPr lang="en-US" altLang="ko-KR" sz="1400" dirty="0" smtClean="0">
                  <a:latin typeface="+mn-ea"/>
                  <a:ea typeface="+mn-ea"/>
                </a:rPr>
              </a:br>
              <a:endParaRPr lang="en-US" altLang="ko-KR" sz="500" dirty="0" smtClean="0">
                <a:latin typeface="+mn-ea"/>
                <a:ea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200" b="0" kern="100" dirty="0" smtClean="0">
                  <a:latin typeface="+mn-ea"/>
                  <a:ea typeface="+mn-ea"/>
                </a:rPr>
                <a:t>금융컨설팅을 위한 </a:t>
              </a:r>
              <a:r>
                <a:rPr lang="ko-KR" altLang="en-US" sz="1200" b="0" kern="100" dirty="0" err="1">
                  <a:latin typeface="+mn-ea"/>
                  <a:ea typeface="+mn-ea"/>
                </a:rPr>
                <a:t>컨텐츠를</a:t>
              </a:r>
              <a:r>
                <a:rPr lang="ko-KR" altLang="en-US" sz="1200" b="0" kern="100" dirty="0">
                  <a:latin typeface="+mn-ea"/>
                  <a:ea typeface="+mn-ea"/>
                </a:rPr>
                <a:t> </a:t>
              </a:r>
              <a:r>
                <a:rPr lang="ko-KR" altLang="en-US" sz="1200" b="0" kern="100" dirty="0" smtClean="0">
                  <a:latin typeface="+mn-ea"/>
                  <a:ea typeface="+mn-ea"/>
                </a:rPr>
                <a:t>사전에 확보할 수 있음</a:t>
              </a:r>
              <a:endParaRPr lang="en-US" altLang="ko-KR" sz="1200" b="0" kern="100" dirty="0">
                <a:latin typeface="+mn-ea"/>
                <a:ea typeface="+mn-ea"/>
              </a:endParaRPr>
            </a:p>
            <a:p>
              <a:pPr marL="285750" lvl="0" indent="-28575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b="0" kern="100" dirty="0">
                  <a:latin typeface="맑은 고딕"/>
                  <a:ea typeface="맑은 고딕"/>
                </a:rPr>
                <a:t>여유자산에 </a:t>
              </a:r>
              <a:r>
                <a:rPr lang="ko-KR" altLang="en-US" sz="1200" b="0" kern="100" dirty="0" smtClean="0">
                  <a:latin typeface="맑은 고딕"/>
                  <a:ea typeface="맑은 고딕"/>
                </a:rPr>
                <a:t>대한 자산관리 컨설팅 제공</a:t>
              </a:r>
              <a:r>
                <a:rPr lang="en-US" altLang="ko-KR" sz="1200" b="0" kern="100" dirty="0">
                  <a:latin typeface="맑은 고딕"/>
                  <a:ea typeface="맑은 고딕"/>
                </a:rPr>
                <a:t/>
              </a:r>
              <a:br>
                <a:rPr lang="en-US" altLang="ko-KR" sz="1200" b="0" kern="100" dirty="0">
                  <a:latin typeface="맑은 고딕"/>
                  <a:ea typeface="맑은 고딕"/>
                </a:rPr>
              </a:br>
              <a:r>
                <a:rPr lang="en-US" altLang="ko-KR" sz="1000" b="0" kern="100" dirty="0" smtClean="0">
                  <a:latin typeface="맑은 고딕"/>
                  <a:ea typeface="맑은 고딕"/>
                </a:rPr>
                <a:t>ex</a:t>
              </a:r>
              <a:r>
                <a:rPr lang="en-US" altLang="ko-KR" sz="1000" b="0" kern="100" dirty="0">
                  <a:latin typeface="맑은 고딕"/>
                  <a:ea typeface="맑은 고딕"/>
                </a:rPr>
                <a:t>) </a:t>
              </a:r>
              <a:r>
                <a:rPr lang="ko-KR" altLang="en-US" sz="1000" b="0" kern="100" dirty="0" smtClean="0">
                  <a:latin typeface="맑은 고딕"/>
                  <a:ea typeface="맑은 고딕"/>
                </a:rPr>
                <a:t>여유자산을 기반으로 예∙적금 추천 </a:t>
              </a:r>
              <a:r>
                <a:rPr lang="en-US" altLang="ko-KR" sz="1000" b="0" kern="100" dirty="0" smtClean="0">
                  <a:latin typeface="맑은 고딕"/>
                  <a:ea typeface="맑은 고딕"/>
                </a:rPr>
                <a:t/>
              </a:r>
              <a:br>
                <a:rPr lang="en-US" altLang="ko-KR" sz="1000" b="0" kern="100" dirty="0" smtClean="0">
                  <a:latin typeface="맑은 고딕"/>
                  <a:ea typeface="맑은 고딕"/>
                </a:rPr>
              </a:br>
              <a:r>
                <a:rPr lang="en-US" altLang="ko-KR" sz="1000" b="0" kern="100" dirty="0" smtClean="0">
                  <a:latin typeface="맑은 고딕"/>
                  <a:ea typeface="맑은 고딕"/>
                </a:rPr>
                <a:t>     -&gt;</a:t>
              </a:r>
              <a:r>
                <a:rPr lang="ko-KR" altLang="en-US" sz="1000" b="0" kern="100" dirty="0" smtClean="0">
                  <a:latin typeface="맑은 고딕"/>
                  <a:ea typeface="맑은 고딕"/>
                </a:rPr>
                <a:t> 여유자산을 </a:t>
              </a:r>
              <a:r>
                <a:rPr lang="en-US" altLang="ko-KR" sz="1000" b="0" kern="100" dirty="0" smtClean="0">
                  <a:latin typeface="맑은 고딕"/>
                  <a:ea typeface="맑은 고딕"/>
                </a:rPr>
                <a:t>26</a:t>
              </a:r>
              <a:r>
                <a:rPr lang="ko-KR" altLang="en-US" sz="1000" b="0" kern="100" dirty="0" smtClean="0">
                  <a:latin typeface="맑은 고딕"/>
                  <a:ea typeface="맑은 고딕"/>
                </a:rPr>
                <a:t>주 동안 자유롭게 저금하기</a:t>
              </a:r>
              <a:r>
                <a:rPr lang="en-US" altLang="ko-KR" sz="1000" b="0" kern="100" dirty="0" smtClean="0">
                  <a:latin typeface="맑은 고딕"/>
                  <a:ea typeface="맑은 고딕"/>
                </a:rPr>
                <a:t>!</a:t>
              </a:r>
              <a:endParaRPr lang="en-US" altLang="ko-KR" sz="1200" b="0" kern="100" dirty="0">
                <a:latin typeface="맑은 고딕"/>
                <a:ea typeface="맑은 고딕"/>
              </a:endParaRPr>
            </a:p>
            <a:p>
              <a:pPr marL="285750" lvl="0" indent="-28575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b="0" kern="100" dirty="0">
                  <a:latin typeface="맑은 고딕"/>
                  <a:ea typeface="맑은 고딕"/>
                </a:rPr>
                <a:t>상품</a:t>
              </a:r>
              <a:r>
                <a:rPr lang="en-US" altLang="ko-KR" sz="1200" b="0" kern="100" dirty="0">
                  <a:latin typeface="맑은 고딕"/>
                  <a:ea typeface="맑은 고딕"/>
                </a:rPr>
                <a:t>/</a:t>
              </a:r>
              <a:r>
                <a:rPr lang="ko-KR" altLang="en-US" sz="1200" b="0" kern="100" dirty="0">
                  <a:latin typeface="맑은 고딕"/>
                  <a:ea typeface="맑은 고딕"/>
                </a:rPr>
                <a:t>서비스에 대한 마케팅 포인트가 증가 </a:t>
              </a:r>
              <a:r>
                <a:rPr lang="en-US" altLang="ko-KR" sz="1200" b="0" kern="100" dirty="0">
                  <a:latin typeface="맑은 고딕"/>
                  <a:ea typeface="맑은 고딕"/>
                </a:rPr>
                <a:t/>
              </a:r>
              <a:br>
                <a:rPr lang="en-US" altLang="ko-KR" sz="1200" b="0" kern="100" dirty="0">
                  <a:latin typeface="맑은 고딕"/>
                  <a:ea typeface="맑은 고딕"/>
                </a:rPr>
              </a:br>
              <a:r>
                <a:rPr lang="en-US" altLang="ko-KR" sz="1000" b="0" kern="100" dirty="0">
                  <a:latin typeface="맑은 고딕"/>
                  <a:ea typeface="맑은 고딕"/>
                </a:rPr>
                <a:t>ex) </a:t>
              </a:r>
              <a:r>
                <a:rPr lang="ko-KR" altLang="en-US" sz="1000" b="0" kern="100" dirty="0">
                  <a:latin typeface="맑은 고딕"/>
                  <a:ea typeface="맑은 고딕"/>
                </a:rPr>
                <a:t>적립식 펀드 가입 권유 </a:t>
              </a:r>
              <a:r>
                <a:rPr lang="ko-KR" altLang="en-US" sz="1000" b="0" kern="100" dirty="0" smtClean="0">
                  <a:latin typeface="맑은 고딕"/>
                  <a:ea typeface="맑은 고딕"/>
                </a:rPr>
                <a:t>가능</a:t>
              </a:r>
              <a:endParaRPr lang="en-US" altLang="ko-KR" sz="1000" b="0" kern="100" dirty="0">
                <a:latin typeface="맑은 고딕"/>
                <a:ea typeface="맑은 고딕"/>
              </a:endParaRPr>
            </a:p>
          </p:txBody>
        </p:sp>
        <p:sp>
          <p:nvSpPr>
            <p:cNvPr id="13" name="모서리가 둥근 직사각형 4">
              <a:extLst>
                <a:ext uri="{FF2B5EF4-FFF2-40B4-BE49-F238E27FC236}">
                  <a16:creationId xmlns="" xmlns:a16="http://schemas.microsoft.com/office/drawing/2014/main" id="{D815E7D0-EE3A-499A-B44F-285DAB8E35FD}"/>
                </a:ext>
              </a:extLst>
            </p:cNvPr>
            <p:cNvSpPr/>
            <p:nvPr/>
          </p:nvSpPr>
          <p:spPr>
            <a:xfrm>
              <a:off x="863621" y="1310200"/>
              <a:ext cx="3946098" cy="2982896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4" name="그룹 3"/>
          <p:cNvGrpSpPr/>
          <p:nvPr/>
        </p:nvGrpSpPr>
        <p:grpSpPr>
          <a:xfrm>
            <a:off x="5111358" y="1124745"/>
            <a:ext cx="3946098" cy="2838878"/>
            <a:chOff x="5111358" y="1310201"/>
            <a:chExt cx="3946098" cy="2982894"/>
          </a:xfrm>
        </p:grpSpPr>
        <p:sp>
          <p:nvSpPr>
            <p:cNvPr id="11" name="TextBox 10"/>
            <p:cNvSpPr txBox="1"/>
            <p:nvPr/>
          </p:nvSpPr>
          <p:spPr>
            <a:xfrm>
              <a:off x="5236855" y="1525601"/>
              <a:ext cx="3691775" cy="1936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100" dirty="0" smtClean="0">
                  <a:latin typeface="+mn-ea"/>
                  <a:ea typeface="+mn-ea"/>
                </a:rPr>
                <a:t> </a:t>
              </a:r>
              <a:r>
                <a:rPr lang="ko-KR" altLang="en-US" sz="1500" kern="100" dirty="0" smtClean="0">
                  <a:latin typeface="+mn-ea"/>
                  <a:ea typeface="+mn-ea"/>
                </a:rPr>
                <a:t>상담 </a:t>
              </a:r>
              <a:r>
                <a:rPr lang="ko-KR" altLang="en-US" sz="1500" kern="100" dirty="0">
                  <a:latin typeface="+mn-ea"/>
                  <a:ea typeface="+mn-ea"/>
                </a:rPr>
                <a:t>중심의 </a:t>
              </a:r>
              <a:r>
                <a:rPr lang="ko-KR" altLang="en-US" sz="1500" kern="100" dirty="0" smtClean="0">
                  <a:latin typeface="+mn-ea"/>
                  <a:ea typeface="+mn-ea"/>
                </a:rPr>
                <a:t>영업</a:t>
              </a:r>
              <a:r>
                <a:rPr lang="en-US" altLang="ko-KR" sz="1400" kern="100" dirty="0" smtClean="0">
                  <a:latin typeface="+mn-ea"/>
                  <a:ea typeface="+mn-ea"/>
                </a:rPr>
                <a:t/>
              </a:r>
              <a:br>
                <a:rPr lang="en-US" altLang="ko-KR" sz="1400" kern="100" dirty="0" smtClean="0">
                  <a:latin typeface="+mn-ea"/>
                  <a:ea typeface="+mn-ea"/>
                </a:rPr>
              </a:br>
              <a:endParaRPr lang="ko-KR" altLang="ko-KR" sz="500" b="0" kern="100" dirty="0"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marL="285750" indent="-28575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b="0" kern="100" dirty="0">
                  <a:latin typeface="+mn-ea"/>
                  <a:ea typeface="+mn-ea"/>
                </a:rPr>
                <a:t>분류모델을 통하여 고객의 금융거래 패턴에 대한 코멘트 </a:t>
              </a:r>
              <a:r>
                <a:rPr lang="ko-KR" altLang="en-US" sz="1200" b="0" kern="100" dirty="0" smtClean="0">
                  <a:latin typeface="+mn-ea"/>
                  <a:ea typeface="+mn-ea"/>
                </a:rPr>
                <a:t>가능</a:t>
              </a:r>
              <a:r>
                <a:rPr lang="en-US" altLang="ko-KR" sz="1200" b="0" kern="100" dirty="0" smtClean="0">
                  <a:latin typeface="+mn-ea"/>
                  <a:ea typeface="+mn-ea"/>
                </a:rPr>
                <a:t/>
              </a:r>
              <a:br>
                <a:rPr lang="en-US" altLang="ko-KR" sz="1200" b="0" kern="100" dirty="0" smtClean="0">
                  <a:latin typeface="+mn-ea"/>
                  <a:ea typeface="+mn-ea"/>
                </a:rPr>
              </a:br>
              <a:r>
                <a:rPr lang="en-US" altLang="ko-KR" sz="1000" b="0" kern="100" dirty="0" smtClean="0">
                  <a:latin typeface="+mn-ea"/>
                  <a:ea typeface="+mn-ea"/>
                </a:rPr>
                <a:t>ex</a:t>
              </a:r>
              <a:r>
                <a:rPr lang="en-US" altLang="ko-KR" sz="1000" b="0" kern="100" dirty="0">
                  <a:latin typeface="+mn-ea"/>
                  <a:ea typeface="+mn-ea"/>
                </a:rPr>
                <a:t>) </a:t>
              </a:r>
              <a:r>
                <a:rPr lang="ko-KR" altLang="en-US" sz="1000" b="0" kern="100" dirty="0">
                  <a:latin typeface="+mn-ea"/>
                  <a:ea typeface="+mn-ea"/>
                </a:rPr>
                <a:t>현금 사용 비중이 높음 </a:t>
              </a:r>
              <a:r>
                <a:rPr lang="en-US" altLang="ko-KR" sz="1000" b="0" kern="100" dirty="0">
                  <a:latin typeface="+mn-ea"/>
                  <a:ea typeface="+mn-ea"/>
                </a:rPr>
                <a:t>-&gt; **</a:t>
              </a:r>
              <a:r>
                <a:rPr lang="ko-KR" altLang="en-US" sz="1000" b="0" kern="100" dirty="0">
                  <a:latin typeface="+mn-ea"/>
                  <a:ea typeface="+mn-ea"/>
                </a:rPr>
                <a:t>카드로 </a:t>
              </a:r>
              <a:r>
                <a:rPr lang="ko-KR" altLang="en-US" sz="1000" b="0" kern="100" dirty="0" err="1">
                  <a:latin typeface="+mn-ea"/>
                  <a:ea typeface="+mn-ea"/>
                </a:rPr>
                <a:t>결제하기만해도</a:t>
              </a:r>
              <a:r>
                <a:rPr lang="ko-KR" altLang="en-US" sz="1000" b="0" kern="100" dirty="0">
                  <a:latin typeface="+mn-ea"/>
                  <a:ea typeface="+mn-ea"/>
                </a:rPr>
                <a:t> </a:t>
              </a:r>
              <a:r>
                <a:rPr lang="en-US" altLang="ko-KR" sz="1000" b="0" kern="100" dirty="0" smtClean="0">
                  <a:latin typeface="+mn-ea"/>
                  <a:ea typeface="+mn-ea"/>
                </a:rPr>
                <a:t>		    </a:t>
              </a:r>
              <a:r>
                <a:rPr lang="ko-KR" altLang="en-US" sz="1000" b="0" kern="100" dirty="0" err="1" smtClean="0">
                  <a:latin typeface="+mn-ea"/>
                  <a:ea typeface="+mn-ea"/>
                </a:rPr>
                <a:t>캐쉬백으로</a:t>
              </a:r>
              <a:r>
                <a:rPr lang="ko-KR" altLang="en-US" sz="1000" b="0" kern="100" dirty="0" smtClean="0">
                  <a:latin typeface="+mn-ea"/>
                  <a:ea typeface="+mn-ea"/>
                </a:rPr>
                <a:t> </a:t>
              </a:r>
              <a:r>
                <a:rPr lang="ko-KR" altLang="en-US" sz="1000" b="0" kern="100" dirty="0">
                  <a:latin typeface="+mn-ea"/>
                  <a:ea typeface="+mn-ea"/>
                </a:rPr>
                <a:t>돌아옵니다</a:t>
              </a:r>
              <a:r>
                <a:rPr lang="en-US" altLang="ko-KR" sz="1000" b="0" kern="100" dirty="0" smtClean="0">
                  <a:latin typeface="+mn-ea"/>
                  <a:ea typeface="+mn-ea"/>
                </a:rPr>
                <a:t>..</a:t>
              </a:r>
              <a:endParaRPr lang="en-US" altLang="ko-KR" sz="1000" b="0" kern="100" dirty="0">
                <a:latin typeface="+mn-ea"/>
                <a:ea typeface="+mn-ea"/>
              </a:endParaRPr>
            </a:p>
            <a:p>
              <a:pPr marL="285750" indent="-28575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b="0" kern="100" dirty="0" smtClean="0">
                  <a:latin typeface="+mn-ea"/>
                  <a:ea typeface="+mn-ea"/>
                </a:rPr>
                <a:t>고객의 </a:t>
              </a:r>
              <a:r>
                <a:rPr lang="ko-KR" altLang="en-US" sz="1200" b="0" kern="100" dirty="0">
                  <a:latin typeface="+mn-ea"/>
                  <a:ea typeface="+mn-ea"/>
                </a:rPr>
                <a:t>금융거래 패턴의 변경 추이 관찰 가능 </a:t>
              </a:r>
            </a:p>
            <a:p>
              <a:pPr marL="285750" indent="-28575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b="0" kern="100" dirty="0">
                  <a:latin typeface="+mn-ea"/>
                  <a:ea typeface="+mn-ea"/>
                </a:rPr>
                <a:t>상담 중심의 고객관리 프로세스 도입 </a:t>
              </a:r>
              <a:r>
                <a:rPr lang="ko-KR" altLang="en-US" sz="1200" b="0" kern="100" dirty="0" smtClean="0">
                  <a:latin typeface="+mn-ea"/>
                  <a:ea typeface="+mn-ea"/>
                </a:rPr>
                <a:t>가능</a:t>
              </a:r>
              <a:endParaRPr lang="ko-KR" altLang="en-US" sz="1200" b="0" kern="100" dirty="0">
                <a:latin typeface="+mn-ea"/>
                <a:ea typeface="+mn-ea"/>
              </a:endParaRPr>
            </a:p>
          </p:txBody>
        </p:sp>
        <p:sp>
          <p:nvSpPr>
            <p:cNvPr id="18" name="모서리가 둥근 직사각형 4">
              <a:extLst>
                <a:ext uri="{FF2B5EF4-FFF2-40B4-BE49-F238E27FC236}">
                  <a16:creationId xmlns="" xmlns:a16="http://schemas.microsoft.com/office/drawing/2014/main" id="{D815E7D0-EE3A-499A-B44F-285DAB8E35FD}"/>
                </a:ext>
              </a:extLst>
            </p:cNvPr>
            <p:cNvSpPr/>
            <p:nvPr/>
          </p:nvSpPr>
          <p:spPr>
            <a:xfrm>
              <a:off x="5111358" y="1310201"/>
              <a:ext cx="3946098" cy="2982894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9" name="아래쪽 화살표 18"/>
          <p:cNvSpPr/>
          <p:nvPr/>
        </p:nvSpPr>
        <p:spPr>
          <a:xfrm>
            <a:off x="4566842" y="4047143"/>
            <a:ext cx="749369" cy="678001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0" dirty="0" smtClean="0">
              <a:latin typeface="+mn-ea"/>
              <a:ea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936776" y="4797152"/>
            <a:ext cx="3923680" cy="1029784"/>
            <a:chOff x="2936776" y="4797152"/>
            <a:chExt cx="3923680" cy="1029784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936776" y="4797152"/>
              <a:ext cx="3923680" cy="10297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b="0" dirty="0" smtClean="0">
                <a:latin typeface="+mn-ea"/>
                <a:ea typeface="+mn-e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80793" y="4869160"/>
              <a:ext cx="3635646" cy="870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ko-KR" altLang="en-US" sz="2400" dirty="0" smtClean="0">
                  <a:solidFill>
                    <a:srgbClr val="D24A4A"/>
                  </a:solidFill>
                  <a:latin typeface="+mn-ea"/>
                  <a:ea typeface="+mn-ea"/>
                </a:rPr>
                <a:t>상담 중심의 </a:t>
              </a:r>
              <a:r>
                <a:rPr lang="en-US" altLang="ko-KR" sz="2400" dirty="0" smtClean="0">
                  <a:solidFill>
                    <a:srgbClr val="D24A4A"/>
                  </a:solidFill>
                  <a:latin typeface="+mn-ea"/>
                  <a:ea typeface="+mn-ea"/>
                </a:rPr>
                <a:t/>
              </a:r>
              <a:br>
                <a:rPr lang="en-US" altLang="ko-KR" sz="2400" dirty="0" smtClean="0">
                  <a:solidFill>
                    <a:srgbClr val="D24A4A"/>
                  </a:solidFill>
                  <a:latin typeface="+mn-ea"/>
                  <a:ea typeface="+mn-ea"/>
                </a:rPr>
              </a:br>
              <a:r>
                <a:rPr lang="ko-KR" altLang="en-US" sz="2400" dirty="0" smtClean="0">
                  <a:solidFill>
                    <a:srgbClr val="D24A4A"/>
                  </a:solidFill>
                  <a:latin typeface="+mn-ea"/>
                  <a:ea typeface="+mn-ea"/>
                </a:rPr>
                <a:t>통합자산관리시스템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695091" y="541068"/>
            <a:ext cx="1026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Ⅰ.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추진 개요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7621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2520" y="1484784"/>
            <a:ext cx="49685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추진 </a:t>
            </a:r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sz="2400" dirty="0" smtClean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진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행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경과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marL="1028700" lvl="1" indent="-571500">
              <a:lnSpc>
                <a:spcPct val="200000"/>
              </a:lnSpc>
              <a:buFont typeface="+mj-lt"/>
              <a:buAutoNum type="arabicParenR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과거 분석 요약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1028700" lvl="1" indent="-571500">
              <a:lnSpc>
                <a:spcPct val="200000"/>
              </a:lnSpc>
              <a:buFont typeface="+mj-lt"/>
              <a:buAutoNum type="arabicParenR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현재 분석 경과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결론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72480" y="116631"/>
            <a:ext cx="9361040" cy="1296145"/>
            <a:chOff x="272480" y="116631"/>
            <a:chExt cx="9361040" cy="1296145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272480" y="116631"/>
              <a:ext cx="9361040" cy="12961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4455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ko-KR" altLang="en-US" dirty="0" smtClean="0">
                <a:latin typeface="맑은 고딕" pitchFamily="50" charset="-127"/>
                <a:ea typeface="맑은 고딕" pitchFamily="50" charset="-127"/>
                <a:cs typeface="Arial" charset="0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 bwMode="auto">
            <a:xfrm>
              <a:off x="344488" y="1268760"/>
              <a:ext cx="91450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3585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632520" y="476672"/>
              <a:ext cx="6336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+mn-ea"/>
                  <a:ea typeface="+mn-ea"/>
                </a:rPr>
                <a:t>목차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611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0" name="그룹 9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0" y="0"/>
                <a:ext cx="9906000" cy="1047886"/>
                <a:chOff x="0" y="0"/>
                <a:chExt cx="9906000" cy="1047886"/>
              </a:xfrm>
            </p:grpSpPr>
            <p:sp>
              <p:nvSpPr>
                <p:cNvPr id="13" name="직사각형 12"/>
                <p:cNvSpPr/>
                <p:nvPr/>
              </p:nvSpPr>
              <p:spPr>
                <a:xfrm>
                  <a:off x="0" y="0"/>
                  <a:ext cx="9906000" cy="104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b="0" dirty="0" smtClean="0">
                    <a:solidFill>
                      <a:schemeClr val="bg1">
                        <a:lumMod val="8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4" name="직선 연결선 13"/>
                <p:cNvCxnSpPr/>
                <p:nvPr/>
              </p:nvCxnSpPr>
              <p:spPr bwMode="auto">
                <a:xfrm>
                  <a:off x="328012" y="836712"/>
                  <a:ext cx="928903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C3585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27474" y="276993"/>
                <a:ext cx="6336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맑은 고딕"/>
                    <a:ea typeface="맑은 고딕"/>
                  </a:rPr>
                  <a:t>1. </a:t>
                </a:r>
                <a:r>
                  <a:rPr lang="ko-KR" altLang="en-US" sz="2400" dirty="0">
                    <a:latin typeface="맑은 고딕"/>
                    <a:ea typeface="맑은 고딕"/>
                  </a:rPr>
                  <a:t>과거 분석 요약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8695091" y="541068"/>
              <a:ext cx="1026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Ⅱ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진행 경과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6" name="모서리가 둥근 직사각형 4"/>
          <p:cNvSpPr/>
          <p:nvPr/>
        </p:nvSpPr>
        <p:spPr>
          <a:xfrm>
            <a:off x="1372236" y="1452160"/>
            <a:ext cx="7109155" cy="3206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20320" rIns="30480" bIns="20320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</a:pPr>
            <a:r>
              <a:rPr lang="ko-KR" altLang="en-US" sz="1400" dirty="0">
                <a:solidFill>
                  <a:prstClr val="black"/>
                </a:solidFill>
              </a:rPr>
              <a:t>분석 대상 </a:t>
            </a:r>
            <a:r>
              <a:rPr lang="en-US" altLang="ko-KR" sz="1400" dirty="0">
                <a:solidFill>
                  <a:prstClr val="black"/>
                </a:solidFill>
              </a:rPr>
              <a:t>: </a:t>
            </a:r>
            <a:r>
              <a:rPr lang="ko-KR" altLang="en-US" sz="1400" dirty="0">
                <a:solidFill>
                  <a:prstClr val="black"/>
                </a:solidFill>
              </a:rPr>
              <a:t>월 총 </a:t>
            </a:r>
            <a:r>
              <a:rPr lang="ko-KR" altLang="en-US" sz="1400" dirty="0" smtClean="0">
                <a:solidFill>
                  <a:prstClr val="black"/>
                </a:solidFill>
              </a:rPr>
              <a:t>입금금액이 </a:t>
            </a:r>
            <a:r>
              <a:rPr lang="en-US" altLang="ko-KR" sz="1400" dirty="0">
                <a:solidFill>
                  <a:prstClr val="black"/>
                </a:solidFill>
              </a:rPr>
              <a:t>150</a:t>
            </a:r>
            <a:r>
              <a:rPr lang="ko-KR" altLang="en-US" sz="1400" dirty="0">
                <a:solidFill>
                  <a:prstClr val="black"/>
                </a:solidFill>
              </a:rPr>
              <a:t>만원 </a:t>
            </a:r>
            <a:r>
              <a:rPr lang="ko-KR" altLang="en-US" sz="1400" dirty="0" smtClean="0">
                <a:solidFill>
                  <a:prstClr val="black"/>
                </a:solidFill>
              </a:rPr>
              <a:t>이상이면서 </a:t>
            </a:r>
            <a:r>
              <a:rPr lang="ko-KR" altLang="en-US" sz="1400" dirty="0">
                <a:solidFill>
                  <a:prstClr val="black"/>
                </a:solidFill>
              </a:rPr>
              <a:t>자산관리가 필요하다고 판단한 고객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776536" y="6093296"/>
            <a:ext cx="806489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ea typeface="맑은 고딕"/>
              </a:rPr>
              <a:t>* </a:t>
            </a:r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ea typeface="맑은 고딕"/>
              </a:rPr>
              <a:t>붙임</a:t>
            </a:r>
            <a:r>
              <a:rPr lang="en-US" altLang="ko-KR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ea typeface="맑은 고딕"/>
              </a:rPr>
              <a:t>1. </a:t>
            </a:r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ea typeface="맑은 고딕"/>
              </a:rPr>
              <a:t>분석대상</a:t>
            </a:r>
            <a:endParaRPr lang="en-US" altLang="ko-KR" sz="1000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/>
              <a:ea typeface="맑은 고딕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ko-KR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ea typeface="맑은 고딕"/>
              </a:rPr>
              <a:t>* </a:t>
            </a:r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ea typeface="맑은 고딕"/>
              </a:rPr>
              <a:t>붙임</a:t>
            </a:r>
            <a:r>
              <a:rPr lang="en-US" altLang="ko-KR" sz="100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ea typeface="맑은 고딕"/>
              </a:rPr>
              <a:t>2</a:t>
            </a:r>
            <a:r>
              <a:rPr lang="en-US" altLang="ko-KR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ea typeface="맑은 고딕"/>
              </a:rPr>
              <a:t>. </a:t>
            </a:r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ea typeface="맑은 고딕"/>
              </a:rPr>
              <a:t>과거 분석 상세내용</a:t>
            </a:r>
            <a:endParaRPr lang="en-US" altLang="ko-KR" sz="1000" b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42183" y="2207180"/>
            <a:ext cx="8508461" cy="2950012"/>
            <a:chOff x="742183" y="2147678"/>
            <a:chExt cx="8508461" cy="2950012"/>
          </a:xfrm>
        </p:grpSpPr>
        <p:grpSp>
          <p:nvGrpSpPr>
            <p:cNvPr id="17" name="그룹 16"/>
            <p:cNvGrpSpPr/>
            <p:nvPr/>
          </p:nvGrpSpPr>
          <p:grpSpPr>
            <a:xfrm>
              <a:off x="742183" y="2147678"/>
              <a:ext cx="1896964" cy="1353329"/>
              <a:chOff x="129118" y="455428"/>
              <a:chExt cx="1896964" cy="1353329"/>
            </a:xfrm>
          </p:grpSpPr>
          <p:sp>
            <p:nvSpPr>
              <p:cNvPr id="18" name="오각형 17"/>
              <p:cNvSpPr/>
              <p:nvPr/>
            </p:nvSpPr>
            <p:spPr>
              <a:xfrm rot="5400000">
                <a:off x="400936" y="183611"/>
                <a:ext cx="1353328" cy="1896963"/>
              </a:xfrm>
              <a:prstGeom prst="homePlate">
                <a:avLst/>
              </a:prstGeom>
              <a:gradFill>
                <a:gsLst>
                  <a:gs pos="0">
                    <a:schemeClr val="accent2">
                      <a:hueOff val="0"/>
                      <a:satOff val="0"/>
                      <a:lumOff val="0"/>
                      <a:shade val="51000"/>
                      <a:satMod val="130000"/>
                      <a:alpha val="50000"/>
                    </a:schemeClr>
                  </a:gs>
                  <a:gs pos="80000">
                    <a:schemeClr val="accent2">
                      <a:hueOff val="0"/>
                      <a:satOff val="0"/>
                      <a:lumOff val="0"/>
                      <a:shade val="93000"/>
                      <a:satMod val="130000"/>
                      <a:alpha val="60000"/>
                    </a:schemeClr>
                  </a:gs>
                  <a:gs pos="100000">
                    <a:schemeClr val="accent2">
                      <a:hueOff val="0"/>
                      <a:satOff val="0"/>
                      <a:lumOff val="0"/>
                      <a:shade val="94000"/>
                      <a:satMod val="135000"/>
                      <a:alpha val="60000"/>
                    </a:schemeClr>
                  </a:gs>
                </a:gsLst>
              </a:gradFill>
            </p:spPr>
            <p:style>
              <a:lnRef idx="1">
                <a:schemeClr val="accent2"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오각형 4"/>
              <p:cNvSpPr/>
              <p:nvPr/>
            </p:nvSpPr>
            <p:spPr>
              <a:xfrm>
                <a:off x="129119" y="455428"/>
                <a:ext cx="1896963" cy="101499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lvl="0" algn="ctr" defTabSz="889000" latinLnBrk="1"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000" b="1" kern="1200" dirty="0" smtClean="0"/>
                  <a:t>STEP1</a:t>
                </a:r>
                <a:br>
                  <a:rPr lang="en-US" altLang="ko-KR" sz="2000" b="1" kern="1200" dirty="0" smtClean="0"/>
                </a:br>
                <a:r>
                  <a:rPr lang="en-US" altLang="ko-KR" sz="500" b="1" kern="1200" dirty="0" smtClean="0"/>
                  <a:t> </a:t>
                </a:r>
                <a:r>
                  <a:rPr lang="en-US" altLang="ko-KR" sz="1900" kern="1200" dirty="0" smtClean="0"/>
                  <a:t/>
                </a:r>
                <a:br>
                  <a:rPr lang="en-US" altLang="ko-KR" sz="1900" kern="1200" dirty="0" smtClean="0"/>
                </a:br>
                <a:r>
                  <a:rPr lang="ko-KR" altLang="en-US" sz="1500" kern="1200" dirty="0" smtClean="0">
                    <a:latin typeface="+mn-ea"/>
                  </a:rPr>
                  <a:t>총액 금액 </a:t>
                </a:r>
                <a:r>
                  <a:rPr lang="en-US" altLang="ko-KR" sz="1500" kern="1200" dirty="0" smtClean="0">
                    <a:latin typeface="+mn-ea"/>
                  </a:rPr>
                  <a:t/>
                </a:r>
                <a:br>
                  <a:rPr lang="en-US" altLang="ko-KR" sz="1500" kern="1200" dirty="0" smtClean="0">
                    <a:latin typeface="+mn-ea"/>
                  </a:rPr>
                </a:br>
                <a:r>
                  <a:rPr lang="ko-KR" altLang="en-US" sz="1500" kern="1200" dirty="0" smtClean="0">
                    <a:latin typeface="+mn-ea"/>
                  </a:rPr>
                  <a:t>추이 모델</a:t>
                </a:r>
                <a:endParaRPr lang="ko-KR" altLang="en-US" sz="1500" kern="1200" dirty="0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742184" y="3744361"/>
              <a:ext cx="1896964" cy="1353329"/>
              <a:chOff x="129118" y="1811948"/>
              <a:chExt cx="1896964" cy="1353329"/>
            </a:xfrm>
          </p:grpSpPr>
          <p:sp>
            <p:nvSpPr>
              <p:cNvPr id="21" name="오각형 20"/>
              <p:cNvSpPr/>
              <p:nvPr/>
            </p:nvSpPr>
            <p:spPr>
              <a:xfrm rot="5400000">
                <a:off x="400936" y="1540131"/>
                <a:ext cx="1353328" cy="1896963"/>
              </a:xfrm>
              <a:prstGeom prst="homePlate">
                <a:avLst/>
              </a:prstGeom>
              <a:gradFill>
                <a:gsLst>
                  <a:gs pos="0">
                    <a:schemeClr val="accent2">
                      <a:alpha val="90000"/>
                      <a:hueOff val="0"/>
                      <a:satOff val="0"/>
                      <a:lumOff val="0"/>
                      <a:alphaOff val="-20000"/>
                      <a:shade val="51000"/>
                      <a:satMod val="130000"/>
                    </a:schemeClr>
                  </a:gs>
                  <a:gs pos="80000">
                    <a:schemeClr val="accent2">
                      <a:alpha val="90000"/>
                      <a:hueOff val="0"/>
                      <a:satOff val="0"/>
                      <a:lumOff val="0"/>
                      <a:alphaOff val="-20000"/>
                      <a:shade val="93000"/>
                      <a:satMod val="130000"/>
                    </a:schemeClr>
                  </a:gs>
                  <a:gs pos="100000">
                    <a:schemeClr val="accent2">
                      <a:hueOff val="0"/>
                      <a:satOff val="0"/>
                      <a:lumOff val="0"/>
                      <a:shade val="94000"/>
                      <a:satMod val="135000"/>
                      <a:alpha val="80000"/>
                    </a:schemeClr>
                  </a:gs>
                </a:gsLst>
              </a:gradFill>
            </p:spPr>
            <p:style>
              <a:lnRef idx="1">
                <a:schemeClr val="accent2">
                  <a:alpha val="90000"/>
                  <a:hueOff val="0"/>
                  <a:satOff val="0"/>
                  <a:lumOff val="0"/>
                  <a:alphaOff val="-20000"/>
                </a:schemeClr>
              </a:lnRef>
              <a:fillRef idx="3">
                <a:schemeClr val="accent2">
                  <a:alpha val="90000"/>
                  <a:hueOff val="0"/>
                  <a:satOff val="0"/>
                  <a:lumOff val="0"/>
                  <a:alphaOff val="-20000"/>
                </a:schemeClr>
              </a:fillRef>
              <a:effectRef idx="2">
                <a:schemeClr val="accent2">
                  <a:alpha val="90000"/>
                  <a:hueOff val="0"/>
                  <a:satOff val="0"/>
                  <a:lumOff val="0"/>
                  <a:alphaOff val="-2000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오각형 4"/>
              <p:cNvSpPr/>
              <p:nvPr/>
            </p:nvSpPr>
            <p:spPr>
              <a:xfrm>
                <a:off x="129119" y="1811948"/>
                <a:ext cx="1896963" cy="101499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lvl="0" algn="ctr" defTabSz="889000">
                  <a:spcAft>
                    <a:spcPct val="35000"/>
                  </a:spcAft>
                </a:pPr>
                <a:r>
                  <a:rPr lang="en-US" altLang="ko-KR" sz="2000" dirty="0" smtClean="0"/>
                  <a:t>STEP2</a:t>
                </a:r>
                <a:r>
                  <a:rPr lang="en-US" altLang="ko-KR" sz="2800" dirty="0"/>
                  <a:t/>
                </a:r>
                <a:br>
                  <a:rPr lang="en-US" altLang="ko-KR" sz="2800" dirty="0"/>
                </a:br>
                <a:r>
                  <a:rPr lang="en-US" altLang="ko-KR" sz="500" dirty="0"/>
                  <a:t> </a:t>
                </a:r>
                <a:r>
                  <a:rPr lang="en-US" altLang="ko-KR" sz="2800" dirty="0"/>
                  <a:t/>
                </a:r>
                <a:br>
                  <a:rPr lang="en-US" altLang="ko-KR" sz="2800" dirty="0"/>
                </a:br>
                <a:r>
                  <a:rPr lang="ko-KR" altLang="en-US" sz="1500" dirty="0" smtClean="0">
                    <a:latin typeface="+mn-ea"/>
                  </a:rPr>
                  <a:t>군집분류 후</a:t>
                </a:r>
                <a:r>
                  <a:rPr lang="en-US" altLang="ko-KR" sz="1500" dirty="0" smtClean="0">
                    <a:latin typeface="+mn-ea"/>
                  </a:rPr>
                  <a:t/>
                </a:r>
                <a:br>
                  <a:rPr lang="en-US" altLang="ko-KR" sz="1500" dirty="0" smtClean="0">
                    <a:latin typeface="+mn-ea"/>
                  </a:rPr>
                </a:br>
                <a:r>
                  <a:rPr lang="ko-KR" altLang="en-US" sz="1500" dirty="0" smtClean="0">
                    <a:latin typeface="+mn-ea"/>
                  </a:rPr>
                  <a:t>총액 예측 모델</a:t>
                </a:r>
                <a:endParaRPr lang="ko-KR" altLang="en-US" sz="1500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2879110" y="2147678"/>
              <a:ext cx="6371534" cy="1272791"/>
              <a:chOff x="2284321" y="434508"/>
              <a:chExt cx="6371534" cy="1272791"/>
            </a:xfrm>
          </p:grpSpPr>
          <p:sp>
            <p:nvSpPr>
              <p:cNvPr id="29" name="양쪽 모서리가 둥근 사각형 28"/>
              <p:cNvSpPr/>
              <p:nvPr/>
            </p:nvSpPr>
            <p:spPr>
              <a:xfrm rot="5400000">
                <a:off x="4833693" y="-2114864"/>
                <a:ext cx="1272790" cy="6371534"/>
              </a:xfrm>
              <a:prstGeom prst="round2SameRect">
                <a:avLst/>
              </a:prstGeom>
            </p:spPr>
            <p:style>
              <a:lnRef idx="1">
                <a:schemeClr val="accent2"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0" name="양쪽 모서리가 둥근 사각형 4"/>
              <p:cNvSpPr/>
              <p:nvPr/>
            </p:nvSpPr>
            <p:spPr>
              <a:xfrm>
                <a:off x="2284321" y="434508"/>
                <a:ext cx="6309402" cy="127279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8232" tIns="6985" rIns="6985" bIns="6985" numCol="1" spcCol="1270" anchor="ctr" anchorCtr="0">
                <a:noAutofit/>
              </a:bodyPr>
              <a:lstStyle/>
              <a:p>
                <a:pPr marL="57150" lvl="1" indent="-57150" algn="l" defTabSz="488950" latinLnBrk="1">
                  <a:lnSpc>
                    <a:spcPct val="15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ko-KR" altLang="en-US" sz="1100" b="0" kern="1200" dirty="0" smtClean="0">
                    <a:latin typeface="+mn-ea"/>
                    <a:ea typeface="+mn-ea"/>
                  </a:rPr>
                  <a:t>목표 </a:t>
                </a:r>
                <a:r>
                  <a:rPr lang="en-US" altLang="ko-KR" sz="1100" b="0" kern="1200" dirty="0" smtClean="0">
                    <a:latin typeface="+mn-ea"/>
                    <a:ea typeface="+mn-ea"/>
                  </a:rPr>
                  <a:t>: </a:t>
                </a:r>
                <a:r>
                  <a:rPr lang="ko-KR" altLang="en-US" sz="1100" b="0" kern="1200" dirty="0" smtClean="0">
                    <a:latin typeface="+mn-ea"/>
                    <a:ea typeface="+mn-ea"/>
                  </a:rPr>
                  <a:t>과거의 총액을 학습하여 다음달의 총액을 맞추는 모델 만들기</a:t>
                </a:r>
                <a:endParaRPr lang="ko-KR" altLang="en-US" sz="1100" kern="1200" dirty="0"/>
              </a:p>
              <a:p>
                <a:pPr marL="57150" lvl="1" indent="-57150" algn="l" defTabSz="488950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ko-KR" altLang="en-US" sz="1100" b="0" kern="1200" dirty="0" smtClean="0">
                    <a:latin typeface="+mn-ea"/>
                    <a:ea typeface="+mn-ea"/>
                  </a:rPr>
                  <a:t>결과 </a:t>
                </a:r>
                <a:r>
                  <a:rPr lang="en-US" altLang="ko-KR" sz="1100" b="0" kern="1200" dirty="0" smtClean="0">
                    <a:latin typeface="+mn-ea"/>
                    <a:ea typeface="+mn-ea"/>
                  </a:rPr>
                  <a:t>: </a:t>
                </a:r>
                <a:r>
                  <a:rPr lang="ko-KR" altLang="en-US" sz="1100" b="0" kern="1200" dirty="0" smtClean="0">
                    <a:latin typeface="+mn-ea"/>
                    <a:ea typeface="+mn-ea"/>
                  </a:rPr>
                  <a:t>다양한</a:t>
                </a:r>
                <a:r>
                  <a:rPr lang="ko-KR" altLang="ko-KR" sz="1100" b="0" kern="1200" dirty="0" smtClean="0">
                    <a:latin typeface="+mn-ea"/>
                    <a:ea typeface="+mn-ea"/>
                  </a:rPr>
                  <a:t> 소득 패턴이 존재</a:t>
                </a:r>
                <a:r>
                  <a:rPr lang="ko-KR" altLang="en-US" sz="1100" b="0" kern="1200" dirty="0" smtClean="0">
                    <a:latin typeface="+mn-ea"/>
                    <a:ea typeface="+mn-ea"/>
                  </a:rPr>
                  <a:t>하지만</a:t>
                </a:r>
                <a:r>
                  <a:rPr lang="en-US" altLang="ko-KR" sz="1100" b="0" kern="1200" dirty="0" smtClean="0">
                    <a:latin typeface="+mn-ea"/>
                    <a:ea typeface="+mn-ea"/>
                  </a:rPr>
                  <a:t>, </a:t>
                </a:r>
                <a:r>
                  <a:rPr lang="ko-KR" altLang="ko-KR" sz="1100" b="0" kern="1200" dirty="0" smtClean="0">
                    <a:latin typeface="+mn-ea"/>
                    <a:ea typeface="+mn-ea"/>
                  </a:rPr>
                  <a:t>분류 없이 </a:t>
                </a:r>
                <a:r>
                  <a:rPr lang="ko-KR" altLang="en-US" sz="1100" b="0" kern="1200" dirty="0" smtClean="0">
                    <a:latin typeface="+mn-ea"/>
                    <a:ea typeface="+mn-ea"/>
                  </a:rPr>
                  <a:t>데이터를 모델에 </a:t>
                </a:r>
                <a:r>
                  <a:rPr lang="ko-KR" altLang="ko-KR" sz="1100" b="0" kern="1200" dirty="0" smtClean="0">
                    <a:latin typeface="+mn-ea"/>
                    <a:ea typeface="+mn-ea"/>
                  </a:rPr>
                  <a:t>학습을 시키니 </a:t>
                </a:r>
                <a:r>
                  <a:rPr lang="ko-KR" altLang="en-US" sz="1100" b="0" kern="1200" dirty="0" smtClean="0">
                    <a:latin typeface="+mn-ea"/>
                    <a:ea typeface="+mn-ea"/>
                  </a:rPr>
                  <a:t>예측 성공률이</a:t>
                </a:r>
                <a:r>
                  <a:rPr lang="en-US" altLang="ko-KR" sz="1100" b="0" kern="1200" dirty="0" smtClean="0">
                    <a:latin typeface="+mn-ea"/>
                    <a:ea typeface="+mn-ea"/>
                  </a:rPr>
                  <a:t/>
                </a:r>
                <a:br>
                  <a:rPr lang="en-US" altLang="ko-KR" sz="1100" b="0" kern="1200" dirty="0" smtClean="0">
                    <a:latin typeface="+mn-ea"/>
                    <a:ea typeface="+mn-ea"/>
                  </a:rPr>
                </a:br>
                <a:r>
                  <a:rPr lang="ko-KR" altLang="en-US" sz="1100" b="0" kern="1200" dirty="0" smtClean="0">
                    <a:latin typeface="+mn-ea"/>
                    <a:ea typeface="+mn-ea"/>
                  </a:rPr>
                  <a:t>약 </a:t>
                </a:r>
                <a:r>
                  <a:rPr lang="en-US" altLang="ko-KR" sz="1100" b="0" kern="1200" dirty="0" smtClean="0">
                    <a:latin typeface="+mn-ea"/>
                    <a:ea typeface="+mn-ea"/>
                  </a:rPr>
                  <a:t>10%</a:t>
                </a:r>
                <a:r>
                  <a:rPr lang="ko-KR" altLang="en-US" sz="1100" b="0" kern="1200" dirty="0" smtClean="0">
                    <a:latin typeface="+mn-ea"/>
                    <a:ea typeface="+mn-ea"/>
                  </a:rPr>
                  <a:t>대로 나타남</a:t>
                </a:r>
                <a:endParaRPr lang="ko-KR" altLang="en-US" sz="1100" kern="1200" dirty="0"/>
              </a:p>
              <a:p>
                <a:pPr marL="57150" lvl="1" indent="-57150" algn="l" defTabSz="488950" latinLnBrk="1">
                  <a:lnSpc>
                    <a:spcPct val="15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ko-KR" altLang="en-US" sz="1100" b="0" kern="1200" dirty="0" smtClean="0">
                    <a:latin typeface="+mn-ea"/>
                    <a:ea typeface="+mn-ea"/>
                  </a:rPr>
                  <a:t>결론</a:t>
                </a:r>
                <a:r>
                  <a:rPr lang="en-US" altLang="ko-KR" sz="1100" b="0" kern="1200" dirty="0" smtClean="0">
                    <a:latin typeface="+mn-ea"/>
                    <a:ea typeface="+mn-ea"/>
                  </a:rPr>
                  <a:t> : </a:t>
                </a:r>
                <a:r>
                  <a:rPr lang="ko-KR" altLang="ko-KR" sz="1100" b="0" kern="1200" dirty="0" smtClean="0">
                    <a:latin typeface="+mn-ea"/>
                    <a:ea typeface="+mn-ea"/>
                  </a:rPr>
                  <a:t>비슷한 소득 특성을 가지는 고객들을 군집</a:t>
                </a:r>
                <a:r>
                  <a:rPr lang="ko-KR" altLang="en-US" sz="1100" b="0" kern="1200" dirty="0" smtClean="0">
                    <a:latin typeface="+mn-ea"/>
                    <a:ea typeface="+mn-ea"/>
                  </a:rPr>
                  <a:t>화하여</a:t>
                </a:r>
                <a:r>
                  <a:rPr lang="en-US" altLang="ko-KR" sz="1100" b="0" kern="1200" dirty="0" smtClean="0">
                    <a:latin typeface="+mn-ea"/>
                    <a:ea typeface="+mn-ea"/>
                  </a:rPr>
                  <a:t>, </a:t>
                </a:r>
                <a:r>
                  <a:rPr lang="ko-KR" altLang="en-US" sz="1100" b="0" kern="1200" dirty="0" err="1" smtClean="0">
                    <a:latin typeface="+mn-ea"/>
                    <a:ea typeface="+mn-ea"/>
                  </a:rPr>
                  <a:t>군집별</a:t>
                </a:r>
                <a:r>
                  <a:rPr lang="ko-KR" altLang="en-US" sz="1100" b="0" kern="1200" dirty="0" smtClean="0">
                    <a:latin typeface="+mn-ea"/>
                    <a:ea typeface="+mn-ea"/>
                  </a:rPr>
                  <a:t> </a:t>
                </a:r>
                <a:r>
                  <a:rPr lang="ko-KR" altLang="ko-KR" sz="1100" b="0" kern="1200" dirty="0" smtClean="0">
                    <a:latin typeface="+mn-ea"/>
                    <a:ea typeface="+mn-ea"/>
                  </a:rPr>
                  <a:t>모델을</a:t>
                </a:r>
                <a:r>
                  <a:rPr lang="en-US" altLang="ko-KR" sz="1100" b="0" kern="1200" dirty="0" smtClean="0">
                    <a:latin typeface="+mn-ea"/>
                    <a:ea typeface="+mn-ea"/>
                  </a:rPr>
                  <a:t> </a:t>
                </a:r>
                <a:r>
                  <a:rPr lang="ko-KR" altLang="ko-KR" sz="1100" b="0" kern="1200" dirty="0" smtClean="0">
                    <a:latin typeface="+mn-ea"/>
                    <a:ea typeface="+mn-ea"/>
                  </a:rPr>
                  <a:t>만들기로 결정</a:t>
                </a:r>
                <a:endParaRPr lang="ko-KR" altLang="en-US" sz="1100" kern="1200" dirty="0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2879110" y="3744361"/>
              <a:ext cx="6371534" cy="1272790"/>
              <a:chOff x="2284321" y="455429"/>
              <a:chExt cx="6371534" cy="1272790"/>
            </a:xfrm>
          </p:grpSpPr>
          <p:sp>
            <p:nvSpPr>
              <p:cNvPr id="32" name="양쪽 모서리가 둥근 사각형 31"/>
              <p:cNvSpPr/>
              <p:nvPr/>
            </p:nvSpPr>
            <p:spPr>
              <a:xfrm rot="5400000">
                <a:off x="4833693" y="-2093943"/>
                <a:ext cx="1272790" cy="6371534"/>
              </a:xfrm>
              <a:prstGeom prst="round2SameRect">
                <a:avLst/>
              </a:prstGeom>
            </p:spPr>
            <p:style>
              <a:lnRef idx="1">
                <a:schemeClr val="accent2"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3" name="양쪽 모서리가 둥근 사각형 4"/>
              <p:cNvSpPr/>
              <p:nvPr/>
            </p:nvSpPr>
            <p:spPr>
              <a:xfrm>
                <a:off x="2284321" y="455429"/>
                <a:ext cx="6309402" cy="12727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8232" tIns="6985" rIns="6985" bIns="6985" numCol="1" spcCol="1270" anchor="ctr" anchorCtr="0">
                <a:noAutofit/>
              </a:bodyPr>
              <a:lstStyle/>
              <a:p>
                <a:pPr marL="57150" lvl="1" indent="-57150" defTabSz="488950">
                  <a:lnSpc>
                    <a:spcPct val="150000"/>
                  </a:lnSpc>
                  <a:spcAft>
                    <a:spcPct val="15000"/>
                  </a:spcAft>
                  <a:buChar char="••"/>
                </a:pPr>
                <a:r>
                  <a:rPr lang="ko-KR" altLang="en-US" sz="1100" b="0" dirty="0">
                    <a:latin typeface="+mn-ea"/>
                  </a:rPr>
                  <a:t>목표 </a:t>
                </a:r>
                <a:r>
                  <a:rPr lang="en-US" altLang="ko-KR" sz="1100" b="0" dirty="0">
                    <a:latin typeface="+mn-ea"/>
                  </a:rPr>
                  <a:t>: </a:t>
                </a:r>
                <a:r>
                  <a:rPr lang="ko-KR" altLang="en-US" sz="1100" b="0" dirty="0">
                    <a:latin typeface="+mn-ea"/>
                  </a:rPr>
                  <a:t>비슷한 특성을 가지는 고객들을 군집화하여 군집 별 예측모델 만들기</a:t>
                </a:r>
              </a:p>
              <a:p>
                <a:pPr marL="57150" lvl="1" indent="-57150" defTabSz="488950">
                  <a:lnSpc>
                    <a:spcPct val="150000"/>
                  </a:lnSpc>
                  <a:spcAft>
                    <a:spcPct val="15000"/>
                  </a:spcAft>
                  <a:buChar char="••"/>
                </a:pPr>
                <a:r>
                  <a:rPr lang="ko-KR" altLang="en-US" sz="1100" b="0" dirty="0">
                    <a:latin typeface="+mn-ea"/>
                  </a:rPr>
                  <a:t>결과 </a:t>
                </a:r>
                <a:r>
                  <a:rPr lang="en-US" altLang="ko-KR" sz="1100" b="0" dirty="0">
                    <a:latin typeface="+mn-ea"/>
                  </a:rPr>
                  <a:t>: </a:t>
                </a:r>
                <a:r>
                  <a:rPr lang="ko-KR" altLang="en-US" sz="1100" b="0" dirty="0">
                    <a:latin typeface="+mn-ea"/>
                  </a:rPr>
                  <a:t>비슷한 특성을 가지는 군집화할 기준을 세우기가 어려움</a:t>
                </a:r>
              </a:p>
              <a:p>
                <a:pPr marL="57150" lvl="1" indent="-57150" defTabSz="488950">
                  <a:lnSpc>
                    <a:spcPct val="150000"/>
                  </a:lnSpc>
                  <a:spcAft>
                    <a:spcPct val="15000"/>
                  </a:spcAft>
                  <a:buChar char="••"/>
                </a:pPr>
                <a:r>
                  <a:rPr lang="ko-KR" altLang="en-US" sz="1100" b="0" dirty="0">
                    <a:latin typeface="+mn-ea"/>
                  </a:rPr>
                  <a:t>결론 </a:t>
                </a:r>
                <a:r>
                  <a:rPr lang="en-US" altLang="ko-KR" sz="1100" b="0" dirty="0">
                    <a:latin typeface="+mn-ea"/>
                  </a:rPr>
                  <a:t>: </a:t>
                </a:r>
                <a:r>
                  <a:rPr lang="ko-KR" altLang="en-US" sz="1100" b="0" dirty="0">
                    <a:latin typeface="+mn-ea"/>
                  </a:rPr>
                  <a:t>과거 소득의 패턴과 변동이 비슷하더라도 다음달 소득 값과는 큰 연관이 없음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07364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 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나눔고딕OTF Bold" pitchFamily="50" charset="-127"/>
            <a:ea typeface="나눔고딕OTF Bold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나눔고딕OTF Bold" pitchFamily="50" charset="-127"/>
            <a:ea typeface="나눔고딕OTF Bold" pitchFamily="50" charset="-127"/>
          </a:defRPr>
        </a:defPPr>
      </a:lstStyle>
    </a:lnDef>
  </a:objectDefaults>
  <a:extraClrSchemeLst>
    <a:extraClrScheme>
      <a:clrScheme name="1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농협은행 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 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wrap="square" rtlCol="0" anchor="ctr">
        <a:noAutofit/>
      </a:bodyPr>
      <a:lstStyle>
        <a:defPPr algn="ctr">
          <a:defRPr sz="1000" b="0" dirty="0" smtClean="0">
            <a:latin typeface="+mn-ea"/>
            <a:ea typeface="+mn-ea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PPT template_internal">
  <a:themeElements>
    <a:clrScheme name="3_PPT template_internal 14">
      <a:dk1>
        <a:srgbClr val="333333"/>
      </a:dk1>
      <a:lt1>
        <a:srgbClr val="FFFFFF"/>
      </a:lt1>
      <a:dk2>
        <a:srgbClr val="000000"/>
      </a:dk2>
      <a:lt2>
        <a:srgbClr val="808080"/>
      </a:lt2>
      <a:accent1>
        <a:srgbClr val="F7EDD4"/>
      </a:accent1>
      <a:accent2>
        <a:srgbClr val="103991"/>
      </a:accent2>
      <a:accent3>
        <a:srgbClr val="FFFFFF"/>
      </a:accent3>
      <a:accent4>
        <a:srgbClr val="2A2A2A"/>
      </a:accent4>
      <a:accent5>
        <a:srgbClr val="FAF4E6"/>
      </a:accent5>
      <a:accent6>
        <a:srgbClr val="0D3383"/>
      </a:accent6>
      <a:hlink>
        <a:srgbClr val="0083CD"/>
      </a:hlink>
      <a:folHlink>
        <a:srgbClr val="00987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84455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dirty="0" smtClean="0">
            <a:latin typeface="맑은 고딕" pitchFamily="50" charset="-127"/>
            <a:ea typeface="맑은 고딕" pitchFamily="50" charset="-127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84455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ko-KR" alt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  <a:ea typeface="윤고딕130" pitchFamily="18" charset="-127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3_PPT template_inter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PT template_inter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PT template_inter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PT template_inter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PT template_inter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PT template_inter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PT template_inter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PT template_inter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PT template_inter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PT template_inter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PT template_inter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PT template_inter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PT template_internal 13">
        <a:dk1>
          <a:srgbClr val="333333"/>
        </a:dk1>
        <a:lt1>
          <a:srgbClr val="FFFFFF"/>
        </a:lt1>
        <a:dk2>
          <a:srgbClr val="000000"/>
        </a:dk2>
        <a:lt2>
          <a:srgbClr val="808080"/>
        </a:lt2>
        <a:accent1>
          <a:srgbClr val="103991"/>
        </a:accent1>
        <a:accent2>
          <a:srgbClr val="333399"/>
        </a:accent2>
        <a:accent3>
          <a:srgbClr val="FFFFFF"/>
        </a:accent3>
        <a:accent4>
          <a:srgbClr val="2A2A2A"/>
        </a:accent4>
        <a:accent5>
          <a:srgbClr val="AAAEC7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PT template_internal 14">
        <a:dk1>
          <a:srgbClr val="333333"/>
        </a:dk1>
        <a:lt1>
          <a:srgbClr val="FFFFFF"/>
        </a:lt1>
        <a:dk2>
          <a:srgbClr val="000000"/>
        </a:dk2>
        <a:lt2>
          <a:srgbClr val="808080"/>
        </a:lt2>
        <a:accent1>
          <a:srgbClr val="F7EDD4"/>
        </a:accent1>
        <a:accent2>
          <a:srgbClr val="103991"/>
        </a:accent2>
        <a:accent3>
          <a:srgbClr val="FFFFFF"/>
        </a:accent3>
        <a:accent4>
          <a:srgbClr val="2A2A2A"/>
        </a:accent4>
        <a:accent5>
          <a:srgbClr val="FAF4E6"/>
        </a:accent5>
        <a:accent6>
          <a:srgbClr val="0D3383"/>
        </a:accent6>
        <a:hlink>
          <a:srgbClr val="0083CD"/>
        </a:hlink>
        <a:folHlink>
          <a:srgbClr val="00987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newsletter</Template>
  <TotalTime>45042</TotalTime>
  <Words>2793</Words>
  <Application>Microsoft Office PowerPoint</Application>
  <PresentationFormat>A4 용지(210x297mm)</PresentationFormat>
  <Paragraphs>766</Paragraphs>
  <Slides>45</Slides>
  <Notes>39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45</vt:i4>
      </vt:variant>
    </vt:vector>
  </HeadingPairs>
  <TitlesOfParts>
    <vt:vector size="48" baseType="lpstr">
      <vt:lpstr>목차</vt:lpstr>
      <vt:lpstr>농협은행 마스터</vt:lpstr>
      <vt:lpstr>3_PPT template_internal</vt:lpstr>
      <vt:lpstr>들어가기 전에</vt:lpstr>
      <vt:lpstr> 금융거래 분류모델 경과 보고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(주)코오롱베니트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신한카드 머신러닝 기법  개발 솔루션 도입 제안서</dc:title>
  <dc:subject>현대자동차</dc:subject>
  <dc:creator>Jinmo Choi</dc:creator>
  <cp:lastModifiedBy>Windows User</cp:lastModifiedBy>
  <cp:revision>5228</cp:revision>
  <cp:lastPrinted>2019-09-05T23:08:55Z</cp:lastPrinted>
  <dcterms:created xsi:type="dcterms:W3CDTF">1999-11-18T07:23:07Z</dcterms:created>
  <dcterms:modified xsi:type="dcterms:W3CDTF">2020-11-07T12:55:32Z</dcterms:modified>
</cp:coreProperties>
</file>