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20" r:id="rId73"/>
    <p:sldId id="321" r:id="rId74"/>
    <p:sldId id="322" r:id="rId75"/>
    <p:sldId id="326" r:id="rId76"/>
    <p:sldId id="323" r:id="rId77"/>
    <p:sldId id="327" r:id="rId78"/>
    <p:sldId id="328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9C2E-239B-4E3F-9B6D-6809FACEEDA2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D031-D925-4E99-AD70-2F2A71A0A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6513-8298-85FC-75E6-CF924606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73E40-7622-1D44-047F-AE06213A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D6C64-F60C-04DE-5374-2CE4F42E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CDC99-41A9-5027-8B79-29DFA36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64C48-1B65-2ECA-5911-69EE4E4A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43A4-F1A7-B992-D00C-2879C3C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08CE95-C48A-3F34-EDE6-8A93A9BB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1F6D-4DC0-0102-3CBF-F7FC19A3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BD011-56AB-FF42-968E-6ACD4EE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D4D23-2197-0D61-B819-743B438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4EB45-1A7A-83DB-B8AE-6AC1B862E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8928A-F529-DAD4-7397-89E3C7B7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CAAEC-7DA6-8D7D-9D22-FC70BEC3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40D95-6696-6ABF-4B1E-F3CEFE6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FB94E-FE27-DDCF-6E9D-1567B80F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4C514-549B-2B80-237F-5E7DFA77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12CB8-697B-6617-F486-7C190296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2D92B-6EB5-9C8E-D021-5A0A99A6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EA26B-746B-D5B3-90D5-FEE88AC2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556BA-4DCD-06BE-D06F-82C8C077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8F24-2D3A-082A-D9A6-F5FA4382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69403-D603-2EE6-B53F-162001A1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28030-2145-CD21-8CFE-F397998E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BE814-BB64-2F7C-CF24-AB7B0C3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7634A-0A61-1C99-6317-DA62BAC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552F-B4E5-4CFD-AA1B-23A7AF9B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039A7-A440-3457-E93F-C4AED680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BA290-0B72-F736-5C67-5C9AB26F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1A03F-68A9-D5B8-6DCF-D1DCAB14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BE5F2-2990-9F15-2A45-3A1E53D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2A675-8F57-4330-ED82-CD68D814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81CE-BFEE-7DD9-9759-6065F7F4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4AD9E-215B-EF15-1E06-90CA62BC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9C6F7-CB7B-FAEE-54D6-775D6F3A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3B6A6-81C9-1554-28A9-3DB8E79C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AA768-22BD-5782-3C0A-048924AD3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11339-3CB4-1916-BE99-71E81DD5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C593E-DF76-264A-6ED5-AB73843F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238FB-356D-EFFF-6DF7-B4C2D44D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78445-8DC5-39D9-7C10-9927F4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6B572-1FB1-E5DD-2CF4-243A7228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DA583-5430-4489-9BDA-D752383B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78D1B3-38E7-81A1-B6FD-314729BE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FD9DC9-143A-8D1E-08A4-B712EBF7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F10B9-56A8-583F-41F0-18023A35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3617C-4CF7-7441-81D7-051A514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0B838-A75F-0F47-79CE-0CD200B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0C921-96EB-6945-81D1-9ECE0FFB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5A4EA-717B-3671-BD9C-9DEDD536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FCD84-3BB2-778B-8B49-6429B694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37D76-3D34-595D-FC57-4AA151F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06195-29A2-4B95-3454-E36BEAC7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6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9B50-1D4A-6185-B9C2-0C2BAF7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57BE9-B743-BF1D-3F06-D4D22B843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1EFB1-1E5A-929F-5695-6821B90B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B1934-9D8D-C8AE-EFD1-D1454F77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7E295-2B98-BA87-E5B9-D0EA5A1C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8C46E-DD89-E1B0-E382-6D6D79E5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F1359-FDBF-9C7E-E6DE-3BEF2847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93290-46E2-2DDC-9477-48C078B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E82F-AAB8-98F7-3188-7A92EC80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6057-4C3C-44AD-BC71-D3F2A632E0F7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EDD60-2A46-E113-9906-9626354F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BFFFE-06E6-6778-2C6E-D60281187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3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khronos.org/OpenGL/specs/gl/GLSLangSpec.4.5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els-resourc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1768-1B55-6A75-B75C-FE99B00C5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0AC3A-A713-08A7-BF00-EC89461C0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6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E78E-C799-D1D6-03BE-EBCAB36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9A494-DDF3-9B78-A692-4A964898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키 입력은 </a:t>
            </a:r>
            <a:r>
              <a:rPr lang="en-US" altLang="ko-KR" dirty="0"/>
              <a:t>Update</a:t>
            </a:r>
            <a:r>
              <a:rPr lang="ko-KR" altLang="en-US" dirty="0"/>
              <a:t>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를 가상함수로 변경 시 </a:t>
            </a:r>
            <a:r>
              <a:rPr lang="ko-KR" altLang="en-US" dirty="0" err="1"/>
              <a:t>필요없는</a:t>
            </a:r>
            <a:r>
              <a:rPr lang="ko-KR" altLang="en-US" dirty="0"/>
              <a:t> 곳에도 키 입력을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키입력</a:t>
            </a:r>
            <a:r>
              <a:rPr lang="ko-KR" altLang="en-US" dirty="0"/>
              <a:t> 처리를 수행하는 </a:t>
            </a:r>
            <a:r>
              <a:rPr lang="en-US" altLang="ko-KR" dirty="0" err="1"/>
              <a:t>CKeyInput</a:t>
            </a:r>
            <a:r>
              <a:rPr lang="ko-KR" altLang="en-US" dirty="0"/>
              <a:t>클래스를 </a:t>
            </a:r>
            <a:r>
              <a:rPr lang="ko-KR" altLang="en-US" dirty="0" err="1"/>
              <a:t>싱글톤으로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185152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6803-72F2-3EB6-E2B1-194995F2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싱글톤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40BAB-5894-4ECE-1278-3975D6F6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인스턴스를 하나만 생성하는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전역으로 접근할 수 있다는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생성이 함부로 만들어지면 안되므로 생성자를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싱글톤</a:t>
            </a:r>
            <a:r>
              <a:rPr lang="ko-KR" altLang="en-US" dirty="0"/>
              <a:t> 객체의 역할이 많아지지 않도록 조심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67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C0B7-9956-BBCB-E5D6-9D21A46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10470-969F-FE5F-A3A4-BB5B4C73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게임을 그리기 위해서 </a:t>
            </a:r>
            <a:r>
              <a:rPr lang="en-US" altLang="ko-KR" dirty="0"/>
              <a:t>GPU</a:t>
            </a:r>
            <a:r>
              <a:rPr lang="ko-KR" altLang="en-US" dirty="0"/>
              <a:t>는 여러 단계를 거친다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과정을 그래픽스 파이프라인이다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파이프라인의 단계 중 일부는 </a:t>
            </a:r>
            <a:r>
              <a:rPr lang="en-US" altLang="ko-KR" dirty="0"/>
              <a:t>Shader</a:t>
            </a:r>
            <a:r>
              <a:rPr lang="ko-KR" altLang="en-US" dirty="0"/>
              <a:t>를 통해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종류의 </a:t>
            </a:r>
            <a:r>
              <a:rPr lang="en-US" altLang="ko-KR" dirty="0"/>
              <a:t>Shader</a:t>
            </a:r>
            <a:r>
              <a:rPr lang="ko-KR" altLang="en-US" dirty="0"/>
              <a:t>를 프로그래밍 할 수 있지만 컴퓨터 그래픽스에서 다루는 </a:t>
            </a:r>
            <a:r>
              <a:rPr lang="en-US" altLang="ko-KR" dirty="0"/>
              <a:t>Shader</a:t>
            </a:r>
            <a:r>
              <a:rPr lang="ko-KR" altLang="en-US" dirty="0"/>
              <a:t>는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0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C5BB7-7CE0-6D39-E1E1-F857BCDF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OpenGL </a:t>
            </a:r>
            <a:r>
              <a:rPr lang="ko-KR" altLang="en-US" dirty="0"/>
              <a:t>파이프라인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92A58-73C4-1B80-90AB-9505F8F0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7" y="1690688"/>
            <a:ext cx="9134985" cy="41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B4E9-2EFD-D61F-DE5B-00DC2DC5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그래픽스 파이프라인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8340C4-479B-E180-E84E-E3A7FD757426}"/>
              </a:ext>
            </a:extLst>
          </p:cNvPr>
          <p:cNvSpPr/>
          <p:nvPr/>
        </p:nvSpPr>
        <p:spPr>
          <a:xfrm>
            <a:off x="349371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Assembler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CC9273-3F77-FDDE-9940-BFD859630C2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626081" y="3515264"/>
            <a:ext cx="741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D942D7-EC8F-B147-A45E-43A2FA03E25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4661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3883B2-B288-2F34-E74D-BF4694AA1D0C}"/>
              </a:ext>
            </a:extLst>
          </p:cNvPr>
          <p:cNvSpPr/>
          <p:nvPr/>
        </p:nvSpPr>
        <p:spPr>
          <a:xfrm>
            <a:off x="2367951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6C064-924A-4A27-0F98-E4EB94235CB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724955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D3FDA0-768D-E456-8A61-07DA6A3A5247}"/>
              </a:ext>
            </a:extLst>
          </p:cNvPr>
          <p:cNvSpPr/>
          <p:nvPr/>
        </p:nvSpPr>
        <p:spPr>
          <a:xfrm>
            <a:off x="6448245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Geometry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66A2E8-DD97-8691-8DF9-648E0C97FC3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765102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1C8E77-B1AC-6EBF-401A-3847489679A7}"/>
              </a:ext>
            </a:extLst>
          </p:cNvPr>
          <p:cNvSpPr/>
          <p:nvPr/>
        </p:nvSpPr>
        <p:spPr>
          <a:xfrm>
            <a:off x="8488392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Rasterization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A69B96-618C-975F-8ED8-E6221344F6DE}"/>
              </a:ext>
            </a:extLst>
          </p:cNvPr>
          <p:cNvSpPr/>
          <p:nvPr/>
        </p:nvSpPr>
        <p:spPr>
          <a:xfrm>
            <a:off x="10528539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9F38B-C233-B18D-C4BF-FC58385382D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684808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375220-60E7-D721-A1C3-DBD9EE8FEE0D}"/>
              </a:ext>
            </a:extLst>
          </p:cNvPr>
          <p:cNvSpPr/>
          <p:nvPr/>
        </p:nvSpPr>
        <p:spPr>
          <a:xfrm>
            <a:off x="4408098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Tessellation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3AE600-8ED3-A534-F582-A9FD9CF69642}"/>
              </a:ext>
            </a:extLst>
          </p:cNvPr>
          <p:cNvSpPr/>
          <p:nvPr/>
        </p:nvSpPr>
        <p:spPr>
          <a:xfrm>
            <a:off x="4248727" y="2715491"/>
            <a:ext cx="3602182" cy="1607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54CFA-EB75-5706-9435-6672E14D7EB2}"/>
              </a:ext>
            </a:extLst>
          </p:cNvPr>
          <p:cNvSpPr txBox="1"/>
          <p:nvPr/>
        </p:nvSpPr>
        <p:spPr>
          <a:xfrm>
            <a:off x="5745517" y="24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092D8-81E0-94BF-83AC-89E259962A2A}"/>
              </a:ext>
            </a:extLst>
          </p:cNvPr>
          <p:cNvSpPr txBox="1"/>
          <p:nvPr/>
        </p:nvSpPr>
        <p:spPr>
          <a:xfrm>
            <a:off x="1259782" y="444802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위치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 조작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B889-C2DA-3275-2569-B18249B348F0}"/>
              </a:ext>
            </a:extLst>
          </p:cNvPr>
          <p:cNvSpPr txBox="1"/>
          <p:nvPr/>
        </p:nvSpPr>
        <p:spPr>
          <a:xfrm>
            <a:off x="9990477" y="444802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조명</a:t>
            </a:r>
            <a:r>
              <a:rPr lang="en-US" altLang="ko-KR" dirty="0"/>
              <a:t> </a:t>
            </a:r>
            <a:r>
              <a:rPr lang="ko-KR" altLang="en-US" dirty="0"/>
              <a:t>등 결정</a:t>
            </a:r>
          </a:p>
        </p:txBody>
      </p:sp>
    </p:spTree>
    <p:extLst>
      <p:ext uri="{BB962C8B-B14F-4D97-AF65-F5344CB8AC3E}">
        <p14:creationId xmlns:p14="http://schemas.microsoft.com/office/powerpoint/2010/main" val="316615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B876-13F9-4494-3842-4C55741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VBO, VAO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38A4-590D-BE9C-7E49-C44C144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VBO(</a:t>
            </a:r>
            <a:r>
              <a:rPr lang="en-US" altLang="ko-KR" dirty="0" err="1"/>
              <a:t>Vertext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Object)</a:t>
            </a:r>
            <a:r>
              <a:rPr lang="ko-KR" altLang="en-US" dirty="0"/>
              <a:t>는 삼각형의 꼭짓점 정보들을 담고 있는 배열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VAO(Vertex Array Object)</a:t>
            </a:r>
            <a:r>
              <a:rPr lang="ko-KR" altLang="en-US" dirty="0"/>
              <a:t>는 </a:t>
            </a:r>
            <a:r>
              <a:rPr lang="en-US" altLang="ko-KR" dirty="0"/>
              <a:t>VBO</a:t>
            </a:r>
            <a:r>
              <a:rPr lang="ko-KR" altLang="en-US" dirty="0"/>
              <a:t>를 어떻게 해석하는지</a:t>
            </a:r>
            <a:r>
              <a:rPr lang="en-US" altLang="ko-KR" dirty="0"/>
              <a:t>, </a:t>
            </a:r>
            <a:r>
              <a:rPr lang="ko-KR" altLang="en-US" dirty="0"/>
              <a:t>메타정보를 제공하는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()</a:t>
            </a:r>
            <a:r>
              <a:rPr lang="ko-KR" altLang="en-US" dirty="0"/>
              <a:t>를 사용하여 </a:t>
            </a:r>
            <a:r>
              <a:rPr lang="en-US" altLang="ko-KR" dirty="0"/>
              <a:t>VBO</a:t>
            </a:r>
            <a:r>
              <a:rPr lang="ko-KR" altLang="en-US" dirty="0"/>
              <a:t>정보 설정</a:t>
            </a:r>
          </a:p>
        </p:txBody>
      </p:sp>
    </p:spTree>
    <p:extLst>
      <p:ext uri="{BB962C8B-B14F-4D97-AF65-F5344CB8AC3E}">
        <p14:creationId xmlns:p14="http://schemas.microsoft.com/office/powerpoint/2010/main" val="209948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783F6-C54A-6624-4347-3ACBB9D9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정점 속성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AAA88-2FC2-06FE-BD6A-65770E7C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 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const </a:t>
            </a:r>
            <a:r>
              <a:rPr lang="en-US" altLang="ko-KR" dirty="0" err="1"/>
              <a:t>GLvoid</a:t>
            </a:r>
            <a:r>
              <a:rPr lang="en-US" altLang="ko-KR" dirty="0"/>
              <a:t> *pointer)</a:t>
            </a:r>
          </a:p>
          <a:p>
            <a:endParaRPr lang="en-US" altLang="ko-KR" dirty="0"/>
          </a:p>
          <a:p>
            <a:r>
              <a:rPr lang="en-US" altLang="ko-KR" dirty="0"/>
              <a:t>index -&gt; </a:t>
            </a:r>
            <a:r>
              <a:rPr lang="ko-KR" altLang="en-US" dirty="0"/>
              <a:t>어떤 정보를 의미하는지</a:t>
            </a:r>
            <a:endParaRPr lang="en-US" altLang="ko-KR" dirty="0"/>
          </a:p>
          <a:p>
            <a:r>
              <a:rPr lang="en-US" altLang="ko-KR" dirty="0"/>
              <a:t>size -&gt; </a:t>
            </a:r>
            <a:r>
              <a:rPr lang="ko-KR" altLang="en-US" dirty="0"/>
              <a:t>몇 개의 데이터가 하나의 유의미한 정보를 나타내는지</a:t>
            </a:r>
            <a:endParaRPr lang="en-US" altLang="ko-KR" dirty="0"/>
          </a:p>
          <a:p>
            <a:r>
              <a:rPr lang="en-US" altLang="ko-KR" dirty="0"/>
              <a:t>type -&gt; </a:t>
            </a:r>
            <a:r>
              <a:rPr lang="ko-KR" altLang="en-US" dirty="0"/>
              <a:t>자료형 타입</a:t>
            </a:r>
            <a:endParaRPr lang="en-US" altLang="ko-KR" dirty="0"/>
          </a:p>
          <a:p>
            <a:r>
              <a:rPr lang="en-US" altLang="ko-KR" dirty="0"/>
              <a:t>Normalized -&gt;</a:t>
            </a:r>
            <a:r>
              <a:rPr lang="ko-KR" altLang="en-US" dirty="0"/>
              <a:t>정규화 여부</a:t>
            </a:r>
            <a:endParaRPr lang="en-US" altLang="ko-KR" dirty="0"/>
          </a:p>
          <a:p>
            <a:r>
              <a:rPr lang="en-US" altLang="ko-KR" dirty="0"/>
              <a:t>stride -&gt; </a:t>
            </a:r>
            <a:r>
              <a:rPr lang="ko-KR" altLang="en-US" dirty="0"/>
              <a:t>다음 정보가 나오기까지의 간격 크기</a:t>
            </a:r>
            <a:endParaRPr lang="en-US" altLang="ko-KR" dirty="0"/>
          </a:p>
          <a:p>
            <a:r>
              <a:rPr lang="en-US" altLang="ko-KR" dirty="0"/>
              <a:t>pointer -&gt; </a:t>
            </a:r>
            <a:r>
              <a:rPr lang="ko-KR" altLang="en-US" dirty="0"/>
              <a:t>해당 데이터의 오프셋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CAB62-3C29-B56A-0978-A443FBBF1D7E}"/>
              </a:ext>
            </a:extLst>
          </p:cNvPr>
          <p:cNvSpPr/>
          <p:nvPr/>
        </p:nvSpPr>
        <p:spPr>
          <a:xfrm>
            <a:off x="1035170" y="46582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687EF-EA44-C18D-5DEC-9F338F6AE144}"/>
              </a:ext>
            </a:extLst>
          </p:cNvPr>
          <p:cNvSpPr txBox="1"/>
          <p:nvPr/>
        </p:nvSpPr>
        <p:spPr>
          <a:xfrm>
            <a:off x="324866" y="79874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3CCD2C-859D-6757-E759-7A384C79BC5E}"/>
              </a:ext>
            </a:extLst>
          </p:cNvPr>
          <p:cNvCxnSpPr>
            <a:cxnSpLocks/>
          </p:cNvCxnSpPr>
          <p:nvPr/>
        </p:nvCxnSpPr>
        <p:spPr>
          <a:xfrm>
            <a:off x="21048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E80E5A-1C6E-0C85-3CF0-9FB7CA494F6F}"/>
              </a:ext>
            </a:extLst>
          </p:cNvPr>
          <p:cNvCxnSpPr>
            <a:cxnSpLocks/>
          </p:cNvCxnSpPr>
          <p:nvPr/>
        </p:nvCxnSpPr>
        <p:spPr>
          <a:xfrm>
            <a:off x="31716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55C7E5-24DE-C02C-CEFF-88C9318427A2}"/>
              </a:ext>
            </a:extLst>
          </p:cNvPr>
          <p:cNvCxnSpPr>
            <a:cxnSpLocks/>
          </p:cNvCxnSpPr>
          <p:nvPr/>
        </p:nvCxnSpPr>
        <p:spPr>
          <a:xfrm>
            <a:off x="4212566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E29A0F-5471-CF9D-B3EA-BC1465A047C7}"/>
              </a:ext>
            </a:extLst>
          </p:cNvPr>
          <p:cNvCxnSpPr>
            <a:cxnSpLocks/>
          </p:cNvCxnSpPr>
          <p:nvPr/>
        </p:nvCxnSpPr>
        <p:spPr>
          <a:xfrm>
            <a:off x="522185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51BAA2-7B92-6FEC-0815-58B606481AB8}"/>
              </a:ext>
            </a:extLst>
          </p:cNvPr>
          <p:cNvCxnSpPr>
            <a:cxnSpLocks/>
          </p:cNvCxnSpPr>
          <p:nvPr/>
        </p:nvCxnSpPr>
        <p:spPr>
          <a:xfrm>
            <a:off x="619664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DD560B-F33A-AFE5-7035-4CC8BDF3E835}"/>
              </a:ext>
            </a:extLst>
          </p:cNvPr>
          <p:cNvCxnSpPr>
            <a:cxnSpLocks/>
          </p:cNvCxnSpPr>
          <p:nvPr/>
        </p:nvCxnSpPr>
        <p:spPr>
          <a:xfrm>
            <a:off x="720593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1E1F7D-90A6-317F-FA6A-BC8524D8E0BB}"/>
              </a:ext>
            </a:extLst>
          </p:cNvPr>
          <p:cNvCxnSpPr>
            <a:cxnSpLocks/>
          </p:cNvCxnSpPr>
          <p:nvPr/>
        </p:nvCxnSpPr>
        <p:spPr>
          <a:xfrm>
            <a:off x="824110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7DFD1D-D1FD-E470-F56E-A78C090E4741}"/>
              </a:ext>
            </a:extLst>
          </p:cNvPr>
          <p:cNvCxnSpPr>
            <a:cxnSpLocks/>
          </p:cNvCxnSpPr>
          <p:nvPr/>
        </p:nvCxnSpPr>
        <p:spPr>
          <a:xfrm>
            <a:off x="931077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B7E91B-BA79-58ED-15E1-160B6DF3A3D1}"/>
              </a:ext>
            </a:extLst>
          </p:cNvPr>
          <p:cNvCxnSpPr>
            <a:cxnSpLocks/>
          </p:cNvCxnSpPr>
          <p:nvPr/>
        </p:nvCxnSpPr>
        <p:spPr>
          <a:xfrm>
            <a:off x="1032006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0BD365-20AB-5F99-7D8D-60DA77CB2F11}"/>
              </a:ext>
            </a:extLst>
          </p:cNvPr>
          <p:cNvCxnSpPr>
            <a:cxnSpLocks/>
          </p:cNvCxnSpPr>
          <p:nvPr/>
        </p:nvCxnSpPr>
        <p:spPr>
          <a:xfrm>
            <a:off x="1141562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0F5ED-FE7E-8AF3-D411-6265B98B2903}"/>
              </a:ext>
            </a:extLst>
          </p:cNvPr>
          <p:cNvSpPr/>
          <p:nvPr/>
        </p:nvSpPr>
        <p:spPr>
          <a:xfrm>
            <a:off x="1035170" y="240516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C1F72-B628-21A8-9E22-62ECB988096D}"/>
              </a:ext>
            </a:extLst>
          </p:cNvPr>
          <p:cNvSpPr txBox="1"/>
          <p:nvPr/>
        </p:nvSpPr>
        <p:spPr>
          <a:xfrm>
            <a:off x="324866" y="27380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111D71-994C-9E1E-5D3D-F03AFA5C63CC}"/>
              </a:ext>
            </a:extLst>
          </p:cNvPr>
          <p:cNvCxnSpPr>
            <a:cxnSpLocks/>
          </p:cNvCxnSpPr>
          <p:nvPr/>
        </p:nvCxnSpPr>
        <p:spPr>
          <a:xfrm>
            <a:off x="21048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E5FBE6-E049-D81A-65C3-3CFD276B0CC6}"/>
              </a:ext>
            </a:extLst>
          </p:cNvPr>
          <p:cNvCxnSpPr>
            <a:cxnSpLocks/>
          </p:cNvCxnSpPr>
          <p:nvPr/>
        </p:nvCxnSpPr>
        <p:spPr>
          <a:xfrm>
            <a:off x="31716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95AF59-ACED-7524-B39F-05ACCCE13FE0}"/>
              </a:ext>
            </a:extLst>
          </p:cNvPr>
          <p:cNvCxnSpPr>
            <a:cxnSpLocks/>
          </p:cNvCxnSpPr>
          <p:nvPr/>
        </p:nvCxnSpPr>
        <p:spPr>
          <a:xfrm>
            <a:off x="4212566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16F040-F7C0-6A34-6116-72FBD693216B}"/>
              </a:ext>
            </a:extLst>
          </p:cNvPr>
          <p:cNvCxnSpPr>
            <a:cxnSpLocks/>
          </p:cNvCxnSpPr>
          <p:nvPr/>
        </p:nvCxnSpPr>
        <p:spPr>
          <a:xfrm>
            <a:off x="522185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938F22-9DED-2EA4-9FFD-68D47609626E}"/>
              </a:ext>
            </a:extLst>
          </p:cNvPr>
          <p:cNvCxnSpPr>
            <a:cxnSpLocks/>
          </p:cNvCxnSpPr>
          <p:nvPr/>
        </p:nvCxnSpPr>
        <p:spPr>
          <a:xfrm>
            <a:off x="619664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A706BE-113B-F947-2611-3B4397F035F8}"/>
              </a:ext>
            </a:extLst>
          </p:cNvPr>
          <p:cNvCxnSpPr>
            <a:cxnSpLocks/>
          </p:cNvCxnSpPr>
          <p:nvPr/>
        </p:nvCxnSpPr>
        <p:spPr>
          <a:xfrm>
            <a:off x="720593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C2747A-BEFB-BD75-FB78-329112E85423}"/>
              </a:ext>
            </a:extLst>
          </p:cNvPr>
          <p:cNvCxnSpPr>
            <a:cxnSpLocks/>
          </p:cNvCxnSpPr>
          <p:nvPr/>
        </p:nvCxnSpPr>
        <p:spPr>
          <a:xfrm>
            <a:off x="824110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B169F-9204-2824-3320-0FD10D02F328}"/>
              </a:ext>
            </a:extLst>
          </p:cNvPr>
          <p:cNvCxnSpPr>
            <a:cxnSpLocks/>
          </p:cNvCxnSpPr>
          <p:nvPr/>
        </p:nvCxnSpPr>
        <p:spPr>
          <a:xfrm>
            <a:off x="931077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7F6D36-1571-9E89-C3B0-7448FAD41712}"/>
              </a:ext>
            </a:extLst>
          </p:cNvPr>
          <p:cNvCxnSpPr>
            <a:cxnSpLocks/>
          </p:cNvCxnSpPr>
          <p:nvPr/>
        </p:nvCxnSpPr>
        <p:spPr>
          <a:xfrm>
            <a:off x="1032006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04C748-5CBF-68EE-319E-A68D7D2DD662}"/>
              </a:ext>
            </a:extLst>
          </p:cNvPr>
          <p:cNvCxnSpPr>
            <a:cxnSpLocks/>
          </p:cNvCxnSpPr>
          <p:nvPr/>
        </p:nvCxnSpPr>
        <p:spPr>
          <a:xfrm>
            <a:off x="1141562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158569-D795-91BF-49F7-65A63A2234DF}"/>
              </a:ext>
            </a:extLst>
          </p:cNvPr>
          <p:cNvSpPr txBox="1"/>
          <p:nvPr/>
        </p:nvSpPr>
        <p:spPr>
          <a:xfrm>
            <a:off x="14239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EFB2E-E584-287E-B90B-FB0B6E00AA62}"/>
              </a:ext>
            </a:extLst>
          </p:cNvPr>
          <p:cNvSpPr txBox="1"/>
          <p:nvPr/>
        </p:nvSpPr>
        <p:spPr>
          <a:xfrm>
            <a:off x="24907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8048B-11F6-2AE7-2A53-77AC2E651BED}"/>
              </a:ext>
            </a:extLst>
          </p:cNvPr>
          <p:cNvSpPr txBox="1"/>
          <p:nvPr/>
        </p:nvSpPr>
        <p:spPr>
          <a:xfrm>
            <a:off x="3525942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F69E7C-07B2-7607-1DF0-495A0A71F987}"/>
              </a:ext>
            </a:extLst>
          </p:cNvPr>
          <p:cNvSpPr txBox="1"/>
          <p:nvPr/>
        </p:nvSpPr>
        <p:spPr>
          <a:xfrm>
            <a:off x="4535231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57A484-C6C9-84D7-E7EA-0AA1A370A28A}"/>
              </a:ext>
            </a:extLst>
          </p:cNvPr>
          <p:cNvSpPr txBox="1"/>
          <p:nvPr/>
        </p:nvSpPr>
        <p:spPr>
          <a:xfrm>
            <a:off x="551001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46FCCB-1067-D721-FA90-F7F6CE24D63A}"/>
              </a:ext>
            </a:extLst>
          </p:cNvPr>
          <p:cNvSpPr txBox="1"/>
          <p:nvPr/>
        </p:nvSpPr>
        <p:spPr>
          <a:xfrm>
            <a:off x="6519303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3425B-1C66-C56F-947E-547067E3DC0E}"/>
              </a:ext>
            </a:extLst>
          </p:cNvPr>
          <p:cNvSpPr txBox="1"/>
          <p:nvPr/>
        </p:nvSpPr>
        <p:spPr>
          <a:xfrm>
            <a:off x="2225397" y="1768415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3, 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E85E9-2E18-4070-81EF-BE3AB5066866}"/>
              </a:ext>
            </a:extLst>
          </p:cNvPr>
          <p:cNvSpPr txBox="1"/>
          <p:nvPr/>
        </p:nvSpPr>
        <p:spPr>
          <a:xfrm>
            <a:off x="142397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365BA-7C71-C47C-11DA-22AE571AC3AE}"/>
              </a:ext>
            </a:extLst>
          </p:cNvPr>
          <p:cNvSpPr txBox="1"/>
          <p:nvPr/>
        </p:nvSpPr>
        <p:spPr>
          <a:xfrm>
            <a:off x="2454620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D302C-8400-B47A-4ECB-7166AC681912}"/>
              </a:ext>
            </a:extLst>
          </p:cNvPr>
          <p:cNvSpPr txBox="1"/>
          <p:nvPr/>
        </p:nvSpPr>
        <p:spPr>
          <a:xfrm>
            <a:off x="352942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5A3209-D35C-E59B-7C73-0C0869F2EBD0}"/>
              </a:ext>
            </a:extLst>
          </p:cNvPr>
          <p:cNvSpPr txBox="1"/>
          <p:nvPr/>
        </p:nvSpPr>
        <p:spPr>
          <a:xfrm>
            <a:off x="458843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E1682-5EDD-D206-B865-B865C71767F4}"/>
              </a:ext>
            </a:extLst>
          </p:cNvPr>
          <p:cNvSpPr txBox="1"/>
          <p:nvPr/>
        </p:nvSpPr>
        <p:spPr>
          <a:xfrm>
            <a:off x="556321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AB060B-C4D1-2144-C7AC-9A04EFBAC8D0}"/>
              </a:ext>
            </a:extLst>
          </p:cNvPr>
          <p:cNvSpPr txBox="1"/>
          <p:nvPr/>
        </p:nvSpPr>
        <p:spPr>
          <a:xfrm>
            <a:off x="6572506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9E6B0-F085-4EE2-B37B-2A0372BA87DB}"/>
              </a:ext>
            </a:extLst>
          </p:cNvPr>
          <p:cNvSpPr txBox="1"/>
          <p:nvPr/>
        </p:nvSpPr>
        <p:spPr>
          <a:xfrm>
            <a:off x="7581795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F43714-31CC-5B51-0385-0FDC308EE8C6}"/>
              </a:ext>
            </a:extLst>
          </p:cNvPr>
          <p:cNvSpPr txBox="1"/>
          <p:nvPr/>
        </p:nvSpPr>
        <p:spPr>
          <a:xfrm>
            <a:off x="855657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FA153-D0E2-979A-9B2F-06A1D76CB50E}"/>
              </a:ext>
            </a:extLst>
          </p:cNvPr>
          <p:cNvSpPr txBox="1"/>
          <p:nvPr/>
        </p:nvSpPr>
        <p:spPr>
          <a:xfrm>
            <a:off x="956586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9FFFCB-DA36-9F4D-E7AF-8637E4C324FD}"/>
              </a:ext>
            </a:extLst>
          </p:cNvPr>
          <p:cNvSpPr txBox="1"/>
          <p:nvPr/>
        </p:nvSpPr>
        <p:spPr>
          <a:xfrm>
            <a:off x="2201370" y="3564783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0)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7E56A5-15CE-D34F-E295-BB974E63C5BB}"/>
              </a:ext>
            </a:extLst>
          </p:cNvPr>
          <p:cNvSpPr txBox="1"/>
          <p:nvPr/>
        </p:nvSpPr>
        <p:spPr>
          <a:xfrm>
            <a:off x="1399948" y="4037798"/>
            <a:ext cx="95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5))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100EB2-2343-6A64-4131-48041DF44B6B}"/>
              </a:ext>
            </a:extLst>
          </p:cNvPr>
          <p:cNvSpPr/>
          <p:nvPr/>
        </p:nvSpPr>
        <p:spPr>
          <a:xfrm>
            <a:off x="1035170" y="4677425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486DB0-02C9-949A-DFBD-AA48FBA028E6}"/>
              </a:ext>
            </a:extLst>
          </p:cNvPr>
          <p:cNvSpPr txBox="1"/>
          <p:nvPr/>
        </p:nvSpPr>
        <p:spPr>
          <a:xfrm>
            <a:off x="324866" y="501034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6EA67B1-3688-424D-0325-7B15126A310C}"/>
              </a:ext>
            </a:extLst>
          </p:cNvPr>
          <p:cNvCxnSpPr>
            <a:cxnSpLocks/>
          </p:cNvCxnSpPr>
          <p:nvPr/>
        </p:nvCxnSpPr>
        <p:spPr>
          <a:xfrm>
            <a:off x="21048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B4F21CA-CA7E-C8E0-B47D-3E644F0C4039}"/>
              </a:ext>
            </a:extLst>
          </p:cNvPr>
          <p:cNvCxnSpPr>
            <a:cxnSpLocks/>
          </p:cNvCxnSpPr>
          <p:nvPr/>
        </p:nvCxnSpPr>
        <p:spPr>
          <a:xfrm>
            <a:off x="31716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3A6F2ED-233E-AF46-B9EE-FC7217849BDA}"/>
              </a:ext>
            </a:extLst>
          </p:cNvPr>
          <p:cNvCxnSpPr>
            <a:cxnSpLocks/>
          </p:cNvCxnSpPr>
          <p:nvPr/>
        </p:nvCxnSpPr>
        <p:spPr>
          <a:xfrm>
            <a:off x="4212566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BBA302-95A3-9D5C-BF51-063AA47216EC}"/>
              </a:ext>
            </a:extLst>
          </p:cNvPr>
          <p:cNvCxnSpPr>
            <a:cxnSpLocks/>
          </p:cNvCxnSpPr>
          <p:nvPr/>
        </p:nvCxnSpPr>
        <p:spPr>
          <a:xfrm>
            <a:off x="522185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1C3E5E-5FC5-8EDE-71B2-A6E9015375B7}"/>
              </a:ext>
            </a:extLst>
          </p:cNvPr>
          <p:cNvCxnSpPr>
            <a:cxnSpLocks/>
          </p:cNvCxnSpPr>
          <p:nvPr/>
        </p:nvCxnSpPr>
        <p:spPr>
          <a:xfrm>
            <a:off x="619664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6FD474-B4EC-FD6C-06C0-16DF3FF191D6}"/>
              </a:ext>
            </a:extLst>
          </p:cNvPr>
          <p:cNvCxnSpPr>
            <a:cxnSpLocks/>
          </p:cNvCxnSpPr>
          <p:nvPr/>
        </p:nvCxnSpPr>
        <p:spPr>
          <a:xfrm>
            <a:off x="720593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7F4DFF-EFDF-BA3B-A4A1-3ADDCE986FE0}"/>
              </a:ext>
            </a:extLst>
          </p:cNvPr>
          <p:cNvCxnSpPr>
            <a:cxnSpLocks/>
          </p:cNvCxnSpPr>
          <p:nvPr/>
        </p:nvCxnSpPr>
        <p:spPr>
          <a:xfrm>
            <a:off x="824110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C71D36-0C9E-4881-F994-437C66D125C7}"/>
              </a:ext>
            </a:extLst>
          </p:cNvPr>
          <p:cNvCxnSpPr>
            <a:cxnSpLocks/>
          </p:cNvCxnSpPr>
          <p:nvPr/>
        </p:nvCxnSpPr>
        <p:spPr>
          <a:xfrm>
            <a:off x="931077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33CD4F-777D-A3D5-9BFE-96E39F92F156}"/>
              </a:ext>
            </a:extLst>
          </p:cNvPr>
          <p:cNvCxnSpPr>
            <a:cxnSpLocks/>
          </p:cNvCxnSpPr>
          <p:nvPr/>
        </p:nvCxnSpPr>
        <p:spPr>
          <a:xfrm>
            <a:off x="1032006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8BE8DD9-C74A-FB5E-4396-03D1608EF577}"/>
              </a:ext>
            </a:extLst>
          </p:cNvPr>
          <p:cNvCxnSpPr>
            <a:cxnSpLocks/>
          </p:cNvCxnSpPr>
          <p:nvPr/>
        </p:nvCxnSpPr>
        <p:spPr>
          <a:xfrm>
            <a:off x="1141562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1E9A3E-AE29-35FE-24F1-44F9DAE99DA9}"/>
              </a:ext>
            </a:extLst>
          </p:cNvPr>
          <p:cNvSpPr txBox="1"/>
          <p:nvPr/>
        </p:nvSpPr>
        <p:spPr>
          <a:xfrm>
            <a:off x="142397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7BD29-F020-9831-325D-8890F8495577}"/>
              </a:ext>
            </a:extLst>
          </p:cNvPr>
          <p:cNvSpPr txBox="1"/>
          <p:nvPr/>
        </p:nvSpPr>
        <p:spPr>
          <a:xfrm>
            <a:off x="2454620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D2E330-93F0-9F21-C5A7-3E9ABC1FA2E5}"/>
              </a:ext>
            </a:extLst>
          </p:cNvPr>
          <p:cNvSpPr txBox="1"/>
          <p:nvPr/>
        </p:nvSpPr>
        <p:spPr>
          <a:xfrm>
            <a:off x="352942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D2-61AA-1B41-659C-60558AB38808}"/>
              </a:ext>
            </a:extLst>
          </p:cNvPr>
          <p:cNvSpPr txBox="1"/>
          <p:nvPr/>
        </p:nvSpPr>
        <p:spPr>
          <a:xfrm>
            <a:off x="458843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41550E-91A4-C77B-E2DB-DFDC86E9D953}"/>
              </a:ext>
            </a:extLst>
          </p:cNvPr>
          <p:cNvSpPr txBox="1"/>
          <p:nvPr/>
        </p:nvSpPr>
        <p:spPr>
          <a:xfrm>
            <a:off x="5563217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6983D7-A66E-6622-82E2-1769A900C260}"/>
              </a:ext>
            </a:extLst>
          </p:cNvPr>
          <p:cNvSpPr txBox="1"/>
          <p:nvPr/>
        </p:nvSpPr>
        <p:spPr>
          <a:xfrm>
            <a:off x="6572506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510B86-2E73-3384-33A7-CDFE0BB098F3}"/>
              </a:ext>
            </a:extLst>
          </p:cNvPr>
          <p:cNvSpPr txBox="1"/>
          <p:nvPr/>
        </p:nvSpPr>
        <p:spPr>
          <a:xfrm>
            <a:off x="7581795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62EC6D-E977-D2B8-4A4A-8E61FBC0629C}"/>
              </a:ext>
            </a:extLst>
          </p:cNvPr>
          <p:cNvSpPr txBox="1"/>
          <p:nvPr/>
        </p:nvSpPr>
        <p:spPr>
          <a:xfrm>
            <a:off x="855657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F5283-770A-6FB3-9150-18C44B343688}"/>
              </a:ext>
            </a:extLst>
          </p:cNvPr>
          <p:cNvSpPr txBox="1"/>
          <p:nvPr/>
        </p:nvSpPr>
        <p:spPr>
          <a:xfrm>
            <a:off x="9669388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47BD42-699C-A887-4934-03E5BD71DB48}"/>
              </a:ext>
            </a:extLst>
          </p:cNvPr>
          <p:cNvSpPr txBox="1"/>
          <p:nvPr/>
        </p:nvSpPr>
        <p:spPr>
          <a:xfrm>
            <a:off x="10721190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F1D856-1937-C150-2CD3-4A5AF818C6AB}"/>
              </a:ext>
            </a:extLst>
          </p:cNvPr>
          <p:cNvSpPr txBox="1"/>
          <p:nvPr/>
        </p:nvSpPr>
        <p:spPr>
          <a:xfrm>
            <a:off x="2317794" y="5876193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좌표까지 총 </a:t>
            </a:r>
            <a:r>
              <a:rPr lang="en-US" altLang="ko-KR" dirty="0"/>
              <a:t>3</a:t>
            </a:r>
            <a:r>
              <a:rPr lang="ko-KR" altLang="en-US" dirty="0"/>
              <a:t>개의 정보가 </a:t>
            </a:r>
            <a:r>
              <a:rPr lang="en-US" altLang="ko-KR" dirty="0"/>
              <a:t>VBO</a:t>
            </a:r>
            <a:r>
              <a:rPr lang="ko-KR" altLang="en-US" dirty="0"/>
              <a:t>에 들어가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경우에는 인자가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1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F184B-FEC8-5F6C-6618-71086F1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정보 넣기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BC64F0B-8E93-295F-0812-CF2973A269C9}"/>
              </a:ext>
            </a:extLst>
          </p:cNvPr>
          <p:cNvSpPr/>
          <p:nvPr/>
        </p:nvSpPr>
        <p:spPr>
          <a:xfrm>
            <a:off x="5210355" y="1690688"/>
            <a:ext cx="2251495" cy="235501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DFA22-7DD1-8167-4F94-BD7AAAE4EC04}"/>
              </a:ext>
            </a:extLst>
          </p:cNvPr>
          <p:cNvSpPr txBox="1"/>
          <p:nvPr/>
        </p:nvSpPr>
        <p:spPr>
          <a:xfrm>
            <a:off x="3279816" y="4948658"/>
            <a:ext cx="6112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OpenGL</a:t>
            </a:r>
            <a:r>
              <a:rPr lang="ko-KR" altLang="en-US" dirty="0"/>
              <a:t>에서는 정점들을 반시계 방향으로 넣어야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어디서부터 넣는지는 중요하지 않다</a:t>
            </a:r>
            <a:r>
              <a:rPr lang="en-US" altLang="ko-KR" dirty="0"/>
              <a:t>. </a:t>
            </a:r>
            <a:r>
              <a:rPr lang="ko-KR" altLang="en-US" dirty="0"/>
              <a:t>반시계만 지키자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시계방향으로 넣게 된다면</a:t>
            </a:r>
            <a:r>
              <a:rPr lang="en-US" altLang="ko-KR" dirty="0"/>
              <a:t>? -&gt; </a:t>
            </a:r>
            <a:r>
              <a:rPr lang="ko-KR" altLang="en-US" dirty="0" err="1"/>
              <a:t>은면제거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1EE3F-7B6A-8F56-DD3B-9D1B7142277F}"/>
              </a:ext>
            </a:extLst>
          </p:cNvPr>
          <p:cNvSpPr txBox="1"/>
          <p:nvPr/>
        </p:nvSpPr>
        <p:spPr>
          <a:xfrm>
            <a:off x="4899051" y="1506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AB2FD-3943-282D-1001-8E84690A9A2C}"/>
              </a:ext>
            </a:extLst>
          </p:cNvPr>
          <p:cNvSpPr txBox="1"/>
          <p:nvPr/>
        </p:nvSpPr>
        <p:spPr>
          <a:xfrm>
            <a:off x="4899051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AB513-2AFC-3853-D1EB-329D3EBD9B4B}"/>
              </a:ext>
            </a:extLst>
          </p:cNvPr>
          <p:cNvSpPr txBox="1"/>
          <p:nvPr/>
        </p:nvSpPr>
        <p:spPr>
          <a:xfrm>
            <a:off x="7461850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7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FA6E8-5A52-37B6-03BA-6B8A635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GLSL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0A0DE-69CC-0B36-540E-B63B5F36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21" y="1507376"/>
            <a:ext cx="5608758" cy="363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8951-C1C6-15B0-5619-10908AE463B3}"/>
              </a:ext>
            </a:extLst>
          </p:cNvPr>
          <p:cNvSpPr txBox="1"/>
          <p:nvPr/>
        </p:nvSpPr>
        <p:spPr>
          <a:xfrm>
            <a:off x="1806203" y="5722071"/>
            <a:ext cx="857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GLSL(</a:t>
            </a:r>
            <a:r>
              <a:rPr lang="en-US" altLang="ko-KR" dirty="0" err="1"/>
              <a:t>OpenGLShaderLanguage</a:t>
            </a:r>
            <a:r>
              <a:rPr lang="en-US" altLang="ko-KR" dirty="0"/>
              <a:t>)</a:t>
            </a:r>
            <a:r>
              <a:rPr lang="ko-KR" altLang="en-US" dirty="0"/>
              <a:t>는 문법이 조금 다르며</a:t>
            </a:r>
            <a:r>
              <a:rPr lang="en-US" altLang="ko-KR" dirty="0"/>
              <a:t>, </a:t>
            </a:r>
            <a:r>
              <a:rPr lang="ko-KR" altLang="en-US" dirty="0"/>
              <a:t>여러가지 함수를 제공한다</a:t>
            </a:r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https://registry.khronos.org/OpenGL/specs/gl/GLSLangSpec.4.50.pdf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8BEE07-E7FF-FD93-520C-8ECC0C660877}"/>
              </a:ext>
            </a:extLst>
          </p:cNvPr>
          <p:cNvSpPr/>
          <p:nvPr/>
        </p:nvSpPr>
        <p:spPr>
          <a:xfrm>
            <a:off x="3384222" y="2445723"/>
            <a:ext cx="820132" cy="4573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A3FD2-FE49-BE4D-4557-5093015DD958}"/>
              </a:ext>
            </a:extLst>
          </p:cNvPr>
          <p:cNvSpPr/>
          <p:nvPr/>
        </p:nvSpPr>
        <p:spPr>
          <a:xfrm>
            <a:off x="5629371" y="1965941"/>
            <a:ext cx="309515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B4E933-CB79-9A09-5E80-1943EB680767}"/>
              </a:ext>
            </a:extLst>
          </p:cNvPr>
          <p:cNvSpPr/>
          <p:nvPr/>
        </p:nvSpPr>
        <p:spPr>
          <a:xfrm>
            <a:off x="3333945" y="2957190"/>
            <a:ext cx="460343" cy="3681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6B5E2-9587-16CC-2F54-8F64407C5373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>
            <a:off x="3050404" y="2672893"/>
            <a:ext cx="333818" cy="1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FD3079-861C-D433-503C-3F8DF16E612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12503" y="3140334"/>
            <a:ext cx="524757" cy="368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DADEED-27CA-DCC7-6C11-52DB47BFC3B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274464" y="2089458"/>
            <a:ext cx="2354907" cy="28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0A3A4C4-82CC-B001-CF3C-0846685A16B4}"/>
              </a:ext>
            </a:extLst>
          </p:cNvPr>
          <p:cNvSpPr/>
          <p:nvPr/>
        </p:nvSpPr>
        <p:spPr>
          <a:xfrm>
            <a:off x="3352798" y="1703026"/>
            <a:ext cx="2209016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65A744-FC4A-71D9-3B89-A7732FE572C7}"/>
              </a:ext>
            </a:extLst>
          </p:cNvPr>
          <p:cNvCxnSpPr>
            <a:cxnSpLocks/>
          </p:cNvCxnSpPr>
          <p:nvPr/>
        </p:nvCxnSpPr>
        <p:spPr>
          <a:xfrm>
            <a:off x="2809188" y="1414021"/>
            <a:ext cx="543610" cy="446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A73B55-AD6A-A603-7799-44DC1BAD6B85}"/>
              </a:ext>
            </a:extLst>
          </p:cNvPr>
          <p:cNvSpPr txBox="1"/>
          <p:nvPr/>
        </p:nvSpPr>
        <p:spPr>
          <a:xfrm>
            <a:off x="1966921" y="10346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바인딩 위치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6B70A-6D21-5D92-8DD1-6C241A7C616B}"/>
              </a:ext>
            </a:extLst>
          </p:cNvPr>
          <p:cNvSpPr txBox="1"/>
          <p:nvPr/>
        </p:nvSpPr>
        <p:spPr>
          <a:xfrm>
            <a:off x="156303" y="176629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이전 단계에서</a:t>
            </a:r>
            <a:endParaRPr lang="en-US" altLang="ko-KR" dirty="0"/>
          </a:p>
          <a:p>
            <a:r>
              <a:rPr lang="ko-KR" altLang="en-US" dirty="0"/>
              <a:t>넘어오는 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AB1E1-B754-AE57-3C92-28B93B7FE248}"/>
              </a:ext>
            </a:extLst>
          </p:cNvPr>
          <p:cNvSpPr txBox="1"/>
          <p:nvPr/>
        </p:nvSpPr>
        <p:spPr>
          <a:xfrm>
            <a:off x="81321" y="248822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전역으로 사용 가능한 변수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8464A-735E-4538-81D0-89828B630055}"/>
              </a:ext>
            </a:extLst>
          </p:cNvPr>
          <p:cNvSpPr txBox="1"/>
          <p:nvPr/>
        </p:nvSpPr>
        <p:spPr>
          <a:xfrm>
            <a:off x="125174" y="3185949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다음 단계로</a:t>
            </a:r>
            <a:endParaRPr lang="en-US" altLang="ko-KR" dirty="0"/>
          </a:p>
          <a:p>
            <a:r>
              <a:rPr lang="ko-KR" altLang="en-US" dirty="0"/>
              <a:t>넘기는 변수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015D34-2A64-059C-E371-C9012C31D8AD}"/>
              </a:ext>
            </a:extLst>
          </p:cNvPr>
          <p:cNvSpPr/>
          <p:nvPr/>
        </p:nvSpPr>
        <p:spPr>
          <a:xfrm>
            <a:off x="156303" y="1766292"/>
            <a:ext cx="3101004" cy="593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395DE9-2FDC-C355-F5D1-3C17244ECE20}"/>
              </a:ext>
            </a:extLst>
          </p:cNvPr>
          <p:cNvSpPr/>
          <p:nvPr/>
        </p:nvSpPr>
        <p:spPr>
          <a:xfrm>
            <a:off x="1932214" y="974008"/>
            <a:ext cx="1420583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3962C6-B917-5148-450E-11DF71E58D2B}"/>
              </a:ext>
            </a:extLst>
          </p:cNvPr>
          <p:cNvSpPr/>
          <p:nvPr/>
        </p:nvSpPr>
        <p:spPr>
          <a:xfrm>
            <a:off x="156303" y="2456362"/>
            <a:ext cx="2887329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C3E0D8-F3E5-DB5D-4839-5D0DBE4362C8}"/>
              </a:ext>
            </a:extLst>
          </p:cNvPr>
          <p:cNvSpPr/>
          <p:nvPr/>
        </p:nvSpPr>
        <p:spPr>
          <a:xfrm>
            <a:off x="189588" y="3193573"/>
            <a:ext cx="2822915" cy="5983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DAD5-9C1D-A67D-3BF4-8BA746A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34FB9-4918-0C2C-1501-563F4BD5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동작을 모듈화 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코드가 하나의 </a:t>
            </a:r>
            <a:r>
              <a:rPr lang="en-US" altLang="ko-KR" dirty="0" err="1"/>
              <a:t>cpp</a:t>
            </a:r>
            <a:r>
              <a:rPr lang="ko-KR" altLang="en-US" dirty="0"/>
              <a:t>에 있는 것이 아닌 클래스별 코드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개발의 효율성 증가</a:t>
            </a:r>
            <a:r>
              <a:rPr lang="en-US" altLang="ko-KR" dirty="0"/>
              <a:t>, </a:t>
            </a:r>
            <a:r>
              <a:rPr lang="ko-KR" altLang="en-US" dirty="0"/>
              <a:t>유지보수 용이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253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1F77-4682-2E40-7A65-239F32F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131EE-5711-1C2F-1A72-986935CB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오브젝트는 여러 개의 삼각형으로 </a:t>
            </a:r>
            <a:r>
              <a:rPr lang="ko-KR" altLang="en-US" dirty="0" err="1"/>
              <a:t>이루어져있다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삼각형은 </a:t>
            </a:r>
            <a:r>
              <a:rPr lang="en-US" altLang="ko-KR" dirty="0"/>
              <a:t>3</a:t>
            </a:r>
            <a:r>
              <a:rPr lang="ko-KR" altLang="en-US" dirty="0"/>
              <a:t>개의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연결된 삼각형들은 점을 공유한다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모델의 정보를 저장하고 있으며</a:t>
            </a:r>
            <a:r>
              <a:rPr lang="en-US" altLang="ko-KR" dirty="0"/>
              <a:t>, </a:t>
            </a:r>
            <a:r>
              <a:rPr lang="ko-KR" altLang="en-US" dirty="0"/>
              <a:t>이때 중복된 정보를 최소화하여 가지고 있는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74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5EA0E-1E73-757A-C6DA-DBAD54C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파일을 메모장으로 열어보자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D71F-4001-39B1-A57D-C1451DFA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419" y="1597624"/>
            <a:ext cx="5188235" cy="49601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Obj</a:t>
            </a:r>
            <a:r>
              <a:rPr lang="ko-KR" altLang="en-US" dirty="0"/>
              <a:t>파일의 형식은 해당 정보가 무엇인지 알려주는 알파벳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뒤에는 해당 알파벳에 대한 정보를 알려준다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은 주석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는 정점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vt</a:t>
            </a:r>
            <a:r>
              <a:rPr lang="ko-KR" altLang="en-US" dirty="0"/>
              <a:t>는 </a:t>
            </a:r>
            <a:r>
              <a:rPr lang="ko-KR" altLang="en-US" dirty="0" err="1"/>
              <a:t>텍스쳐</a:t>
            </a:r>
            <a:r>
              <a:rPr lang="ko-KR" altLang="en-US" dirty="0"/>
              <a:t> 좌표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ko-KR" altLang="en-US" dirty="0"/>
              <a:t>는 면을 이루는 정점 인덱스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79F76E-C316-91F7-15DA-1D7AA25C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" y="1468320"/>
            <a:ext cx="3524742" cy="1686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701CC5-963E-9C18-9CB4-19B41CEB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0" y="3291740"/>
            <a:ext cx="3258005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1D3DC0-4E49-8AE9-5091-EC53B8359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0" y="5172318"/>
            <a:ext cx="2972215" cy="1314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D571AF-731C-179C-5BA7-00A33F588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659" y="1690688"/>
            <a:ext cx="2972215" cy="41118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75C7D9-18AC-9EDD-20C6-08DE69FF400D}"/>
              </a:ext>
            </a:extLst>
          </p:cNvPr>
          <p:cNvSpPr/>
          <p:nvPr/>
        </p:nvSpPr>
        <p:spPr>
          <a:xfrm>
            <a:off x="381000" y="1397000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0733F0-A35B-D32C-E79A-8A5A2D4F6A51}"/>
              </a:ext>
            </a:extLst>
          </p:cNvPr>
          <p:cNvSpPr/>
          <p:nvPr/>
        </p:nvSpPr>
        <p:spPr>
          <a:xfrm>
            <a:off x="357625" y="3268628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6D1041-C740-A297-61E2-30BFD335AEF9}"/>
              </a:ext>
            </a:extLst>
          </p:cNvPr>
          <p:cNvSpPr/>
          <p:nvPr/>
        </p:nvSpPr>
        <p:spPr>
          <a:xfrm>
            <a:off x="357625" y="5092048"/>
            <a:ext cx="3147204" cy="13949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94D97D-FCAC-BA60-5E3B-4D1715F07111}"/>
              </a:ext>
            </a:extLst>
          </p:cNvPr>
          <p:cNvSpPr/>
          <p:nvPr/>
        </p:nvSpPr>
        <p:spPr>
          <a:xfrm>
            <a:off x="3850469" y="1579504"/>
            <a:ext cx="2174716" cy="4223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62BF87-C6F7-9EA6-584C-D8BEC6986B45}"/>
              </a:ext>
            </a:extLst>
          </p:cNvPr>
          <p:cNvSpPr/>
          <p:nvPr/>
        </p:nvSpPr>
        <p:spPr>
          <a:xfrm>
            <a:off x="3833692" y="166847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F19125-840E-F02F-9800-0D59B8A31BA4}"/>
              </a:ext>
            </a:extLst>
          </p:cNvPr>
          <p:cNvSpPr/>
          <p:nvPr/>
        </p:nvSpPr>
        <p:spPr>
          <a:xfrm>
            <a:off x="381000" y="192116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5CCAE4-2063-F7C5-0DD5-0C2A03F06CC5}"/>
              </a:ext>
            </a:extLst>
          </p:cNvPr>
          <p:cNvSpPr/>
          <p:nvPr/>
        </p:nvSpPr>
        <p:spPr>
          <a:xfrm>
            <a:off x="385709" y="3309443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D57CD9-B2D2-88ED-082F-D402EB7FE1C6}"/>
              </a:ext>
            </a:extLst>
          </p:cNvPr>
          <p:cNvSpPr/>
          <p:nvPr/>
        </p:nvSpPr>
        <p:spPr>
          <a:xfrm>
            <a:off x="340138" y="5237279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812005-1074-5288-D302-3C780975F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661713" y="2073561"/>
            <a:ext cx="63493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10F033-A3DD-5F6C-5765-C795F2813C19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48145" y="2112821"/>
            <a:ext cx="6262919" cy="134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450E38-8234-0D5D-87A6-DD71FC9B2649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702574" y="2138523"/>
            <a:ext cx="6278351" cy="3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3A5332-3A15-6008-A3D2-154212F2C8B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114405" y="1820872"/>
            <a:ext cx="2889963" cy="217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5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0AC5-2A8F-CCC1-B101-DE36F845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우리에게 필요한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09830-A83B-4CF2-5B0A-9B3EE00E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</a:t>
            </a:r>
            <a:r>
              <a:rPr lang="ko-KR" altLang="en-US" dirty="0" err="1"/>
              <a:t>노말</a:t>
            </a:r>
            <a:r>
              <a:rPr lang="ko-KR" altLang="en-US" dirty="0"/>
              <a:t> 값은 나중에 배울 </a:t>
            </a:r>
            <a:r>
              <a:rPr lang="ko-KR" altLang="en-US" dirty="0" err="1"/>
              <a:t>라이팅</a:t>
            </a:r>
            <a:r>
              <a:rPr lang="ko-KR" altLang="en-US" dirty="0"/>
              <a:t> 작업에 사용</a:t>
            </a:r>
            <a:endParaRPr lang="en-US" altLang="ko-KR" dirty="0"/>
          </a:p>
          <a:p>
            <a:r>
              <a:rPr lang="ko-KR" altLang="en-US" dirty="0"/>
              <a:t>모델의 </a:t>
            </a:r>
            <a:r>
              <a:rPr lang="ko-KR" altLang="en-US" dirty="0" err="1"/>
              <a:t>텍스쳐</a:t>
            </a:r>
            <a:r>
              <a:rPr lang="ko-KR" altLang="en-US" dirty="0"/>
              <a:t> 좌표 값은 </a:t>
            </a:r>
            <a:r>
              <a:rPr lang="ko-KR" altLang="en-US" dirty="0" err="1"/>
              <a:t>텍스쳐를</a:t>
            </a:r>
            <a:r>
              <a:rPr lang="ko-KR" altLang="en-US" dirty="0"/>
              <a:t> 적용시킬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현재 우리가 사용할 정보는 </a:t>
            </a:r>
            <a:r>
              <a:rPr lang="en-US" altLang="ko-KR" dirty="0"/>
              <a:t>v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FF0F3-FBB2-BD0B-FD59-3A2C2F95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64" y="4490803"/>
            <a:ext cx="3524742" cy="1686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295B8F-FE68-555E-19A3-2F1FC859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58" y="4092330"/>
            <a:ext cx="1735205" cy="24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0868-F62F-7150-91B8-FD0116F3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파일은 어디서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87CF-6F2C-6176-21F3-B7F3C174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 작업을 할 수 있는 </a:t>
            </a:r>
            <a:r>
              <a:rPr lang="en-US" altLang="ko-KR" dirty="0"/>
              <a:t>3D Max, Zebra, Blender </a:t>
            </a:r>
            <a:r>
              <a:rPr lang="ko-KR" altLang="en-US" dirty="0"/>
              <a:t>등에서 모델을 </a:t>
            </a:r>
            <a:r>
              <a:rPr lang="en-US" altLang="ko-KR" dirty="0"/>
              <a:t>obj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사이트에서 다운받아 올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https://www.models-resource.com/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5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409C6-0833-0266-92FE-60F57E4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3FFE-D0B2-399B-8380-29F2A939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9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당연히 구현 방법에는 여러가지가 있다</a:t>
            </a:r>
            <a:endParaRPr lang="en-US" altLang="ko-KR" sz="2400" dirty="0"/>
          </a:p>
          <a:p>
            <a:r>
              <a:rPr lang="en-US" altLang="ko-KR" sz="2400" dirty="0"/>
              <a:t>Obj</a:t>
            </a:r>
            <a:r>
              <a:rPr lang="ko-KR" altLang="en-US" sz="2400" dirty="0"/>
              <a:t>파일마다 구성이 조금씩 다르기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사용할 </a:t>
            </a:r>
            <a:r>
              <a:rPr lang="en-US" altLang="ko-KR" sz="2400" dirty="0"/>
              <a:t>obj</a:t>
            </a:r>
            <a:r>
              <a:rPr lang="ko-KR" altLang="en-US" sz="2400" dirty="0"/>
              <a:t>파일에 맞춰 제작하는 것이 가장 좋다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파일이름</a:t>
            </a:r>
            <a:r>
              <a:rPr lang="en-US" altLang="ko-KR" sz="2400" dirty="0"/>
              <a:t>, </a:t>
            </a:r>
            <a:r>
              <a:rPr lang="ko-KR" altLang="en-US" sz="2400" dirty="0"/>
              <a:t>정점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텍스쳐</a:t>
            </a:r>
            <a:r>
              <a:rPr lang="en-US" altLang="ko-KR" sz="2400" dirty="0"/>
              <a:t> </a:t>
            </a:r>
            <a:r>
              <a:rPr lang="ko-KR" altLang="en-US" sz="2400" dirty="0"/>
              <a:t>좌표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노말을</a:t>
            </a:r>
            <a:r>
              <a:rPr lang="ko-KR" altLang="en-US" sz="2400" dirty="0"/>
              <a:t> 저장할 컨테이너를 인자로 받는다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함수에서 반환을 하는 것이 아닌 인자로 받은 </a:t>
            </a:r>
            <a:r>
              <a:rPr lang="en-US" altLang="ko-KR" sz="2400" dirty="0"/>
              <a:t>vector</a:t>
            </a:r>
            <a:r>
              <a:rPr lang="ko-KR" altLang="en-US" sz="2400" dirty="0"/>
              <a:t>에 넣을 것이기 때문에 </a:t>
            </a:r>
            <a:r>
              <a:rPr lang="en-US" altLang="ko-KR" sz="2400" dirty="0"/>
              <a:t>&amp;</a:t>
            </a:r>
            <a:r>
              <a:rPr lang="ko-KR" altLang="en-US" sz="2400" dirty="0"/>
              <a:t>를 통해 원본을 넘김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4BBBB-1BF7-5CE9-7F9F-0A1B1E04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8" y="3271106"/>
            <a:ext cx="10612741" cy="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6AC1CE-2080-A276-0D4D-F07725BD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45" y="649739"/>
            <a:ext cx="4443107" cy="816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1ED93-718B-36E1-88AC-C816C7EF2AEC}"/>
              </a:ext>
            </a:extLst>
          </p:cNvPr>
          <p:cNvSpPr txBox="1"/>
          <p:nvPr/>
        </p:nvSpPr>
        <p:spPr>
          <a:xfrm>
            <a:off x="1815916" y="1865746"/>
            <a:ext cx="8560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파일에서 읽은 정보를 임시로 저장할 </a:t>
            </a:r>
            <a:r>
              <a:rPr lang="en-US" altLang="ko-KR" dirty="0"/>
              <a:t>vector</a:t>
            </a:r>
          </a:p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 각 정보가 몇 개가 있는지 모르기 때문에 크기가 가변인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algn="ctr"/>
            <a:r>
              <a:rPr lang="en-US" altLang="ko-KR" dirty="0" err="1"/>
              <a:t>vertexindices</a:t>
            </a:r>
            <a:r>
              <a:rPr lang="en-US" altLang="ko-KR" dirty="0"/>
              <a:t>, </a:t>
            </a:r>
            <a:r>
              <a:rPr lang="en-US" altLang="ko-KR" dirty="0" err="1"/>
              <a:t>uvindices</a:t>
            </a:r>
            <a:r>
              <a:rPr lang="en-US" altLang="ko-KR" dirty="0"/>
              <a:t>, </a:t>
            </a:r>
            <a:r>
              <a:rPr lang="en-US" altLang="ko-KR" dirty="0" err="1"/>
              <a:t>normalindices</a:t>
            </a:r>
            <a:r>
              <a:rPr lang="ko-KR" altLang="en-US" dirty="0"/>
              <a:t>는 인덱스 저장을 위한 임시 변수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D5CFCF-13E0-1DA0-8D7D-172BDDF1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52" y="3001784"/>
            <a:ext cx="4131295" cy="1913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B2C86-828D-5934-31AF-37F046CD455A}"/>
              </a:ext>
            </a:extLst>
          </p:cNvPr>
          <p:cNvSpPr txBox="1"/>
          <p:nvPr/>
        </p:nvSpPr>
        <p:spPr>
          <a:xfrm>
            <a:off x="2059487" y="5187287"/>
            <a:ext cx="807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파일을 열고 실패했을 때는 함수 종료</a:t>
            </a:r>
            <a:endParaRPr lang="en-US" altLang="ko-KR" dirty="0"/>
          </a:p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문에서는 </a:t>
            </a:r>
            <a:r>
              <a:rPr lang="en-US" altLang="ko-KR" dirty="0"/>
              <a:t>obj</a:t>
            </a:r>
            <a:r>
              <a:rPr lang="ko-KR" altLang="en-US" dirty="0"/>
              <a:t>파일에 있는 내용을 빈칸이 있기 전까지 읽어서 로직 수행</a:t>
            </a:r>
          </a:p>
        </p:txBody>
      </p:sp>
    </p:spTree>
    <p:extLst>
      <p:ext uri="{BB962C8B-B14F-4D97-AF65-F5344CB8AC3E}">
        <p14:creationId xmlns:p14="http://schemas.microsoft.com/office/powerpoint/2010/main" val="180072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67D2B9-7209-C864-2B6B-499884C3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404117"/>
            <a:ext cx="7783011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A775E-4860-8D3F-F273-339C4AA41588}"/>
              </a:ext>
            </a:extLst>
          </p:cNvPr>
          <p:cNvSpPr txBox="1"/>
          <p:nvPr/>
        </p:nvSpPr>
        <p:spPr>
          <a:xfrm>
            <a:off x="1480797" y="4791838"/>
            <a:ext cx="923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</a:t>
            </a:r>
            <a:r>
              <a:rPr lang="ko-KR" altLang="en-US" dirty="0"/>
              <a:t>는 정점 정보 </a:t>
            </a:r>
            <a:r>
              <a:rPr lang="en-US" altLang="ko-KR" dirty="0"/>
              <a:t>3</a:t>
            </a:r>
            <a:r>
              <a:rPr lang="ko-KR" altLang="en-US" dirty="0"/>
              <a:t>개가 연달아 있기 때문에 </a:t>
            </a:r>
            <a:r>
              <a:rPr lang="en-US" altLang="ko-KR" dirty="0"/>
              <a:t>3</a:t>
            </a:r>
            <a:r>
              <a:rPr lang="ko-KR" altLang="en-US" dirty="0"/>
              <a:t>개를 읽고 선언한 임시 정점 컨테이너에 저장</a:t>
            </a:r>
            <a:endParaRPr lang="en-US" altLang="ko-KR" dirty="0"/>
          </a:p>
          <a:p>
            <a:pPr algn="ctr"/>
            <a:r>
              <a:rPr lang="en-US" altLang="ko-KR" dirty="0"/>
              <a:t>Vt</a:t>
            </a:r>
            <a:r>
              <a:rPr lang="ko-KR" altLang="en-US" dirty="0"/>
              <a:t>와 </a:t>
            </a:r>
            <a:r>
              <a:rPr lang="en-US" altLang="ko-KR" dirty="0" err="1"/>
              <a:t>vn</a:t>
            </a:r>
            <a:r>
              <a:rPr lang="ko-KR" altLang="en-US" dirty="0"/>
              <a:t>의 경우도 동일한 </a:t>
            </a:r>
            <a:r>
              <a:rPr lang="en-US" altLang="ko-KR" dirty="0"/>
              <a:t>v</a:t>
            </a:r>
            <a:r>
              <a:rPr lang="ko-KR" altLang="en-US" dirty="0"/>
              <a:t>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41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51AFA5-74C4-E239-383A-DFDA7263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4" y="580627"/>
            <a:ext cx="4667901" cy="56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3A352-46D7-C6C5-A7C0-9CF21515862B}"/>
              </a:ext>
            </a:extLst>
          </p:cNvPr>
          <p:cNvSpPr txBox="1"/>
          <p:nvPr/>
        </p:nvSpPr>
        <p:spPr>
          <a:xfrm>
            <a:off x="6096000" y="1442301"/>
            <a:ext cx="4667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index</a:t>
            </a:r>
            <a:r>
              <a:rPr lang="ko-KR" altLang="en-US" dirty="0"/>
              <a:t>를 나타내기 위한 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통해 </a:t>
            </a:r>
            <a:r>
              <a:rPr lang="en-US" altLang="ko-KR" dirty="0"/>
              <a:t>‘/’</a:t>
            </a:r>
            <a:r>
              <a:rPr lang="ko-KR" altLang="en-US" dirty="0"/>
              <a:t>을 제외하고 읽기</a:t>
            </a:r>
            <a:r>
              <a:rPr lang="en-US" altLang="ko-KR" dirty="0"/>
              <a:t>(47)</a:t>
            </a:r>
          </a:p>
          <a:p>
            <a:endParaRPr lang="en-US" altLang="ko-KR" dirty="0"/>
          </a:p>
          <a:p>
            <a:r>
              <a:rPr lang="en-US" altLang="ko-KR" dirty="0"/>
              <a:t>F </a:t>
            </a:r>
            <a:r>
              <a:rPr lang="ko-KR" altLang="en-US" dirty="0"/>
              <a:t>다음에 연달아 나오는 값의 인덱스는</a:t>
            </a:r>
            <a:endParaRPr lang="en-US" altLang="ko-KR" dirty="0"/>
          </a:p>
          <a:p>
            <a:r>
              <a:rPr lang="ko-KR" altLang="en-US" dirty="0"/>
              <a:t>정점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ko-KR" altLang="en-US" dirty="0"/>
              <a:t> 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각 정보를 읽으면서 위에서 선언한 </a:t>
            </a:r>
            <a:r>
              <a:rPr lang="en-US" altLang="ko-KR" dirty="0"/>
              <a:t>indices</a:t>
            </a:r>
            <a:r>
              <a:rPr lang="ko-KR" altLang="en-US" dirty="0"/>
              <a:t>벡터에 넣어주기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조금 불필요한 작업이 들어가 있는데</a:t>
            </a:r>
            <a:r>
              <a:rPr lang="en-US" altLang="ko-KR" dirty="0"/>
              <a:t>, </a:t>
            </a:r>
            <a:r>
              <a:rPr lang="ko-KR" altLang="en-US" dirty="0"/>
              <a:t>각자 공부해서 알아서 수정하기</a:t>
            </a:r>
            <a:r>
              <a:rPr lang="en-US" altLang="ko-KR" dirty="0"/>
              <a:t> -&gt; </a:t>
            </a:r>
            <a:r>
              <a:rPr lang="ko-KR" altLang="en-US" dirty="0"/>
              <a:t>수정하지 않아도 정상적으로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7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0D4D27-619C-2337-99D7-A043A4B8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93" y="123364"/>
            <a:ext cx="8554644" cy="33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BCBB4-8161-22BF-B1C2-52229C199AA6}"/>
              </a:ext>
            </a:extLst>
          </p:cNvPr>
          <p:cNvSpPr txBox="1"/>
          <p:nvPr/>
        </p:nvSpPr>
        <p:spPr>
          <a:xfrm>
            <a:off x="2014572" y="3441680"/>
            <a:ext cx="8313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</a:t>
            </a:r>
            <a:r>
              <a:rPr lang="ko-KR" altLang="en-US" dirty="0"/>
              <a:t>를 통해서 읽은 인덱스를 기준으로 인자로 받은 벡터에 값을 </a:t>
            </a:r>
            <a:r>
              <a:rPr lang="ko-KR" altLang="en-US" dirty="0" err="1"/>
              <a:t>넣어줌</a:t>
            </a:r>
            <a:r>
              <a:rPr lang="en-US" altLang="ko-KR" dirty="0"/>
              <a:t>(</a:t>
            </a:r>
            <a:r>
              <a:rPr lang="ko-KR" altLang="en-US" dirty="0"/>
              <a:t>반환할 값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vertexIndices</a:t>
            </a:r>
            <a:r>
              <a:rPr lang="ko-KR" altLang="en-US" dirty="0"/>
              <a:t>에 저장된 인덱스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obj</a:t>
            </a:r>
            <a:r>
              <a:rPr lang="ko-KR" altLang="en-US" dirty="0"/>
              <a:t>에서 읽어온 값은 우리가 바로 사용하기 적합하지 않다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vertexIndex</a:t>
            </a:r>
            <a:r>
              <a:rPr lang="en-US" altLang="ko-KR" dirty="0"/>
              <a:t> = (</a:t>
            </a:r>
            <a:r>
              <a:rPr lang="en-US" altLang="ko-KR" dirty="0" err="1"/>
              <a:t>vertexIndex</a:t>
            </a:r>
            <a:r>
              <a:rPr lang="en-US" altLang="ko-KR" dirty="0"/>
              <a:t> - 1) * 3;</a:t>
            </a:r>
            <a:r>
              <a:rPr lang="ko-KR" altLang="en-US" dirty="0"/>
              <a:t> 을 통해 사용할 수 있는 값으로 가공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(</a:t>
            </a:r>
            <a:r>
              <a:rPr lang="en-US" altLang="ko-KR" dirty="0" err="1"/>
              <a:t>vertexIndex</a:t>
            </a:r>
            <a:r>
              <a:rPr lang="en-US" altLang="ko-KR" dirty="0"/>
              <a:t> - 1)</a:t>
            </a:r>
            <a:r>
              <a:rPr lang="ko-KR" altLang="en-US" dirty="0"/>
              <a:t>은 </a:t>
            </a:r>
            <a:r>
              <a:rPr lang="en-US" altLang="ko-KR" dirty="0"/>
              <a:t>one-base</a:t>
            </a:r>
            <a:r>
              <a:rPr lang="ko-KR" altLang="en-US" dirty="0"/>
              <a:t>의 인덱스를 </a:t>
            </a:r>
            <a:r>
              <a:rPr lang="en-US" altLang="ko-KR" dirty="0"/>
              <a:t>zero-base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*3</a:t>
            </a:r>
            <a:r>
              <a:rPr lang="ko-KR" altLang="en-US" dirty="0"/>
              <a:t>은 인덱스들이 벡터를 기준으로 저장되는데 우리는 </a:t>
            </a:r>
            <a:r>
              <a:rPr lang="en-US" altLang="ko-KR" dirty="0"/>
              <a:t>float</a:t>
            </a:r>
            <a:r>
              <a:rPr lang="ko-KR" altLang="en-US" dirty="0"/>
              <a:t>으로 </a:t>
            </a:r>
            <a:r>
              <a:rPr lang="en-US" altLang="ko-KR" dirty="0"/>
              <a:t>1</a:t>
            </a:r>
            <a:r>
              <a:rPr lang="ko-KR" altLang="en-US" dirty="0"/>
              <a:t>개   </a:t>
            </a:r>
            <a:r>
              <a:rPr lang="en-US" altLang="ko-KR" dirty="0"/>
              <a:t>	</a:t>
            </a:r>
            <a:r>
              <a:rPr lang="ko-KR" altLang="en-US" dirty="0"/>
              <a:t>의 값을  </a:t>
            </a:r>
            <a:r>
              <a:rPr lang="en-US" altLang="ko-KR" dirty="0"/>
              <a:t>3</a:t>
            </a:r>
            <a:r>
              <a:rPr lang="ko-KR" altLang="en-US" dirty="0"/>
              <a:t>개로 저장했기 때문에 이를 맞춰주기 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가공된 값은 반환할 컨테이너에 </a:t>
            </a:r>
            <a:r>
              <a:rPr lang="ko-KR" altLang="en-US" dirty="0" err="1"/>
              <a:t>넣어줌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8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1FEC-08AA-54AF-0845-9504BCA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실제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EA500-CDBC-87BC-49E7-3C36DB0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10743" cy="439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C8BC1-A367-C712-804A-0585867C401F}"/>
              </a:ext>
            </a:extLst>
          </p:cNvPr>
          <p:cNvSpPr txBox="1"/>
          <p:nvPr/>
        </p:nvSpPr>
        <p:spPr>
          <a:xfrm>
            <a:off x="5791397" y="1670515"/>
            <a:ext cx="56765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InitBuffer</a:t>
            </a:r>
            <a:r>
              <a:rPr lang="ko-KR" altLang="en-US" dirty="0"/>
              <a:t>에서 버퍼를 생성하고 초기화하기 때문에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그보다 먼저 </a:t>
            </a:r>
            <a:r>
              <a:rPr lang="en-US" altLang="ko-KR" dirty="0"/>
              <a:t>obj</a:t>
            </a:r>
            <a:r>
              <a:rPr lang="ko-KR" altLang="en-US" dirty="0"/>
              <a:t>로부터 정보를 </a:t>
            </a:r>
            <a:r>
              <a:rPr lang="ko-KR" altLang="en-US" dirty="0" err="1"/>
              <a:t>읽어야함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</a:t>
            </a:r>
            <a:r>
              <a:rPr lang="ko-KR" altLang="en-US" dirty="0"/>
              <a:t>를 통해 읽은 정보에는 색상 정보가 없다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색은 직접 넣어주자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r>
              <a:rPr lang="ko-KR" altLang="en-US" dirty="0"/>
              <a:t>이후 그리기 코드 등은 소스파일을 통해 볼 것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*Obj</a:t>
            </a:r>
            <a:r>
              <a:rPr lang="ko-KR" altLang="en-US" dirty="0">
                <a:solidFill>
                  <a:srgbClr val="FF0000"/>
                </a:solidFill>
              </a:rPr>
              <a:t>파일 읽는 거 분석해보기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모르면 질문하기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Vao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vbo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만들고 사용하는 것이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이해가 안된다면 공부가 부족한 것이니 공부하세요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234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1BF76C-CB9B-B8BB-2DB0-3FDDCE2852D7}"/>
              </a:ext>
            </a:extLst>
          </p:cNvPr>
          <p:cNvSpPr/>
          <p:nvPr/>
        </p:nvSpPr>
        <p:spPr>
          <a:xfrm>
            <a:off x="3217653" y="207034"/>
            <a:ext cx="5805577" cy="6271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B2AAE-FE3F-C8CA-A2D4-872757021960}"/>
              </a:ext>
            </a:extLst>
          </p:cNvPr>
          <p:cNvSpPr txBox="1"/>
          <p:nvPr/>
        </p:nvSpPr>
        <p:spPr>
          <a:xfrm>
            <a:off x="5355605" y="293299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CFramework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064159-ED21-BEA2-EC5A-3EBE56C77D31}"/>
              </a:ext>
            </a:extLst>
          </p:cNvPr>
          <p:cNvSpPr/>
          <p:nvPr/>
        </p:nvSpPr>
        <p:spPr>
          <a:xfrm>
            <a:off x="3545456" y="1216325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CSceneManager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8AEC81-DA77-8EC4-BF6B-8476A1F7A0B2}"/>
              </a:ext>
            </a:extLst>
          </p:cNvPr>
          <p:cNvSpPr/>
          <p:nvPr/>
        </p:nvSpPr>
        <p:spPr>
          <a:xfrm>
            <a:off x="6602085" y="1216324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CTimer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E5AACD-CAB0-88A4-E000-6338FC29C4BF}"/>
              </a:ext>
            </a:extLst>
          </p:cNvPr>
          <p:cNvSpPr/>
          <p:nvPr/>
        </p:nvSpPr>
        <p:spPr>
          <a:xfrm>
            <a:off x="4842135" y="2743199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F6465-089E-A2FC-5948-7FCE0A1D024C}"/>
              </a:ext>
            </a:extLst>
          </p:cNvPr>
          <p:cNvSpPr/>
          <p:nvPr/>
        </p:nvSpPr>
        <p:spPr>
          <a:xfrm>
            <a:off x="3686436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CCamera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12EEF1-279A-8D57-11EA-33DE46340CFD}"/>
              </a:ext>
            </a:extLst>
          </p:cNvPr>
          <p:cNvSpPr/>
          <p:nvPr/>
        </p:nvSpPr>
        <p:spPr>
          <a:xfrm>
            <a:off x="6262617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392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6DC9-D78F-7737-4778-DE207826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BF5EB-F047-0370-E796-ADD13F7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정점</a:t>
            </a:r>
            <a:r>
              <a:rPr lang="en-US" altLang="ko-KR" dirty="0"/>
              <a:t>, UV,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노말값들을</a:t>
            </a:r>
            <a:r>
              <a:rPr lang="ko-KR" altLang="en-US" dirty="0"/>
              <a:t> 저장하기 위한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시간에 했던 </a:t>
            </a:r>
            <a:r>
              <a:rPr lang="en-US" altLang="ko-KR" dirty="0"/>
              <a:t>OBJ</a:t>
            </a:r>
            <a:r>
              <a:rPr lang="ko-KR" altLang="en-US" dirty="0" err="1"/>
              <a:t>로더를</a:t>
            </a:r>
            <a:r>
              <a:rPr lang="ko-KR" altLang="en-US" dirty="0"/>
              <a:t> 프레임워크에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Mesh</a:t>
            </a:r>
            <a:r>
              <a:rPr lang="ko-KR" altLang="en-US" dirty="0"/>
              <a:t>구조체를 </a:t>
            </a:r>
            <a:r>
              <a:rPr lang="en-US" altLang="ko-KR" dirty="0" err="1"/>
              <a:t>Cmesh</a:t>
            </a:r>
            <a:r>
              <a:rPr lang="en-US" altLang="ko-KR" dirty="0"/>
              <a:t> </a:t>
            </a:r>
            <a:r>
              <a:rPr lang="ko-KR" altLang="en-US" dirty="0"/>
              <a:t>클래스로 변경하여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일단은 여러 개의 객체가 동일한 </a:t>
            </a:r>
            <a:r>
              <a:rPr lang="en-US" altLang="ko-KR" dirty="0"/>
              <a:t>Mesh</a:t>
            </a:r>
            <a:r>
              <a:rPr lang="ko-KR" altLang="en-US" dirty="0"/>
              <a:t>를 공유할 때 하나의 </a:t>
            </a:r>
            <a:r>
              <a:rPr lang="en-US" altLang="ko-KR" dirty="0"/>
              <a:t>Mesh</a:t>
            </a:r>
            <a:r>
              <a:rPr lang="ko-KR" altLang="en-US" dirty="0"/>
              <a:t>만을 </a:t>
            </a:r>
            <a:r>
              <a:rPr lang="ko-KR" altLang="en-US" dirty="0" err="1"/>
              <a:t>로드하는</a:t>
            </a:r>
            <a:r>
              <a:rPr lang="ko-KR" altLang="en-US" dirty="0"/>
              <a:t> 기능 수행</a:t>
            </a:r>
          </a:p>
        </p:txBody>
      </p:sp>
    </p:spTree>
    <p:extLst>
      <p:ext uri="{BB962C8B-B14F-4D97-AF65-F5344CB8AC3E}">
        <p14:creationId xmlns:p14="http://schemas.microsoft.com/office/powerpoint/2010/main" val="3972768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D6AD-AADF-55F9-4378-C1F2F90B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 추가 및 구조체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741F5-BBD8-59AA-3DBA-E88F5A28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84" y="1690688"/>
            <a:ext cx="2886478" cy="42773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7C4DB6-3D95-3F81-3252-ADF00E21DA60}"/>
              </a:ext>
            </a:extLst>
          </p:cNvPr>
          <p:cNvSpPr/>
          <p:nvPr/>
        </p:nvSpPr>
        <p:spPr>
          <a:xfrm>
            <a:off x="2158172" y="3048000"/>
            <a:ext cx="1413164" cy="5449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176013-3344-DD47-73D1-FC3C4FE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9254"/>
            <a:ext cx="4418256" cy="496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1FF736-1B1F-6700-6110-4D11542C8C36}"/>
              </a:ext>
            </a:extLst>
          </p:cNvPr>
          <p:cNvSpPr/>
          <p:nvPr/>
        </p:nvSpPr>
        <p:spPr>
          <a:xfrm>
            <a:off x="6726511" y="1974950"/>
            <a:ext cx="2072431" cy="9494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43109-F390-522D-886B-6F3E6BDC25C0}"/>
              </a:ext>
            </a:extLst>
          </p:cNvPr>
          <p:cNvSpPr txBox="1"/>
          <p:nvPr/>
        </p:nvSpPr>
        <p:spPr>
          <a:xfrm>
            <a:off x="7591245" y="1648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1259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56D94-E806-AC68-CBB9-8B495FDF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CMesh.h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B21687-0F76-9755-82CB-F70CA431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561379"/>
            <a:ext cx="11126753" cy="46679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96DC2A-6DEF-EA33-B071-21AFFA58E318}"/>
              </a:ext>
            </a:extLst>
          </p:cNvPr>
          <p:cNvCxnSpPr/>
          <p:nvPr/>
        </p:nvCxnSpPr>
        <p:spPr>
          <a:xfrm>
            <a:off x="6010275" y="5857875"/>
            <a:ext cx="9239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C5C379-9D1B-4551-3D92-DC7E7E5DB124}"/>
              </a:ext>
            </a:extLst>
          </p:cNvPr>
          <p:cNvSpPr txBox="1"/>
          <p:nvPr/>
        </p:nvSpPr>
        <p:spPr>
          <a:xfrm>
            <a:off x="6929794" y="5673209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의 정보를 저장 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ko-KR" altLang="en-US" dirty="0">
                <a:solidFill>
                  <a:srgbClr val="FF0000"/>
                </a:solidFill>
              </a:rPr>
              <a:t>파일이름 </a:t>
            </a:r>
            <a:r>
              <a:rPr lang="en-US" altLang="ko-KR" dirty="0">
                <a:solidFill>
                  <a:srgbClr val="FF0000"/>
                </a:solidFill>
              </a:rPr>
              <a:t>– Mesh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DAA67-DE2C-C092-DFD7-0DBF2671C4A0}"/>
              </a:ext>
            </a:extLst>
          </p:cNvPr>
          <p:cNvSpPr/>
          <p:nvPr/>
        </p:nvSpPr>
        <p:spPr>
          <a:xfrm>
            <a:off x="6925387" y="5673207"/>
            <a:ext cx="4666537" cy="369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0A0D81-1140-901D-722F-6EA9BB30B172}"/>
              </a:ext>
            </a:extLst>
          </p:cNvPr>
          <p:cNvCxnSpPr>
            <a:cxnSpLocks/>
          </p:cNvCxnSpPr>
          <p:nvPr/>
        </p:nvCxnSpPr>
        <p:spPr>
          <a:xfrm flipV="1">
            <a:off x="3333750" y="4286250"/>
            <a:ext cx="866775" cy="323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48C36-8E22-E301-B3F0-64ADA4BDD94C}"/>
              </a:ext>
            </a:extLst>
          </p:cNvPr>
          <p:cNvSpPr/>
          <p:nvPr/>
        </p:nvSpPr>
        <p:spPr>
          <a:xfrm>
            <a:off x="4200525" y="4101582"/>
            <a:ext cx="7029449" cy="369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65808-6C9A-1C9B-3B6B-B05453BC3AC1}"/>
              </a:ext>
            </a:extLst>
          </p:cNvPr>
          <p:cNvSpPr txBox="1"/>
          <p:nvPr/>
        </p:nvSpPr>
        <p:spPr>
          <a:xfrm>
            <a:off x="4196119" y="4101583"/>
            <a:ext cx="676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를 반환</a:t>
            </a:r>
            <a:r>
              <a:rPr lang="en-US" altLang="ko-KR" dirty="0">
                <a:solidFill>
                  <a:srgbClr val="FF0000"/>
                </a:solidFill>
              </a:rPr>
              <a:t>, color</a:t>
            </a:r>
            <a:r>
              <a:rPr lang="ko-KR" altLang="en-US" dirty="0">
                <a:solidFill>
                  <a:srgbClr val="FF0000"/>
                </a:solidFill>
              </a:rPr>
              <a:t>를 인자로 넘기지 않으면 기본값은 검정색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AF8770-F79F-9992-EB78-ABD29BB4EB96}"/>
              </a:ext>
            </a:extLst>
          </p:cNvPr>
          <p:cNvSpPr/>
          <p:nvPr/>
        </p:nvSpPr>
        <p:spPr>
          <a:xfrm>
            <a:off x="4138968" y="2158550"/>
            <a:ext cx="7214832" cy="15716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9309F-12B9-1673-79CF-3A7847C674B2}"/>
              </a:ext>
            </a:extLst>
          </p:cNvPr>
          <p:cNvSpPr txBox="1"/>
          <p:nvPr/>
        </p:nvSpPr>
        <p:spPr>
          <a:xfrm>
            <a:off x="4138967" y="2174912"/>
            <a:ext cx="68243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포인터로 저장해야 데이터의 위치를 가리켜 복사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shared_ptr</a:t>
            </a:r>
            <a:r>
              <a:rPr lang="ko-KR" altLang="en-US" dirty="0">
                <a:solidFill>
                  <a:srgbClr val="FF0000"/>
                </a:solidFill>
              </a:rPr>
              <a:t>을 사용해야 데이터 관리가 쉬움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원시포인터</a:t>
            </a:r>
            <a:r>
              <a:rPr lang="ko-KR" altLang="en-US" dirty="0">
                <a:solidFill>
                  <a:srgbClr val="FF0000"/>
                </a:solidFill>
              </a:rPr>
              <a:t> 사용 시 </a:t>
            </a:r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의 메모리 반환 판단이 어려움</a:t>
            </a:r>
          </a:p>
        </p:txBody>
      </p:sp>
    </p:spTree>
    <p:extLst>
      <p:ext uri="{BB962C8B-B14F-4D97-AF65-F5344CB8AC3E}">
        <p14:creationId xmlns:p14="http://schemas.microsoft.com/office/powerpoint/2010/main" val="30501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25BFA-40EB-F62B-936A-25302C66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CMesh.h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7EB3-279A-C0DF-B119-1D6C228520BA}"/>
              </a:ext>
            </a:extLst>
          </p:cNvPr>
          <p:cNvSpPr txBox="1"/>
          <p:nvPr/>
        </p:nvSpPr>
        <p:spPr>
          <a:xfrm>
            <a:off x="223837" y="1654433"/>
            <a:ext cx="121777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vertex;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color;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0.0f, 0.0f, 0.0f });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1435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FAF5E-DCEA-5961-6AF3-AB55FE2B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CMesh.cpp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26247-A6AA-D868-9426-50233CE1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809750"/>
            <a:ext cx="11317279" cy="383911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84543AB-4C82-42FA-B1AC-A0F503CD6A0F}"/>
              </a:ext>
            </a:extLst>
          </p:cNvPr>
          <p:cNvGrpSpPr/>
          <p:nvPr/>
        </p:nvGrpSpPr>
        <p:grpSpPr>
          <a:xfrm>
            <a:off x="5438775" y="2384702"/>
            <a:ext cx="2641608" cy="369333"/>
            <a:chOff x="4257675" y="2158483"/>
            <a:chExt cx="2641608" cy="369333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874622C-185E-FB5D-0747-174EE485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675" y="2343150"/>
              <a:ext cx="647701" cy="76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BE27CF-6F14-D67E-23E0-1A056FB6A5A8}"/>
                </a:ext>
              </a:extLst>
            </p:cNvPr>
            <p:cNvSpPr txBox="1"/>
            <p:nvPr/>
          </p:nvSpPr>
          <p:spPr>
            <a:xfrm>
              <a:off x="4834294" y="2158484"/>
              <a:ext cx="2064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Static </a:t>
              </a:r>
              <a:r>
                <a:rPr lang="ko-KR" altLang="en-US" dirty="0">
                  <a:solidFill>
                    <a:srgbClr val="FF0000"/>
                  </a:solidFill>
                </a:rPr>
                <a:t>변수 초기화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041AD1-C420-2A1D-0D10-F56F473B45DC}"/>
                </a:ext>
              </a:extLst>
            </p:cNvPr>
            <p:cNvSpPr/>
            <p:nvPr/>
          </p:nvSpPr>
          <p:spPr>
            <a:xfrm>
              <a:off x="4905376" y="2158483"/>
              <a:ext cx="1993907" cy="36933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3501F1-B635-8248-B1DF-8CB48CD501CC}"/>
              </a:ext>
            </a:extLst>
          </p:cNvPr>
          <p:cNvGrpSpPr/>
          <p:nvPr/>
        </p:nvGrpSpPr>
        <p:grpSpPr>
          <a:xfrm>
            <a:off x="7047888" y="3100001"/>
            <a:ext cx="4520327" cy="1143477"/>
            <a:chOff x="4257675" y="1938337"/>
            <a:chExt cx="4520327" cy="114347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6FDC8EB-714F-A7EA-D45D-3836E72EF3A2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1938337"/>
              <a:ext cx="647701" cy="404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3FC20-9152-2C43-7A49-7087694C9C7E}"/>
                </a:ext>
              </a:extLst>
            </p:cNvPr>
            <p:cNvSpPr txBox="1"/>
            <p:nvPr/>
          </p:nvSpPr>
          <p:spPr>
            <a:xfrm>
              <a:off x="4834294" y="2158484"/>
              <a:ext cx="39437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해당 파일이름의 </a:t>
              </a:r>
              <a:r>
                <a:rPr lang="en-US" altLang="ko-KR" dirty="0" err="1">
                  <a:solidFill>
                    <a:srgbClr val="FF0000"/>
                  </a:solidFill>
                </a:rPr>
                <a:t>MeshInfo</a:t>
              </a:r>
              <a:r>
                <a:rPr lang="ko-KR" altLang="en-US" dirty="0">
                  <a:solidFill>
                    <a:srgbClr val="FF0000"/>
                  </a:solidFill>
                </a:rPr>
                <a:t>가 없다면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파일을 로드 후 반환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있다면 바로 반환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E79206-0471-FCEE-B9FB-44344FDF6FB0}"/>
                </a:ext>
              </a:extLst>
            </p:cNvPr>
            <p:cNvSpPr/>
            <p:nvPr/>
          </p:nvSpPr>
          <p:spPr>
            <a:xfrm>
              <a:off x="4905376" y="2158483"/>
              <a:ext cx="3772511" cy="92333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159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8C603-F968-8097-8A0D-A287D7FF2F44}"/>
              </a:ext>
            </a:extLst>
          </p:cNvPr>
          <p:cNvSpPr txBox="1"/>
          <p:nvPr/>
        </p:nvSpPr>
        <p:spPr>
          <a:xfrm>
            <a:off x="247650" y="117693"/>
            <a:ext cx="429577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CMesh.h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fstream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meshInfos.contains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meshInfo</a:t>
            </a:r>
            <a:r>
              <a:rPr lang="nn-NO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vertex.size(); ++i)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meshInfos.insert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::in);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in.fail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"Impossible to open file"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in.eof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vertex;</a:t>
            </a:r>
          </a:p>
          <a:p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vertex.x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vertex.y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vertex.z;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normal;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vertex1, vertex2, vertex3;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0; k &lt; 3; ++k)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temp, temp2;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0 }, cnt2{ 0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47 &amp;&amp;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47 &amp;&amp; cnt2 == 0)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cnt2++;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temp2.clear();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47 &amp;&amp; cnt2 == 1)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cnt2++;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temp2.clear();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cnt2 == 2)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vertexindices.size(); ++i)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vertex 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++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uvIndex = uvindices</a:t>
            </a:r>
            <a:r>
              <a:rPr lang="da-DK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da-DK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++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normal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(normal);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80A56F9-51C2-DD26-1BC8-47676B50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</p:spPr>
        <p:txBody>
          <a:bodyPr/>
          <a:lstStyle/>
          <a:p>
            <a:pPr algn="ctr"/>
            <a:r>
              <a:rPr lang="en-US" altLang="ko-KR" dirty="0"/>
              <a:t>CMesh.cpp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696078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839B-700B-4ABA-92C0-4D0C7883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빌드를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639F3-691E-CBF5-0787-4CD5D0EA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7942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빌드가 성공해야 한다</a:t>
            </a:r>
          </a:p>
        </p:txBody>
      </p:sp>
    </p:spTree>
    <p:extLst>
      <p:ext uri="{BB962C8B-B14F-4D97-AF65-F5344CB8AC3E}">
        <p14:creationId xmlns:p14="http://schemas.microsoft.com/office/powerpoint/2010/main" val="264434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626A-009E-B4DE-F463-9D37DF3C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3D</a:t>
            </a:r>
            <a:r>
              <a:rPr lang="ko-KR" altLang="en-US" dirty="0"/>
              <a:t>출력을 위한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E31C0-869D-523E-6F97-0E11F18A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5235575"/>
            <a:ext cx="4105275" cy="593725"/>
          </a:xfrm>
        </p:spPr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12D9CC-0214-57C2-D193-63F8826A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10" y="2171524"/>
            <a:ext cx="4153480" cy="2514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8348E-115E-A9F7-30BE-1EB159F21B07}"/>
              </a:ext>
            </a:extLst>
          </p:cNvPr>
          <p:cNvSpPr txBox="1"/>
          <p:nvPr/>
        </p:nvSpPr>
        <p:spPr>
          <a:xfrm>
            <a:off x="5676900" y="193476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#version 440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layout(location = 0)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layout(location = 1)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16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BFEF-85C7-9C41-E196-8A0424F0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CTransform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EF88-C685-4376-591D-923830E4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스케일 등을 </a:t>
            </a:r>
            <a:r>
              <a:rPr lang="en-US" altLang="ko-KR" dirty="0"/>
              <a:t>Object</a:t>
            </a:r>
            <a:r>
              <a:rPr lang="ko-KR" altLang="en-US" dirty="0"/>
              <a:t>클래스에서 수행하는 것이 아니라 </a:t>
            </a:r>
            <a:r>
              <a:rPr lang="en-US" altLang="ko-KR" dirty="0" err="1"/>
              <a:t>Ctransform</a:t>
            </a:r>
            <a:r>
              <a:rPr lang="ko-KR" altLang="en-US" dirty="0"/>
              <a:t>클래스의 역할로 이전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행렬</a:t>
            </a:r>
            <a:r>
              <a:rPr lang="en-US" altLang="ko-KR" dirty="0"/>
              <a:t>, </a:t>
            </a:r>
            <a:r>
              <a:rPr lang="ko-KR" altLang="en-US" dirty="0"/>
              <a:t>좌표 등의 값은 </a:t>
            </a:r>
            <a:r>
              <a:rPr lang="en-US" altLang="ko-KR" dirty="0" err="1"/>
              <a:t>Ctransform</a:t>
            </a:r>
            <a:r>
              <a:rPr lang="ko-KR" altLang="en-US" dirty="0"/>
              <a:t>클래스가 가지고 </a:t>
            </a:r>
            <a:r>
              <a:rPr lang="en-US" altLang="ko-KR" dirty="0" err="1"/>
              <a:t>Cobject</a:t>
            </a:r>
            <a:r>
              <a:rPr lang="ko-KR" altLang="en-US" dirty="0"/>
              <a:t>는 </a:t>
            </a:r>
            <a:r>
              <a:rPr lang="en-US" altLang="ko-KR" dirty="0" err="1"/>
              <a:t>CTransform</a:t>
            </a:r>
            <a:r>
              <a:rPr lang="ko-KR" altLang="en-US" dirty="0"/>
              <a:t>클래스의 포인터를 가지도록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971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43CF-CB30-6299-4508-B5C940CF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CBA57-0914-FEFF-C637-92E6E446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74" y="1528763"/>
            <a:ext cx="2762452" cy="50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543D-659B-15D4-8EE6-BC5723E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2BA988-3A49-2668-C9BE-4FA5FFD1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894" y="65068"/>
            <a:ext cx="2382202" cy="6727864"/>
          </a:xfrm>
        </p:spPr>
      </p:pic>
    </p:spTree>
    <p:extLst>
      <p:ext uri="{BB962C8B-B14F-4D97-AF65-F5344CB8AC3E}">
        <p14:creationId xmlns:p14="http://schemas.microsoft.com/office/powerpoint/2010/main" val="1113764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2E9A-3206-F270-A75E-5EC003D4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CTransform.h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719012-8C8B-5511-E0EB-BA5DFF1A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690688"/>
            <a:ext cx="6096851" cy="4544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0A52C-4528-BD7F-DCF4-848597F31BF6}"/>
              </a:ext>
            </a:extLst>
          </p:cNvPr>
          <p:cNvSpPr txBox="1"/>
          <p:nvPr/>
        </p:nvSpPr>
        <p:spPr>
          <a:xfrm>
            <a:off x="6217444" y="1690688"/>
            <a:ext cx="81176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SetPos(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glm::</a:t>
            </a:r>
            <a:r>
              <a:rPr lang="fr-F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m_pos </a:t>
            </a:r>
            <a:r>
              <a:rPr lang="fr-FR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SetScale(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glm::</a:t>
            </a:r>
            <a:r>
              <a:rPr lang="fr-F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m_scale </a:t>
            </a:r>
            <a:r>
              <a:rPr lang="fr-FR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323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FD93A-5E23-FEF0-6416-3F6AF568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CTransform.cpp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CF6E0-E2E6-8421-8554-CC6E82E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5" y="1942855"/>
            <a:ext cx="5220429" cy="3505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F68DE-2C43-4EBC-F3F0-6D49D15C8CB1}"/>
              </a:ext>
            </a:extLst>
          </p:cNvPr>
          <p:cNvSpPr txBox="1"/>
          <p:nvPr/>
        </p:nvSpPr>
        <p:spPr>
          <a:xfrm>
            <a:off x="6096000" y="1942855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::Move(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::translate(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727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8C2F-7446-20A5-DB11-63D2A424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Cobject.h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F4037-7817-4AC7-395B-DED9E9B3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4" y="1690688"/>
            <a:ext cx="4305901" cy="422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B2348-556E-8701-4656-8304E5B90E09}"/>
              </a:ext>
            </a:extLst>
          </p:cNvPr>
          <p:cNvSpPr txBox="1"/>
          <p:nvPr/>
        </p:nvSpPr>
        <p:spPr>
          <a:xfrm>
            <a:off x="5429250" y="1445339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~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2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79A3-B120-2AC1-BD7F-356AA78F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CObject.cpp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083C9-7091-365D-B1BA-FDD8B80D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7" y="1452991"/>
            <a:ext cx="6568056" cy="5200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48B82-422B-75E4-CA00-65C0A99ACB3A}"/>
              </a:ext>
            </a:extLst>
          </p:cNvPr>
          <p:cNvSpPr txBox="1"/>
          <p:nvPr/>
        </p:nvSpPr>
        <p:spPr>
          <a:xfrm>
            <a:off x="7188434" y="3429000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SetDir</a:t>
            </a:r>
            <a:r>
              <a:rPr lang="ko-KR" altLang="en-US" b="1" dirty="0"/>
              <a:t>은 수정사항이 없어서 그대로 유지</a:t>
            </a:r>
          </a:p>
        </p:txBody>
      </p:sp>
    </p:spTree>
    <p:extLst>
      <p:ext uri="{BB962C8B-B14F-4D97-AF65-F5344CB8AC3E}">
        <p14:creationId xmlns:p14="http://schemas.microsoft.com/office/powerpoint/2010/main" val="3349092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BE908-DA66-4810-D1B2-995EFCDCC4B9}"/>
              </a:ext>
            </a:extLst>
          </p:cNvPr>
          <p:cNvSpPr txBox="1"/>
          <p:nvPr/>
        </p:nvSpPr>
        <p:spPr>
          <a:xfrm>
            <a:off x="0" y="-79653"/>
            <a:ext cx="103632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PLAYER_SPEED = 1.f;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glDeleteBuffers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-&gt;Move(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program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UseShader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SHADER_TYPE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glUniformMatrix4fv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glGetUniformLocation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(program,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1,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value_ptr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GetWorldMatrix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m_mesh</a:t>
            </a:r>
            <a:r>
              <a:rPr lang="nn-NO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vbos.size(); ++i)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glEnableVertexAttribArray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glVertexAttribPointer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0);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GL_TRIANGLES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m_mesh</a:t>
            </a:r>
            <a:r>
              <a:rPr lang="nn-NO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vbos.size(); ++i)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glDisableVertexAttribArray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835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C1B1-5C16-920B-EB9C-973CDE45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CPlayer.cpp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7E6035-F6DB-2D08-D96A-F5F5ADF1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2095215"/>
            <a:ext cx="891664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67DD58-BCC4-3FB6-36D3-A373A9BF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504417"/>
            <a:ext cx="902143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C1472-174D-4AA6-7E0C-CE72F8340B48}"/>
              </a:ext>
            </a:extLst>
          </p:cNvPr>
          <p:cNvSpPr txBox="1"/>
          <p:nvPr/>
        </p:nvSpPr>
        <p:spPr>
          <a:xfrm>
            <a:off x="1162049" y="693926"/>
            <a:ext cx="1002982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m_transform-&gt;SetPos(glm::</a:t>
            </a:r>
            <a:r>
              <a:rPr lang="nn-NO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(0.5f, 0.5f, 0.0f));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PLAYER_SPEED;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"cube.obj"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0.0f, 0.0f));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099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11FA6-E381-A88D-92BF-DD3B21C2389E}"/>
              </a:ext>
            </a:extLst>
          </p:cNvPr>
          <p:cNvSpPr txBox="1"/>
          <p:nvPr/>
        </p:nvSpPr>
        <p:spPr>
          <a:xfrm>
            <a:off x="295275" y="157431"/>
            <a:ext cx="1119187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DWORD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DIR_FORWARD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0,1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DIR_BACKWARD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0,-1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-1,0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1,0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FIRE_BULLET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high_resolution_clock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m_lastFireTime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milliseconds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(BULLET_COOLTIME)) {</a:t>
            </a: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AddUpdateObj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m_lastFireTime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high_resolution_clock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m_prevPos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//if (!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CCollisionManager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GetInstace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CheckValidPos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m_size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m_prevPos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0.f;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1131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1D1C-E65D-9DD8-EB1C-1760893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Cbullet.cpp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8E0A2-B967-592A-DAA4-B45C40B1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2" y="1847551"/>
            <a:ext cx="943106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16C48-0177-B4B1-43CA-54030ED1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C7DEA-F7D0-EE77-243A-6EAF2E5E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기초적인 베이스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컴파일 된 헤더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 띄우기</a:t>
            </a:r>
          </a:p>
        </p:txBody>
      </p:sp>
    </p:spTree>
    <p:extLst>
      <p:ext uri="{BB962C8B-B14F-4D97-AF65-F5344CB8AC3E}">
        <p14:creationId xmlns:p14="http://schemas.microsoft.com/office/powerpoint/2010/main" val="109366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E88A0D-5B4B-41CB-498F-8DE1BBE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32" y="1842935"/>
            <a:ext cx="7615135" cy="26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8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C21597-E49F-1A60-68E9-163AA9463C64}"/>
              </a:ext>
            </a:extLst>
          </p:cNvPr>
          <p:cNvSpPr txBox="1"/>
          <p:nvPr/>
        </p:nvSpPr>
        <p:spPr>
          <a:xfrm>
            <a:off x="1119187" y="740360"/>
            <a:ext cx="995362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BULLET_SPEED;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"cube.obj"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0.0f, 0.0f));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8578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F9410-C059-CE32-34EE-8A28E6E99B77}"/>
              </a:ext>
            </a:extLst>
          </p:cNvPr>
          <p:cNvSpPr txBox="1"/>
          <p:nvPr/>
        </p:nvSpPr>
        <p:spPr>
          <a:xfrm>
            <a:off x="1323974" y="1596241"/>
            <a:ext cx="98393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//if (!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CCollisionManager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GetInstace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CheckValidPos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m_size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//delete this;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//return false;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//else {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88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B9C51-C736-2E11-6E89-1726F1A5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550"/>
            <a:ext cx="10515600" cy="4351338"/>
          </a:xfrm>
        </p:spPr>
        <p:txBody>
          <a:bodyPr/>
          <a:lstStyle/>
          <a:p>
            <a:r>
              <a:rPr lang="en-US" altLang="ko-KR" b="1" dirty="0" err="1"/>
              <a:t>CPlayer</a:t>
            </a:r>
            <a:r>
              <a:rPr lang="ko-KR" altLang="en-US" b="1" dirty="0"/>
              <a:t>와 </a:t>
            </a:r>
            <a:r>
              <a:rPr lang="en-US" altLang="ko-KR" b="1" dirty="0" err="1"/>
              <a:t>Cbullet</a:t>
            </a:r>
            <a:r>
              <a:rPr lang="ko-KR" altLang="en-US" b="1" dirty="0"/>
              <a:t>은생성자와 </a:t>
            </a:r>
            <a:r>
              <a:rPr lang="en-US" altLang="ko-KR" b="1" dirty="0"/>
              <a:t>Update</a:t>
            </a:r>
            <a:r>
              <a:rPr lang="ko-KR" altLang="en-US" b="1" dirty="0"/>
              <a:t>함수 외에 수정사항 없음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684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8966-F09C-404B-54DE-73A40F8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클래스를 분할하는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0F04-598B-B27A-753B-ACF9B6FC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Ctransform</a:t>
            </a:r>
            <a:r>
              <a:rPr lang="ko-KR" altLang="en-US" dirty="0"/>
              <a:t>을 만들지 않고 해당 정보를 </a:t>
            </a:r>
            <a:r>
              <a:rPr lang="en-US" altLang="ko-KR" dirty="0" err="1"/>
              <a:t>Cobject</a:t>
            </a:r>
            <a:r>
              <a:rPr lang="ko-KR" altLang="en-US" dirty="0"/>
              <a:t>클래스에 넣어도 되는데 왜 나눌까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이전에도 말했듯이 유지보수를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객체지향프로그래밍 설계 원칙 </a:t>
            </a:r>
            <a:r>
              <a:rPr lang="en-US" altLang="ko-KR" dirty="0"/>
              <a:t>SOLID</a:t>
            </a:r>
            <a:r>
              <a:rPr lang="ko-KR" altLang="en-US" dirty="0"/>
              <a:t>에 대해서 한번 알아보자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SOLID </a:t>
            </a:r>
            <a:r>
              <a:rPr lang="ko-KR" altLang="en-US" dirty="0"/>
              <a:t>설계원칙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프레임워크를 만드는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312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97F5F-58F7-C190-795D-F5CEBED7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카메라 위치</a:t>
            </a:r>
            <a:r>
              <a:rPr lang="en-US" altLang="ko-KR" dirty="0"/>
              <a:t>, </a:t>
            </a:r>
            <a:r>
              <a:rPr lang="ko-KR" altLang="en-US" dirty="0"/>
              <a:t>플레이어 이동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DB542-5FEB-D4D8-55FC-3CF3FAF4B412}"/>
              </a:ext>
            </a:extLst>
          </p:cNvPr>
          <p:cNvSpPr txBox="1"/>
          <p:nvPr/>
        </p:nvSpPr>
        <p:spPr>
          <a:xfrm>
            <a:off x="6382327" y="4498109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X,Y</a:t>
            </a:r>
            <a:r>
              <a:rPr lang="ko-KR" altLang="en-US" dirty="0"/>
              <a:t>축 이동이 아닌 </a:t>
            </a:r>
            <a:r>
              <a:rPr lang="en-US" altLang="ko-KR" dirty="0"/>
              <a:t>X,Z</a:t>
            </a:r>
            <a:r>
              <a:rPr lang="ko-KR" altLang="en-US" dirty="0"/>
              <a:t>축 이동으로 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81D254-F98B-1F96-F9C2-C087A9DB481B}"/>
              </a:ext>
            </a:extLst>
          </p:cNvPr>
          <p:cNvSpPr/>
          <p:nvPr/>
        </p:nvSpPr>
        <p:spPr>
          <a:xfrm>
            <a:off x="5754255" y="2484582"/>
            <a:ext cx="5828145" cy="27709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B5CE5B-B010-2A72-E67D-38A92E81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79" y="2871709"/>
            <a:ext cx="5125165" cy="11145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64DC85-97F5-B77E-23FD-A39BF3E13C6E}"/>
              </a:ext>
            </a:extLst>
          </p:cNvPr>
          <p:cNvSpPr/>
          <p:nvPr/>
        </p:nvSpPr>
        <p:spPr>
          <a:xfrm>
            <a:off x="6461184" y="3364302"/>
            <a:ext cx="4594743" cy="2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8AA30D-21D5-E1A9-AC52-B3C750D1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3" y="2614312"/>
            <a:ext cx="3591426" cy="17242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D4B1A0-6BEE-5ED8-6734-E5C3B0793BAB}"/>
              </a:ext>
            </a:extLst>
          </p:cNvPr>
          <p:cNvSpPr/>
          <p:nvPr/>
        </p:nvSpPr>
        <p:spPr>
          <a:xfrm>
            <a:off x="923026" y="2488894"/>
            <a:ext cx="4106174" cy="27709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72E10-5640-5A39-8DF3-4A3DD81810CD}"/>
              </a:ext>
            </a:extLst>
          </p:cNvPr>
          <p:cNvSpPr txBox="1"/>
          <p:nvPr/>
        </p:nvSpPr>
        <p:spPr>
          <a:xfrm>
            <a:off x="1787584" y="4541039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카메라 위치 이동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83D810-BAC8-A907-9CF3-2AEA292B52D6}"/>
              </a:ext>
            </a:extLst>
          </p:cNvPr>
          <p:cNvSpPr/>
          <p:nvPr/>
        </p:nvSpPr>
        <p:spPr>
          <a:xfrm>
            <a:off x="1439537" y="3005049"/>
            <a:ext cx="2304328" cy="2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74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B3147-AE65-3395-1978-248587B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뒷면 </a:t>
            </a:r>
            <a:r>
              <a:rPr lang="ko-KR" altLang="en-US" dirty="0" err="1"/>
              <a:t>컬링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E6A34-6DE9-3296-3B96-BD26942F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871" y="2510142"/>
            <a:ext cx="4760257" cy="1975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A744C3-8D4B-60BC-0EA4-246B7AE2F62F}"/>
              </a:ext>
            </a:extLst>
          </p:cNvPr>
          <p:cNvSpPr/>
          <p:nvPr/>
        </p:nvSpPr>
        <p:spPr>
          <a:xfrm>
            <a:off x="4389771" y="4071669"/>
            <a:ext cx="2304328" cy="30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22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F95C2-C2A6-BA56-B241-12F7057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바운딩</a:t>
            </a:r>
            <a:r>
              <a:rPr lang="ko-KR" altLang="en-US" dirty="0"/>
              <a:t> 박스의 종류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053B75-E3CA-FC80-C3F2-70B5311F9509}"/>
              </a:ext>
            </a:extLst>
          </p:cNvPr>
          <p:cNvSpPr/>
          <p:nvPr/>
        </p:nvSpPr>
        <p:spPr>
          <a:xfrm>
            <a:off x="664234" y="1850539"/>
            <a:ext cx="4934310" cy="4003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2C750-AF11-5B04-8CBE-843EF411B33F}"/>
              </a:ext>
            </a:extLst>
          </p:cNvPr>
          <p:cNvSpPr/>
          <p:nvPr/>
        </p:nvSpPr>
        <p:spPr>
          <a:xfrm>
            <a:off x="6593458" y="1852299"/>
            <a:ext cx="4934310" cy="4003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E124-7251-4058-DB20-1C02D664D842}"/>
              </a:ext>
            </a:extLst>
          </p:cNvPr>
          <p:cNvSpPr txBox="1"/>
          <p:nvPr/>
        </p:nvSpPr>
        <p:spPr>
          <a:xfrm>
            <a:off x="2752118" y="18505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AABB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AA543-6558-8E8C-E535-AAEA5CF13019}"/>
              </a:ext>
            </a:extLst>
          </p:cNvPr>
          <p:cNvSpPr txBox="1"/>
          <p:nvPr/>
        </p:nvSpPr>
        <p:spPr>
          <a:xfrm>
            <a:off x="8744661" y="191667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OBB</a:t>
            </a:r>
            <a:endParaRPr lang="ko-KR" altLang="en-US" dirty="0"/>
          </a:p>
        </p:txBody>
      </p:sp>
      <p:pic>
        <p:nvPicPr>
          <p:cNvPr id="9" name="그래픽 8" descr="남성 우주 비행사 단색으로 채워진">
            <a:extLst>
              <a:ext uri="{FF2B5EF4-FFF2-40B4-BE49-F238E27FC236}">
                <a16:creationId xmlns:a16="http://schemas.microsoft.com/office/drawing/2014/main" id="{28CA33AE-F73F-13E0-0743-5338CC3A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196" y="3273724"/>
            <a:ext cx="1253706" cy="12537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B1EB5F-2BA4-167F-426D-FFCD3DE4FB0E}"/>
              </a:ext>
            </a:extLst>
          </p:cNvPr>
          <p:cNvSpPr/>
          <p:nvPr/>
        </p:nvSpPr>
        <p:spPr>
          <a:xfrm>
            <a:off x="1196196" y="3347049"/>
            <a:ext cx="1163637" cy="1084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남성 우주 비행사 단색으로 채워진">
            <a:extLst>
              <a:ext uri="{FF2B5EF4-FFF2-40B4-BE49-F238E27FC236}">
                <a16:creationId xmlns:a16="http://schemas.microsoft.com/office/drawing/2014/main" id="{39CB93D6-6F17-FEB5-F758-004E92B7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00000">
            <a:off x="3556240" y="3273724"/>
            <a:ext cx="1253706" cy="12537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9A72CD-B04D-7526-FE4D-4624F5192383}"/>
              </a:ext>
            </a:extLst>
          </p:cNvPr>
          <p:cNvSpPr/>
          <p:nvPr/>
        </p:nvSpPr>
        <p:spPr>
          <a:xfrm>
            <a:off x="3510658" y="3273723"/>
            <a:ext cx="1226915" cy="1253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남성 우주 비행사 단색으로 채워진">
            <a:extLst>
              <a:ext uri="{FF2B5EF4-FFF2-40B4-BE49-F238E27FC236}">
                <a16:creationId xmlns:a16="http://schemas.microsoft.com/office/drawing/2014/main" id="{9D4293A3-630D-FB21-A2BA-701A6A24E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19" y="3273724"/>
            <a:ext cx="1253706" cy="12537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D58663-B077-49B6-31E8-55C1BBD56E99}"/>
              </a:ext>
            </a:extLst>
          </p:cNvPr>
          <p:cNvSpPr/>
          <p:nvPr/>
        </p:nvSpPr>
        <p:spPr>
          <a:xfrm>
            <a:off x="7102119" y="3347049"/>
            <a:ext cx="1158986" cy="1084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남성 우주 비행사 단색으로 채워진">
            <a:extLst>
              <a:ext uri="{FF2B5EF4-FFF2-40B4-BE49-F238E27FC236}">
                <a16:creationId xmlns:a16="http://schemas.microsoft.com/office/drawing/2014/main" id="{BBB3B856-76FD-5000-1752-9FAA47AE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00000">
            <a:off x="9760649" y="3282351"/>
            <a:ext cx="1253706" cy="12537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45B3EF-6B88-DB92-8EA8-4A9A062FF485}"/>
              </a:ext>
            </a:extLst>
          </p:cNvPr>
          <p:cNvSpPr/>
          <p:nvPr/>
        </p:nvSpPr>
        <p:spPr>
          <a:xfrm rot="3600000">
            <a:off x="9802063" y="3339928"/>
            <a:ext cx="1154751" cy="1097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E048DC6-4703-56E0-CA7A-68CBD617769F}"/>
              </a:ext>
            </a:extLst>
          </p:cNvPr>
          <p:cNvSpPr/>
          <p:nvPr/>
        </p:nvSpPr>
        <p:spPr>
          <a:xfrm>
            <a:off x="2621511" y="3664623"/>
            <a:ext cx="75854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1855E5A-96BE-EF54-27CD-46B5B952EA6B}"/>
              </a:ext>
            </a:extLst>
          </p:cNvPr>
          <p:cNvSpPr/>
          <p:nvPr/>
        </p:nvSpPr>
        <p:spPr>
          <a:xfrm>
            <a:off x="8584840" y="3664623"/>
            <a:ext cx="75854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0409E-3D55-A0FE-5AEA-B868DE0C5812}"/>
              </a:ext>
            </a:extLst>
          </p:cNvPr>
          <p:cNvSpPr txBox="1"/>
          <p:nvPr/>
        </p:nvSpPr>
        <p:spPr>
          <a:xfrm>
            <a:off x="2410941" y="283359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r>
              <a:rPr lang="ko-KR" altLang="en-US" dirty="0"/>
              <a:t>도 회전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C4F2D-39CD-EEDA-B8D7-97BB878D71F7}"/>
              </a:ext>
            </a:extLst>
          </p:cNvPr>
          <p:cNvSpPr txBox="1"/>
          <p:nvPr/>
        </p:nvSpPr>
        <p:spPr>
          <a:xfrm>
            <a:off x="8459692" y="28293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60</a:t>
            </a:r>
            <a:r>
              <a:rPr lang="ko-KR" altLang="en-US" dirty="0"/>
              <a:t>도 회전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1C6D3-CD05-D161-EDBC-229FB77508E8}"/>
              </a:ext>
            </a:extLst>
          </p:cNvPr>
          <p:cNvSpPr txBox="1"/>
          <p:nvPr/>
        </p:nvSpPr>
        <p:spPr>
          <a:xfrm>
            <a:off x="1133519" y="5938491"/>
            <a:ext cx="9924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AABB</a:t>
            </a:r>
            <a:r>
              <a:rPr lang="ko-KR" altLang="en-US" dirty="0"/>
              <a:t>는 </a:t>
            </a:r>
            <a:r>
              <a:rPr lang="en-US" altLang="ko-KR" dirty="0" err="1"/>
              <a:t>x,y,z</a:t>
            </a:r>
            <a:r>
              <a:rPr lang="ko-KR" altLang="en-US" dirty="0" err="1"/>
              <a:t>축이랑</a:t>
            </a:r>
            <a:r>
              <a:rPr lang="ko-KR" altLang="en-US" dirty="0"/>
              <a:t> 평행한 </a:t>
            </a:r>
            <a:r>
              <a:rPr lang="ko-KR" altLang="en-US" dirty="0" err="1"/>
              <a:t>바운딩</a:t>
            </a:r>
            <a:r>
              <a:rPr lang="ko-KR" altLang="en-US" dirty="0"/>
              <a:t> 박스 따라서 객체가 회전해도 </a:t>
            </a:r>
            <a:r>
              <a:rPr lang="ko-KR" altLang="en-US" dirty="0" err="1"/>
              <a:t>바운딩</a:t>
            </a:r>
            <a:r>
              <a:rPr lang="ko-KR" altLang="en-US" dirty="0"/>
              <a:t> 박스에는 적용이 안됨</a:t>
            </a:r>
            <a:endParaRPr lang="en-US" altLang="ko-KR" dirty="0"/>
          </a:p>
          <a:p>
            <a:r>
              <a:rPr lang="ko-KR" altLang="en-US" dirty="0"/>
              <a:t>끝의 좌표를 가지고 크기가 </a:t>
            </a:r>
            <a:r>
              <a:rPr lang="ko-KR" altLang="en-US" dirty="0" err="1"/>
              <a:t>정해짐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OBB</a:t>
            </a:r>
            <a:r>
              <a:rPr lang="ko-KR" altLang="en-US" dirty="0"/>
              <a:t>는 객체의 초기 상태에서 회전이 함께 적용</a:t>
            </a:r>
          </a:p>
        </p:txBody>
      </p:sp>
    </p:spTree>
    <p:extLst>
      <p:ext uri="{BB962C8B-B14F-4D97-AF65-F5344CB8AC3E}">
        <p14:creationId xmlns:p14="http://schemas.microsoft.com/office/powerpoint/2010/main" val="4121849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D7EF-EFB3-61DD-E1DD-F1B80F9B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바운딩</a:t>
            </a:r>
            <a:r>
              <a:rPr lang="ko-KR" altLang="en-US" dirty="0"/>
              <a:t> 박스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6A2362-F4E3-9DB2-2220-C62E5D7EB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87166"/>
              </p:ext>
            </p:extLst>
          </p:nvPr>
        </p:nvGraphicFramePr>
        <p:xfrm>
          <a:off x="1885350" y="178071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37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3673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443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AABB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3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8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검출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3911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A6E27AF-B08A-0FCA-1FE5-886ECC08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31" y="3189224"/>
            <a:ext cx="3705742" cy="306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381A0-A251-517B-73F0-25256D35B024}"/>
              </a:ext>
            </a:extLst>
          </p:cNvPr>
          <p:cNvSpPr txBox="1"/>
          <p:nvPr/>
        </p:nvSpPr>
        <p:spPr>
          <a:xfrm>
            <a:off x="5949349" y="3847382"/>
            <a:ext cx="5118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초록색이 </a:t>
            </a:r>
            <a:r>
              <a:rPr lang="en-US" altLang="ko-KR" dirty="0"/>
              <a:t>AABB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빨간색이 </a:t>
            </a:r>
            <a:r>
              <a:rPr lang="en-US" altLang="ko-KR" dirty="0"/>
              <a:t>OBB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게임에 따라 사용할 </a:t>
            </a:r>
            <a:r>
              <a:rPr lang="ko-KR" altLang="en-US" dirty="0" err="1"/>
              <a:t>바운딩박스</a:t>
            </a:r>
            <a:r>
              <a:rPr lang="ko-KR" altLang="en-US" dirty="0"/>
              <a:t> 종류를 선택</a:t>
            </a:r>
          </a:p>
        </p:txBody>
      </p:sp>
    </p:spTree>
    <p:extLst>
      <p:ext uri="{BB962C8B-B14F-4D97-AF65-F5344CB8AC3E}">
        <p14:creationId xmlns:p14="http://schemas.microsoft.com/office/powerpoint/2010/main" val="2720119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2881-9B61-904D-AE11-1A544F28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바운딩</a:t>
            </a:r>
            <a:r>
              <a:rPr lang="ko-KR" altLang="en-US" dirty="0"/>
              <a:t> 박스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302B2-BCA0-E544-3E8C-360F50BC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아쉽게도 </a:t>
            </a:r>
            <a:r>
              <a:rPr lang="en-US" altLang="ko-KR" dirty="0"/>
              <a:t>OpenGL, </a:t>
            </a:r>
            <a:r>
              <a:rPr lang="en-US" altLang="ko-KR" dirty="0" err="1"/>
              <a:t>glm</a:t>
            </a:r>
            <a:r>
              <a:rPr lang="ko-KR" altLang="en-US" dirty="0"/>
              <a:t>라이브러리에서 제공해주는 </a:t>
            </a:r>
            <a:r>
              <a:rPr lang="ko-KR" altLang="en-US" dirty="0" err="1"/>
              <a:t>바운딩</a:t>
            </a:r>
            <a:r>
              <a:rPr lang="ko-KR" altLang="en-US" dirty="0"/>
              <a:t> 박스가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만들어보자</a:t>
            </a:r>
            <a:r>
              <a:rPr lang="en-US" altLang="ko-KR" dirty="0"/>
              <a:t>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9AE3CD-203F-AB15-3BFC-424B1BD7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87" y="4259445"/>
            <a:ext cx="2657846" cy="1686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32974-39CF-07D3-7A94-9D08F65D86BF}"/>
              </a:ext>
            </a:extLst>
          </p:cNvPr>
          <p:cNvSpPr txBox="1"/>
          <p:nvPr/>
        </p:nvSpPr>
        <p:spPr>
          <a:xfrm>
            <a:off x="4140679" y="4917859"/>
            <a:ext cx="508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Util</a:t>
            </a:r>
            <a:r>
              <a:rPr lang="ko-KR" altLang="en-US" dirty="0"/>
              <a:t>폴더를 추가하고 </a:t>
            </a:r>
            <a:r>
              <a:rPr lang="en-US" altLang="ko-KR" dirty="0" err="1"/>
              <a:t>CBoundingBox</a:t>
            </a:r>
            <a:r>
              <a:rPr lang="ko-KR" altLang="en-US" dirty="0"/>
              <a:t>클래스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8EAC9-BBE9-1246-2E50-721BA047F5D5}"/>
              </a:ext>
            </a:extLst>
          </p:cNvPr>
          <p:cNvSpPr/>
          <p:nvPr/>
        </p:nvSpPr>
        <p:spPr>
          <a:xfrm>
            <a:off x="664233" y="3899139"/>
            <a:ext cx="8560081" cy="22778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5A0CD-9CCB-A028-B765-E320EFB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DB5A0-CC63-DB8A-E1A4-ADACCBF7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성능에 따라 로직 수행 속도가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게임에서 컴퓨터 성능에 따라 다른 결과가 나오면 안된다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게임은 </a:t>
            </a:r>
            <a:r>
              <a:rPr lang="en-US" altLang="ko-KR" dirty="0"/>
              <a:t>60FPS</a:t>
            </a:r>
          </a:p>
        </p:txBody>
      </p:sp>
    </p:spTree>
    <p:extLst>
      <p:ext uri="{BB962C8B-B14F-4D97-AF65-F5344CB8AC3E}">
        <p14:creationId xmlns:p14="http://schemas.microsoft.com/office/powerpoint/2010/main" val="38118417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DE1F72-80A3-56CF-83F3-32426B05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6" y="1582286"/>
            <a:ext cx="7220958" cy="4305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07A40-057D-20F8-F6A6-D4A95C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AABB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AD80A2-1C27-9A2B-C7AA-27F277A61A51}"/>
              </a:ext>
            </a:extLst>
          </p:cNvPr>
          <p:cNvSpPr/>
          <p:nvPr/>
        </p:nvSpPr>
        <p:spPr>
          <a:xfrm>
            <a:off x="508955" y="2833231"/>
            <a:ext cx="3994030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102BCD-9878-481B-3A07-C31E2A3971C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502985" y="2963345"/>
            <a:ext cx="3622631" cy="3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699550-FCBB-26D0-FBE4-31B304CB5935}"/>
              </a:ext>
            </a:extLst>
          </p:cNvPr>
          <p:cNvSpPr/>
          <p:nvPr/>
        </p:nvSpPr>
        <p:spPr>
          <a:xfrm>
            <a:off x="8163467" y="2833231"/>
            <a:ext cx="1032294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7330A-EE45-771D-FE52-3E2134ADA5E9}"/>
              </a:ext>
            </a:extLst>
          </p:cNvPr>
          <p:cNvSpPr txBox="1"/>
          <p:nvPr/>
        </p:nvSpPr>
        <p:spPr>
          <a:xfrm>
            <a:off x="8125616" y="2778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충돌체크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60C904-1C97-3AF9-7CB1-9F6BDDEC965D}"/>
              </a:ext>
            </a:extLst>
          </p:cNvPr>
          <p:cNvSpPr/>
          <p:nvPr/>
        </p:nvSpPr>
        <p:spPr>
          <a:xfrm>
            <a:off x="508955" y="3200075"/>
            <a:ext cx="3994029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3C0501-0829-2D2B-3B8B-5FE023A26C9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502984" y="3333785"/>
            <a:ext cx="36226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717AAF-E5B2-B998-F015-16F336D09DCD}"/>
              </a:ext>
            </a:extLst>
          </p:cNvPr>
          <p:cNvSpPr txBox="1"/>
          <p:nvPr/>
        </p:nvSpPr>
        <p:spPr>
          <a:xfrm>
            <a:off x="8160124" y="3146875"/>
            <a:ext cx="247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꼭짓점 좌표 가져오기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3AA31-665F-8BE7-045E-C241E79B6400}"/>
              </a:ext>
            </a:extLst>
          </p:cNvPr>
          <p:cNvSpPr/>
          <p:nvPr/>
        </p:nvSpPr>
        <p:spPr>
          <a:xfrm>
            <a:off x="8125616" y="3193518"/>
            <a:ext cx="2472908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9CAC9C-1C40-9113-D5DA-D9D715ECFFB7}"/>
              </a:ext>
            </a:extLst>
          </p:cNvPr>
          <p:cNvSpPr/>
          <p:nvPr/>
        </p:nvSpPr>
        <p:spPr>
          <a:xfrm>
            <a:off x="508955" y="2491082"/>
            <a:ext cx="5279370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A9D014-5914-FBB7-8035-D17744F2B47E}"/>
              </a:ext>
            </a:extLst>
          </p:cNvPr>
          <p:cNvCxnSpPr>
            <a:cxnSpLocks/>
          </p:cNvCxnSpPr>
          <p:nvPr/>
        </p:nvCxnSpPr>
        <p:spPr>
          <a:xfrm>
            <a:off x="5788325" y="2624791"/>
            <a:ext cx="23751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1DA7F7-73C8-13D2-979F-D533A30F06DC}"/>
              </a:ext>
            </a:extLst>
          </p:cNvPr>
          <p:cNvSpPr txBox="1"/>
          <p:nvPr/>
        </p:nvSpPr>
        <p:spPr>
          <a:xfrm>
            <a:off x="8147381" y="2480323"/>
            <a:ext cx="3684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좌표의 벡터로부터 </a:t>
            </a:r>
            <a:r>
              <a:rPr lang="ko-KR" altLang="en-US" sz="1600" dirty="0" err="1"/>
              <a:t>바운딩박스</a:t>
            </a:r>
            <a:r>
              <a:rPr lang="ko-KR" altLang="en-US" sz="1600" dirty="0"/>
              <a:t>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A1F3-4C15-6B20-A7D5-53DEA5ED6690}"/>
              </a:ext>
            </a:extLst>
          </p:cNvPr>
          <p:cNvSpPr/>
          <p:nvPr/>
        </p:nvSpPr>
        <p:spPr>
          <a:xfrm>
            <a:off x="8163467" y="2502969"/>
            <a:ext cx="3548330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79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80A248-FEE0-C689-2004-58B5E1B22903}"/>
              </a:ext>
            </a:extLst>
          </p:cNvPr>
          <p:cNvSpPr txBox="1"/>
          <p:nvPr/>
        </p:nvSpPr>
        <p:spPr>
          <a:xfrm>
            <a:off x="1917805" y="5330416"/>
            <a:ext cx="8356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CreateBoundingBox</a:t>
            </a:r>
            <a:r>
              <a:rPr lang="en-US" altLang="ko-KR" b="1" dirty="0"/>
              <a:t> - </a:t>
            </a:r>
            <a:r>
              <a:rPr lang="ko-KR" altLang="en-US" b="1" dirty="0"/>
              <a:t>가장 작은 좌표와 가장 큰 좌표를 구해서 정육면체 구성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Intersect – </a:t>
            </a:r>
            <a:r>
              <a:rPr lang="ko-KR" altLang="en-US" b="1" dirty="0"/>
              <a:t>충돌체크 함수</a:t>
            </a:r>
            <a:r>
              <a:rPr lang="en-US" altLang="ko-KR" b="1" dirty="0"/>
              <a:t>, true </a:t>
            </a:r>
            <a:r>
              <a:rPr lang="ko-KR" altLang="en-US" b="1" dirty="0"/>
              <a:t>반환 시 충돌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0C51CD-717E-9ACF-7D23-3A96E030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493110"/>
            <a:ext cx="908811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0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CA7E6-3437-E2A6-7D81-D579034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CBoundingBox.h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6742E-DDA1-9D0F-FE04-DE5F47F6C2D6}"/>
              </a:ext>
            </a:extLst>
          </p:cNvPr>
          <p:cNvSpPr txBox="1"/>
          <p:nvPr/>
        </p:nvSpPr>
        <p:spPr>
          <a:xfrm>
            <a:off x="2900631" y="169068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: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(0.0f)),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(0.0f)) {}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CreateBoundingBox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Intersect(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GetCorners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glm::</a:t>
            </a:r>
            <a:r>
              <a:rPr lang="fr-F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m_vbo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16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307A-8631-BBA3-CA19-2BE839EE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CBoundingBox.cpp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C0547-7A7E-C258-DD6C-B0C43926B1BB}"/>
              </a:ext>
            </a:extLst>
          </p:cNvPr>
          <p:cNvSpPr txBox="1"/>
          <p:nvPr/>
        </p:nvSpPr>
        <p:spPr>
          <a:xfrm>
            <a:off x="4564811" y="1536285"/>
            <a:ext cx="3062378" cy="520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CBoundingBox.h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CShaderManager.h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CreateBoundingBox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m_min </a:t>
            </a:r>
            <a:r>
              <a:rPr lang="fr-FR" altLang="ko-KR" sz="3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m_max </a:t>
            </a:r>
            <a:r>
              <a:rPr lang="fr-FR" altLang="ko-KR" sz="3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fr-FR" altLang="ko-KR" sz="3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fr-FR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fr-FR" altLang="ko-KR" sz="3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fr-FR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vertex : </a:t>
            </a:r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::min(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vertex);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5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ko-KR" altLang="en-US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 </a:t>
            </a:r>
            <a:r>
              <a:rPr lang="ko-KR" altLang="en-US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더 작은 값 반환</a:t>
            </a:r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::max(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vertex);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5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ko-KR" altLang="en-US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 </a:t>
            </a:r>
            <a:r>
              <a:rPr lang="ko-KR" altLang="en-US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더 큰 값 반환</a:t>
            </a:r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m_vbo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da-DK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da-DK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da-DK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da-DK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da-DK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m_vbo);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GetCorners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().size(),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GetCorners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().data(),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::Intersect(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.GetMin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().x ||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.GetMax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().x ||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.GetMin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().y ||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.GetMax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().y ||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.GetMin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().z ||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.GetMax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().z);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GetCorners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std::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corners;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//bottom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//top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//left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//right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//front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//back</a:t>
            </a:r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corners;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modelMatrix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program = </a:t>
            </a:r>
            <a:r>
              <a:rPr lang="en-US" altLang="ko-KR" sz="3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UseShader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SHADER_TYPE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BOUNDING_BOX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glEnableVertexAttribArray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r>
              <a:rPr lang="da-DK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da-DK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da-DK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da-DK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da-DK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m_vbo);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glVertexAttribPointer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(0, 3,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GL_FLOAT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0);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glUniformMatrix4fv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glGetUniformLocation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(program, 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viewTransform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1,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value_ptr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glUniformMatrix4fv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glGetUniformLocation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(program, 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projectionTransform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1,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value_ptr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glUniformMatrix4fv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glGetUniformLocation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(program, 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3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1, 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value_ptr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modelMatrix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glLineWidth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(4.0f);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GL_LINE_LOOP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4);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GL_LINE_LOOP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4, 4);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GL_LINE_LOOP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8, 4);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GL_LINE_LOOP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16, 4);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GL_LINE_LOOP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20, 4);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5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GL_LINE_LOOP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24, 4);</a:t>
            </a:r>
          </a:p>
          <a:p>
            <a:endParaRPr lang="ko-KR" altLang="en-US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5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glDisableVertexAttribArray</a:t>
            </a:r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r>
              <a:rPr lang="en-US" altLang="ko-KR" sz="3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3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234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5F550-1A7D-71D7-6FC5-191A07B6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쉐이더</a:t>
            </a:r>
            <a:r>
              <a:rPr lang="ko-KR" altLang="en-US" dirty="0"/>
              <a:t>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2D894-3DCE-2A96-073F-ACEFA414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00" y="2403705"/>
            <a:ext cx="3607799" cy="225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38786-4D1E-39C7-12F5-32CE126B7A30}"/>
              </a:ext>
            </a:extLst>
          </p:cNvPr>
          <p:cNvSpPr txBox="1"/>
          <p:nvPr/>
        </p:nvSpPr>
        <p:spPr>
          <a:xfrm>
            <a:off x="4652334" y="545869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바운딩박스용</a:t>
            </a:r>
            <a:r>
              <a:rPr lang="ko-KR" altLang="en-US" b="1" dirty="0"/>
              <a:t> </a:t>
            </a:r>
            <a:r>
              <a:rPr lang="ko-KR" altLang="en-US" b="1" dirty="0" err="1"/>
              <a:t>쉐이더</a:t>
            </a:r>
            <a:r>
              <a:rPr lang="ko-KR" altLang="en-US" b="1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663609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F0A43-62BE-6D71-4B21-E679C744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boundingVertex.glsl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BD778-27BD-159C-05F4-B53F903C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#version 440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layout(location = 0)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projectionTransform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 = projectionTransform * viewTransform * modelTransform * vec4(vPos, 1.0);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vec4(0.0, 1.0, 1.0, 1.0);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3388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56BC-E4CD-F0EC-48D5-2A328B4D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ShaderManager</a:t>
            </a:r>
            <a:r>
              <a:rPr lang="ko-KR" altLang="en-US" dirty="0"/>
              <a:t>에 </a:t>
            </a:r>
            <a:r>
              <a:rPr lang="ko-KR" altLang="en-US" dirty="0" err="1"/>
              <a:t>쉐이더</a:t>
            </a:r>
            <a:r>
              <a:rPr lang="ko-KR" altLang="en-US" dirty="0"/>
              <a:t>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D44B4-CC3E-E6A9-5ED2-5F6D6BBF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380137"/>
            <a:ext cx="9059539" cy="47631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961714-FB50-CF01-21DD-2AE03456D3A6}"/>
              </a:ext>
            </a:extLst>
          </p:cNvPr>
          <p:cNvSpPr/>
          <p:nvPr/>
        </p:nvSpPr>
        <p:spPr>
          <a:xfrm>
            <a:off x="2044456" y="5760493"/>
            <a:ext cx="8428011" cy="312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D9979-DC42-54A9-8D11-56BAFE5C6D56}"/>
              </a:ext>
            </a:extLst>
          </p:cNvPr>
          <p:cNvSpPr txBox="1"/>
          <p:nvPr/>
        </p:nvSpPr>
        <p:spPr>
          <a:xfrm>
            <a:off x="2199736" y="6308209"/>
            <a:ext cx="811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Pch.h</a:t>
            </a:r>
            <a:r>
              <a:rPr lang="ko-KR" altLang="en-US" b="1" dirty="0"/>
              <a:t>에 있는 </a:t>
            </a:r>
            <a:r>
              <a:rPr lang="en-US" altLang="ko-KR" b="1" dirty="0"/>
              <a:t>SHADER_TYPE </a:t>
            </a:r>
            <a:r>
              <a:rPr lang="en-US" altLang="ko-KR" b="1" dirty="0" err="1"/>
              <a:t>enum</a:t>
            </a:r>
            <a:r>
              <a:rPr lang="en-US" altLang="ko-KR" b="1" dirty="0"/>
              <a:t> class</a:t>
            </a:r>
            <a:r>
              <a:rPr lang="ko-KR" altLang="en-US" b="1" dirty="0"/>
              <a:t>에 </a:t>
            </a:r>
            <a:r>
              <a:rPr lang="en-US" altLang="ko-KR" b="1" dirty="0"/>
              <a:t>BOUNDING_BOX</a:t>
            </a:r>
            <a:r>
              <a:rPr lang="ko-KR" altLang="en-US" b="1" dirty="0"/>
              <a:t>를 </a:t>
            </a:r>
            <a:r>
              <a:rPr lang="ko-KR" altLang="en-US" b="1" dirty="0" err="1"/>
              <a:t>추가해야함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5406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7BF2-0BBF-9A05-F1E9-C2209E7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CObject</a:t>
            </a:r>
            <a:r>
              <a:rPr lang="ko-KR" altLang="en-US" dirty="0"/>
              <a:t>클래스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93FE38-CFB2-4513-ECA1-B3E7538B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0" y="1903466"/>
            <a:ext cx="5906324" cy="36390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05AA57-E73B-F8AA-DC5E-73F666A8AC57}"/>
              </a:ext>
            </a:extLst>
          </p:cNvPr>
          <p:cNvSpPr/>
          <p:nvPr/>
        </p:nvSpPr>
        <p:spPr>
          <a:xfrm>
            <a:off x="1083875" y="3214254"/>
            <a:ext cx="5252271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53EC5-FA9F-C3FE-67D3-5B465ED876B3}"/>
              </a:ext>
            </a:extLst>
          </p:cNvPr>
          <p:cNvSpPr txBox="1"/>
          <p:nvPr/>
        </p:nvSpPr>
        <p:spPr>
          <a:xfrm>
            <a:off x="1505527" y="5875375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인자 추가</a:t>
            </a:r>
            <a:r>
              <a:rPr lang="en-US" altLang="ko-KR" b="1" dirty="0"/>
              <a:t>, </a:t>
            </a:r>
            <a:r>
              <a:rPr lang="en-US" altLang="ko-KR" b="1" dirty="0" err="1"/>
              <a:t>cpp</a:t>
            </a:r>
            <a:r>
              <a:rPr lang="ko-KR" altLang="en-US" b="1" dirty="0"/>
              <a:t>에도 동일하게 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20713-06B6-1A7C-2C42-5F9E9CC385D2}"/>
              </a:ext>
            </a:extLst>
          </p:cNvPr>
          <p:cNvSpPr txBox="1"/>
          <p:nvPr/>
        </p:nvSpPr>
        <p:spPr>
          <a:xfrm>
            <a:off x="7103944" y="2318054"/>
            <a:ext cx="4439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변경한 이유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바운딩박스를</a:t>
            </a:r>
            <a:r>
              <a:rPr lang="ko-KR" altLang="en-US" dirty="0"/>
              <a:t> 출력할 때 카메라의</a:t>
            </a:r>
            <a:endParaRPr lang="en-US" altLang="ko-KR" dirty="0"/>
          </a:p>
          <a:p>
            <a:r>
              <a:rPr lang="en-US" altLang="ko-KR" dirty="0" err="1"/>
              <a:t>viewMatrix</a:t>
            </a:r>
            <a:r>
              <a:rPr lang="en-US" altLang="ko-KR" dirty="0"/>
              <a:t>, </a:t>
            </a:r>
            <a:r>
              <a:rPr lang="en-US" altLang="ko-KR" dirty="0" err="1"/>
              <a:t>projectionMatrix</a:t>
            </a:r>
            <a:r>
              <a:rPr lang="ko-KR" altLang="en-US" dirty="0"/>
              <a:t>가 필요함</a:t>
            </a:r>
            <a:endParaRPr lang="en-US" altLang="ko-KR" dirty="0"/>
          </a:p>
          <a:p>
            <a:r>
              <a:rPr lang="ko-KR" altLang="en-US" dirty="0"/>
              <a:t>이를 인자로 넘겨주기 위함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좋은 방법은 아님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어떻게 </a:t>
            </a:r>
            <a:r>
              <a:rPr lang="ko-KR" altLang="en-US" dirty="0" err="1">
                <a:sym typeface="Wingdings" panose="05000000000000000000" pitchFamily="2" charset="2"/>
              </a:rPr>
              <a:t>고쳐할까</a:t>
            </a:r>
            <a:r>
              <a:rPr lang="en-US" altLang="ko-KR" dirty="0">
                <a:sym typeface="Wingdings" panose="05000000000000000000" pitchFamily="2" charset="2"/>
              </a:rPr>
              <a:t>??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DB68E2-405B-1424-486C-6B834D207AE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336146" y="3325091"/>
            <a:ext cx="767798" cy="8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2AA5F-E7D5-7ABE-0CED-3654B178751B}"/>
              </a:ext>
            </a:extLst>
          </p:cNvPr>
          <p:cNvSpPr/>
          <p:nvPr/>
        </p:nvSpPr>
        <p:spPr>
          <a:xfrm>
            <a:off x="1115572" y="5061705"/>
            <a:ext cx="2248797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3B35E3-FA41-8564-F5C3-1BC7180D2D6C}"/>
              </a:ext>
            </a:extLst>
          </p:cNvPr>
          <p:cNvCxnSpPr>
            <a:cxnSpLocks/>
          </p:cNvCxnSpPr>
          <p:nvPr/>
        </p:nvCxnSpPr>
        <p:spPr>
          <a:xfrm>
            <a:off x="3364369" y="5174673"/>
            <a:ext cx="37395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44E1C-03C4-1FC3-E895-AD89FB4E72B5}"/>
              </a:ext>
            </a:extLst>
          </p:cNvPr>
          <p:cNvSpPr txBox="1"/>
          <p:nvPr/>
        </p:nvSpPr>
        <p:spPr>
          <a:xfrm>
            <a:off x="7116078" y="4989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429906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757B55-3E47-ECC5-EB24-33686BA5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1" y="364054"/>
            <a:ext cx="4029637" cy="29341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6E329A-A207-0A3D-7C15-941202DBEACC}"/>
              </a:ext>
            </a:extLst>
          </p:cNvPr>
          <p:cNvSpPr/>
          <p:nvPr/>
        </p:nvSpPr>
        <p:spPr>
          <a:xfrm>
            <a:off x="1240892" y="979054"/>
            <a:ext cx="2841581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0BE54E-F050-6562-931C-0B416FFDE8CA}"/>
              </a:ext>
            </a:extLst>
          </p:cNvPr>
          <p:cNvSpPr/>
          <p:nvPr/>
        </p:nvSpPr>
        <p:spPr>
          <a:xfrm>
            <a:off x="1240891" y="2812472"/>
            <a:ext cx="1816345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B4B07E-6AC1-3D76-0583-081A393C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62" y="326669"/>
            <a:ext cx="6020640" cy="25435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2048DF-E8C9-7EC0-D2AA-73F0FEA60718}"/>
              </a:ext>
            </a:extLst>
          </p:cNvPr>
          <p:cNvSpPr/>
          <p:nvPr/>
        </p:nvSpPr>
        <p:spPr>
          <a:xfrm>
            <a:off x="5669728" y="1609434"/>
            <a:ext cx="5201472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66D43F-2D65-0B18-DBD1-71E4F9AF3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17" y="3038383"/>
            <a:ext cx="5858693" cy="11145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B4A080-D45D-75B3-902A-944082D983C9}"/>
              </a:ext>
            </a:extLst>
          </p:cNvPr>
          <p:cNvSpPr/>
          <p:nvPr/>
        </p:nvSpPr>
        <p:spPr>
          <a:xfrm>
            <a:off x="5669727" y="3664525"/>
            <a:ext cx="5201472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575EB5-6B96-13DE-9FBB-1A92350D5F01}"/>
              </a:ext>
            </a:extLst>
          </p:cNvPr>
          <p:cNvSpPr/>
          <p:nvPr/>
        </p:nvSpPr>
        <p:spPr>
          <a:xfrm>
            <a:off x="5323462" y="3082638"/>
            <a:ext cx="5201472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659BBB-0298-CCFB-E2E2-73EBA66A1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3" y="4241871"/>
            <a:ext cx="7944959" cy="17337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827348-530A-B941-54BA-8D79EFF037B4}"/>
              </a:ext>
            </a:extLst>
          </p:cNvPr>
          <p:cNvSpPr/>
          <p:nvPr/>
        </p:nvSpPr>
        <p:spPr>
          <a:xfrm>
            <a:off x="358916" y="5482564"/>
            <a:ext cx="5201472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D6F52-F6E0-BE0B-1C72-4AE5ED3DA3D7}"/>
              </a:ext>
            </a:extLst>
          </p:cNvPr>
          <p:cNvSpPr txBox="1"/>
          <p:nvPr/>
        </p:nvSpPr>
        <p:spPr>
          <a:xfrm>
            <a:off x="2327179" y="6161999"/>
            <a:ext cx="77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빨간 네모 모두 수정하고 </a:t>
            </a:r>
            <a:r>
              <a:rPr lang="en-US" altLang="ko-KR" b="1" dirty="0" err="1"/>
              <a:t>cpp</a:t>
            </a:r>
            <a:r>
              <a:rPr lang="ko-KR" altLang="en-US" b="1" dirty="0"/>
              <a:t>파일도 </a:t>
            </a:r>
            <a:r>
              <a:rPr lang="ko-KR" altLang="en-US" b="1" dirty="0" err="1"/>
              <a:t>수정해야함</a:t>
            </a:r>
            <a:r>
              <a:rPr lang="en-US" altLang="ko-KR" b="1" dirty="0"/>
              <a:t> Render</a:t>
            </a:r>
            <a:r>
              <a:rPr lang="ko-KR" altLang="en-US" b="1" dirty="0"/>
              <a:t>인자도 모두 수정</a:t>
            </a:r>
          </a:p>
        </p:txBody>
      </p:sp>
    </p:spTree>
    <p:extLst>
      <p:ext uri="{BB962C8B-B14F-4D97-AF65-F5344CB8AC3E}">
        <p14:creationId xmlns:p14="http://schemas.microsoft.com/office/powerpoint/2010/main" val="415761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B7EC9-6BA1-C204-2E3C-2F87C1B4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Ccamera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DE05AA-47E3-CFAC-2017-F086877D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2232547"/>
            <a:ext cx="6506483" cy="36009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8E71FC-6516-9581-E110-87BDAC78C8F2}"/>
              </a:ext>
            </a:extLst>
          </p:cNvPr>
          <p:cNvSpPr/>
          <p:nvPr/>
        </p:nvSpPr>
        <p:spPr>
          <a:xfrm>
            <a:off x="3300522" y="3550247"/>
            <a:ext cx="5627818" cy="22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B1E2E-CF48-548F-3972-D3965B2072B0}"/>
              </a:ext>
            </a:extLst>
          </p:cNvPr>
          <p:cNvSpPr txBox="1"/>
          <p:nvPr/>
        </p:nvSpPr>
        <p:spPr>
          <a:xfrm>
            <a:off x="2760788" y="6123543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Cpp</a:t>
            </a:r>
            <a:r>
              <a:rPr lang="ko-KR" altLang="en-US" b="1" dirty="0"/>
              <a:t>에서 </a:t>
            </a:r>
            <a:r>
              <a:rPr lang="en-US" altLang="ko-KR" b="1" dirty="0" err="1"/>
              <a:t>Ccamera</a:t>
            </a:r>
            <a:r>
              <a:rPr lang="en-US" altLang="ko-KR" b="1" dirty="0"/>
              <a:t> </a:t>
            </a:r>
            <a:r>
              <a:rPr lang="ko-KR" altLang="en-US" b="1" dirty="0"/>
              <a:t>생성자에서 </a:t>
            </a:r>
            <a:r>
              <a:rPr lang="en-US" altLang="ko-KR" b="1" dirty="0" err="1"/>
              <a:t>m_pos</a:t>
            </a:r>
            <a:r>
              <a:rPr lang="en-US" altLang="ko-KR" b="1" dirty="0"/>
              <a:t> </a:t>
            </a:r>
            <a:r>
              <a:rPr lang="ko-KR" altLang="en-US" b="1" dirty="0" err="1"/>
              <a:t>초기화할때</a:t>
            </a:r>
            <a:r>
              <a:rPr lang="ko-KR" altLang="en-US" b="1" dirty="0"/>
              <a:t> </a:t>
            </a:r>
            <a:r>
              <a:rPr lang="en-US" altLang="ko-KR" b="1" dirty="0"/>
              <a:t>y</a:t>
            </a:r>
            <a:r>
              <a:rPr lang="ko-KR" altLang="en-US" b="1" dirty="0"/>
              <a:t>좌표를 </a:t>
            </a:r>
            <a:r>
              <a:rPr lang="en-US" altLang="ko-KR" b="1" dirty="0"/>
              <a:t>7</a:t>
            </a:r>
            <a:r>
              <a:rPr lang="ko-KR" altLang="en-US" b="1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26350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63E-CCC5-D118-C678-AD2B5394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517F-F598-A3F5-0C51-850B49D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API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 err="1"/>
              <a:t>QueryPerformanceCounter</a:t>
            </a:r>
            <a:r>
              <a:rPr lang="en-US" altLang="ko-KR" dirty="0"/>
              <a:t>(), </a:t>
            </a:r>
            <a:r>
              <a:rPr lang="en-US" altLang="ko-KR" dirty="0" err="1"/>
              <a:t>QueryPerformanceFrequency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C++ Chrono</a:t>
            </a:r>
            <a:r>
              <a:rPr lang="ko-KR" altLang="en-US" dirty="0"/>
              <a:t>라이브러리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580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8544F-31EB-ACF8-ADE6-2BD48C70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Cscene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82F28-17DE-F8A8-A748-8532067F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849164"/>
            <a:ext cx="7944959" cy="3038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B8ED43-4DFD-F417-5E43-508CF0A0FB04}"/>
              </a:ext>
            </a:extLst>
          </p:cNvPr>
          <p:cNvSpPr/>
          <p:nvPr/>
        </p:nvSpPr>
        <p:spPr>
          <a:xfrm>
            <a:off x="3188378" y="3146938"/>
            <a:ext cx="5912489" cy="282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CA726-8C95-ADA1-29BB-63DBC617A8A0}"/>
              </a:ext>
            </a:extLst>
          </p:cNvPr>
          <p:cNvSpPr txBox="1"/>
          <p:nvPr/>
        </p:nvSpPr>
        <p:spPr>
          <a:xfrm>
            <a:off x="4265210" y="556403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버그 없도록 수정하고 실행해보자</a:t>
            </a:r>
          </a:p>
        </p:txBody>
      </p:sp>
    </p:spTree>
    <p:extLst>
      <p:ext uri="{BB962C8B-B14F-4D97-AF65-F5344CB8AC3E}">
        <p14:creationId xmlns:p14="http://schemas.microsoft.com/office/powerpoint/2010/main" val="37058720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1A4EF-F4FA-7ABE-460E-F59E8EA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실행화면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D190E-D172-3A08-6B2D-26A00500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771"/>
          </a:xfrm>
        </p:spPr>
        <p:txBody>
          <a:bodyPr/>
          <a:lstStyle/>
          <a:p>
            <a:r>
              <a:rPr lang="ko-KR" altLang="en-US" dirty="0"/>
              <a:t>플레이어의 생성자에서 </a:t>
            </a:r>
            <a:r>
              <a:rPr lang="en-US" altLang="ko-KR" dirty="0"/>
              <a:t>test.obj</a:t>
            </a:r>
            <a:r>
              <a:rPr lang="ko-KR" altLang="en-US" dirty="0"/>
              <a:t>를 </a:t>
            </a:r>
            <a:r>
              <a:rPr lang="en-US" altLang="ko-KR" dirty="0"/>
              <a:t>cube.obj</a:t>
            </a:r>
            <a:r>
              <a:rPr lang="ko-KR" altLang="en-US" dirty="0"/>
              <a:t>로 변경하고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DF831B-39A6-0F61-F1F0-351340E2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6" y="2332879"/>
            <a:ext cx="4302425" cy="4442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097B14-F747-52F2-3130-C6D41A4C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38" y="2550333"/>
            <a:ext cx="6439799" cy="15623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D5BE78-2156-F1BE-DB35-7C8C3EA1268F}"/>
              </a:ext>
            </a:extLst>
          </p:cNvPr>
          <p:cNvSpPr/>
          <p:nvPr/>
        </p:nvSpPr>
        <p:spPr>
          <a:xfrm>
            <a:off x="5617542" y="3509818"/>
            <a:ext cx="5912489" cy="480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7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D0915-9DDE-CD4A-F971-4C88D03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적 객체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F73D2-F239-25D4-17E4-22EAAE78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451" y="5316361"/>
            <a:ext cx="6881091" cy="863528"/>
          </a:xfrm>
        </p:spPr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폴더 안에 </a:t>
            </a:r>
            <a:r>
              <a:rPr lang="en-US" altLang="ko-KR" dirty="0" err="1"/>
              <a:t>CEnemy</a:t>
            </a:r>
            <a:r>
              <a:rPr lang="ko-KR" altLang="en-US" dirty="0"/>
              <a:t>클래스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A62847-B5C4-682D-934F-A1934E46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28" y="1618669"/>
            <a:ext cx="3387307" cy="31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5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44DF9-C6C4-AD04-AE8B-C31320E1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Cenemy.h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6781D-F4E2-2D6A-FA35-D78DFB7F83E7}"/>
              </a:ext>
            </a:extLst>
          </p:cNvPr>
          <p:cNvSpPr txBox="1"/>
          <p:nvPr/>
        </p:nvSpPr>
        <p:spPr>
          <a:xfrm>
            <a:off x="3048719" y="2022288"/>
            <a:ext cx="6094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::mat4 view,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::mat4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67158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22FC7-633B-0353-B45A-FFB49991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Cenemy.cpp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AEE1D-BE08-049B-32C1-008A0C74B595}"/>
              </a:ext>
            </a:extLst>
          </p:cNvPr>
          <p:cNvSpPr txBox="1"/>
          <p:nvPr/>
        </p:nvSpPr>
        <p:spPr>
          <a:xfrm>
            <a:off x="907929" y="1916952"/>
            <a:ext cx="9892342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CEnemy.h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CSceneManager.h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m_transform-&gt;SetPos(glm::</a:t>
            </a:r>
            <a:r>
              <a:rPr lang="nn-NO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(0.5f, 0.5f, 0.5f));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"sphere.obj"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1.0f, 0.0f));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proj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768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6A592-AA6F-0896-C044-A2A200B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CScene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5B82E-97FE-1D44-7102-D81293B2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47" y="1567750"/>
            <a:ext cx="8507012" cy="3162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0137D0-9018-4668-A311-23FC41FF3BED}"/>
              </a:ext>
            </a:extLst>
          </p:cNvPr>
          <p:cNvSpPr/>
          <p:nvPr/>
        </p:nvSpPr>
        <p:spPr>
          <a:xfrm>
            <a:off x="2291232" y="3752490"/>
            <a:ext cx="4152700" cy="232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83775A-FFF1-7B28-8936-6725D57674AD}"/>
              </a:ext>
            </a:extLst>
          </p:cNvPr>
          <p:cNvSpPr/>
          <p:nvPr/>
        </p:nvSpPr>
        <p:spPr>
          <a:xfrm>
            <a:off x="1982347" y="1926646"/>
            <a:ext cx="1606242" cy="232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459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45F94-1BB8-45EE-A826-4A0F82A5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적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7F35E-BE80-99C8-90F4-647D2755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기능은 후에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현재는 구의 형태로 고정된 위치에서 그리기만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실행해보기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CB125-967B-EB65-369D-EB88B719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956" y="3429000"/>
            <a:ext cx="3072899" cy="31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40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A92A7-35D5-D2E5-1972-9F29AA86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적 객체 </a:t>
            </a:r>
            <a:r>
              <a:rPr lang="ko-KR" altLang="en-US" dirty="0" err="1"/>
              <a:t>바운딩박스</a:t>
            </a:r>
            <a:r>
              <a:rPr lang="ko-KR" altLang="en-US" dirty="0"/>
              <a:t>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CAAD8-737E-3D67-0BF1-1DE0FEC5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79" y="1581546"/>
            <a:ext cx="9326277" cy="20386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812156-DA31-8F53-EB16-D3509603ED6D}"/>
              </a:ext>
            </a:extLst>
          </p:cNvPr>
          <p:cNvSpPr/>
          <p:nvPr/>
        </p:nvSpPr>
        <p:spPr>
          <a:xfrm>
            <a:off x="1753517" y="2538977"/>
            <a:ext cx="3862192" cy="232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F67085-7440-E4BA-17DE-38C99BC3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79" y="4395999"/>
            <a:ext cx="5934903" cy="10955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E04E62A-695E-C042-5366-BF757BCAA9E1}"/>
              </a:ext>
            </a:extLst>
          </p:cNvPr>
          <p:cNvSpPr/>
          <p:nvPr/>
        </p:nvSpPr>
        <p:spPr>
          <a:xfrm>
            <a:off x="1681379" y="4943763"/>
            <a:ext cx="5058301" cy="256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3DE9F-E5F9-321A-AF3B-BA02BEFAA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428" y="3730573"/>
            <a:ext cx="2839493" cy="29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26464-3BC6-2A69-E6FF-8568E0BC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충돌처리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70B0F-9BC6-BC45-48A0-1A2912F1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2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54D88-187F-1616-28DF-A2FAD444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 동시입력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8C541-F33D-397C-0AF5-681897DC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의 </a:t>
            </a:r>
            <a:r>
              <a:rPr lang="en-US" altLang="ko-KR" dirty="0" err="1"/>
              <a:t>glutKeyboardFunc</a:t>
            </a:r>
            <a:r>
              <a:rPr lang="en-US" altLang="ko-KR" dirty="0"/>
              <a:t>()</a:t>
            </a:r>
            <a:r>
              <a:rPr lang="ko-KR" altLang="en-US" dirty="0"/>
              <a:t>을 통해 키 입력을 구현하면 동시 키 입력이 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경우 동시에 여러 키에 대한 처리를 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버퍼를 통해 매 프레임 키입력을 받고 해당 버퍼를 기준으로 처리한다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WinAPI</a:t>
            </a:r>
            <a:r>
              <a:rPr lang="ko-KR" altLang="en-US" dirty="0"/>
              <a:t>의 </a:t>
            </a:r>
            <a:r>
              <a:rPr lang="en-US" altLang="ko-KR" dirty="0" err="1"/>
              <a:t>GetKeyboardState</a:t>
            </a:r>
            <a:r>
              <a:rPr lang="ko-KR" altLang="en-US" dirty="0"/>
              <a:t>를 통해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3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8570-EB71-F343-B267-68AFC925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씬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FD0D-43F0-BE10-581B-093FB190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게임에는 다양한 </a:t>
            </a:r>
            <a:r>
              <a:rPr lang="ko-KR" altLang="en-US" dirty="0" err="1"/>
              <a:t>씬이</a:t>
            </a:r>
            <a:r>
              <a:rPr lang="ko-KR" altLang="en-US" dirty="0"/>
              <a:t>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씬을</a:t>
            </a:r>
            <a:r>
              <a:rPr lang="ko-KR" altLang="en-US" dirty="0"/>
              <a:t> 구분하지 않고 한번에 모든 객체를 </a:t>
            </a:r>
            <a:r>
              <a:rPr lang="ko-KR" altLang="en-US" dirty="0" err="1"/>
              <a:t>로드하면</a:t>
            </a:r>
            <a:r>
              <a:rPr lang="ko-KR" altLang="en-US" dirty="0"/>
              <a:t> 메모리 낭비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씬마다</a:t>
            </a:r>
            <a:r>
              <a:rPr lang="ko-KR" altLang="en-US" dirty="0"/>
              <a:t> 다른 동작을 수행할 수 있기 때문에 구분 필요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Ex)</a:t>
            </a:r>
            <a:r>
              <a:rPr lang="ko-KR" altLang="en-US" dirty="0"/>
              <a:t>씬</a:t>
            </a:r>
            <a:r>
              <a:rPr lang="en-US" altLang="ko-KR" dirty="0"/>
              <a:t>1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, </a:t>
            </a:r>
            <a:r>
              <a:rPr lang="ko-KR" altLang="en-US" dirty="0"/>
              <a:t>씬</a:t>
            </a:r>
            <a:r>
              <a:rPr lang="en-US" altLang="ko-KR" dirty="0"/>
              <a:t>2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유지보수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4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6172</Words>
  <Application>Microsoft Office PowerPoint</Application>
  <PresentationFormat>와이드스크린</PresentationFormat>
  <Paragraphs>883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3" baseType="lpstr">
      <vt:lpstr>돋움체</vt:lpstr>
      <vt:lpstr>맑은 고딕</vt:lpstr>
      <vt:lpstr>Arial</vt:lpstr>
      <vt:lpstr>Wingdings</vt:lpstr>
      <vt:lpstr>Office 테마</vt:lpstr>
      <vt:lpstr>프레임워크</vt:lpstr>
      <vt:lpstr>프레임워크란?</vt:lpstr>
      <vt:lpstr>PowerPoint 프레젠테이션</vt:lpstr>
      <vt:lpstr>PowerPoint 프레젠테이션</vt:lpstr>
      <vt:lpstr>프레임워크 제작</vt:lpstr>
      <vt:lpstr>프레임 제한</vt:lpstr>
      <vt:lpstr>프레임 제한 방법</vt:lpstr>
      <vt:lpstr>키 동시입력</vt:lpstr>
      <vt:lpstr>씬 구분</vt:lpstr>
      <vt:lpstr>키 입력</vt:lpstr>
      <vt:lpstr>싱글톤</vt:lpstr>
      <vt:lpstr>Shader</vt:lpstr>
      <vt:lpstr>OpenGL 파이프라인</vt:lpstr>
      <vt:lpstr>그래픽스 파이프라인</vt:lpstr>
      <vt:lpstr>VBO, VAO</vt:lpstr>
      <vt:lpstr>정점 속성 설정</vt:lpstr>
      <vt:lpstr>PowerPoint 프레젠테이션</vt:lpstr>
      <vt:lpstr>Vertex정보 넣기</vt:lpstr>
      <vt:lpstr>GLSL</vt:lpstr>
      <vt:lpstr>Obj파일</vt:lpstr>
      <vt:lpstr>Obj파일을 메모장으로 열어보자</vt:lpstr>
      <vt:lpstr>현재 우리에게 필요한 것</vt:lpstr>
      <vt:lpstr>Obj파일은 어디서?</vt:lpstr>
      <vt:lpstr>Obj파일 읽기</vt:lpstr>
      <vt:lpstr>PowerPoint 프레젠테이션</vt:lpstr>
      <vt:lpstr>PowerPoint 프레젠테이션</vt:lpstr>
      <vt:lpstr>PowerPoint 프레젠테이션</vt:lpstr>
      <vt:lpstr>PowerPoint 프레젠테이션</vt:lpstr>
      <vt:lpstr>실제 사용하기</vt:lpstr>
      <vt:lpstr>CMesh클래스</vt:lpstr>
      <vt:lpstr>클래스 추가 및 구조체 삭제</vt:lpstr>
      <vt:lpstr>CMesh.h</vt:lpstr>
      <vt:lpstr>CMesh.h</vt:lpstr>
      <vt:lpstr>CMesh.cpp</vt:lpstr>
      <vt:lpstr>CMesh.cpp 코드</vt:lpstr>
      <vt:lpstr>빌드를 해보자</vt:lpstr>
      <vt:lpstr>3D출력을 위한 작업</vt:lpstr>
      <vt:lpstr>CTransform클래스</vt:lpstr>
      <vt:lpstr>클래스 추가</vt:lpstr>
      <vt:lpstr>CTransform.h</vt:lpstr>
      <vt:lpstr>CTransform.cpp</vt:lpstr>
      <vt:lpstr>Cobject.h 수정</vt:lpstr>
      <vt:lpstr>CObject.cpp</vt:lpstr>
      <vt:lpstr>PowerPoint 프레젠테이션</vt:lpstr>
      <vt:lpstr>CPlayer.cpp</vt:lpstr>
      <vt:lpstr>PowerPoint 프레젠테이션</vt:lpstr>
      <vt:lpstr>PowerPoint 프레젠테이션</vt:lpstr>
      <vt:lpstr>PowerPoint 프레젠테이션</vt:lpstr>
      <vt:lpstr>Cbullet.cpp</vt:lpstr>
      <vt:lpstr>PowerPoint 프레젠테이션</vt:lpstr>
      <vt:lpstr>PowerPoint 프레젠테이션</vt:lpstr>
      <vt:lpstr>PowerPoint 프레젠테이션</vt:lpstr>
      <vt:lpstr>PowerPoint 프레젠테이션</vt:lpstr>
      <vt:lpstr>클래스를 분할하는 이유</vt:lpstr>
      <vt:lpstr>카메라 위치, 플레이어 이동 변경</vt:lpstr>
      <vt:lpstr>뒷면 컬링</vt:lpstr>
      <vt:lpstr>바운딩 박스의 종류</vt:lpstr>
      <vt:lpstr>바운딩 박스</vt:lpstr>
      <vt:lpstr>바운딩 박스 만들기</vt:lpstr>
      <vt:lpstr>AABB</vt:lpstr>
      <vt:lpstr>PowerPoint 프레젠테이션</vt:lpstr>
      <vt:lpstr>CBoundingBox.h</vt:lpstr>
      <vt:lpstr>CBoundingBox.cpp</vt:lpstr>
      <vt:lpstr>쉐이더 추가</vt:lpstr>
      <vt:lpstr>boundingVertex.glsl</vt:lpstr>
      <vt:lpstr>ShaderManager에 쉐이더 등록</vt:lpstr>
      <vt:lpstr>CObject클래스 수정</vt:lpstr>
      <vt:lpstr>PowerPoint 프레젠테이션</vt:lpstr>
      <vt:lpstr>Ccamera 수정</vt:lpstr>
      <vt:lpstr>Cscene수정</vt:lpstr>
      <vt:lpstr>실행화면</vt:lpstr>
      <vt:lpstr>적 객체 추가</vt:lpstr>
      <vt:lpstr>Cenemy.h</vt:lpstr>
      <vt:lpstr>Cenemy.cpp</vt:lpstr>
      <vt:lpstr>CScene수정</vt:lpstr>
      <vt:lpstr>적 객체</vt:lpstr>
      <vt:lpstr>적 객체 바운딩박스 추가</vt:lpstr>
      <vt:lpstr>충돌처리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프레임워크</dc:title>
  <dc:creator>성태 김</dc:creator>
  <cp:lastModifiedBy>성태 김</cp:lastModifiedBy>
  <cp:revision>15</cp:revision>
  <dcterms:created xsi:type="dcterms:W3CDTF">2023-09-21T15:51:07Z</dcterms:created>
  <dcterms:modified xsi:type="dcterms:W3CDTF">2023-11-26T11:05:57Z</dcterms:modified>
</cp:coreProperties>
</file>