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19C2E-239B-4E3F-9B6D-6809FACEEDA2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3D031-D925-4E99-AD70-2F2A71A0A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603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B6513-8298-85FC-75E6-CF924606E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973E40-7622-1D44-047F-AE06213A5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CD6C64-F60C-04DE-5374-2CE4F42E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057-4C3C-44AD-BC71-D3F2A632E0F7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CDC99-41A9-5027-8B79-29DFA360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64C48-1B65-2ECA-5911-69EE4E4A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37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643A4-F1A7-B992-D00C-2879C3C1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08CE95-C48A-3F34-EDE6-8A93A9BBB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7C1F6D-4DC0-0102-3CBF-F7FC19A3D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057-4C3C-44AD-BC71-D3F2A632E0F7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BD011-56AB-FF42-968E-6ACD4EEC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5D4D23-2197-0D61-B819-743B4380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13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24EB45-1A7A-83DB-B8AE-6AC1B862E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18928A-F529-DAD4-7397-89E3C7B7D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CAAEC-7DA6-8D7D-9D22-FC70BEC3C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057-4C3C-44AD-BC71-D3F2A632E0F7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40D95-6696-6ABF-4B1E-F3CEFE60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FB94E-FE27-DDCF-6E9D-1567B80F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01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4C514-549B-2B80-237F-5E7DFA77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612CB8-697B-6617-F486-7C1902967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C2D92B-6EB5-9C8E-D021-5A0A99A6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057-4C3C-44AD-BC71-D3F2A632E0F7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EA26B-746B-D5B3-90D5-FEE88AC2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E556BA-4DCD-06BE-D06F-82C8C077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49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88F24-2D3A-082A-D9A6-F5FA4382F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269403-D603-2EE6-B53F-162001A1E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28030-2145-CD21-8CFE-F397998E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057-4C3C-44AD-BC71-D3F2A632E0F7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BE814-BB64-2F7C-CF24-AB7B0C3D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7634A-0A61-1C99-6317-DA62BAC6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03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4552F-B4E5-4CFD-AA1B-23A7AF9B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B039A7-A440-3457-E93F-C4AED680D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CBA290-0B72-F736-5C67-5C9AB26FA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81A03F-68A9-D5B8-6DCF-D1DCAB14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057-4C3C-44AD-BC71-D3F2A632E0F7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2BE5F2-2990-9F15-2A45-3A1E53DB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72A675-8F57-4330-ED82-CD68D814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78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C81CE-BFEE-7DD9-9759-6065F7F4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24AD9E-215B-EF15-1E06-90CA62BC6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59C6F7-CB7B-FAEE-54D6-775D6F3A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93B6A6-81C9-1554-28A9-3DB8E79C5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6AA768-22BD-5782-3C0A-048924AD3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711339-3CB4-1916-BE99-71E81DD5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057-4C3C-44AD-BC71-D3F2A632E0F7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1C593E-DF76-264A-6ED5-AB73843F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8238FB-356D-EFFF-6DF7-B4C2D44D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72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78445-8DC5-39D9-7C10-9927F4C7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06B572-1FB1-E5DD-2CF4-243A7228A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057-4C3C-44AD-BC71-D3F2A632E0F7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5DA583-5430-4489-9BDA-D752383B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78D1B3-38E7-81A1-B6FD-314729BE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51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FD9DC9-143A-8D1E-08A4-B712EBF7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057-4C3C-44AD-BC71-D3F2A632E0F7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8F10B9-56A8-583F-41F0-18023A35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23617C-4CF7-7441-81D7-051A5147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87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0B838-A75F-0F47-79CE-0CD200BE5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0C921-96EB-6945-81D1-9ECE0FFBB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35A4EA-717B-3671-BD9C-9DEDD5362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AFCD84-3BB2-778B-8B49-6429B694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057-4C3C-44AD-BC71-D3F2A632E0F7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C37D76-3D34-595D-FC57-4AA151FD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706195-29A2-4B95-3454-E36BEAC7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06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59B50-1D4A-6185-B9C2-0C2BAF72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157BE9-B743-BF1D-3F06-D4D22B843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61EFB1-1E5A-929F-5695-6821B90B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BB1934-9D8D-C8AE-EFD1-D1454F77B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057-4C3C-44AD-BC71-D3F2A632E0F7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17E295-2B98-BA87-E5B9-D0EA5A1C4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38C46E-DD89-E1B0-E382-6D6D79E5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37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6F1359-FDBF-9C7E-E6DE-3BEF2847F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F93290-46E2-2DDC-9477-48C078BCB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8E82F-AAB8-98F7-3188-7A92EC807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66057-4C3C-44AD-BC71-D3F2A632E0F7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4EDD60-2A46-E113-9906-9626354F9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0BFFFE-06E6-6778-2C6E-D60281187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13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gistry.khronos.org/OpenGL/specs/gl/GLSLangSpec.4.50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dels-resource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81768-1B55-6A75-B75C-FE99B00C5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프레임워크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C0AC3A-A713-08A7-BF00-EC89461C0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065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CE78E-C799-D1D6-03BE-EBCAB362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키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9A494-DDF3-9B78-A692-4A964898D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키 입력은 </a:t>
            </a:r>
            <a:r>
              <a:rPr lang="en-US" altLang="ko-KR" dirty="0"/>
              <a:t>Update</a:t>
            </a:r>
            <a:r>
              <a:rPr lang="ko-KR" altLang="en-US" dirty="0"/>
              <a:t>로 전달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Update</a:t>
            </a:r>
            <a:r>
              <a:rPr lang="ko-KR" altLang="en-US" dirty="0"/>
              <a:t>를 가상함수로 변경 시 </a:t>
            </a:r>
            <a:r>
              <a:rPr lang="ko-KR" altLang="en-US" dirty="0" err="1"/>
              <a:t>필요없는</a:t>
            </a:r>
            <a:r>
              <a:rPr lang="ko-KR" altLang="en-US" dirty="0"/>
              <a:t> 곳에도 키 입력을 전달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키입력</a:t>
            </a:r>
            <a:r>
              <a:rPr lang="ko-KR" altLang="en-US" dirty="0"/>
              <a:t> 처리를 수행하는 </a:t>
            </a:r>
            <a:r>
              <a:rPr lang="en-US" altLang="ko-KR" dirty="0" err="1"/>
              <a:t>CKeyInput</a:t>
            </a:r>
            <a:r>
              <a:rPr lang="ko-KR" altLang="en-US" dirty="0"/>
              <a:t>클래스를 </a:t>
            </a:r>
            <a:r>
              <a:rPr lang="ko-KR" altLang="en-US" dirty="0" err="1"/>
              <a:t>싱글톤으로</a:t>
            </a:r>
            <a:r>
              <a:rPr lang="ko-KR" altLang="en-US" dirty="0"/>
              <a:t> 변경</a:t>
            </a:r>
          </a:p>
        </p:txBody>
      </p:sp>
    </p:spTree>
    <p:extLst>
      <p:ext uri="{BB962C8B-B14F-4D97-AF65-F5344CB8AC3E}">
        <p14:creationId xmlns:p14="http://schemas.microsoft.com/office/powerpoint/2010/main" val="185152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B6803-72F2-3EB6-E2B1-194995F2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싱글톤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040BAB-5894-4ECE-1278-3975D6F6F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객체의 인스턴스를 하나만 생성하는 디자인 패턴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전역으로 접근할 수 있다는 장점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객체의 생성이 함부로 만들어지면 안되므로 생성자를 </a:t>
            </a:r>
            <a:r>
              <a:rPr lang="en-US" altLang="ko-KR" dirty="0"/>
              <a:t>private</a:t>
            </a:r>
            <a:r>
              <a:rPr lang="ko-KR" altLang="en-US" dirty="0"/>
              <a:t>으로 선언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싱글톤</a:t>
            </a:r>
            <a:r>
              <a:rPr lang="ko-KR" altLang="en-US" dirty="0"/>
              <a:t> 객체의 역할이 많아지지 않도록 조심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4671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4C0B7-9956-BBCB-E5D6-9D21A462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Shader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10470-969F-FE5F-A3A4-BB5B4C736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화면에 게임을 그리기 위해서 </a:t>
            </a:r>
            <a:r>
              <a:rPr lang="en-US" altLang="ko-KR" dirty="0"/>
              <a:t>GPU</a:t>
            </a:r>
            <a:r>
              <a:rPr lang="ko-KR" altLang="en-US" dirty="0"/>
              <a:t>는 여러 단계를 거친다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과정을 그래픽스 파이프라인이다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그래픽스 파이프라인의 단계 중 일부는 </a:t>
            </a:r>
            <a:r>
              <a:rPr lang="en-US" altLang="ko-KR" dirty="0"/>
              <a:t>Shader</a:t>
            </a:r>
            <a:r>
              <a:rPr lang="ko-KR" altLang="en-US" dirty="0"/>
              <a:t>를 통해 동작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여러 종류의 </a:t>
            </a:r>
            <a:r>
              <a:rPr lang="en-US" altLang="ko-KR" dirty="0"/>
              <a:t>Shader</a:t>
            </a:r>
            <a:r>
              <a:rPr lang="ko-KR" altLang="en-US" dirty="0"/>
              <a:t>를 프로그래밍 할 수 있지만 컴퓨터 그래픽스에서 다루는 </a:t>
            </a:r>
            <a:r>
              <a:rPr lang="en-US" altLang="ko-KR" dirty="0"/>
              <a:t>Shader</a:t>
            </a:r>
            <a:r>
              <a:rPr lang="ko-KR" altLang="en-US" dirty="0"/>
              <a:t>는 </a:t>
            </a:r>
            <a:r>
              <a:rPr lang="en-US" altLang="ko-KR" dirty="0"/>
              <a:t>Vertex</a:t>
            </a:r>
            <a:r>
              <a:rPr lang="ko-KR" altLang="en-US" dirty="0"/>
              <a:t>와 </a:t>
            </a:r>
            <a:r>
              <a:rPr lang="en-US" altLang="ko-KR" dirty="0"/>
              <a:t>Fragment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103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C5BB7-7CE0-6D39-E1E1-F857BCDF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OpenGL </a:t>
            </a:r>
            <a:r>
              <a:rPr lang="ko-KR" altLang="en-US" dirty="0"/>
              <a:t>파이프라인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F92A58-73C4-1B80-90AB-9505F8F01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07" y="1690688"/>
            <a:ext cx="9134985" cy="417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70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6B4E9-2EFD-D61F-DE5B-00DC2DC5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그래픽스 파이프라인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8340C4-479B-E180-E84E-E3A7FD757426}"/>
              </a:ext>
            </a:extLst>
          </p:cNvPr>
          <p:cNvSpPr/>
          <p:nvPr/>
        </p:nvSpPr>
        <p:spPr>
          <a:xfrm>
            <a:off x="349371" y="3083943"/>
            <a:ext cx="1276710" cy="862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Assembler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1CC9273-3F77-FDDE-9940-BFD859630C2E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1626081" y="3515264"/>
            <a:ext cx="741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DD942D7-EC8F-B147-A45E-43A2FA03E253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644661" y="3515264"/>
            <a:ext cx="76775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3883B2-B288-2F34-E74D-BF4694AA1D0C}"/>
              </a:ext>
            </a:extLst>
          </p:cNvPr>
          <p:cNvSpPr/>
          <p:nvPr/>
        </p:nvSpPr>
        <p:spPr>
          <a:xfrm>
            <a:off x="2367951" y="3083943"/>
            <a:ext cx="1276710" cy="8626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/>
              <a:t>Shader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E96C064-924A-4A27-0F98-E4EB94235CBF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7724955" y="3515264"/>
            <a:ext cx="76775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3D3FDA0-768D-E456-8A61-07DA6A3A5247}"/>
              </a:ext>
            </a:extLst>
          </p:cNvPr>
          <p:cNvSpPr/>
          <p:nvPr/>
        </p:nvSpPr>
        <p:spPr>
          <a:xfrm>
            <a:off x="6448245" y="3083943"/>
            <a:ext cx="1276710" cy="862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Geometry</a:t>
            </a:r>
            <a:r>
              <a:rPr lang="ko-KR" altLang="en-US" dirty="0"/>
              <a:t> </a:t>
            </a:r>
            <a:r>
              <a:rPr lang="en-US" altLang="ko-KR" dirty="0"/>
              <a:t>Shader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A66A2E8-DD97-8691-8DF9-648E0C97FC3C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765102" y="3515264"/>
            <a:ext cx="76775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1C8E77-B1AC-6EBF-401A-3847489679A7}"/>
              </a:ext>
            </a:extLst>
          </p:cNvPr>
          <p:cNvSpPr/>
          <p:nvPr/>
        </p:nvSpPr>
        <p:spPr>
          <a:xfrm>
            <a:off x="8488392" y="3083943"/>
            <a:ext cx="1276710" cy="862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Rasterization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EA69B96-618C-975F-8ED8-E6221344F6DE}"/>
              </a:ext>
            </a:extLst>
          </p:cNvPr>
          <p:cNvSpPr/>
          <p:nvPr/>
        </p:nvSpPr>
        <p:spPr>
          <a:xfrm>
            <a:off x="10528539" y="3083943"/>
            <a:ext cx="1276710" cy="8626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Fragment</a:t>
            </a:r>
            <a:r>
              <a:rPr lang="ko-KR" altLang="en-US" dirty="0"/>
              <a:t> </a:t>
            </a:r>
            <a:r>
              <a:rPr lang="en-US" altLang="ko-KR" dirty="0"/>
              <a:t>Shader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FA9F38B-C233-B18D-C4BF-FC58385382DE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5684808" y="3515264"/>
            <a:ext cx="76775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E375220-60E7-D721-A1C3-DBD9EE8FEE0D}"/>
              </a:ext>
            </a:extLst>
          </p:cNvPr>
          <p:cNvSpPr/>
          <p:nvPr/>
        </p:nvSpPr>
        <p:spPr>
          <a:xfrm>
            <a:off x="4408098" y="3083943"/>
            <a:ext cx="1276710" cy="862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Tessellation</a:t>
            </a:r>
            <a:endParaRPr lang="ko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03AE600-8ED3-A534-F582-A9FD9CF69642}"/>
              </a:ext>
            </a:extLst>
          </p:cNvPr>
          <p:cNvSpPr/>
          <p:nvPr/>
        </p:nvSpPr>
        <p:spPr>
          <a:xfrm>
            <a:off x="4248727" y="2715491"/>
            <a:ext cx="3602182" cy="160712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054CFA-EB75-5706-9435-6672E14D7EB2}"/>
              </a:ext>
            </a:extLst>
          </p:cNvPr>
          <p:cNvSpPr txBox="1"/>
          <p:nvPr/>
        </p:nvSpPr>
        <p:spPr>
          <a:xfrm>
            <a:off x="5745517" y="24054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옵션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8092D8-81E0-94BF-83AC-89E259962A2A}"/>
              </a:ext>
            </a:extLst>
          </p:cNvPr>
          <p:cNvSpPr txBox="1"/>
          <p:nvPr/>
        </p:nvSpPr>
        <p:spPr>
          <a:xfrm>
            <a:off x="1259782" y="4448028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정점 위치</a:t>
            </a:r>
            <a:r>
              <a:rPr lang="en-US" altLang="ko-KR" dirty="0"/>
              <a:t>, </a:t>
            </a:r>
            <a:r>
              <a:rPr lang="ko-KR" altLang="en-US" dirty="0" err="1"/>
              <a:t>노말</a:t>
            </a:r>
            <a:r>
              <a:rPr lang="en-US" altLang="ko-KR" dirty="0"/>
              <a:t>, </a:t>
            </a:r>
            <a:r>
              <a:rPr lang="ko-KR" altLang="en-US" dirty="0" err="1"/>
              <a:t>텍스쳐</a:t>
            </a:r>
            <a:r>
              <a:rPr lang="ko-KR" altLang="en-US" dirty="0"/>
              <a:t> 좌표 조작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C2B889-C2DA-3275-2569-B18249B348F0}"/>
              </a:ext>
            </a:extLst>
          </p:cNvPr>
          <p:cNvSpPr txBox="1"/>
          <p:nvPr/>
        </p:nvSpPr>
        <p:spPr>
          <a:xfrm>
            <a:off x="9990477" y="4448028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조명</a:t>
            </a:r>
            <a:r>
              <a:rPr lang="en-US" altLang="ko-KR" dirty="0"/>
              <a:t> </a:t>
            </a:r>
            <a:r>
              <a:rPr lang="ko-KR" altLang="en-US" dirty="0"/>
              <a:t>등 결정</a:t>
            </a:r>
          </a:p>
        </p:txBody>
      </p:sp>
    </p:spTree>
    <p:extLst>
      <p:ext uri="{BB962C8B-B14F-4D97-AF65-F5344CB8AC3E}">
        <p14:creationId xmlns:p14="http://schemas.microsoft.com/office/powerpoint/2010/main" val="3166153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1B876-13F9-4494-3842-4C55741A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VBO, VAO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438A4-590D-BE9C-7E49-C44C1449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VBO(</a:t>
            </a:r>
            <a:r>
              <a:rPr lang="en-US" altLang="ko-KR" dirty="0" err="1"/>
              <a:t>Vertext</a:t>
            </a:r>
            <a:r>
              <a:rPr lang="ko-KR" altLang="en-US" dirty="0"/>
              <a:t> </a:t>
            </a:r>
            <a:r>
              <a:rPr lang="en-US" altLang="ko-KR" dirty="0"/>
              <a:t>Buffer</a:t>
            </a:r>
            <a:r>
              <a:rPr lang="ko-KR" altLang="en-US" dirty="0"/>
              <a:t> </a:t>
            </a:r>
            <a:r>
              <a:rPr lang="en-US" altLang="ko-KR" dirty="0"/>
              <a:t>Object)</a:t>
            </a:r>
            <a:r>
              <a:rPr lang="ko-KR" altLang="en-US" dirty="0"/>
              <a:t>는 삼각형의 꼭짓점 정보들을 담고 있는 배열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VAO(Vertex Array Object)</a:t>
            </a:r>
            <a:r>
              <a:rPr lang="ko-KR" altLang="en-US" dirty="0"/>
              <a:t>는 </a:t>
            </a:r>
            <a:r>
              <a:rPr lang="en-US" altLang="ko-KR" dirty="0"/>
              <a:t>VBO</a:t>
            </a:r>
            <a:r>
              <a:rPr lang="ko-KR" altLang="en-US" dirty="0"/>
              <a:t>를 어떻게 해석하는지</a:t>
            </a:r>
            <a:r>
              <a:rPr lang="en-US" altLang="ko-KR" dirty="0"/>
              <a:t>, </a:t>
            </a:r>
            <a:r>
              <a:rPr lang="ko-KR" altLang="en-US" dirty="0"/>
              <a:t>메타정보를 제공하는 객체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()</a:t>
            </a:r>
            <a:r>
              <a:rPr lang="ko-KR" altLang="en-US" dirty="0"/>
              <a:t>를 사용하여 </a:t>
            </a:r>
            <a:r>
              <a:rPr lang="en-US" altLang="ko-KR" dirty="0"/>
              <a:t>VBO</a:t>
            </a:r>
            <a:r>
              <a:rPr lang="ko-KR" altLang="en-US" dirty="0"/>
              <a:t>정보 설정</a:t>
            </a:r>
          </a:p>
        </p:txBody>
      </p:sp>
    </p:spTree>
    <p:extLst>
      <p:ext uri="{BB962C8B-B14F-4D97-AF65-F5344CB8AC3E}">
        <p14:creationId xmlns:p14="http://schemas.microsoft.com/office/powerpoint/2010/main" val="2099486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783F6-C54A-6624-4347-3ACBB9D9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정점 속성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1AAA88-2FC2-06FE-BD6A-65770E7C7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glVertexAttribPointer</a:t>
            </a:r>
            <a:r>
              <a:rPr lang="en-US" altLang="ko-KR" dirty="0"/>
              <a:t> (</a:t>
            </a:r>
            <a:r>
              <a:rPr lang="en-US" altLang="ko-KR" dirty="0" err="1"/>
              <a:t>GLuint</a:t>
            </a:r>
            <a:r>
              <a:rPr lang="en-US" altLang="ko-KR" dirty="0"/>
              <a:t> index, </a:t>
            </a:r>
            <a:r>
              <a:rPr lang="en-US" altLang="ko-KR" dirty="0" err="1"/>
              <a:t>GLint</a:t>
            </a:r>
            <a:r>
              <a:rPr lang="en-US" altLang="ko-KR" dirty="0"/>
              <a:t> size, </a:t>
            </a:r>
            <a:r>
              <a:rPr lang="en-US" altLang="ko-KR" dirty="0" err="1"/>
              <a:t>GLenum</a:t>
            </a:r>
            <a:r>
              <a:rPr lang="en-US" altLang="ko-KR" dirty="0"/>
              <a:t> type, </a:t>
            </a:r>
            <a:r>
              <a:rPr lang="en-US" altLang="ko-KR" dirty="0" err="1"/>
              <a:t>GLboolean</a:t>
            </a:r>
            <a:r>
              <a:rPr lang="en-US" altLang="ko-KR" dirty="0"/>
              <a:t> normalized, </a:t>
            </a:r>
            <a:r>
              <a:rPr lang="en-US" altLang="ko-KR" dirty="0" err="1"/>
              <a:t>GLsizei</a:t>
            </a:r>
            <a:r>
              <a:rPr lang="en-US" altLang="ko-KR" dirty="0"/>
              <a:t> stride, const </a:t>
            </a:r>
            <a:r>
              <a:rPr lang="en-US" altLang="ko-KR" dirty="0" err="1"/>
              <a:t>GLvoid</a:t>
            </a:r>
            <a:r>
              <a:rPr lang="en-US" altLang="ko-KR" dirty="0"/>
              <a:t> *pointer)</a:t>
            </a:r>
          </a:p>
          <a:p>
            <a:endParaRPr lang="en-US" altLang="ko-KR" dirty="0"/>
          </a:p>
          <a:p>
            <a:r>
              <a:rPr lang="en-US" altLang="ko-KR" dirty="0"/>
              <a:t>index -&gt; </a:t>
            </a:r>
            <a:r>
              <a:rPr lang="ko-KR" altLang="en-US" dirty="0"/>
              <a:t>어떤 정보를 의미하는지</a:t>
            </a:r>
            <a:endParaRPr lang="en-US" altLang="ko-KR" dirty="0"/>
          </a:p>
          <a:p>
            <a:r>
              <a:rPr lang="en-US" altLang="ko-KR" dirty="0"/>
              <a:t>size -&gt; </a:t>
            </a:r>
            <a:r>
              <a:rPr lang="ko-KR" altLang="en-US" dirty="0"/>
              <a:t>몇 개의 데이터가 하나의 유의미한 정보를 나타내는지</a:t>
            </a:r>
            <a:endParaRPr lang="en-US" altLang="ko-KR" dirty="0"/>
          </a:p>
          <a:p>
            <a:r>
              <a:rPr lang="en-US" altLang="ko-KR" dirty="0"/>
              <a:t>type -&gt; </a:t>
            </a:r>
            <a:r>
              <a:rPr lang="ko-KR" altLang="en-US" dirty="0"/>
              <a:t>자료형 타입</a:t>
            </a:r>
            <a:endParaRPr lang="en-US" altLang="ko-KR" dirty="0"/>
          </a:p>
          <a:p>
            <a:r>
              <a:rPr lang="en-US" altLang="ko-KR" dirty="0"/>
              <a:t>Normalized -&gt;</a:t>
            </a:r>
            <a:r>
              <a:rPr lang="ko-KR" altLang="en-US" dirty="0"/>
              <a:t>정규화 여부</a:t>
            </a:r>
            <a:endParaRPr lang="en-US" altLang="ko-KR" dirty="0"/>
          </a:p>
          <a:p>
            <a:r>
              <a:rPr lang="en-US" altLang="ko-KR" dirty="0"/>
              <a:t>stride -&gt; </a:t>
            </a:r>
            <a:r>
              <a:rPr lang="ko-KR" altLang="en-US" dirty="0"/>
              <a:t>다음 정보가 나오기까지의 간격 크기</a:t>
            </a:r>
            <a:endParaRPr lang="en-US" altLang="ko-KR" dirty="0"/>
          </a:p>
          <a:p>
            <a:r>
              <a:rPr lang="en-US" altLang="ko-KR" dirty="0"/>
              <a:t>pointer -&gt; </a:t>
            </a:r>
            <a:r>
              <a:rPr lang="ko-KR" altLang="en-US" dirty="0"/>
              <a:t>해당 데이터의 오프셋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933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FCAB62-3C29-B56A-0978-A443FBBF1D7E}"/>
              </a:ext>
            </a:extLst>
          </p:cNvPr>
          <p:cNvSpPr/>
          <p:nvPr/>
        </p:nvSpPr>
        <p:spPr>
          <a:xfrm>
            <a:off x="1035170" y="465826"/>
            <a:ext cx="10380452" cy="1035170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687EF-EA44-C18D-5DEC-9F338F6AE144}"/>
              </a:ext>
            </a:extLst>
          </p:cNvPr>
          <p:cNvSpPr txBox="1"/>
          <p:nvPr/>
        </p:nvSpPr>
        <p:spPr>
          <a:xfrm>
            <a:off x="324866" y="79874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VBO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93CCD2C-859D-6757-E759-7A384C79BC5E}"/>
              </a:ext>
            </a:extLst>
          </p:cNvPr>
          <p:cNvCxnSpPr>
            <a:cxnSpLocks/>
          </p:cNvCxnSpPr>
          <p:nvPr/>
        </p:nvCxnSpPr>
        <p:spPr>
          <a:xfrm>
            <a:off x="2104845" y="46582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BE80E5A-1C6E-0C85-3CF0-9FB7CA494F6F}"/>
              </a:ext>
            </a:extLst>
          </p:cNvPr>
          <p:cNvCxnSpPr>
            <a:cxnSpLocks/>
          </p:cNvCxnSpPr>
          <p:nvPr/>
        </p:nvCxnSpPr>
        <p:spPr>
          <a:xfrm>
            <a:off x="3171645" y="46582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155C7E5-24DE-C02C-CEFF-88C9318427A2}"/>
              </a:ext>
            </a:extLst>
          </p:cNvPr>
          <p:cNvCxnSpPr>
            <a:cxnSpLocks/>
          </p:cNvCxnSpPr>
          <p:nvPr/>
        </p:nvCxnSpPr>
        <p:spPr>
          <a:xfrm>
            <a:off x="4212566" y="46582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4E29A0F-5471-CF9D-B3EA-BC1465A047C7}"/>
              </a:ext>
            </a:extLst>
          </p:cNvPr>
          <p:cNvCxnSpPr>
            <a:cxnSpLocks/>
          </p:cNvCxnSpPr>
          <p:nvPr/>
        </p:nvCxnSpPr>
        <p:spPr>
          <a:xfrm>
            <a:off x="5221857" y="46582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F51BAA2-7B92-6FEC-0815-58B606481AB8}"/>
              </a:ext>
            </a:extLst>
          </p:cNvPr>
          <p:cNvCxnSpPr>
            <a:cxnSpLocks/>
          </p:cNvCxnSpPr>
          <p:nvPr/>
        </p:nvCxnSpPr>
        <p:spPr>
          <a:xfrm>
            <a:off x="6196641" y="46582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DDD560B-F33A-AFE5-7035-4CC8BDF3E835}"/>
              </a:ext>
            </a:extLst>
          </p:cNvPr>
          <p:cNvCxnSpPr>
            <a:cxnSpLocks/>
          </p:cNvCxnSpPr>
          <p:nvPr/>
        </p:nvCxnSpPr>
        <p:spPr>
          <a:xfrm>
            <a:off x="7205932" y="46582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C1E1F7D-90A6-317F-FA6A-BC8524D8E0BB}"/>
              </a:ext>
            </a:extLst>
          </p:cNvPr>
          <p:cNvCxnSpPr>
            <a:cxnSpLocks/>
          </p:cNvCxnSpPr>
          <p:nvPr/>
        </p:nvCxnSpPr>
        <p:spPr>
          <a:xfrm>
            <a:off x="8241101" y="46582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E7DFD1D-D1FD-E470-F56E-A78C090E4741}"/>
              </a:ext>
            </a:extLst>
          </p:cNvPr>
          <p:cNvCxnSpPr>
            <a:cxnSpLocks/>
          </p:cNvCxnSpPr>
          <p:nvPr/>
        </p:nvCxnSpPr>
        <p:spPr>
          <a:xfrm>
            <a:off x="9310777" y="46582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2B7E91B-BA79-58ED-15E1-160B6DF3A3D1}"/>
              </a:ext>
            </a:extLst>
          </p:cNvPr>
          <p:cNvCxnSpPr>
            <a:cxnSpLocks/>
          </p:cNvCxnSpPr>
          <p:nvPr/>
        </p:nvCxnSpPr>
        <p:spPr>
          <a:xfrm>
            <a:off x="10320067" y="46582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F0BD365-20AB-5F99-7D8D-60DA77CB2F11}"/>
              </a:ext>
            </a:extLst>
          </p:cNvPr>
          <p:cNvCxnSpPr>
            <a:cxnSpLocks/>
          </p:cNvCxnSpPr>
          <p:nvPr/>
        </p:nvCxnSpPr>
        <p:spPr>
          <a:xfrm>
            <a:off x="11415622" y="46582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90F5ED-FE7E-8AF3-D411-6265B98B2903}"/>
              </a:ext>
            </a:extLst>
          </p:cNvPr>
          <p:cNvSpPr/>
          <p:nvPr/>
        </p:nvSpPr>
        <p:spPr>
          <a:xfrm>
            <a:off x="1035170" y="2405166"/>
            <a:ext cx="10380452" cy="1035170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AC1F72-B628-21A8-9E22-62ECB988096D}"/>
              </a:ext>
            </a:extLst>
          </p:cNvPr>
          <p:cNvSpPr txBox="1"/>
          <p:nvPr/>
        </p:nvSpPr>
        <p:spPr>
          <a:xfrm>
            <a:off x="324866" y="273808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VBO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D111D71-994C-9E1E-5D3D-F03AFA5C63CC}"/>
              </a:ext>
            </a:extLst>
          </p:cNvPr>
          <p:cNvCxnSpPr>
            <a:cxnSpLocks/>
          </p:cNvCxnSpPr>
          <p:nvPr/>
        </p:nvCxnSpPr>
        <p:spPr>
          <a:xfrm>
            <a:off x="2104845" y="240516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E5FBE6-E049-D81A-65C3-3CFD276B0CC6}"/>
              </a:ext>
            </a:extLst>
          </p:cNvPr>
          <p:cNvCxnSpPr>
            <a:cxnSpLocks/>
          </p:cNvCxnSpPr>
          <p:nvPr/>
        </p:nvCxnSpPr>
        <p:spPr>
          <a:xfrm>
            <a:off x="3171645" y="240516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D95AF59-ACED-7524-B39F-05ACCCE13FE0}"/>
              </a:ext>
            </a:extLst>
          </p:cNvPr>
          <p:cNvCxnSpPr>
            <a:cxnSpLocks/>
          </p:cNvCxnSpPr>
          <p:nvPr/>
        </p:nvCxnSpPr>
        <p:spPr>
          <a:xfrm>
            <a:off x="4212566" y="240516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016F040-F7C0-6A34-6116-72FBD693216B}"/>
              </a:ext>
            </a:extLst>
          </p:cNvPr>
          <p:cNvCxnSpPr>
            <a:cxnSpLocks/>
          </p:cNvCxnSpPr>
          <p:nvPr/>
        </p:nvCxnSpPr>
        <p:spPr>
          <a:xfrm>
            <a:off x="5221857" y="240516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5938F22-9DED-2EA4-9FFD-68D47609626E}"/>
              </a:ext>
            </a:extLst>
          </p:cNvPr>
          <p:cNvCxnSpPr>
            <a:cxnSpLocks/>
          </p:cNvCxnSpPr>
          <p:nvPr/>
        </p:nvCxnSpPr>
        <p:spPr>
          <a:xfrm>
            <a:off x="6196641" y="240516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5A706BE-113B-F947-2611-3B4397F035F8}"/>
              </a:ext>
            </a:extLst>
          </p:cNvPr>
          <p:cNvCxnSpPr>
            <a:cxnSpLocks/>
          </p:cNvCxnSpPr>
          <p:nvPr/>
        </p:nvCxnSpPr>
        <p:spPr>
          <a:xfrm>
            <a:off x="7205932" y="240516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CC2747A-BEFB-BD75-FB78-329112E85423}"/>
              </a:ext>
            </a:extLst>
          </p:cNvPr>
          <p:cNvCxnSpPr>
            <a:cxnSpLocks/>
          </p:cNvCxnSpPr>
          <p:nvPr/>
        </p:nvCxnSpPr>
        <p:spPr>
          <a:xfrm>
            <a:off x="8241101" y="240516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8B169F-9204-2824-3320-0FD10D02F328}"/>
              </a:ext>
            </a:extLst>
          </p:cNvPr>
          <p:cNvCxnSpPr>
            <a:cxnSpLocks/>
          </p:cNvCxnSpPr>
          <p:nvPr/>
        </p:nvCxnSpPr>
        <p:spPr>
          <a:xfrm>
            <a:off x="9310777" y="240516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97F6D36-1571-9E89-C3B0-7448FAD41712}"/>
              </a:ext>
            </a:extLst>
          </p:cNvPr>
          <p:cNvCxnSpPr>
            <a:cxnSpLocks/>
          </p:cNvCxnSpPr>
          <p:nvPr/>
        </p:nvCxnSpPr>
        <p:spPr>
          <a:xfrm>
            <a:off x="10320067" y="240516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A04C748-5CBF-68EE-319E-A68D7D2DD662}"/>
              </a:ext>
            </a:extLst>
          </p:cNvPr>
          <p:cNvCxnSpPr>
            <a:cxnSpLocks/>
          </p:cNvCxnSpPr>
          <p:nvPr/>
        </p:nvCxnSpPr>
        <p:spPr>
          <a:xfrm>
            <a:off x="11415622" y="240516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4158569-D795-91BF-49F7-65A63A2234DF}"/>
              </a:ext>
            </a:extLst>
          </p:cNvPr>
          <p:cNvSpPr txBox="1"/>
          <p:nvPr/>
        </p:nvSpPr>
        <p:spPr>
          <a:xfrm>
            <a:off x="1423974" y="79874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CEFB2E-E584-287E-B90B-FB0B6E00AA62}"/>
              </a:ext>
            </a:extLst>
          </p:cNvPr>
          <p:cNvSpPr txBox="1"/>
          <p:nvPr/>
        </p:nvSpPr>
        <p:spPr>
          <a:xfrm>
            <a:off x="2490774" y="79874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58048B-11F6-2AE7-2A53-77AC2E651BED}"/>
              </a:ext>
            </a:extLst>
          </p:cNvPr>
          <p:cNvSpPr txBox="1"/>
          <p:nvPr/>
        </p:nvSpPr>
        <p:spPr>
          <a:xfrm>
            <a:off x="3525942" y="79874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F69E7C-07B2-7607-1DF0-495A0A71F987}"/>
              </a:ext>
            </a:extLst>
          </p:cNvPr>
          <p:cNvSpPr txBox="1"/>
          <p:nvPr/>
        </p:nvSpPr>
        <p:spPr>
          <a:xfrm>
            <a:off x="4535231" y="79874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57A484-C6C9-84D7-E7EA-0AA1A370A28A}"/>
              </a:ext>
            </a:extLst>
          </p:cNvPr>
          <p:cNvSpPr txBox="1"/>
          <p:nvPr/>
        </p:nvSpPr>
        <p:spPr>
          <a:xfrm>
            <a:off x="5510014" y="79874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46FCCB-1067-D721-FA90-F7F6CE24D63A}"/>
              </a:ext>
            </a:extLst>
          </p:cNvPr>
          <p:cNvSpPr txBox="1"/>
          <p:nvPr/>
        </p:nvSpPr>
        <p:spPr>
          <a:xfrm>
            <a:off x="6519303" y="79874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C3425B-1C66-C56F-947E-547067E3DC0E}"/>
              </a:ext>
            </a:extLst>
          </p:cNvPr>
          <p:cNvSpPr txBox="1"/>
          <p:nvPr/>
        </p:nvSpPr>
        <p:spPr>
          <a:xfrm>
            <a:off x="2225397" y="1768415"/>
            <a:ext cx="715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glVertexAttribPointer</a:t>
            </a:r>
            <a:r>
              <a:rPr lang="en-US" altLang="ko-KR" dirty="0"/>
              <a:t>(?, 3, GL_FLOAT, GL_FALSE, </a:t>
            </a:r>
            <a:r>
              <a:rPr lang="en-US" altLang="ko-KR" dirty="0" err="1"/>
              <a:t>sizeof</a:t>
            </a:r>
            <a:r>
              <a:rPr lang="en-US" altLang="ko-KR" dirty="0"/>
              <a:t>(float) * 3, 0)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BE85E9-2E18-4070-81EF-BE3AB5066866}"/>
              </a:ext>
            </a:extLst>
          </p:cNvPr>
          <p:cNvSpPr txBox="1"/>
          <p:nvPr/>
        </p:nvSpPr>
        <p:spPr>
          <a:xfrm>
            <a:off x="1423974" y="273808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7365BA-7C71-C47C-11DA-22AE571AC3AE}"/>
              </a:ext>
            </a:extLst>
          </p:cNvPr>
          <p:cNvSpPr txBox="1"/>
          <p:nvPr/>
        </p:nvSpPr>
        <p:spPr>
          <a:xfrm>
            <a:off x="2454620" y="273808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FD302C-8400-B47A-4ECB-7166AC681912}"/>
              </a:ext>
            </a:extLst>
          </p:cNvPr>
          <p:cNvSpPr txBox="1"/>
          <p:nvPr/>
        </p:nvSpPr>
        <p:spPr>
          <a:xfrm>
            <a:off x="3529428" y="273808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5A3209-D35C-E59B-7C73-0C0869F2EBD0}"/>
              </a:ext>
            </a:extLst>
          </p:cNvPr>
          <p:cNvSpPr txBox="1"/>
          <p:nvPr/>
        </p:nvSpPr>
        <p:spPr>
          <a:xfrm>
            <a:off x="4588434" y="273808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DE1682-5EDD-D206-B865-B865C71767F4}"/>
              </a:ext>
            </a:extLst>
          </p:cNvPr>
          <p:cNvSpPr txBox="1"/>
          <p:nvPr/>
        </p:nvSpPr>
        <p:spPr>
          <a:xfrm>
            <a:off x="5563217" y="273808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AB060B-C4D1-2144-C7AC-9A04EFBAC8D0}"/>
              </a:ext>
            </a:extLst>
          </p:cNvPr>
          <p:cNvSpPr txBox="1"/>
          <p:nvPr/>
        </p:nvSpPr>
        <p:spPr>
          <a:xfrm>
            <a:off x="6572506" y="273808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09E6B0-F085-4EE2-B37B-2A0372BA87DB}"/>
              </a:ext>
            </a:extLst>
          </p:cNvPr>
          <p:cNvSpPr txBox="1"/>
          <p:nvPr/>
        </p:nvSpPr>
        <p:spPr>
          <a:xfrm>
            <a:off x="7581795" y="273808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F43714-31CC-5B51-0385-0FDC308EE8C6}"/>
              </a:ext>
            </a:extLst>
          </p:cNvPr>
          <p:cNvSpPr txBox="1"/>
          <p:nvPr/>
        </p:nvSpPr>
        <p:spPr>
          <a:xfrm>
            <a:off x="8556578" y="273808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FFA153-D0E2-979A-9B2F-06A1D76CB50E}"/>
              </a:ext>
            </a:extLst>
          </p:cNvPr>
          <p:cNvSpPr txBox="1"/>
          <p:nvPr/>
        </p:nvSpPr>
        <p:spPr>
          <a:xfrm>
            <a:off x="9565867" y="273808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9FFFCB-DA36-9F4D-E7AF-8637E4C324FD}"/>
              </a:ext>
            </a:extLst>
          </p:cNvPr>
          <p:cNvSpPr txBox="1"/>
          <p:nvPr/>
        </p:nvSpPr>
        <p:spPr>
          <a:xfrm>
            <a:off x="2201370" y="3564783"/>
            <a:ext cx="715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glVertexAttribPointer</a:t>
            </a:r>
            <a:r>
              <a:rPr lang="en-US" altLang="ko-KR" dirty="0"/>
              <a:t>(?, 3, GL_FLOAT, GL_FALSE, </a:t>
            </a:r>
            <a:r>
              <a:rPr lang="en-US" altLang="ko-KR" dirty="0" err="1"/>
              <a:t>sizeof</a:t>
            </a:r>
            <a:r>
              <a:rPr lang="en-US" altLang="ko-KR" dirty="0"/>
              <a:t>(float) * 6, 0)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7E56A5-15CE-D34F-E295-BB974E63C5BB}"/>
              </a:ext>
            </a:extLst>
          </p:cNvPr>
          <p:cNvSpPr txBox="1"/>
          <p:nvPr/>
        </p:nvSpPr>
        <p:spPr>
          <a:xfrm>
            <a:off x="1399948" y="4037798"/>
            <a:ext cx="9585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glVertexAttribPointer</a:t>
            </a:r>
            <a:r>
              <a:rPr lang="en-US" altLang="ko-KR" dirty="0"/>
              <a:t>(?, 3, GL_FLOAT, GL_FALSE, </a:t>
            </a:r>
            <a:r>
              <a:rPr lang="en-US" altLang="ko-KR" dirty="0" err="1"/>
              <a:t>sizeof</a:t>
            </a:r>
            <a:r>
              <a:rPr lang="en-US" altLang="ko-KR" dirty="0"/>
              <a:t>(float) * 6, (</a:t>
            </a:r>
            <a:r>
              <a:rPr lang="en-US" altLang="ko-KR" dirty="0" err="1"/>
              <a:t>Glvoid</a:t>
            </a:r>
            <a:r>
              <a:rPr lang="en-US" altLang="ko-KR" dirty="0"/>
              <a:t>*)(</a:t>
            </a:r>
            <a:r>
              <a:rPr lang="en-US" altLang="ko-KR" dirty="0" err="1"/>
              <a:t>sizeof</a:t>
            </a:r>
            <a:r>
              <a:rPr lang="en-US" altLang="ko-KR" dirty="0"/>
              <a:t>(float) * 5))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4100EB2-2343-6A64-4131-48041DF44B6B}"/>
              </a:ext>
            </a:extLst>
          </p:cNvPr>
          <p:cNvSpPr/>
          <p:nvPr/>
        </p:nvSpPr>
        <p:spPr>
          <a:xfrm>
            <a:off x="1035170" y="4677425"/>
            <a:ext cx="10380452" cy="1035170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486DB0-02C9-949A-DFBD-AA48FBA028E6}"/>
              </a:ext>
            </a:extLst>
          </p:cNvPr>
          <p:cNvSpPr txBox="1"/>
          <p:nvPr/>
        </p:nvSpPr>
        <p:spPr>
          <a:xfrm>
            <a:off x="324866" y="501034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VBO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6EA67B1-3688-424D-0325-7B15126A310C}"/>
              </a:ext>
            </a:extLst>
          </p:cNvPr>
          <p:cNvCxnSpPr>
            <a:cxnSpLocks/>
          </p:cNvCxnSpPr>
          <p:nvPr/>
        </p:nvCxnSpPr>
        <p:spPr>
          <a:xfrm>
            <a:off x="2104845" y="4677425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B4F21CA-CA7E-C8E0-B47D-3E644F0C4039}"/>
              </a:ext>
            </a:extLst>
          </p:cNvPr>
          <p:cNvCxnSpPr>
            <a:cxnSpLocks/>
          </p:cNvCxnSpPr>
          <p:nvPr/>
        </p:nvCxnSpPr>
        <p:spPr>
          <a:xfrm>
            <a:off x="3171645" y="4677425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3A6F2ED-233E-AF46-B9EE-FC7217849BDA}"/>
              </a:ext>
            </a:extLst>
          </p:cNvPr>
          <p:cNvCxnSpPr>
            <a:cxnSpLocks/>
          </p:cNvCxnSpPr>
          <p:nvPr/>
        </p:nvCxnSpPr>
        <p:spPr>
          <a:xfrm>
            <a:off x="4212566" y="4677425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1BBA302-95A3-9D5C-BF51-063AA47216EC}"/>
              </a:ext>
            </a:extLst>
          </p:cNvPr>
          <p:cNvCxnSpPr>
            <a:cxnSpLocks/>
          </p:cNvCxnSpPr>
          <p:nvPr/>
        </p:nvCxnSpPr>
        <p:spPr>
          <a:xfrm>
            <a:off x="5221857" y="4677425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01C3E5E-5FC5-8EDE-71B2-A6E9015375B7}"/>
              </a:ext>
            </a:extLst>
          </p:cNvPr>
          <p:cNvCxnSpPr>
            <a:cxnSpLocks/>
          </p:cNvCxnSpPr>
          <p:nvPr/>
        </p:nvCxnSpPr>
        <p:spPr>
          <a:xfrm>
            <a:off x="6196641" y="4677425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36FD474-B4EC-FD6C-06C0-16DF3FF191D6}"/>
              </a:ext>
            </a:extLst>
          </p:cNvPr>
          <p:cNvCxnSpPr>
            <a:cxnSpLocks/>
          </p:cNvCxnSpPr>
          <p:nvPr/>
        </p:nvCxnSpPr>
        <p:spPr>
          <a:xfrm>
            <a:off x="7205932" y="4677425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07F4DFF-EFDF-BA3B-A4A1-3ADDCE986FE0}"/>
              </a:ext>
            </a:extLst>
          </p:cNvPr>
          <p:cNvCxnSpPr>
            <a:cxnSpLocks/>
          </p:cNvCxnSpPr>
          <p:nvPr/>
        </p:nvCxnSpPr>
        <p:spPr>
          <a:xfrm>
            <a:off x="8241101" y="4677425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EC71D36-0C9E-4881-F994-437C66D125C7}"/>
              </a:ext>
            </a:extLst>
          </p:cNvPr>
          <p:cNvCxnSpPr>
            <a:cxnSpLocks/>
          </p:cNvCxnSpPr>
          <p:nvPr/>
        </p:nvCxnSpPr>
        <p:spPr>
          <a:xfrm>
            <a:off x="9310777" y="4677425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433CD4F-777D-A3D5-9BFE-96E39F92F156}"/>
              </a:ext>
            </a:extLst>
          </p:cNvPr>
          <p:cNvCxnSpPr>
            <a:cxnSpLocks/>
          </p:cNvCxnSpPr>
          <p:nvPr/>
        </p:nvCxnSpPr>
        <p:spPr>
          <a:xfrm>
            <a:off x="10320067" y="4677425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8BE8DD9-C74A-FB5E-4396-03D1608EF577}"/>
              </a:ext>
            </a:extLst>
          </p:cNvPr>
          <p:cNvCxnSpPr>
            <a:cxnSpLocks/>
          </p:cNvCxnSpPr>
          <p:nvPr/>
        </p:nvCxnSpPr>
        <p:spPr>
          <a:xfrm>
            <a:off x="11415622" y="4677425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71E9A3E-AE29-35FE-24F1-44F9DAE99DA9}"/>
              </a:ext>
            </a:extLst>
          </p:cNvPr>
          <p:cNvSpPr txBox="1"/>
          <p:nvPr/>
        </p:nvSpPr>
        <p:spPr>
          <a:xfrm>
            <a:off x="1423974" y="5010344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F7BD29-F020-9831-325D-8890F8495577}"/>
              </a:ext>
            </a:extLst>
          </p:cNvPr>
          <p:cNvSpPr txBox="1"/>
          <p:nvPr/>
        </p:nvSpPr>
        <p:spPr>
          <a:xfrm>
            <a:off x="2454620" y="5010344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D2E330-93F0-9F21-C5A7-3E9ABC1FA2E5}"/>
              </a:ext>
            </a:extLst>
          </p:cNvPr>
          <p:cNvSpPr txBox="1"/>
          <p:nvPr/>
        </p:nvSpPr>
        <p:spPr>
          <a:xfrm>
            <a:off x="3529428" y="5010344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48FE7D2-61AA-1B41-659C-60558AB38808}"/>
              </a:ext>
            </a:extLst>
          </p:cNvPr>
          <p:cNvSpPr txBox="1"/>
          <p:nvPr/>
        </p:nvSpPr>
        <p:spPr>
          <a:xfrm>
            <a:off x="4588434" y="5010344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41550E-91A4-C77B-E2DB-DFDC86E9D953}"/>
              </a:ext>
            </a:extLst>
          </p:cNvPr>
          <p:cNvSpPr txBox="1"/>
          <p:nvPr/>
        </p:nvSpPr>
        <p:spPr>
          <a:xfrm>
            <a:off x="5563217" y="5010344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6983D7-A66E-6622-82E2-1769A900C260}"/>
              </a:ext>
            </a:extLst>
          </p:cNvPr>
          <p:cNvSpPr txBox="1"/>
          <p:nvPr/>
        </p:nvSpPr>
        <p:spPr>
          <a:xfrm>
            <a:off x="6572506" y="5010344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510B86-2E73-3384-33A7-CDFE0BB098F3}"/>
              </a:ext>
            </a:extLst>
          </p:cNvPr>
          <p:cNvSpPr txBox="1"/>
          <p:nvPr/>
        </p:nvSpPr>
        <p:spPr>
          <a:xfrm>
            <a:off x="7581795" y="5010344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F62EC6D-E977-D2B8-4A4A-8E61FBC0629C}"/>
              </a:ext>
            </a:extLst>
          </p:cNvPr>
          <p:cNvSpPr txBox="1"/>
          <p:nvPr/>
        </p:nvSpPr>
        <p:spPr>
          <a:xfrm>
            <a:off x="8556578" y="5010344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2F5283-770A-6FB3-9150-18C44B343688}"/>
              </a:ext>
            </a:extLst>
          </p:cNvPr>
          <p:cNvSpPr txBox="1"/>
          <p:nvPr/>
        </p:nvSpPr>
        <p:spPr>
          <a:xfrm>
            <a:off x="9669388" y="5004592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747BD42-699C-A887-4934-03E5BD71DB48}"/>
              </a:ext>
            </a:extLst>
          </p:cNvPr>
          <p:cNvSpPr txBox="1"/>
          <p:nvPr/>
        </p:nvSpPr>
        <p:spPr>
          <a:xfrm>
            <a:off x="10721190" y="5004592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6F1D856-1937-C150-2CD3-4A5AF818C6AB}"/>
              </a:ext>
            </a:extLst>
          </p:cNvPr>
          <p:cNvSpPr txBox="1"/>
          <p:nvPr/>
        </p:nvSpPr>
        <p:spPr>
          <a:xfrm>
            <a:off x="2317794" y="5876193"/>
            <a:ext cx="6968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좌표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 err="1"/>
              <a:t>텍스쳐</a:t>
            </a:r>
            <a:r>
              <a:rPr lang="ko-KR" altLang="en-US" dirty="0"/>
              <a:t> 좌표까지 총 </a:t>
            </a:r>
            <a:r>
              <a:rPr lang="en-US" altLang="ko-KR" dirty="0"/>
              <a:t>3</a:t>
            </a:r>
            <a:r>
              <a:rPr lang="ko-KR" altLang="en-US" dirty="0"/>
              <a:t>개의 정보가 </a:t>
            </a:r>
            <a:r>
              <a:rPr lang="en-US" altLang="ko-KR" dirty="0"/>
              <a:t>VBO</a:t>
            </a:r>
            <a:r>
              <a:rPr lang="ko-KR" altLang="en-US" dirty="0"/>
              <a:t>에 들어가 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 경우에는 인자가 어떻게 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215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F184B-FEC8-5F6C-6618-71086F19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Vertex</a:t>
            </a:r>
            <a:r>
              <a:rPr lang="ko-KR" altLang="en-US" dirty="0"/>
              <a:t>정보 넣기</a:t>
            </a: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2BC64F0B-8E93-295F-0812-CF2973A269C9}"/>
              </a:ext>
            </a:extLst>
          </p:cNvPr>
          <p:cNvSpPr/>
          <p:nvPr/>
        </p:nvSpPr>
        <p:spPr>
          <a:xfrm>
            <a:off x="5210355" y="1690688"/>
            <a:ext cx="2251495" cy="2355012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DFA22-7DD1-8167-4F94-BD7AAAE4EC04}"/>
              </a:ext>
            </a:extLst>
          </p:cNvPr>
          <p:cNvSpPr txBox="1"/>
          <p:nvPr/>
        </p:nvSpPr>
        <p:spPr>
          <a:xfrm>
            <a:off x="3279816" y="4948658"/>
            <a:ext cx="6112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OpenGL</a:t>
            </a:r>
            <a:r>
              <a:rPr lang="ko-KR" altLang="en-US" dirty="0"/>
              <a:t>에서는 정점들을 반시계 방향으로 넣어야 한다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어디서부터 넣는지는 중요하지 않다</a:t>
            </a:r>
            <a:r>
              <a:rPr lang="en-US" altLang="ko-KR" dirty="0"/>
              <a:t>. </a:t>
            </a:r>
            <a:r>
              <a:rPr lang="ko-KR" altLang="en-US" dirty="0"/>
              <a:t>반시계만 지키자</a:t>
            </a:r>
            <a:r>
              <a:rPr lang="en-US" altLang="ko-KR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시계방향으로 넣게 된다면</a:t>
            </a:r>
            <a:r>
              <a:rPr lang="en-US" altLang="ko-KR" dirty="0"/>
              <a:t>? -&gt; </a:t>
            </a:r>
            <a:r>
              <a:rPr lang="ko-KR" altLang="en-US" dirty="0" err="1"/>
              <a:t>은면제거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E1EE3F-7B6A-8F56-DD3B-9D1B7142277F}"/>
              </a:ext>
            </a:extLst>
          </p:cNvPr>
          <p:cNvSpPr txBox="1"/>
          <p:nvPr/>
        </p:nvSpPr>
        <p:spPr>
          <a:xfrm>
            <a:off x="4899051" y="15060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AB2FD-3943-282D-1001-8E84690A9A2C}"/>
              </a:ext>
            </a:extLst>
          </p:cNvPr>
          <p:cNvSpPr txBox="1"/>
          <p:nvPr/>
        </p:nvSpPr>
        <p:spPr>
          <a:xfrm>
            <a:off x="4899051" y="39293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2AB513-2AFC-3853-D1EB-329D3EBD9B4B}"/>
              </a:ext>
            </a:extLst>
          </p:cNvPr>
          <p:cNvSpPr txBox="1"/>
          <p:nvPr/>
        </p:nvSpPr>
        <p:spPr>
          <a:xfrm>
            <a:off x="7461850" y="39293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77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FA6E8-5A52-37B6-03BA-6B8A6357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GLSL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B0A0DE-69CC-0B36-540E-B63B5F363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621" y="1507376"/>
            <a:ext cx="5608758" cy="36358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DB8951-C1C6-15B0-5619-10908AE463B3}"/>
              </a:ext>
            </a:extLst>
          </p:cNvPr>
          <p:cNvSpPr txBox="1"/>
          <p:nvPr/>
        </p:nvSpPr>
        <p:spPr>
          <a:xfrm>
            <a:off x="1806203" y="5722071"/>
            <a:ext cx="857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GLSL(</a:t>
            </a:r>
            <a:r>
              <a:rPr lang="en-US" altLang="ko-KR" dirty="0" err="1"/>
              <a:t>OpenGLShaderLanguage</a:t>
            </a:r>
            <a:r>
              <a:rPr lang="en-US" altLang="ko-KR" dirty="0"/>
              <a:t>)</a:t>
            </a:r>
            <a:r>
              <a:rPr lang="ko-KR" altLang="en-US" dirty="0"/>
              <a:t>는 문법이 조금 다르며</a:t>
            </a:r>
            <a:r>
              <a:rPr lang="en-US" altLang="ko-KR" dirty="0"/>
              <a:t>, </a:t>
            </a:r>
            <a:r>
              <a:rPr lang="ko-KR" altLang="en-US" dirty="0"/>
              <a:t>여러가지 함수를 제공한다</a:t>
            </a:r>
            <a:endParaRPr lang="en-US" altLang="ko-KR" dirty="0"/>
          </a:p>
          <a:p>
            <a:pPr algn="ctr"/>
            <a:r>
              <a:rPr lang="en-US" altLang="ko-KR" dirty="0">
                <a:hlinkClick r:id="rId3"/>
              </a:rPr>
              <a:t>https://registry.khronos.org/OpenGL/specs/gl/GLSLangSpec.4.50.pdf</a:t>
            </a:r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68BEE07-E7FF-FD93-520C-8ECC0C660877}"/>
              </a:ext>
            </a:extLst>
          </p:cNvPr>
          <p:cNvSpPr/>
          <p:nvPr/>
        </p:nvSpPr>
        <p:spPr>
          <a:xfrm>
            <a:off x="3384222" y="2445723"/>
            <a:ext cx="820132" cy="45738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C6A3FD2-FE49-BE4D-4557-5093015DD958}"/>
              </a:ext>
            </a:extLst>
          </p:cNvPr>
          <p:cNvSpPr/>
          <p:nvPr/>
        </p:nvSpPr>
        <p:spPr>
          <a:xfrm>
            <a:off x="5629371" y="1965941"/>
            <a:ext cx="309515" cy="30361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0B4E933-CB79-9A09-5E80-1943EB680767}"/>
              </a:ext>
            </a:extLst>
          </p:cNvPr>
          <p:cNvSpPr/>
          <p:nvPr/>
        </p:nvSpPr>
        <p:spPr>
          <a:xfrm>
            <a:off x="3333945" y="2957190"/>
            <a:ext cx="460343" cy="3681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96B5E2-9587-16CC-2F54-8F64407C5373}"/>
              </a:ext>
            </a:extLst>
          </p:cNvPr>
          <p:cNvCxnSpPr>
            <a:cxnSpLocks/>
            <a:stCxn id="24" idx="3"/>
            <a:endCxn id="7" idx="2"/>
          </p:cNvCxnSpPr>
          <p:nvPr/>
        </p:nvCxnSpPr>
        <p:spPr>
          <a:xfrm>
            <a:off x="3050404" y="2672893"/>
            <a:ext cx="333818" cy="15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6FD3079-861C-D433-503C-3F8DF16E6120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3012503" y="3140334"/>
            <a:ext cx="524757" cy="3687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CDADEED-27CA-DCC7-6C11-52DB47BFC3B3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274464" y="2089458"/>
            <a:ext cx="2354907" cy="282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40A3A4C4-82CC-B001-CF3C-0846685A16B4}"/>
              </a:ext>
            </a:extLst>
          </p:cNvPr>
          <p:cNvSpPr/>
          <p:nvPr/>
        </p:nvSpPr>
        <p:spPr>
          <a:xfrm>
            <a:off x="3352798" y="1703026"/>
            <a:ext cx="2209016" cy="30361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65A744-FC4A-71D9-3B89-A7732FE572C7}"/>
              </a:ext>
            </a:extLst>
          </p:cNvPr>
          <p:cNvCxnSpPr>
            <a:cxnSpLocks/>
          </p:cNvCxnSpPr>
          <p:nvPr/>
        </p:nvCxnSpPr>
        <p:spPr>
          <a:xfrm>
            <a:off x="2809188" y="1414021"/>
            <a:ext cx="543610" cy="4467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A73B55-AD6A-A603-7799-44DC1BAD6B85}"/>
              </a:ext>
            </a:extLst>
          </p:cNvPr>
          <p:cNvSpPr txBox="1"/>
          <p:nvPr/>
        </p:nvSpPr>
        <p:spPr>
          <a:xfrm>
            <a:off x="1966921" y="103468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바인딩 위치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46B70A-6D21-5D92-8DD1-6C241A7C616B}"/>
              </a:ext>
            </a:extLst>
          </p:cNvPr>
          <p:cNvSpPr txBox="1"/>
          <p:nvPr/>
        </p:nvSpPr>
        <p:spPr>
          <a:xfrm>
            <a:off x="156303" y="1766292"/>
            <a:ext cx="3118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파이프라인의 이전 단계에서</a:t>
            </a:r>
            <a:endParaRPr lang="en-US" altLang="ko-KR" dirty="0"/>
          </a:p>
          <a:p>
            <a:r>
              <a:rPr lang="ko-KR" altLang="en-US" dirty="0"/>
              <a:t>넘어오는 변수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CAB1E1-B754-AE57-3C92-28B93B7FE248}"/>
              </a:ext>
            </a:extLst>
          </p:cNvPr>
          <p:cNvSpPr txBox="1"/>
          <p:nvPr/>
        </p:nvSpPr>
        <p:spPr>
          <a:xfrm>
            <a:off x="81321" y="2488227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전역으로 사용 가능한 변수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8464A-735E-4538-81D0-89828B630055}"/>
              </a:ext>
            </a:extLst>
          </p:cNvPr>
          <p:cNvSpPr txBox="1"/>
          <p:nvPr/>
        </p:nvSpPr>
        <p:spPr>
          <a:xfrm>
            <a:off x="125174" y="3185949"/>
            <a:ext cx="2887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파이프라인의 다음 단계로</a:t>
            </a:r>
            <a:endParaRPr lang="en-US" altLang="ko-KR" dirty="0"/>
          </a:p>
          <a:p>
            <a:r>
              <a:rPr lang="ko-KR" altLang="en-US" dirty="0"/>
              <a:t>넘기는 변수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9015D34-2A64-059C-E371-C9012C31D8AD}"/>
              </a:ext>
            </a:extLst>
          </p:cNvPr>
          <p:cNvSpPr/>
          <p:nvPr/>
        </p:nvSpPr>
        <p:spPr>
          <a:xfrm>
            <a:off x="156303" y="1766292"/>
            <a:ext cx="3101004" cy="59395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5395DE9-2FDC-C355-F5D1-3C17244ECE20}"/>
              </a:ext>
            </a:extLst>
          </p:cNvPr>
          <p:cNvSpPr/>
          <p:nvPr/>
        </p:nvSpPr>
        <p:spPr>
          <a:xfrm>
            <a:off x="1932214" y="974008"/>
            <a:ext cx="1420583" cy="44674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A3962C6-B917-5148-450E-11DF71E58D2B}"/>
              </a:ext>
            </a:extLst>
          </p:cNvPr>
          <p:cNvSpPr/>
          <p:nvPr/>
        </p:nvSpPr>
        <p:spPr>
          <a:xfrm>
            <a:off x="156303" y="2456362"/>
            <a:ext cx="2887329" cy="44674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CC3E0D8-F3E5-DB5D-4839-5D0DBE4362C8}"/>
              </a:ext>
            </a:extLst>
          </p:cNvPr>
          <p:cNvSpPr/>
          <p:nvPr/>
        </p:nvSpPr>
        <p:spPr>
          <a:xfrm>
            <a:off x="189588" y="3193573"/>
            <a:ext cx="2822915" cy="59831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18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8DAD5-9C1D-A67D-3BF4-8BA746A6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프레임워크란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D34FB9-4918-0C2C-1501-563F4BD50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프로그램의 동작을 모듈화 한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코드가 하나의 </a:t>
            </a:r>
            <a:r>
              <a:rPr lang="en-US" altLang="ko-KR" dirty="0" err="1"/>
              <a:t>cpp</a:t>
            </a:r>
            <a:r>
              <a:rPr lang="ko-KR" altLang="en-US" dirty="0"/>
              <a:t>에 있는 것이 아닌 클래스별 코드 구분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개발의 효율성 증가</a:t>
            </a:r>
            <a:r>
              <a:rPr lang="en-US" altLang="ko-KR" dirty="0"/>
              <a:t>, </a:t>
            </a:r>
            <a:r>
              <a:rPr lang="ko-KR" altLang="en-US" dirty="0"/>
              <a:t>유지보수 용이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2530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71F77-4682-2E40-7A65-239F32FC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Obj</a:t>
            </a:r>
            <a:r>
              <a:rPr lang="ko-KR" altLang="en-US" dirty="0"/>
              <a:t>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131EE-5711-1C2F-1A72-986935CB7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3D </a:t>
            </a:r>
            <a:r>
              <a:rPr lang="ko-KR" altLang="en-US" dirty="0"/>
              <a:t>오브젝트는 여러 개의 삼각형으로 </a:t>
            </a:r>
            <a:r>
              <a:rPr lang="ko-KR" altLang="en-US" dirty="0" err="1"/>
              <a:t>이루어져있다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삼각형은 </a:t>
            </a:r>
            <a:r>
              <a:rPr lang="en-US" altLang="ko-KR" dirty="0"/>
              <a:t>3</a:t>
            </a:r>
            <a:r>
              <a:rPr lang="ko-KR" altLang="en-US" dirty="0"/>
              <a:t>개의 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연결된 삼각형들은 점을 공유한다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모델의 정보를 저장하고 있으며</a:t>
            </a:r>
            <a:r>
              <a:rPr lang="en-US" altLang="ko-KR" dirty="0"/>
              <a:t>, </a:t>
            </a:r>
            <a:r>
              <a:rPr lang="ko-KR" altLang="en-US" dirty="0"/>
              <a:t>이때 중복된 정보를 최소화하여 가지고 있는 파일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9740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5EA0E-1E73-757A-C6DA-DBAD54C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Obj</a:t>
            </a:r>
            <a:r>
              <a:rPr lang="ko-KR" altLang="en-US" dirty="0"/>
              <a:t>파일을 메모장으로 열어보자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FD71F-4001-39B1-A57D-C1451DFAA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8419" y="1597624"/>
            <a:ext cx="5188235" cy="4960189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Obj</a:t>
            </a:r>
            <a:r>
              <a:rPr lang="ko-KR" altLang="en-US" dirty="0"/>
              <a:t>파일의 형식은 해당 정보가 무엇인지 알려주는 알파벳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뒤에는 해당 알파벳에 대한 정보를 알려준다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</a:t>
            </a:r>
            <a:r>
              <a:rPr lang="ko-KR" altLang="en-US" dirty="0"/>
              <a:t>은 주석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</a:t>
            </a:r>
            <a:r>
              <a:rPr lang="ko-KR" altLang="en-US" dirty="0"/>
              <a:t>는 정점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 err="1"/>
              <a:t>vn</a:t>
            </a:r>
            <a:r>
              <a:rPr lang="ko-KR" altLang="en-US" dirty="0"/>
              <a:t>은 </a:t>
            </a:r>
            <a:r>
              <a:rPr lang="ko-KR" altLang="en-US" dirty="0" err="1"/>
              <a:t>노말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 err="1"/>
              <a:t>vt</a:t>
            </a:r>
            <a:r>
              <a:rPr lang="ko-KR" altLang="en-US" dirty="0"/>
              <a:t>는 </a:t>
            </a:r>
            <a:r>
              <a:rPr lang="ko-KR" altLang="en-US" dirty="0" err="1"/>
              <a:t>텍스쳐</a:t>
            </a:r>
            <a:r>
              <a:rPr lang="ko-KR" altLang="en-US" dirty="0"/>
              <a:t> 좌표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f</a:t>
            </a:r>
            <a:r>
              <a:rPr lang="ko-KR" altLang="en-US" dirty="0"/>
              <a:t>는 면을 이루는 정점 인덱스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79F76E-C316-91F7-15DA-1D7AA25C6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20" y="1468320"/>
            <a:ext cx="3524742" cy="16861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6701CC5-963E-9C18-9CB4-19B41CEB5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20" y="3291740"/>
            <a:ext cx="3258005" cy="17433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1D3DC0-4E49-8AE9-5091-EC53B8359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20" y="5172318"/>
            <a:ext cx="2972215" cy="13146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BD571AF-731C-179C-5BA7-00A33F588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4659" y="1690688"/>
            <a:ext cx="2972215" cy="411186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75C7D9-18AC-9EDD-20C6-08DE69FF400D}"/>
              </a:ext>
            </a:extLst>
          </p:cNvPr>
          <p:cNvSpPr/>
          <p:nvPr/>
        </p:nvSpPr>
        <p:spPr>
          <a:xfrm>
            <a:off x="381000" y="1397000"/>
            <a:ext cx="3147204" cy="16861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0733F0-A35B-D32C-E79A-8A5A2D4F6A51}"/>
              </a:ext>
            </a:extLst>
          </p:cNvPr>
          <p:cNvSpPr/>
          <p:nvPr/>
        </p:nvSpPr>
        <p:spPr>
          <a:xfrm>
            <a:off x="357625" y="3268628"/>
            <a:ext cx="3147204" cy="16861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6D1041-C740-A297-61E2-30BFD335AEF9}"/>
              </a:ext>
            </a:extLst>
          </p:cNvPr>
          <p:cNvSpPr/>
          <p:nvPr/>
        </p:nvSpPr>
        <p:spPr>
          <a:xfrm>
            <a:off x="357625" y="5092048"/>
            <a:ext cx="3147204" cy="139490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94D97D-FCAC-BA60-5E3B-4D1715F07111}"/>
              </a:ext>
            </a:extLst>
          </p:cNvPr>
          <p:cNvSpPr/>
          <p:nvPr/>
        </p:nvSpPr>
        <p:spPr>
          <a:xfrm>
            <a:off x="3850469" y="1579504"/>
            <a:ext cx="2174716" cy="422305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F62BF87-C6F7-9EA6-584C-D8BEC6986B45}"/>
              </a:ext>
            </a:extLst>
          </p:cNvPr>
          <p:cNvSpPr/>
          <p:nvPr/>
        </p:nvSpPr>
        <p:spPr>
          <a:xfrm>
            <a:off x="3833692" y="1668471"/>
            <a:ext cx="280713" cy="304801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CF19125-840E-F02F-9800-0D59B8A31BA4}"/>
              </a:ext>
            </a:extLst>
          </p:cNvPr>
          <p:cNvSpPr/>
          <p:nvPr/>
        </p:nvSpPr>
        <p:spPr>
          <a:xfrm>
            <a:off x="381000" y="1921161"/>
            <a:ext cx="280713" cy="304801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E5CCAE4-2063-F7C5-0DD5-0C2A03F06CC5}"/>
              </a:ext>
            </a:extLst>
          </p:cNvPr>
          <p:cNvSpPr/>
          <p:nvPr/>
        </p:nvSpPr>
        <p:spPr>
          <a:xfrm>
            <a:off x="385709" y="3309443"/>
            <a:ext cx="362436" cy="304801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8D57CD9-B2D2-88ED-082F-D402EB7FE1C6}"/>
              </a:ext>
            </a:extLst>
          </p:cNvPr>
          <p:cNvSpPr/>
          <p:nvPr/>
        </p:nvSpPr>
        <p:spPr>
          <a:xfrm>
            <a:off x="340138" y="5237279"/>
            <a:ext cx="362436" cy="304801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F812005-1074-5288-D302-3C780975F83C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661713" y="2073561"/>
            <a:ext cx="634935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010F033-A3DD-5F6C-5765-C795F2813C19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748145" y="2112821"/>
            <a:ext cx="6262919" cy="1349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1450E38-8234-0D5D-87A6-DD71FC9B2649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702574" y="2138523"/>
            <a:ext cx="6278351" cy="3251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D3A5332-3A15-6008-A3D2-154212F2C8B9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4114405" y="1820872"/>
            <a:ext cx="2889963" cy="2173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550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60AC5-2A8F-CCC1-B101-DE36F845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현재 우리에게 필요한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E09830-A83B-4CF2-5B0A-9B3EE00EE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모델의 </a:t>
            </a:r>
            <a:r>
              <a:rPr lang="ko-KR" altLang="en-US" dirty="0" err="1"/>
              <a:t>노말</a:t>
            </a:r>
            <a:r>
              <a:rPr lang="ko-KR" altLang="en-US" dirty="0"/>
              <a:t> 값은 나중에 배울 </a:t>
            </a:r>
            <a:r>
              <a:rPr lang="ko-KR" altLang="en-US" dirty="0" err="1"/>
              <a:t>라이팅</a:t>
            </a:r>
            <a:r>
              <a:rPr lang="ko-KR" altLang="en-US" dirty="0"/>
              <a:t> 작업에 사용</a:t>
            </a:r>
            <a:endParaRPr lang="en-US" altLang="ko-KR" dirty="0"/>
          </a:p>
          <a:p>
            <a:r>
              <a:rPr lang="ko-KR" altLang="en-US" dirty="0"/>
              <a:t>모델의 </a:t>
            </a:r>
            <a:r>
              <a:rPr lang="ko-KR" altLang="en-US" dirty="0" err="1"/>
              <a:t>텍스쳐</a:t>
            </a:r>
            <a:r>
              <a:rPr lang="ko-KR" altLang="en-US" dirty="0"/>
              <a:t> 좌표 값은 </a:t>
            </a:r>
            <a:r>
              <a:rPr lang="ko-KR" altLang="en-US" dirty="0" err="1"/>
              <a:t>텍스쳐를</a:t>
            </a:r>
            <a:r>
              <a:rPr lang="ko-KR" altLang="en-US" dirty="0"/>
              <a:t> 적용시킬 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현재 우리가 사용할 정보는 </a:t>
            </a:r>
            <a:r>
              <a:rPr lang="en-US" altLang="ko-KR" dirty="0"/>
              <a:t>v</a:t>
            </a:r>
            <a:r>
              <a:rPr lang="ko-KR" altLang="en-US" dirty="0"/>
              <a:t>와 </a:t>
            </a:r>
            <a:r>
              <a:rPr lang="en-US" altLang="ko-KR" dirty="0"/>
              <a:t>f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5FF0F3-FBB2-BD0B-FD59-3A2C2F95E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864" y="4490803"/>
            <a:ext cx="3524742" cy="16861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295B8F-FE68-555E-19A3-2F1FC8598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758" y="4092330"/>
            <a:ext cx="1735205" cy="24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33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60868-F62F-7150-91B8-FD0116F3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Obj</a:t>
            </a:r>
            <a:r>
              <a:rPr lang="ko-KR" altLang="en-US" dirty="0"/>
              <a:t>파일은 어디서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387CF-6F2C-6176-21F3-B7F3C1742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모델링 작업을 할 수 있는 </a:t>
            </a:r>
            <a:r>
              <a:rPr lang="en-US" altLang="ko-KR" dirty="0"/>
              <a:t>3D Max, Zebra, Blender </a:t>
            </a:r>
            <a:r>
              <a:rPr lang="ko-KR" altLang="en-US" dirty="0"/>
              <a:t>등에서 모델을 </a:t>
            </a:r>
            <a:r>
              <a:rPr lang="en-US" altLang="ko-KR" dirty="0"/>
              <a:t>obj</a:t>
            </a:r>
            <a:r>
              <a:rPr lang="ko-KR" altLang="en-US" dirty="0"/>
              <a:t>파일로 </a:t>
            </a:r>
            <a:r>
              <a:rPr lang="en-US" altLang="ko-KR" dirty="0"/>
              <a:t>export</a:t>
            </a:r>
            <a:r>
              <a:rPr lang="ko-KR" altLang="en-US" dirty="0"/>
              <a:t>할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사이트에서 다운받아 올 수 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https://www.models-resource.com/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359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409C6-0833-0266-92FE-60F57E48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Obj</a:t>
            </a:r>
            <a:r>
              <a:rPr lang="ko-KR" altLang="en-US" dirty="0"/>
              <a:t>파일 읽기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C3FFE-D0B2-399B-8380-29F2A9399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629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당연히 구현 방법에는 여러가지가 있다</a:t>
            </a:r>
            <a:endParaRPr lang="en-US" altLang="ko-KR" sz="2400" dirty="0"/>
          </a:p>
          <a:p>
            <a:r>
              <a:rPr lang="en-US" altLang="ko-KR" sz="2400" dirty="0"/>
              <a:t>Obj</a:t>
            </a:r>
            <a:r>
              <a:rPr lang="ko-KR" altLang="en-US" sz="2400" dirty="0"/>
              <a:t>파일마다 구성이 조금씩 다르기 때문에</a:t>
            </a:r>
            <a:r>
              <a:rPr lang="en-US" altLang="ko-KR" sz="2400" dirty="0"/>
              <a:t>, </a:t>
            </a:r>
            <a:r>
              <a:rPr lang="ko-KR" altLang="en-US" sz="2400" dirty="0"/>
              <a:t>사용할 </a:t>
            </a:r>
            <a:r>
              <a:rPr lang="en-US" altLang="ko-KR" sz="2400" dirty="0"/>
              <a:t>obj</a:t>
            </a:r>
            <a:r>
              <a:rPr lang="ko-KR" altLang="en-US" sz="2400" dirty="0"/>
              <a:t>파일에 맞춰 제작하는 것이 가장 좋다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파일이름</a:t>
            </a:r>
            <a:r>
              <a:rPr lang="en-US" altLang="ko-KR" sz="2400" dirty="0"/>
              <a:t>, </a:t>
            </a:r>
            <a:r>
              <a:rPr lang="ko-KR" altLang="en-US" sz="2400" dirty="0"/>
              <a:t>정점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텍스쳐</a:t>
            </a:r>
            <a:r>
              <a:rPr lang="en-US" altLang="ko-KR" sz="2400" dirty="0"/>
              <a:t> </a:t>
            </a:r>
            <a:r>
              <a:rPr lang="ko-KR" altLang="en-US" sz="2400" dirty="0"/>
              <a:t>좌표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노말을</a:t>
            </a:r>
            <a:r>
              <a:rPr lang="ko-KR" altLang="en-US" sz="2400" dirty="0"/>
              <a:t> 저장할 컨테이너를 인자로 받는다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함수에서 반환을 하는 것이 아닌 인자로 받은 </a:t>
            </a:r>
            <a:r>
              <a:rPr lang="en-US" altLang="ko-KR" sz="2400" dirty="0"/>
              <a:t>vector</a:t>
            </a:r>
            <a:r>
              <a:rPr lang="ko-KR" altLang="en-US" sz="2400" dirty="0"/>
              <a:t>에 넣을 것이기 때문에 </a:t>
            </a:r>
            <a:r>
              <a:rPr lang="en-US" altLang="ko-KR" sz="2400" dirty="0"/>
              <a:t>&amp;</a:t>
            </a:r>
            <a:r>
              <a:rPr lang="ko-KR" altLang="en-US" sz="2400" dirty="0"/>
              <a:t>를 통해 원본을 넘김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04BBBB-1BF7-5CE9-7F9F-0A1B1E049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58" y="3271106"/>
            <a:ext cx="10612741" cy="31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06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6AC1CE-2080-A276-0D4D-F07725BD8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445" y="649739"/>
            <a:ext cx="4443107" cy="8167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E1ED93-718B-36E1-88AC-C816C7EF2AEC}"/>
              </a:ext>
            </a:extLst>
          </p:cNvPr>
          <p:cNvSpPr txBox="1"/>
          <p:nvPr/>
        </p:nvSpPr>
        <p:spPr>
          <a:xfrm>
            <a:off x="1815916" y="1865746"/>
            <a:ext cx="8560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Obj</a:t>
            </a:r>
            <a:r>
              <a:rPr lang="ko-KR" altLang="en-US" dirty="0"/>
              <a:t>파일에서 읽은 정보를 임시로 저장할 </a:t>
            </a:r>
            <a:r>
              <a:rPr lang="en-US" altLang="ko-KR" dirty="0"/>
              <a:t>vector</a:t>
            </a:r>
          </a:p>
          <a:p>
            <a:pPr algn="ctr"/>
            <a:r>
              <a:rPr lang="en-US" altLang="ko-KR" dirty="0"/>
              <a:t>Obj</a:t>
            </a:r>
            <a:r>
              <a:rPr lang="ko-KR" altLang="en-US" dirty="0"/>
              <a:t>파일에 각 정보가 몇 개가 있는지 모르기 때문에 크기가 가변인 </a:t>
            </a:r>
            <a:r>
              <a:rPr lang="en-US" altLang="ko-KR" dirty="0"/>
              <a:t>vector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algn="ctr"/>
            <a:r>
              <a:rPr lang="en-US" altLang="ko-KR" dirty="0" err="1"/>
              <a:t>vertexindices</a:t>
            </a:r>
            <a:r>
              <a:rPr lang="en-US" altLang="ko-KR" dirty="0"/>
              <a:t>, </a:t>
            </a:r>
            <a:r>
              <a:rPr lang="en-US" altLang="ko-KR" dirty="0" err="1"/>
              <a:t>uvindices</a:t>
            </a:r>
            <a:r>
              <a:rPr lang="en-US" altLang="ko-KR" dirty="0"/>
              <a:t>, </a:t>
            </a:r>
            <a:r>
              <a:rPr lang="en-US" altLang="ko-KR" dirty="0" err="1"/>
              <a:t>normalindices</a:t>
            </a:r>
            <a:r>
              <a:rPr lang="ko-KR" altLang="en-US" dirty="0"/>
              <a:t>는 인덱스 저장을 위한 임시 변수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D5CFCF-13E0-1DA0-8D7D-172BDDF14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352" y="3001784"/>
            <a:ext cx="4131295" cy="19132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7B2C86-828D-5934-31AF-37F046CD455A}"/>
              </a:ext>
            </a:extLst>
          </p:cNvPr>
          <p:cNvSpPr txBox="1"/>
          <p:nvPr/>
        </p:nvSpPr>
        <p:spPr>
          <a:xfrm>
            <a:off x="2059487" y="5187287"/>
            <a:ext cx="8073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파일을 열고 실패했을 때는 함수 종료</a:t>
            </a:r>
            <a:endParaRPr lang="en-US" altLang="ko-KR" dirty="0"/>
          </a:p>
          <a:p>
            <a:pPr algn="ctr"/>
            <a:r>
              <a:rPr lang="en-US" altLang="ko-KR" dirty="0"/>
              <a:t>While</a:t>
            </a:r>
            <a:r>
              <a:rPr lang="ko-KR" altLang="en-US" dirty="0"/>
              <a:t>문에서는 </a:t>
            </a:r>
            <a:r>
              <a:rPr lang="en-US" altLang="ko-KR" dirty="0"/>
              <a:t>obj</a:t>
            </a:r>
            <a:r>
              <a:rPr lang="ko-KR" altLang="en-US" dirty="0"/>
              <a:t>파일에 있는 내용을 빈칸이 있기 전까지 읽어서 로직 수행</a:t>
            </a:r>
          </a:p>
        </p:txBody>
      </p:sp>
    </p:spTree>
    <p:extLst>
      <p:ext uri="{BB962C8B-B14F-4D97-AF65-F5344CB8AC3E}">
        <p14:creationId xmlns:p14="http://schemas.microsoft.com/office/powerpoint/2010/main" val="1800723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D67D2B9-7209-C864-2B6B-499884C3F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494" y="1404117"/>
            <a:ext cx="7783011" cy="26387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AA775E-4860-8D3F-F273-339C4AA41588}"/>
              </a:ext>
            </a:extLst>
          </p:cNvPr>
          <p:cNvSpPr txBox="1"/>
          <p:nvPr/>
        </p:nvSpPr>
        <p:spPr>
          <a:xfrm>
            <a:off x="1480797" y="4791838"/>
            <a:ext cx="9230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v</a:t>
            </a:r>
            <a:r>
              <a:rPr lang="ko-KR" altLang="en-US" dirty="0"/>
              <a:t>는 정점 정보 </a:t>
            </a:r>
            <a:r>
              <a:rPr lang="en-US" altLang="ko-KR" dirty="0"/>
              <a:t>3</a:t>
            </a:r>
            <a:r>
              <a:rPr lang="ko-KR" altLang="en-US" dirty="0"/>
              <a:t>개가 연달아 있기 때문에 </a:t>
            </a:r>
            <a:r>
              <a:rPr lang="en-US" altLang="ko-KR" dirty="0"/>
              <a:t>3</a:t>
            </a:r>
            <a:r>
              <a:rPr lang="ko-KR" altLang="en-US" dirty="0"/>
              <a:t>개를 읽고 선언한 임시 정점 컨테이너에 저장</a:t>
            </a:r>
            <a:endParaRPr lang="en-US" altLang="ko-KR" dirty="0"/>
          </a:p>
          <a:p>
            <a:pPr algn="ctr"/>
            <a:r>
              <a:rPr lang="en-US" altLang="ko-KR" dirty="0"/>
              <a:t>Vt</a:t>
            </a:r>
            <a:r>
              <a:rPr lang="ko-KR" altLang="en-US" dirty="0"/>
              <a:t>와 </a:t>
            </a:r>
            <a:r>
              <a:rPr lang="en-US" altLang="ko-KR" dirty="0" err="1"/>
              <a:t>vn</a:t>
            </a:r>
            <a:r>
              <a:rPr lang="ko-KR" altLang="en-US" dirty="0"/>
              <a:t>의 경우도 동일한 </a:t>
            </a:r>
            <a:r>
              <a:rPr lang="en-US" altLang="ko-KR" dirty="0"/>
              <a:t>v</a:t>
            </a:r>
            <a:r>
              <a:rPr lang="ko-KR" altLang="en-US" dirty="0"/>
              <a:t>와 동일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0415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51AFA5-74C4-E239-383A-DFDA7263E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94" y="580627"/>
            <a:ext cx="4667901" cy="5696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13A352-46D7-C6C5-A7C0-9CF21515862B}"/>
              </a:ext>
            </a:extLst>
          </p:cNvPr>
          <p:cNvSpPr txBox="1"/>
          <p:nvPr/>
        </p:nvSpPr>
        <p:spPr>
          <a:xfrm>
            <a:off x="6096000" y="1442301"/>
            <a:ext cx="46679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r>
              <a:rPr lang="ko-KR" altLang="en-US" dirty="0"/>
              <a:t>는 </a:t>
            </a:r>
            <a:r>
              <a:rPr lang="en-US" altLang="ko-KR" dirty="0"/>
              <a:t>index</a:t>
            </a:r>
            <a:r>
              <a:rPr lang="ko-KR" altLang="en-US" dirty="0"/>
              <a:t>를 나타내기 위한 용도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While</a:t>
            </a:r>
            <a:r>
              <a:rPr lang="ko-KR" altLang="en-US" dirty="0"/>
              <a:t>문을 통해 </a:t>
            </a:r>
            <a:r>
              <a:rPr lang="en-US" altLang="ko-KR" dirty="0"/>
              <a:t>‘/’</a:t>
            </a:r>
            <a:r>
              <a:rPr lang="ko-KR" altLang="en-US" dirty="0"/>
              <a:t>을 제외하고 읽기</a:t>
            </a:r>
            <a:r>
              <a:rPr lang="en-US" altLang="ko-KR" dirty="0"/>
              <a:t>(47)</a:t>
            </a:r>
          </a:p>
          <a:p>
            <a:endParaRPr lang="en-US" altLang="ko-KR" dirty="0"/>
          </a:p>
          <a:p>
            <a:r>
              <a:rPr lang="en-US" altLang="ko-KR" dirty="0"/>
              <a:t>F </a:t>
            </a:r>
            <a:r>
              <a:rPr lang="ko-KR" altLang="en-US" dirty="0"/>
              <a:t>다음에 연달아 나오는 값의 인덱스는</a:t>
            </a:r>
            <a:endParaRPr lang="en-US" altLang="ko-KR" dirty="0"/>
          </a:p>
          <a:p>
            <a:r>
              <a:rPr lang="ko-KR" altLang="en-US" dirty="0"/>
              <a:t>정점</a:t>
            </a:r>
            <a:r>
              <a:rPr lang="en-US" altLang="ko-KR" dirty="0"/>
              <a:t>, </a:t>
            </a:r>
            <a:r>
              <a:rPr lang="ko-KR" altLang="en-US" dirty="0" err="1"/>
              <a:t>텍스쳐</a:t>
            </a:r>
            <a:r>
              <a:rPr lang="en-US" altLang="ko-KR" dirty="0"/>
              <a:t>, </a:t>
            </a:r>
            <a:r>
              <a:rPr lang="ko-KR" altLang="en-US" dirty="0" err="1"/>
              <a:t>노말</a:t>
            </a:r>
            <a:r>
              <a:rPr lang="ko-KR" altLang="en-US" dirty="0"/>
              <a:t> 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각 정보를 읽으면서 위에서 선언한 </a:t>
            </a:r>
            <a:r>
              <a:rPr lang="en-US" altLang="ko-KR" dirty="0"/>
              <a:t>indices</a:t>
            </a:r>
            <a:r>
              <a:rPr lang="ko-KR" altLang="en-US" dirty="0"/>
              <a:t>벡터에 넣어주기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조금 불필요한 작업이 들어가 있는데</a:t>
            </a:r>
            <a:r>
              <a:rPr lang="en-US" altLang="ko-KR" dirty="0"/>
              <a:t>, </a:t>
            </a:r>
            <a:r>
              <a:rPr lang="ko-KR" altLang="en-US" dirty="0"/>
              <a:t>각자 공부해서 알아서 수정하기</a:t>
            </a:r>
            <a:r>
              <a:rPr lang="en-US" altLang="ko-KR" dirty="0"/>
              <a:t> -&gt; </a:t>
            </a:r>
            <a:r>
              <a:rPr lang="ko-KR" altLang="en-US" dirty="0"/>
              <a:t>수정하지 않아도 정상적으로 동작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6762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0D4D27-619C-2337-99D7-A043A4B8F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093" y="123364"/>
            <a:ext cx="8554644" cy="3305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EBCBB4-8161-22BF-B1C2-52229C199AA6}"/>
              </a:ext>
            </a:extLst>
          </p:cNvPr>
          <p:cNvSpPr txBox="1"/>
          <p:nvPr/>
        </p:nvSpPr>
        <p:spPr>
          <a:xfrm>
            <a:off x="2014572" y="3441680"/>
            <a:ext cx="83136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</a:t>
            </a:r>
            <a:r>
              <a:rPr lang="ko-KR" altLang="en-US" dirty="0"/>
              <a:t>를 통해서 읽은 인덱스를 기준으로 인자로 받은 벡터에 값을 </a:t>
            </a:r>
            <a:r>
              <a:rPr lang="ko-KR" altLang="en-US" dirty="0" err="1"/>
              <a:t>넣어줌</a:t>
            </a:r>
            <a:r>
              <a:rPr lang="en-US" altLang="ko-KR" dirty="0"/>
              <a:t>(</a:t>
            </a:r>
            <a:r>
              <a:rPr lang="ko-KR" altLang="en-US" dirty="0"/>
              <a:t>반환할 값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vertexIndices</a:t>
            </a:r>
            <a:r>
              <a:rPr lang="ko-KR" altLang="en-US" dirty="0"/>
              <a:t>에 저장된 인덱스 값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obj</a:t>
            </a:r>
            <a:r>
              <a:rPr lang="ko-KR" altLang="en-US" dirty="0"/>
              <a:t>에서 읽어온 값은 우리가 바로 사용하기 적합하지 않다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vertexIndex</a:t>
            </a:r>
            <a:r>
              <a:rPr lang="en-US" altLang="ko-KR" dirty="0"/>
              <a:t> = (</a:t>
            </a:r>
            <a:r>
              <a:rPr lang="en-US" altLang="ko-KR" dirty="0" err="1"/>
              <a:t>vertexIndex</a:t>
            </a:r>
            <a:r>
              <a:rPr lang="en-US" altLang="ko-KR" dirty="0"/>
              <a:t> - 1) * 3;</a:t>
            </a:r>
            <a:r>
              <a:rPr lang="ko-KR" altLang="en-US" dirty="0"/>
              <a:t> 을 통해 사용할 수 있는 값으로 가공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	 </a:t>
            </a:r>
            <a:r>
              <a:rPr lang="en-US" altLang="ko-KR" dirty="0"/>
              <a:t>(</a:t>
            </a:r>
            <a:r>
              <a:rPr lang="en-US" altLang="ko-KR" dirty="0" err="1"/>
              <a:t>vertexIndex</a:t>
            </a:r>
            <a:r>
              <a:rPr lang="en-US" altLang="ko-KR" dirty="0"/>
              <a:t> - 1)</a:t>
            </a:r>
            <a:r>
              <a:rPr lang="ko-KR" altLang="en-US" dirty="0"/>
              <a:t>은 </a:t>
            </a:r>
            <a:r>
              <a:rPr lang="en-US" altLang="ko-KR" dirty="0"/>
              <a:t>one-base</a:t>
            </a:r>
            <a:r>
              <a:rPr lang="ko-KR" altLang="en-US" dirty="0"/>
              <a:t>의 인덱스를 </a:t>
            </a:r>
            <a:r>
              <a:rPr lang="en-US" altLang="ko-KR" dirty="0"/>
              <a:t>zero-base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	 </a:t>
            </a:r>
            <a:r>
              <a:rPr lang="en-US" altLang="ko-KR" dirty="0"/>
              <a:t>*3</a:t>
            </a:r>
            <a:r>
              <a:rPr lang="ko-KR" altLang="en-US" dirty="0"/>
              <a:t>은 인덱스들이 벡터를 기준으로 저장되는데 우리는 </a:t>
            </a:r>
            <a:r>
              <a:rPr lang="en-US" altLang="ko-KR" dirty="0"/>
              <a:t>float</a:t>
            </a:r>
            <a:r>
              <a:rPr lang="ko-KR" altLang="en-US" dirty="0"/>
              <a:t>으로 </a:t>
            </a:r>
            <a:r>
              <a:rPr lang="en-US" altLang="ko-KR" dirty="0"/>
              <a:t>1</a:t>
            </a:r>
            <a:r>
              <a:rPr lang="ko-KR" altLang="en-US" dirty="0"/>
              <a:t>개   </a:t>
            </a:r>
            <a:r>
              <a:rPr lang="en-US" altLang="ko-KR" dirty="0"/>
              <a:t>	</a:t>
            </a:r>
            <a:r>
              <a:rPr lang="ko-KR" altLang="en-US" dirty="0"/>
              <a:t>의 값을  </a:t>
            </a:r>
            <a:r>
              <a:rPr lang="en-US" altLang="ko-KR" dirty="0"/>
              <a:t>3</a:t>
            </a:r>
            <a:r>
              <a:rPr lang="ko-KR" altLang="en-US" dirty="0"/>
              <a:t>개로 저장했기 때문에 이를 맞춰주기 위함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가공된 값은 반환할 컨테이너에 </a:t>
            </a:r>
            <a:r>
              <a:rPr lang="ko-KR" altLang="en-US" dirty="0" err="1"/>
              <a:t>넣어줌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7889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A1FEC-08AA-54AF-0845-9504BCA0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실제 사용하기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6EA500-CDBC-87BC-49E7-3C36DB05E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610743" cy="4391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9C8BC1-A367-C712-804A-0585867C401F}"/>
              </a:ext>
            </a:extLst>
          </p:cNvPr>
          <p:cNvSpPr txBox="1"/>
          <p:nvPr/>
        </p:nvSpPr>
        <p:spPr>
          <a:xfrm>
            <a:off x="5791397" y="1670515"/>
            <a:ext cx="567655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InitBuffer</a:t>
            </a:r>
            <a:r>
              <a:rPr lang="ko-KR" altLang="en-US" dirty="0"/>
              <a:t>에서 버퍼를 생성하고 초기화하기 때문에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그보다 먼저 </a:t>
            </a:r>
            <a:r>
              <a:rPr lang="en-US" altLang="ko-KR" dirty="0"/>
              <a:t>obj</a:t>
            </a:r>
            <a:r>
              <a:rPr lang="ko-KR" altLang="en-US" dirty="0"/>
              <a:t>로부터 정보를 </a:t>
            </a:r>
            <a:r>
              <a:rPr lang="ko-KR" altLang="en-US" dirty="0" err="1"/>
              <a:t>읽어야함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Obj</a:t>
            </a:r>
            <a:r>
              <a:rPr lang="ko-KR" altLang="en-US" dirty="0"/>
              <a:t>를 통해 읽은 정보에는 색상 정보가 없다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따라서 색은 직접 넣어주자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algn="ctr"/>
            <a:r>
              <a:rPr lang="ko-KR" altLang="en-US" dirty="0"/>
              <a:t>이후 그리기 코드 등은 소스파일을 통해 볼 것</a:t>
            </a:r>
            <a:endParaRPr lang="en-US" altLang="ko-KR" dirty="0"/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*Obj</a:t>
            </a:r>
            <a:r>
              <a:rPr lang="ko-KR" altLang="en-US" dirty="0">
                <a:solidFill>
                  <a:srgbClr val="FF0000"/>
                </a:solidFill>
              </a:rPr>
              <a:t>파일 읽는 거 분석해보기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모르면 질문하기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Vao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vbo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만들고 사용하는 것이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이해가 안된다면 공부가 부족한 것이니 공부하세요</a:t>
            </a:r>
            <a:r>
              <a:rPr lang="en-US" altLang="ko-KR" dirty="0">
                <a:solidFill>
                  <a:srgbClr val="FF0000"/>
                </a:solidFill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322345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E1BF76C-CB9B-B8BB-2DB0-3FDDCE2852D7}"/>
              </a:ext>
            </a:extLst>
          </p:cNvPr>
          <p:cNvSpPr/>
          <p:nvPr/>
        </p:nvSpPr>
        <p:spPr>
          <a:xfrm>
            <a:off x="3217653" y="207034"/>
            <a:ext cx="5805577" cy="6271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B2AAE-FE3F-C8CA-A2D4-872757021960}"/>
              </a:ext>
            </a:extLst>
          </p:cNvPr>
          <p:cNvSpPr txBox="1"/>
          <p:nvPr/>
        </p:nvSpPr>
        <p:spPr>
          <a:xfrm>
            <a:off x="5355605" y="293299"/>
            <a:ext cx="1480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CFramework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3064159-ED21-BEA2-EC5A-3EBE56C77D31}"/>
              </a:ext>
            </a:extLst>
          </p:cNvPr>
          <p:cNvSpPr/>
          <p:nvPr/>
        </p:nvSpPr>
        <p:spPr>
          <a:xfrm>
            <a:off x="3545456" y="1216325"/>
            <a:ext cx="2044461" cy="11041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CSceneManager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48AEC81-DA77-8EC4-BF6B-8476A1F7A0B2}"/>
              </a:ext>
            </a:extLst>
          </p:cNvPr>
          <p:cNvSpPr/>
          <p:nvPr/>
        </p:nvSpPr>
        <p:spPr>
          <a:xfrm>
            <a:off x="6602085" y="1216324"/>
            <a:ext cx="2044461" cy="11041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CTimer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5E5AACD-CAB0-88A4-E000-6338FC29C4BF}"/>
              </a:ext>
            </a:extLst>
          </p:cNvPr>
          <p:cNvSpPr/>
          <p:nvPr/>
        </p:nvSpPr>
        <p:spPr>
          <a:xfrm>
            <a:off x="4842135" y="2743199"/>
            <a:ext cx="2044461" cy="11041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CObject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24F6465-089E-A2FC-5948-7FCE0A1D024C}"/>
              </a:ext>
            </a:extLst>
          </p:cNvPr>
          <p:cNvSpPr/>
          <p:nvPr/>
        </p:nvSpPr>
        <p:spPr>
          <a:xfrm>
            <a:off x="3686436" y="4401073"/>
            <a:ext cx="2044461" cy="11041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CCamera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E12EEF1-279A-8D57-11EA-33DE46340CFD}"/>
              </a:ext>
            </a:extLst>
          </p:cNvPr>
          <p:cNvSpPr/>
          <p:nvPr/>
        </p:nvSpPr>
        <p:spPr>
          <a:xfrm>
            <a:off x="6262617" y="4401073"/>
            <a:ext cx="2044461" cy="11041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CClient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392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F543D-659B-15D4-8EE6-BC5723E0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02BA988-3A49-2668-C9BE-4FA5FFD1E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3894" y="65068"/>
            <a:ext cx="2382202" cy="6727864"/>
          </a:xfrm>
        </p:spPr>
      </p:pic>
    </p:spTree>
    <p:extLst>
      <p:ext uri="{BB962C8B-B14F-4D97-AF65-F5344CB8AC3E}">
        <p14:creationId xmlns:p14="http://schemas.microsoft.com/office/powerpoint/2010/main" val="111376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16C48-0177-B4B1-43CA-54030ED1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프레임워크 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C7DEA-F7D0-EE77-243A-6EAF2E5E0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기초적인 베이스 제작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 분할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미리 컴파일 된 헤더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사각형 띄우기</a:t>
            </a:r>
          </a:p>
        </p:txBody>
      </p:sp>
    </p:spTree>
    <p:extLst>
      <p:ext uri="{BB962C8B-B14F-4D97-AF65-F5344CB8AC3E}">
        <p14:creationId xmlns:p14="http://schemas.microsoft.com/office/powerpoint/2010/main" val="109366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5A0CD-9CCB-A028-B765-E320EFBD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프레임 제한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DB5A0-CC63-DB8A-E1A4-ADACCBF7D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 성능에 따라 로직 수행 속도가 다르다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게임에서 컴퓨터 성능에 따라 다른 결과가 나오면 안된다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보통 게임은 </a:t>
            </a:r>
            <a:r>
              <a:rPr lang="en-US" altLang="ko-KR" dirty="0"/>
              <a:t>60FPS</a:t>
            </a:r>
          </a:p>
        </p:txBody>
      </p:sp>
    </p:spTree>
    <p:extLst>
      <p:ext uri="{BB962C8B-B14F-4D97-AF65-F5344CB8AC3E}">
        <p14:creationId xmlns:p14="http://schemas.microsoft.com/office/powerpoint/2010/main" val="381184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A163E-CCC5-D118-C678-AD2B5394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프레임 제한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9517F-F598-A3F5-0C51-850B49D78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Windows API</a:t>
            </a:r>
            <a:r>
              <a:rPr lang="ko-KR" altLang="en-US" dirty="0"/>
              <a:t>이용</a:t>
            </a:r>
            <a:endParaRPr lang="en-US" altLang="ko-KR" dirty="0"/>
          </a:p>
          <a:p>
            <a:pPr lvl="1"/>
            <a:r>
              <a:rPr lang="en-US" altLang="ko-KR" dirty="0" err="1"/>
              <a:t>QueryPerformanceCounter</a:t>
            </a:r>
            <a:r>
              <a:rPr lang="en-US" altLang="ko-KR" dirty="0"/>
              <a:t>(), </a:t>
            </a:r>
            <a:r>
              <a:rPr lang="en-US" altLang="ko-KR" dirty="0" err="1"/>
              <a:t>QueryPerformanceFrequency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C++ Chrono</a:t>
            </a:r>
            <a:r>
              <a:rPr lang="ko-KR" altLang="en-US" dirty="0"/>
              <a:t>라이브러리 이용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등등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105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54D88-187F-1616-28DF-A2FAD444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키 동시입력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8C541-F33D-397C-0AF5-681897DC4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OpenGL</a:t>
            </a:r>
            <a:r>
              <a:rPr lang="ko-KR" altLang="en-US" dirty="0"/>
              <a:t>의 </a:t>
            </a:r>
            <a:r>
              <a:rPr lang="en-US" altLang="ko-KR" dirty="0" err="1"/>
              <a:t>glutKeyboardFunc</a:t>
            </a:r>
            <a:r>
              <a:rPr lang="en-US" altLang="ko-KR" dirty="0"/>
              <a:t>()</a:t>
            </a:r>
            <a:r>
              <a:rPr lang="ko-KR" altLang="en-US" dirty="0"/>
              <a:t>을 통해 키 입력을 구현하면 동시 키 입력이 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게임의 경우 동시에 여러 키에 대한 처리를 해야 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키 버퍼를 통해 매 프레임 키입력을 받고 해당 버퍼를 기준으로 처리한다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WinAPI</a:t>
            </a:r>
            <a:r>
              <a:rPr lang="ko-KR" altLang="en-US" dirty="0"/>
              <a:t>의 </a:t>
            </a:r>
            <a:r>
              <a:rPr lang="en-US" altLang="ko-KR" dirty="0" err="1"/>
              <a:t>GetKeyboardState</a:t>
            </a:r>
            <a:r>
              <a:rPr lang="ko-KR" altLang="en-US" dirty="0"/>
              <a:t>를 통해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939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88570-EB71-F343-B267-68AFC925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씬 구분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0FD0D-43F0-BE10-581B-093FB1903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게임에는 다양한 </a:t>
            </a:r>
            <a:r>
              <a:rPr lang="ko-KR" altLang="en-US" dirty="0" err="1"/>
              <a:t>씬이</a:t>
            </a:r>
            <a:r>
              <a:rPr lang="ko-KR" altLang="en-US" dirty="0"/>
              <a:t>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씬을</a:t>
            </a:r>
            <a:r>
              <a:rPr lang="ko-KR" altLang="en-US" dirty="0"/>
              <a:t> 구분하지 않고 한번에 모든 객체를 </a:t>
            </a:r>
            <a:r>
              <a:rPr lang="ko-KR" altLang="en-US" dirty="0" err="1"/>
              <a:t>로드하면</a:t>
            </a:r>
            <a:r>
              <a:rPr lang="ko-KR" altLang="en-US" dirty="0"/>
              <a:t> 메모리 낭비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씬마다</a:t>
            </a:r>
            <a:r>
              <a:rPr lang="ko-KR" altLang="en-US" dirty="0"/>
              <a:t> 다른 동작을 수행할 수 있기 때문에 구분 필요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dirty="0"/>
              <a:t>Ex)</a:t>
            </a:r>
            <a:r>
              <a:rPr lang="ko-KR" altLang="en-US" dirty="0"/>
              <a:t>씬</a:t>
            </a:r>
            <a:r>
              <a:rPr lang="en-US" altLang="ko-KR" dirty="0"/>
              <a:t>1</a:t>
            </a:r>
            <a:r>
              <a:rPr lang="ko-KR" altLang="en-US" dirty="0"/>
              <a:t>에서는 알파객체 </a:t>
            </a:r>
            <a:r>
              <a:rPr lang="ko-KR" altLang="en-US" dirty="0" err="1"/>
              <a:t>렌더</a:t>
            </a:r>
            <a:r>
              <a:rPr lang="en-US" altLang="ko-KR" dirty="0"/>
              <a:t>, </a:t>
            </a:r>
            <a:r>
              <a:rPr lang="ko-KR" altLang="en-US" dirty="0"/>
              <a:t>씬</a:t>
            </a:r>
            <a:r>
              <a:rPr lang="en-US" altLang="ko-KR" dirty="0"/>
              <a:t>2</a:t>
            </a:r>
            <a:r>
              <a:rPr lang="ko-KR" altLang="en-US" dirty="0"/>
              <a:t>에서는 알파객체 </a:t>
            </a:r>
            <a:r>
              <a:rPr lang="ko-KR" altLang="en-US" dirty="0" err="1"/>
              <a:t>렌더</a:t>
            </a:r>
            <a:r>
              <a:rPr lang="en-US" altLang="ko-KR" dirty="0"/>
              <a:t>X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유지보수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74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1037</Words>
  <Application>Microsoft Office PowerPoint</Application>
  <PresentationFormat>와이드스크린</PresentationFormat>
  <Paragraphs>226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Wingdings</vt:lpstr>
      <vt:lpstr>Office 테마</vt:lpstr>
      <vt:lpstr>프레임워크</vt:lpstr>
      <vt:lpstr>프레임워크란?</vt:lpstr>
      <vt:lpstr>PowerPoint 프레젠테이션</vt:lpstr>
      <vt:lpstr>PowerPoint 프레젠테이션</vt:lpstr>
      <vt:lpstr>프레임워크 제작</vt:lpstr>
      <vt:lpstr>프레임 제한</vt:lpstr>
      <vt:lpstr>프레임 제한 방법</vt:lpstr>
      <vt:lpstr>키 동시입력</vt:lpstr>
      <vt:lpstr>씬 구분</vt:lpstr>
      <vt:lpstr>키 입력</vt:lpstr>
      <vt:lpstr>싱글톤</vt:lpstr>
      <vt:lpstr>Shader</vt:lpstr>
      <vt:lpstr>OpenGL 파이프라인</vt:lpstr>
      <vt:lpstr>그래픽스 파이프라인</vt:lpstr>
      <vt:lpstr>VBO, VAO</vt:lpstr>
      <vt:lpstr>정점 속성 설정</vt:lpstr>
      <vt:lpstr>PowerPoint 프레젠테이션</vt:lpstr>
      <vt:lpstr>Vertex정보 넣기</vt:lpstr>
      <vt:lpstr>GLSL</vt:lpstr>
      <vt:lpstr>Obj파일</vt:lpstr>
      <vt:lpstr>Obj파일을 메모장으로 열어보자</vt:lpstr>
      <vt:lpstr>현재 우리에게 필요한 것</vt:lpstr>
      <vt:lpstr>Obj파일은 어디서?</vt:lpstr>
      <vt:lpstr>Obj파일 읽기</vt:lpstr>
      <vt:lpstr>PowerPoint 프레젠테이션</vt:lpstr>
      <vt:lpstr>PowerPoint 프레젠테이션</vt:lpstr>
      <vt:lpstr>PowerPoint 프레젠테이션</vt:lpstr>
      <vt:lpstr>PowerPoint 프레젠테이션</vt:lpstr>
      <vt:lpstr>실제 사용하기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프레임워크</dc:title>
  <dc:creator>성태 김</dc:creator>
  <cp:lastModifiedBy>성태 김</cp:lastModifiedBy>
  <cp:revision>9</cp:revision>
  <dcterms:created xsi:type="dcterms:W3CDTF">2023-09-21T15:51:07Z</dcterms:created>
  <dcterms:modified xsi:type="dcterms:W3CDTF">2023-10-19T08:16:37Z</dcterms:modified>
</cp:coreProperties>
</file>