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519C2E-239B-4E3F-9B6D-6809FACEEDA2}" type="datetimeFigureOut">
              <a:rPr lang="ko-KR" altLang="en-US" smtClean="0"/>
              <a:t>2023-11-11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3D031-D925-4E99-AD70-2F2A71A0A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603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B6513-8298-85FC-75E6-CF924606E5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973E40-7622-1D44-047F-AE06213A54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CD6C64-F60C-04DE-5374-2CE4F42E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6057-4C3C-44AD-BC71-D3F2A632E0F7}" type="datetimeFigureOut">
              <a:rPr lang="ko-KR" altLang="en-US" smtClean="0"/>
              <a:t>2023-11-11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FCDC99-41A9-5027-8B79-29DFA3602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E64C48-1B65-2ECA-5911-69EE4E4A6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8C747-6F14-4720-9725-C08271C71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372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9643A4-F1A7-B992-D00C-2879C3C1F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08CE95-C48A-3F34-EDE6-8A93A9BBBA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7C1F6D-4DC0-0102-3CBF-F7FC19A3D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6057-4C3C-44AD-BC71-D3F2A632E0F7}" type="datetimeFigureOut">
              <a:rPr lang="ko-KR" altLang="en-US" smtClean="0"/>
              <a:t>2023-11-11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DBD011-56AB-FF42-968E-6ACD4EEC0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5D4D23-2197-0D61-B819-743B4380A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8C747-6F14-4720-9725-C08271C71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137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B24EB45-1A7A-83DB-B8AE-6AC1B862E6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18928A-F529-DAD4-7397-89E3C7B7D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6CAAEC-7DA6-8D7D-9D22-FC70BEC3C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6057-4C3C-44AD-BC71-D3F2A632E0F7}" type="datetimeFigureOut">
              <a:rPr lang="ko-KR" altLang="en-US" smtClean="0"/>
              <a:t>2023-11-11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340D95-6696-6ABF-4B1E-F3CEFE60F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BFB94E-FE27-DDCF-6E9D-1567B80FC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8C747-6F14-4720-9725-C08271C71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012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74C514-549B-2B80-237F-5E7DFA77D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612CB8-697B-6617-F486-7C1902967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C2D92B-6EB5-9C8E-D021-5A0A99A6A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6057-4C3C-44AD-BC71-D3F2A632E0F7}" type="datetimeFigureOut">
              <a:rPr lang="ko-KR" altLang="en-US" smtClean="0"/>
              <a:t>2023-11-11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DEA26B-746B-D5B3-90D5-FEE88AC22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E556BA-4DCD-06BE-D06F-82C8C077E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8C747-6F14-4720-9725-C08271C71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498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F88F24-2D3A-082A-D9A6-F5FA4382F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269403-D603-2EE6-B53F-162001A1E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E28030-2145-CD21-8CFE-F397998EA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6057-4C3C-44AD-BC71-D3F2A632E0F7}" type="datetimeFigureOut">
              <a:rPr lang="ko-KR" altLang="en-US" smtClean="0"/>
              <a:t>2023-11-11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3BE814-BB64-2F7C-CF24-AB7B0C3D2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F7634A-0A61-1C99-6317-DA62BAC61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8C747-6F14-4720-9725-C08271C71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032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44552F-B4E5-4CFD-AA1B-23A7AF9B4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B039A7-A440-3457-E93F-C4AED680DB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CBA290-0B72-F736-5C67-5C9AB26FA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81A03F-68A9-D5B8-6DCF-D1DCAB145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6057-4C3C-44AD-BC71-D3F2A632E0F7}" type="datetimeFigureOut">
              <a:rPr lang="ko-KR" altLang="en-US" smtClean="0"/>
              <a:t>2023-11-11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2BE5F2-2990-9F15-2A45-3A1E53DBD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72A675-8F57-4330-ED82-CD68D814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8C747-6F14-4720-9725-C08271C71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782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1C81CE-BFEE-7DD9-9759-6065F7F44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24AD9E-215B-EF15-1E06-90CA62BC6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59C6F7-CB7B-FAEE-54D6-775D6F3A1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093B6A6-81C9-1554-28A9-3DB8E79C51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6AA768-22BD-5782-3C0A-048924AD39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C711339-3CB4-1916-BE99-71E81DD59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6057-4C3C-44AD-BC71-D3F2A632E0F7}" type="datetimeFigureOut">
              <a:rPr lang="ko-KR" altLang="en-US" smtClean="0"/>
              <a:t>2023-11-11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D1C593E-DF76-264A-6ED5-AB73843F6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58238FB-356D-EFFF-6DF7-B4C2D44DC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8C747-6F14-4720-9725-C08271C71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727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E78445-8DC5-39D9-7C10-9927F4C7E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406B572-1FB1-E5DD-2CF4-243A7228A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6057-4C3C-44AD-BC71-D3F2A632E0F7}" type="datetimeFigureOut">
              <a:rPr lang="ko-KR" altLang="en-US" smtClean="0"/>
              <a:t>2023-11-11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55DA583-5430-4489-9BDA-D752383B3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A78D1B3-38E7-81A1-B6FD-314729BE5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8C747-6F14-4720-9725-C08271C71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515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AFD9DC9-143A-8D1E-08A4-B712EBF76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6057-4C3C-44AD-BC71-D3F2A632E0F7}" type="datetimeFigureOut">
              <a:rPr lang="ko-KR" altLang="en-US" smtClean="0"/>
              <a:t>2023-11-11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98F10B9-56A8-583F-41F0-18023A352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23617C-4CF7-7441-81D7-051A51474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8C747-6F14-4720-9725-C08271C71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877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40B838-A75F-0F47-79CE-0CD200BE5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F0C921-96EB-6945-81D1-9ECE0FFBB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35A4EA-717B-3671-BD9C-9DEDD5362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AFCD84-3BB2-778B-8B49-6429B6940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6057-4C3C-44AD-BC71-D3F2A632E0F7}" type="datetimeFigureOut">
              <a:rPr lang="ko-KR" altLang="en-US" smtClean="0"/>
              <a:t>2023-11-11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C37D76-3D34-595D-FC57-4AA151FDD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706195-29A2-4B95-3454-E36BEAC79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8C747-6F14-4720-9725-C08271C71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065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859B50-1D4A-6185-B9C2-0C2BAF727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8157BE9-B743-BF1D-3F06-D4D22B8437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61EFB1-1E5A-929F-5695-6821B90B9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BB1934-9D8D-C8AE-EFD1-D1454F77B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6057-4C3C-44AD-BC71-D3F2A632E0F7}" type="datetimeFigureOut">
              <a:rPr lang="ko-KR" altLang="en-US" smtClean="0"/>
              <a:t>2023-11-11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17E295-2B98-BA87-E5B9-D0EA5A1C4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38C46E-DD89-E1B0-E382-6D6D79E53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8C747-6F14-4720-9725-C08271C71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373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B6F1359-FDBF-9C7E-E6DE-3BEF2847F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F93290-46E2-2DDC-9477-48C078BCB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B8E82F-AAB8-98F7-3188-7A92EC8077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66057-4C3C-44AD-BC71-D3F2A632E0F7}" type="datetimeFigureOut">
              <a:rPr lang="ko-KR" altLang="en-US" smtClean="0"/>
              <a:t>2023-11-11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4EDD60-2A46-E113-9906-9626354F95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0BFFFE-06E6-6778-2C6E-D60281187C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8C747-6F14-4720-9725-C08271C71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136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registry.khronos.org/OpenGL/specs/gl/GLSLangSpec.4.50.pdf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dels-resource.com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881768-1B55-6A75-B75C-FE99B00C5C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프레임워크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C0AC3A-A713-08A7-BF00-EC89461C07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065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ECE78E-C799-D1D6-03BE-EBCAB362C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키</a:t>
            </a:r>
            <a:r>
              <a:rPr lang="en-US" altLang="ko-KR" dirty="0"/>
              <a:t> </a:t>
            </a:r>
            <a:r>
              <a:rPr lang="ko-KR" altLang="en-US" dirty="0"/>
              <a:t>입력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49A494-DDF3-9B78-A692-4A964898D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기존의 키 입력은 </a:t>
            </a:r>
            <a:r>
              <a:rPr lang="en-US" altLang="ko-KR" dirty="0"/>
              <a:t>Update</a:t>
            </a:r>
            <a:r>
              <a:rPr lang="ko-KR" altLang="en-US" dirty="0"/>
              <a:t>로 전달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Update</a:t>
            </a:r>
            <a:r>
              <a:rPr lang="ko-KR" altLang="en-US" dirty="0"/>
              <a:t>를 가상함수로 변경 시 </a:t>
            </a:r>
            <a:r>
              <a:rPr lang="ko-KR" altLang="en-US" dirty="0" err="1"/>
              <a:t>필요없는</a:t>
            </a:r>
            <a:r>
              <a:rPr lang="ko-KR" altLang="en-US" dirty="0"/>
              <a:t> 곳에도 키 입력을 전달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키입력</a:t>
            </a:r>
            <a:r>
              <a:rPr lang="ko-KR" altLang="en-US" dirty="0"/>
              <a:t> 처리를 수행하는 </a:t>
            </a:r>
            <a:r>
              <a:rPr lang="en-US" altLang="ko-KR" dirty="0" err="1"/>
              <a:t>CKeyInput</a:t>
            </a:r>
            <a:r>
              <a:rPr lang="ko-KR" altLang="en-US" dirty="0"/>
              <a:t>클래스를 </a:t>
            </a:r>
            <a:r>
              <a:rPr lang="ko-KR" altLang="en-US" dirty="0" err="1"/>
              <a:t>싱글톤으로</a:t>
            </a:r>
            <a:r>
              <a:rPr lang="ko-KR" altLang="en-US" dirty="0"/>
              <a:t> 변경</a:t>
            </a:r>
          </a:p>
        </p:txBody>
      </p:sp>
    </p:spTree>
    <p:extLst>
      <p:ext uri="{BB962C8B-B14F-4D97-AF65-F5344CB8AC3E}">
        <p14:creationId xmlns:p14="http://schemas.microsoft.com/office/powerpoint/2010/main" val="1851522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2B6803-72F2-3EB6-E2B1-194995F2D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/>
              <a:t>싱글톤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040BAB-5894-4ECE-1278-3975D6F6F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객체의 인스턴스를 하나만 생성하는 디자인 패턴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전역으로 접근할 수 있다는 장점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객체의 생성이 함부로 만들어지면 안되므로 생성자를 </a:t>
            </a:r>
            <a:r>
              <a:rPr lang="en-US" altLang="ko-KR" dirty="0"/>
              <a:t>private</a:t>
            </a:r>
            <a:r>
              <a:rPr lang="ko-KR" altLang="en-US" dirty="0"/>
              <a:t>으로 선언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싱글톤</a:t>
            </a:r>
            <a:r>
              <a:rPr lang="ko-KR" altLang="en-US" dirty="0"/>
              <a:t> 객체의 역할이 많아지지 않도록 조심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54671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4C0B7-9956-BBCB-E5D6-9D21A4626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Shader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D10470-969F-FE5F-A3A4-BB5B4C736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화면에 게임을 그리기 위해서 </a:t>
            </a:r>
            <a:r>
              <a:rPr lang="en-US" altLang="ko-KR" dirty="0"/>
              <a:t>GPU</a:t>
            </a:r>
            <a:r>
              <a:rPr lang="ko-KR" altLang="en-US" dirty="0"/>
              <a:t>는 여러 단계를 거친다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 과정을 그래픽스 파이프라인이다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그래픽스 파이프라인의 단계 중 일부는 </a:t>
            </a:r>
            <a:r>
              <a:rPr lang="en-US" altLang="ko-KR" dirty="0"/>
              <a:t>Shader</a:t>
            </a:r>
            <a:r>
              <a:rPr lang="ko-KR" altLang="en-US" dirty="0"/>
              <a:t>를 통해 동작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여러 종류의 </a:t>
            </a:r>
            <a:r>
              <a:rPr lang="en-US" altLang="ko-KR" dirty="0"/>
              <a:t>Shader</a:t>
            </a:r>
            <a:r>
              <a:rPr lang="ko-KR" altLang="en-US" dirty="0"/>
              <a:t>를 프로그래밍 할 수 있지만 컴퓨터 그래픽스에서 다루는 </a:t>
            </a:r>
            <a:r>
              <a:rPr lang="en-US" altLang="ko-KR" dirty="0"/>
              <a:t>Shader</a:t>
            </a:r>
            <a:r>
              <a:rPr lang="ko-KR" altLang="en-US" dirty="0"/>
              <a:t>는 </a:t>
            </a:r>
            <a:r>
              <a:rPr lang="en-US" altLang="ko-KR" dirty="0"/>
              <a:t>Vertex</a:t>
            </a:r>
            <a:r>
              <a:rPr lang="ko-KR" altLang="en-US" dirty="0"/>
              <a:t>와 </a:t>
            </a:r>
            <a:r>
              <a:rPr lang="en-US" altLang="ko-KR" dirty="0"/>
              <a:t>Fragment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5103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7C5BB7-7CE0-6D39-E1E1-F857BCDFB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OpenGL </a:t>
            </a:r>
            <a:r>
              <a:rPr lang="ko-KR" altLang="en-US" dirty="0"/>
              <a:t>파이프라인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F92A58-73C4-1B80-90AB-9505F8F01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507" y="1690688"/>
            <a:ext cx="9134985" cy="4173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170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E6B4E9-2EFD-D61F-DE5B-00DC2DC5E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그래픽스 파이프라인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C8340C4-479B-E180-E84E-E3A7FD757426}"/>
              </a:ext>
            </a:extLst>
          </p:cNvPr>
          <p:cNvSpPr/>
          <p:nvPr/>
        </p:nvSpPr>
        <p:spPr>
          <a:xfrm>
            <a:off x="349371" y="3083943"/>
            <a:ext cx="1276710" cy="862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Input</a:t>
            </a:r>
            <a:r>
              <a:rPr lang="ko-KR" altLang="en-US" dirty="0"/>
              <a:t> </a:t>
            </a:r>
            <a:r>
              <a:rPr lang="en-US" altLang="ko-KR" dirty="0"/>
              <a:t>Assembler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1CC9273-3F77-FDDE-9940-BFD859630C2E}"/>
              </a:ext>
            </a:extLst>
          </p:cNvPr>
          <p:cNvCxnSpPr>
            <a:cxnSpLocks/>
            <a:stCxn id="4" idx="3"/>
            <a:endCxn id="14" idx="1"/>
          </p:cNvCxnSpPr>
          <p:nvPr/>
        </p:nvCxnSpPr>
        <p:spPr>
          <a:xfrm>
            <a:off x="1626081" y="3515264"/>
            <a:ext cx="74187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DD942D7-EC8F-B147-A45E-43A2FA03E253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3644661" y="3515264"/>
            <a:ext cx="76775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23883B2-B288-2F34-E74D-BF4694AA1D0C}"/>
              </a:ext>
            </a:extLst>
          </p:cNvPr>
          <p:cNvSpPr/>
          <p:nvPr/>
        </p:nvSpPr>
        <p:spPr>
          <a:xfrm>
            <a:off x="2367951" y="3083943"/>
            <a:ext cx="1276710" cy="86264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Vertex</a:t>
            </a:r>
            <a:r>
              <a:rPr lang="ko-KR" altLang="en-US" dirty="0"/>
              <a:t> </a:t>
            </a:r>
            <a:r>
              <a:rPr lang="en-US" altLang="ko-KR" dirty="0"/>
              <a:t>Shader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E96C064-924A-4A27-0F98-E4EB94235CBF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7724955" y="3515264"/>
            <a:ext cx="76775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3D3FDA0-768D-E456-8A61-07DA6A3A5247}"/>
              </a:ext>
            </a:extLst>
          </p:cNvPr>
          <p:cNvSpPr/>
          <p:nvPr/>
        </p:nvSpPr>
        <p:spPr>
          <a:xfrm>
            <a:off x="6448245" y="3083943"/>
            <a:ext cx="1276710" cy="862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Geometry</a:t>
            </a:r>
            <a:r>
              <a:rPr lang="ko-KR" altLang="en-US" dirty="0"/>
              <a:t> </a:t>
            </a:r>
            <a:r>
              <a:rPr lang="en-US" altLang="ko-KR" dirty="0"/>
              <a:t>Shader</a:t>
            </a:r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A66A2E8-DD97-8691-8DF9-648E0C97FC3C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9765102" y="3515264"/>
            <a:ext cx="76775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D1C8E77-B1AC-6EBF-401A-3847489679A7}"/>
              </a:ext>
            </a:extLst>
          </p:cNvPr>
          <p:cNvSpPr/>
          <p:nvPr/>
        </p:nvSpPr>
        <p:spPr>
          <a:xfrm>
            <a:off x="8488392" y="3083943"/>
            <a:ext cx="1276710" cy="862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Rasterization</a:t>
            </a:r>
            <a:endParaRPr lang="ko-KR" altLang="en-US" sz="1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EA69B96-618C-975F-8ED8-E6221344F6DE}"/>
              </a:ext>
            </a:extLst>
          </p:cNvPr>
          <p:cNvSpPr/>
          <p:nvPr/>
        </p:nvSpPr>
        <p:spPr>
          <a:xfrm>
            <a:off x="10528539" y="3083943"/>
            <a:ext cx="1276710" cy="86264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Fragment</a:t>
            </a:r>
            <a:r>
              <a:rPr lang="ko-KR" altLang="en-US" dirty="0"/>
              <a:t> </a:t>
            </a:r>
            <a:r>
              <a:rPr lang="en-US" altLang="ko-KR" dirty="0"/>
              <a:t>Shader</a:t>
            </a:r>
            <a:endParaRPr lang="ko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FA9F38B-C233-B18D-C4BF-FC58385382DE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5684808" y="3515264"/>
            <a:ext cx="76775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E375220-60E7-D721-A1C3-DBD9EE8FEE0D}"/>
              </a:ext>
            </a:extLst>
          </p:cNvPr>
          <p:cNvSpPr/>
          <p:nvPr/>
        </p:nvSpPr>
        <p:spPr>
          <a:xfrm>
            <a:off x="4408098" y="3083943"/>
            <a:ext cx="1276710" cy="862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Tessellation</a:t>
            </a:r>
            <a:endParaRPr lang="ko-KR" altLang="en-US" sz="16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03AE600-8ED3-A534-F582-A9FD9CF69642}"/>
              </a:ext>
            </a:extLst>
          </p:cNvPr>
          <p:cNvSpPr/>
          <p:nvPr/>
        </p:nvSpPr>
        <p:spPr>
          <a:xfrm>
            <a:off x="4248727" y="2715491"/>
            <a:ext cx="3602182" cy="160712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9054CFA-EB75-5706-9435-6672E14D7EB2}"/>
              </a:ext>
            </a:extLst>
          </p:cNvPr>
          <p:cNvSpPr txBox="1"/>
          <p:nvPr/>
        </p:nvSpPr>
        <p:spPr>
          <a:xfrm>
            <a:off x="5745517" y="24054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옵션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48092D8-81E0-94BF-83AC-89E259962A2A}"/>
              </a:ext>
            </a:extLst>
          </p:cNvPr>
          <p:cNvSpPr txBox="1"/>
          <p:nvPr/>
        </p:nvSpPr>
        <p:spPr>
          <a:xfrm>
            <a:off x="1259782" y="4448028"/>
            <a:ext cx="3696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정점 위치</a:t>
            </a:r>
            <a:r>
              <a:rPr lang="en-US" altLang="ko-KR" dirty="0"/>
              <a:t>, </a:t>
            </a:r>
            <a:r>
              <a:rPr lang="ko-KR" altLang="en-US" dirty="0" err="1"/>
              <a:t>노말</a:t>
            </a:r>
            <a:r>
              <a:rPr lang="en-US" altLang="ko-KR" dirty="0"/>
              <a:t>, </a:t>
            </a:r>
            <a:r>
              <a:rPr lang="ko-KR" altLang="en-US" dirty="0" err="1"/>
              <a:t>텍스쳐</a:t>
            </a:r>
            <a:r>
              <a:rPr lang="ko-KR" altLang="en-US" dirty="0"/>
              <a:t> 좌표 조작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C2B889-C2DA-3275-2569-B18249B348F0}"/>
              </a:ext>
            </a:extLst>
          </p:cNvPr>
          <p:cNvSpPr txBox="1"/>
          <p:nvPr/>
        </p:nvSpPr>
        <p:spPr>
          <a:xfrm>
            <a:off x="9990477" y="4448028"/>
            <a:ext cx="209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색상</a:t>
            </a:r>
            <a:r>
              <a:rPr lang="en-US" altLang="ko-KR" dirty="0"/>
              <a:t>, </a:t>
            </a:r>
            <a:r>
              <a:rPr lang="ko-KR" altLang="en-US" dirty="0"/>
              <a:t>조명</a:t>
            </a:r>
            <a:r>
              <a:rPr lang="en-US" altLang="ko-KR" dirty="0"/>
              <a:t> </a:t>
            </a:r>
            <a:r>
              <a:rPr lang="ko-KR" altLang="en-US" dirty="0"/>
              <a:t>등 결정</a:t>
            </a:r>
          </a:p>
        </p:txBody>
      </p:sp>
    </p:spTree>
    <p:extLst>
      <p:ext uri="{BB962C8B-B14F-4D97-AF65-F5344CB8AC3E}">
        <p14:creationId xmlns:p14="http://schemas.microsoft.com/office/powerpoint/2010/main" val="3166153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1B876-13F9-4494-3842-4C55741AA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VBO, VAO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F438A4-590D-BE9C-7E49-C44C14498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VBO(</a:t>
            </a:r>
            <a:r>
              <a:rPr lang="en-US" altLang="ko-KR" dirty="0" err="1"/>
              <a:t>Vertext</a:t>
            </a:r>
            <a:r>
              <a:rPr lang="ko-KR" altLang="en-US" dirty="0"/>
              <a:t> </a:t>
            </a:r>
            <a:r>
              <a:rPr lang="en-US" altLang="ko-KR" dirty="0"/>
              <a:t>Buffer</a:t>
            </a:r>
            <a:r>
              <a:rPr lang="ko-KR" altLang="en-US" dirty="0"/>
              <a:t> </a:t>
            </a:r>
            <a:r>
              <a:rPr lang="en-US" altLang="ko-KR" dirty="0"/>
              <a:t>Object)</a:t>
            </a:r>
            <a:r>
              <a:rPr lang="ko-KR" altLang="en-US" dirty="0"/>
              <a:t>는 삼각형의 꼭짓점 정보들을 담고 있는 배열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VAO(Vertex Array Object)</a:t>
            </a:r>
            <a:r>
              <a:rPr lang="ko-KR" altLang="en-US" dirty="0"/>
              <a:t>는 </a:t>
            </a:r>
            <a:r>
              <a:rPr lang="en-US" altLang="ko-KR" dirty="0"/>
              <a:t>VBO</a:t>
            </a:r>
            <a:r>
              <a:rPr lang="ko-KR" altLang="en-US" dirty="0"/>
              <a:t>를 어떻게 해석하는지</a:t>
            </a:r>
            <a:r>
              <a:rPr lang="en-US" altLang="ko-KR" dirty="0"/>
              <a:t>, </a:t>
            </a:r>
            <a:r>
              <a:rPr lang="ko-KR" altLang="en-US" dirty="0"/>
              <a:t>메타정보를 제공하는 객체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glVertexAttribPointer</a:t>
            </a:r>
            <a:r>
              <a:rPr lang="en-US" altLang="ko-KR" dirty="0"/>
              <a:t>()</a:t>
            </a:r>
            <a:r>
              <a:rPr lang="ko-KR" altLang="en-US" dirty="0"/>
              <a:t>를 사용하여 </a:t>
            </a:r>
            <a:r>
              <a:rPr lang="en-US" altLang="ko-KR" dirty="0"/>
              <a:t>VBO</a:t>
            </a:r>
            <a:r>
              <a:rPr lang="ko-KR" altLang="en-US" dirty="0"/>
              <a:t>정보 설정</a:t>
            </a:r>
          </a:p>
        </p:txBody>
      </p:sp>
    </p:spTree>
    <p:extLst>
      <p:ext uri="{BB962C8B-B14F-4D97-AF65-F5344CB8AC3E}">
        <p14:creationId xmlns:p14="http://schemas.microsoft.com/office/powerpoint/2010/main" val="2099486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0783F6-C54A-6624-4347-3ACBB9D9C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정점 속성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1AAA88-2FC2-06FE-BD6A-65770E7C7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/>
              <a:t>glVertexAttribPointer</a:t>
            </a:r>
            <a:r>
              <a:rPr lang="en-US" altLang="ko-KR" dirty="0"/>
              <a:t> (</a:t>
            </a:r>
            <a:r>
              <a:rPr lang="en-US" altLang="ko-KR" dirty="0" err="1"/>
              <a:t>GLuint</a:t>
            </a:r>
            <a:r>
              <a:rPr lang="en-US" altLang="ko-KR" dirty="0"/>
              <a:t> index, </a:t>
            </a:r>
            <a:r>
              <a:rPr lang="en-US" altLang="ko-KR" dirty="0" err="1"/>
              <a:t>GLint</a:t>
            </a:r>
            <a:r>
              <a:rPr lang="en-US" altLang="ko-KR" dirty="0"/>
              <a:t> size, </a:t>
            </a:r>
            <a:r>
              <a:rPr lang="en-US" altLang="ko-KR" dirty="0" err="1"/>
              <a:t>GLenum</a:t>
            </a:r>
            <a:r>
              <a:rPr lang="en-US" altLang="ko-KR" dirty="0"/>
              <a:t> type, </a:t>
            </a:r>
            <a:r>
              <a:rPr lang="en-US" altLang="ko-KR" dirty="0" err="1"/>
              <a:t>GLboolean</a:t>
            </a:r>
            <a:r>
              <a:rPr lang="en-US" altLang="ko-KR" dirty="0"/>
              <a:t> normalized, </a:t>
            </a:r>
            <a:r>
              <a:rPr lang="en-US" altLang="ko-KR" dirty="0" err="1"/>
              <a:t>GLsizei</a:t>
            </a:r>
            <a:r>
              <a:rPr lang="en-US" altLang="ko-KR" dirty="0"/>
              <a:t> stride, const </a:t>
            </a:r>
            <a:r>
              <a:rPr lang="en-US" altLang="ko-KR" dirty="0" err="1"/>
              <a:t>GLvoid</a:t>
            </a:r>
            <a:r>
              <a:rPr lang="en-US" altLang="ko-KR" dirty="0"/>
              <a:t> *pointer)</a:t>
            </a:r>
          </a:p>
          <a:p>
            <a:endParaRPr lang="en-US" altLang="ko-KR" dirty="0"/>
          </a:p>
          <a:p>
            <a:r>
              <a:rPr lang="en-US" altLang="ko-KR" dirty="0"/>
              <a:t>index -&gt; </a:t>
            </a:r>
            <a:r>
              <a:rPr lang="ko-KR" altLang="en-US" dirty="0"/>
              <a:t>어떤 정보를 의미하는지</a:t>
            </a:r>
            <a:endParaRPr lang="en-US" altLang="ko-KR" dirty="0"/>
          </a:p>
          <a:p>
            <a:r>
              <a:rPr lang="en-US" altLang="ko-KR" dirty="0"/>
              <a:t>size -&gt; </a:t>
            </a:r>
            <a:r>
              <a:rPr lang="ko-KR" altLang="en-US" dirty="0"/>
              <a:t>몇 개의 데이터가 하나의 유의미한 정보를 나타내는지</a:t>
            </a:r>
            <a:endParaRPr lang="en-US" altLang="ko-KR" dirty="0"/>
          </a:p>
          <a:p>
            <a:r>
              <a:rPr lang="en-US" altLang="ko-KR" dirty="0"/>
              <a:t>type -&gt; </a:t>
            </a:r>
            <a:r>
              <a:rPr lang="ko-KR" altLang="en-US" dirty="0"/>
              <a:t>자료형 타입</a:t>
            </a:r>
            <a:endParaRPr lang="en-US" altLang="ko-KR" dirty="0"/>
          </a:p>
          <a:p>
            <a:r>
              <a:rPr lang="en-US" altLang="ko-KR" dirty="0"/>
              <a:t>Normalized -&gt;</a:t>
            </a:r>
            <a:r>
              <a:rPr lang="ko-KR" altLang="en-US" dirty="0"/>
              <a:t>정규화 여부</a:t>
            </a:r>
            <a:endParaRPr lang="en-US" altLang="ko-KR" dirty="0"/>
          </a:p>
          <a:p>
            <a:r>
              <a:rPr lang="en-US" altLang="ko-KR" dirty="0"/>
              <a:t>stride -&gt; </a:t>
            </a:r>
            <a:r>
              <a:rPr lang="ko-KR" altLang="en-US" dirty="0"/>
              <a:t>다음 정보가 나오기까지의 간격 크기</a:t>
            </a:r>
            <a:endParaRPr lang="en-US" altLang="ko-KR" dirty="0"/>
          </a:p>
          <a:p>
            <a:r>
              <a:rPr lang="en-US" altLang="ko-KR" dirty="0"/>
              <a:t>pointer -&gt; </a:t>
            </a:r>
            <a:r>
              <a:rPr lang="ko-KR" altLang="en-US" dirty="0"/>
              <a:t>해당 데이터의 오프셋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7933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FCAB62-3C29-B56A-0978-A443FBBF1D7E}"/>
              </a:ext>
            </a:extLst>
          </p:cNvPr>
          <p:cNvSpPr/>
          <p:nvPr/>
        </p:nvSpPr>
        <p:spPr>
          <a:xfrm>
            <a:off x="1035170" y="465826"/>
            <a:ext cx="10380452" cy="1035170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9687EF-EA44-C18D-5DEC-9F338F6AE144}"/>
              </a:ext>
            </a:extLst>
          </p:cNvPr>
          <p:cNvSpPr txBox="1"/>
          <p:nvPr/>
        </p:nvSpPr>
        <p:spPr>
          <a:xfrm>
            <a:off x="324866" y="798745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VBO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93CCD2C-859D-6757-E759-7A384C79BC5E}"/>
              </a:ext>
            </a:extLst>
          </p:cNvPr>
          <p:cNvCxnSpPr>
            <a:cxnSpLocks/>
          </p:cNvCxnSpPr>
          <p:nvPr/>
        </p:nvCxnSpPr>
        <p:spPr>
          <a:xfrm>
            <a:off x="2104845" y="465826"/>
            <a:ext cx="0" cy="10351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BE80E5A-1C6E-0C85-3CF0-9FB7CA494F6F}"/>
              </a:ext>
            </a:extLst>
          </p:cNvPr>
          <p:cNvCxnSpPr>
            <a:cxnSpLocks/>
          </p:cNvCxnSpPr>
          <p:nvPr/>
        </p:nvCxnSpPr>
        <p:spPr>
          <a:xfrm>
            <a:off x="3171645" y="465826"/>
            <a:ext cx="0" cy="10351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155C7E5-24DE-C02C-CEFF-88C9318427A2}"/>
              </a:ext>
            </a:extLst>
          </p:cNvPr>
          <p:cNvCxnSpPr>
            <a:cxnSpLocks/>
          </p:cNvCxnSpPr>
          <p:nvPr/>
        </p:nvCxnSpPr>
        <p:spPr>
          <a:xfrm>
            <a:off x="4212566" y="465826"/>
            <a:ext cx="0" cy="10351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4E29A0F-5471-CF9D-B3EA-BC1465A047C7}"/>
              </a:ext>
            </a:extLst>
          </p:cNvPr>
          <p:cNvCxnSpPr>
            <a:cxnSpLocks/>
          </p:cNvCxnSpPr>
          <p:nvPr/>
        </p:nvCxnSpPr>
        <p:spPr>
          <a:xfrm>
            <a:off x="5221857" y="465826"/>
            <a:ext cx="0" cy="10351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F51BAA2-7B92-6FEC-0815-58B606481AB8}"/>
              </a:ext>
            </a:extLst>
          </p:cNvPr>
          <p:cNvCxnSpPr>
            <a:cxnSpLocks/>
          </p:cNvCxnSpPr>
          <p:nvPr/>
        </p:nvCxnSpPr>
        <p:spPr>
          <a:xfrm>
            <a:off x="6196641" y="465826"/>
            <a:ext cx="0" cy="10351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DDD560B-F33A-AFE5-7035-4CC8BDF3E835}"/>
              </a:ext>
            </a:extLst>
          </p:cNvPr>
          <p:cNvCxnSpPr>
            <a:cxnSpLocks/>
          </p:cNvCxnSpPr>
          <p:nvPr/>
        </p:nvCxnSpPr>
        <p:spPr>
          <a:xfrm>
            <a:off x="7205932" y="465826"/>
            <a:ext cx="0" cy="10351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C1E1F7D-90A6-317F-FA6A-BC8524D8E0BB}"/>
              </a:ext>
            </a:extLst>
          </p:cNvPr>
          <p:cNvCxnSpPr>
            <a:cxnSpLocks/>
          </p:cNvCxnSpPr>
          <p:nvPr/>
        </p:nvCxnSpPr>
        <p:spPr>
          <a:xfrm>
            <a:off x="8241101" y="465826"/>
            <a:ext cx="0" cy="10351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E7DFD1D-D1FD-E470-F56E-A78C090E4741}"/>
              </a:ext>
            </a:extLst>
          </p:cNvPr>
          <p:cNvCxnSpPr>
            <a:cxnSpLocks/>
          </p:cNvCxnSpPr>
          <p:nvPr/>
        </p:nvCxnSpPr>
        <p:spPr>
          <a:xfrm>
            <a:off x="9310777" y="465826"/>
            <a:ext cx="0" cy="10351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2B7E91B-BA79-58ED-15E1-160B6DF3A3D1}"/>
              </a:ext>
            </a:extLst>
          </p:cNvPr>
          <p:cNvCxnSpPr>
            <a:cxnSpLocks/>
          </p:cNvCxnSpPr>
          <p:nvPr/>
        </p:nvCxnSpPr>
        <p:spPr>
          <a:xfrm>
            <a:off x="10320067" y="465826"/>
            <a:ext cx="0" cy="10351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F0BD365-20AB-5F99-7D8D-60DA77CB2F11}"/>
              </a:ext>
            </a:extLst>
          </p:cNvPr>
          <p:cNvCxnSpPr>
            <a:cxnSpLocks/>
          </p:cNvCxnSpPr>
          <p:nvPr/>
        </p:nvCxnSpPr>
        <p:spPr>
          <a:xfrm>
            <a:off x="11415622" y="465826"/>
            <a:ext cx="0" cy="10351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E90F5ED-FE7E-8AF3-D411-6265B98B2903}"/>
              </a:ext>
            </a:extLst>
          </p:cNvPr>
          <p:cNvSpPr/>
          <p:nvPr/>
        </p:nvSpPr>
        <p:spPr>
          <a:xfrm>
            <a:off x="1035170" y="2405166"/>
            <a:ext cx="10380452" cy="1035170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AC1F72-B628-21A8-9E22-62ECB988096D}"/>
              </a:ext>
            </a:extLst>
          </p:cNvPr>
          <p:cNvSpPr txBox="1"/>
          <p:nvPr/>
        </p:nvSpPr>
        <p:spPr>
          <a:xfrm>
            <a:off x="324866" y="2738085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VBO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D111D71-994C-9E1E-5D3D-F03AFA5C63CC}"/>
              </a:ext>
            </a:extLst>
          </p:cNvPr>
          <p:cNvCxnSpPr>
            <a:cxnSpLocks/>
          </p:cNvCxnSpPr>
          <p:nvPr/>
        </p:nvCxnSpPr>
        <p:spPr>
          <a:xfrm>
            <a:off x="2104845" y="2405166"/>
            <a:ext cx="0" cy="10351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FE5FBE6-E049-D81A-65C3-3CFD276B0CC6}"/>
              </a:ext>
            </a:extLst>
          </p:cNvPr>
          <p:cNvCxnSpPr>
            <a:cxnSpLocks/>
          </p:cNvCxnSpPr>
          <p:nvPr/>
        </p:nvCxnSpPr>
        <p:spPr>
          <a:xfrm>
            <a:off x="3171645" y="2405166"/>
            <a:ext cx="0" cy="10351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D95AF59-ACED-7524-B39F-05ACCCE13FE0}"/>
              </a:ext>
            </a:extLst>
          </p:cNvPr>
          <p:cNvCxnSpPr>
            <a:cxnSpLocks/>
          </p:cNvCxnSpPr>
          <p:nvPr/>
        </p:nvCxnSpPr>
        <p:spPr>
          <a:xfrm>
            <a:off x="4212566" y="2405166"/>
            <a:ext cx="0" cy="10351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016F040-F7C0-6A34-6116-72FBD693216B}"/>
              </a:ext>
            </a:extLst>
          </p:cNvPr>
          <p:cNvCxnSpPr>
            <a:cxnSpLocks/>
          </p:cNvCxnSpPr>
          <p:nvPr/>
        </p:nvCxnSpPr>
        <p:spPr>
          <a:xfrm>
            <a:off x="5221857" y="2405166"/>
            <a:ext cx="0" cy="10351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E5938F22-9DED-2EA4-9FFD-68D47609626E}"/>
              </a:ext>
            </a:extLst>
          </p:cNvPr>
          <p:cNvCxnSpPr>
            <a:cxnSpLocks/>
          </p:cNvCxnSpPr>
          <p:nvPr/>
        </p:nvCxnSpPr>
        <p:spPr>
          <a:xfrm>
            <a:off x="6196641" y="2405166"/>
            <a:ext cx="0" cy="10351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5A706BE-113B-F947-2611-3B4397F035F8}"/>
              </a:ext>
            </a:extLst>
          </p:cNvPr>
          <p:cNvCxnSpPr>
            <a:cxnSpLocks/>
          </p:cNvCxnSpPr>
          <p:nvPr/>
        </p:nvCxnSpPr>
        <p:spPr>
          <a:xfrm>
            <a:off x="7205932" y="2405166"/>
            <a:ext cx="0" cy="10351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CC2747A-BEFB-BD75-FB78-329112E85423}"/>
              </a:ext>
            </a:extLst>
          </p:cNvPr>
          <p:cNvCxnSpPr>
            <a:cxnSpLocks/>
          </p:cNvCxnSpPr>
          <p:nvPr/>
        </p:nvCxnSpPr>
        <p:spPr>
          <a:xfrm>
            <a:off x="8241101" y="2405166"/>
            <a:ext cx="0" cy="10351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58B169F-9204-2824-3320-0FD10D02F328}"/>
              </a:ext>
            </a:extLst>
          </p:cNvPr>
          <p:cNvCxnSpPr>
            <a:cxnSpLocks/>
          </p:cNvCxnSpPr>
          <p:nvPr/>
        </p:nvCxnSpPr>
        <p:spPr>
          <a:xfrm>
            <a:off x="9310777" y="2405166"/>
            <a:ext cx="0" cy="10351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97F6D36-1571-9E89-C3B0-7448FAD41712}"/>
              </a:ext>
            </a:extLst>
          </p:cNvPr>
          <p:cNvCxnSpPr>
            <a:cxnSpLocks/>
          </p:cNvCxnSpPr>
          <p:nvPr/>
        </p:nvCxnSpPr>
        <p:spPr>
          <a:xfrm>
            <a:off x="10320067" y="2405166"/>
            <a:ext cx="0" cy="10351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A04C748-5CBF-68EE-319E-A68D7D2DD662}"/>
              </a:ext>
            </a:extLst>
          </p:cNvPr>
          <p:cNvCxnSpPr>
            <a:cxnSpLocks/>
          </p:cNvCxnSpPr>
          <p:nvPr/>
        </p:nvCxnSpPr>
        <p:spPr>
          <a:xfrm>
            <a:off x="11415622" y="2405166"/>
            <a:ext cx="0" cy="10351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4158569-D795-91BF-49F7-65A63A2234DF}"/>
              </a:ext>
            </a:extLst>
          </p:cNvPr>
          <p:cNvSpPr txBox="1"/>
          <p:nvPr/>
        </p:nvSpPr>
        <p:spPr>
          <a:xfrm>
            <a:off x="1423974" y="798745"/>
            <a:ext cx="29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CEFB2E-E584-287E-B90B-FB0B6E00AA62}"/>
              </a:ext>
            </a:extLst>
          </p:cNvPr>
          <p:cNvSpPr txBox="1"/>
          <p:nvPr/>
        </p:nvSpPr>
        <p:spPr>
          <a:xfrm>
            <a:off x="2490774" y="798745"/>
            <a:ext cx="29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C58048B-11F6-2AE7-2A53-77AC2E651BED}"/>
              </a:ext>
            </a:extLst>
          </p:cNvPr>
          <p:cNvSpPr txBox="1"/>
          <p:nvPr/>
        </p:nvSpPr>
        <p:spPr>
          <a:xfrm>
            <a:off x="3525942" y="798745"/>
            <a:ext cx="29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8F69E7C-07B2-7607-1DF0-495A0A71F987}"/>
              </a:ext>
            </a:extLst>
          </p:cNvPr>
          <p:cNvSpPr txBox="1"/>
          <p:nvPr/>
        </p:nvSpPr>
        <p:spPr>
          <a:xfrm>
            <a:off x="4535231" y="798745"/>
            <a:ext cx="29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457A484-C6C9-84D7-E7EA-0AA1A370A28A}"/>
              </a:ext>
            </a:extLst>
          </p:cNvPr>
          <p:cNvSpPr txBox="1"/>
          <p:nvPr/>
        </p:nvSpPr>
        <p:spPr>
          <a:xfrm>
            <a:off x="5510014" y="798745"/>
            <a:ext cx="29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E46FCCB-1067-D721-FA90-F7F6CE24D63A}"/>
              </a:ext>
            </a:extLst>
          </p:cNvPr>
          <p:cNvSpPr txBox="1"/>
          <p:nvPr/>
        </p:nvSpPr>
        <p:spPr>
          <a:xfrm>
            <a:off x="6519303" y="798745"/>
            <a:ext cx="29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DC3425B-1C66-C56F-947E-547067E3DC0E}"/>
              </a:ext>
            </a:extLst>
          </p:cNvPr>
          <p:cNvSpPr txBox="1"/>
          <p:nvPr/>
        </p:nvSpPr>
        <p:spPr>
          <a:xfrm>
            <a:off x="2225397" y="1768415"/>
            <a:ext cx="7153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glVertexAttribPointer</a:t>
            </a:r>
            <a:r>
              <a:rPr lang="en-US" altLang="ko-KR" dirty="0"/>
              <a:t>(?, 3, GL_FLOAT, GL_FALSE, </a:t>
            </a:r>
            <a:r>
              <a:rPr lang="en-US" altLang="ko-KR" dirty="0" err="1"/>
              <a:t>sizeof</a:t>
            </a:r>
            <a:r>
              <a:rPr lang="en-US" altLang="ko-KR" dirty="0"/>
              <a:t>(float) * 3, 0)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7BE85E9-2E18-4070-81EF-BE3AB5066866}"/>
              </a:ext>
            </a:extLst>
          </p:cNvPr>
          <p:cNvSpPr txBox="1"/>
          <p:nvPr/>
        </p:nvSpPr>
        <p:spPr>
          <a:xfrm>
            <a:off x="1423974" y="2738085"/>
            <a:ext cx="29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87365BA-7C71-C47C-11DA-22AE571AC3AE}"/>
              </a:ext>
            </a:extLst>
          </p:cNvPr>
          <p:cNvSpPr txBox="1"/>
          <p:nvPr/>
        </p:nvSpPr>
        <p:spPr>
          <a:xfrm>
            <a:off x="2454620" y="2738085"/>
            <a:ext cx="29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CFD302C-8400-B47A-4ECB-7166AC681912}"/>
              </a:ext>
            </a:extLst>
          </p:cNvPr>
          <p:cNvSpPr txBox="1"/>
          <p:nvPr/>
        </p:nvSpPr>
        <p:spPr>
          <a:xfrm>
            <a:off x="3529428" y="2738085"/>
            <a:ext cx="29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35A3209-D35C-E59B-7C73-0C0869F2EBD0}"/>
              </a:ext>
            </a:extLst>
          </p:cNvPr>
          <p:cNvSpPr txBox="1"/>
          <p:nvPr/>
        </p:nvSpPr>
        <p:spPr>
          <a:xfrm>
            <a:off x="4588434" y="2738085"/>
            <a:ext cx="29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4DE1682-5EDD-D206-B865-B865C71767F4}"/>
              </a:ext>
            </a:extLst>
          </p:cNvPr>
          <p:cNvSpPr txBox="1"/>
          <p:nvPr/>
        </p:nvSpPr>
        <p:spPr>
          <a:xfrm>
            <a:off x="5563217" y="2738085"/>
            <a:ext cx="29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7AB060B-C4D1-2144-C7AC-9A04EFBAC8D0}"/>
              </a:ext>
            </a:extLst>
          </p:cNvPr>
          <p:cNvSpPr txBox="1"/>
          <p:nvPr/>
        </p:nvSpPr>
        <p:spPr>
          <a:xfrm>
            <a:off x="6572506" y="2738085"/>
            <a:ext cx="29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009E6B0-F085-4EE2-B37B-2A0372BA87DB}"/>
              </a:ext>
            </a:extLst>
          </p:cNvPr>
          <p:cNvSpPr txBox="1"/>
          <p:nvPr/>
        </p:nvSpPr>
        <p:spPr>
          <a:xfrm>
            <a:off x="7581795" y="2738085"/>
            <a:ext cx="29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EF43714-31CC-5B51-0385-0FDC308EE8C6}"/>
              </a:ext>
            </a:extLst>
          </p:cNvPr>
          <p:cNvSpPr txBox="1"/>
          <p:nvPr/>
        </p:nvSpPr>
        <p:spPr>
          <a:xfrm>
            <a:off x="8556578" y="2738085"/>
            <a:ext cx="29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1FFA153-D0E2-979A-9B2F-06A1D76CB50E}"/>
              </a:ext>
            </a:extLst>
          </p:cNvPr>
          <p:cNvSpPr txBox="1"/>
          <p:nvPr/>
        </p:nvSpPr>
        <p:spPr>
          <a:xfrm>
            <a:off x="9565867" y="2738085"/>
            <a:ext cx="29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99FFFCB-DA36-9F4D-E7AF-8637E4C324FD}"/>
              </a:ext>
            </a:extLst>
          </p:cNvPr>
          <p:cNvSpPr txBox="1"/>
          <p:nvPr/>
        </p:nvSpPr>
        <p:spPr>
          <a:xfrm>
            <a:off x="2201370" y="3564783"/>
            <a:ext cx="7153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glVertexAttribPointer</a:t>
            </a:r>
            <a:r>
              <a:rPr lang="en-US" altLang="ko-KR" dirty="0"/>
              <a:t>(?, 3, GL_FLOAT, GL_FALSE, </a:t>
            </a:r>
            <a:r>
              <a:rPr lang="en-US" altLang="ko-KR" dirty="0" err="1"/>
              <a:t>sizeof</a:t>
            </a:r>
            <a:r>
              <a:rPr lang="en-US" altLang="ko-KR" dirty="0"/>
              <a:t>(float) * 6, 0)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97E56A5-15CE-D34F-E295-BB974E63C5BB}"/>
              </a:ext>
            </a:extLst>
          </p:cNvPr>
          <p:cNvSpPr txBox="1"/>
          <p:nvPr/>
        </p:nvSpPr>
        <p:spPr>
          <a:xfrm>
            <a:off x="1399948" y="4037798"/>
            <a:ext cx="9585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glVertexAttribPointer</a:t>
            </a:r>
            <a:r>
              <a:rPr lang="en-US" altLang="ko-KR" dirty="0"/>
              <a:t>(?, 3, GL_FLOAT, GL_FALSE, </a:t>
            </a:r>
            <a:r>
              <a:rPr lang="en-US" altLang="ko-KR" dirty="0" err="1"/>
              <a:t>sizeof</a:t>
            </a:r>
            <a:r>
              <a:rPr lang="en-US" altLang="ko-KR" dirty="0"/>
              <a:t>(float) * 6, (</a:t>
            </a:r>
            <a:r>
              <a:rPr lang="en-US" altLang="ko-KR" dirty="0" err="1"/>
              <a:t>Glvoid</a:t>
            </a:r>
            <a:r>
              <a:rPr lang="en-US" altLang="ko-KR" dirty="0"/>
              <a:t>*)(</a:t>
            </a:r>
            <a:r>
              <a:rPr lang="en-US" altLang="ko-KR" dirty="0" err="1"/>
              <a:t>sizeof</a:t>
            </a:r>
            <a:r>
              <a:rPr lang="en-US" altLang="ko-KR" dirty="0"/>
              <a:t>(float) * 5))</a:t>
            </a:r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4100EB2-2343-6A64-4131-48041DF44B6B}"/>
              </a:ext>
            </a:extLst>
          </p:cNvPr>
          <p:cNvSpPr/>
          <p:nvPr/>
        </p:nvSpPr>
        <p:spPr>
          <a:xfrm>
            <a:off x="1035170" y="4677425"/>
            <a:ext cx="10380452" cy="1035170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8486DB0-02C9-949A-DFBD-AA48FBA028E6}"/>
              </a:ext>
            </a:extLst>
          </p:cNvPr>
          <p:cNvSpPr txBox="1"/>
          <p:nvPr/>
        </p:nvSpPr>
        <p:spPr>
          <a:xfrm>
            <a:off x="324866" y="5010344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VBO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6EA67B1-3688-424D-0325-7B15126A310C}"/>
              </a:ext>
            </a:extLst>
          </p:cNvPr>
          <p:cNvCxnSpPr>
            <a:cxnSpLocks/>
          </p:cNvCxnSpPr>
          <p:nvPr/>
        </p:nvCxnSpPr>
        <p:spPr>
          <a:xfrm>
            <a:off x="2104845" y="4677425"/>
            <a:ext cx="0" cy="10351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FB4F21CA-CA7E-C8E0-B47D-3E644F0C4039}"/>
              </a:ext>
            </a:extLst>
          </p:cNvPr>
          <p:cNvCxnSpPr>
            <a:cxnSpLocks/>
          </p:cNvCxnSpPr>
          <p:nvPr/>
        </p:nvCxnSpPr>
        <p:spPr>
          <a:xfrm>
            <a:off x="3171645" y="4677425"/>
            <a:ext cx="0" cy="10351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43A6F2ED-233E-AF46-B9EE-FC7217849BDA}"/>
              </a:ext>
            </a:extLst>
          </p:cNvPr>
          <p:cNvCxnSpPr>
            <a:cxnSpLocks/>
          </p:cNvCxnSpPr>
          <p:nvPr/>
        </p:nvCxnSpPr>
        <p:spPr>
          <a:xfrm>
            <a:off x="4212566" y="4677425"/>
            <a:ext cx="0" cy="10351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C1BBA302-95A3-9D5C-BF51-063AA47216EC}"/>
              </a:ext>
            </a:extLst>
          </p:cNvPr>
          <p:cNvCxnSpPr>
            <a:cxnSpLocks/>
          </p:cNvCxnSpPr>
          <p:nvPr/>
        </p:nvCxnSpPr>
        <p:spPr>
          <a:xfrm>
            <a:off x="5221857" y="4677425"/>
            <a:ext cx="0" cy="10351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501C3E5E-5FC5-8EDE-71B2-A6E9015375B7}"/>
              </a:ext>
            </a:extLst>
          </p:cNvPr>
          <p:cNvCxnSpPr>
            <a:cxnSpLocks/>
          </p:cNvCxnSpPr>
          <p:nvPr/>
        </p:nvCxnSpPr>
        <p:spPr>
          <a:xfrm>
            <a:off x="6196641" y="4677425"/>
            <a:ext cx="0" cy="10351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936FD474-B4EC-FD6C-06C0-16DF3FF191D6}"/>
              </a:ext>
            </a:extLst>
          </p:cNvPr>
          <p:cNvCxnSpPr>
            <a:cxnSpLocks/>
          </p:cNvCxnSpPr>
          <p:nvPr/>
        </p:nvCxnSpPr>
        <p:spPr>
          <a:xfrm>
            <a:off x="7205932" y="4677425"/>
            <a:ext cx="0" cy="10351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907F4DFF-EFDF-BA3B-A4A1-3ADDCE986FE0}"/>
              </a:ext>
            </a:extLst>
          </p:cNvPr>
          <p:cNvCxnSpPr>
            <a:cxnSpLocks/>
          </p:cNvCxnSpPr>
          <p:nvPr/>
        </p:nvCxnSpPr>
        <p:spPr>
          <a:xfrm>
            <a:off x="8241101" y="4677425"/>
            <a:ext cx="0" cy="10351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1EC71D36-0C9E-4881-F994-437C66D125C7}"/>
              </a:ext>
            </a:extLst>
          </p:cNvPr>
          <p:cNvCxnSpPr>
            <a:cxnSpLocks/>
          </p:cNvCxnSpPr>
          <p:nvPr/>
        </p:nvCxnSpPr>
        <p:spPr>
          <a:xfrm>
            <a:off x="9310777" y="4677425"/>
            <a:ext cx="0" cy="10351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D433CD4F-777D-A3D5-9BFE-96E39F92F156}"/>
              </a:ext>
            </a:extLst>
          </p:cNvPr>
          <p:cNvCxnSpPr>
            <a:cxnSpLocks/>
          </p:cNvCxnSpPr>
          <p:nvPr/>
        </p:nvCxnSpPr>
        <p:spPr>
          <a:xfrm>
            <a:off x="10320067" y="4677425"/>
            <a:ext cx="0" cy="10351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78BE8DD9-C74A-FB5E-4396-03D1608EF577}"/>
              </a:ext>
            </a:extLst>
          </p:cNvPr>
          <p:cNvCxnSpPr>
            <a:cxnSpLocks/>
          </p:cNvCxnSpPr>
          <p:nvPr/>
        </p:nvCxnSpPr>
        <p:spPr>
          <a:xfrm>
            <a:off x="11415622" y="4677425"/>
            <a:ext cx="0" cy="10351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71E9A3E-AE29-35FE-24F1-44F9DAE99DA9}"/>
              </a:ext>
            </a:extLst>
          </p:cNvPr>
          <p:cNvSpPr txBox="1"/>
          <p:nvPr/>
        </p:nvSpPr>
        <p:spPr>
          <a:xfrm>
            <a:off x="1423974" y="5010344"/>
            <a:ext cx="29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CF7BD29-F020-9831-325D-8890F8495577}"/>
              </a:ext>
            </a:extLst>
          </p:cNvPr>
          <p:cNvSpPr txBox="1"/>
          <p:nvPr/>
        </p:nvSpPr>
        <p:spPr>
          <a:xfrm>
            <a:off x="2454620" y="5010344"/>
            <a:ext cx="29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FD2E330-93F0-9F21-C5A7-3E9ABC1FA2E5}"/>
              </a:ext>
            </a:extLst>
          </p:cNvPr>
          <p:cNvSpPr txBox="1"/>
          <p:nvPr/>
        </p:nvSpPr>
        <p:spPr>
          <a:xfrm>
            <a:off x="3529428" y="5010344"/>
            <a:ext cx="29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</a:t>
            </a:r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48FE7D2-61AA-1B41-659C-60558AB38808}"/>
              </a:ext>
            </a:extLst>
          </p:cNvPr>
          <p:cNvSpPr txBox="1"/>
          <p:nvPr/>
        </p:nvSpPr>
        <p:spPr>
          <a:xfrm>
            <a:off x="4588434" y="5010344"/>
            <a:ext cx="29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141550E-91A4-C77B-E2DB-DFDC86E9D953}"/>
              </a:ext>
            </a:extLst>
          </p:cNvPr>
          <p:cNvSpPr txBox="1"/>
          <p:nvPr/>
        </p:nvSpPr>
        <p:spPr>
          <a:xfrm>
            <a:off x="5563217" y="5010344"/>
            <a:ext cx="29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76983D7-A66E-6622-82E2-1769A900C260}"/>
              </a:ext>
            </a:extLst>
          </p:cNvPr>
          <p:cNvSpPr txBox="1"/>
          <p:nvPr/>
        </p:nvSpPr>
        <p:spPr>
          <a:xfrm>
            <a:off x="6572506" y="5010344"/>
            <a:ext cx="29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A510B86-2E73-3384-33A7-CDFE0BB098F3}"/>
              </a:ext>
            </a:extLst>
          </p:cNvPr>
          <p:cNvSpPr txBox="1"/>
          <p:nvPr/>
        </p:nvSpPr>
        <p:spPr>
          <a:xfrm>
            <a:off x="7581795" y="5010344"/>
            <a:ext cx="29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</a:t>
            </a:r>
            <a:endParaRPr lang="ko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F62EC6D-E977-D2B8-4A4A-8E61FBC0629C}"/>
              </a:ext>
            </a:extLst>
          </p:cNvPr>
          <p:cNvSpPr txBox="1"/>
          <p:nvPr/>
        </p:nvSpPr>
        <p:spPr>
          <a:xfrm>
            <a:off x="8556578" y="5010344"/>
            <a:ext cx="29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</a:t>
            </a:r>
            <a:endParaRPr lang="ko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B2F5283-770A-6FB3-9150-18C44B343688}"/>
              </a:ext>
            </a:extLst>
          </p:cNvPr>
          <p:cNvSpPr txBox="1"/>
          <p:nvPr/>
        </p:nvSpPr>
        <p:spPr>
          <a:xfrm>
            <a:off x="9669388" y="5004592"/>
            <a:ext cx="29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747BD42-699C-A887-4934-03E5BD71DB48}"/>
              </a:ext>
            </a:extLst>
          </p:cNvPr>
          <p:cNvSpPr txBox="1"/>
          <p:nvPr/>
        </p:nvSpPr>
        <p:spPr>
          <a:xfrm>
            <a:off x="10721190" y="5004592"/>
            <a:ext cx="29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6F1D856-1937-C150-2CD3-4A5AF818C6AB}"/>
              </a:ext>
            </a:extLst>
          </p:cNvPr>
          <p:cNvSpPr txBox="1"/>
          <p:nvPr/>
        </p:nvSpPr>
        <p:spPr>
          <a:xfrm>
            <a:off x="2317794" y="5876193"/>
            <a:ext cx="6968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좌표</a:t>
            </a:r>
            <a:r>
              <a:rPr lang="en-US" altLang="ko-KR" dirty="0"/>
              <a:t>, </a:t>
            </a:r>
            <a:r>
              <a:rPr lang="ko-KR" altLang="en-US" dirty="0"/>
              <a:t>색상</a:t>
            </a:r>
            <a:r>
              <a:rPr lang="en-US" altLang="ko-KR" dirty="0"/>
              <a:t>, </a:t>
            </a:r>
            <a:r>
              <a:rPr lang="ko-KR" altLang="en-US" dirty="0" err="1"/>
              <a:t>텍스쳐</a:t>
            </a:r>
            <a:r>
              <a:rPr lang="ko-KR" altLang="en-US" dirty="0"/>
              <a:t> 좌표까지 총 </a:t>
            </a:r>
            <a:r>
              <a:rPr lang="en-US" altLang="ko-KR" dirty="0"/>
              <a:t>3</a:t>
            </a:r>
            <a:r>
              <a:rPr lang="ko-KR" altLang="en-US" dirty="0"/>
              <a:t>개의 정보가 </a:t>
            </a:r>
            <a:r>
              <a:rPr lang="en-US" altLang="ko-KR" dirty="0"/>
              <a:t>VBO</a:t>
            </a:r>
            <a:r>
              <a:rPr lang="ko-KR" altLang="en-US" dirty="0"/>
              <a:t>에 들어가 있다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이 경우에는 인자가 어떻게 될까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5215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1F184B-FEC8-5F6C-6618-71086F199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Vertex</a:t>
            </a:r>
            <a:r>
              <a:rPr lang="ko-KR" altLang="en-US" dirty="0"/>
              <a:t>정보 넣기</a:t>
            </a:r>
          </a:p>
        </p:txBody>
      </p:sp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2BC64F0B-8E93-295F-0812-CF2973A269C9}"/>
              </a:ext>
            </a:extLst>
          </p:cNvPr>
          <p:cNvSpPr/>
          <p:nvPr/>
        </p:nvSpPr>
        <p:spPr>
          <a:xfrm>
            <a:off x="5210355" y="1690688"/>
            <a:ext cx="2251495" cy="2355012"/>
          </a:xfrm>
          <a:prstGeom prst="rt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6DFA22-7DD1-8167-4F94-BD7AAAE4EC04}"/>
              </a:ext>
            </a:extLst>
          </p:cNvPr>
          <p:cNvSpPr txBox="1"/>
          <p:nvPr/>
        </p:nvSpPr>
        <p:spPr>
          <a:xfrm>
            <a:off x="3279816" y="4948658"/>
            <a:ext cx="61125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OpenGL</a:t>
            </a:r>
            <a:r>
              <a:rPr lang="ko-KR" altLang="en-US" dirty="0"/>
              <a:t>에서는 정점들을 반시계 방향으로 넣어야 한다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어디서부터 넣는지는 중요하지 않다</a:t>
            </a:r>
            <a:r>
              <a:rPr lang="en-US" altLang="ko-KR" dirty="0"/>
              <a:t>. </a:t>
            </a:r>
            <a:r>
              <a:rPr lang="ko-KR" altLang="en-US" dirty="0"/>
              <a:t>반시계만 지키자</a:t>
            </a:r>
            <a:r>
              <a:rPr lang="en-US" altLang="ko-KR" dirty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시계방향으로 넣게 된다면</a:t>
            </a:r>
            <a:r>
              <a:rPr lang="en-US" altLang="ko-KR" dirty="0"/>
              <a:t>? -&gt; </a:t>
            </a:r>
            <a:r>
              <a:rPr lang="ko-KR" altLang="en-US" dirty="0" err="1"/>
              <a:t>은면제거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E1EE3F-7B6A-8F56-DD3B-9D1B7142277F}"/>
              </a:ext>
            </a:extLst>
          </p:cNvPr>
          <p:cNvSpPr txBox="1"/>
          <p:nvPr/>
        </p:nvSpPr>
        <p:spPr>
          <a:xfrm>
            <a:off x="4899051" y="150602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9AB2FD-3943-282D-1001-8E84690A9A2C}"/>
              </a:ext>
            </a:extLst>
          </p:cNvPr>
          <p:cNvSpPr txBox="1"/>
          <p:nvPr/>
        </p:nvSpPr>
        <p:spPr>
          <a:xfrm>
            <a:off x="4899051" y="392935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2AB513-2AFC-3853-D1EB-329D3EBD9B4B}"/>
              </a:ext>
            </a:extLst>
          </p:cNvPr>
          <p:cNvSpPr txBox="1"/>
          <p:nvPr/>
        </p:nvSpPr>
        <p:spPr>
          <a:xfrm>
            <a:off x="7461850" y="392935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778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4FA6E8-5A52-37B6-03BA-6B8A63576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GLSL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DB0A0DE-69CC-0B36-540E-B63B5F363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1621" y="1507376"/>
            <a:ext cx="5608758" cy="36358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DB8951-C1C6-15B0-5619-10908AE463B3}"/>
              </a:ext>
            </a:extLst>
          </p:cNvPr>
          <p:cNvSpPr txBox="1"/>
          <p:nvPr/>
        </p:nvSpPr>
        <p:spPr>
          <a:xfrm>
            <a:off x="1806203" y="5722071"/>
            <a:ext cx="8579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GLSL(</a:t>
            </a:r>
            <a:r>
              <a:rPr lang="en-US" altLang="ko-KR" dirty="0" err="1"/>
              <a:t>OpenGLShaderLanguage</a:t>
            </a:r>
            <a:r>
              <a:rPr lang="en-US" altLang="ko-KR" dirty="0"/>
              <a:t>)</a:t>
            </a:r>
            <a:r>
              <a:rPr lang="ko-KR" altLang="en-US" dirty="0"/>
              <a:t>는 문법이 조금 다르며</a:t>
            </a:r>
            <a:r>
              <a:rPr lang="en-US" altLang="ko-KR" dirty="0"/>
              <a:t>, </a:t>
            </a:r>
            <a:r>
              <a:rPr lang="ko-KR" altLang="en-US" dirty="0"/>
              <a:t>여러가지 함수를 제공한다</a:t>
            </a:r>
            <a:endParaRPr lang="en-US" altLang="ko-KR" dirty="0"/>
          </a:p>
          <a:p>
            <a:pPr algn="ctr"/>
            <a:r>
              <a:rPr lang="en-US" altLang="ko-KR" dirty="0">
                <a:hlinkClick r:id="rId3"/>
              </a:rPr>
              <a:t>https://registry.khronos.org/OpenGL/specs/gl/GLSLangSpec.4.50.pdf</a:t>
            </a:r>
            <a:endParaRPr lang="en-US" altLang="ko-KR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68BEE07-E7FF-FD93-520C-8ECC0C660877}"/>
              </a:ext>
            </a:extLst>
          </p:cNvPr>
          <p:cNvSpPr/>
          <p:nvPr/>
        </p:nvSpPr>
        <p:spPr>
          <a:xfrm>
            <a:off x="3384222" y="2445723"/>
            <a:ext cx="820132" cy="45738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C6A3FD2-FE49-BE4D-4557-5093015DD958}"/>
              </a:ext>
            </a:extLst>
          </p:cNvPr>
          <p:cNvSpPr/>
          <p:nvPr/>
        </p:nvSpPr>
        <p:spPr>
          <a:xfrm>
            <a:off x="5629371" y="1965941"/>
            <a:ext cx="309515" cy="30361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0B4E933-CB79-9A09-5E80-1943EB680767}"/>
              </a:ext>
            </a:extLst>
          </p:cNvPr>
          <p:cNvSpPr/>
          <p:nvPr/>
        </p:nvSpPr>
        <p:spPr>
          <a:xfrm>
            <a:off x="3333945" y="2957190"/>
            <a:ext cx="460343" cy="3681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D96B5E2-9587-16CC-2F54-8F64407C5373}"/>
              </a:ext>
            </a:extLst>
          </p:cNvPr>
          <p:cNvCxnSpPr>
            <a:cxnSpLocks/>
            <a:stCxn id="24" idx="3"/>
            <a:endCxn id="7" idx="2"/>
          </p:cNvCxnSpPr>
          <p:nvPr/>
        </p:nvCxnSpPr>
        <p:spPr>
          <a:xfrm>
            <a:off x="3050404" y="2672893"/>
            <a:ext cx="333818" cy="15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6FD3079-861C-D433-503C-3F8DF16E6120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3012503" y="3140334"/>
            <a:ext cx="524757" cy="36878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CDADEED-27CA-DCC7-6C11-52DB47BFC3B3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3274464" y="2089458"/>
            <a:ext cx="2354907" cy="2829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40A3A4C4-82CC-B001-CF3C-0846685A16B4}"/>
              </a:ext>
            </a:extLst>
          </p:cNvPr>
          <p:cNvSpPr/>
          <p:nvPr/>
        </p:nvSpPr>
        <p:spPr>
          <a:xfrm>
            <a:off x="3352798" y="1703026"/>
            <a:ext cx="2209016" cy="30361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565A744-FC4A-71D9-3B89-A7732FE572C7}"/>
              </a:ext>
            </a:extLst>
          </p:cNvPr>
          <p:cNvCxnSpPr>
            <a:cxnSpLocks/>
          </p:cNvCxnSpPr>
          <p:nvPr/>
        </p:nvCxnSpPr>
        <p:spPr>
          <a:xfrm>
            <a:off x="2809188" y="1414021"/>
            <a:ext cx="543610" cy="4467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DA73B55-AD6A-A603-7799-44DC1BAD6B85}"/>
              </a:ext>
            </a:extLst>
          </p:cNvPr>
          <p:cNvSpPr txBox="1"/>
          <p:nvPr/>
        </p:nvSpPr>
        <p:spPr>
          <a:xfrm>
            <a:off x="1966921" y="103468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바인딩 위치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46B70A-6D21-5D92-8DD1-6C241A7C616B}"/>
              </a:ext>
            </a:extLst>
          </p:cNvPr>
          <p:cNvSpPr txBox="1"/>
          <p:nvPr/>
        </p:nvSpPr>
        <p:spPr>
          <a:xfrm>
            <a:off x="156303" y="1766292"/>
            <a:ext cx="3118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파이프라인의 이전 단계에서</a:t>
            </a:r>
            <a:endParaRPr lang="en-US" altLang="ko-KR" dirty="0"/>
          </a:p>
          <a:p>
            <a:r>
              <a:rPr lang="ko-KR" altLang="en-US" dirty="0"/>
              <a:t>넘어오는 변수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CAB1E1-B754-AE57-3C92-28B93B7FE248}"/>
              </a:ext>
            </a:extLst>
          </p:cNvPr>
          <p:cNvSpPr txBox="1"/>
          <p:nvPr/>
        </p:nvSpPr>
        <p:spPr>
          <a:xfrm>
            <a:off x="81321" y="2488227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전역으로 사용 가능한 변수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58464A-735E-4538-81D0-89828B630055}"/>
              </a:ext>
            </a:extLst>
          </p:cNvPr>
          <p:cNvSpPr txBox="1"/>
          <p:nvPr/>
        </p:nvSpPr>
        <p:spPr>
          <a:xfrm>
            <a:off x="125174" y="3185949"/>
            <a:ext cx="28873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파이프라인의 다음 단계로</a:t>
            </a:r>
            <a:endParaRPr lang="en-US" altLang="ko-KR" dirty="0"/>
          </a:p>
          <a:p>
            <a:r>
              <a:rPr lang="ko-KR" altLang="en-US" dirty="0"/>
              <a:t>넘기는 변수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9015D34-2A64-059C-E371-C9012C31D8AD}"/>
              </a:ext>
            </a:extLst>
          </p:cNvPr>
          <p:cNvSpPr/>
          <p:nvPr/>
        </p:nvSpPr>
        <p:spPr>
          <a:xfrm>
            <a:off x="156303" y="1766292"/>
            <a:ext cx="3101004" cy="59395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5395DE9-2FDC-C355-F5D1-3C17244ECE20}"/>
              </a:ext>
            </a:extLst>
          </p:cNvPr>
          <p:cNvSpPr/>
          <p:nvPr/>
        </p:nvSpPr>
        <p:spPr>
          <a:xfrm>
            <a:off x="1932214" y="974008"/>
            <a:ext cx="1420583" cy="44674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A3962C6-B917-5148-450E-11DF71E58D2B}"/>
              </a:ext>
            </a:extLst>
          </p:cNvPr>
          <p:cNvSpPr/>
          <p:nvPr/>
        </p:nvSpPr>
        <p:spPr>
          <a:xfrm>
            <a:off x="156303" y="2456362"/>
            <a:ext cx="2887329" cy="44674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CC3E0D8-F3E5-DB5D-4839-5D0DBE4362C8}"/>
              </a:ext>
            </a:extLst>
          </p:cNvPr>
          <p:cNvSpPr/>
          <p:nvPr/>
        </p:nvSpPr>
        <p:spPr>
          <a:xfrm>
            <a:off x="189588" y="3193573"/>
            <a:ext cx="2822915" cy="598317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181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C8DAD5-9C1D-A67D-3BF4-8BA746A6C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프레임워크란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D34FB9-4918-0C2C-1501-563F4BD50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프로그램의 동작을 모듈화 한 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모든 코드가 하나의 </a:t>
            </a:r>
            <a:r>
              <a:rPr lang="en-US" altLang="ko-KR" dirty="0" err="1"/>
              <a:t>cpp</a:t>
            </a:r>
            <a:r>
              <a:rPr lang="ko-KR" altLang="en-US" dirty="0"/>
              <a:t>에 있는 것이 아닌 클래스별 코드 구분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개발의 효율성 증가</a:t>
            </a:r>
            <a:r>
              <a:rPr lang="en-US" altLang="ko-KR" dirty="0"/>
              <a:t>, </a:t>
            </a:r>
            <a:r>
              <a:rPr lang="ko-KR" altLang="en-US" dirty="0"/>
              <a:t>유지보수 용이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325301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571F77-4682-2E40-7A65-239F32FCD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Obj</a:t>
            </a:r>
            <a:r>
              <a:rPr lang="ko-KR" altLang="en-US" dirty="0"/>
              <a:t>파일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7131EE-5711-1C2F-1A72-986935CB7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3D </a:t>
            </a:r>
            <a:r>
              <a:rPr lang="ko-KR" altLang="en-US" dirty="0"/>
              <a:t>오브젝트는 여러 개의 삼각형으로 </a:t>
            </a:r>
            <a:r>
              <a:rPr lang="ko-KR" altLang="en-US" dirty="0" err="1"/>
              <a:t>이루어져있다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삼각형은 </a:t>
            </a:r>
            <a:r>
              <a:rPr lang="en-US" altLang="ko-KR" dirty="0"/>
              <a:t>3</a:t>
            </a:r>
            <a:r>
              <a:rPr lang="ko-KR" altLang="en-US" dirty="0"/>
              <a:t>개의 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연결된 삼각형들은 점을 공유한다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모델의 정보를 저장하고 있으며</a:t>
            </a:r>
            <a:r>
              <a:rPr lang="en-US" altLang="ko-KR" dirty="0"/>
              <a:t>, </a:t>
            </a:r>
            <a:r>
              <a:rPr lang="ko-KR" altLang="en-US" dirty="0"/>
              <a:t>이때 중복된 정보를 최소화하여 가지고 있는 파일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79740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95EA0E-1E73-757A-C6DA-DBAD54C8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Obj</a:t>
            </a:r>
            <a:r>
              <a:rPr lang="ko-KR" altLang="en-US" dirty="0"/>
              <a:t>파일을 메모장으로 열어보자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2FD71F-4001-39B1-A57D-C1451DFAA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8419" y="1597624"/>
            <a:ext cx="5188235" cy="4960189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Obj</a:t>
            </a:r>
            <a:r>
              <a:rPr lang="ko-KR" altLang="en-US" dirty="0"/>
              <a:t>파일의 형식은 해당 정보가 무엇인지 알려주는 알파벳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 뒤에는 해당 알파벳에 대한 정보를 알려준다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#</a:t>
            </a:r>
            <a:r>
              <a:rPr lang="ko-KR" altLang="en-US" dirty="0"/>
              <a:t>은 주석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v</a:t>
            </a:r>
            <a:r>
              <a:rPr lang="ko-KR" altLang="en-US" dirty="0"/>
              <a:t>는 정점</a:t>
            </a:r>
            <a:r>
              <a:rPr lang="en-US" altLang="ko-KR" dirty="0"/>
              <a:t>, </a:t>
            </a:r>
          </a:p>
          <a:p>
            <a:pPr marL="0" indent="0">
              <a:buNone/>
            </a:pPr>
            <a:r>
              <a:rPr lang="en-US" altLang="ko-KR" dirty="0" err="1"/>
              <a:t>vn</a:t>
            </a:r>
            <a:r>
              <a:rPr lang="ko-KR" altLang="en-US" dirty="0"/>
              <a:t>은 </a:t>
            </a:r>
            <a:r>
              <a:rPr lang="ko-KR" altLang="en-US" dirty="0" err="1"/>
              <a:t>노말</a:t>
            </a:r>
            <a:r>
              <a:rPr lang="en-US" altLang="ko-KR" dirty="0"/>
              <a:t>, </a:t>
            </a:r>
          </a:p>
          <a:p>
            <a:pPr marL="0" indent="0">
              <a:buNone/>
            </a:pPr>
            <a:r>
              <a:rPr lang="en-US" altLang="ko-KR" dirty="0" err="1"/>
              <a:t>vt</a:t>
            </a:r>
            <a:r>
              <a:rPr lang="ko-KR" altLang="en-US" dirty="0"/>
              <a:t>는 </a:t>
            </a:r>
            <a:r>
              <a:rPr lang="ko-KR" altLang="en-US" dirty="0" err="1"/>
              <a:t>텍스쳐</a:t>
            </a:r>
            <a:r>
              <a:rPr lang="ko-KR" altLang="en-US" dirty="0"/>
              <a:t> 좌표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en-US" altLang="ko-KR" dirty="0"/>
              <a:t>f</a:t>
            </a:r>
            <a:r>
              <a:rPr lang="ko-KR" altLang="en-US" dirty="0"/>
              <a:t>는 면을 이루는 정점 인덱스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179F76E-C316-91F7-15DA-1D7AA25C6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120" y="1468320"/>
            <a:ext cx="3524742" cy="168616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6701CC5-963E-9C18-9CB4-19B41CEB5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120" y="3291740"/>
            <a:ext cx="3258005" cy="174331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71D3DC0-4E49-8AE9-5091-EC53B83595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120" y="5172318"/>
            <a:ext cx="2972215" cy="131463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BD571AF-731C-179C-5BA7-00A33F5881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4659" y="1690688"/>
            <a:ext cx="2972215" cy="4111869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2075C7D9-18AC-9EDD-20C6-08DE69FF400D}"/>
              </a:ext>
            </a:extLst>
          </p:cNvPr>
          <p:cNvSpPr/>
          <p:nvPr/>
        </p:nvSpPr>
        <p:spPr>
          <a:xfrm>
            <a:off x="381000" y="1397000"/>
            <a:ext cx="3147204" cy="168616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0733F0-A35B-D32C-E79A-8A5A2D4F6A51}"/>
              </a:ext>
            </a:extLst>
          </p:cNvPr>
          <p:cNvSpPr/>
          <p:nvPr/>
        </p:nvSpPr>
        <p:spPr>
          <a:xfrm>
            <a:off x="357625" y="3268628"/>
            <a:ext cx="3147204" cy="168616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A6D1041-C740-A297-61E2-30BFD335AEF9}"/>
              </a:ext>
            </a:extLst>
          </p:cNvPr>
          <p:cNvSpPr/>
          <p:nvPr/>
        </p:nvSpPr>
        <p:spPr>
          <a:xfrm>
            <a:off x="357625" y="5092048"/>
            <a:ext cx="3147204" cy="139490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494D97D-FCAC-BA60-5E3B-4D1715F07111}"/>
              </a:ext>
            </a:extLst>
          </p:cNvPr>
          <p:cNvSpPr/>
          <p:nvPr/>
        </p:nvSpPr>
        <p:spPr>
          <a:xfrm>
            <a:off x="3850469" y="1579504"/>
            <a:ext cx="2174716" cy="422305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F62BF87-C6F7-9EA6-584C-D8BEC6986B45}"/>
              </a:ext>
            </a:extLst>
          </p:cNvPr>
          <p:cNvSpPr/>
          <p:nvPr/>
        </p:nvSpPr>
        <p:spPr>
          <a:xfrm>
            <a:off x="3833692" y="1668471"/>
            <a:ext cx="280713" cy="304801"/>
          </a:xfrm>
          <a:prstGeom prst="ellips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CF19125-840E-F02F-9800-0D59B8A31BA4}"/>
              </a:ext>
            </a:extLst>
          </p:cNvPr>
          <p:cNvSpPr/>
          <p:nvPr/>
        </p:nvSpPr>
        <p:spPr>
          <a:xfrm>
            <a:off x="381000" y="1921161"/>
            <a:ext cx="280713" cy="304801"/>
          </a:xfrm>
          <a:prstGeom prst="ellips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E5CCAE4-2063-F7C5-0DD5-0C2A03F06CC5}"/>
              </a:ext>
            </a:extLst>
          </p:cNvPr>
          <p:cNvSpPr/>
          <p:nvPr/>
        </p:nvSpPr>
        <p:spPr>
          <a:xfrm>
            <a:off x="385709" y="3309443"/>
            <a:ext cx="362436" cy="304801"/>
          </a:xfrm>
          <a:prstGeom prst="ellips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8D57CD9-B2D2-88ED-082F-D402EB7FE1C6}"/>
              </a:ext>
            </a:extLst>
          </p:cNvPr>
          <p:cNvSpPr/>
          <p:nvPr/>
        </p:nvSpPr>
        <p:spPr>
          <a:xfrm>
            <a:off x="340138" y="5237279"/>
            <a:ext cx="362436" cy="304801"/>
          </a:xfrm>
          <a:prstGeom prst="ellips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F812005-1074-5288-D302-3C780975F83C}"/>
              </a:ext>
            </a:extLst>
          </p:cNvPr>
          <p:cNvCxnSpPr>
            <a:cxnSpLocks/>
            <a:stCxn id="19" idx="6"/>
          </p:cNvCxnSpPr>
          <p:nvPr/>
        </p:nvCxnSpPr>
        <p:spPr>
          <a:xfrm flipV="1">
            <a:off x="661713" y="2073561"/>
            <a:ext cx="6349351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010F033-A3DD-5F6C-5765-C795F2813C19}"/>
              </a:ext>
            </a:extLst>
          </p:cNvPr>
          <p:cNvCxnSpPr>
            <a:cxnSpLocks/>
            <a:stCxn id="20" idx="6"/>
          </p:cNvCxnSpPr>
          <p:nvPr/>
        </p:nvCxnSpPr>
        <p:spPr>
          <a:xfrm flipV="1">
            <a:off x="748145" y="2112821"/>
            <a:ext cx="6262919" cy="13490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1450E38-8234-0D5D-87A6-DD71FC9B2649}"/>
              </a:ext>
            </a:extLst>
          </p:cNvPr>
          <p:cNvCxnSpPr>
            <a:cxnSpLocks/>
            <a:stCxn id="21" idx="6"/>
          </p:cNvCxnSpPr>
          <p:nvPr/>
        </p:nvCxnSpPr>
        <p:spPr>
          <a:xfrm flipV="1">
            <a:off x="702574" y="2138523"/>
            <a:ext cx="6278351" cy="32511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D3A5332-3A15-6008-A3D2-154212F2C8B9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4114405" y="1820872"/>
            <a:ext cx="2889963" cy="2173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5507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60AC5-2A8F-CCC1-B101-DE36F845A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현재 우리에게 필요한 것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E09830-A83B-4CF2-5B0A-9B3EE00EE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모델의 </a:t>
            </a:r>
            <a:r>
              <a:rPr lang="ko-KR" altLang="en-US" dirty="0" err="1"/>
              <a:t>노말</a:t>
            </a:r>
            <a:r>
              <a:rPr lang="ko-KR" altLang="en-US" dirty="0"/>
              <a:t> 값은 나중에 배울 </a:t>
            </a:r>
            <a:r>
              <a:rPr lang="ko-KR" altLang="en-US" dirty="0" err="1"/>
              <a:t>라이팅</a:t>
            </a:r>
            <a:r>
              <a:rPr lang="ko-KR" altLang="en-US" dirty="0"/>
              <a:t> 작업에 사용</a:t>
            </a:r>
            <a:endParaRPr lang="en-US" altLang="ko-KR" dirty="0"/>
          </a:p>
          <a:p>
            <a:r>
              <a:rPr lang="ko-KR" altLang="en-US" dirty="0"/>
              <a:t>모델의 </a:t>
            </a:r>
            <a:r>
              <a:rPr lang="ko-KR" altLang="en-US" dirty="0" err="1"/>
              <a:t>텍스쳐</a:t>
            </a:r>
            <a:r>
              <a:rPr lang="ko-KR" altLang="en-US" dirty="0"/>
              <a:t> 좌표 값은 </a:t>
            </a:r>
            <a:r>
              <a:rPr lang="ko-KR" altLang="en-US" dirty="0" err="1"/>
              <a:t>텍스쳐를</a:t>
            </a:r>
            <a:r>
              <a:rPr lang="ko-KR" altLang="en-US" dirty="0"/>
              <a:t> 적용시킬 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따라서 현재 우리가 사용할 정보는 </a:t>
            </a:r>
            <a:r>
              <a:rPr lang="en-US" altLang="ko-KR" dirty="0"/>
              <a:t>v</a:t>
            </a:r>
            <a:r>
              <a:rPr lang="ko-KR" altLang="en-US" dirty="0"/>
              <a:t>와 </a:t>
            </a:r>
            <a:r>
              <a:rPr lang="en-US" altLang="ko-KR" dirty="0"/>
              <a:t>f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5FF0F3-FBB2-BD0B-FD59-3A2C2F95E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864" y="4490803"/>
            <a:ext cx="3524742" cy="168616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6295B8F-FE68-555E-19A3-2F1FC8598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3758" y="4092330"/>
            <a:ext cx="1735205" cy="240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8332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A60868-F62F-7150-91B8-FD0116F33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Obj</a:t>
            </a:r>
            <a:r>
              <a:rPr lang="ko-KR" altLang="en-US" dirty="0"/>
              <a:t>파일은 어디서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4387CF-6F2C-6176-21F3-B7F3C1742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모델링 작업을 할 수 있는 </a:t>
            </a:r>
            <a:r>
              <a:rPr lang="en-US" altLang="ko-KR" dirty="0"/>
              <a:t>3D Max, Zebra, Blender </a:t>
            </a:r>
            <a:r>
              <a:rPr lang="ko-KR" altLang="en-US" dirty="0"/>
              <a:t>등에서 모델을 </a:t>
            </a:r>
            <a:r>
              <a:rPr lang="en-US" altLang="ko-KR" dirty="0"/>
              <a:t>obj</a:t>
            </a:r>
            <a:r>
              <a:rPr lang="ko-KR" altLang="en-US" dirty="0"/>
              <a:t>파일로 </a:t>
            </a:r>
            <a:r>
              <a:rPr lang="en-US" altLang="ko-KR" dirty="0"/>
              <a:t>export</a:t>
            </a:r>
            <a:r>
              <a:rPr lang="ko-KR" altLang="en-US" dirty="0"/>
              <a:t>할 수 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사이트에서 다운받아 올 수 있다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Ex)</a:t>
            </a:r>
            <a:r>
              <a:rPr lang="ko-KR" altLang="en-US" dirty="0"/>
              <a:t> </a:t>
            </a:r>
            <a:r>
              <a:rPr lang="en-US" altLang="ko-KR" dirty="0">
                <a:hlinkClick r:id="rId2"/>
              </a:rPr>
              <a:t>https://www.models-resource.com/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13594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B409C6-0833-0266-92FE-60F57E484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Obj</a:t>
            </a:r>
            <a:r>
              <a:rPr lang="ko-KR" altLang="en-US" dirty="0"/>
              <a:t>파일 읽기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6C3FFE-D0B2-399B-8380-29F2A9399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629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당연히 구현 방법에는 여러가지가 있다</a:t>
            </a:r>
            <a:endParaRPr lang="en-US" altLang="ko-KR" sz="2400" dirty="0"/>
          </a:p>
          <a:p>
            <a:r>
              <a:rPr lang="en-US" altLang="ko-KR" sz="2400" dirty="0"/>
              <a:t>Obj</a:t>
            </a:r>
            <a:r>
              <a:rPr lang="ko-KR" altLang="en-US" sz="2400" dirty="0"/>
              <a:t>파일마다 구성이 조금씩 다르기 때문에</a:t>
            </a:r>
            <a:r>
              <a:rPr lang="en-US" altLang="ko-KR" sz="2400" dirty="0"/>
              <a:t>, </a:t>
            </a:r>
            <a:r>
              <a:rPr lang="ko-KR" altLang="en-US" sz="2400" dirty="0"/>
              <a:t>사용할 </a:t>
            </a:r>
            <a:r>
              <a:rPr lang="en-US" altLang="ko-KR" sz="2400" dirty="0"/>
              <a:t>obj</a:t>
            </a:r>
            <a:r>
              <a:rPr lang="ko-KR" altLang="en-US" sz="2400" dirty="0"/>
              <a:t>파일에 맞춰 제작하는 것이 가장 좋다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파일이름</a:t>
            </a:r>
            <a:r>
              <a:rPr lang="en-US" altLang="ko-KR" sz="2400" dirty="0"/>
              <a:t>, </a:t>
            </a:r>
            <a:r>
              <a:rPr lang="ko-KR" altLang="en-US" sz="2400" dirty="0"/>
              <a:t>정점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텍스쳐</a:t>
            </a:r>
            <a:r>
              <a:rPr lang="en-US" altLang="ko-KR" sz="2400" dirty="0"/>
              <a:t> </a:t>
            </a:r>
            <a:r>
              <a:rPr lang="ko-KR" altLang="en-US" sz="2400" dirty="0"/>
              <a:t>좌표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노말을</a:t>
            </a:r>
            <a:r>
              <a:rPr lang="ko-KR" altLang="en-US" sz="2400" dirty="0"/>
              <a:t> 저장할 컨테이너를 인자로 받는다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함수에서 반환을 하는 것이 아닌 인자로 받은 </a:t>
            </a:r>
            <a:r>
              <a:rPr lang="en-US" altLang="ko-KR" sz="2400" dirty="0"/>
              <a:t>vector</a:t>
            </a:r>
            <a:r>
              <a:rPr lang="ko-KR" altLang="en-US" sz="2400" dirty="0"/>
              <a:t>에 넣을 것이기 때문에 </a:t>
            </a:r>
            <a:r>
              <a:rPr lang="en-US" altLang="ko-KR" sz="2400" dirty="0"/>
              <a:t>&amp;</a:t>
            </a:r>
            <a:r>
              <a:rPr lang="ko-KR" altLang="en-US" sz="2400" dirty="0"/>
              <a:t>를 통해 원본을 넘김</a:t>
            </a:r>
            <a:endParaRPr lang="en-US" altLang="ko-KR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04BBBB-1BF7-5CE9-7F9F-0A1B1E049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58" y="3271106"/>
            <a:ext cx="10612741" cy="31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060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46AC1CE-2080-A276-0D4D-F07725BD8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4445" y="649739"/>
            <a:ext cx="4443107" cy="8167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E1ED93-718B-36E1-88AC-C816C7EF2AEC}"/>
              </a:ext>
            </a:extLst>
          </p:cNvPr>
          <p:cNvSpPr txBox="1"/>
          <p:nvPr/>
        </p:nvSpPr>
        <p:spPr>
          <a:xfrm>
            <a:off x="1815916" y="1865746"/>
            <a:ext cx="85601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Obj</a:t>
            </a:r>
            <a:r>
              <a:rPr lang="ko-KR" altLang="en-US" dirty="0"/>
              <a:t>파일에서 읽은 정보를 임시로 저장할 </a:t>
            </a:r>
            <a:r>
              <a:rPr lang="en-US" altLang="ko-KR" dirty="0"/>
              <a:t>vector</a:t>
            </a:r>
          </a:p>
          <a:p>
            <a:pPr algn="ctr"/>
            <a:r>
              <a:rPr lang="en-US" altLang="ko-KR" dirty="0"/>
              <a:t>Obj</a:t>
            </a:r>
            <a:r>
              <a:rPr lang="ko-KR" altLang="en-US" dirty="0"/>
              <a:t>파일에 각 정보가 몇 개가 있는지 모르기 때문에 크기가 가변인 </a:t>
            </a:r>
            <a:r>
              <a:rPr lang="en-US" altLang="ko-KR" dirty="0"/>
              <a:t>vector</a:t>
            </a:r>
            <a:r>
              <a:rPr lang="ko-KR" altLang="en-US" dirty="0"/>
              <a:t>를 사용</a:t>
            </a:r>
            <a:endParaRPr lang="en-US" altLang="ko-KR" dirty="0"/>
          </a:p>
          <a:p>
            <a:pPr algn="ctr"/>
            <a:r>
              <a:rPr lang="en-US" altLang="ko-KR" dirty="0" err="1"/>
              <a:t>vertexindices</a:t>
            </a:r>
            <a:r>
              <a:rPr lang="en-US" altLang="ko-KR" dirty="0"/>
              <a:t>, </a:t>
            </a:r>
            <a:r>
              <a:rPr lang="en-US" altLang="ko-KR" dirty="0" err="1"/>
              <a:t>uvindices</a:t>
            </a:r>
            <a:r>
              <a:rPr lang="en-US" altLang="ko-KR" dirty="0"/>
              <a:t>, </a:t>
            </a:r>
            <a:r>
              <a:rPr lang="en-US" altLang="ko-KR" dirty="0" err="1"/>
              <a:t>normalindices</a:t>
            </a:r>
            <a:r>
              <a:rPr lang="ko-KR" altLang="en-US" dirty="0"/>
              <a:t>는 인덱스 저장을 위한 임시 변수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0D5CFCF-13E0-1DA0-8D7D-172BDDF14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0352" y="3001784"/>
            <a:ext cx="4131295" cy="19132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7B2C86-828D-5934-31AF-37F046CD455A}"/>
              </a:ext>
            </a:extLst>
          </p:cNvPr>
          <p:cNvSpPr txBox="1"/>
          <p:nvPr/>
        </p:nvSpPr>
        <p:spPr>
          <a:xfrm>
            <a:off x="2059487" y="5187287"/>
            <a:ext cx="80730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파일을 열고 실패했을 때는 함수 종료</a:t>
            </a:r>
            <a:endParaRPr lang="en-US" altLang="ko-KR" dirty="0"/>
          </a:p>
          <a:p>
            <a:pPr algn="ctr"/>
            <a:r>
              <a:rPr lang="en-US" altLang="ko-KR" dirty="0"/>
              <a:t>While</a:t>
            </a:r>
            <a:r>
              <a:rPr lang="ko-KR" altLang="en-US" dirty="0"/>
              <a:t>문에서는 </a:t>
            </a:r>
            <a:r>
              <a:rPr lang="en-US" altLang="ko-KR" dirty="0"/>
              <a:t>obj</a:t>
            </a:r>
            <a:r>
              <a:rPr lang="ko-KR" altLang="en-US" dirty="0"/>
              <a:t>파일에 있는 내용을 빈칸이 있기 전까지 읽어서 로직 수행</a:t>
            </a:r>
          </a:p>
        </p:txBody>
      </p:sp>
    </p:spTree>
    <p:extLst>
      <p:ext uri="{BB962C8B-B14F-4D97-AF65-F5344CB8AC3E}">
        <p14:creationId xmlns:p14="http://schemas.microsoft.com/office/powerpoint/2010/main" val="18007235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D67D2B9-7209-C864-2B6B-499884C3F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494" y="1404117"/>
            <a:ext cx="7783011" cy="26387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AA775E-4860-8D3F-F273-339C4AA41588}"/>
              </a:ext>
            </a:extLst>
          </p:cNvPr>
          <p:cNvSpPr txBox="1"/>
          <p:nvPr/>
        </p:nvSpPr>
        <p:spPr>
          <a:xfrm>
            <a:off x="1480797" y="4791838"/>
            <a:ext cx="9230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v</a:t>
            </a:r>
            <a:r>
              <a:rPr lang="ko-KR" altLang="en-US" dirty="0"/>
              <a:t>는 정점 정보 </a:t>
            </a:r>
            <a:r>
              <a:rPr lang="en-US" altLang="ko-KR" dirty="0"/>
              <a:t>3</a:t>
            </a:r>
            <a:r>
              <a:rPr lang="ko-KR" altLang="en-US" dirty="0"/>
              <a:t>개가 연달아 있기 때문에 </a:t>
            </a:r>
            <a:r>
              <a:rPr lang="en-US" altLang="ko-KR" dirty="0"/>
              <a:t>3</a:t>
            </a:r>
            <a:r>
              <a:rPr lang="ko-KR" altLang="en-US" dirty="0"/>
              <a:t>개를 읽고 선언한 임시 정점 컨테이너에 저장</a:t>
            </a:r>
            <a:endParaRPr lang="en-US" altLang="ko-KR" dirty="0"/>
          </a:p>
          <a:p>
            <a:pPr algn="ctr"/>
            <a:r>
              <a:rPr lang="en-US" altLang="ko-KR" dirty="0"/>
              <a:t>Vt</a:t>
            </a:r>
            <a:r>
              <a:rPr lang="ko-KR" altLang="en-US" dirty="0"/>
              <a:t>와 </a:t>
            </a:r>
            <a:r>
              <a:rPr lang="en-US" altLang="ko-KR" dirty="0" err="1"/>
              <a:t>vn</a:t>
            </a:r>
            <a:r>
              <a:rPr lang="ko-KR" altLang="en-US" dirty="0"/>
              <a:t>의 경우도 동일한 </a:t>
            </a:r>
            <a:r>
              <a:rPr lang="en-US" altLang="ko-KR" dirty="0"/>
              <a:t>v</a:t>
            </a:r>
            <a:r>
              <a:rPr lang="ko-KR" altLang="en-US" dirty="0"/>
              <a:t>와 동일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004153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E51AFA5-74C4-E239-383A-DFDA7263E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94" y="580627"/>
            <a:ext cx="4667901" cy="56967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13A352-46D7-C6C5-A7C0-9CF21515862B}"/>
              </a:ext>
            </a:extLst>
          </p:cNvPr>
          <p:cNvSpPr txBox="1"/>
          <p:nvPr/>
        </p:nvSpPr>
        <p:spPr>
          <a:xfrm>
            <a:off x="6096000" y="1442301"/>
            <a:ext cx="466790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</a:t>
            </a:r>
            <a:r>
              <a:rPr lang="ko-KR" altLang="en-US" dirty="0"/>
              <a:t>는 </a:t>
            </a:r>
            <a:r>
              <a:rPr lang="en-US" altLang="ko-KR" dirty="0"/>
              <a:t>index</a:t>
            </a:r>
            <a:r>
              <a:rPr lang="ko-KR" altLang="en-US" dirty="0"/>
              <a:t>를 나타내기 위한 용도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While</a:t>
            </a:r>
            <a:r>
              <a:rPr lang="ko-KR" altLang="en-US" dirty="0"/>
              <a:t>문을 통해 </a:t>
            </a:r>
            <a:r>
              <a:rPr lang="en-US" altLang="ko-KR" dirty="0"/>
              <a:t>‘/’</a:t>
            </a:r>
            <a:r>
              <a:rPr lang="ko-KR" altLang="en-US" dirty="0"/>
              <a:t>을 제외하고 읽기</a:t>
            </a:r>
            <a:r>
              <a:rPr lang="en-US" altLang="ko-KR" dirty="0"/>
              <a:t>(47)</a:t>
            </a:r>
          </a:p>
          <a:p>
            <a:endParaRPr lang="en-US" altLang="ko-KR" dirty="0"/>
          </a:p>
          <a:p>
            <a:r>
              <a:rPr lang="en-US" altLang="ko-KR" dirty="0"/>
              <a:t>F </a:t>
            </a:r>
            <a:r>
              <a:rPr lang="ko-KR" altLang="en-US" dirty="0"/>
              <a:t>다음에 연달아 나오는 값의 인덱스는</a:t>
            </a:r>
            <a:endParaRPr lang="en-US" altLang="ko-KR" dirty="0"/>
          </a:p>
          <a:p>
            <a:r>
              <a:rPr lang="ko-KR" altLang="en-US" dirty="0"/>
              <a:t>정점</a:t>
            </a:r>
            <a:r>
              <a:rPr lang="en-US" altLang="ko-KR" dirty="0"/>
              <a:t>, </a:t>
            </a:r>
            <a:r>
              <a:rPr lang="ko-KR" altLang="en-US" dirty="0" err="1"/>
              <a:t>텍스쳐</a:t>
            </a:r>
            <a:r>
              <a:rPr lang="en-US" altLang="ko-KR" dirty="0"/>
              <a:t>, </a:t>
            </a:r>
            <a:r>
              <a:rPr lang="ko-KR" altLang="en-US" dirty="0" err="1"/>
              <a:t>노말</a:t>
            </a:r>
            <a:r>
              <a:rPr lang="ko-KR" altLang="en-US" dirty="0"/>
              <a:t> 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따라서 각 정보를 읽으면서 위에서 선언한 </a:t>
            </a:r>
            <a:r>
              <a:rPr lang="en-US" altLang="ko-KR" dirty="0"/>
              <a:t>indices</a:t>
            </a:r>
            <a:r>
              <a:rPr lang="ko-KR" altLang="en-US" dirty="0"/>
              <a:t>벡터에 넣어주기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조금 불필요한 작업이 들어가 있는데</a:t>
            </a:r>
            <a:r>
              <a:rPr lang="en-US" altLang="ko-KR" dirty="0"/>
              <a:t>, </a:t>
            </a:r>
            <a:r>
              <a:rPr lang="ko-KR" altLang="en-US" dirty="0"/>
              <a:t>각자 공부해서 알아서 수정하기</a:t>
            </a:r>
            <a:r>
              <a:rPr lang="en-US" altLang="ko-KR" dirty="0"/>
              <a:t> -&gt; </a:t>
            </a:r>
            <a:r>
              <a:rPr lang="ko-KR" altLang="en-US" dirty="0"/>
              <a:t>수정하지 않아도 정상적으로 동작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767624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60D4D27-619C-2337-99D7-A043A4B8F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093" y="123364"/>
            <a:ext cx="8554644" cy="33056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EBCBB4-8161-22BF-B1C2-52229C199AA6}"/>
              </a:ext>
            </a:extLst>
          </p:cNvPr>
          <p:cNvSpPr txBox="1"/>
          <p:nvPr/>
        </p:nvSpPr>
        <p:spPr>
          <a:xfrm>
            <a:off x="2014572" y="3441680"/>
            <a:ext cx="83136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</a:t>
            </a:r>
            <a:r>
              <a:rPr lang="ko-KR" altLang="en-US" dirty="0"/>
              <a:t>를 통해서 읽은 인덱스를 기준으로 인자로 받은 벡터에 값을 </a:t>
            </a:r>
            <a:r>
              <a:rPr lang="ko-KR" altLang="en-US" dirty="0" err="1"/>
              <a:t>넣어줌</a:t>
            </a:r>
            <a:r>
              <a:rPr lang="en-US" altLang="ko-KR" dirty="0"/>
              <a:t>(</a:t>
            </a:r>
            <a:r>
              <a:rPr lang="ko-KR" altLang="en-US" dirty="0"/>
              <a:t>반환할 값</a:t>
            </a:r>
            <a:r>
              <a:rPr lang="en-US" altLang="ko-K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vertexIndices</a:t>
            </a:r>
            <a:r>
              <a:rPr lang="ko-KR" altLang="en-US" dirty="0"/>
              <a:t>에 저장된 인덱스 값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en-US" altLang="ko-KR" dirty="0"/>
              <a:t>obj</a:t>
            </a:r>
            <a:r>
              <a:rPr lang="ko-KR" altLang="en-US" dirty="0"/>
              <a:t>에서 읽어온 값은 우리가 바로 사용하기 적합하지 않다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vertexIndex</a:t>
            </a:r>
            <a:r>
              <a:rPr lang="en-US" altLang="ko-KR" dirty="0"/>
              <a:t> = (</a:t>
            </a:r>
            <a:r>
              <a:rPr lang="en-US" altLang="ko-KR" dirty="0" err="1"/>
              <a:t>vertexIndex</a:t>
            </a:r>
            <a:r>
              <a:rPr lang="en-US" altLang="ko-KR" dirty="0"/>
              <a:t> - 1) * 3;</a:t>
            </a:r>
            <a:r>
              <a:rPr lang="ko-KR" altLang="en-US" dirty="0"/>
              <a:t> 을 통해 사용할 수 있는 값으로 가공</a:t>
            </a:r>
            <a:endParaRPr lang="en-US" altLang="ko-KR" dirty="0"/>
          </a:p>
          <a:p>
            <a:r>
              <a:rPr lang="en-US" altLang="ko-KR" dirty="0">
                <a:sym typeface="Wingdings" panose="05000000000000000000" pitchFamily="2" charset="2"/>
              </a:rPr>
              <a:t>	 </a:t>
            </a:r>
            <a:r>
              <a:rPr lang="en-US" altLang="ko-KR" dirty="0"/>
              <a:t>(</a:t>
            </a:r>
            <a:r>
              <a:rPr lang="en-US" altLang="ko-KR" dirty="0" err="1"/>
              <a:t>vertexIndex</a:t>
            </a:r>
            <a:r>
              <a:rPr lang="en-US" altLang="ko-KR" dirty="0"/>
              <a:t> - 1)</a:t>
            </a:r>
            <a:r>
              <a:rPr lang="ko-KR" altLang="en-US" dirty="0"/>
              <a:t>은 </a:t>
            </a:r>
            <a:r>
              <a:rPr lang="en-US" altLang="ko-KR" dirty="0"/>
              <a:t>one-base</a:t>
            </a:r>
            <a:r>
              <a:rPr lang="ko-KR" altLang="en-US" dirty="0"/>
              <a:t>의 인덱스를 </a:t>
            </a:r>
            <a:r>
              <a:rPr lang="en-US" altLang="ko-KR" dirty="0"/>
              <a:t>zero-base</a:t>
            </a:r>
            <a:r>
              <a:rPr lang="ko-KR" altLang="en-US" dirty="0"/>
              <a:t>로 변경</a:t>
            </a:r>
            <a:endParaRPr lang="en-US" altLang="ko-KR" dirty="0"/>
          </a:p>
          <a:p>
            <a:r>
              <a:rPr lang="en-US" altLang="ko-KR" dirty="0">
                <a:sym typeface="Wingdings" panose="05000000000000000000" pitchFamily="2" charset="2"/>
              </a:rPr>
              <a:t>	 </a:t>
            </a:r>
            <a:r>
              <a:rPr lang="en-US" altLang="ko-KR" dirty="0"/>
              <a:t>*3</a:t>
            </a:r>
            <a:r>
              <a:rPr lang="ko-KR" altLang="en-US" dirty="0"/>
              <a:t>은 인덱스들이 벡터를 기준으로 저장되는데 우리는 </a:t>
            </a:r>
            <a:r>
              <a:rPr lang="en-US" altLang="ko-KR" dirty="0"/>
              <a:t>float</a:t>
            </a:r>
            <a:r>
              <a:rPr lang="ko-KR" altLang="en-US" dirty="0"/>
              <a:t>으로 </a:t>
            </a:r>
            <a:r>
              <a:rPr lang="en-US" altLang="ko-KR" dirty="0"/>
              <a:t>1</a:t>
            </a:r>
            <a:r>
              <a:rPr lang="ko-KR" altLang="en-US" dirty="0"/>
              <a:t>개   </a:t>
            </a:r>
            <a:r>
              <a:rPr lang="en-US" altLang="ko-KR" dirty="0"/>
              <a:t>	</a:t>
            </a:r>
            <a:r>
              <a:rPr lang="ko-KR" altLang="en-US" dirty="0"/>
              <a:t>의 값을  </a:t>
            </a:r>
            <a:r>
              <a:rPr lang="en-US" altLang="ko-KR" dirty="0"/>
              <a:t>3</a:t>
            </a:r>
            <a:r>
              <a:rPr lang="ko-KR" altLang="en-US" dirty="0"/>
              <a:t>개로 저장했기 때문에 이를 맞춰주기 위함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가공된 값은 반환할 컨테이너에 </a:t>
            </a:r>
            <a:r>
              <a:rPr lang="ko-KR" altLang="en-US" dirty="0" err="1"/>
              <a:t>넣어줌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978897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2A1FEC-08AA-54AF-0845-9504BCA0B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실제 사용하기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6EA500-CDBC-87BC-49E7-3C36DB05E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610743" cy="43916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9C8BC1-A367-C712-804A-0585867C401F}"/>
              </a:ext>
            </a:extLst>
          </p:cNvPr>
          <p:cNvSpPr txBox="1"/>
          <p:nvPr/>
        </p:nvSpPr>
        <p:spPr>
          <a:xfrm>
            <a:off x="5791397" y="1670515"/>
            <a:ext cx="567655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InitBuffer</a:t>
            </a:r>
            <a:r>
              <a:rPr lang="ko-KR" altLang="en-US" dirty="0"/>
              <a:t>에서 버퍼를 생성하고 초기화하기 때문에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그보다 먼저 </a:t>
            </a:r>
            <a:r>
              <a:rPr lang="en-US" altLang="ko-KR" dirty="0"/>
              <a:t>obj</a:t>
            </a:r>
            <a:r>
              <a:rPr lang="ko-KR" altLang="en-US" dirty="0"/>
              <a:t>로부터 정보를 </a:t>
            </a:r>
            <a:r>
              <a:rPr lang="ko-KR" altLang="en-US" dirty="0" err="1"/>
              <a:t>읽어야함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Obj</a:t>
            </a:r>
            <a:r>
              <a:rPr lang="ko-KR" altLang="en-US" dirty="0"/>
              <a:t>를 통해 읽은 정보에는 색상 정보가 없다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따라서 색은 직접 넣어주자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algn="ctr"/>
            <a:r>
              <a:rPr lang="ko-KR" altLang="en-US" dirty="0"/>
              <a:t>이후 그리기 코드 등은 소스파일을 통해 볼 것</a:t>
            </a:r>
            <a:endParaRPr lang="en-US" altLang="ko-KR" dirty="0"/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*Obj</a:t>
            </a:r>
            <a:r>
              <a:rPr lang="ko-KR" altLang="en-US" dirty="0">
                <a:solidFill>
                  <a:srgbClr val="FF0000"/>
                </a:solidFill>
              </a:rPr>
              <a:t>파일 읽는 거 분석해보기</a:t>
            </a:r>
            <a:r>
              <a:rPr lang="en-US" altLang="ko-KR" dirty="0">
                <a:solidFill>
                  <a:srgbClr val="FF0000"/>
                </a:solidFill>
              </a:rPr>
              <a:t>*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*</a:t>
            </a:r>
            <a:r>
              <a:rPr lang="ko-KR" altLang="en-US" dirty="0">
                <a:solidFill>
                  <a:srgbClr val="FF0000"/>
                </a:solidFill>
              </a:rPr>
              <a:t>모르면 질문하기</a:t>
            </a:r>
            <a:r>
              <a:rPr lang="en-US" altLang="ko-KR" dirty="0">
                <a:solidFill>
                  <a:srgbClr val="FF0000"/>
                </a:solidFill>
              </a:rPr>
              <a:t>*</a:t>
            </a:r>
          </a:p>
          <a:p>
            <a:endParaRPr lang="en-US" altLang="ko-KR" dirty="0"/>
          </a:p>
          <a:p>
            <a:endParaRPr lang="en-US" altLang="ko-KR" dirty="0"/>
          </a:p>
          <a:p>
            <a:pPr algn="ctr"/>
            <a:r>
              <a:rPr lang="en-US" altLang="ko-KR" dirty="0" err="1">
                <a:solidFill>
                  <a:srgbClr val="FF0000"/>
                </a:solidFill>
              </a:rPr>
              <a:t>Vao</a:t>
            </a:r>
            <a:r>
              <a:rPr lang="en-US" altLang="ko-KR" dirty="0">
                <a:solidFill>
                  <a:srgbClr val="FF0000"/>
                </a:solidFill>
              </a:rPr>
              <a:t>,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vbo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만들고 사용하는 것이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이해가 안된다면 공부가 부족한 것이니 공부하세요</a:t>
            </a:r>
            <a:r>
              <a:rPr lang="en-US" altLang="ko-KR" dirty="0">
                <a:solidFill>
                  <a:srgbClr val="FF0000"/>
                </a:solidFill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3223456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E1BF76C-CB9B-B8BB-2DB0-3FDDCE2852D7}"/>
              </a:ext>
            </a:extLst>
          </p:cNvPr>
          <p:cNvSpPr/>
          <p:nvPr/>
        </p:nvSpPr>
        <p:spPr>
          <a:xfrm>
            <a:off x="3217653" y="207034"/>
            <a:ext cx="5805577" cy="6271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EB2AAE-FE3F-C8CA-A2D4-872757021960}"/>
              </a:ext>
            </a:extLst>
          </p:cNvPr>
          <p:cNvSpPr txBox="1"/>
          <p:nvPr/>
        </p:nvSpPr>
        <p:spPr>
          <a:xfrm>
            <a:off x="5355605" y="293299"/>
            <a:ext cx="1480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CFramework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3064159-ED21-BEA2-EC5A-3EBE56C77D31}"/>
              </a:ext>
            </a:extLst>
          </p:cNvPr>
          <p:cNvSpPr/>
          <p:nvPr/>
        </p:nvSpPr>
        <p:spPr>
          <a:xfrm>
            <a:off x="3545456" y="1216325"/>
            <a:ext cx="2044461" cy="110418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CSceneManager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48AEC81-DA77-8EC4-BF6B-8476A1F7A0B2}"/>
              </a:ext>
            </a:extLst>
          </p:cNvPr>
          <p:cNvSpPr/>
          <p:nvPr/>
        </p:nvSpPr>
        <p:spPr>
          <a:xfrm>
            <a:off x="6602085" y="1216324"/>
            <a:ext cx="2044461" cy="110418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CTimer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5E5AACD-CAB0-88A4-E000-6338FC29C4BF}"/>
              </a:ext>
            </a:extLst>
          </p:cNvPr>
          <p:cNvSpPr/>
          <p:nvPr/>
        </p:nvSpPr>
        <p:spPr>
          <a:xfrm>
            <a:off x="4842135" y="2743199"/>
            <a:ext cx="2044461" cy="110418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CObject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24F6465-089E-A2FC-5948-7FCE0A1D024C}"/>
              </a:ext>
            </a:extLst>
          </p:cNvPr>
          <p:cNvSpPr/>
          <p:nvPr/>
        </p:nvSpPr>
        <p:spPr>
          <a:xfrm>
            <a:off x="3686436" y="4401073"/>
            <a:ext cx="2044461" cy="110418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CCamera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E12EEF1-279A-8D57-11EA-33DE46340CFD}"/>
              </a:ext>
            </a:extLst>
          </p:cNvPr>
          <p:cNvSpPr/>
          <p:nvPr/>
        </p:nvSpPr>
        <p:spPr>
          <a:xfrm>
            <a:off x="6262617" y="4401073"/>
            <a:ext cx="2044461" cy="110418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CClient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539236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4B6DC9-D78F-7737-4778-DE2078264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/>
              <a:t>CMesh</a:t>
            </a:r>
            <a:r>
              <a:rPr lang="ko-KR" altLang="en-US" dirty="0"/>
              <a:t>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9BF5EB-F047-0370-E796-ADD13F726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모델의 정점</a:t>
            </a:r>
            <a:r>
              <a:rPr lang="en-US" altLang="ko-KR" dirty="0"/>
              <a:t>, UV, </a:t>
            </a:r>
            <a:r>
              <a:rPr lang="ko-KR" altLang="en-US" dirty="0"/>
              <a:t>색상</a:t>
            </a:r>
            <a:r>
              <a:rPr lang="en-US" altLang="ko-KR" dirty="0"/>
              <a:t>, </a:t>
            </a:r>
            <a:r>
              <a:rPr lang="ko-KR" altLang="en-US" dirty="0" err="1"/>
              <a:t>노말값들을</a:t>
            </a:r>
            <a:r>
              <a:rPr lang="ko-KR" altLang="en-US" dirty="0"/>
              <a:t> 저장하기 위한 클래스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이전 시간에 했던 </a:t>
            </a:r>
            <a:r>
              <a:rPr lang="en-US" altLang="ko-KR" dirty="0"/>
              <a:t>OBJ</a:t>
            </a:r>
            <a:r>
              <a:rPr lang="ko-KR" altLang="en-US" dirty="0" err="1"/>
              <a:t>로더를</a:t>
            </a:r>
            <a:r>
              <a:rPr lang="ko-KR" altLang="en-US" dirty="0"/>
              <a:t> 프레임워크에 적용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Mesh</a:t>
            </a:r>
            <a:r>
              <a:rPr lang="ko-KR" altLang="en-US" dirty="0"/>
              <a:t>구조체를 </a:t>
            </a:r>
            <a:r>
              <a:rPr lang="en-US" altLang="ko-KR" dirty="0" err="1"/>
              <a:t>Cmesh</a:t>
            </a:r>
            <a:r>
              <a:rPr lang="en-US" altLang="ko-KR" dirty="0"/>
              <a:t> </a:t>
            </a:r>
            <a:r>
              <a:rPr lang="ko-KR" altLang="en-US" dirty="0"/>
              <a:t>클래스로 변경하여 기능 추가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일단은 여러 개의 객체가 동일한 </a:t>
            </a:r>
            <a:r>
              <a:rPr lang="en-US" altLang="ko-KR" dirty="0"/>
              <a:t>Mesh</a:t>
            </a:r>
            <a:r>
              <a:rPr lang="ko-KR" altLang="en-US" dirty="0"/>
              <a:t>를 공유할 때 하나의 </a:t>
            </a:r>
            <a:r>
              <a:rPr lang="en-US" altLang="ko-KR" dirty="0"/>
              <a:t>Mesh</a:t>
            </a:r>
            <a:r>
              <a:rPr lang="ko-KR" altLang="en-US" dirty="0"/>
              <a:t>만을 </a:t>
            </a:r>
            <a:r>
              <a:rPr lang="ko-KR" altLang="en-US" dirty="0" err="1"/>
              <a:t>로드하는</a:t>
            </a:r>
            <a:r>
              <a:rPr lang="ko-KR" altLang="en-US" dirty="0"/>
              <a:t> 기능 수행</a:t>
            </a:r>
          </a:p>
        </p:txBody>
      </p:sp>
    </p:spTree>
    <p:extLst>
      <p:ext uri="{BB962C8B-B14F-4D97-AF65-F5344CB8AC3E}">
        <p14:creationId xmlns:p14="http://schemas.microsoft.com/office/powerpoint/2010/main" val="39727684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0FD6AD-AADF-55F9-4378-C1F2F90B7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클래스 추가 및 구조체 삭제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F741F5-BBD8-59AA-3DBA-E88F5A289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384" y="1690688"/>
            <a:ext cx="2886478" cy="427732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27C4DB6-3D95-3F81-3252-ADF00E21DA60}"/>
              </a:ext>
            </a:extLst>
          </p:cNvPr>
          <p:cNvSpPr/>
          <p:nvPr/>
        </p:nvSpPr>
        <p:spPr>
          <a:xfrm>
            <a:off x="2158172" y="3048000"/>
            <a:ext cx="1413164" cy="54494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F176013-3344-DD47-73D1-FC3C4FE47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49254"/>
            <a:ext cx="4418256" cy="496018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41FF736-1B1F-6700-6110-4D11542C8C36}"/>
              </a:ext>
            </a:extLst>
          </p:cNvPr>
          <p:cNvSpPr/>
          <p:nvPr/>
        </p:nvSpPr>
        <p:spPr>
          <a:xfrm>
            <a:off x="6726511" y="1974950"/>
            <a:ext cx="2072431" cy="94940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A43109-F390-522D-886B-6F3E6BDC25C0}"/>
              </a:ext>
            </a:extLst>
          </p:cNvPr>
          <p:cNvSpPr txBox="1"/>
          <p:nvPr/>
        </p:nvSpPr>
        <p:spPr>
          <a:xfrm>
            <a:off x="7591245" y="164815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10125991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556D94-E806-AC68-CBB9-8B495FDFC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/>
              <a:t>CMesh.h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1B21687-0F76-9755-82CB-F70CA431E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23" y="1561379"/>
            <a:ext cx="11126753" cy="4667901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96DC2A-6DEF-EA33-B071-21AFFA58E318}"/>
              </a:ext>
            </a:extLst>
          </p:cNvPr>
          <p:cNvCxnSpPr/>
          <p:nvPr/>
        </p:nvCxnSpPr>
        <p:spPr>
          <a:xfrm>
            <a:off x="6010275" y="5857875"/>
            <a:ext cx="92392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2C5C379-9D1B-4551-3D92-DC7E7E5DB124}"/>
              </a:ext>
            </a:extLst>
          </p:cNvPr>
          <p:cNvSpPr txBox="1"/>
          <p:nvPr/>
        </p:nvSpPr>
        <p:spPr>
          <a:xfrm>
            <a:off x="6929794" y="5673209"/>
            <a:ext cx="4733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Mesh</a:t>
            </a:r>
            <a:r>
              <a:rPr lang="ko-KR" altLang="en-US" dirty="0">
                <a:solidFill>
                  <a:srgbClr val="FF0000"/>
                </a:solidFill>
              </a:rPr>
              <a:t>의 정보를 저장 </a:t>
            </a:r>
            <a:r>
              <a:rPr lang="en-US" altLang="ko-KR" dirty="0">
                <a:solidFill>
                  <a:srgbClr val="FF0000"/>
                </a:solidFill>
              </a:rPr>
              <a:t>{</a:t>
            </a:r>
            <a:r>
              <a:rPr lang="ko-KR" altLang="en-US" dirty="0">
                <a:solidFill>
                  <a:srgbClr val="FF0000"/>
                </a:solidFill>
              </a:rPr>
              <a:t>파일이름 </a:t>
            </a:r>
            <a:r>
              <a:rPr lang="en-US" altLang="ko-KR" dirty="0">
                <a:solidFill>
                  <a:srgbClr val="FF0000"/>
                </a:solidFill>
              </a:rPr>
              <a:t>– Mesh</a:t>
            </a:r>
            <a:r>
              <a:rPr lang="ko-KR" altLang="en-US" dirty="0">
                <a:solidFill>
                  <a:srgbClr val="FF0000"/>
                </a:solidFill>
              </a:rPr>
              <a:t>정보</a:t>
            </a:r>
            <a:r>
              <a:rPr lang="en-US" altLang="ko-KR" dirty="0">
                <a:solidFill>
                  <a:srgbClr val="FF0000"/>
                </a:solidFill>
              </a:rPr>
              <a:t>}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21DAA67-DE2C-C092-DFD7-0DBF2671C4A0}"/>
              </a:ext>
            </a:extLst>
          </p:cNvPr>
          <p:cNvSpPr/>
          <p:nvPr/>
        </p:nvSpPr>
        <p:spPr>
          <a:xfrm>
            <a:off x="6925387" y="5673207"/>
            <a:ext cx="4666537" cy="36933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B0A0D81-1140-901D-722F-6EA9BB30B172}"/>
              </a:ext>
            </a:extLst>
          </p:cNvPr>
          <p:cNvCxnSpPr>
            <a:cxnSpLocks/>
          </p:cNvCxnSpPr>
          <p:nvPr/>
        </p:nvCxnSpPr>
        <p:spPr>
          <a:xfrm flipV="1">
            <a:off x="3333750" y="4286250"/>
            <a:ext cx="866775" cy="3238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7348C36-8E22-E301-B3F0-64ADA4BDD94C}"/>
              </a:ext>
            </a:extLst>
          </p:cNvPr>
          <p:cNvSpPr/>
          <p:nvPr/>
        </p:nvSpPr>
        <p:spPr>
          <a:xfrm>
            <a:off x="4200525" y="4101582"/>
            <a:ext cx="7029449" cy="36933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C65808-6C9A-1C9B-3B6B-B05453BC3AC1}"/>
              </a:ext>
            </a:extLst>
          </p:cNvPr>
          <p:cNvSpPr txBox="1"/>
          <p:nvPr/>
        </p:nvSpPr>
        <p:spPr>
          <a:xfrm>
            <a:off x="4196119" y="4101583"/>
            <a:ext cx="67671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Mesh</a:t>
            </a:r>
            <a:r>
              <a:rPr lang="ko-KR" altLang="en-US" dirty="0">
                <a:solidFill>
                  <a:srgbClr val="FF0000"/>
                </a:solidFill>
              </a:rPr>
              <a:t>를 반환</a:t>
            </a:r>
            <a:r>
              <a:rPr lang="en-US" altLang="ko-KR" dirty="0">
                <a:solidFill>
                  <a:srgbClr val="FF0000"/>
                </a:solidFill>
              </a:rPr>
              <a:t>, color</a:t>
            </a:r>
            <a:r>
              <a:rPr lang="ko-KR" altLang="en-US" dirty="0">
                <a:solidFill>
                  <a:srgbClr val="FF0000"/>
                </a:solidFill>
              </a:rPr>
              <a:t>를 인자로 넘기지 않으면 기본값은 검정색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3AF8770-F79F-9992-EB78-ABD29BB4EB96}"/>
              </a:ext>
            </a:extLst>
          </p:cNvPr>
          <p:cNvSpPr/>
          <p:nvPr/>
        </p:nvSpPr>
        <p:spPr>
          <a:xfrm>
            <a:off x="4138968" y="2158550"/>
            <a:ext cx="7214832" cy="157162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49309F-12B9-1673-79CF-3A7847C674B2}"/>
              </a:ext>
            </a:extLst>
          </p:cNvPr>
          <p:cNvSpPr txBox="1"/>
          <p:nvPr/>
        </p:nvSpPr>
        <p:spPr>
          <a:xfrm>
            <a:off x="4138967" y="2174912"/>
            <a:ext cx="682430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포인터로 저장해야 데이터의 위치를 가리켜 복사 </a:t>
            </a:r>
            <a:r>
              <a:rPr lang="en-US" altLang="ko-KR" dirty="0">
                <a:solidFill>
                  <a:srgbClr val="FF0000"/>
                </a:solidFill>
              </a:rPr>
              <a:t>X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 err="1">
                <a:solidFill>
                  <a:srgbClr val="FF0000"/>
                </a:solidFill>
              </a:rPr>
              <a:t>shared_ptr</a:t>
            </a:r>
            <a:r>
              <a:rPr lang="ko-KR" altLang="en-US" dirty="0">
                <a:solidFill>
                  <a:srgbClr val="FF0000"/>
                </a:solidFill>
              </a:rPr>
              <a:t>을 사용해야 데이터 관리가 쉬움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err="1">
                <a:solidFill>
                  <a:srgbClr val="FF0000"/>
                </a:solidFill>
              </a:rPr>
              <a:t>원시포인터</a:t>
            </a:r>
            <a:r>
              <a:rPr lang="ko-KR" altLang="en-US" dirty="0">
                <a:solidFill>
                  <a:srgbClr val="FF0000"/>
                </a:solidFill>
              </a:rPr>
              <a:t> 사용 시 </a:t>
            </a:r>
            <a:r>
              <a:rPr lang="en-US" altLang="ko-KR" dirty="0">
                <a:solidFill>
                  <a:srgbClr val="FF0000"/>
                </a:solidFill>
              </a:rPr>
              <a:t>mesh</a:t>
            </a:r>
            <a:r>
              <a:rPr lang="ko-KR" altLang="en-US" dirty="0">
                <a:solidFill>
                  <a:srgbClr val="FF0000"/>
                </a:solidFill>
              </a:rPr>
              <a:t>의 메모리 반환 판단이 어려움</a:t>
            </a:r>
          </a:p>
        </p:txBody>
      </p:sp>
    </p:spTree>
    <p:extLst>
      <p:ext uri="{BB962C8B-B14F-4D97-AF65-F5344CB8AC3E}">
        <p14:creationId xmlns:p14="http://schemas.microsoft.com/office/powerpoint/2010/main" val="3050112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D25BFA-40EB-F62B-936A-25302C66C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/>
              <a:t>CMesh.h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F17EB3-279A-C0DF-B119-1D6C228520BA}"/>
              </a:ext>
            </a:extLst>
          </p:cNvPr>
          <p:cNvSpPr txBox="1"/>
          <p:nvPr/>
        </p:nvSpPr>
        <p:spPr>
          <a:xfrm>
            <a:off x="223837" y="1654433"/>
            <a:ext cx="12177713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#pragma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once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struct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MeshInfo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vertex;</a:t>
            </a:r>
          </a:p>
          <a:p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color;</a:t>
            </a:r>
          </a:p>
          <a:p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normals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vec2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uvs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array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GLuint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4&gt;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vbos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CMesh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MeshInfo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GetMeshInfo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sz="14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meshFileName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{ 0.0f, 0.0f, 0.0f });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LoadOBJ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filename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&gt;&amp; </a:t>
            </a:r>
            <a:r>
              <a:rPr lang="en-US" altLang="ko-KR" sz="14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out_vertex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vec2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&gt;&amp; </a:t>
            </a:r>
            <a:r>
              <a:rPr lang="en-US" altLang="ko-KR" sz="14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out_uvs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&gt;&amp; </a:t>
            </a:r>
            <a:r>
              <a:rPr lang="en-US" altLang="ko-KR" sz="14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out_normals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unordered_map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MeshInfo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&gt;&gt;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meshInfos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114351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FAF5E-DCEA-5961-6AF3-AB55FE2B7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CMesh.cpp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2026247-A6AA-D868-9426-50233CE11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60" y="1809750"/>
            <a:ext cx="11317279" cy="3839111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784543AB-4C82-42FA-B1AC-A0F503CD6A0F}"/>
              </a:ext>
            </a:extLst>
          </p:cNvPr>
          <p:cNvGrpSpPr/>
          <p:nvPr/>
        </p:nvGrpSpPr>
        <p:grpSpPr>
          <a:xfrm>
            <a:off x="5438775" y="2384702"/>
            <a:ext cx="2641608" cy="369333"/>
            <a:chOff x="4257675" y="2158483"/>
            <a:chExt cx="2641608" cy="369333"/>
          </a:xfrm>
        </p:grpSpPr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4874622C-185E-FB5D-0747-174EE4856E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7675" y="2343150"/>
              <a:ext cx="647701" cy="762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7BE27CF-6F14-D67E-23E0-1A056FB6A5A8}"/>
                </a:ext>
              </a:extLst>
            </p:cNvPr>
            <p:cNvSpPr txBox="1"/>
            <p:nvPr/>
          </p:nvSpPr>
          <p:spPr>
            <a:xfrm>
              <a:off x="4834294" y="2158484"/>
              <a:ext cx="20649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Static </a:t>
              </a:r>
              <a:r>
                <a:rPr lang="ko-KR" altLang="en-US" dirty="0">
                  <a:solidFill>
                    <a:srgbClr val="FF0000"/>
                  </a:solidFill>
                </a:rPr>
                <a:t>변수 초기화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C041AD1-C420-2A1D-0D10-F56F473B45DC}"/>
                </a:ext>
              </a:extLst>
            </p:cNvPr>
            <p:cNvSpPr/>
            <p:nvPr/>
          </p:nvSpPr>
          <p:spPr>
            <a:xfrm>
              <a:off x="4905376" y="2158483"/>
              <a:ext cx="1993907" cy="369333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23501F1-B635-8248-B1DF-8CB48CD501CC}"/>
              </a:ext>
            </a:extLst>
          </p:cNvPr>
          <p:cNvGrpSpPr/>
          <p:nvPr/>
        </p:nvGrpSpPr>
        <p:grpSpPr>
          <a:xfrm>
            <a:off x="7047888" y="3100001"/>
            <a:ext cx="4520327" cy="1143477"/>
            <a:chOff x="4257675" y="1938337"/>
            <a:chExt cx="4520327" cy="1143477"/>
          </a:xfrm>
        </p:grpSpPr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16FDC8EB-714F-A7EA-D45D-3836E72EF3A2}"/>
                </a:ext>
              </a:extLst>
            </p:cNvPr>
            <p:cNvCxnSpPr>
              <a:cxnSpLocks/>
            </p:cNvCxnSpPr>
            <p:nvPr/>
          </p:nvCxnSpPr>
          <p:spPr>
            <a:xfrm>
              <a:off x="4257675" y="1938337"/>
              <a:ext cx="647701" cy="4048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F13FC20-9152-2C43-7A49-7087694C9C7E}"/>
                </a:ext>
              </a:extLst>
            </p:cNvPr>
            <p:cNvSpPr txBox="1"/>
            <p:nvPr/>
          </p:nvSpPr>
          <p:spPr>
            <a:xfrm>
              <a:off x="4834294" y="2158484"/>
              <a:ext cx="394370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FF0000"/>
                  </a:solidFill>
                </a:rPr>
                <a:t>해당 파일이름의 </a:t>
              </a:r>
              <a:r>
                <a:rPr lang="en-US" altLang="ko-KR" dirty="0" err="1">
                  <a:solidFill>
                    <a:srgbClr val="FF0000"/>
                  </a:solidFill>
                </a:rPr>
                <a:t>MeshInfo</a:t>
              </a:r>
              <a:r>
                <a:rPr lang="ko-KR" altLang="en-US" dirty="0">
                  <a:solidFill>
                    <a:srgbClr val="FF0000"/>
                  </a:solidFill>
                </a:rPr>
                <a:t>가 없다면</a:t>
              </a:r>
              <a:endParaRPr lang="en-US" altLang="ko-KR" dirty="0">
                <a:solidFill>
                  <a:srgbClr val="FF0000"/>
                </a:solidFill>
              </a:endParaRPr>
            </a:p>
            <a:p>
              <a:r>
                <a:rPr lang="ko-KR" altLang="en-US" dirty="0">
                  <a:solidFill>
                    <a:srgbClr val="FF0000"/>
                  </a:solidFill>
                </a:rPr>
                <a:t>파일을 로드 후 반환</a:t>
              </a:r>
              <a:endParaRPr lang="en-US" altLang="ko-KR" dirty="0">
                <a:solidFill>
                  <a:srgbClr val="FF0000"/>
                </a:solidFill>
              </a:endParaRPr>
            </a:p>
            <a:p>
              <a:r>
                <a:rPr lang="ko-KR" altLang="en-US" dirty="0">
                  <a:solidFill>
                    <a:srgbClr val="FF0000"/>
                  </a:solidFill>
                </a:rPr>
                <a:t>있다면 바로 반환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9E79206-0471-FCEE-B9FB-44344FDF6FB0}"/>
                </a:ext>
              </a:extLst>
            </p:cNvPr>
            <p:cNvSpPr/>
            <p:nvPr/>
          </p:nvSpPr>
          <p:spPr>
            <a:xfrm>
              <a:off x="4905376" y="2158483"/>
              <a:ext cx="3772511" cy="923330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901598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E68C603-F968-8097-8A0D-A287D7FF2F44}"/>
              </a:ext>
            </a:extLst>
          </p:cNvPr>
          <p:cNvSpPr txBox="1"/>
          <p:nvPr/>
        </p:nvSpPr>
        <p:spPr>
          <a:xfrm>
            <a:off x="247650" y="117693"/>
            <a:ext cx="4295776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4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pch.h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endParaRPr lang="en-US" altLang="ko-KR" sz="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4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CMesh.h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endParaRPr lang="en-US" altLang="ko-KR" sz="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4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fstream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unordered_map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MeshInfo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&gt;&gt; </a:t>
            </a:r>
            <a:r>
              <a:rPr lang="en-US" altLang="ko-KR" sz="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CMesh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meshInfos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MeshInfo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CMesh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GetMeshInfo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sz="4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meshFileName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(!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meshInfos.contains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4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meshFileName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 {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MeshInfo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meshInfo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make_shared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MeshInfo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&gt;();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LoadOBJ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4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meshFileName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meshInfo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vertex,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meshInfo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uvs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meshInfo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normals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nn-NO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nn-NO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0; i &lt; meshInfo</a:t>
            </a:r>
            <a:r>
              <a:rPr lang="nn-NO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nn-NO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vertex.size(); ++i)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meshInfo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color.push_back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meshInfos.insert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({ </a:t>
            </a:r>
            <a:r>
              <a:rPr lang="en-US" altLang="ko-KR" sz="4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meshFileName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meshInfo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});</a:t>
            </a:r>
          </a:p>
          <a:p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meshInfos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4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meshFileName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CMesh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LoadOBJ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sz="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filename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&gt;&amp; </a:t>
            </a:r>
            <a:r>
              <a:rPr lang="en-US" altLang="ko-KR" sz="4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out_vertex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vec2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&gt;&amp; </a:t>
            </a:r>
            <a:r>
              <a:rPr lang="en-US" altLang="ko-KR" sz="4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out_uvs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&gt;&amp; </a:t>
            </a:r>
            <a:r>
              <a:rPr lang="en-US" altLang="ko-KR" sz="4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out_normals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vertexindices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uvindices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normalindices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GLfloat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temp_vertex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GLfloat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temp_uvs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GLfloat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temp_normals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ifstream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in(</a:t>
            </a:r>
            <a:r>
              <a:rPr lang="en-US" altLang="ko-KR" sz="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filename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ios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::in);</a:t>
            </a:r>
          </a:p>
          <a:p>
            <a:endParaRPr lang="ko-KR" altLang="en-US" sz="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in.fail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 {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"Impossible to open file"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(!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in.eof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 {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lineHeader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in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&gt;&gt;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lineHeader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lineHeader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==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"v"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vertex;</a:t>
            </a:r>
          </a:p>
          <a:p>
            <a:r>
              <a:rPr lang="de-DE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in </a:t>
            </a:r>
            <a:r>
              <a:rPr lang="de-DE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&gt;&gt;</a:t>
            </a:r>
            <a:r>
              <a:rPr lang="de-DE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vertex.x </a:t>
            </a:r>
            <a:r>
              <a:rPr lang="de-DE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&gt;&gt;</a:t>
            </a:r>
            <a:r>
              <a:rPr lang="de-DE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vertex.y </a:t>
            </a:r>
            <a:r>
              <a:rPr lang="de-DE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&gt;&gt;</a:t>
            </a:r>
            <a:r>
              <a:rPr lang="de-DE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vertex.z;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temp_vertex.push_back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vertex.x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temp_vertex.push_back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vertex.y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temp_vertex.push_back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vertex.z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lineHeader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==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4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vt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vec2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uv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in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&gt;&gt;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uv.x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&gt;&gt;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uv.y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temp_uvs.push_back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uv.x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temp_uvs.push_back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uv.y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lineHeader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==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4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vn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normal;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in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&gt;&gt;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normal.x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&gt;&gt;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normal.y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&gt;&gt;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normal.z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temp_normals.push_back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normal.x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temp_normals.push_back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normal.y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temp_normals.push_back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normal.z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lineHeader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==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"f"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vertex1, vertex2, vertex3;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unsigned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vertexindex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[3],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uvindex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[3],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normalindex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[3];</a:t>
            </a:r>
          </a:p>
          <a:p>
            <a:endParaRPr lang="ko-KR" altLang="en-US" sz="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k = 0; k &lt; 3; ++k) {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temp, temp2;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cnt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 0 }, cnt2{ 0 };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in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&gt;&gt;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temp;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(1) {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((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)temp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cnt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!= 47 &amp;&amp;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cnt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temp.size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 {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temp2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+=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)temp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cnt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cnt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++;</a:t>
            </a:r>
          </a:p>
          <a:p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((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)temp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cnt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47 &amp;&amp; cnt2 == 0) {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vertexindex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[k] =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atoi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(temp2.c_str());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vertexindices.push_back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vertexindex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[k]);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cnt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++; cnt2++;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temp2.clear();</a:t>
            </a:r>
          </a:p>
          <a:p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((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)temp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cnt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47 &amp;&amp; cnt2 == 1) {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uvindex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[k] =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atoi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(temp2.c_str());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uvindices.push_back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uvindex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[k]);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cnt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++; cnt2++;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temp2.clear();</a:t>
            </a:r>
          </a:p>
          <a:p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(temp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cnt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'\n'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&amp;&amp; cnt2 == 2) {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normalindex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[k] =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atoi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(temp2.c_str());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normalindices.push_back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normalindex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[k]);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continue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nn-NO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nn-NO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0; i &lt; vertexindices.size(); ++i) {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unsigned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vertexIndex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vertexindices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vertexIndex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(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vertexIndex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- 1) * 3;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vertex = {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temp_vertex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vertexIndex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temp_vertex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vertexIndex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+ 1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temp_vertex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vertexIndex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+ 2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};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4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out_vertex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.push_back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 vertex );</a:t>
            </a:r>
          </a:p>
          <a:p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unsigned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uvindices.size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++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da-DK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da-DK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unsigned</a:t>
            </a:r>
            <a:r>
              <a:rPr lang="da-DK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da-DK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da-DK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uvIndex = uvindices</a:t>
            </a:r>
            <a:r>
              <a:rPr lang="da-DK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da-DK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da-DK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da-DK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uvIndex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(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uvIndex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- 1) * 2;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vec2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uv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{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temp_uvs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uvIndex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temp_uvs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uvIndex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+ 1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};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4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out_uvs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.push_back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uv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unsigned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normalindices.size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++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unsigned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normalIndex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normalindices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normalIndex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(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normalIndex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- 1) * 3;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normal = {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temp_normals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normalIndex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temp_normals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normalIndex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+ 1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temp_normals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normalIndex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+ 2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};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4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out_normals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.push_back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(normal);</a:t>
            </a:r>
          </a:p>
          <a:p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4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280A56F9-51C2-DD26-1BC8-47676B503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7924" y="365125"/>
            <a:ext cx="5095875" cy="1325563"/>
          </a:xfrm>
        </p:spPr>
        <p:txBody>
          <a:bodyPr/>
          <a:lstStyle/>
          <a:p>
            <a:pPr algn="ctr"/>
            <a:r>
              <a:rPr lang="en-US" altLang="ko-KR" dirty="0"/>
              <a:t>CMesh.cpp </a:t>
            </a:r>
            <a:r>
              <a:rPr lang="ko-KR" altLang="en-US" dirty="0"/>
              <a:t>코드</a:t>
            </a:r>
          </a:p>
        </p:txBody>
      </p:sp>
    </p:spTree>
    <p:extLst>
      <p:ext uri="{BB962C8B-B14F-4D97-AF65-F5344CB8AC3E}">
        <p14:creationId xmlns:p14="http://schemas.microsoft.com/office/powerpoint/2010/main" val="16960785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2F839B-700B-4ABA-92C0-4D0C7883C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빌드를 해보자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F639F3-691E-CBF5-0787-4CD5D0EAE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479425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b="1" dirty="0"/>
              <a:t>빌드가 성공해야 한다</a:t>
            </a:r>
          </a:p>
        </p:txBody>
      </p:sp>
    </p:spTree>
    <p:extLst>
      <p:ext uri="{BB962C8B-B14F-4D97-AF65-F5344CB8AC3E}">
        <p14:creationId xmlns:p14="http://schemas.microsoft.com/office/powerpoint/2010/main" val="26443434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71626A-009E-B4DE-F463-9D37DF3CA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3D</a:t>
            </a:r>
            <a:r>
              <a:rPr lang="ko-KR" altLang="en-US" dirty="0"/>
              <a:t>출력을 위한 작업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6E31C0-869D-523E-6F97-0E11F18A0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699" y="5235575"/>
            <a:ext cx="4105275" cy="593725"/>
          </a:xfrm>
        </p:spPr>
        <p:txBody>
          <a:bodyPr/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수정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12D9CC-0214-57C2-D193-63F8826A0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610" y="2171524"/>
            <a:ext cx="4153480" cy="25149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68348E-115E-A9F7-30BE-1EB159F21B07}"/>
              </a:ext>
            </a:extLst>
          </p:cNvPr>
          <p:cNvSpPr txBox="1"/>
          <p:nvPr/>
        </p:nvSpPr>
        <p:spPr>
          <a:xfrm>
            <a:off x="5676900" y="1934766"/>
            <a:ext cx="6096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#version 440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layout(location = 0) in vec3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vPos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layout(location = 1) in vec3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in_Color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uniform mat4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modelTransform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 vec4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out_Color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 main()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gl_Position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modelTransform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vec4(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vPos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1.0);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out_Color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vec4(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in_Color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1.0);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71610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C0BFEF-85C7-9C41-E196-8A0424F08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/>
              <a:t>CTransform</a:t>
            </a:r>
            <a:r>
              <a:rPr lang="ko-KR" altLang="en-US" dirty="0"/>
              <a:t>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DEEF88-C685-4376-591D-923830E48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객체의 이동</a:t>
            </a:r>
            <a:r>
              <a:rPr lang="en-US" altLang="ko-KR" dirty="0"/>
              <a:t>, </a:t>
            </a:r>
            <a:r>
              <a:rPr lang="ko-KR" altLang="en-US" dirty="0"/>
              <a:t>회전</a:t>
            </a:r>
            <a:r>
              <a:rPr lang="en-US" altLang="ko-KR" dirty="0"/>
              <a:t>, </a:t>
            </a:r>
            <a:r>
              <a:rPr lang="ko-KR" altLang="en-US" dirty="0"/>
              <a:t>스케일 등을 </a:t>
            </a:r>
            <a:r>
              <a:rPr lang="en-US" altLang="ko-KR" dirty="0"/>
              <a:t>Object</a:t>
            </a:r>
            <a:r>
              <a:rPr lang="ko-KR" altLang="en-US" dirty="0"/>
              <a:t>클래스에서 수행하는 것이 아니라 </a:t>
            </a:r>
            <a:r>
              <a:rPr lang="en-US" altLang="ko-KR" dirty="0" err="1"/>
              <a:t>Ctransform</a:t>
            </a:r>
            <a:r>
              <a:rPr lang="ko-KR" altLang="en-US" dirty="0"/>
              <a:t>클래스의 역할로 이전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따라서 행렬</a:t>
            </a:r>
            <a:r>
              <a:rPr lang="en-US" altLang="ko-KR" dirty="0"/>
              <a:t>, </a:t>
            </a:r>
            <a:r>
              <a:rPr lang="ko-KR" altLang="en-US" dirty="0"/>
              <a:t>좌표 등의 값은 </a:t>
            </a:r>
            <a:r>
              <a:rPr lang="en-US" altLang="ko-KR" dirty="0" err="1"/>
              <a:t>Ctransform</a:t>
            </a:r>
            <a:r>
              <a:rPr lang="ko-KR" altLang="en-US" dirty="0"/>
              <a:t>클래스가 가지고 </a:t>
            </a:r>
            <a:r>
              <a:rPr lang="en-US" altLang="ko-KR" dirty="0" err="1"/>
              <a:t>Cobject</a:t>
            </a:r>
            <a:r>
              <a:rPr lang="ko-KR" altLang="en-US" dirty="0"/>
              <a:t>는 </a:t>
            </a:r>
            <a:r>
              <a:rPr lang="en-US" altLang="ko-KR" dirty="0" err="1"/>
              <a:t>CTransform</a:t>
            </a:r>
            <a:r>
              <a:rPr lang="ko-KR" altLang="en-US" dirty="0"/>
              <a:t>클래스의 포인터를 가지도록 수정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189714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8943CF-CB30-6299-4508-B5C940CF0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클래스 추가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05CBA57-0914-FEFF-C637-92E6E4461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774" y="1528763"/>
            <a:ext cx="2762452" cy="504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541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F543D-659B-15D4-8EE6-BC5723E0A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02BA988-3A49-2668-C9BE-4FA5FFD1E7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3894" y="65068"/>
            <a:ext cx="2382202" cy="6727864"/>
          </a:xfrm>
        </p:spPr>
      </p:pic>
    </p:spTree>
    <p:extLst>
      <p:ext uri="{BB962C8B-B14F-4D97-AF65-F5344CB8AC3E}">
        <p14:creationId xmlns:p14="http://schemas.microsoft.com/office/powerpoint/2010/main" val="11137641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512E9A-3206-F270-A75E-5EC003D49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/>
              <a:t>CTransform.h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2719012-8C8B-5511-E0EB-BA5DFF1A0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51" y="1690688"/>
            <a:ext cx="6096851" cy="45440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430A52C-4528-BD7F-DCF4-848597F31BF6}"/>
              </a:ext>
            </a:extLst>
          </p:cNvPr>
          <p:cNvSpPr txBox="1"/>
          <p:nvPr/>
        </p:nvSpPr>
        <p:spPr>
          <a:xfrm>
            <a:off x="6217444" y="1690688"/>
            <a:ext cx="8117681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#pragma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once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CTransform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CTransform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~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CTransform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GetPos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m_pos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GetScale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m_scale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GetRadian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m_rotateRadian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mat4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GetWorldMatrix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m_worldMatrix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fr-F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fr-F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SetPos(</a:t>
            </a:r>
            <a:r>
              <a:rPr lang="fr-F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fr-F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glm::</a:t>
            </a:r>
            <a:r>
              <a:rPr lang="fr-FR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fr-F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fr-FR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pos</a:t>
            </a:r>
            <a:r>
              <a:rPr lang="fr-F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 m_pos </a:t>
            </a:r>
            <a:r>
              <a:rPr lang="fr-FR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fr-F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fr-FR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pos</a:t>
            </a:r>
            <a:r>
              <a:rPr lang="fr-F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fr-F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fr-F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SetScale(</a:t>
            </a:r>
            <a:r>
              <a:rPr lang="fr-F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fr-F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glm::</a:t>
            </a:r>
            <a:r>
              <a:rPr lang="fr-FR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fr-F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fr-FR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scale</a:t>
            </a:r>
            <a:r>
              <a:rPr lang="fr-F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 m_scale </a:t>
            </a:r>
            <a:r>
              <a:rPr lang="fr-FR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fr-F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fr-FR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scale</a:t>
            </a:r>
            <a:r>
              <a:rPr lang="fr-F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SetRadian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radian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m_rotateRadian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radian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Move(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</a:t>
            </a:r>
            <a:r>
              <a:rPr lang="en-US" altLang="ko-KR" sz="12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moveAmount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m_pos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m_scale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m_rotateRadian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mat4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m_worldMatrix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63230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DFD93A-5E23-FEF0-6416-3F6AF568E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CTransform.cpp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D7CF6E0-E2E6-8421-8554-CC6E82E30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35" y="1942855"/>
            <a:ext cx="5220429" cy="35056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DF68DE-2C43-4EBC-F3F0-6D49D15C8CB1}"/>
              </a:ext>
            </a:extLst>
          </p:cNvPr>
          <p:cNvSpPr txBox="1"/>
          <p:nvPr/>
        </p:nvSpPr>
        <p:spPr>
          <a:xfrm>
            <a:off x="6096000" y="1942855"/>
            <a:ext cx="6096000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4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pch.h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4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CTransform.h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CTransform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CTransform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m_worldMatrix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mat4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(1.0f);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CTransform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::~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CTransform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CTransform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::Move(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</a:t>
            </a:r>
            <a:r>
              <a:rPr lang="en-US" altLang="ko-KR" sz="14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moveAmount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m_pos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+=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moveAmount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m_worldMatrix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::translate(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mat4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(1.0f),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m_pos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787276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88C2F-7446-20A5-DB11-63D2A4247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/>
              <a:t>Cobject.h</a:t>
            </a:r>
            <a:r>
              <a:rPr lang="en-US" altLang="ko-KR" dirty="0"/>
              <a:t> </a:t>
            </a:r>
            <a:r>
              <a:rPr lang="ko-KR" altLang="en-US" dirty="0"/>
              <a:t>수정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CAF4037-7817-4AC7-395B-DED9E9B34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24" y="1690688"/>
            <a:ext cx="4305901" cy="42201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EB2348-556E-8701-4656-8304E5B90E09}"/>
              </a:ext>
            </a:extLst>
          </p:cNvPr>
          <p:cNvSpPr txBox="1"/>
          <p:nvPr/>
        </p:nvSpPr>
        <p:spPr>
          <a:xfrm>
            <a:off x="5429250" y="1445339"/>
            <a:ext cx="6096000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#pragma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once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4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CMesh.h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4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CTransform.h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CObject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virtual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~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virtual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Update(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elapsedTime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virtual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Render();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SetDir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Vector2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</a:t>
            </a:r>
            <a:r>
              <a:rPr lang="en-US" altLang="ko-KR" sz="14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protected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CTransform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m_transform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Vector2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m_dir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방향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m_speed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MeshInfo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m_mesh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5921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AB79A3-B120-2AC1-BD7F-356AA78F5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CObject.cpp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D083C9-7091-365D-B1BA-FDD8B80DA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97" y="1452991"/>
            <a:ext cx="6568056" cy="52006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A48B82-422B-75E4-CA00-65C0A99ACB3A}"/>
              </a:ext>
            </a:extLst>
          </p:cNvPr>
          <p:cNvSpPr txBox="1"/>
          <p:nvPr/>
        </p:nvSpPr>
        <p:spPr>
          <a:xfrm>
            <a:off x="7188434" y="3429000"/>
            <a:ext cx="4374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SetDir</a:t>
            </a:r>
            <a:r>
              <a:rPr lang="ko-KR" altLang="en-US" b="1" dirty="0"/>
              <a:t>은 수정사항이 없어서 그대로 유지</a:t>
            </a:r>
          </a:p>
        </p:txBody>
      </p:sp>
    </p:spTree>
    <p:extLst>
      <p:ext uri="{BB962C8B-B14F-4D97-AF65-F5344CB8AC3E}">
        <p14:creationId xmlns:p14="http://schemas.microsoft.com/office/powerpoint/2010/main" val="33490927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6BE908-DA66-4810-D1B2-995EFCDCC4B9}"/>
              </a:ext>
            </a:extLst>
          </p:cNvPr>
          <p:cNvSpPr txBox="1"/>
          <p:nvPr/>
        </p:nvSpPr>
        <p:spPr>
          <a:xfrm>
            <a:off x="0" y="-79653"/>
            <a:ext cx="10363200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pch.h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CObject.h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CShaderManager.h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constexpr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PLAYER_SPEED = 1.f;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CObject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CObject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m_transform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CTransform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CObject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::~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CObject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auto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vbo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m_mesh</a:t>
            </a:r>
            <a:r>
              <a:rPr lang="en-US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vbos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000" dirty="0" err="1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glDeleteBuffers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(1, &amp;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vbo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delete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m_transform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CObject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::Update(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elapsedTime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Vector2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moveAmount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m_dir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elapsedTime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m_speed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m_transform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-&gt;Move(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moveAmount.x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moveAmount.y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0.0f));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CObject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::Render()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GLuint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program =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CShaderManager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GetInstance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()-&gt;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UseShader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SHADER_TYPE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000" dirty="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DEFAULT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glUniformMatrix4fv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 err="1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glGetUniformLocation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(program,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modelTransform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 1, </a:t>
            </a:r>
            <a:r>
              <a:rPr lang="en-US" altLang="ko-KR" sz="10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GL_FALSE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value_ptr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m_transform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GetWorldMatrix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()));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nn-NO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0; i &lt; m_mesh</a:t>
            </a:r>
            <a:r>
              <a:rPr lang="nn-NO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nn-NO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vbos.size(); ++i) {</a:t>
            </a:r>
          </a:p>
          <a:p>
            <a:r>
              <a:rPr lang="en-US" altLang="ko-KR" sz="1000" dirty="0" err="1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glEnableVertexAttribArray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000" dirty="0" err="1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glBindBuffer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GL_ARRAY_BUFFER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m_mesh</a:t>
            </a:r>
            <a:r>
              <a:rPr lang="en-US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vbos</a:t>
            </a:r>
            <a:r>
              <a:rPr lang="en-US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000" dirty="0" err="1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glVertexAttribPointer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3, </a:t>
            </a:r>
            <a:r>
              <a:rPr lang="en-US" altLang="ko-KR" sz="10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GL_FLOAT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GL_FALSE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0, 0);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glDrawArrays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GL_TRIANGLES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0,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m_mesh</a:t>
            </a:r>
            <a:r>
              <a:rPr lang="en-US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vertex.size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nn-NO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0; i &lt; m_mesh</a:t>
            </a:r>
            <a:r>
              <a:rPr lang="nn-NO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nn-NO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vbos.size(); ++i) {</a:t>
            </a:r>
          </a:p>
          <a:p>
            <a:r>
              <a:rPr lang="en-US" altLang="ko-KR" sz="1000" dirty="0" err="1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glDisableVertexAttribArray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9583501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9EC1B1-5C16-920B-EB9C-973CDE454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CPlayer.cpp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47E6035-F6DB-2D08-D96A-F5F5ADF12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678" y="2095215"/>
            <a:ext cx="8916644" cy="40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4149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567DD58-BCC4-3FB6-36D3-A373A9BFD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283" y="504417"/>
            <a:ext cx="9021434" cy="584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1102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4AC1472-174D-4AA6-7E0C-CE72F8340B48}"/>
              </a:ext>
            </a:extLst>
          </p:cNvPr>
          <p:cNvSpPr txBox="1"/>
          <p:nvPr/>
        </p:nvSpPr>
        <p:spPr>
          <a:xfrm>
            <a:off x="1162049" y="693926"/>
            <a:ext cx="10029825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CPlayer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CPlayer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nn-NO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m_transform-&gt;SetPos(glm::</a:t>
            </a:r>
            <a:r>
              <a:rPr lang="nn-NO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nn-NO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(0.5f, 0.5f, 0.0f));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m_speed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PLAYER_SPEED;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m_mesh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CMesh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GetMeshInfo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"cube.obj"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(1.0f, 0.0f, 0.0f));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 err="1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glGenBuffers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(1, &amp;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m_mesh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vbos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 err="1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glBindBuffer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GL_ARRAY_BUFFER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m_mesh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vbos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 err="1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glBufferData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GL_ARRAY_BUFFER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sizeof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*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m_mesh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vertex.size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m_mesh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vertex.data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12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GL_STATIC_DRAW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 err="1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glGenBuffers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(1, &amp;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m_mesh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vbos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 err="1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glBindBuffer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GL_ARRAY_BUFFER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m_mesh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vbos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 err="1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glBufferData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GL_ARRAY_BUFFER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sizeof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*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m_mesh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color.size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m_mesh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color.data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12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GL_STATIC_DRAW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 err="1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glGenBuffers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(1, &amp;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m_mesh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vbos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 err="1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glBindBuffer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GL_ARRAY_BUFFER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m_mesh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vbos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 err="1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glBufferData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GL_ARRAY_BUFFER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sizeof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*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m_mesh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normals.size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m_mesh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normals.data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12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GL_STATIC_DRAW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 err="1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glGenBuffers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(1, &amp;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m_mesh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vbos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 err="1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glBindBuffer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GL_ARRAY_BUFFER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m_mesh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vbos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 err="1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glBufferData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GL_ARRAY_BUFFER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sizeof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vec2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*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m_mesh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uvs.size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m_mesh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uvs.data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12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GL_STATIC_DRAW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860999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8411FA6-E381-A88D-92BF-DD3B21C2389E}"/>
              </a:ext>
            </a:extLst>
          </p:cNvPr>
          <p:cNvSpPr txBox="1"/>
          <p:nvPr/>
        </p:nvSpPr>
        <p:spPr>
          <a:xfrm>
            <a:off x="295275" y="157431"/>
            <a:ext cx="11191875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CPlayer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::Update(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elapsedTime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DWORD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keyInput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CKeyInput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GetInstance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GetKeyInput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keyInput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keyInput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 </a:t>
            </a:r>
            <a:r>
              <a:rPr lang="en-US" altLang="ko-KR" sz="12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DIR_FORWARD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SetDir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({ 0,1 });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keyInput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 </a:t>
            </a:r>
            <a:r>
              <a:rPr lang="en-US" altLang="ko-KR" sz="12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DIR_BACKWARD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SetDir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({ 0,-1 });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keyInput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 </a:t>
            </a:r>
            <a:r>
              <a:rPr lang="en-US" altLang="ko-KR" sz="12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DIR_LEFT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SetDir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({ -1,0 });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keyInput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 </a:t>
            </a:r>
            <a:r>
              <a:rPr lang="en-US" altLang="ko-KR" sz="12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DIR_RIGHT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SetDir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({ 1,0 });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keyInput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 </a:t>
            </a:r>
            <a:r>
              <a:rPr lang="en-US" altLang="ko-KR" sz="12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FIRE_BULLET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high_resolution_clock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::now() 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m_lastFireTime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&gt;=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milliseconds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(BULLET_COOLTIME)) {</a:t>
            </a:r>
          </a:p>
          <a:p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CSceneManager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GetInstance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AddUpdateObj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OBJ_TYPE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200" dirty="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BULLET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CBullet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m_transform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GetPos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m_dir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m_lastFireTime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high_resolution_clock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::now();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en-US" altLang="ko-KR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m_prevPos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m_pos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::Update(</a:t>
            </a:r>
            <a:r>
              <a:rPr lang="en-US" altLang="ko-KR" sz="12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elapsedTime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//if (!</a:t>
            </a:r>
            <a:r>
              <a:rPr lang="en-US" altLang="ko-KR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CCollisionManager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GetInstace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()-&gt;</a:t>
            </a:r>
            <a:r>
              <a:rPr lang="en-US" altLang="ko-KR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CheckValidPos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m_pos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m_size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 {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en-US" altLang="ko-KR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m_pos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m_prevPos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//}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CSceneManager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GetInstance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AddRenderObj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OBJ_TYPE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200" dirty="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m_dir.x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m_dir.y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0.f;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711318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A31D1C-E65D-9DD8-EB1C-17608936A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Cbullet.cpp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E68E0A2-B967-592A-DAA4-B45C40B1A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742" y="1847551"/>
            <a:ext cx="9431066" cy="42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640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316C48-0177-B4B1-43CA-54030ED1F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프레임워크 제작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CC7DEA-F7D0-EE77-243A-6EAF2E5E0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기초적인 베이스 제작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파일 분할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미리 컴파일 된 헤더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사각형 띄우기</a:t>
            </a:r>
          </a:p>
        </p:txBody>
      </p:sp>
    </p:spTree>
    <p:extLst>
      <p:ext uri="{BB962C8B-B14F-4D97-AF65-F5344CB8AC3E}">
        <p14:creationId xmlns:p14="http://schemas.microsoft.com/office/powerpoint/2010/main" val="10936632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7E88A0D-5B4B-41CB-498F-8DE1BBEC1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432" y="1842935"/>
            <a:ext cx="7615135" cy="266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1286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7C21597-E49F-1A60-68E9-163AA9463C64}"/>
              </a:ext>
            </a:extLst>
          </p:cNvPr>
          <p:cNvSpPr txBox="1"/>
          <p:nvPr/>
        </p:nvSpPr>
        <p:spPr>
          <a:xfrm>
            <a:off x="1119187" y="740360"/>
            <a:ext cx="9953625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CBullet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CBullet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Vector2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</a:t>
            </a:r>
            <a:r>
              <a:rPr lang="en-US" altLang="ko-KR" sz="14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m_transform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SetPos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m_dir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m_speed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BULLET_SPEED;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m_mesh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CMesh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GetMeshInfo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"cube.obj"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(1.0f, 0.0f, 0.0f));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 err="1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glGenBuffers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(1, &amp;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m_mesh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vbos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 err="1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glBindBuffer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GL_ARRAY_BUFFER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m_mesh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vbos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 err="1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glBufferData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GL_ARRAY_BUFFER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sizeof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*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m_mesh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vertex.size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m_mesh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vertex.data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14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GL_STATIC_DRAW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 err="1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glGenBuffers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(1, &amp;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m_mesh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vbos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 err="1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glBindBuffer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GL_ARRAY_BUFFER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m_mesh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vbos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 err="1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glBufferData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GL_ARRAY_BUFFER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sizeof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*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m_mesh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color.size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m_mesh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color.data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14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GL_STATIC_DRAW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 err="1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glGenBuffers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(1, &amp;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m_mesh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vbos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 err="1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glBindBuffer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GL_ARRAY_BUFFER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m_mesh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vbos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 err="1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glBufferData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GL_ARRAY_BUFFER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sizeof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*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m_mesh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normals.size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m_mesh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normals.data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14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GL_STATIC_DRAW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 err="1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glGenBuffers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(1, &amp;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m_mesh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vbos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 err="1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glBindBuffer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GL_ARRAY_BUFFER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m_mesh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vbos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 err="1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glBufferData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GL_ARRAY_BUFFER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sizeof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vec2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*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m_mesh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uvs.size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m_mesh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uvs.data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14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GL_STATIC_DRAW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185788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5F9410-C059-CE32-34EE-8A28E6E99B77}"/>
              </a:ext>
            </a:extLst>
          </p:cNvPr>
          <p:cNvSpPr txBox="1"/>
          <p:nvPr/>
        </p:nvSpPr>
        <p:spPr>
          <a:xfrm>
            <a:off x="1323974" y="1596241"/>
            <a:ext cx="983932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CBullet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::Update(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elapsedTime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CObject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::Update(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elapsedTime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//if (!</a:t>
            </a:r>
            <a:r>
              <a:rPr lang="en-US" altLang="ko-KR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CCollisionManager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GetInstace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()-&gt;</a:t>
            </a:r>
            <a:r>
              <a:rPr lang="en-US" altLang="ko-KR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CheckValidPos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m_pos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m_size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 {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//delete this;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//return false;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//}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//else {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CSceneManager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GetInstance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()-&gt;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AddRenderObj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OBJ_TYPE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800" dirty="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BULLET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//}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10882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9B9C51-C736-2E11-6E89-1726F1A5C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30550"/>
            <a:ext cx="10515600" cy="4351338"/>
          </a:xfrm>
        </p:spPr>
        <p:txBody>
          <a:bodyPr/>
          <a:lstStyle/>
          <a:p>
            <a:r>
              <a:rPr lang="en-US" altLang="ko-KR" b="1" dirty="0" err="1"/>
              <a:t>CPlayer</a:t>
            </a:r>
            <a:r>
              <a:rPr lang="ko-KR" altLang="en-US" b="1" dirty="0"/>
              <a:t>와 </a:t>
            </a:r>
            <a:r>
              <a:rPr lang="en-US" altLang="ko-KR" b="1" dirty="0" err="1"/>
              <a:t>Cbullet</a:t>
            </a:r>
            <a:r>
              <a:rPr lang="ko-KR" altLang="en-US" b="1" dirty="0"/>
              <a:t>은생성자와 </a:t>
            </a:r>
            <a:r>
              <a:rPr lang="en-US" altLang="ko-KR" b="1" dirty="0"/>
              <a:t>Update</a:t>
            </a:r>
            <a:r>
              <a:rPr lang="ko-KR" altLang="en-US" b="1" dirty="0"/>
              <a:t>함수 외에 수정사항 없음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466845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998966-F09C-404B-54DE-73A40F898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클래스를 분할하는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520F04-598B-B27A-753B-ACF9B6FCC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Ctransform</a:t>
            </a:r>
            <a:r>
              <a:rPr lang="ko-KR" altLang="en-US" dirty="0"/>
              <a:t>을 만들지 않고 해당 정보를 </a:t>
            </a:r>
            <a:r>
              <a:rPr lang="en-US" altLang="ko-KR" dirty="0" err="1"/>
              <a:t>Cobject</a:t>
            </a:r>
            <a:r>
              <a:rPr lang="ko-KR" altLang="en-US" dirty="0"/>
              <a:t>클래스에 넣어도 되는데 왜 나눌까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이전에도 말했듯이 유지보수를 위해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객체지향프로그래밍 설계 원칙 </a:t>
            </a:r>
            <a:r>
              <a:rPr lang="en-US" altLang="ko-KR" dirty="0"/>
              <a:t>SOLID</a:t>
            </a:r>
            <a:r>
              <a:rPr lang="ko-KR" altLang="en-US" dirty="0"/>
              <a:t>에 대해서 한번 알아보자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SOLID </a:t>
            </a:r>
            <a:r>
              <a:rPr lang="ko-KR" altLang="en-US" dirty="0"/>
              <a:t>설계원칙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프레임워크를 만드는 이유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33124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997F5F-58F7-C190-795D-F5CEBED71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카메라 위치</a:t>
            </a:r>
            <a:r>
              <a:rPr lang="en-US" altLang="ko-KR" dirty="0"/>
              <a:t>, </a:t>
            </a:r>
            <a:r>
              <a:rPr lang="ko-KR" altLang="en-US" dirty="0"/>
              <a:t>플레이어 이동 변경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5DB542-5FEB-D4D8-55FC-3CF3FAF4B412}"/>
              </a:ext>
            </a:extLst>
          </p:cNvPr>
          <p:cNvSpPr txBox="1"/>
          <p:nvPr/>
        </p:nvSpPr>
        <p:spPr>
          <a:xfrm>
            <a:off x="6382327" y="4498109"/>
            <a:ext cx="467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X,Y</a:t>
            </a:r>
            <a:r>
              <a:rPr lang="ko-KR" altLang="en-US" dirty="0"/>
              <a:t>축 이동이 아닌 </a:t>
            </a:r>
            <a:r>
              <a:rPr lang="en-US" altLang="ko-KR" dirty="0"/>
              <a:t>X,Z</a:t>
            </a:r>
            <a:r>
              <a:rPr lang="ko-KR" altLang="en-US" dirty="0"/>
              <a:t>축 이동으로 변경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381D254-F98B-1F96-F9C2-C087A9DB481B}"/>
              </a:ext>
            </a:extLst>
          </p:cNvPr>
          <p:cNvSpPr/>
          <p:nvPr/>
        </p:nvSpPr>
        <p:spPr>
          <a:xfrm>
            <a:off x="5754255" y="2484582"/>
            <a:ext cx="5828145" cy="277090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7B5CE5B-B010-2A72-E67D-38A92E81C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4279" y="2871709"/>
            <a:ext cx="5125165" cy="111458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964DC85-97F5-B77E-23FD-A39BF3E13C6E}"/>
              </a:ext>
            </a:extLst>
          </p:cNvPr>
          <p:cNvSpPr/>
          <p:nvPr/>
        </p:nvSpPr>
        <p:spPr>
          <a:xfrm>
            <a:off x="6461184" y="3364302"/>
            <a:ext cx="4594743" cy="2242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38AA30D-21D5-E1A9-AC52-B3C750D1D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073" y="2614312"/>
            <a:ext cx="3591426" cy="172426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28D4B1A0-6BEE-5ED8-6734-E5C3B0793BAB}"/>
              </a:ext>
            </a:extLst>
          </p:cNvPr>
          <p:cNvSpPr/>
          <p:nvPr/>
        </p:nvSpPr>
        <p:spPr>
          <a:xfrm>
            <a:off x="923026" y="2488894"/>
            <a:ext cx="4106174" cy="277090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B72E10-5640-5A39-8DF3-4A3DD81810CD}"/>
              </a:ext>
            </a:extLst>
          </p:cNvPr>
          <p:cNvSpPr txBox="1"/>
          <p:nvPr/>
        </p:nvSpPr>
        <p:spPr>
          <a:xfrm>
            <a:off x="1787584" y="4541039"/>
            <a:ext cx="467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카메라 위치 이동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B83D810-BAC8-A907-9CF3-2AEA292B52D6}"/>
              </a:ext>
            </a:extLst>
          </p:cNvPr>
          <p:cNvSpPr/>
          <p:nvPr/>
        </p:nvSpPr>
        <p:spPr>
          <a:xfrm>
            <a:off x="1439537" y="3005049"/>
            <a:ext cx="2304328" cy="2242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57402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BB3147-AE65-3395-1978-248587B32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뒷면 </a:t>
            </a:r>
            <a:r>
              <a:rPr lang="ko-KR" altLang="en-US" dirty="0" err="1"/>
              <a:t>컬링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05E6A34-6DE9-3296-3B96-BD26942F9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5871" y="2510142"/>
            <a:ext cx="4760257" cy="197573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6A744C3-8D4B-60BC-0EA4-246B7AE2F62F}"/>
              </a:ext>
            </a:extLst>
          </p:cNvPr>
          <p:cNvSpPr/>
          <p:nvPr/>
        </p:nvSpPr>
        <p:spPr>
          <a:xfrm>
            <a:off x="4389771" y="4071669"/>
            <a:ext cx="2304328" cy="3049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42210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5F95C2-C2A6-BA56-B241-12F7057B4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/>
              <a:t>바운딩</a:t>
            </a:r>
            <a:r>
              <a:rPr lang="ko-KR" altLang="en-US" dirty="0"/>
              <a:t> 박스의 종류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F053B75-E3CA-FC80-C3F2-70B5311F9509}"/>
              </a:ext>
            </a:extLst>
          </p:cNvPr>
          <p:cNvSpPr/>
          <p:nvPr/>
        </p:nvSpPr>
        <p:spPr>
          <a:xfrm>
            <a:off x="664234" y="1850539"/>
            <a:ext cx="4934310" cy="40039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C82C750-AF11-5B04-8CBE-843EF411B33F}"/>
              </a:ext>
            </a:extLst>
          </p:cNvPr>
          <p:cNvSpPr/>
          <p:nvPr/>
        </p:nvSpPr>
        <p:spPr>
          <a:xfrm>
            <a:off x="6593458" y="1852299"/>
            <a:ext cx="4934310" cy="40039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83E124-7251-4058-DB20-1C02D664D842}"/>
              </a:ext>
            </a:extLst>
          </p:cNvPr>
          <p:cNvSpPr txBox="1"/>
          <p:nvPr/>
        </p:nvSpPr>
        <p:spPr>
          <a:xfrm>
            <a:off x="2752118" y="1850539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AABB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2AA543-6558-8E8C-E535-AAEA5CF13019}"/>
              </a:ext>
            </a:extLst>
          </p:cNvPr>
          <p:cNvSpPr txBox="1"/>
          <p:nvPr/>
        </p:nvSpPr>
        <p:spPr>
          <a:xfrm>
            <a:off x="8744661" y="1916674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OBB</a:t>
            </a:r>
            <a:endParaRPr lang="ko-KR" altLang="en-US" dirty="0"/>
          </a:p>
        </p:txBody>
      </p:sp>
      <p:pic>
        <p:nvPicPr>
          <p:cNvPr id="9" name="그래픽 8" descr="남성 우주 비행사 단색으로 채워진">
            <a:extLst>
              <a:ext uri="{FF2B5EF4-FFF2-40B4-BE49-F238E27FC236}">
                <a16:creationId xmlns:a16="http://schemas.microsoft.com/office/drawing/2014/main" id="{28CA33AE-F73F-13E0-0743-5338CC3A2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96196" y="3273724"/>
            <a:ext cx="1253706" cy="125370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1B1EB5F-2BA4-167F-426D-FFCD3DE4FB0E}"/>
              </a:ext>
            </a:extLst>
          </p:cNvPr>
          <p:cNvSpPr/>
          <p:nvPr/>
        </p:nvSpPr>
        <p:spPr>
          <a:xfrm>
            <a:off x="1196196" y="3347049"/>
            <a:ext cx="1163637" cy="10847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래픽 10" descr="남성 우주 비행사 단색으로 채워진">
            <a:extLst>
              <a:ext uri="{FF2B5EF4-FFF2-40B4-BE49-F238E27FC236}">
                <a16:creationId xmlns:a16="http://schemas.microsoft.com/office/drawing/2014/main" id="{39CB93D6-6F17-FEB5-F758-004E92B7A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3600000">
            <a:off x="3556240" y="3273724"/>
            <a:ext cx="1253706" cy="125370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349A72CD-B04D-7526-FE4D-4624F5192383}"/>
              </a:ext>
            </a:extLst>
          </p:cNvPr>
          <p:cNvSpPr/>
          <p:nvPr/>
        </p:nvSpPr>
        <p:spPr>
          <a:xfrm>
            <a:off x="3510658" y="3273723"/>
            <a:ext cx="1226915" cy="12537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래픽 12" descr="남성 우주 비행사 단색으로 채워진">
            <a:extLst>
              <a:ext uri="{FF2B5EF4-FFF2-40B4-BE49-F238E27FC236}">
                <a16:creationId xmlns:a16="http://schemas.microsoft.com/office/drawing/2014/main" id="{9D4293A3-630D-FB21-A2BA-701A6A24EF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02119" y="3273724"/>
            <a:ext cx="1253706" cy="1253706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E4D58663-B077-49B6-31E8-55C1BBD56E99}"/>
              </a:ext>
            </a:extLst>
          </p:cNvPr>
          <p:cNvSpPr/>
          <p:nvPr/>
        </p:nvSpPr>
        <p:spPr>
          <a:xfrm>
            <a:off x="7102119" y="3347049"/>
            <a:ext cx="1158986" cy="10847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래픽 14" descr="남성 우주 비행사 단색으로 채워진">
            <a:extLst>
              <a:ext uri="{FF2B5EF4-FFF2-40B4-BE49-F238E27FC236}">
                <a16:creationId xmlns:a16="http://schemas.microsoft.com/office/drawing/2014/main" id="{BBB3B856-76FD-5000-1752-9FAA47AE5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3600000">
            <a:off x="9760649" y="3282351"/>
            <a:ext cx="1253706" cy="1253706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6A45B3EF-6B88-DB92-8EA8-4A9A062FF485}"/>
              </a:ext>
            </a:extLst>
          </p:cNvPr>
          <p:cNvSpPr/>
          <p:nvPr/>
        </p:nvSpPr>
        <p:spPr>
          <a:xfrm rot="3600000">
            <a:off x="9802063" y="3339928"/>
            <a:ext cx="1154751" cy="10972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8E048DC6-4703-56E0-CA7A-68CBD617769F}"/>
              </a:ext>
            </a:extLst>
          </p:cNvPr>
          <p:cNvSpPr/>
          <p:nvPr/>
        </p:nvSpPr>
        <p:spPr>
          <a:xfrm>
            <a:off x="2621511" y="3664623"/>
            <a:ext cx="758541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D1855E5A-96BE-EF54-27CD-46B5B952EA6B}"/>
              </a:ext>
            </a:extLst>
          </p:cNvPr>
          <p:cNvSpPr/>
          <p:nvPr/>
        </p:nvSpPr>
        <p:spPr>
          <a:xfrm>
            <a:off x="8584840" y="3664623"/>
            <a:ext cx="758541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A0409E-3D55-A0FE-5AEA-B868DE0C5812}"/>
              </a:ext>
            </a:extLst>
          </p:cNvPr>
          <p:cNvSpPr txBox="1"/>
          <p:nvPr/>
        </p:nvSpPr>
        <p:spPr>
          <a:xfrm>
            <a:off x="2410941" y="2833597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60</a:t>
            </a:r>
            <a:r>
              <a:rPr lang="ko-KR" altLang="en-US" dirty="0"/>
              <a:t>도 회전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CC4F2D-39CD-EEDA-B8D7-97BB878D71F7}"/>
              </a:ext>
            </a:extLst>
          </p:cNvPr>
          <p:cNvSpPr txBox="1"/>
          <p:nvPr/>
        </p:nvSpPr>
        <p:spPr>
          <a:xfrm>
            <a:off x="8459692" y="2829370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60</a:t>
            </a:r>
            <a:r>
              <a:rPr lang="ko-KR" altLang="en-US" dirty="0"/>
              <a:t>도 회전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01C6D3-CD05-D161-EDBC-229FB77508E8}"/>
              </a:ext>
            </a:extLst>
          </p:cNvPr>
          <p:cNvSpPr txBox="1"/>
          <p:nvPr/>
        </p:nvSpPr>
        <p:spPr>
          <a:xfrm>
            <a:off x="1133519" y="5938491"/>
            <a:ext cx="99249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AABB</a:t>
            </a:r>
            <a:r>
              <a:rPr lang="ko-KR" altLang="en-US" dirty="0"/>
              <a:t>는 </a:t>
            </a:r>
            <a:r>
              <a:rPr lang="en-US" altLang="ko-KR" dirty="0" err="1"/>
              <a:t>x,y,z</a:t>
            </a:r>
            <a:r>
              <a:rPr lang="ko-KR" altLang="en-US" dirty="0" err="1"/>
              <a:t>축이랑</a:t>
            </a:r>
            <a:r>
              <a:rPr lang="ko-KR" altLang="en-US" dirty="0"/>
              <a:t> 평행한 </a:t>
            </a:r>
            <a:r>
              <a:rPr lang="ko-KR" altLang="en-US" dirty="0" err="1"/>
              <a:t>바운딩</a:t>
            </a:r>
            <a:r>
              <a:rPr lang="ko-KR" altLang="en-US" dirty="0"/>
              <a:t> 박스 따라서 객체가 회전해도 </a:t>
            </a:r>
            <a:r>
              <a:rPr lang="ko-KR" altLang="en-US" dirty="0" err="1"/>
              <a:t>바운딩</a:t>
            </a:r>
            <a:r>
              <a:rPr lang="ko-KR" altLang="en-US" dirty="0"/>
              <a:t> 박스에는 적용이 안됨</a:t>
            </a:r>
            <a:endParaRPr lang="en-US" altLang="ko-KR" dirty="0"/>
          </a:p>
          <a:p>
            <a:r>
              <a:rPr lang="ko-KR" altLang="en-US" dirty="0"/>
              <a:t>끝의 좌표를 가지고 크기가 </a:t>
            </a:r>
            <a:r>
              <a:rPr lang="ko-KR" altLang="en-US" dirty="0" err="1"/>
              <a:t>정해짐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OBB</a:t>
            </a:r>
            <a:r>
              <a:rPr lang="ko-KR" altLang="en-US" dirty="0"/>
              <a:t>는 객체의 초기 상태에서 회전이 함께 적용</a:t>
            </a:r>
          </a:p>
        </p:txBody>
      </p:sp>
    </p:spTree>
    <p:extLst>
      <p:ext uri="{BB962C8B-B14F-4D97-AF65-F5344CB8AC3E}">
        <p14:creationId xmlns:p14="http://schemas.microsoft.com/office/powerpoint/2010/main" val="412184904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67D7EF-EFB3-61DD-E1DD-F1B80F9BD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/>
              <a:t>바운딩</a:t>
            </a:r>
            <a:r>
              <a:rPr lang="ko-KR" altLang="en-US" dirty="0"/>
              <a:t> 박스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66A2362-F4E3-9DB2-2220-C62E5D7EB9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387166"/>
              </p:ext>
            </p:extLst>
          </p:nvPr>
        </p:nvGraphicFramePr>
        <p:xfrm>
          <a:off x="1885350" y="1780716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473753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0367310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94433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AABB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OBB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632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미적용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적용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185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충돌 검출 속도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빠르다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느리다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239114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FA6E27AF-B08A-0FCA-1FE5-886ECC083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831" y="3189224"/>
            <a:ext cx="3705742" cy="30674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E381A0-A251-517B-73F0-25256D35B024}"/>
              </a:ext>
            </a:extLst>
          </p:cNvPr>
          <p:cNvSpPr txBox="1"/>
          <p:nvPr/>
        </p:nvSpPr>
        <p:spPr>
          <a:xfrm>
            <a:off x="5949349" y="3847382"/>
            <a:ext cx="51187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초록색이 </a:t>
            </a:r>
            <a:r>
              <a:rPr lang="en-US" altLang="ko-KR" dirty="0"/>
              <a:t>AABB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빨간색이 </a:t>
            </a:r>
            <a:r>
              <a:rPr lang="en-US" altLang="ko-KR" dirty="0"/>
              <a:t>OBB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게임에 따라 사용할 </a:t>
            </a:r>
            <a:r>
              <a:rPr lang="ko-KR" altLang="en-US" dirty="0" err="1"/>
              <a:t>바운딩박스</a:t>
            </a:r>
            <a:r>
              <a:rPr lang="ko-KR" altLang="en-US" dirty="0"/>
              <a:t> 종류를 선택</a:t>
            </a:r>
          </a:p>
        </p:txBody>
      </p:sp>
    </p:spTree>
    <p:extLst>
      <p:ext uri="{BB962C8B-B14F-4D97-AF65-F5344CB8AC3E}">
        <p14:creationId xmlns:p14="http://schemas.microsoft.com/office/powerpoint/2010/main" val="272011973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612881-9B61-904D-AE11-1A544F28F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/>
              <a:t>바운딩</a:t>
            </a:r>
            <a:r>
              <a:rPr lang="ko-KR" altLang="en-US" dirty="0"/>
              <a:t> 박스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C302B2-BCA0-E544-3E8C-360F50BC0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아쉽게도 </a:t>
            </a:r>
            <a:r>
              <a:rPr lang="en-US" altLang="ko-KR" dirty="0"/>
              <a:t>OpenGL, </a:t>
            </a:r>
            <a:r>
              <a:rPr lang="en-US" altLang="ko-KR" dirty="0" err="1"/>
              <a:t>glm</a:t>
            </a:r>
            <a:r>
              <a:rPr lang="ko-KR" altLang="en-US" dirty="0"/>
              <a:t>라이브러리에서 제공해주는 </a:t>
            </a:r>
            <a:r>
              <a:rPr lang="ko-KR" altLang="en-US" dirty="0" err="1"/>
              <a:t>바운딩</a:t>
            </a:r>
            <a:r>
              <a:rPr lang="ko-KR" altLang="en-US" dirty="0"/>
              <a:t> 박스가 없음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직접 만들어보자</a:t>
            </a:r>
            <a:r>
              <a:rPr lang="en-US" altLang="ko-KR" dirty="0"/>
              <a:t>..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9AE3CD-203F-AB15-3BFC-424B1BD71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587" y="4259445"/>
            <a:ext cx="2657846" cy="16861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A32974-39CF-07D3-7A94-9D08F65D86BF}"/>
              </a:ext>
            </a:extLst>
          </p:cNvPr>
          <p:cNvSpPr txBox="1"/>
          <p:nvPr/>
        </p:nvSpPr>
        <p:spPr>
          <a:xfrm>
            <a:off x="4140679" y="4917859"/>
            <a:ext cx="5083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Util</a:t>
            </a:r>
            <a:r>
              <a:rPr lang="ko-KR" altLang="en-US" dirty="0"/>
              <a:t>폴더를 추가하고 </a:t>
            </a:r>
            <a:r>
              <a:rPr lang="en-US" altLang="ko-KR" dirty="0" err="1"/>
              <a:t>CBoundingBox</a:t>
            </a:r>
            <a:r>
              <a:rPr lang="ko-KR" altLang="en-US" dirty="0"/>
              <a:t>클래스 추가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AA8EAC9-BBE9-1246-2E50-721BA047F5D5}"/>
              </a:ext>
            </a:extLst>
          </p:cNvPr>
          <p:cNvSpPr/>
          <p:nvPr/>
        </p:nvSpPr>
        <p:spPr>
          <a:xfrm>
            <a:off x="664233" y="3899139"/>
            <a:ext cx="8560081" cy="227782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573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25A0CD-9CCB-A028-B765-E320EFBD6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프레임 제한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7DB5A0-CC63-DB8A-E1A4-ADACCBF7D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컴퓨터 성능에 따라 로직 수행 속도가 다르다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게임에서 컴퓨터 성능에 따라 다른 결과가 나오면 안된다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보통 게임은 </a:t>
            </a:r>
            <a:r>
              <a:rPr lang="en-US" altLang="ko-KR" dirty="0"/>
              <a:t>60FPS</a:t>
            </a:r>
          </a:p>
        </p:txBody>
      </p:sp>
    </p:spTree>
    <p:extLst>
      <p:ext uri="{BB962C8B-B14F-4D97-AF65-F5344CB8AC3E}">
        <p14:creationId xmlns:p14="http://schemas.microsoft.com/office/powerpoint/2010/main" val="381184177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007A40-057D-20F8-F6A6-D4A95C7A9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AABB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AD1D891-403A-B177-72AE-509B69EC1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105" y="2009864"/>
            <a:ext cx="6135849" cy="339862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3AD80A2-1C27-9A2B-C7AA-27F277A61A51}"/>
              </a:ext>
            </a:extLst>
          </p:cNvPr>
          <p:cNvSpPr/>
          <p:nvPr/>
        </p:nvSpPr>
        <p:spPr>
          <a:xfrm>
            <a:off x="914400" y="3735237"/>
            <a:ext cx="3994030" cy="2674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E102BCD-9878-481B-3A07-C31E2A3971C1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908430" y="3868947"/>
            <a:ext cx="237514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D699550-FCBB-26D0-FBE4-31B304CB5935}"/>
              </a:ext>
            </a:extLst>
          </p:cNvPr>
          <p:cNvSpPr/>
          <p:nvPr/>
        </p:nvSpPr>
        <p:spPr>
          <a:xfrm>
            <a:off x="7283570" y="3739550"/>
            <a:ext cx="1032294" cy="2674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87330A-EE45-771D-FE52-3E2134ADA5E9}"/>
              </a:ext>
            </a:extLst>
          </p:cNvPr>
          <p:cNvSpPr txBox="1"/>
          <p:nvPr/>
        </p:nvSpPr>
        <p:spPr>
          <a:xfrm>
            <a:off x="7283570" y="36842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충돌체크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C60C904-1C97-3AF9-7CB1-9F6BDDEC965D}"/>
              </a:ext>
            </a:extLst>
          </p:cNvPr>
          <p:cNvSpPr/>
          <p:nvPr/>
        </p:nvSpPr>
        <p:spPr>
          <a:xfrm>
            <a:off x="914397" y="4168465"/>
            <a:ext cx="3994029" cy="2674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D3C0501-0829-2D2B-3B8B-5FE023A26C98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4908426" y="4302175"/>
            <a:ext cx="237514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3717AAF-E5B2-B998-F015-16F336D09DCD}"/>
              </a:ext>
            </a:extLst>
          </p:cNvPr>
          <p:cNvSpPr txBox="1"/>
          <p:nvPr/>
        </p:nvSpPr>
        <p:spPr>
          <a:xfrm>
            <a:off x="7283567" y="4117508"/>
            <a:ext cx="2472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꼭짓점 좌표 가져오기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213AA31-665F-8BE7-045E-C241E79B6400}"/>
              </a:ext>
            </a:extLst>
          </p:cNvPr>
          <p:cNvSpPr/>
          <p:nvPr/>
        </p:nvSpPr>
        <p:spPr>
          <a:xfrm>
            <a:off x="7249059" y="4164151"/>
            <a:ext cx="2472908" cy="2674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D9CAC9C-1C40-9113-D5DA-D9D715ECFFB7}"/>
              </a:ext>
            </a:extLst>
          </p:cNvPr>
          <p:cNvSpPr/>
          <p:nvPr/>
        </p:nvSpPr>
        <p:spPr>
          <a:xfrm>
            <a:off x="914396" y="3373078"/>
            <a:ext cx="5279370" cy="2674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9A9D014-5914-FBB7-8035-D17744F2B47E}"/>
              </a:ext>
            </a:extLst>
          </p:cNvPr>
          <p:cNvCxnSpPr>
            <a:cxnSpLocks/>
          </p:cNvCxnSpPr>
          <p:nvPr/>
        </p:nvCxnSpPr>
        <p:spPr>
          <a:xfrm>
            <a:off x="6193766" y="3495136"/>
            <a:ext cx="237514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31DA7F7-73C8-13D2-979F-D533A30F06DC}"/>
              </a:ext>
            </a:extLst>
          </p:cNvPr>
          <p:cNvSpPr txBox="1"/>
          <p:nvPr/>
        </p:nvSpPr>
        <p:spPr>
          <a:xfrm>
            <a:off x="8568908" y="3320186"/>
            <a:ext cx="36840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좌표의 벡터로부터 </a:t>
            </a:r>
            <a:r>
              <a:rPr lang="ko-KR" altLang="en-US" sz="1600" dirty="0" err="1"/>
              <a:t>바운딩박스</a:t>
            </a:r>
            <a:r>
              <a:rPr lang="ko-KR" altLang="en-US" sz="1600" dirty="0"/>
              <a:t> 만들기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0F9A1F3-4C15-6B20-A7D5-53DEA5ED6690}"/>
              </a:ext>
            </a:extLst>
          </p:cNvPr>
          <p:cNvSpPr/>
          <p:nvPr/>
        </p:nvSpPr>
        <p:spPr>
          <a:xfrm>
            <a:off x="8568908" y="3334110"/>
            <a:ext cx="3548330" cy="2674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27981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81A4F0A-0EF0-6D07-AF1C-042156E0D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29" y="242443"/>
            <a:ext cx="6820852" cy="63731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80A248-FEE0-C689-2004-58B5E1B22903}"/>
              </a:ext>
            </a:extLst>
          </p:cNvPr>
          <p:cNvSpPr txBox="1"/>
          <p:nvPr/>
        </p:nvSpPr>
        <p:spPr>
          <a:xfrm>
            <a:off x="7407564" y="3105834"/>
            <a:ext cx="46925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CBoundingBox.h</a:t>
            </a:r>
            <a:r>
              <a:rPr lang="ko-KR" altLang="en-US" b="1" dirty="0"/>
              <a:t>에 </a:t>
            </a:r>
            <a:r>
              <a:rPr lang="en-US" altLang="ko-KR" b="1" dirty="0" err="1"/>
              <a:t>GetMin</a:t>
            </a:r>
            <a:r>
              <a:rPr lang="en-US" altLang="ko-KR" b="1" dirty="0"/>
              <a:t>(), </a:t>
            </a:r>
            <a:r>
              <a:rPr lang="en-US" altLang="ko-KR" b="1" dirty="0" err="1"/>
              <a:t>GetMax</a:t>
            </a:r>
            <a:r>
              <a:rPr lang="en-US" altLang="ko-KR" b="1" dirty="0"/>
              <a:t>()</a:t>
            </a:r>
            <a:r>
              <a:rPr lang="ko-KR" altLang="en-US" b="1" dirty="0"/>
              <a:t>를</a:t>
            </a:r>
            <a:endParaRPr lang="en-US" altLang="ko-KR" b="1" dirty="0"/>
          </a:p>
          <a:p>
            <a:r>
              <a:rPr lang="ko-KR" altLang="en-US" b="1" dirty="0" err="1"/>
              <a:t>추가해야함</a:t>
            </a:r>
            <a:r>
              <a:rPr lang="en-US" altLang="ko-KR" b="1" dirty="0"/>
              <a:t>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8341059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0CA7E6-3437-E2A6-7D81-D5790344A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/>
              <a:t>CBoundingBox.h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96742E-DDA1-9D0F-FE04-DE5F47F6C2D6}"/>
              </a:ext>
            </a:extLst>
          </p:cNvPr>
          <p:cNvSpPr txBox="1"/>
          <p:nvPr/>
        </p:nvSpPr>
        <p:spPr>
          <a:xfrm>
            <a:off x="2909258" y="1876227"/>
            <a:ext cx="6094562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#pragma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once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CBoundingBox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CBoundingBox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: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m_min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(0.0f)),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m_max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(0.0f)) {}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CreateBoundingBox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std::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&gt;&amp;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vertices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Intersect(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CBoundingBox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other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GetCorners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GetMin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m_min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GetMax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m_max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m_min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m_max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6166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77307A-8631-BBA3-CA19-2BE839EEB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CBoundingBox.cpp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3C0547-7A7E-C258-DD6C-B0C43926B1BB}"/>
              </a:ext>
            </a:extLst>
          </p:cNvPr>
          <p:cNvSpPr txBox="1"/>
          <p:nvPr/>
        </p:nvSpPr>
        <p:spPr>
          <a:xfrm>
            <a:off x="3711874" y="1691561"/>
            <a:ext cx="476825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9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pch.h</a:t>
            </a:r>
            <a:r>
              <a:rPr lang="en-US" altLang="ko-KR" sz="9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endParaRPr lang="en-US" altLang="ko-KR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9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CBoundingBox.h</a:t>
            </a:r>
            <a:r>
              <a:rPr lang="en-US" altLang="ko-KR" sz="9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endParaRPr lang="en-US" altLang="ko-KR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CBoundingBox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CreateBoundingBox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std::</a:t>
            </a:r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&gt;&amp; </a:t>
            </a:r>
            <a:r>
              <a:rPr lang="en-US" altLang="ko-KR" sz="9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vertices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fr-FR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m_min </a:t>
            </a:r>
            <a:r>
              <a:rPr lang="fr-FR" altLang="ko-KR" sz="9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fr-FR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m_max </a:t>
            </a:r>
            <a:r>
              <a:rPr lang="fr-FR" altLang="ko-KR" sz="9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fr-FR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fr-FR" altLang="ko-KR" sz="9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vertices</a:t>
            </a:r>
            <a:r>
              <a:rPr lang="fr-FR" altLang="ko-KR" sz="9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fr-FR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</a:t>
            </a:r>
            <a:r>
              <a:rPr lang="fr-FR" altLang="ko-KR" sz="9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fr-FR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auto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vertex : </a:t>
            </a:r>
            <a:r>
              <a:rPr lang="en-US" altLang="ko-KR" sz="9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vertices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m_min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::min(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m_min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vertex);    </a:t>
            </a:r>
            <a:r>
              <a:rPr lang="en-US" altLang="ko-KR" sz="9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en-US" altLang="ko-KR" sz="9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m_min</a:t>
            </a:r>
            <a:r>
              <a:rPr lang="ko-KR" altLang="en-US" sz="9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과 </a:t>
            </a:r>
            <a:r>
              <a:rPr lang="en-US" altLang="ko-KR" sz="9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vertex </a:t>
            </a:r>
            <a:r>
              <a:rPr lang="ko-KR" altLang="en-US" sz="9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중 더 작은 값 반환</a:t>
            </a:r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m_max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::max(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m_max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vertex);    </a:t>
            </a:r>
            <a:r>
              <a:rPr lang="en-US" altLang="ko-KR" sz="9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en-US" altLang="ko-KR" sz="9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m_max</a:t>
            </a:r>
            <a:r>
              <a:rPr lang="ko-KR" altLang="en-US" sz="9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과 </a:t>
            </a:r>
            <a:r>
              <a:rPr lang="en-US" altLang="ko-KR" sz="9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vertex </a:t>
            </a:r>
            <a:r>
              <a:rPr lang="ko-KR" altLang="en-US" sz="9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중 더 큰 값 반환</a:t>
            </a:r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CBoundingBox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::Intersect(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CBoundingBox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</a:t>
            </a:r>
            <a:r>
              <a:rPr lang="en-US" altLang="ko-KR" sz="9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other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endParaRPr lang="en-US" altLang="ko-KR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!(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m_max.x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 </a:t>
            </a:r>
            <a:r>
              <a:rPr lang="en-US" altLang="ko-KR" sz="9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other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.GetMin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().x ||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m_min.x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&gt; </a:t>
            </a:r>
            <a:r>
              <a:rPr lang="en-US" altLang="ko-KR" sz="9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other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.GetMax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().x ||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m_max.y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 </a:t>
            </a:r>
            <a:r>
              <a:rPr lang="en-US" altLang="ko-KR" sz="9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other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.GetMin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().y ||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m_min.y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&gt; </a:t>
            </a:r>
            <a:r>
              <a:rPr lang="en-US" altLang="ko-KR" sz="9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other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.GetMax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().y ||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m_max.z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 </a:t>
            </a:r>
            <a:r>
              <a:rPr lang="en-US" altLang="ko-KR" sz="9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other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.GetMin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().z ||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m_min.z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&gt; </a:t>
            </a:r>
            <a:r>
              <a:rPr lang="en-US" altLang="ko-KR" sz="9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other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.GetMax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().z);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9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CBoundingBox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GetCorners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endParaRPr lang="en-US" altLang="ko-KR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std::</a:t>
            </a:r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corners;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corners.push_back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m_min.x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m_min.y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m_min.z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corners.push_back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m_max.x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m_min.y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m_min.z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corners.push_back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m_min.x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m_max.y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m_min.z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corners.push_back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m_max.x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m_max.y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m_min.z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corners.push_back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m_min.x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m_min.y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m_max.z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corners.push_back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m_max.x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m_min.y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m_max.z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corners.push_back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m_min.x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m_max.y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m_max.z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corners.push_back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m_max.x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m_max.y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m_max.z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corners;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323467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6D0915-9DDE-CD4A-F971-4C88D035B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적 객체 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EF73D2-F239-25D4-17E4-22EAAE78E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5451" y="5316361"/>
            <a:ext cx="6881091" cy="863528"/>
          </a:xfrm>
        </p:spPr>
        <p:txBody>
          <a:bodyPr/>
          <a:lstStyle/>
          <a:p>
            <a:r>
              <a:rPr lang="en-US" altLang="ko-KR" dirty="0"/>
              <a:t>Object</a:t>
            </a:r>
            <a:r>
              <a:rPr lang="ko-KR" altLang="en-US" dirty="0"/>
              <a:t>폴더 안에 </a:t>
            </a:r>
            <a:r>
              <a:rPr lang="en-US" altLang="ko-KR" dirty="0" err="1"/>
              <a:t>CEnemy</a:t>
            </a:r>
            <a:r>
              <a:rPr lang="ko-KR" altLang="en-US" dirty="0"/>
              <a:t>클래스 추가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4A62847-B5C4-682D-934F-A1934E46C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7328" y="1618669"/>
            <a:ext cx="3387307" cy="317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01552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844DF9-C6C4-AD04-AE8B-C31320E1A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4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Cenemy.h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66781D-F4E2-2D6A-FA35-D78DFB7F83E7}"/>
              </a:ext>
            </a:extLst>
          </p:cNvPr>
          <p:cNvSpPr txBox="1"/>
          <p:nvPr/>
        </p:nvSpPr>
        <p:spPr>
          <a:xfrm>
            <a:off x="3048719" y="2022288"/>
            <a:ext cx="609456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#pragma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once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CObject.h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CEnemy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CObject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CEnemy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~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CEnemy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override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Update(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elapsedTime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override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Render()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override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671582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F22FC7-633B-0353-B45A-FFB49991B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Cenemy.cpp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1AEE1D-BE08-049B-32C1-008A0C74B595}"/>
              </a:ext>
            </a:extLst>
          </p:cNvPr>
          <p:cNvSpPr txBox="1"/>
          <p:nvPr/>
        </p:nvSpPr>
        <p:spPr>
          <a:xfrm>
            <a:off x="907929" y="1916952"/>
            <a:ext cx="9892342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6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pch.h</a:t>
            </a:r>
            <a:r>
              <a:rPr lang="en-US" altLang="ko-KR" sz="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endParaRPr lang="en-US" altLang="ko-KR" sz="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6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CEnemy.h</a:t>
            </a:r>
            <a:r>
              <a:rPr lang="en-US" altLang="ko-KR" sz="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endParaRPr lang="en-US" altLang="ko-KR" sz="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6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CSceneManager.h</a:t>
            </a:r>
            <a:r>
              <a:rPr lang="en-US" altLang="ko-KR" sz="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endParaRPr lang="en-US" altLang="ko-KR" sz="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6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CEnemy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CEnemy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nn-NO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m_transform-&gt;SetPos(glm::</a:t>
            </a:r>
            <a:r>
              <a:rPr lang="nn-NO" altLang="ko-KR" sz="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nn-NO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(0.5f, 0.5f, 0.5f));</a:t>
            </a:r>
          </a:p>
          <a:p>
            <a:endParaRPr lang="ko-KR" altLang="en-US" sz="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m_mesh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6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CMesh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GetMeshInfo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"sphere.obj"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(0.0f, 1.0f, 0.0f));</a:t>
            </a:r>
          </a:p>
          <a:p>
            <a:endParaRPr lang="ko-KR" altLang="en-US" sz="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600" dirty="0" err="1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glGenBuffers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(1, &amp;</a:t>
            </a:r>
            <a:r>
              <a:rPr lang="en-US" altLang="ko-KR" sz="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m_mesh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vbos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600" dirty="0" err="1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glBindBuffer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6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GL_ARRAY_BUFFER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m_mesh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vbos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600" dirty="0" err="1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glBufferData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6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GL_ARRAY_BUFFER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sizeof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* </a:t>
            </a:r>
            <a:r>
              <a:rPr lang="en-US" altLang="ko-KR" sz="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m_mesh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vertex.size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m_mesh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vertex.data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6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GL_STATIC_DRAW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600" dirty="0" err="1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glGenBuffers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(1, &amp;</a:t>
            </a:r>
            <a:r>
              <a:rPr lang="en-US" altLang="ko-KR" sz="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m_mesh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vbos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600" dirty="0" err="1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glBindBuffer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6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GL_ARRAY_BUFFER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m_mesh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vbos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600" dirty="0" err="1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glBufferData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6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GL_ARRAY_BUFFER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sizeof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* </a:t>
            </a:r>
            <a:r>
              <a:rPr lang="en-US" altLang="ko-KR" sz="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m_mesh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color.size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m_mesh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color.data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6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GL_STATIC_DRAW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600" dirty="0" err="1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glGenBuffers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(1, &amp;</a:t>
            </a:r>
            <a:r>
              <a:rPr lang="en-US" altLang="ko-KR" sz="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m_mesh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vbos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600" dirty="0" err="1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glBindBuffer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6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GL_ARRAY_BUFFER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m_mesh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vbos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600" dirty="0" err="1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glBufferData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6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GL_ARRAY_BUFFER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sizeof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* </a:t>
            </a:r>
            <a:r>
              <a:rPr lang="en-US" altLang="ko-KR" sz="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m_mesh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normals.size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m_mesh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normals.data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6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GL_STATIC_DRAW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600" dirty="0" err="1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glGenBuffers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(1, &amp;</a:t>
            </a:r>
            <a:r>
              <a:rPr lang="en-US" altLang="ko-KR" sz="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m_mesh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vbos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600" dirty="0" err="1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glBindBuffer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6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GL_ARRAY_BUFFER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m_mesh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vbos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600" dirty="0" err="1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glBufferData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6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GL_ARRAY_BUFFER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sizeof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vec2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* </a:t>
            </a:r>
            <a:r>
              <a:rPr lang="en-US" altLang="ko-KR" sz="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m_mesh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uvs.size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m_mesh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uvs.data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6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GL_STATIC_DRAW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6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CEnemy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::~</a:t>
            </a:r>
            <a:r>
              <a:rPr lang="en-US" altLang="ko-KR" sz="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CEnemy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endParaRPr lang="ko-KR" altLang="en-US" sz="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6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CEnemy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::Update(</a:t>
            </a:r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6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elapsedTime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6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CSceneManager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GetInstance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()-&gt;</a:t>
            </a:r>
            <a:r>
              <a:rPr lang="en-US" altLang="ko-KR" sz="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AddRenderObj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OBJ_TYPE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600" dirty="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6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CEnemy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::Render()</a:t>
            </a:r>
          </a:p>
          <a:p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6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CObject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::Render();</a:t>
            </a:r>
          </a:p>
          <a:p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617681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D45F94-1BB8-45EE-A826-4A0F82A5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적 객체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E7F35E-BE80-99C8-90F4-647D2755C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기능은 후에 추가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현재는 구의 형태로 고정된 위치에서 그리기만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실행해보기</a:t>
            </a:r>
          </a:p>
        </p:txBody>
      </p:sp>
    </p:spTree>
    <p:extLst>
      <p:ext uri="{BB962C8B-B14F-4D97-AF65-F5344CB8AC3E}">
        <p14:creationId xmlns:p14="http://schemas.microsoft.com/office/powerpoint/2010/main" val="228814400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F5CD18-1A55-03F1-FDDD-9A7D96EB1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/>
              <a:t>Cobject</a:t>
            </a:r>
            <a:r>
              <a:rPr lang="ko-KR" altLang="en-US" dirty="0"/>
              <a:t> 수정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E503D5-A3FD-1941-127B-126673446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42" y="1419476"/>
            <a:ext cx="3696216" cy="442021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29A634A-2258-1E7E-8ED3-6CC2EC0A2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099" y="2014340"/>
            <a:ext cx="3839111" cy="282932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88BA74C-06EE-62A7-1359-F6D82420459F}"/>
              </a:ext>
            </a:extLst>
          </p:cNvPr>
          <p:cNvSpPr/>
          <p:nvPr/>
        </p:nvSpPr>
        <p:spPr>
          <a:xfrm>
            <a:off x="1487052" y="5304814"/>
            <a:ext cx="2290622" cy="2674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8881164-F9A9-16C1-58EF-86E89537BF36}"/>
              </a:ext>
            </a:extLst>
          </p:cNvPr>
          <p:cNvSpPr/>
          <p:nvPr/>
        </p:nvSpPr>
        <p:spPr>
          <a:xfrm>
            <a:off x="1202942" y="1847272"/>
            <a:ext cx="2057494" cy="2674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3A8B0A1-0E24-4AEE-22CF-33CED859E198}"/>
              </a:ext>
            </a:extLst>
          </p:cNvPr>
          <p:cNvSpPr/>
          <p:nvPr/>
        </p:nvSpPr>
        <p:spPr>
          <a:xfrm>
            <a:off x="6767851" y="2618509"/>
            <a:ext cx="2745604" cy="2674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69004F3-E2EF-22A1-0298-6D020E1CA256}"/>
              </a:ext>
            </a:extLst>
          </p:cNvPr>
          <p:cNvSpPr/>
          <p:nvPr/>
        </p:nvSpPr>
        <p:spPr>
          <a:xfrm>
            <a:off x="6753677" y="4442690"/>
            <a:ext cx="1780723" cy="2674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28281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A4B3E-46E4-C1E7-2BCA-5F2D63F37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/>
              <a:t>CBoundingBox</a:t>
            </a:r>
            <a:r>
              <a:rPr lang="en-US" altLang="ko-KR" dirty="0"/>
              <a:t> </a:t>
            </a:r>
            <a:r>
              <a:rPr lang="ko-KR" altLang="en-US" dirty="0"/>
              <a:t>함수 추가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2DCDC4-13D3-7A98-7EB0-7DB8E875E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241" y="1690688"/>
            <a:ext cx="5953956" cy="422969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D2F3A3D-4F4B-4690-EF68-FD047D4ECF95}"/>
              </a:ext>
            </a:extLst>
          </p:cNvPr>
          <p:cNvSpPr/>
          <p:nvPr/>
        </p:nvSpPr>
        <p:spPr>
          <a:xfrm>
            <a:off x="3334324" y="5369468"/>
            <a:ext cx="1450112" cy="2674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0EE6DF3-2872-D1AA-1267-7577083C168C}"/>
              </a:ext>
            </a:extLst>
          </p:cNvPr>
          <p:cNvSpPr/>
          <p:nvPr/>
        </p:nvSpPr>
        <p:spPr>
          <a:xfrm>
            <a:off x="3334324" y="4233395"/>
            <a:ext cx="2761676" cy="5048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210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3A163E-CCC5-D118-C678-AD2B5394E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프레임 제한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A9517F-F598-A3F5-0C51-850B49D78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Windows API</a:t>
            </a:r>
            <a:r>
              <a:rPr lang="ko-KR" altLang="en-US" dirty="0"/>
              <a:t>이용</a:t>
            </a:r>
            <a:endParaRPr lang="en-US" altLang="ko-KR" dirty="0"/>
          </a:p>
          <a:p>
            <a:pPr lvl="1"/>
            <a:r>
              <a:rPr lang="en-US" altLang="ko-KR" dirty="0" err="1"/>
              <a:t>QueryPerformanceCounter</a:t>
            </a:r>
            <a:r>
              <a:rPr lang="en-US" altLang="ko-KR" dirty="0"/>
              <a:t>(), </a:t>
            </a:r>
            <a:r>
              <a:rPr lang="en-US" altLang="ko-KR" dirty="0" err="1"/>
              <a:t>QueryPerformanceFrequency</a:t>
            </a:r>
            <a:r>
              <a:rPr lang="en-US" altLang="ko-KR" dirty="0"/>
              <a:t>()</a:t>
            </a:r>
          </a:p>
          <a:p>
            <a:endParaRPr lang="en-US" altLang="ko-KR" dirty="0"/>
          </a:p>
          <a:p>
            <a:r>
              <a:rPr lang="en-US" altLang="ko-KR" dirty="0"/>
              <a:t>C++ Chrono</a:t>
            </a:r>
            <a:r>
              <a:rPr lang="ko-KR" altLang="en-US" dirty="0"/>
              <a:t>라이브러리 이용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등등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2105809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86A592-AA6F-0896-C044-A2A200BDF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0ECD7A-8FDD-7B2F-A8B6-7E1BEC6D7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04594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1A92A7-35D5-D2E5-1972-9F29AA86D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54E503-404A-3F93-203A-B18B3660B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4962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E26464-3BC6-2A69-E6FF-8568E0BC4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E70B0F-9BC6-BC45-48A0-1A2912F16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326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E54D88-187F-1616-28DF-A2FAD4445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키 동시입력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88C541-F33D-397C-0AF5-681897DC4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OpenGL</a:t>
            </a:r>
            <a:r>
              <a:rPr lang="ko-KR" altLang="en-US" dirty="0"/>
              <a:t>의 </a:t>
            </a:r>
            <a:r>
              <a:rPr lang="en-US" altLang="ko-KR" dirty="0" err="1"/>
              <a:t>glutKeyboardFunc</a:t>
            </a:r>
            <a:r>
              <a:rPr lang="en-US" altLang="ko-KR" dirty="0"/>
              <a:t>()</a:t>
            </a:r>
            <a:r>
              <a:rPr lang="ko-KR" altLang="en-US" dirty="0"/>
              <a:t>을 통해 키 입력을 구현하면 동시 키 입력이 되지 않음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게임의 경우 동시에 여러 키에 대한 처리를 해야 한다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키 버퍼를 통해 매 프레임 키입력을 받고 해당 버퍼를 기준으로 처리한다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WinAPI</a:t>
            </a:r>
            <a:r>
              <a:rPr lang="ko-KR" altLang="en-US" dirty="0"/>
              <a:t>의 </a:t>
            </a:r>
            <a:r>
              <a:rPr lang="en-US" altLang="ko-KR" dirty="0" err="1"/>
              <a:t>GetKeyboardState</a:t>
            </a:r>
            <a:r>
              <a:rPr lang="ko-KR" altLang="en-US" dirty="0"/>
              <a:t>를 통해 구현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59396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F88570-EB71-F343-B267-68AFC9255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씬 구분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B0FD0D-43F0-BE10-581B-093FB1903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게임에는 다양한 </a:t>
            </a:r>
            <a:r>
              <a:rPr lang="ko-KR" altLang="en-US" dirty="0" err="1"/>
              <a:t>씬이</a:t>
            </a:r>
            <a:r>
              <a:rPr lang="ko-KR" altLang="en-US" dirty="0"/>
              <a:t> 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씬을</a:t>
            </a:r>
            <a:r>
              <a:rPr lang="ko-KR" altLang="en-US" dirty="0"/>
              <a:t> 구분하지 않고 한번에 모든 객체를 </a:t>
            </a:r>
            <a:r>
              <a:rPr lang="ko-KR" altLang="en-US" dirty="0" err="1"/>
              <a:t>로드하면</a:t>
            </a:r>
            <a:r>
              <a:rPr lang="ko-KR" altLang="en-US" dirty="0"/>
              <a:t> 메모리 낭비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씬마다</a:t>
            </a:r>
            <a:r>
              <a:rPr lang="ko-KR" altLang="en-US" dirty="0"/>
              <a:t> 다른 동작을 수행할 수 있기 때문에 구분 필요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è"/>
            </a:pPr>
            <a:r>
              <a:rPr lang="en-US" altLang="ko-KR" dirty="0"/>
              <a:t>Ex)</a:t>
            </a:r>
            <a:r>
              <a:rPr lang="ko-KR" altLang="en-US" dirty="0"/>
              <a:t>씬</a:t>
            </a:r>
            <a:r>
              <a:rPr lang="en-US" altLang="ko-KR" dirty="0"/>
              <a:t>1</a:t>
            </a:r>
            <a:r>
              <a:rPr lang="ko-KR" altLang="en-US" dirty="0"/>
              <a:t>에서는 알파객체 </a:t>
            </a:r>
            <a:r>
              <a:rPr lang="ko-KR" altLang="en-US" dirty="0" err="1"/>
              <a:t>렌더</a:t>
            </a:r>
            <a:r>
              <a:rPr lang="en-US" altLang="ko-KR" dirty="0"/>
              <a:t>, </a:t>
            </a:r>
            <a:r>
              <a:rPr lang="ko-KR" altLang="en-US" dirty="0"/>
              <a:t>씬</a:t>
            </a:r>
            <a:r>
              <a:rPr lang="en-US" altLang="ko-KR" dirty="0"/>
              <a:t>2</a:t>
            </a:r>
            <a:r>
              <a:rPr lang="ko-KR" altLang="en-US" dirty="0"/>
              <a:t>에서는 알파객체 </a:t>
            </a:r>
            <a:r>
              <a:rPr lang="ko-KR" altLang="en-US" dirty="0" err="1"/>
              <a:t>렌더</a:t>
            </a:r>
            <a:r>
              <a:rPr lang="en-US" altLang="ko-KR" dirty="0"/>
              <a:t>X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유지보수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6745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1626</TotalTime>
  <Words>5110</Words>
  <Application>Microsoft Office PowerPoint</Application>
  <PresentationFormat>와이드스크린</PresentationFormat>
  <Paragraphs>780</Paragraphs>
  <Slides>72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72</vt:i4>
      </vt:variant>
    </vt:vector>
  </HeadingPairs>
  <TitlesOfParts>
    <vt:vector size="77" baseType="lpstr">
      <vt:lpstr>돋움체</vt:lpstr>
      <vt:lpstr>맑은 고딕</vt:lpstr>
      <vt:lpstr>Arial</vt:lpstr>
      <vt:lpstr>Wingdings</vt:lpstr>
      <vt:lpstr>Office 테마</vt:lpstr>
      <vt:lpstr>프레임워크</vt:lpstr>
      <vt:lpstr>프레임워크란?</vt:lpstr>
      <vt:lpstr>PowerPoint 프레젠테이션</vt:lpstr>
      <vt:lpstr>PowerPoint 프레젠테이션</vt:lpstr>
      <vt:lpstr>프레임워크 제작</vt:lpstr>
      <vt:lpstr>프레임 제한</vt:lpstr>
      <vt:lpstr>프레임 제한 방법</vt:lpstr>
      <vt:lpstr>키 동시입력</vt:lpstr>
      <vt:lpstr>씬 구분</vt:lpstr>
      <vt:lpstr>키 입력</vt:lpstr>
      <vt:lpstr>싱글톤</vt:lpstr>
      <vt:lpstr>Shader</vt:lpstr>
      <vt:lpstr>OpenGL 파이프라인</vt:lpstr>
      <vt:lpstr>그래픽스 파이프라인</vt:lpstr>
      <vt:lpstr>VBO, VAO</vt:lpstr>
      <vt:lpstr>정점 속성 설정</vt:lpstr>
      <vt:lpstr>PowerPoint 프레젠테이션</vt:lpstr>
      <vt:lpstr>Vertex정보 넣기</vt:lpstr>
      <vt:lpstr>GLSL</vt:lpstr>
      <vt:lpstr>Obj파일</vt:lpstr>
      <vt:lpstr>Obj파일을 메모장으로 열어보자</vt:lpstr>
      <vt:lpstr>현재 우리에게 필요한 것</vt:lpstr>
      <vt:lpstr>Obj파일은 어디서?</vt:lpstr>
      <vt:lpstr>Obj파일 읽기</vt:lpstr>
      <vt:lpstr>PowerPoint 프레젠테이션</vt:lpstr>
      <vt:lpstr>PowerPoint 프레젠테이션</vt:lpstr>
      <vt:lpstr>PowerPoint 프레젠테이션</vt:lpstr>
      <vt:lpstr>PowerPoint 프레젠테이션</vt:lpstr>
      <vt:lpstr>실제 사용하기</vt:lpstr>
      <vt:lpstr>CMesh클래스</vt:lpstr>
      <vt:lpstr>클래스 추가 및 구조체 삭제</vt:lpstr>
      <vt:lpstr>CMesh.h</vt:lpstr>
      <vt:lpstr>CMesh.h</vt:lpstr>
      <vt:lpstr>CMesh.cpp</vt:lpstr>
      <vt:lpstr>CMesh.cpp 코드</vt:lpstr>
      <vt:lpstr>빌드를 해보자</vt:lpstr>
      <vt:lpstr>3D출력을 위한 작업</vt:lpstr>
      <vt:lpstr>CTransform클래스</vt:lpstr>
      <vt:lpstr>클래스 추가</vt:lpstr>
      <vt:lpstr>CTransform.h</vt:lpstr>
      <vt:lpstr>CTransform.cpp</vt:lpstr>
      <vt:lpstr>Cobject.h 수정</vt:lpstr>
      <vt:lpstr>CObject.cpp</vt:lpstr>
      <vt:lpstr>PowerPoint 프레젠테이션</vt:lpstr>
      <vt:lpstr>CPlayer.cpp</vt:lpstr>
      <vt:lpstr>PowerPoint 프레젠테이션</vt:lpstr>
      <vt:lpstr>PowerPoint 프레젠테이션</vt:lpstr>
      <vt:lpstr>PowerPoint 프레젠테이션</vt:lpstr>
      <vt:lpstr>Cbullet.cpp</vt:lpstr>
      <vt:lpstr>PowerPoint 프레젠테이션</vt:lpstr>
      <vt:lpstr>PowerPoint 프레젠테이션</vt:lpstr>
      <vt:lpstr>PowerPoint 프레젠테이션</vt:lpstr>
      <vt:lpstr>PowerPoint 프레젠테이션</vt:lpstr>
      <vt:lpstr>클래스를 분할하는 이유</vt:lpstr>
      <vt:lpstr>카메라 위치, 플레이어 이동 변경</vt:lpstr>
      <vt:lpstr>뒷면 컬링</vt:lpstr>
      <vt:lpstr>바운딩 박스의 종류</vt:lpstr>
      <vt:lpstr>바운딩 박스</vt:lpstr>
      <vt:lpstr>바운딩 박스 만들기</vt:lpstr>
      <vt:lpstr>AABB</vt:lpstr>
      <vt:lpstr>PowerPoint 프레젠테이션</vt:lpstr>
      <vt:lpstr>CBoundingBox.h</vt:lpstr>
      <vt:lpstr>CBoundingBox.cpp</vt:lpstr>
      <vt:lpstr>적 객체 추가</vt:lpstr>
      <vt:lpstr>Cenemy.h</vt:lpstr>
      <vt:lpstr>Cenemy.cpp</vt:lpstr>
      <vt:lpstr>적 객체</vt:lpstr>
      <vt:lpstr>Cobject 수정</vt:lpstr>
      <vt:lpstr>CBoundingBox 함수 추가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프레임워크</dc:title>
  <dc:creator>성태 김</dc:creator>
  <cp:lastModifiedBy>성태 김</cp:lastModifiedBy>
  <cp:revision>14</cp:revision>
  <dcterms:created xsi:type="dcterms:W3CDTF">2023-09-21T15:51:07Z</dcterms:created>
  <dcterms:modified xsi:type="dcterms:W3CDTF">2023-11-11T10:08:04Z</dcterms:modified>
</cp:coreProperties>
</file>