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19C2E-239B-4E3F-9B6D-6809FACEEDA2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D031-D925-4E99-AD70-2F2A71A0A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6513-8298-85FC-75E6-CF924606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73E40-7622-1D44-047F-AE06213A5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D6C64-F60C-04DE-5374-2CE4F42E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CDC99-41A9-5027-8B79-29DFA36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64C48-1B65-2ECA-5911-69EE4E4A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43A4-F1A7-B992-D00C-2879C3C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08CE95-C48A-3F34-EDE6-8A93A9BB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1F6D-4DC0-0102-3CBF-F7FC19A3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BD011-56AB-FF42-968E-6ACD4EE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D4D23-2197-0D61-B819-743B438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4EB45-1A7A-83DB-B8AE-6AC1B862E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8928A-F529-DAD4-7397-89E3C7B7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CAAEC-7DA6-8D7D-9D22-FC70BEC3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40D95-6696-6ABF-4B1E-F3CEFE6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FB94E-FE27-DDCF-6E9D-1567B80F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4C514-549B-2B80-237F-5E7DFA77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12CB8-697B-6617-F486-7C190296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2D92B-6EB5-9C8E-D021-5A0A99A6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EA26B-746B-D5B3-90D5-FEE88AC2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556BA-4DCD-06BE-D06F-82C8C077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8F24-2D3A-082A-D9A6-F5FA4382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69403-D603-2EE6-B53F-162001A1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28030-2145-CD21-8CFE-F397998E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BE814-BB64-2F7C-CF24-AB7B0C3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7634A-0A61-1C99-6317-DA62BAC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552F-B4E5-4CFD-AA1B-23A7AF9B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039A7-A440-3457-E93F-C4AED680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BA290-0B72-F736-5C67-5C9AB26F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1A03F-68A9-D5B8-6DCF-D1DCAB14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BE5F2-2990-9F15-2A45-3A1E53D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2A675-8F57-4330-ED82-CD68D814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81CE-BFEE-7DD9-9759-6065F7F4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4AD9E-215B-EF15-1E06-90CA62BC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9C6F7-CB7B-FAEE-54D6-775D6F3A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3B6A6-81C9-1554-28A9-3DB8E79C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AA768-22BD-5782-3C0A-048924AD3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11339-3CB4-1916-BE99-71E81DD5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C593E-DF76-264A-6ED5-AB73843F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238FB-356D-EFFF-6DF7-B4C2D44D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78445-8DC5-39D9-7C10-9927F4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6B572-1FB1-E5DD-2CF4-243A7228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DA583-5430-4489-9BDA-D752383B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78D1B3-38E7-81A1-B6FD-314729BE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FD9DC9-143A-8D1E-08A4-B712EBF7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F10B9-56A8-583F-41F0-18023A35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3617C-4CF7-7441-81D7-051A514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0B838-A75F-0F47-79CE-0CD200BE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0C921-96EB-6945-81D1-9ECE0FFB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5A4EA-717B-3671-BD9C-9DEDD536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FCD84-3BB2-778B-8B49-6429B694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37D76-3D34-595D-FC57-4AA151F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06195-29A2-4B95-3454-E36BEAC7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6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59B50-1D4A-6185-B9C2-0C2BAF7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57BE9-B743-BF1D-3F06-D4D22B843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1EFB1-1E5A-929F-5695-6821B90B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B1934-9D8D-C8AE-EFD1-D1454F77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7E295-2B98-BA87-E5B9-D0EA5A1C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8C46E-DD89-E1B0-E382-6D6D79E5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F1359-FDBF-9C7E-E6DE-3BEF2847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93290-46E2-2DDC-9477-48C078B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E82F-AAB8-98F7-3188-7A92EC80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6057-4C3C-44AD-BC71-D3F2A632E0F7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EDD60-2A46-E113-9906-9626354F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BFFFE-06E6-6778-2C6E-D60281187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C747-6F14-4720-9725-C08271C71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3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khronos.org/OpenGL/specs/gl/GLSLangSpec.4.5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dels-resourc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1768-1B55-6A75-B75C-FE99B00C5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0AC3A-A713-08A7-BF00-EC89461C0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6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E78E-C799-D1D6-03BE-EBCAB36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9A494-DDF3-9B78-A692-4A964898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키 입력은 </a:t>
            </a:r>
            <a:r>
              <a:rPr lang="en-US" altLang="ko-KR" dirty="0"/>
              <a:t>Update</a:t>
            </a:r>
            <a:r>
              <a:rPr lang="ko-KR" altLang="en-US" dirty="0"/>
              <a:t>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를 가상함수로 변경 시 </a:t>
            </a:r>
            <a:r>
              <a:rPr lang="ko-KR" altLang="en-US" dirty="0" err="1"/>
              <a:t>필요없는</a:t>
            </a:r>
            <a:r>
              <a:rPr lang="ko-KR" altLang="en-US" dirty="0"/>
              <a:t> 곳에도 키 입력을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키입력</a:t>
            </a:r>
            <a:r>
              <a:rPr lang="ko-KR" altLang="en-US" dirty="0"/>
              <a:t> 처리를 수행하는 </a:t>
            </a:r>
            <a:r>
              <a:rPr lang="en-US" altLang="ko-KR" dirty="0" err="1"/>
              <a:t>CKeyInput</a:t>
            </a:r>
            <a:r>
              <a:rPr lang="ko-KR" altLang="en-US" dirty="0"/>
              <a:t>클래스를 </a:t>
            </a:r>
            <a:r>
              <a:rPr lang="ko-KR" altLang="en-US" dirty="0" err="1"/>
              <a:t>싱글톤으로</a:t>
            </a:r>
            <a:r>
              <a:rPr lang="ko-KR" altLang="en-US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185152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6803-72F2-3EB6-E2B1-194995F2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싱글톤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40BAB-5894-4ECE-1278-3975D6F6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인스턴스를 하나만 생성하는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전역으로 접근할 수 있다는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생성이 함부로 만들어지면 안되므로 생성자를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싱글톤</a:t>
            </a:r>
            <a:r>
              <a:rPr lang="ko-KR" altLang="en-US" dirty="0"/>
              <a:t> 객체의 역할이 많아지지 않도록 조심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67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4C0B7-9956-BBCB-E5D6-9D21A46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10470-969F-FE5F-A3A4-BB5B4C73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게임을 그리기 위해서 </a:t>
            </a:r>
            <a:r>
              <a:rPr lang="en-US" altLang="ko-KR" dirty="0"/>
              <a:t>GPU</a:t>
            </a:r>
            <a:r>
              <a:rPr lang="ko-KR" altLang="en-US" dirty="0"/>
              <a:t>는 여러 단계를 거친다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과정을 그래픽스 파이프라인이다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파이프라인의 단계 중 일부는 </a:t>
            </a:r>
            <a:r>
              <a:rPr lang="en-US" altLang="ko-KR" dirty="0"/>
              <a:t>Shader</a:t>
            </a:r>
            <a:r>
              <a:rPr lang="ko-KR" altLang="en-US" dirty="0"/>
              <a:t>를 통해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종류의 </a:t>
            </a:r>
            <a:r>
              <a:rPr lang="en-US" altLang="ko-KR" dirty="0"/>
              <a:t>Shader</a:t>
            </a:r>
            <a:r>
              <a:rPr lang="ko-KR" altLang="en-US" dirty="0"/>
              <a:t>를 프로그래밍 할 수 있지만 컴퓨터 그래픽스에서 다루는 </a:t>
            </a:r>
            <a:r>
              <a:rPr lang="en-US" altLang="ko-KR" dirty="0"/>
              <a:t>Shader</a:t>
            </a:r>
            <a:r>
              <a:rPr lang="ko-KR" altLang="en-US" dirty="0"/>
              <a:t>는 </a:t>
            </a:r>
            <a:r>
              <a:rPr lang="en-US" altLang="ko-KR" dirty="0"/>
              <a:t>Vertex</a:t>
            </a:r>
            <a:r>
              <a:rPr lang="ko-KR" altLang="en-US" dirty="0"/>
              <a:t>와 </a:t>
            </a:r>
            <a:r>
              <a:rPr lang="en-US" altLang="ko-KR" dirty="0"/>
              <a:t>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0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C5BB7-7CE0-6D39-E1E1-F857BCDF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OpenGL </a:t>
            </a:r>
            <a:r>
              <a:rPr lang="ko-KR" altLang="en-US" dirty="0"/>
              <a:t>파이프라인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92A58-73C4-1B80-90AB-9505F8F0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07" y="1690688"/>
            <a:ext cx="9134985" cy="41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B4E9-2EFD-D61F-DE5B-00DC2DC5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그래픽스 파이프라인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8340C4-479B-E180-E84E-E3A7FD757426}"/>
              </a:ext>
            </a:extLst>
          </p:cNvPr>
          <p:cNvSpPr/>
          <p:nvPr/>
        </p:nvSpPr>
        <p:spPr>
          <a:xfrm>
            <a:off x="349371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Assembler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CC9273-3F77-FDDE-9940-BFD859630C2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626081" y="3515264"/>
            <a:ext cx="741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D942D7-EC8F-B147-A45E-43A2FA03E25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4661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3883B2-B288-2F34-E74D-BF4694AA1D0C}"/>
              </a:ext>
            </a:extLst>
          </p:cNvPr>
          <p:cNvSpPr/>
          <p:nvPr/>
        </p:nvSpPr>
        <p:spPr>
          <a:xfrm>
            <a:off x="2367951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6C064-924A-4A27-0F98-E4EB94235CB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724955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D3FDA0-768D-E456-8A61-07DA6A3A5247}"/>
              </a:ext>
            </a:extLst>
          </p:cNvPr>
          <p:cNvSpPr/>
          <p:nvPr/>
        </p:nvSpPr>
        <p:spPr>
          <a:xfrm>
            <a:off x="6448245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Geometry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66A2E8-DD97-8691-8DF9-648E0C97FC3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765102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1C8E77-B1AC-6EBF-401A-3847489679A7}"/>
              </a:ext>
            </a:extLst>
          </p:cNvPr>
          <p:cNvSpPr/>
          <p:nvPr/>
        </p:nvSpPr>
        <p:spPr>
          <a:xfrm>
            <a:off x="8488392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Rasterization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A69B96-618C-975F-8ED8-E6221344F6DE}"/>
              </a:ext>
            </a:extLst>
          </p:cNvPr>
          <p:cNvSpPr/>
          <p:nvPr/>
        </p:nvSpPr>
        <p:spPr>
          <a:xfrm>
            <a:off x="10528539" y="3083943"/>
            <a:ext cx="1276710" cy="862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9F38B-C233-B18D-C4BF-FC58385382D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684808" y="3515264"/>
            <a:ext cx="7677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375220-60E7-D721-A1C3-DBD9EE8FEE0D}"/>
              </a:ext>
            </a:extLst>
          </p:cNvPr>
          <p:cNvSpPr/>
          <p:nvPr/>
        </p:nvSpPr>
        <p:spPr>
          <a:xfrm>
            <a:off x="4408098" y="3083943"/>
            <a:ext cx="1276710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Tessellation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3AE600-8ED3-A534-F582-A9FD9CF69642}"/>
              </a:ext>
            </a:extLst>
          </p:cNvPr>
          <p:cNvSpPr/>
          <p:nvPr/>
        </p:nvSpPr>
        <p:spPr>
          <a:xfrm>
            <a:off x="4248727" y="2715491"/>
            <a:ext cx="3602182" cy="160712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54CFA-EB75-5706-9435-6672E14D7EB2}"/>
              </a:ext>
            </a:extLst>
          </p:cNvPr>
          <p:cNvSpPr txBox="1"/>
          <p:nvPr/>
        </p:nvSpPr>
        <p:spPr>
          <a:xfrm>
            <a:off x="5745517" y="24054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092D8-81E0-94BF-83AC-89E259962A2A}"/>
              </a:ext>
            </a:extLst>
          </p:cNvPr>
          <p:cNvSpPr txBox="1"/>
          <p:nvPr/>
        </p:nvSpPr>
        <p:spPr>
          <a:xfrm>
            <a:off x="1259782" y="4448028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위치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 조작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B889-C2DA-3275-2569-B18249B348F0}"/>
              </a:ext>
            </a:extLst>
          </p:cNvPr>
          <p:cNvSpPr txBox="1"/>
          <p:nvPr/>
        </p:nvSpPr>
        <p:spPr>
          <a:xfrm>
            <a:off x="9990477" y="444802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조명</a:t>
            </a:r>
            <a:r>
              <a:rPr lang="en-US" altLang="ko-KR" dirty="0"/>
              <a:t> </a:t>
            </a:r>
            <a:r>
              <a:rPr lang="ko-KR" altLang="en-US" dirty="0"/>
              <a:t>등 결정</a:t>
            </a:r>
          </a:p>
        </p:txBody>
      </p:sp>
    </p:spTree>
    <p:extLst>
      <p:ext uri="{BB962C8B-B14F-4D97-AF65-F5344CB8AC3E}">
        <p14:creationId xmlns:p14="http://schemas.microsoft.com/office/powerpoint/2010/main" val="316615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B876-13F9-4494-3842-4C55741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VBO, VAO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38A4-590D-BE9C-7E49-C44C144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VBO(</a:t>
            </a:r>
            <a:r>
              <a:rPr lang="en-US" altLang="ko-KR" dirty="0" err="1"/>
              <a:t>Vertext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Object)</a:t>
            </a:r>
            <a:r>
              <a:rPr lang="ko-KR" altLang="en-US" dirty="0"/>
              <a:t>는 삼각형의 꼭짓점 정보들을 담고 있는 배열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VAO(Vertex Array Object)</a:t>
            </a:r>
            <a:r>
              <a:rPr lang="ko-KR" altLang="en-US" dirty="0"/>
              <a:t>는 </a:t>
            </a:r>
            <a:r>
              <a:rPr lang="en-US" altLang="ko-KR" dirty="0"/>
              <a:t>VBO</a:t>
            </a:r>
            <a:r>
              <a:rPr lang="ko-KR" altLang="en-US" dirty="0"/>
              <a:t>를 어떻게 해석하는지</a:t>
            </a:r>
            <a:r>
              <a:rPr lang="en-US" altLang="ko-KR" dirty="0"/>
              <a:t>, </a:t>
            </a:r>
            <a:r>
              <a:rPr lang="ko-KR" altLang="en-US" dirty="0"/>
              <a:t>메타정보를 제공하는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()</a:t>
            </a:r>
            <a:r>
              <a:rPr lang="ko-KR" altLang="en-US" dirty="0"/>
              <a:t>를 사용하여 </a:t>
            </a:r>
            <a:r>
              <a:rPr lang="en-US" altLang="ko-KR" dirty="0"/>
              <a:t>VBO</a:t>
            </a:r>
            <a:r>
              <a:rPr lang="ko-KR" altLang="en-US" dirty="0"/>
              <a:t>정보 설정</a:t>
            </a:r>
          </a:p>
        </p:txBody>
      </p:sp>
    </p:spTree>
    <p:extLst>
      <p:ext uri="{BB962C8B-B14F-4D97-AF65-F5344CB8AC3E}">
        <p14:creationId xmlns:p14="http://schemas.microsoft.com/office/powerpoint/2010/main" val="209948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783F6-C54A-6624-4347-3ACBB9D9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정점 속성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AAA88-2FC2-06FE-BD6A-65770E7C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 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const </a:t>
            </a:r>
            <a:r>
              <a:rPr lang="en-US" altLang="ko-KR" dirty="0" err="1"/>
              <a:t>GLvoid</a:t>
            </a:r>
            <a:r>
              <a:rPr lang="en-US" altLang="ko-KR" dirty="0"/>
              <a:t> *pointer)</a:t>
            </a:r>
          </a:p>
          <a:p>
            <a:endParaRPr lang="en-US" altLang="ko-KR" dirty="0"/>
          </a:p>
          <a:p>
            <a:r>
              <a:rPr lang="en-US" altLang="ko-KR" dirty="0"/>
              <a:t>index -&gt; </a:t>
            </a:r>
            <a:r>
              <a:rPr lang="ko-KR" altLang="en-US" dirty="0"/>
              <a:t>어떤 정보를 의미하는지</a:t>
            </a:r>
            <a:endParaRPr lang="en-US" altLang="ko-KR" dirty="0"/>
          </a:p>
          <a:p>
            <a:r>
              <a:rPr lang="en-US" altLang="ko-KR" dirty="0"/>
              <a:t>size -&gt; </a:t>
            </a:r>
            <a:r>
              <a:rPr lang="ko-KR" altLang="en-US" dirty="0"/>
              <a:t>몇 개의 데이터가 하나의 유의미한 정보를 나타내는지</a:t>
            </a:r>
            <a:endParaRPr lang="en-US" altLang="ko-KR" dirty="0"/>
          </a:p>
          <a:p>
            <a:r>
              <a:rPr lang="en-US" altLang="ko-KR" dirty="0"/>
              <a:t>type -&gt; </a:t>
            </a:r>
            <a:r>
              <a:rPr lang="ko-KR" altLang="en-US" dirty="0"/>
              <a:t>자료형 타입</a:t>
            </a:r>
            <a:endParaRPr lang="en-US" altLang="ko-KR" dirty="0"/>
          </a:p>
          <a:p>
            <a:r>
              <a:rPr lang="en-US" altLang="ko-KR" dirty="0"/>
              <a:t>Normalized -&gt;</a:t>
            </a:r>
            <a:r>
              <a:rPr lang="ko-KR" altLang="en-US" dirty="0"/>
              <a:t>정규화 여부</a:t>
            </a:r>
            <a:endParaRPr lang="en-US" altLang="ko-KR" dirty="0"/>
          </a:p>
          <a:p>
            <a:r>
              <a:rPr lang="en-US" altLang="ko-KR" dirty="0"/>
              <a:t>stride -&gt; </a:t>
            </a:r>
            <a:r>
              <a:rPr lang="ko-KR" altLang="en-US" dirty="0"/>
              <a:t>다음 정보가 나오기까지의 간격 크기</a:t>
            </a:r>
            <a:endParaRPr lang="en-US" altLang="ko-KR" dirty="0"/>
          </a:p>
          <a:p>
            <a:r>
              <a:rPr lang="en-US" altLang="ko-KR" dirty="0"/>
              <a:t>pointer -&gt; </a:t>
            </a:r>
            <a:r>
              <a:rPr lang="ko-KR" altLang="en-US" dirty="0"/>
              <a:t>해당 데이터의 오프셋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CAB62-3C29-B56A-0978-A443FBBF1D7E}"/>
              </a:ext>
            </a:extLst>
          </p:cNvPr>
          <p:cNvSpPr/>
          <p:nvPr/>
        </p:nvSpPr>
        <p:spPr>
          <a:xfrm>
            <a:off x="1035170" y="46582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687EF-EA44-C18D-5DEC-9F338F6AE144}"/>
              </a:ext>
            </a:extLst>
          </p:cNvPr>
          <p:cNvSpPr txBox="1"/>
          <p:nvPr/>
        </p:nvSpPr>
        <p:spPr>
          <a:xfrm>
            <a:off x="324866" y="79874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3CCD2C-859D-6757-E759-7A384C79BC5E}"/>
              </a:ext>
            </a:extLst>
          </p:cNvPr>
          <p:cNvCxnSpPr>
            <a:cxnSpLocks/>
          </p:cNvCxnSpPr>
          <p:nvPr/>
        </p:nvCxnSpPr>
        <p:spPr>
          <a:xfrm>
            <a:off x="21048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E80E5A-1C6E-0C85-3CF0-9FB7CA494F6F}"/>
              </a:ext>
            </a:extLst>
          </p:cNvPr>
          <p:cNvCxnSpPr>
            <a:cxnSpLocks/>
          </p:cNvCxnSpPr>
          <p:nvPr/>
        </p:nvCxnSpPr>
        <p:spPr>
          <a:xfrm>
            <a:off x="3171645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55C7E5-24DE-C02C-CEFF-88C9318427A2}"/>
              </a:ext>
            </a:extLst>
          </p:cNvPr>
          <p:cNvCxnSpPr>
            <a:cxnSpLocks/>
          </p:cNvCxnSpPr>
          <p:nvPr/>
        </p:nvCxnSpPr>
        <p:spPr>
          <a:xfrm>
            <a:off x="4212566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E29A0F-5471-CF9D-B3EA-BC1465A047C7}"/>
              </a:ext>
            </a:extLst>
          </p:cNvPr>
          <p:cNvCxnSpPr>
            <a:cxnSpLocks/>
          </p:cNvCxnSpPr>
          <p:nvPr/>
        </p:nvCxnSpPr>
        <p:spPr>
          <a:xfrm>
            <a:off x="522185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51BAA2-7B92-6FEC-0815-58B606481AB8}"/>
              </a:ext>
            </a:extLst>
          </p:cNvPr>
          <p:cNvCxnSpPr>
            <a:cxnSpLocks/>
          </p:cNvCxnSpPr>
          <p:nvPr/>
        </p:nvCxnSpPr>
        <p:spPr>
          <a:xfrm>
            <a:off x="619664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DD560B-F33A-AFE5-7035-4CC8BDF3E835}"/>
              </a:ext>
            </a:extLst>
          </p:cNvPr>
          <p:cNvCxnSpPr>
            <a:cxnSpLocks/>
          </p:cNvCxnSpPr>
          <p:nvPr/>
        </p:nvCxnSpPr>
        <p:spPr>
          <a:xfrm>
            <a:off x="720593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C1E1F7D-90A6-317F-FA6A-BC8524D8E0BB}"/>
              </a:ext>
            </a:extLst>
          </p:cNvPr>
          <p:cNvCxnSpPr>
            <a:cxnSpLocks/>
          </p:cNvCxnSpPr>
          <p:nvPr/>
        </p:nvCxnSpPr>
        <p:spPr>
          <a:xfrm>
            <a:off x="8241101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7DFD1D-D1FD-E470-F56E-A78C090E4741}"/>
              </a:ext>
            </a:extLst>
          </p:cNvPr>
          <p:cNvCxnSpPr>
            <a:cxnSpLocks/>
          </p:cNvCxnSpPr>
          <p:nvPr/>
        </p:nvCxnSpPr>
        <p:spPr>
          <a:xfrm>
            <a:off x="931077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B7E91B-BA79-58ED-15E1-160B6DF3A3D1}"/>
              </a:ext>
            </a:extLst>
          </p:cNvPr>
          <p:cNvCxnSpPr>
            <a:cxnSpLocks/>
          </p:cNvCxnSpPr>
          <p:nvPr/>
        </p:nvCxnSpPr>
        <p:spPr>
          <a:xfrm>
            <a:off x="10320067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0BD365-20AB-5F99-7D8D-60DA77CB2F11}"/>
              </a:ext>
            </a:extLst>
          </p:cNvPr>
          <p:cNvCxnSpPr>
            <a:cxnSpLocks/>
          </p:cNvCxnSpPr>
          <p:nvPr/>
        </p:nvCxnSpPr>
        <p:spPr>
          <a:xfrm>
            <a:off x="11415622" y="46582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0F5ED-FE7E-8AF3-D411-6265B98B2903}"/>
              </a:ext>
            </a:extLst>
          </p:cNvPr>
          <p:cNvSpPr/>
          <p:nvPr/>
        </p:nvSpPr>
        <p:spPr>
          <a:xfrm>
            <a:off x="1035170" y="2405166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C1F72-B628-21A8-9E22-62ECB988096D}"/>
              </a:ext>
            </a:extLst>
          </p:cNvPr>
          <p:cNvSpPr txBox="1"/>
          <p:nvPr/>
        </p:nvSpPr>
        <p:spPr>
          <a:xfrm>
            <a:off x="324866" y="27380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111D71-994C-9E1E-5D3D-F03AFA5C63CC}"/>
              </a:ext>
            </a:extLst>
          </p:cNvPr>
          <p:cNvCxnSpPr>
            <a:cxnSpLocks/>
          </p:cNvCxnSpPr>
          <p:nvPr/>
        </p:nvCxnSpPr>
        <p:spPr>
          <a:xfrm>
            <a:off x="21048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E5FBE6-E049-D81A-65C3-3CFD276B0CC6}"/>
              </a:ext>
            </a:extLst>
          </p:cNvPr>
          <p:cNvCxnSpPr>
            <a:cxnSpLocks/>
          </p:cNvCxnSpPr>
          <p:nvPr/>
        </p:nvCxnSpPr>
        <p:spPr>
          <a:xfrm>
            <a:off x="3171645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95AF59-ACED-7524-B39F-05ACCCE13FE0}"/>
              </a:ext>
            </a:extLst>
          </p:cNvPr>
          <p:cNvCxnSpPr>
            <a:cxnSpLocks/>
          </p:cNvCxnSpPr>
          <p:nvPr/>
        </p:nvCxnSpPr>
        <p:spPr>
          <a:xfrm>
            <a:off x="4212566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16F040-F7C0-6A34-6116-72FBD693216B}"/>
              </a:ext>
            </a:extLst>
          </p:cNvPr>
          <p:cNvCxnSpPr>
            <a:cxnSpLocks/>
          </p:cNvCxnSpPr>
          <p:nvPr/>
        </p:nvCxnSpPr>
        <p:spPr>
          <a:xfrm>
            <a:off x="522185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5938F22-9DED-2EA4-9FFD-68D47609626E}"/>
              </a:ext>
            </a:extLst>
          </p:cNvPr>
          <p:cNvCxnSpPr>
            <a:cxnSpLocks/>
          </p:cNvCxnSpPr>
          <p:nvPr/>
        </p:nvCxnSpPr>
        <p:spPr>
          <a:xfrm>
            <a:off x="619664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A706BE-113B-F947-2611-3B4397F035F8}"/>
              </a:ext>
            </a:extLst>
          </p:cNvPr>
          <p:cNvCxnSpPr>
            <a:cxnSpLocks/>
          </p:cNvCxnSpPr>
          <p:nvPr/>
        </p:nvCxnSpPr>
        <p:spPr>
          <a:xfrm>
            <a:off x="720593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C2747A-BEFB-BD75-FB78-329112E85423}"/>
              </a:ext>
            </a:extLst>
          </p:cNvPr>
          <p:cNvCxnSpPr>
            <a:cxnSpLocks/>
          </p:cNvCxnSpPr>
          <p:nvPr/>
        </p:nvCxnSpPr>
        <p:spPr>
          <a:xfrm>
            <a:off x="8241101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B169F-9204-2824-3320-0FD10D02F328}"/>
              </a:ext>
            </a:extLst>
          </p:cNvPr>
          <p:cNvCxnSpPr>
            <a:cxnSpLocks/>
          </p:cNvCxnSpPr>
          <p:nvPr/>
        </p:nvCxnSpPr>
        <p:spPr>
          <a:xfrm>
            <a:off x="931077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7F6D36-1571-9E89-C3B0-7448FAD41712}"/>
              </a:ext>
            </a:extLst>
          </p:cNvPr>
          <p:cNvCxnSpPr>
            <a:cxnSpLocks/>
          </p:cNvCxnSpPr>
          <p:nvPr/>
        </p:nvCxnSpPr>
        <p:spPr>
          <a:xfrm>
            <a:off x="10320067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04C748-5CBF-68EE-319E-A68D7D2DD662}"/>
              </a:ext>
            </a:extLst>
          </p:cNvPr>
          <p:cNvCxnSpPr>
            <a:cxnSpLocks/>
          </p:cNvCxnSpPr>
          <p:nvPr/>
        </p:nvCxnSpPr>
        <p:spPr>
          <a:xfrm>
            <a:off x="11415622" y="2405166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158569-D795-91BF-49F7-65A63A2234DF}"/>
              </a:ext>
            </a:extLst>
          </p:cNvPr>
          <p:cNvSpPr txBox="1"/>
          <p:nvPr/>
        </p:nvSpPr>
        <p:spPr>
          <a:xfrm>
            <a:off x="14239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EFB2E-E584-287E-B90B-FB0B6E00AA62}"/>
              </a:ext>
            </a:extLst>
          </p:cNvPr>
          <p:cNvSpPr txBox="1"/>
          <p:nvPr/>
        </p:nvSpPr>
        <p:spPr>
          <a:xfrm>
            <a:off x="249077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58048B-11F6-2AE7-2A53-77AC2E651BED}"/>
              </a:ext>
            </a:extLst>
          </p:cNvPr>
          <p:cNvSpPr txBox="1"/>
          <p:nvPr/>
        </p:nvSpPr>
        <p:spPr>
          <a:xfrm>
            <a:off x="3525942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F69E7C-07B2-7607-1DF0-495A0A71F987}"/>
              </a:ext>
            </a:extLst>
          </p:cNvPr>
          <p:cNvSpPr txBox="1"/>
          <p:nvPr/>
        </p:nvSpPr>
        <p:spPr>
          <a:xfrm>
            <a:off x="4535231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57A484-C6C9-84D7-E7EA-0AA1A370A28A}"/>
              </a:ext>
            </a:extLst>
          </p:cNvPr>
          <p:cNvSpPr txBox="1"/>
          <p:nvPr/>
        </p:nvSpPr>
        <p:spPr>
          <a:xfrm>
            <a:off x="5510014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46FCCB-1067-D721-FA90-F7F6CE24D63A}"/>
              </a:ext>
            </a:extLst>
          </p:cNvPr>
          <p:cNvSpPr txBox="1"/>
          <p:nvPr/>
        </p:nvSpPr>
        <p:spPr>
          <a:xfrm>
            <a:off x="6519303" y="79874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3425B-1C66-C56F-947E-547067E3DC0E}"/>
              </a:ext>
            </a:extLst>
          </p:cNvPr>
          <p:cNvSpPr txBox="1"/>
          <p:nvPr/>
        </p:nvSpPr>
        <p:spPr>
          <a:xfrm>
            <a:off x="2225397" y="1768415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3, 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E85E9-2E18-4070-81EF-BE3AB5066866}"/>
              </a:ext>
            </a:extLst>
          </p:cNvPr>
          <p:cNvSpPr txBox="1"/>
          <p:nvPr/>
        </p:nvSpPr>
        <p:spPr>
          <a:xfrm>
            <a:off x="142397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365BA-7C71-C47C-11DA-22AE571AC3AE}"/>
              </a:ext>
            </a:extLst>
          </p:cNvPr>
          <p:cNvSpPr txBox="1"/>
          <p:nvPr/>
        </p:nvSpPr>
        <p:spPr>
          <a:xfrm>
            <a:off x="2454620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D302C-8400-B47A-4ECB-7166AC681912}"/>
              </a:ext>
            </a:extLst>
          </p:cNvPr>
          <p:cNvSpPr txBox="1"/>
          <p:nvPr/>
        </p:nvSpPr>
        <p:spPr>
          <a:xfrm>
            <a:off x="352942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5A3209-D35C-E59B-7C73-0C0869F2EBD0}"/>
              </a:ext>
            </a:extLst>
          </p:cNvPr>
          <p:cNvSpPr txBox="1"/>
          <p:nvPr/>
        </p:nvSpPr>
        <p:spPr>
          <a:xfrm>
            <a:off x="4588434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E1682-5EDD-D206-B865-B865C71767F4}"/>
              </a:ext>
            </a:extLst>
          </p:cNvPr>
          <p:cNvSpPr txBox="1"/>
          <p:nvPr/>
        </p:nvSpPr>
        <p:spPr>
          <a:xfrm>
            <a:off x="556321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AB060B-C4D1-2144-C7AC-9A04EFBAC8D0}"/>
              </a:ext>
            </a:extLst>
          </p:cNvPr>
          <p:cNvSpPr txBox="1"/>
          <p:nvPr/>
        </p:nvSpPr>
        <p:spPr>
          <a:xfrm>
            <a:off x="6572506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9E6B0-F085-4EE2-B37B-2A0372BA87DB}"/>
              </a:ext>
            </a:extLst>
          </p:cNvPr>
          <p:cNvSpPr txBox="1"/>
          <p:nvPr/>
        </p:nvSpPr>
        <p:spPr>
          <a:xfrm>
            <a:off x="7581795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F43714-31CC-5B51-0385-0FDC308EE8C6}"/>
              </a:ext>
            </a:extLst>
          </p:cNvPr>
          <p:cNvSpPr txBox="1"/>
          <p:nvPr/>
        </p:nvSpPr>
        <p:spPr>
          <a:xfrm>
            <a:off x="8556578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FA153-D0E2-979A-9B2F-06A1D76CB50E}"/>
              </a:ext>
            </a:extLst>
          </p:cNvPr>
          <p:cNvSpPr txBox="1"/>
          <p:nvPr/>
        </p:nvSpPr>
        <p:spPr>
          <a:xfrm>
            <a:off x="9565867" y="2738085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9FFFCB-DA36-9F4D-E7AF-8637E4C324FD}"/>
              </a:ext>
            </a:extLst>
          </p:cNvPr>
          <p:cNvSpPr txBox="1"/>
          <p:nvPr/>
        </p:nvSpPr>
        <p:spPr>
          <a:xfrm>
            <a:off x="2201370" y="3564783"/>
            <a:ext cx="715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0)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7E56A5-15CE-D34F-E295-BB974E63C5BB}"/>
              </a:ext>
            </a:extLst>
          </p:cNvPr>
          <p:cNvSpPr txBox="1"/>
          <p:nvPr/>
        </p:nvSpPr>
        <p:spPr>
          <a:xfrm>
            <a:off x="1399948" y="4037798"/>
            <a:ext cx="958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(?,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6,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5))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100EB2-2343-6A64-4131-48041DF44B6B}"/>
              </a:ext>
            </a:extLst>
          </p:cNvPr>
          <p:cNvSpPr/>
          <p:nvPr/>
        </p:nvSpPr>
        <p:spPr>
          <a:xfrm>
            <a:off x="1035170" y="4677425"/>
            <a:ext cx="10380452" cy="10351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486DB0-02C9-949A-DFBD-AA48FBA028E6}"/>
              </a:ext>
            </a:extLst>
          </p:cNvPr>
          <p:cNvSpPr txBox="1"/>
          <p:nvPr/>
        </p:nvSpPr>
        <p:spPr>
          <a:xfrm>
            <a:off x="324866" y="501034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VBO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6EA67B1-3688-424D-0325-7B15126A310C}"/>
              </a:ext>
            </a:extLst>
          </p:cNvPr>
          <p:cNvCxnSpPr>
            <a:cxnSpLocks/>
          </p:cNvCxnSpPr>
          <p:nvPr/>
        </p:nvCxnSpPr>
        <p:spPr>
          <a:xfrm>
            <a:off x="21048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B4F21CA-CA7E-C8E0-B47D-3E644F0C4039}"/>
              </a:ext>
            </a:extLst>
          </p:cNvPr>
          <p:cNvCxnSpPr>
            <a:cxnSpLocks/>
          </p:cNvCxnSpPr>
          <p:nvPr/>
        </p:nvCxnSpPr>
        <p:spPr>
          <a:xfrm>
            <a:off x="3171645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3A6F2ED-233E-AF46-B9EE-FC7217849BDA}"/>
              </a:ext>
            </a:extLst>
          </p:cNvPr>
          <p:cNvCxnSpPr>
            <a:cxnSpLocks/>
          </p:cNvCxnSpPr>
          <p:nvPr/>
        </p:nvCxnSpPr>
        <p:spPr>
          <a:xfrm>
            <a:off x="4212566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1BBA302-95A3-9D5C-BF51-063AA47216EC}"/>
              </a:ext>
            </a:extLst>
          </p:cNvPr>
          <p:cNvCxnSpPr>
            <a:cxnSpLocks/>
          </p:cNvCxnSpPr>
          <p:nvPr/>
        </p:nvCxnSpPr>
        <p:spPr>
          <a:xfrm>
            <a:off x="522185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01C3E5E-5FC5-8EDE-71B2-A6E9015375B7}"/>
              </a:ext>
            </a:extLst>
          </p:cNvPr>
          <p:cNvCxnSpPr>
            <a:cxnSpLocks/>
          </p:cNvCxnSpPr>
          <p:nvPr/>
        </p:nvCxnSpPr>
        <p:spPr>
          <a:xfrm>
            <a:off x="619664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6FD474-B4EC-FD6C-06C0-16DF3FF191D6}"/>
              </a:ext>
            </a:extLst>
          </p:cNvPr>
          <p:cNvCxnSpPr>
            <a:cxnSpLocks/>
          </p:cNvCxnSpPr>
          <p:nvPr/>
        </p:nvCxnSpPr>
        <p:spPr>
          <a:xfrm>
            <a:off x="720593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7F4DFF-EFDF-BA3B-A4A1-3ADDCE986FE0}"/>
              </a:ext>
            </a:extLst>
          </p:cNvPr>
          <p:cNvCxnSpPr>
            <a:cxnSpLocks/>
          </p:cNvCxnSpPr>
          <p:nvPr/>
        </p:nvCxnSpPr>
        <p:spPr>
          <a:xfrm>
            <a:off x="8241101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C71D36-0C9E-4881-F994-437C66D125C7}"/>
              </a:ext>
            </a:extLst>
          </p:cNvPr>
          <p:cNvCxnSpPr>
            <a:cxnSpLocks/>
          </p:cNvCxnSpPr>
          <p:nvPr/>
        </p:nvCxnSpPr>
        <p:spPr>
          <a:xfrm>
            <a:off x="931077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33CD4F-777D-A3D5-9BFE-96E39F92F156}"/>
              </a:ext>
            </a:extLst>
          </p:cNvPr>
          <p:cNvCxnSpPr>
            <a:cxnSpLocks/>
          </p:cNvCxnSpPr>
          <p:nvPr/>
        </p:nvCxnSpPr>
        <p:spPr>
          <a:xfrm>
            <a:off x="10320067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8BE8DD9-C74A-FB5E-4396-03D1608EF577}"/>
              </a:ext>
            </a:extLst>
          </p:cNvPr>
          <p:cNvCxnSpPr>
            <a:cxnSpLocks/>
          </p:cNvCxnSpPr>
          <p:nvPr/>
        </p:nvCxnSpPr>
        <p:spPr>
          <a:xfrm>
            <a:off x="11415622" y="4677425"/>
            <a:ext cx="0" cy="1035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1E9A3E-AE29-35FE-24F1-44F9DAE99DA9}"/>
              </a:ext>
            </a:extLst>
          </p:cNvPr>
          <p:cNvSpPr txBox="1"/>
          <p:nvPr/>
        </p:nvSpPr>
        <p:spPr>
          <a:xfrm>
            <a:off x="142397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7BD29-F020-9831-325D-8890F8495577}"/>
              </a:ext>
            </a:extLst>
          </p:cNvPr>
          <p:cNvSpPr txBox="1"/>
          <p:nvPr/>
        </p:nvSpPr>
        <p:spPr>
          <a:xfrm>
            <a:off x="2454620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D2E330-93F0-9F21-C5A7-3E9ABC1FA2E5}"/>
              </a:ext>
            </a:extLst>
          </p:cNvPr>
          <p:cNvSpPr txBox="1"/>
          <p:nvPr/>
        </p:nvSpPr>
        <p:spPr>
          <a:xfrm>
            <a:off x="352942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D2-61AA-1B41-659C-60558AB38808}"/>
              </a:ext>
            </a:extLst>
          </p:cNvPr>
          <p:cNvSpPr txBox="1"/>
          <p:nvPr/>
        </p:nvSpPr>
        <p:spPr>
          <a:xfrm>
            <a:off x="4588434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41550E-91A4-C77B-E2DB-DFDC86E9D953}"/>
              </a:ext>
            </a:extLst>
          </p:cNvPr>
          <p:cNvSpPr txBox="1"/>
          <p:nvPr/>
        </p:nvSpPr>
        <p:spPr>
          <a:xfrm>
            <a:off x="5563217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6983D7-A66E-6622-82E2-1769A900C260}"/>
              </a:ext>
            </a:extLst>
          </p:cNvPr>
          <p:cNvSpPr txBox="1"/>
          <p:nvPr/>
        </p:nvSpPr>
        <p:spPr>
          <a:xfrm>
            <a:off x="6572506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510B86-2E73-3384-33A7-CDFE0BB098F3}"/>
              </a:ext>
            </a:extLst>
          </p:cNvPr>
          <p:cNvSpPr txBox="1"/>
          <p:nvPr/>
        </p:nvSpPr>
        <p:spPr>
          <a:xfrm>
            <a:off x="7581795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62EC6D-E977-D2B8-4A4A-8E61FBC0629C}"/>
              </a:ext>
            </a:extLst>
          </p:cNvPr>
          <p:cNvSpPr txBox="1"/>
          <p:nvPr/>
        </p:nvSpPr>
        <p:spPr>
          <a:xfrm>
            <a:off x="8556578" y="5010344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F5283-770A-6FB3-9150-18C44B343688}"/>
              </a:ext>
            </a:extLst>
          </p:cNvPr>
          <p:cNvSpPr txBox="1"/>
          <p:nvPr/>
        </p:nvSpPr>
        <p:spPr>
          <a:xfrm>
            <a:off x="9669388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47BD42-699C-A887-4934-03E5BD71DB48}"/>
              </a:ext>
            </a:extLst>
          </p:cNvPr>
          <p:cNvSpPr txBox="1"/>
          <p:nvPr/>
        </p:nvSpPr>
        <p:spPr>
          <a:xfrm>
            <a:off x="10721190" y="5004592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F1D856-1937-C150-2CD3-4A5AF818C6AB}"/>
              </a:ext>
            </a:extLst>
          </p:cNvPr>
          <p:cNvSpPr txBox="1"/>
          <p:nvPr/>
        </p:nvSpPr>
        <p:spPr>
          <a:xfrm>
            <a:off x="2317794" y="5876193"/>
            <a:ext cx="696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ko-KR" altLang="en-US" dirty="0"/>
              <a:t> 좌표까지 총 </a:t>
            </a:r>
            <a:r>
              <a:rPr lang="en-US" altLang="ko-KR" dirty="0"/>
              <a:t>3</a:t>
            </a:r>
            <a:r>
              <a:rPr lang="ko-KR" altLang="en-US" dirty="0"/>
              <a:t>개의 정보가 </a:t>
            </a:r>
            <a:r>
              <a:rPr lang="en-US" altLang="ko-KR" dirty="0"/>
              <a:t>VBO</a:t>
            </a:r>
            <a:r>
              <a:rPr lang="ko-KR" altLang="en-US" dirty="0"/>
              <a:t>에 들어가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경우에는 인자가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1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F184B-FEC8-5F6C-6618-71086F1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Vertex</a:t>
            </a:r>
            <a:r>
              <a:rPr lang="ko-KR" altLang="en-US" dirty="0"/>
              <a:t>정보 넣기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BC64F0B-8E93-295F-0812-CF2973A269C9}"/>
              </a:ext>
            </a:extLst>
          </p:cNvPr>
          <p:cNvSpPr/>
          <p:nvPr/>
        </p:nvSpPr>
        <p:spPr>
          <a:xfrm>
            <a:off x="5210355" y="1690688"/>
            <a:ext cx="2251495" cy="235501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DFA22-7DD1-8167-4F94-BD7AAAE4EC04}"/>
              </a:ext>
            </a:extLst>
          </p:cNvPr>
          <p:cNvSpPr txBox="1"/>
          <p:nvPr/>
        </p:nvSpPr>
        <p:spPr>
          <a:xfrm>
            <a:off x="3279816" y="4948658"/>
            <a:ext cx="6112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OpenGL</a:t>
            </a:r>
            <a:r>
              <a:rPr lang="ko-KR" altLang="en-US" dirty="0"/>
              <a:t>에서는 정점들을 반시계 방향으로 넣어야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어디서부터 넣는지는 중요하지 않다</a:t>
            </a:r>
            <a:r>
              <a:rPr lang="en-US" altLang="ko-KR" dirty="0"/>
              <a:t>. </a:t>
            </a:r>
            <a:r>
              <a:rPr lang="ko-KR" altLang="en-US" dirty="0"/>
              <a:t>반시계만 지키자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시계방향으로 넣게 된다면</a:t>
            </a:r>
            <a:r>
              <a:rPr lang="en-US" altLang="ko-KR" dirty="0"/>
              <a:t>? -&gt; </a:t>
            </a:r>
            <a:r>
              <a:rPr lang="ko-KR" altLang="en-US" dirty="0" err="1"/>
              <a:t>은면제거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1EE3F-7B6A-8F56-DD3B-9D1B7142277F}"/>
              </a:ext>
            </a:extLst>
          </p:cNvPr>
          <p:cNvSpPr txBox="1"/>
          <p:nvPr/>
        </p:nvSpPr>
        <p:spPr>
          <a:xfrm>
            <a:off x="4899051" y="1506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AB2FD-3943-282D-1001-8E84690A9A2C}"/>
              </a:ext>
            </a:extLst>
          </p:cNvPr>
          <p:cNvSpPr txBox="1"/>
          <p:nvPr/>
        </p:nvSpPr>
        <p:spPr>
          <a:xfrm>
            <a:off x="4899051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AB513-2AFC-3853-D1EB-329D3EBD9B4B}"/>
              </a:ext>
            </a:extLst>
          </p:cNvPr>
          <p:cNvSpPr txBox="1"/>
          <p:nvPr/>
        </p:nvSpPr>
        <p:spPr>
          <a:xfrm>
            <a:off x="7461850" y="3929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7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FA6E8-5A52-37B6-03BA-6B8A6357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GLSL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0A0DE-69CC-0B36-540E-B63B5F36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621" y="1507376"/>
            <a:ext cx="5608758" cy="363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8951-C1C6-15B0-5619-10908AE463B3}"/>
              </a:ext>
            </a:extLst>
          </p:cNvPr>
          <p:cNvSpPr txBox="1"/>
          <p:nvPr/>
        </p:nvSpPr>
        <p:spPr>
          <a:xfrm>
            <a:off x="1806203" y="5722071"/>
            <a:ext cx="857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GLSL(</a:t>
            </a:r>
            <a:r>
              <a:rPr lang="en-US" altLang="ko-KR" dirty="0" err="1"/>
              <a:t>OpenGLShaderLanguage</a:t>
            </a:r>
            <a:r>
              <a:rPr lang="en-US" altLang="ko-KR" dirty="0"/>
              <a:t>)</a:t>
            </a:r>
            <a:r>
              <a:rPr lang="ko-KR" altLang="en-US" dirty="0"/>
              <a:t>는 문법이 조금 다르며</a:t>
            </a:r>
            <a:r>
              <a:rPr lang="en-US" altLang="ko-KR" dirty="0"/>
              <a:t>, </a:t>
            </a:r>
            <a:r>
              <a:rPr lang="ko-KR" altLang="en-US" dirty="0"/>
              <a:t>여러가지 함수를 제공한다</a:t>
            </a:r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https://registry.khronos.org/OpenGL/specs/gl/GLSLangSpec.4.50.pdf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8BEE07-E7FF-FD93-520C-8ECC0C660877}"/>
              </a:ext>
            </a:extLst>
          </p:cNvPr>
          <p:cNvSpPr/>
          <p:nvPr/>
        </p:nvSpPr>
        <p:spPr>
          <a:xfrm>
            <a:off x="3384222" y="2445723"/>
            <a:ext cx="820132" cy="4573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A3FD2-FE49-BE4D-4557-5093015DD958}"/>
              </a:ext>
            </a:extLst>
          </p:cNvPr>
          <p:cNvSpPr/>
          <p:nvPr/>
        </p:nvSpPr>
        <p:spPr>
          <a:xfrm>
            <a:off x="5629371" y="1965941"/>
            <a:ext cx="309515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B4E933-CB79-9A09-5E80-1943EB680767}"/>
              </a:ext>
            </a:extLst>
          </p:cNvPr>
          <p:cNvSpPr/>
          <p:nvPr/>
        </p:nvSpPr>
        <p:spPr>
          <a:xfrm>
            <a:off x="3333945" y="2957190"/>
            <a:ext cx="460343" cy="3681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96B5E2-9587-16CC-2F54-8F64407C5373}"/>
              </a:ext>
            </a:extLst>
          </p:cNvPr>
          <p:cNvCxnSpPr>
            <a:cxnSpLocks/>
            <a:stCxn id="24" idx="3"/>
            <a:endCxn id="7" idx="2"/>
          </p:cNvCxnSpPr>
          <p:nvPr/>
        </p:nvCxnSpPr>
        <p:spPr>
          <a:xfrm>
            <a:off x="3050404" y="2672893"/>
            <a:ext cx="333818" cy="1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FD3079-861C-D433-503C-3F8DF16E6120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012503" y="3140334"/>
            <a:ext cx="524757" cy="368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DADEED-27CA-DCC7-6C11-52DB47BFC3B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274464" y="2089458"/>
            <a:ext cx="2354907" cy="28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0A3A4C4-82CC-B001-CF3C-0846685A16B4}"/>
              </a:ext>
            </a:extLst>
          </p:cNvPr>
          <p:cNvSpPr/>
          <p:nvPr/>
        </p:nvSpPr>
        <p:spPr>
          <a:xfrm>
            <a:off x="3352798" y="1703026"/>
            <a:ext cx="2209016" cy="3036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65A744-FC4A-71D9-3B89-A7732FE572C7}"/>
              </a:ext>
            </a:extLst>
          </p:cNvPr>
          <p:cNvCxnSpPr>
            <a:cxnSpLocks/>
          </p:cNvCxnSpPr>
          <p:nvPr/>
        </p:nvCxnSpPr>
        <p:spPr>
          <a:xfrm>
            <a:off x="2809188" y="1414021"/>
            <a:ext cx="543610" cy="4467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A73B55-AD6A-A603-7799-44DC1BAD6B85}"/>
              </a:ext>
            </a:extLst>
          </p:cNvPr>
          <p:cNvSpPr txBox="1"/>
          <p:nvPr/>
        </p:nvSpPr>
        <p:spPr>
          <a:xfrm>
            <a:off x="1966921" y="10346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바인딩 위치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6B70A-6D21-5D92-8DD1-6C241A7C616B}"/>
              </a:ext>
            </a:extLst>
          </p:cNvPr>
          <p:cNvSpPr txBox="1"/>
          <p:nvPr/>
        </p:nvSpPr>
        <p:spPr>
          <a:xfrm>
            <a:off x="156303" y="176629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이전 단계에서</a:t>
            </a:r>
            <a:endParaRPr lang="en-US" altLang="ko-KR" dirty="0"/>
          </a:p>
          <a:p>
            <a:r>
              <a:rPr lang="ko-KR" altLang="en-US" dirty="0"/>
              <a:t>넘어오는 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AB1E1-B754-AE57-3C92-28B93B7FE248}"/>
              </a:ext>
            </a:extLst>
          </p:cNvPr>
          <p:cNvSpPr txBox="1"/>
          <p:nvPr/>
        </p:nvSpPr>
        <p:spPr>
          <a:xfrm>
            <a:off x="81321" y="248822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전역으로 사용 가능한 변수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8464A-735E-4538-81D0-89828B630055}"/>
              </a:ext>
            </a:extLst>
          </p:cNvPr>
          <p:cNvSpPr txBox="1"/>
          <p:nvPr/>
        </p:nvSpPr>
        <p:spPr>
          <a:xfrm>
            <a:off x="125174" y="3185949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파이프라인의 다음 단계로</a:t>
            </a:r>
            <a:endParaRPr lang="en-US" altLang="ko-KR" dirty="0"/>
          </a:p>
          <a:p>
            <a:r>
              <a:rPr lang="ko-KR" altLang="en-US" dirty="0"/>
              <a:t>넘기는 변수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015D34-2A64-059C-E371-C9012C31D8AD}"/>
              </a:ext>
            </a:extLst>
          </p:cNvPr>
          <p:cNvSpPr/>
          <p:nvPr/>
        </p:nvSpPr>
        <p:spPr>
          <a:xfrm>
            <a:off x="156303" y="1766292"/>
            <a:ext cx="3101004" cy="593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395DE9-2FDC-C355-F5D1-3C17244ECE20}"/>
              </a:ext>
            </a:extLst>
          </p:cNvPr>
          <p:cNvSpPr/>
          <p:nvPr/>
        </p:nvSpPr>
        <p:spPr>
          <a:xfrm>
            <a:off x="1932214" y="974008"/>
            <a:ext cx="1420583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3962C6-B917-5148-450E-11DF71E58D2B}"/>
              </a:ext>
            </a:extLst>
          </p:cNvPr>
          <p:cNvSpPr/>
          <p:nvPr/>
        </p:nvSpPr>
        <p:spPr>
          <a:xfrm>
            <a:off x="156303" y="2456362"/>
            <a:ext cx="2887329" cy="4467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C3E0D8-F3E5-DB5D-4839-5D0DBE4362C8}"/>
              </a:ext>
            </a:extLst>
          </p:cNvPr>
          <p:cNvSpPr/>
          <p:nvPr/>
        </p:nvSpPr>
        <p:spPr>
          <a:xfrm>
            <a:off x="189588" y="3193573"/>
            <a:ext cx="2822915" cy="5983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DAD5-9C1D-A67D-3BF4-8BA746A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34FB9-4918-0C2C-1501-563F4BD5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동작을 모듈화 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코드가 하나의 </a:t>
            </a:r>
            <a:r>
              <a:rPr lang="en-US" altLang="ko-KR" dirty="0" err="1"/>
              <a:t>cpp</a:t>
            </a:r>
            <a:r>
              <a:rPr lang="ko-KR" altLang="en-US" dirty="0"/>
              <a:t>에 있는 것이 아닌 클래스별 코드 구분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개발의 효율성 증가</a:t>
            </a:r>
            <a:r>
              <a:rPr lang="en-US" altLang="ko-KR" dirty="0"/>
              <a:t>, </a:t>
            </a:r>
            <a:r>
              <a:rPr lang="ko-KR" altLang="en-US" dirty="0"/>
              <a:t>유지보수 용이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253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71F77-4682-2E40-7A65-239F32F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131EE-5711-1C2F-1A72-986935CB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오브젝트는 여러 개의 삼각형으로 </a:t>
            </a:r>
            <a:r>
              <a:rPr lang="ko-KR" altLang="en-US" dirty="0" err="1"/>
              <a:t>이루어져있다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삼각형은 </a:t>
            </a:r>
            <a:r>
              <a:rPr lang="en-US" altLang="ko-KR" dirty="0"/>
              <a:t>3</a:t>
            </a:r>
            <a:r>
              <a:rPr lang="ko-KR" altLang="en-US" dirty="0"/>
              <a:t>개의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연결된 삼각형들은 점을 공유한다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모델의 정보를 저장하고 있으며</a:t>
            </a:r>
            <a:r>
              <a:rPr lang="en-US" altLang="ko-KR" dirty="0"/>
              <a:t>, </a:t>
            </a:r>
            <a:r>
              <a:rPr lang="ko-KR" altLang="en-US" dirty="0"/>
              <a:t>이때 중복된 정보를 최소화하여 가지고 있는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74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5EA0E-1E73-757A-C6DA-DBAD54C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파일을 메모장으로 열어보자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FD71F-4001-39B1-A57D-C1451DFA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419" y="1597624"/>
            <a:ext cx="5188235" cy="49601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Obj</a:t>
            </a:r>
            <a:r>
              <a:rPr lang="ko-KR" altLang="en-US" dirty="0"/>
              <a:t>파일의 형식은 해당 정보가 무엇인지 알려주는 알파벳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뒤에는 해당 알파벳에 대한 정보를 알려준다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은 주석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는 정점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 err="1"/>
              <a:t>vt</a:t>
            </a:r>
            <a:r>
              <a:rPr lang="ko-KR" altLang="en-US" dirty="0"/>
              <a:t>는 </a:t>
            </a:r>
            <a:r>
              <a:rPr lang="ko-KR" altLang="en-US" dirty="0" err="1"/>
              <a:t>텍스쳐</a:t>
            </a:r>
            <a:r>
              <a:rPr lang="ko-KR" altLang="en-US" dirty="0"/>
              <a:t> 좌표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ko-KR" altLang="en-US" dirty="0"/>
              <a:t>는 면을 이루는 정점 인덱스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79F76E-C316-91F7-15DA-1D7AA25C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0" y="1468320"/>
            <a:ext cx="3524742" cy="1686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701CC5-963E-9C18-9CB4-19B41CEB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0" y="3291740"/>
            <a:ext cx="3258005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1D3DC0-4E49-8AE9-5091-EC53B8359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0" y="5172318"/>
            <a:ext cx="2972215" cy="1314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D571AF-731C-179C-5BA7-00A33F588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659" y="1690688"/>
            <a:ext cx="2972215" cy="41118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75C7D9-18AC-9EDD-20C6-08DE69FF400D}"/>
              </a:ext>
            </a:extLst>
          </p:cNvPr>
          <p:cNvSpPr/>
          <p:nvPr/>
        </p:nvSpPr>
        <p:spPr>
          <a:xfrm>
            <a:off x="381000" y="1397000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0733F0-A35B-D32C-E79A-8A5A2D4F6A51}"/>
              </a:ext>
            </a:extLst>
          </p:cNvPr>
          <p:cNvSpPr/>
          <p:nvPr/>
        </p:nvSpPr>
        <p:spPr>
          <a:xfrm>
            <a:off x="357625" y="3268628"/>
            <a:ext cx="3147204" cy="16861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6D1041-C740-A297-61E2-30BFD335AEF9}"/>
              </a:ext>
            </a:extLst>
          </p:cNvPr>
          <p:cNvSpPr/>
          <p:nvPr/>
        </p:nvSpPr>
        <p:spPr>
          <a:xfrm>
            <a:off x="357625" y="5092048"/>
            <a:ext cx="3147204" cy="13949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94D97D-FCAC-BA60-5E3B-4D1715F07111}"/>
              </a:ext>
            </a:extLst>
          </p:cNvPr>
          <p:cNvSpPr/>
          <p:nvPr/>
        </p:nvSpPr>
        <p:spPr>
          <a:xfrm>
            <a:off x="3850469" y="1579504"/>
            <a:ext cx="2174716" cy="42230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62BF87-C6F7-9EA6-584C-D8BEC6986B45}"/>
              </a:ext>
            </a:extLst>
          </p:cNvPr>
          <p:cNvSpPr/>
          <p:nvPr/>
        </p:nvSpPr>
        <p:spPr>
          <a:xfrm>
            <a:off x="3833692" y="166847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F19125-840E-F02F-9800-0D59B8A31BA4}"/>
              </a:ext>
            </a:extLst>
          </p:cNvPr>
          <p:cNvSpPr/>
          <p:nvPr/>
        </p:nvSpPr>
        <p:spPr>
          <a:xfrm>
            <a:off x="381000" y="1921161"/>
            <a:ext cx="280713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5CCAE4-2063-F7C5-0DD5-0C2A03F06CC5}"/>
              </a:ext>
            </a:extLst>
          </p:cNvPr>
          <p:cNvSpPr/>
          <p:nvPr/>
        </p:nvSpPr>
        <p:spPr>
          <a:xfrm>
            <a:off x="385709" y="3309443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D57CD9-B2D2-88ED-082F-D402EB7FE1C6}"/>
              </a:ext>
            </a:extLst>
          </p:cNvPr>
          <p:cNvSpPr/>
          <p:nvPr/>
        </p:nvSpPr>
        <p:spPr>
          <a:xfrm>
            <a:off x="340138" y="5237279"/>
            <a:ext cx="362436" cy="304801"/>
          </a:xfrm>
          <a:prstGeom prst="ellips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812005-1074-5288-D302-3C780975F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661713" y="2073561"/>
            <a:ext cx="63493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10F033-A3DD-5F6C-5765-C795F2813C19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48145" y="2112821"/>
            <a:ext cx="6262919" cy="1349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450E38-8234-0D5D-87A6-DD71FC9B2649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702574" y="2138523"/>
            <a:ext cx="6278351" cy="3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3A5332-3A15-6008-A3D2-154212F2C8B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114405" y="1820872"/>
            <a:ext cx="2889963" cy="217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5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60AC5-2A8F-CCC1-B101-DE36F845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우리에게 필요한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09830-A83B-4CF2-5B0A-9B3EE00E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</a:t>
            </a:r>
            <a:r>
              <a:rPr lang="ko-KR" altLang="en-US" dirty="0" err="1"/>
              <a:t>노말</a:t>
            </a:r>
            <a:r>
              <a:rPr lang="ko-KR" altLang="en-US" dirty="0"/>
              <a:t> 값은 나중에 배울 </a:t>
            </a:r>
            <a:r>
              <a:rPr lang="ko-KR" altLang="en-US" dirty="0" err="1"/>
              <a:t>라이팅</a:t>
            </a:r>
            <a:r>
              <a:rPr lang="ko-KR" altLang="en-US" dirty="0"/>
              <a:t> 작업에 사용</a:t>
            </a:r>
            <a:endParaRPr lang="en-US" altLang="ko-KR" dirty="0"/>
          </a:p>
          <a:p>
            <a:r>
              <a:rPr lang="ko-KR" altLang="en-US" dirty="0"/>
              <a:t>모델의 </a:t>
            </a:r>
            <a:r>
              <a:rPr lang="ko-KR" altLang="en-US" dirty="0" err="1"/>
              <a:t>텍스쳐</a:t>
            </a:r>
            <a:r>
              <a:rPr lang="ko-KR" altLang="en-US" dirty="0"/>
              <a:t> 좌표 값은 </a:t>
            </a:r>
            <a:r>
              <a:rPr lang="ko-KR" altLang="en-US" dirty="0" err="1"/>
              <a:t>텍스쳐를</a:t>
            </a:r>
            <a:r>
              <a:rPr lang="ko-KR" altLang="en-US" dirty="0"/>
              <a:t> 적용시킬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현재 우리가 사용할 정보는 </a:t>
            </a:r>
            <a:r>
              <a:rPr lang="en-US" altLang="ko-KR" dirty="0"/>
              <a:t>v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FF0F3-FBB2-BD0B-FD59-3A2C2F95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64" y="4490803"/>
            <a:ext cx="3524742" cy="1686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295B8F-FE68-555E-19A3-2F1FC859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58" y="4092330"/>
            <a:ext cx="1735205" cy="24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0868-F62F-7150-91B8-FD0116F3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파일은 어디서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87CF-6F2C-6176-21F3-B7F3C174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 작업을 할 수 있는 </a:t>
            </a:r>
            <a:r>
              <a:rPr lang="en-US" altLang="ko-KR" dirty="0"/>
              <a:t>3D Max, Zebra, Blender </a:t>
            </a:r>
            <a:r>
              <a:rPr lang="ko-KR" altLang="en-US" dirty="0"/>
              <a:t>등에서 모델을 </a:t>
            </a:r>
            <a:r>
              <a:rPr lang="en-US" altLang="ko-KR" dirty="0"/>
              <a:t>obj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사이트에서 다운받아 올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https://www.models-resource.com/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35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409C6-0833-0266-92FE-60F57E4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3FFE-D0B2-399B-8380-29F2A939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9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당연히 구현 방법에는 여러가지가 있다</a:t>
            </a:r>
            <a:endParaRPr lang="en-US" altLang="ko-KR" sz="2400" dirty="0"/>
          </a:p>
          <a:p>
            <a:r>
              <a:rPr lang="en-US" altLang="ko-KR" sz="2400" dirty="0"/>
              <a:t>Obj</a:t>
            </a:r>
            <a:r>
              <a:rPr lang="ko-KR" altLang="en-US" sz="2400" dirty="0"/>
              <a:t>파일마다 구성이 조금씩 다르기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사용할 </a:t>
            </a:r>
            <a:r>
              <a:rPr lang="en-US" altLang="ko-KR" sz="2400" dirty="0"/>
              <a:t>obj</a:t>
            </a:r>
            <a:r>
              <a:rPr lang="ko-KR" altLang="en-US" sz="2400" dirty="0"/>
              <a:t>파일에 맞춰 제작하는 것이 가장 좋다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파일이름</a:t>
            </a:r>
            <a:r>
              <a:rPr lang="en-US" altLang="ko-KR" sz="2400" dirty="0"/>
              <a:t>, </a:t>
            </a:r>
            <a:r>
              <a:rPr lang="ko-KR" altLang="en-US" sz="2400" dirty="0"/>
              <a:t>정점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텍스쳐</a:t>
            </a:r>
            <a:r>
              <a:rPr lang="en-US" altLang="ko-KR" sz="2400" dirty="0"/>
              <a:t> </a:t>
            </a:r>
            <a:r>
              <a:rPr lang="ko-KR" altLang="en-US" sz="2400" dirty="0"/>
              <a:t>좌표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노말을</a:t>
            </a:r>
            <a:r>
              <a:rPr lang="ko-KR" altLang="en-US" sz="2400" dirty="0"/>
              <a:t> 저장할 컨테이너를 인자로 받는다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함수에서 반환을 하는 것이 아닌 인자로 받은 </a:t>
            </a:r>
            <a:r>
              <a:rPr lang="en-US" altLang="ko-KR" sz="2400" dirty="0"/>
              <a:t>vector</a:t>
            </a:r>
            <a:r>
              <a:rPr lang="ko-KR" altLang="en-US" sz="2400" dirty="0"/>
              <a:t>에 넣을 것이기 때문에 </a:t>
            </a:r>
            <a:r>
              <a:rPr lang="en-US" altLang="ko-KR" sz="2400" dirty="0"/>
              <a:t>&amp;</a:t>
            </a:r>
            <a:r>
              <a:rPr lang="ko-KR" altLang="en-US" sz="2400" dirty="0"/>
              <a:t>를 통해 원본을 넘김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4BBBB-1BF7-5CE9-7F9F-0A1B1E04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8" y="3271106"/>
            <a:ext cx="10612741" cy="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6AC1CE-2080-A276-0D4D-F07725BD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445" y="649739"/>
            <a:ext cx="4443107" cy="816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1ED93-718B-36E1-88AC-C816C7EF2AEC}"/>
              </a:ext>
            </a:extLst>
          </p:cNvPr>
          <p:cNvSpPr txBox="1"/>
          <p:nvPr/>
        </p:nvSpPr>
        <p:spPr>
          <a:xfrm>
            <a:off x="1815916" y="1865746"/>
            <a:ext cx="8560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파일에서 읽은 정보를 임시로 저장할 </a:t>
            </a:r>
            <a:r>
              <a:rPr lang="en-US" altLang="ko-KR" dirty="0"/>
              <a:t>vector</a:t>
            </a:r>
          </a:p>
          <a:p>
            <a:pPr algn="ctr"/>
            <a:r>
              <a:rPr lang="en-US" altLang="ko-KR" dirty="0"/>
              <a:t>Obj</a:t>
            </a:r>
            <a:r>
              <a:rPr lang="ko-KR" altLang="en-US" dirty="0"/>
              <a:t>파일에 각 정보가 몇 개가 있는지 모르기 때문에 크기가 가변인 </a:t>
            </a:r>
            <a:r>
              <a:rPr lang="en-US" altLang="ko-KR" dirty="0"/>
              <a:t>vector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algn="ctr"/>
            <a:r>
              <a:rPr lang="en-US" altLang="ko-KR" dirty="0" err="1"/>
              <a:t>vertexindices</a:t>
            </a:r>
            <a:r>
              <a:rPr lang="en-US" altLang="ko-KR" dirty="0"/>
              <a:t>, </a:t>
            </a:r>
            <a:r>
              <a:rPr lang="en-US" altLang="ko-KR" dirty="0" err="1"/>
              <a:t>uvindices</a:t>
            </a:r>
            <a:r>
              <a:rPr lang="en-US" altLang="ko-KR" dirty="0"/>
              <a:t>, </a:t>
            </a:r>
            <a:r>
              <a:rPr lang="en-US" altLang="ko-KR" dirty="0" err="1"/>
              <a:t>normalindices</a:t>
            </a:r>
            <a:r>
              <a:rPr lang="ko-KR" altLang="en-US" dirty="0"/>
              <a:t>는 인덱스 저장을 위한 임시 변수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D5CFCF-13E0-1DA0-8D7D-172BDDF1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52" y="3001784"/>
            <a:ext cx="4131295" cy="1913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B2C86-828D-5934-31AF-37F046CD455A}"/>
              </a:ext>
            </a:extLst>
          </p:cNvPr>
          <p:cNvSpPr txBox="1"/>
          <p:nvPr/>
        </p:nvSpPr>
        <p:spPr>
          <a:xfrm>
            <a:off x="2059487" y="5187287"/>
            <a:ext cx="807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파일을 열고 실패했을 때는 함수 종료</a:t>
            </a:r>
            <a:endParaRPr lang="en-US" altLang="ko-KR" dirty="0"/>
          </a:p>
          <a:p>
            <a:pPr algn="ctr"/>
            <a:r>
              <a:rPr lang="en-US" altLang="ko-KR" dirty="0"/>
              <a:t>While</a:t>
            </a:r>
            <a:r>
              <a:rPr lang="ko-KR" altLang="en-US" dirty="0"/>
              <a:t>문에서는 </a:t>
            </a:r>
            <a:r>
              <a:rPr lang="en-US" altLang="ko-KR" dirty="0"/>
              <a:t>obj</a:t>
            </a:r>
            <a:r>
              <a:rPr lang="ko-KR" altLang="en-US" dirty="0"/>
              <a:t>파일에 있는 내용을 빈칸이 있기 전까지 읽어서 로직 수행</a:t>
            </a:r>
          </a:p>
        </p:txBody>
      </p:sp>
    </p:spTree>
    <p:extLst>
      <p:ext uri="{BB962C8B-B14F-4D97-AF65-F5344CB8AC3E}">
        <p14:creationId xmlns:p14="http://schemas.microsoft.com/office/powerpoint/2010/main" val="180072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67D2B9-7209-C864-2B6B-499884C3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404117"/>
            <a:ext cx="7783011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A775E-4860-8D3F-F273-339C4AA41588}"/>
              </a:ext>
            </a:extLst>
          </p:cNvPr>
          <p:cNvSpPr txBox="1"/>
          <p:nvPr/>
        </p:nvSpPr>
        <p:spPr>
          <a:xfrm>
            <a:off x="1480797" y="4791838"/>
            <a:ext cx="923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</a:t>
            </a:r>
            <a:r>
              <a:rPr lang="ko-KR" altLang="en-US" dirty="0"/>
              <a:t>는 정점 정보 </a:t>
            </a:r>
            <a:r>
              <a:rPr lang="en-US" altLang="ko-KR" dirty="0"/>
              <a:t>3</a:t>
            </a:r>
            <a:r>
              <a:rPr lang="ko-KR" altLang="en-US" dirty="0"/>
              <a:t>개가 연달아 있기 때문에 </a:t>
            </a:r>
            <a:r>
              <a:rPr lang="en-US" altLang="ko-KR" dirty="0"/>
              <a:t>3</a:t>
            </a:r>
            <a:r>
              <a:rPr lang="ko-KR" altLang="en-US" dirty="0"/>
              <a:t>개를 읽고 선언한 임시 정점 컨테이너에 저장</a:t>
            </a:r>
            <a:endParaRPr lang="en-US" altLang="ko-KR" dirty="0"/>
          </a:p>
          <a:p>
            <a:pPr algn="ctr"/>
            <a:r>
              <a:rPr lang="en-US" altLang="ko-KR" dirty="0"/>
              <a:t>Vt</a:t>
            </a:r>
            <a:r>
              <a:rPr lang="ko-KR" altLang="en-US" dirty="0"/>
              <a:t>와 </a:t>
            </a:r>
            <a:r>
              <a:rPr lang="en-US" altLang="ko-KR" dirty="0" err="1"/>
              <a:t>vn</a:t>
            </a:r>
            <a:r>
              <a:rPr lang="ko-KR" altLang="en-US" dirty="0"/>
              <a:t>의 경우도 동일한 </a:t>
            </a:r>
            <a:r>
              <a:rPr lang="en-US" altLang="ko-KR" dirty="0"/>
              <a:t>v</a:t>
            </a:r>
            <a:r>
              <a:rPr lang="ko-KR" altLang="en-US" dirty="0"/>
              <a:t>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41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51AFA5-74C4-E239-383A-DFDA7263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4" y="580627"/>
            <a:ext cx="4667901" cy="56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3A352-46D7-C6C5-A7C0-9CF21515862B}"/>
              </a:ext>
            </a:extLst>
          </p:cNvPr>
          <p:cNvSpPr txBox="1"/>
          <p:nvPr/>
        </p:nvSpPr>
        <p:spPr>
          <a:xfrm>
            <a:off x="6096000" y="1442301"/>
            <a:ext cx="4667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는 </a:t>
            </a:r>
            <a:r>
              <a:rPr lang="en-US" altLang="ko-KR" dirty="0"/>
              <a:t>index</a:t>
            </a:r>
            <a:r>
              <a:rPr lang="ko-KR" altLang="en-US" dirty="0"/>
              <a:t>를 나타내기 위한 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통해 </a:t>
            </a:r>
            <a:r>
              <a:rPr lang="en-US" altLang="ko-KR" dirty="0"/>
              <a:t>‘/’</a:t>
            </a:r>
            <a:r>
              <a:rPr lang="ko-KR" altLang="en-US" dirty="0"/>
              <a:t>을 제외하고 읽기</a:t>
            </a:r>
            <a:r>
              <a:rPr lang="en-US" altLang="ko-KR" dirty="0"/>
              <a:t>(47)</a:t>
            </a:r>
          </a:p>
          <a:p>
            <a:endParaRPr lang="en-US" altLang="ko-KR" dirty="0"/>
          </a:p>
          <a:p>
            <a:r>
              <a:rPr lang="en-US" altLang="ko-KR" dirty="0"/>
              <a:t>F </a:t>
            </a:r>
            <a:r>
              <a:rPr lang="ko-KR" altLang="en-US" dirty="0"/>
              <a:t>다음에 연달아 나오는 값의 인덱스는</a:t>
            </a:r>
            <a:endParaRPr lang="en-US" altLang="ko-KR" dirty="0"/>
          </a:p>
          <a:p>
            <a:r>
              <a:rPr lang="ko-KR" altLang="en-US" dirty="0"/>
              <a:t>정점</a:t>
            </a:r>
            <a:r>
              <a:rPr lang="en-US" altLang="ko-KR" dirty="0"/>
              <a:t>, </a:t>
            </a:r>
            <a:r>
              <a:rPr lang="ko-KR" altLang="en-US" dirty="0" err="1"/>
              <a:t>텍스쳐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ko-KR" altLang="en-US" dirty="0"/>
              <a:t> 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각 정보를 읽으면서 위에서 선언한 </a:t>
            </a:r>
            <a:r>
              <a:rPr lang="en-US" altLang="ko-KR" dirty="0"/>
              <a:t>indices</a:t>
            </a:r>
            <a:r>
              <a:rPr lang="ko-KR" altLang="en-US" dirty="0"/>
              <a:t>벡터에 넣어주기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조금 불필요한 작업이 들어가 있는데</a:t>
            </a:r>
            <a:r>
              <a:rPr lang="en-US" altLang="ko-KR" dirty="0"/>
              <a:t>, </a:t>
            </a:r>
            <a:r>
              <a:rPr lang="ko-KR" altLang="en-US" dirty="0"/>
              <a:t>각자 공부해서 알아서 수정하기</a:t>
            </a:r>
            <a:r>
              <a:rPr lang="en-US" altLang="ko-KR" dirty="0"/>
              <a:t> -&gt; </a:t>
            </a:r>
            <a:r>
              <a:rPr lang="ko-KR" altLang="en-US" dirty="0"/>
              <a:t>수정하지 않아도 정상적으로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7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0D4D27-619C-2337-99D7-A043A4B8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93" y="123364"/>
            <a:ext cx="8554644" cy="33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BCBB4-8161-22BF-B1C2-52229C199AA6}"/>
              </a:ext>
            </a:extLst>
          </p:cNvPr>
          <p:cNvSpPr txBox="1"/>
          <p:nvPr/>
        </p:nvSpPr>
        <p:spPr>
          <a:xfrm>
            <a:off x="2014572" y="3441680"/>
            <a:ext cx="8313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</a:t>
            </a:r>
            <a:r>
              <a:rPr lang="ko-KR" altLang="en-US" dirty="0"/>
              <a:t>를 통해서 읽은 인덱스를 기준으로 인자로 받은 벡터에 값을 </a:t>
            </a:r>
            <a:r>
              <a:rPr lang="ko-KR" altLang="en-US" dirty="0" err="1"/>
              <a:t>넣어줌</a:t>
            </a:r>
            <a:r>
              <a:rPr lang="en-US" altLang="ko-KR" dirty="0"/>
              <a:t>(</a:t>
            </a:r>
            <a:r>
              <a:rPr lang="ko-KR" altLang="en-US" dirty="0"/>
              <a:t>반환할 값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vertexIndices</a:t>
            </a:r>
            <a:r>
              <a:rPr lang="ko-KR" altLang="en-US" dirty="0"/>
              <a:t>에 저장된 인덱스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obj</a:t>
            </a:r>
            <a:r>
              <a:rPr lang="ko-KR" altLang="en-US" dirty="0"/>
              <a:t>에서 읽어온 값은 우리가 바로 사용하기 적합하지 않다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vertexIndex</a:t>
            </a:r>
            <a:r>
              <a:rPr lang="en-US" altLang="ko-KR" dirty="0"/>
              <a:t> = (</a:t>
            </a:r>
            <a:r>
              <a:rPr lang="en-US" altLang="ko-KR" dirty="0" err="1"/>
              <a:t>vertexIndex</a:t>
            </a:r>
            <a:r>
              <a:rPr lang="en-US" altLang="ko-KR" dirty="0"/>
              <a:t> - 1) * 3;</a:t>
            </a:r>
            <a:r>
              <a:rPr lang="ko-KR" altLang="en-US" dirty="0"/>
              <a:t> 을 통해 사용할 수 있는 값으로 가공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(</a:t>
            </a:r>
            <a:r>
              <a:rPr lang="en-US" altLang="ko-KR" dirty="0" err="1"/>
              <a:t>vertexIndex</a:t>
            </a:r>
            <a:r>
              <a:rPr lang="en-US" altLang="ko-KR" dirty="0"/>
              <a:t> - 1)</a:t>
            </a:r>
            <a:r>
              <a:rPr lang="ko-KR" altLang="en-US" dirty="0"/>
              <a:t>은 </a:t>
            </a:r>
            <a:r>
              <a:rPr lang="en-US" altLang="ko-KR" dirty="0"/>
              <a:t>one-base</a:t>
            </a:r>
            <a:r>
              <a:rPr lang="ko-KR" altLang="en-US" dirty="0"/>
              <a:t>의 인덱스를 </a:t>
            </a:r>
            <a:r>
              <a:rPr lang="en-US" altLang="ko-KR" dirty="0"/>
              <a:t>zero-base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	 </a:t>
            </a:r>
            <a:r>
              <a:rPr lang="en-US" altLang="ko-KR" dirty="0"/>
              <a:t>*3</a:t>
            </a:r>
            <a:r>
              <a:rPr lang="ko-KR" altLang="en-US" dirty="0"/>
              <a:t>은 인덱스들이 벡터를 기준으로 저장되는데 우리는 </a:t>
            </a:r>
            <a:r>
              <a:rPr lang="en-US" altLang="ko-KR" dirty="0"/>
              <a:t>float</a:t>
            </a:r>
            <a:r>
              <a:rPr lang="ko-KR" altLang="en-US" dirty="0"/>
              <a:t>으로 </a:t>
            </a:r>
            <a:r>
              <a:rPr lang="en-US" altLang="ko-KR" dirty="0"/>
              <a:t>1</a:t>
            </a:r>
            <a:r>
              <a:rPr lang="ko-KR" altLang="en-US" dirty="0"/>
              <a:t>개   </a:t>
            </a:r>
            <a:r>
              <a:rPr lang="en-US" altLang="ko-KR" dirty="0"/>
              <a:t>	</a:t>
            </a:r>
            <a:r>
              <a:rPr lang="ko-KR" altLang="en-US" dirty="0"/>
              <a:t>의 값을  </a:t>
            </a:r>
            <a:r>
              <a:rPr lang="en-US" altLang="ko-KR" dirty="0"/>
              <a:t>3</a:t>
            </a:r>
            <a:r>
              <a:rPr lang="ko-KR" altLang="en-US" dirty="0"/>
              <a:t>개로 저장했기 때문에 이를 맞춰주기 위함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가공된 값은 반환할 컨테이너에 </a:t>
            </a:r>
            <a:r>
              <a:rPr lang="ko-KR" altLang="en-US" dirty="0" err="1"/>
              <a:t>넣어줌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7889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1FEC-08AA-54AF-0845-9504BCA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실제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EA500-CDBC-87BC-49E7-3C36DB0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10743" cy="4391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C8BC1-A367-C712-804A-0585867C401F}"/>
              </a:ext>
            </a:extLst>
          </p:cNvPr>
          <p:cNvSpPr txBox="1"/>
          <p:nvPr/>
        </p:nvSpPr>
        <p:spPr>
          <a:xfrm>
            <a:off x="5791397" y="1670515"/>
            <a:ext cx="56765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InitBuffer</a:t>
            </a:r>
            <a:r>
              <a:rPr lang="ko-KR" altLang="en-US" dirty="0"/>
              <a:t>에서 버퍼를 생성하고 초기화하기 때문에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그보다 먼저 </a:t>
            </a:r>
            <a:r>
              <a:rPr lang="en-US" altLang="ko-KR" dirty="0"/>
              <a:t>obj</a:t>
            </a:r>
            <a:r>
              <a:rPr lang="ko-KR" altLang="en-US" dirty="0"/>
              <a:t>로부터 정보를 </a:t>
            </a:r>
            <a:r>
              <a:rPr lang="ko-KR" altLang="en-US" dirty="0" err="1"/>
              <a:t>읽어야함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</a:t>
            </a:r>
            <a:r>
              <a:rPr lang="ko-KR" altLang="en-US" dirty="0"/>
              <a:t>를 통해 읽은 정보에는 색상 정보가 없다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색은 직접 넣어주자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r>
              <a:rPr lang="ko-KR" altLang="en-US" dirty="0"/>
              <a:t>이후 그리기 코드 등은 소스파일을 통해 볼 것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*Obj</a:t>
            </a:r>
            <a:r>
              <a:rPr lang="ko-KR" altLang="en-US" dirty="0">
                <a:solidFill>
                  <a:srgbClr val="FF0000"/>
                </a:solidFill>
              </a:rPr>
              <a:t>파일 읽는 거 분석해보기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모르면 질문하기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Vao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vbo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만들고 사용하는 것이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이해가 안된다면 공부가 부족한 것이니 공부하세요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234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1BF76C-CB9B-B8BB-2DB0-3FDDCE2852D7}"/>
              </a:ext>
            </a:extLst>
          </p:cNvPr>
          <p:cNvSpPr/>
          <p:nvPr/>
        </p:nvSpPr>
        <p:spPr>
          <a:xfrm>
            <a:off x="3217653" y="207034"/>
            <a:ext cx="5805577" cy="6271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B2AAE-FE3F-C8CA-A2D4-872757021960}"/>
              </a:ext>
            </a:extLst>
          </p:cNvPr>
          <p:cNvSpPr txBox="1"/>
          <p:nvPr/>
        </p:nvSpPr>
        <p:spPr>
          <a:xfrm>
            <a:off x="5355605" y="293299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CFramework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064159-ED21-BEA2-EC5A-3EBE56C77D31}"/>
              </a:ext>
            </a:extLst>
          </p:cNvPr>
          <p:cNvSpPr/>
          <p:nvPr/>
        </p:nvSpPr>
        <p:spPr>
          <a:xfrm>
            <a:off x="3545456" y="1216325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CSceneManager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8AEC81-DA77-8EC4-BF6B-8476A1F7A0B2}"/>
              </a:ext>
            </a:extLst>
          </p:cNvPr>
          <p:cNvSpPr/>
          <p:nvPr/>
        </p:nvSpPr>
        <p:spPr>
          <a:xfrm>
            <a:off x="6602085" y="1216324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CTimer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E5AACD-CAB0-88A4-E000-6338FC29C4BF}"/>
              </a:ext>
            </a:extLst>
          </p:cNvPr>
          <p:cNvSpPr/>
          <p:nvPr/>
        </p:nvSpPr>
        <p:spPr>
          <a:xfrm>
            <a:off x="4842135" y="2743199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4F6465-089E-A2FC-5948-7FCE0A1D024C}"/>
              </a:ext>
            </a:extLst>
          </p:cNvPr>
          <p:cNvSpPr/>
          <p:nvPr/>
        </p:nvSpPr>
        <p:spPr>
          <a:xfrm>
            <a:off x="3686436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CCamera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12EEF1-279A-8D57-11EA-33DE46340CFD}"/>
              </a:ext>
            </a:extLst>
          </p:cNvPr>
          <p:cNvSpPr/>
          <p:nvPr/>
        </p:nvSpPr>
        <p:spPr>
          <a:xfrm>
            <a:off x="6262617" y="4401073"/>
            <a:ext cx="2044461" cy="11041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392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6DC9-D78F-7737-4778-DE207826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BF5EB-F047-0370-E796-ADD13F7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모델의 정점</a:t>
            </a:r>
            <a:r>
              <a:rPr lang="en-US" altLang="ko-KR" dirty="0"/>
              <a:t>, UV,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 err="1"/>
              <a:t>노말값들을</a:t>
            </a:r>
            <a:r>
              <a:rPr lang="ko-KR" altLang="en-US" dirty="0"/>
              <a:t> 저장하기 위한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시간에 했던 </a:t>
            </a:r>
            <a:r>
              <a:rPr lang="en-US" altLang="ko-KR" dirty="0"/>
              <a:t>OBJ</a:t>
            </a:r>
            <a:r>
              <a:rPr lang="ko-KR" altLang="en-US" dirty="0" err="1"/>
              <a:t>로더를</a:t>
            </a:r>
            <a:r>
              <a:rPr lang="ko-KR" altLang="en-US" dirty="0"/>
              <a:t> 프레임워크에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Mesh</a:t>
            </a:r>
            <a:r>
              <a:rPr lang="ko-KR" altLang="en-US" dirty="0"/>
              <a:t>구조체를 </a:t>
            </a:r>
            <a:r>
              <a:rPr lang="en-US" altLang="ko-KR" dirty="0" err="1"/>
              <a:t>Cmesh</a:t>
            </a:r>
            <a:r>
              <a:rPr lang="en-US" altLang="ko-KR" dirty="0"/>
              <a:t> </a:t>
            </a:r>
            <a:r>
              <a:rPr lang="ko-KR" altLang="en-US" dirty="0"/>
              <a:t>클래스로 변경하여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일단은 여러 개의 객체가 동일한 </a:t>
            </a:r>
            <a:r>
              <a:rPr lang="en-US" altLang="ko-KR" dirty="0"/>
              <a:t>Mesh</a:t>
            </a:r>
            <a:r>
              <a:rPr lang="ko-KR" altLang="en-US" dirty="0"/>
              <a:t>를 공유할 때 하나의 </a:t>
            </a:r>
            <a:r>
              <a:rPr lang="en-US" altLang="ko-KR" dirty="0"/>
              <a:t>Mesh</a:t>
            </a:r>
            <a:r>
              <a:rPr lang="ko-KR" altLang="en-US" dirty="0"/>
              <a:t>만을 </a:t>
            </a:r>
            <a:r>
              <a:rPr lang="ko-KR" altLang="en-US" dirty="0" err="1"/>
              <a:t>로드하는</a:t>
            </a:r>
            <a:r>
              <a:rPr lang="ko-KR" altLang="en-US" dirty="0"/>
              <a:t> 기능 수행</a:t>
            </a:r>
          </a:p>
        </p:txBody>
      </p:sp>
    </p:spTree>
    <p:extLst>
      <p:ext uri="{BB962C8B-B14F-4D97-AF65-F5344CB8AC3E}">
        <p14:creationId xmlns:p14="http://schemas.microsoft.com/office/powerpoint/2010/main" val="3972768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D6AD-AADF-55F9-4378-C1F2F90B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 추가 및 구조체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741F5-BBD8-59AA-3DBA-E88F5A28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84" y="1690688"/>
            <a:ext cx="2886478" cy="42773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7C4DB6-3D95-3F81-3252-ADF00E21DA60}"/>
              </a:ext>
            </a:extLst>
          </p:cNvPr>
          <p:cNvSpPr/>
          <p:nvPr/>
        </p:nvSpPr>
        <p:spPr>
          <a:xfrm>
            <a:off x="2158172" y="3048000"/>
            <a:ext cx="1413164" cy="5449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176013-3344-DD47-73D1-FC3C4FE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9254"/>
            <a:ext cx="4418256" cy="496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1FF736-1B1F-6700-6110-4D11542C8C36}"/>
              </a:ext>
            </a:extLst>
          </p:cNvPr>
          <p:cNvSpPr/>
          <p:nvPr/>
        </p:nvSpPr>
        <p:spPr>
          <a:xfrm>
            <a:off x="6726511" y="1974950"/>
            <a:ext cx="2072431" cy="9494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43109-F390-522D-886B-6F3E6BDC25C0}"/>
              </a:ext>
            </a:extLst>
          </p:cNvPr>
          <p:cNvSpPr txBox="1"/>
          <p:nvPr/>
        </p:nvSpPr>
        <p:spPr>
          <a:xfrm>
            <a:off x="7591245" y="1648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1259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56D94-E806-AC68-CBB9-8B495FDF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CMesh.h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B21687-0F76-9755-82CB-F70CA431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561379"/>
            <a:ext cx="11126753" cy="46679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96DC2A-6DEF-EA33-B071-21AFFA58E318}"/>
              </a:ext>
            </a:extLst>
          </p:cNvPr>
          <p:cNvCxnSpPr/>
          <p:nvPr/>
        </p:nvCxnSpPr>
        <p:spPr>
          <a:xfrm>
            <a:off x="6010275" y="5857875"/>
            <a:ext cx="9239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C5C379-9D1B-4551-3D92-DC7E7E5DB124}"/>
              </a:ext>
            </a:extLst>
          </p:cNvPr>
          <p:cNvSpPr txBox="1"/>
          <p:nvPr/>
        </p:nvSpPr>
        <p:spPr>
          <a:xfrm>
            <a:off x="6929794" y="5673209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의 정보를 저장 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ko-KR" altLang="en-US" dirty="0">
                <a:solidFill>
                  <a:srgbClr val="FF0000"/>
                </a:solidFill>
              </a:rPr>
              <a:t>파일이름 </a:t>
            </a:r>
            <a:r>
              <a:rPr lang="en-US" altLang="ko-KR" dirty="0">
                <a:solidFill>
                  <a:srgbClr val="FF0000"/>
                </a:solidFill>
              </a:rPr>
              <a:t>– Mesh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DAA67-DE2C-C092-DFD7-0DBF2671C4A0}"/>
              </a:ext>
            </a:extLst>
          </p:cNvPr>
          <p:cNvSpPr/>
          <p:nvPr/>
        </p:nvSpPr>
        <p:spPr>
          <a:xfrm>
            <a:off x="6925387" y="5673207"/>
            <a:ext cx="4666537" cy="369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0A0D81-1140-901D-722F-6EA9BB30B172}"/>
              </a:ext>
            </a:extLst>
          </p:cNvPr>
          <p:cNvCxnSpPr>
            <a:cxnSpLocks/>
          </p:cNvCxnSpPr>
          <p:nvPr/>
        </p:nvCxnSpPr>
        <p:spPr>
          <a:xfrm flipV="1">
            <a:off x="3333750" y="4286250"/>
            <a:ext cx="866775" cy="323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48C36-8E22-E301-B3F0-64ADA4BDD94C}"/>
              </a:ext>
            </a:extLst>
          </p:cNvPr>
          <p:cNvSpPr/>
          <p:nvPr/>
        </p:nvSpPr>
        <p:spPr>
          <a:xfrm>
            <a:off x="4200525" y="4101582"/>
            <a:ext cx="7029449" cy="369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65808-6C9A-1C9B-3B6B-B05453BC3AC1}"/>
              </a:ext>
            </a:extLst>
          </p:cNvPr>
          <p:cNvSpPr txBox="1"/>
          <p:nvPr/>
        </p:nvSpPr>
        <p:spPr>
          <a:xfrm>
            <a:off x="4196119" y="4101583"/>
            <a:ext cx="676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를 반환</a:t>
            </a:r>
            <a:r>
              <a:rPr lang="en-US" altLang="ko-KR" dirty="0">
                <a:solidFill>
                  <a:srgbClr val="FF0000"/>
                </a:solidFill>
              </a:rPr>
              <a:t>, color</a:t>
            </a:r>
            <a:r>
              <a:rPr lang="ko-KR" altLang="en-US" dirty="0">
                <a:solidFill>
                  <a:srgbClr val="FF0000"/>
                </a:solidFill>
              </a:rPr>
              <a:t>를 인자로 넘기지 않으면 기본값은 검정색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AF8770-F79F-9992-EB78-ABD29BB4EB96}"/>
              </a:ext>
            </a:extLst>
          </p:cNvPr>
          <p:cNvSpPr/>
          <p:nvPr/>
        </p:nvSpPr>
        <p:spPr>
          <a:xfrm>
            <a:off x="4138968" y="2158550"/>
            <a:ext cx="7214832" cy="15716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9309F-12B9-1673-79CF-3A7847C674B2}"/>
              </a:ext>
            </a:extLst>
          </p:cNvPr>
          <p:cNvSpPr txBox="1"/>
          <p:nvPr/>
        </p:nvSpPr>
        <p:spPr>
          <a:xfrm>
            <a:off x="4138967" y="2174912"/>
            <a:ext cx="68243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포인터로 저장해야 데이터의 위치를 가리켜 복사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shared_ptr</a:t>
            </a:r>
            <a:r>
              <a:rPr lang="ko-KR" altLang="en-US" dirty="0">
                <a:solidFill>
                  <a:srgbClr val="FF0000"/>
                </a:solidFill>
              </a:rPr>
              <a:t>을 사용해야 데이터 관리가 쉬움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원시포인터</a:t>
            </a:r>
            <a:r>
              <a:rPr lang="ko-KR" altLang="en-US" dirty="0">
                <a:solidFill>
                  <a:srgbClr val="FF0000"/>
                </a:solidFill>
              </a:rPr>
              <a:t> 사용 시 </a:t>
            </a:r>
            <a:r>
              <a:rPr lang="en-US" altLang="ko-KR" dirty="0">
                <a:solidFill>
                  <a:srgbClr val="FF0000"/>
                </a:solidFill>
              </a:rPr>
              <a:t>mesh</a:t>
            </a:r>
            <a:r>
              <a:rPr lang="ko-KR" altLang="en-US" dirty="0">
                <a:solidFill>
                  <a:srgbClr val="FF0000"/>
                </a:solidFill>
              </a:rPr>
              <a:t>의 메모리 반환 판단이 어려움</a:t>
            </a:r>
          </a:p>
        </p:txBody>
      </p:sp>
    </p:spTree>
    <p:extLst>
      <p:ext uri="{BB962C8B-B14F-4D97-AF65-F5344CB8AC3E}">
        <p14:creationId xmlns:p14="http://schemas.microsoft.com/office/powerpoint/2010/main" val="30501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25BFA-40EB-F62B-936A-25302C66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CMesh.h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7EB3-279A-C0DF-B119-1D6C228520BA}"/>
              </a:ext>
            </a:extLst>
          </p:cNvPr>
          <p:cNvSpPr txBox="1"/>
          <p:nvPr/>
        </p:nvSpPr>
        <p:spPr>
          <a:xfrm>
            <a:off x="223837" y="1654433"/>
            <a:ext cx="121777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vertex;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color;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0.0f, 0.0f, 0.0f });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1435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FAF5E-DCEA-5961-6AF3-AB55FE2B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CMesh.cpp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26247-A6AA-D868-9426-50233CE1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1809750"/>
            <a:ext cx="11317279" cy="383911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84543AB-4C82-42FA-B1AC-A0F503CD6A0F}"/>
              </a:ext>
            </a:extLst>
          </p:cNvPr>
          <p:cNvGrpSpPr/>
          <p:nvPr/>
        </p:nvGrpSpPr>
        <p:grpSpPr>
          <a:xfrm>
            <a:off x="5438775" y="2384702"/>
            <a:ext cx="2641608" cy="369333"/>
            <a:chOff x="4257675" y="2158483"/>
            <a:chExt cx="2641608" cy="369333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874622C-185E-FB5D-0747-174EE485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675" y="2343150"/>
              <a:ext cx="647701" cy="76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BE27CF-6F14-D67E-23E0-1A056FB6A5A8}"/>
                </a:ext>
              </a:extLst>
            </p:cNvPr>
            <p:cNvSpPr txBox="1"/>
            <p:nvPr/>
          </p:nvSpPr>
          <p:spPr>
            <a:xfrm>
              <a:off x="4834294" y="2158484"/>
              <a:ext cx="2064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Static </a:t>
              </a:r>
              <a:r>
                <a:rPr lang="ko-KR" altLang="en-US" dirty="0">
                  <a:solidFill>
                    <a:srgbClr val="FF0000"/>
                  </a:solidFill>
                </a:rPr>
                <a:t>변수 초기화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041AD1-C420-2A1D-0D10-F56F473B45DC}"/>
                </a:ext>
              </a:extLst>
            </p:cNvPr>
            <p:cNvSpPr/>
            <p:nvPr/>
          </p:nvSpPr>
          <p:spPr>
            <a:xfrm>
              <a:off x="4905376" y="2158483"/>
              <a:ext cx="1993907" cy="36933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3501F1-B635-8248-B1DF-8CB48CD501CC}"/>
              </a:ext>
            </a:extLst>
          </p:cNvPr>
          <p:cNvGrpSpPr/>
          <p:nvPr/>
        </p:nvGrpSpPr>
        <p:grpSpPr>
          <a:xfrm>
            <a:off x="7047888" y="3100001"/>
            <a:ext cx="4520327" cy="1143477"/>
            <a:chOff x="4257675" y="1938337"/>
            <a:chExt cx="4520327" cy="114347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6FDC8EB-714F-A7EA-D45D-3836E72EF3A2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1938337"/>
              <a:ext cx="647701" cy="404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3FC20-9152-2C43-7A49-7087694C9C7E}"/>
                </a:ext>
              </a:extLst>
            </p:cNvPr>
            <p:cNvSpPr txBox="1"/>
            <p:nvPr/>
          </p:nvSpPr>
          <p:spPr>
            <a:xfrm>
              <a:off x="4834294" y="2158484"/>
              <a:ext cx="39437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해당 파일이름의 </a:t>
              </a:r>
              <a:r>
                <a:rPr lang="en-US" altLang="ko-KR" dirty="0" err="1">
                  <a:solidFill>
                    <a:srgbClr val="FF0000"/>
                  </a:solidFill>
                </a:rPr>
                <a:t>MeshInfo</a:t>
              </a:r>
              <a:r>
                <a:rPr lang="ko-KR" altLang="en-US" dirty="0">
                  <a:solidFill>
                    <a:srgbClr val="FF0000"/>
                  </a:solidFill>
                </a:rPr>
                <a:t>가 없다면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파일을 로드 후 반환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있다면 바로 반환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E79206-0471-FCEE-B9FB-44344FDF6FB0}"/>
                </a:ext>
              </a:extLst>
            </p:cNvPr>
            <p:cNvSpPr/>
            <p:nvPr/>
          </p:nvSpPr>
          <p:spPr>
            <a:xfrm>
              <a:off x="4905376" y="2158483"/>
              <a:ext cx="3772511" cy="92333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159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8C603-F968-8097-8A0D-A287D7FF2F44}"/>
              </a:ext>
            </a:extLst>
          </p:cNvPr>
          <p:cNvSpPr txBox="1"/>
          <p:nvPr/>
        </p:nvSpPr>
        <p:spPr>
          <a:xfrm>
            <a:off x="247650" y="117693"/>
            <a:ext cx="429577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CMesh.h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fstream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meshInfos.contains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make_shared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meshInfo</a:t>
            </a:r>
            <a:r>
              <a:rPr lang="nn-NO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vertex.size(); ++i)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meshInfos.insert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meshFileName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LoadOBJ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GLfloat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ifstream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in(</a:t>
            </a:r>
            <a:r>
              <a:rPr lang="en-US" altLang="ko-KR" sz="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filename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::in);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in.fail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"Impossible to open file"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in.eof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vertex;</a:t>
            </a:r>
          </a:p>
          <a:p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vertex.x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vertex.y </a:t>
            </a:r>
            <a:r>
              <a:rPr lang="de-DE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de-DE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vertex.z;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normal;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normal.y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normal.z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lineHeader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"f"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vertex1, vertex2, vertex3;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 = 0; k &lt; 3; ++k)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temp, temp2;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0 }, cnt2{ 0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in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temp;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47 &amp;&amp;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 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47 &amp;&amp; cnt2 == 0)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cnt2++;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temp2.clear();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47 &amp;&amp; cnt2 == 1)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cnt2++;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temp2.clear();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(temp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cnt2 == 2)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(temp2.c_str());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[k]);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vertexindices.size(); ++i)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vertexindices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vertex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temp_vertex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out_vertex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vertex 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uvindices.size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++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uvIndex = uvindices</a:t>
            </a:r>
            <a:r>
              <a:rPr lang="da-DK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da-DK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da-DK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2;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temp_uvs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out_uvs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normalindices.size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++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normalindices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* 3;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normal = {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temp_normals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normalIndex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+ 2</a:t>
            </a:r>
            <a:r>
              <a:rPr lang="en-US" altLang="ko-KR" sz="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out_normals</a:t>
            </a:r>
            <a:r>
              <a:rPr lang="en-US" altLang="ko-KR" sz="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(normal);</a:t>
            </a:r>
          </a:p>
          <a:p>
            <a:r>
              <a:rPr lang="ko-KR" altLang="en-US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80A56F9-51C2-DD26-1BC8-47676B50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</p:spPr>
        <p:txBody>
          <a:bodyPr/>
          <a:lstStyle/>
          <a:p>
            <a:pPr algn="ctr"/>
            <a:r>
              <a:rPr lang="en-US" altLang="ko-KR" dirty="0"/>
              <a:t>CMesh.cpp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696078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F839B-700B-4ABA-92C0-4D0C7883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빌드를 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639F3-691E-CBF5-0787-4CD5D0EA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7942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빌드가 성공해야 한다</a:t>
            </a:r>
          </a:p>
        </p:txBody>
      </p:sp>
    </p:spTree>
    <p:extLst>
      <p:ext uri="{BB962C8B-B14F-4D97-AF65-F5344CB8AC3E}">
        <p14:creationId xmlns:p14="http://schemas.microsoft.com/office/powerpoint/2010/main" val="264434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626A-009E-B4DE-F463-9D37DF3C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3D</a:t>
            </a:r>
            <a:r>
              <a:rPr lang="ko-KR" altLang="en-US" dirty="0"/>
              <a:t>출력을 위한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E31C0-869D-523E-6F97-0E11F18A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5235575"/>
            <a:ext cx="4105275" cy="593725"/>
          </a:xfrm>
        </p:spPr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12D9CC-0214-57C2-D193-63F8826A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10" y="2171524"/>
            <a:ext cx="4153480" cy="2514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8348E-115E-A9F7-30BE-1EB159F21B07}"/>
              </a:ext>
            </a:extLst>
          </p:cNvPr>
          <p:cNvSpPr txBox="1"/>
          <p:nvPr/>
        </p:nvSpPr>
        <p:spPr>
          <a:xfrm>
            <a:off x="5676900" y="193476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#version 440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layout(location = 0)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layout(location = 1)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16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BFEF-85C7-9C41-E196-8A0424F0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CTransform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EF88-C685-4376-591D-923830E4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이동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스케일 등을 </a:t>
            </a:r>
            <a:r>
              <a:rPr lang="en-US" altLang="ko-KR" dirty="0"/>
              <a:t>Object</a:t>
            </a:r>
            <a:r>
              <a:rPr lang="ko-KR" altLang="en-US" dirty="0"/>
              <a:t>클래스에서 수행하는 것이 아니라 </a:t>
            </a:r>
            <a:r>
              <a:rPr lang="en-US" altLang="ko-KR" dirty="0" err="1"/>
              <a:t>Ctransform</a:t>
            </a:r>
            <a:r>
              <a:rPr lang="ko-KR" altLang="en-US" dirty="0"/>
              <a:t>클래스의 역할로 이전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행렬</a:t>
            </a:r>
            <a:r>
              <a:rPr lang="en-US" altLang="ko-KR" dirty="0"/>
              <a:t>, </a:t>
            </a:r>
            <a:r>
              <a:rPr lang="ko-KR" altLang="en-US" dirty="0"/>
              <a:t>좌표 등의 값은 </a:t>
            </a:r>
            <a:r>
              <a:rPr lang="en-US" altLang="ko-KR" dirty="0" err="1"/>
              <a:t>Ctransform</a:t>
            </a:r>
            <a:r>
              <a:rPr lang="ko-KR" altLang="en-US" dirty="0"/>
              <a:t>클래스가 가지고 </a:t>
            </a:r>
            <a:r>
              <a:rPr lang="en-US" altLang="ko-KR" dirty="0" err="1"/>
              <a:t>Cobject</a:t>
            </a:r>
            <a:r>
              <a:rPr lang="ko-KR" altLang="en-US" dirty="0"/>
              <a:t>는 </a:t>
            </a:r>
            <a:r>
              <a:rPr lang="en-US" altLang="ko-KR" dirty="0" err="1"/>
              <a:t>CTransform</a:t>
            </a:r>
            <a:r>
              <a:rPr lang="ko-KR" altLang="en-US" dirty="0"/>
              <a:t>클래스의 포인터를 가지도록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971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43CF-CB30-6299-4508-B5C940CF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CBA57-0914-FEFF-C637-92E6E446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774" y="1528763"/>
            <a:ext cx="2762452" cy="50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543D-659B-15D4-8EE6-BC5723E0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2BA988-3A49-2668-C9BE-4FA5FFD1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894" y="65068"/>
            <a:ext cx="2382202" cy="6727864"/>
          </a:xfrm>
        </p:spPr>
      </p:pic>
    </p:spTree>
    <p:extLst>
      <p:ext uri="{BB962C8B-B14F-4D97-AF65-F5344CB8AC3E}">
        <p14:creationId xmlns:p14="http://schemas.microsoft.com/office/powerpoint/2010/main" val="1113764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12E9A-3206-F270-A75E-5EC003D4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CTransform.h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719012-8C8B-5511-E0EB-BA5DFF1A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1690688"/>
            <a:ext cx="6096851" cy="4544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0A52C-4528-BD7F-DCF4-848597F31BF6}"/>
              </a:ext>
            </a:extLst>
          </p:cNvPr>
          <p:cNvSpPr txBox="1"/>
          <p:nvPr/>
        </p:nvSpPr>
        <p:spPr>
          <a:xfrm>
            <a:off x="6217444" y="1690688"/>
            <a:ext cx="81176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SetPos(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glm::</a:t>
            </a:r>
            <a:r>
              <a:rPr lang="fr-F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m_pos </a:t>
            </a:r>
            <a:r>
              <a:rPr lang="fr-FR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SetScale(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glm::</a:t>
            </a:r>
            <a:r>
              <a:rPr lang="fr-FR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m_scale </a:t>
            </a:r>
            <a:r>
              <a:rPr lang="fr-FR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m_scale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m_rotateRadian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323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FD93A-5E23-FEF0-6416-3F6AF568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CTransform.cpp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CF6E0-E2E6-8421-8554-CC6E82E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5" y="1942855"/>
            <a:ext cx="5220429" cy="3505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F68DE-2C43-4EBC-F3F0-6D49D15C8CB1}"/>
              </a:ext>
            </a:extLst>
          </p:cNvPr>
          <p:cNvSpPr txBox="1"/>
          <p:nvPr/>
        </p:nvSpPr>
        <p:spPr>
          <a:xfrm>
            <a:off x="6096000" y="1942855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::Move(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m_worldMatrix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::translate(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727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8C2F-7446-20A5-DB11-63D2A424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Cobject.h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F4037-7817-4AC7-395B-DED9E9B3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4" y="1690688"/>
            <a:ext cx="4305901" cy="422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B2348-556E-8701-4656-8304E5B90E09}"/>
              </a:ext>
            </a:extLst>
          </p:cNvPr>
          <p:cNvSpPr txBox="1"/>
          <p:nvPr/>
        </p:nvSpPr>
        <p:spPr>
          <a:xfrm>
            <a:off x="5429250" y="1445339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CTransform.h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~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2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79A3-B120-2AC1-BD7F-356AA78F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CObject.cpp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083C9-7091-365D-B1BA-FDD8B80D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7" y="1452991"/>
            <a:ext cx="6568056" cy="5200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48B82-422B-75E4-CA00-65C0A99ACB3A}"/>
              </a:ext>
            </a:extLst>
          </p:cNvPr>
          <p:cNvSpPr txBox="1"/>
          <p:nvPr/>
        </p:nvSpPr>
        <p:spPr>
          <a:xfrm>
            <a:off x="7188434" y="3429000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SetDir</a:t>
            </a:r>
            <a:r>
              <a:rPr lang="ko-KR" altLang="en-US" b="1" dirty="0"/>
              <a:t>은 수정사항이 없어서 그대로 유지</a:t>
            </a:r>
          </a:p>
        </p:txBody>
      </p:sp>
    </p:spTree>
    <p:extLst>
      <p:ext uri="{BB962C8B-B14F-4D97-AF65-F5344CB8AC3E}">
        <p14:creationId xmlns:p14="http://schemas.microsoft.com/office/powerpoint/2010/main" val="3349092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BE908-DA66-4810-D1B2-995EFCDCC4B9}"/>
              </a:ext>
            </a:extLst>
          </p:cNvPr>
          <p:cNvSpPr txBox="1"/>
          <p:nvPr/>
        </p:nvSpPr>
        <p:spPr>
          <a:xfrm>
            <a:off x="0" y="-79653"/>
            <a:ext cx="103632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PLAYER_SPEED = 1.f;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::~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glDeleteBuffers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-&gt;Move(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moveAmount.y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0.0f));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::Render()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program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CShaderManager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UseShader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SHADER_TYPE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glUniformMatrix4fv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glGetUniformLocation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(program,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modelTransform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1,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value_ptr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GetWorldMatrix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m_mesh</a:t>
            </a:r>
            <a:r>
              <a:rPr lang="nn-NO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vbos.size(); ++i)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glEnableVertexAttribArray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glVertexAttribPointer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GL_FLOAT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0);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glDrawArrays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GL_TRIANGLES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m_mesh</a:t>
            </a:r>
            <a:r>
              <a:rPr lang="nn-NO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vbos.size(); ++i) {</a:t>
            </a:r>
          </a:p>
          <a:p>
            <a:r>
              <a:rPr lang="en-US" altLang="ko-KR" sz="10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glDisableVertexAttribArray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835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C1B1-5C16-920B-EB9C-973CDE45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CPlayer.cpp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7E6035-F6DB-2D08-D96A-F5F5ADF1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2095215"/>
            <a:ext cx="891664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67DD58-BCC4-3FB6-36D3-A373A9BF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504417"/>
            <a:ext cx="902143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C1472-174D-4AA6-7E0C-CE72F8340B48}"/>
              </a:ext>
            </a:extLst>
          </p:cNvPr>
          <p:cNvSpPr txBox="1"/>
          <p:nvPr/>
        </p:nvSpPr>
        <p:spPr>
          <a:xfrm>
            <a:off x="1162049" y="693926"/>
            <a:ext cx="1002982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m_transform-&gt;SetPos(glm::</a:t>
            </a:r>
            <a:r>
              <a:rPr lang="nn-NO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(0.5f, 0.5f, 0.0f));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PLAYER_SPEED;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"cube.obj"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0.0f, 0.0f));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6099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11FA6-E381-A88D-92BF-DD3B21C2389E}"/>
              </a:ext>
            </a:extLst>
          </p:cNvPr>
          <p:cNvSpPr txBox="1"/>
          <p:nvPr/>
        </p:nvSpPr>
        <p:spPr>
          <a:xfrm>
            <a:off x="295275" y="157431"/>
            <a:ext cx="1119187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DWORD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DIR_FORWARD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0,1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DIR_BACKWARD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0,-1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-1,0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DIR_RIGHT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({ 1,0 });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keyInput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FIRE_BULLET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high_resolution_clock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m_lastFireTime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milliseconds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(BULLET_COOLTIME)) {</a:t>
            </a: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AddUpdateObj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m_lastFireTime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high_resolution_clock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m_prevPos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//if (!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CCollisionManager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GetInstace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CheckValidPos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m_size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m_prevPos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0.f;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1131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1D1C-E65D-9DD8-EB1C-1760893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Cbullet.cpp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8E0A2-B967-592A-DAA4-B45C40B1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2" y="1847551"/>
            <a:ext cx="943106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16C48-0177-B4B1-43CA-54030ED1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프레임워크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C7DEA-F7D0-EE77-243A-6EAF2E5E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기초적인 베이스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미리 컴파일 된 헤더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 띄우기</a:t>
            </a:r>
          </a:p>
        </p:txBody>
      </p:sp>
    </p:spTree>
    <p:extLst>
      <p:ext uri="{BB962C8B-B14F-4D97-AF65-F5344CB8AC3E}">
        <p14:creationId xmlns:p14="http://schemas.microsoft.com/office/powerpoint/2010/main" val="1093663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E88A0D-5B4B-41CB-498F-8DE1BBE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32" y="1842935"/>
            <a:ext cx="7615135" cy="26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8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C21597-E49F-1A60-68E9-163AA9463C64}"/>
              </a:ext>
            </a:extLst>
          </p:cNvPr>
          <p:cNvSpPr txBox="1"/>
          <p:nvPr/>
        </p:nvSpPr>
        <p:spPr>
          <a:xfrm>
            <a:off x="1119187" y="740360"/>
            <a:ext cx="995362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m_speed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BULLET_SPEED;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GetMeshInfo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"cube.obj"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0.0f, 0.0f));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normals.data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glGenBuffers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vbos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glBufferData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GL_ARRAY_BUFFER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m_mesh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GL_STATIC_DRAW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8578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F9410-C059-CE32-34EE-8A28E6E99B77}"/>
              </a:ext>
            </a:extLst>
          </p:cNvPr>
          <p:cNvSpPr txBox="1"/>
          <p:nvPr/>
        </p:nvSpPr>
        <p:spPr>
          <a:xfrm>
            <a:off x="1323974" y="1596241"/>
            <a:ext cx="98393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CBullet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::Update(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//if (!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CCollisionManager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GetInstace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CheckValidPos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m_pos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m_size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//delete this;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//return false;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//else {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CSceneManager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AddRenderObj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//}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88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B9C51-C736-2E11-6E89-1726F1A5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550"/>
            <a:ext cx="10515600" cy="4351338"/>
          </a:xfrm>
        </p:spPr>
        <p:txBody>
          <a:bodyPr/>
          <a:lstStyle/>
          <a:p>
            <a:r>
              <a:rPr lang="en-US" altLang="ko-KR" b="1" dirty="0" err="1"/>
              <a:t>CPlayer</a:t>
            </a:r>
            <a:r>
              <a:rPr lang="ko-KR" altLang="en-US" b="1" dirty="0"/>
              <a:t>와 </a:t>
            </a:r>
            <a:r>
              <a:rPr lang="en-US" altLang="ko-KR" b="1" dirty="0" err="1"/>
              <a:t>Cbullet</a:t>
            </a:r>
            <a:r>
              <a:rPr lang="ko-KR" altLang="en-US" b="1" dirty="0"/>
              <a:t>은생성자와 </a:t>
            </a:r>
            <a:r>
              <a:rPr lang="en-US" altLang="ko-KR" b="1" dirty="0"/>
              <a:t>Update</a:t>
            </a:r>
            <a:r>
              <a:rPr lang="ko-KR" altLang="en-US" b="1" dirty="0"/>
              <a:t>함수 외에 수정사항 없음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684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8966-F09C-404B-54DE-73A40F89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클래스를 분할하는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0F04-598B-B27A-753B-ACF9B6FC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Ctransform</a:t>
            </a:r>
            <a:r>
              <a:rPr lang="ko-KR" altLang="en-US" dirty="0"/>
              <a:t>을 만들지 않고 해당 정보를 </a:t>
            </a:r>
            <a:r>
              <a:rPr lang="en-US" altLang="ko-KR" dirty="0" err="1"/>
              <a:t>Cobject</a:t>
            </a:r>
            <a:r>
              <a:rPr lang="ko-KR" altLang="en-US" dirty="0"/>
              <a:t>클래스에 넣어도 되는데 왜 나눌까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이전에도 말했듯이 유지보수를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객체지향프로그래밍 설계 원칙 </a:t>
            </a:r>
            <a:r>
              <a:rPr lang="en-US" altLang="ko-KR" dirty="0"/>
              <a:t>SOLID</a:t>
            </a:r>
            <a:r>
              <a:rPr lang="ko-KR" altLang="en-US" dirty="0"/>
              <a:t>에 대해서 한번 알아보자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SOLID </a:t>
            </a:r>
            <a:r>
              <a:rPr lang="ko-KR" altLang="en-US" dirty="0"/>
              <a:t>설계원칙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프레임워크를 만드는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31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5A0CD-9CCB-A028-B765-E320EFB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DB5A0-CC63-DB8A-E1A4-ADACCBF7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성능에 따라 로직 수행 속도가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게임에서 컴퓨터 성능에 따라 다른 결과가 나오면 안된다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게임은 </a:t>
            </a:r>
            <a:r>
              <a:rPr lang="en-US" altLang="ko-KR" dirty="0"/>
              <a:t>60FPS</a:t>
            </a:r>
          </a:p>
        </p:txBody>
      </p:sp>
    </p:spTree>
    <p:extLst>
      <p:ext uri="{BB962C8B-B14F-4D97-AF65-F5344CB8AC3E}">
        <p14:creationId xmlns:p14="http://schemas.microsoft.com/office/powerpoint/2010/main" val="381184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63E-CCC5-D118-C678-AD2B5394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제한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9517F-F598-A3F5-0C51-850B49D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API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 err="1"/>
              <a:t>QueryPerformanceCounter</a:t>
            </a:r>
            <a:r>
              <a:rPr lang="en-US" altLang="ko-KR" dirty="0"/>
              <a:t>(), </a:t>
            </a:r>
            <a:r>
              <a:rPr lang="en-US" altLang="ko-KR" dirty="0" err="1"/>
              <a:t>QueryPerformanceFrequency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C++ Chrono</a:t>
            </a:r>
            <a:r>
              <a:rPr lang="ko-KR" altLang="en-US" dirty="0"/>
              <a:t>라이브러리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105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54D88-187F-1616-28DF-A2FAD444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키 동시입력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8C541-F33D-397C-0AF5-681897DC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</a:t>
            </a:r>
            <a:r>
              <a:rPr lang="ko-KR" altLang="en-US" dirty="0"/>
              <a:t>의 </a:t>
            </a:r>
            <a:r>
              <a:rPr lang="en-US" altLang="ko-KR" dirty="0" err="1"/>
              <a:t>glutKeyboardFunc</a:t>
            </a:r>
            <a:r>
              <a:rPr lang="en-US" altLang="ko-KR" dirty="0"/>
              <a:t>()</a:t>
            </a:r>
            <a:r>
              <a:rPr lang="ko-KR" altLang="en-US" dirty="0"/>
              <a:t>을 통해 키 입력을 구현하면 동시 키 입력이 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경우 동시에 여러 키에 대한 처리를 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버퍼를 통해 매 프레임 키입력을 받고 해당 버퍼를 기준으로 처리한다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WinAPI</a:t>
            </a:r>
            <a:r>
              <a:rPr lang="ko-KR" altLang="en-US" dirty="0"/>
              <a:t>의 </a:t>
            </a:r>
            <a:r>
              <a:rPr lang="en-US" altLang="ko-KR" dirty="0" err="1"/>
              <a:t>GetKeyboardState</a:t>
            </a:r>
            <a:r>
              <a:rPr lang="ko-KR" altLang="en-US" dirty="0"/>
              <a:t>를 통해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3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8570-EB71-F343-B267-68AFC925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씬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FD0D-43F0-BE10-581B-093FB190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게임에는 다양한 </a:t>
            </a:r>
            <a:r>
              <a:rPr lang="ko-KR" altLang="en-US" dirty="0" err="1"/>
              <a:t>씬이</a:t>
            </a:r>
            <a:r>
              <a:rPr lang="ko-KR" altLang="en-US" dirty="0"/>
              <a:t>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씬을</a:t>
            </a:r>
            <a:r>
              <a:rPr lang="ko-KR" altLang="en-US" dirty="0"/>
              <a:t> 구분하지 않고 한번에 모든 객체를 </a:t>
            </a:r>
            <a:r>
              <a:rPr lang="ko-KR" altLang="en-US" dirty="0" err="1"/>
              <a:t>로드하면</a:t>
            </a:r>
            <a:r>
              <a:rPr lang="ko-KR" altLang="en-US" dirty="0"/>
              <a:t> 메모리 낭비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씬마다</a:t>
            </a:r>
            <a:r>
              <a:rPr lang="ko-KR" altLang="en-US" dirty="0"/>
              <a:t> 다른 동작을 수행할 수 있기 때문에 구분 필요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Ex)</a:t>
            </a:r>
            <a:r>
              <a:rPr lang="ko-KR" altLang="en-US" dirty="0"/>
              <a:t>씬</a:t>
            </a:r>
            <a:r>
              <a:rPr lang="en-US" altLang="ko-KR" dirty="0"/>
              <a:t>1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, </a:t>
            </a:r>
            <a:r>
              <a:rPr lang="ko-KR" altLang="en-US" dirty="0"/>
              <a:t>씬</a:t>
            </a:r>
            <a:r>
              <a:rPr lang="en-US" altLang="ko-KR" dirty="0"/>
              <a:t>2</a:t>
            </a:r>
            <a:r>
              <a:rPr lang="ko-KR" altLang="en-US" dirty="0"/>
              <a:t>에서는 알파객체 </a:t>
            </a:r>
            <a:r>
              <a:rPr lang="ko-KR" altLang="en-US" dirty="0" err="1"/>
              <a:t>렌더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유지보수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4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3967</Words>
  <Application>Microsoft Office PowerPoint</Application>
  <PresentationFormat>와이드스크린</PresentationFormat>
  <Paragraphs>620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돋움체</vt:lpstr>
      <vt:lpstr>맑은 고딕</vt:lpstr>
      <vt:lpstr>Arial</vt:lpstr>
      <vt:lpstr>Wingdings</vt:lpstr>
      <vt:lpstr>Office 테마</vt:lpstr>
      <vt:lpstr>프레임워크</vt:lpstr>
      <vt:lpstr>프레임워크란?</vt:lpstr>
      <vt:lpstr>PowerPoint 프레젠테이션</vt:lpstr>
      <vt:lpstr>PowerPoint 프레젠테이션</vt:lpstr>
      <vt:lpstr>프레임워크 제작</vt:lpstr>
      <vt:lpstr>프레임 제한</vt:lpstr>
      <vt:lpstr>프레임 제한 방법</vt:lpstr>
      <vt:lpstr>키 동시입력</vt:lpstr>
      <vt:lpstr>씬 구분</vt:lpstr>
      <vt:lpstr>키 입력</vt:lpstr>
      <vt:lpstr>싱글톤</vt:lpstr>
      <vt:lpstr>Shader</vt:lpstr>
      <vt:lpstr>OpenGL 파이프라인</vt:lpstr>
      <vt:lpstr>그래픽스 파이프라인</vt:lpstr>
      <vt:lpstr>VBO, VAO</vt:lpstr>
      <vt:lpstr>정점 속성 설정</vt:lpstr>
      <vt:lpstr>PowerPoint 프레젠테이션</vt:lpstr>
      <vt:lpstr>Vertex정보 넣기</vt:lpstr>
      <vt:lpstr>GLSL</vt:lpstr>
      <vt:lpstr>Obj파일</vt:lpstr>
      <vt:lpstr>Obj파일을 메모장으로 열어보자</vt:lpstr>
      <vt:lpstr>현재 우리에게 필요한 것</vt:lpstr>
      <vt:lpstr>Obj파일은 어디서?</vt:lpstr>
      <vt:lpstr>Obj파일 읽기</vt:lpstr>
      <vt:lpstr>PowerPoint 프레젠테이션</vt:lpstr>
      <vt:lpstr>PowerPoint 프레젠테이션</vt:lpstr>
      <vt:lpstr>PowerPoint 프레젠테이션</vt:lpstr>
      <vt:lpstr>PowerPoint 프레젠테이션</vt:lpstr>
      <vt:lpstr>실제 사용하기</vt:lpstr>
      <vt:lpstr>CMesh클래스</vt:lpstr>
      <vt:lpstr>클래스 추가 및 구조체 삭제</vt:lpstr>
      <vt:lpstr>CMesh.h</vt:lpstr>
      <vt:lpstr>CMesh.h</vt:lpstr>
      <vt:lpstr>CMesh.cpp</vt:lpstr>
      <vt:lpstr>CMesh.cpp 코드</vt:lpstr>
      <vt:lpstr>빌드를 해보자</vt:lpstr>
      <vt:lpstr>3D출력을 위한 작업</vt:lpstr>
      <vt:lpstr>CTransform클래스</vt:lpstr>
      <vt:lpstr>클래스 추가</vt:lpstr>
      <vt:lpstr>CTransform.h</vt:lpstr>
      <vt:lpstr>CTransform.cpp</vt:lpstr>
      <vt:lpstr>Cobject.h 수정</vt:lpstr>
      <vt:lpstr>CObject.cpp</vt:lpstr>
      <vt:lpstr>PowerPoint 프레젠테이션</vt:lpstr>
      <vt:lpstr>CPlayer.cpp</vt:lpstr>
      <vt:lpstr>PowerPoint 프레젠테이션</vt:lpstr>
      <vt:lpstr>PowerPoint 프레젠테이션</vt:lpstr>
      <vt:lpstr>PowerPoint 프레젠테이션</vt:lpstr>
      <vt:lpstr>Cbullet.cpp</vt:lpstr>
      <vt:lpstr>PowerPoint 프레젠테이션</vt:lpstr>
      <vt:lpstr>PowerPoint 프레젠테이션</vt:lpstr>
      <vt:lpstr>PowerPoint 프레젠테이션</vt:lpstr>
      <vt:lpstr>PowerPoint 프레젠테이션</vt:lpstr>
      <vt:lpstr>클래스를 분할하는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프레임워크</dc:title>
  <dc:creator>성태 김</dc:creator>
  <cp:lastModifiedBy>성태 김</cp:lastModifiedBy>
  <cp:revision>13</cp:revision>
  <dcterms:created xsi:type="dcterms:W3CDTF">2023-09-21T15:51:07Z</dcterms:created>
  <dcterms:modified xsi:type="dcterms:W3CDTF">2023-10-29T11:09:13Z</dcterms:modified>
</cp:coreProperties>
</file>