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0" autoAdjust="0"/>
  </p:normalViewPr>
  <p:slideViewPr>
    <p:cSldViewPr>
      <p:cViewPr varScale="1">
        <p:scale>
          <a:sx n="100" d="100"/>
          <a:sy n="100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14F1C3-2F08-4141-9A25-9EEBB5277E03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8AAC2CC-AA98-4992-8447-9B9A3C5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3058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Enhancing Long-Distance Running Performance Over Time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JaSai</a:t>
            </a:r>
            <a:r>
              <a:rPr lang="en-US" dirty="0" smtClean="0"/>
              <a:t> </a:t>
            </a:r>
            <a:r>
              <a:rPr lang="en-US" dirty="0" err="1" smtClean="0"/>
              <a:t>Kimsey</a:t>
            </a:r>
            <a:endParaRPr lang="en-US" dirty="0" smtClean="0"/>
          </a:p>
          <a:p>
            <a:pPr algn="l"/>
            <a:r>
              <a:rPr lang="en-US" dirty="0" smtClean="0"/>
              <a:t>Eastern Michigan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783560"/>
            <a:ext cx="3733800" cy="50744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Null hypothesis: If long-distance races have occurred more frequently in recent history, then </a:t>
            </a:r>
            <a:r>
              <a:rPr lang="en-US" dirty="0" smtClean="0"/>
              <a:t>they was have </a:t>
            </a:r>
            <a:r>
              <a:rPr lang="en-US" dirty="0" smtClean="0"/>
              <a:t>the same finish </a:t>
            </a:r>
            <a:r>
              <a:rPr lang="en-US" dirty="0" smtClean="0"/>
              <a:t>time </a:t>
            </a:r>
            <a:r>
              <a:rPr lang="en-US" dirty="0" smtClean="0"/>
              <a:t>as runner in the </a:t>
            </a:r>
            <a:r>
              <a:rPr lang="en-US" dirty="0" smtClean="0"/>
              <a:t>past.</a:t>
            </a:r>
          </a:p>
          <a:p>
            <a:r>
              <a:rPr lang="en-US" dirty="0" smtClean="0"/>
              <a:t>P-Value: 3e-28&lt; 0.05</a:t>
            </a:r>
          </a:p>
          <a:p>
            <a:r>
              <a:rPr lang="en-US" dirty="0" smtClean="0"/>
              <a:t>Based on a significance level of 0.05, we reject the null hypothesis since there is sufficient evidence that the years that you ran the race affect your finish time.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4849056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Training Techniques</a:t>
            </a:r>
          </a:p>
          <a:p>
            <a:pPr lvl="1"/>
            <a:r>
              <a:rPr lang="en-US" dirty="0" smtClean="0"/>
              <a:t>New advancements in coaching and training methods</a:t>
            </a:r>
          </a:p>
          <a:p>
            <a:pPr lvl="1"/>
            <a:r>
              <a:rPr lang="en-US" dirty="0" smtClean="0"/>
              <a:t>New emphasize the role of sports science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Impact of Technology</a:t>
            </a:r>
          </a:p>
          <a:p>
            <a:pPr lvl="1"/>
            <a:r>
              <a:rPr lang="en-US" dirty="0" smtClean="0"/>
              <a:t>New advanced footwear and gear</a:t>
            </a:r>
          </a:p>
          <a:p>
            <a:pPr lvl="1"/>
            <a:r>
              <a:rPr lang="en-US" dirty="0" smtClean="0"/>
              <a:t>Usage of wearable tech in tracking performance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we found that marathon runner that run in the Boston Marathon between 1897- 2019 who ran in the modern era of running performed better than runner who run in a past era.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more modern the runner = a better finish time compare to the runner of the past.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Throughout </a:t>
            </a:r>
            <a:r>
              <a:rPr lang="en-US" dirty="0"/>
              <a:t>history, long-distance running has seen the </a:t>
            </a:r>
            <a:r>
              <a:rPr lang="en-US" dirty="0" smtClean="0"/>
              <a:t>arise of </a:t>
            </a:r>
            <a:r>
              <a:rPr lang="en-US" dirty="0"/>
              <a:t>a e</a:t>
            </a:r>
            <a:r>
              <a:rPr lang="en-US" dirty="0" smtClean="0"/>
              <a:t>xcellence runner </a:t>
            </a:r>
            <a:r>
              <a:rPr lang="en-US" dirty="0" smtClean="0"/>
              <a:t>thought out </a:t>
            </a:r>
            <a:r>
              <a:rPr lang="en-US" dirty="0" smtClean="0"/>
              <a:t>the years. 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modern era </a:t>
            </a:r>
            <a:r>
              <a:rPr lang="en-US" dirty="0"/>
              <a:t>of distance running, marked by its evolving dynamics at </a:t>
            </a:r>
            <a:r>
              <a:rPr lang="en-US" dirty="0" smtClean="0"/>
              <a:t>the professional </a:t>
            </a:r>
            <a:r>
              <a:rPr lang="en-US" dirty="0"/>
              <a:t>levels, </a:t>
            </a:r>
            <a:r>
              <a:rPr lang="en-US" dirty="0" smtClean="0"/>
              <a:t>has cause arise </a:t>
            </a:r>
            <a:r>
              <a:rPr lang="en-US" dirty="0" smtClean="0"/>
              <a:t>in </a:t>
            </a:r>
            <a:r>
              <a:rPr lang="en-US" dirty="0" smtClean="0"/>
              <a:t>elite </a:t>
            </a:r>
            <a:r>
              <a:rPr lang="en-US" dirty="0" smtClean="0"/>
              <a:t>running talent</a:t>
            </a:r>
            <a:r>
              <a:rPr lang="en-US" dirty="0"/>
              <a:t>. </a:t>
            </a:r>
          </a:p>
          <a:p>
            <a:r>
              <a:rPr lang="en-US" dirty="0" smtClean="0"/>
              <a:t>These excellence runner represent </a:t>
            </a:r>
            <a:r>
              <a:rPr lang="en-US" dirty="0"/>
              <a:t>the </a:t>
            </a:r>
            <a:r>
              <a:rPr lang="en-US" dirty="0" smtClean="0"/>
              <a:t>best in the </a:t>
            </a:r>
            <a:r>
              <a:rPr lang="en-US" dirty="0" smtClean="0"/>
              <a:t>world, they are </a:t>
            </a:r>
            <a:r>
              <a:rPr lang="en-US" dirty="0" smtClean="0"/>
              <a:t>responsible </a:t>
            </a:r>
            <a:r>
              <a:rPr lang="en-US" dirty="0"/>
              <a:t>for producing the </a:t>
            </a:r>
            <a:r>
              <a:rPr lang="en-US" dirty="0" smtClean="0"/>
              <a:t>top-performing </a:t>
            </a:r>
            <a:r>
              <a:rPr lang="en-US" dirty="0"/>
              <a:t>long-distance runners. Between </a:t>
            </a:r>
            <a:r>
              <a:rPr lang="en-US" dirty="0" smtClean="0"/>
              <a:t>1897 and 2019, </a:t>
            </a:r>
            <a:r>
              <a:rPr lang="en-US" dirty="0"/>
              <a:t>they accounted </a:t>
            </a:r>
            <a:r>
              <a:rPr lang="en-US" dirty="0" smtClean="0"/>
              <a:t>for change for </a:t>
            </a:r>
            <a:r>
              <a:rPr lang="en-US" dirty="0" smtClean="0"/>
              <a:t>the </a:t>
            </a:r>
            <a:r>
              <a:rPr lang="en-US" dirty="0" smtClean="0"/>
              <a:t>professional </a:t>
            </a:r>
            <a:r>
              <a:rPr lang="en-US" dirty="0" smtClean="0"/>
              <a:t>marathon circuits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and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winners </a:t>
            </a:r>
            <a:r>
              <a:rPr lang="en-US" dirty="0" smtClean="0"/>
              <a:t>of long-distance race performance improve over </a:t>
            </a:r>
            <a:r>
              <a:rPr lang="en-US" dirty="0" smtClean="0"/>
              <a:t>time?</a:t>
            </a:r>
            <a:endParaRPr lang="en-US" dirty="0" smtClean="0"/>
          </a:p>
          <a:p>
            <a:r>
              <a:rPr lang="en-US" dirty="0" smtClean="0"/>
              <a:t>Hypothesis: </a:t>
            </a:r>
          </a:p>
          <a:p>
            <a:pPr lvl="1"/>
            <a:r>
              <a:rPr lang="en-US" dirty="0" smtClean="0"/>
              <a:t>If the </a:t>
            </a:r>
            <a:r>
              <a:rPr lang="en-US" dirty="0" smtClean="0"/>
              <a:t>long-distance </a:t>
            </a:r>
            <a:r>
              <a:rPr lang="en-US" dirty="0" smtClean="0"/>
              <a:t>racer winners </a:t>
            </a:r>
            <a:r>
              <a:rPr lang="en-US" dirty="0" smtClean="0"/>
              <a:t>is </a:t>
            </a:r>
            <a:r>
              <a:rPr lang="en-US" dirty="0" smtClean="0"/>
              <a:t>in more recent </a:t>
            </a:r>
            <a:r>
              <a:rPr lang="en-US" dirty="0"/>
              <a:t>history, then </a:t>
            </a:r>
            <a:r>
              <a:rPr lang="en-US" dirty="0" smtClean="0"/>
              <a:t>they</a:t>
            </a:r>
            <a:r>
              <a:rPr lang="en-US" dirty="0" smtClean="0"/>
              <a:t> are more likely to exhibit </a:t>
            </a:r>
            <a:r>
              <a:rPr lang="en-US" dirty="0"/>
              <a:t>faster race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racer that run in the Boston Marathon between 1897-2019.</a:t>
            </a:r>
          </a:p>
          <a:p>
            <a:r>
              <a:rPr lang="en-US" dirty="0" smtClean="0"/>
              <a:t>All of the racers must have won the race to be include to this data.</a:t>
            </a:r>
          </a:p>
          <a:p>
            <a:r>
              <a:rPr lang="en-US" dirty="0" smtClean="0"/>
              <a:t>This data is collected of the Boston Marathon Data Project which collect data above the marathon every year.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regression is a statistical method used to model the relationship between a dependent variable and </a:t>
            </a:r>
            <a:r>
              <a:rPr lang="en-US" dirty="0" smtClean="0"/>
              <a:t>independent </a:t>
            </a:r>
            <a:r>
              <a:rPr lang="en-US" dirty="0"/>
              <a:t>variables by fitting a straight </a:t>
            </a:r>
            <a:r>
              <a:rPr lang="en-US" dirty="0" smtClean="0"/>
              <a:t>line to </a:t>
            </a:r>
            <a:r>
              <a:rPr lang="en-US" dirty="0"/>
              <a:t>the data points.</a:t>
            </a:r>
            <a:endParaRPr lang="en-US" dirty="0" smtClean="0"/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Distribution refers </a:t>
            </a:r>
            <a:r>
              <a:rPr lang="en-US" dirty="0"/>
              <a:t>to the way data values are spread </a:t>
            </a:r>
            <a:r>
              <a:rPr lang="en-US" dirty="0" smtClean="0"/>
              <a:t>displaying </a:t>
            </a:r>
            <a:r>
              <a:rPr lang="en-US" dirty="0"/>
              <a:t>the </a:t>
            </a:r>
            <a:r>
              <a:rPr lang="en-US" dirty="0" smtClean="0"/>
              <a:t>probability </a:t>
            </a:r>
            <a:r>
              <a:rPr lang="en-US" dirty="0"/>
              <a:t>of different values within a dataset.</a:t>
            </a:r>
            <a:endParaRPr lang="en-US" dirty="0" smtClean="0"/>
          </a:p>
          <a:p>
            <a:r>
              <a:rPr lang="en-US" dirty="0" smtClean="0"/>
              <a:t>Hypothesis Testing</a:t>
            </a:r>
            <a:endParaRPr lang="en-US" dirty="0"/>
          </a:p>
          <a:p>
            <a:pPr lvl="1"/>
            <a:r>
              <a:rPr lang="en-US" dirty="0" smtClean="0"/>
              <a:t>Hypothesis </a:t>
            </a:r>
            <a:r>
              <a:rPr lang="en-US" dirty="0"/>
              <a:t>testing is a statistical method used to </a:t>
            </a:r>
            <a:r>
              <a:rPr lang="en-US" dirty="0" smtClean="0"/>
              <a:t>determine whether </a:t>
            </a:r>
            <a:r>
              <a:rPr lang="en-US" dirty="0"/>
              <a:t>there is a significant difference </a:t>
            </a:r>
            <a:r>
              <a:rPr lang="en-US" dirty="0" smtClean="0"/>
              <a:t>between groups, </a:t>
            </a:r>
            <a:r>
              <a:rPr lang="en-US" dirty="0"/>
              <a:t>based on data and a predefined null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winner's time in seconds to complete the race measure and the year where the event the race took place is an independent variable in this research proposal.</a:t>
            </a:r>
          </a:p>
          <a:p>
            <a:r>
              <a:rPr lang="en-US" dirty="0" smtClean="0"/>
              <a:t>While the dependent variable is the location of the race, the age group of the race, and the path that the runner ran on.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524000"/>
            <a:ext cx="3505200" cy="4602163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Distribution: Finishing time are in a descending order 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Majority of finishing time are below 9000 seconds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981200"/>
            <a:ext cx="49911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8588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Independence from obtaining yearly race winner data allows for unbiased and objective analysis of long-term performance trends in the sport.</a:t>
            </a:r>
          </a:p>
          <a:p>
            <a:r>
              <a:rPr lang="en-US" dirty="0" smtClean="0"/>
              <a:t>The linearity of data points related to yearly race winners suggests a potential correlation between year and finish time. </a:t>
            </a:r>
          </a:p>
          <a:p>
            <a:r>
              <a:rPr lang="en-US" dirty="0" smtClean="0"/>
              <a:t>The equal variance observed across the majority of the residuals, as indicated by the scatter plot displaying no discernible pattern, signifies a robust and consistent dispersion of the data points around the regression line.</a:t>
            </a:r>
          </a:p>
          <a:p>
            <a:r>
              <a:rPr lang="en-US" dirty="0" smtClean="0"/>
              <a:t>The expected finish time in seconds is (40638.0435- 16.4023 * year)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143001"/>
            <a:ext cx="3657600" cy="28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038601"/>
            <a:ext cx="366959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26005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Normally distributed residuals cause the assumption of normally distributed dataset which is not met in this dataset as the histogram of the dataset is right skewed.</a:t>
            </a:r>
          </a:p>
          <a:p>
            <a:r>
              <a:rPr lang="en-US" dirty="0" smtClean="0"/>
              <a:t>Statistical Significance: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Pooled Two-sampled  T-test</a:t>
            </a:r>
          </a:p>
          <a:p>
            <a:pPr lvl="1"/>
            <a:r>
              <a:rPr lang="en-US" dirty="0" smtClean="0"/>
              <a:t>Test whether there was sufficient statistical evidence to reject the null hypothesis </a:t>
            </a:r>
          </a:p>
          <a:p>
            <a:pPr lvl="2"/>
            <a:r>
              <a:rPr lang="en-US" dirty="0" smtClean="0"/>
              <a:t>Degrees of freedom: </a:t>
            </a:r>
            <a:r>
              <a:rPr lang="en-US" dirty="0" smtClean="0"/>
              <a:t>127</a:t>
            </a:r>
          </a:p>
          <a:p>
            <a:pPr lvl="2"/>
            <a:r>
              <a:rPr lang="en-US" dirty="0" smtClean="0"/>
              <a:t>Significance </a:t>
            </a:r>
            <a:r>
              <a:rPr lang="en-US" dirty="0" smtClean="0"/>
              <a:t>level: α = 0.05.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56138" y="2433288"/>
            <a:ext cx="4038600" cy="319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240</TotalTime>
  <Words>617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Enhancing Long-Distance Running Performance Over Time</vt:lpstr>
      <vt:lpstr>Topic</vt:lpstr>
      <vt:lpstr>Research Question and Hypothesis</vt:lpstr>
      <vt:lpstr>Data Source</vt:lpstr>
      <vt:lpstr>Introduction To The Methodology</vt:lpstr>
      <vt:lpstr>Independent Variable</vt:lpstr>
      <vt:lpstr>Scatter plot</vt:lpstr>
      <vt:lpstr>Linear Regression</vt:lpstr>
      <vt:lpstr>Distribution</vt:lpstr>
      <vt:lpstr>Hypothesis Testing</vt:lpstr>
      <vt:lpstr>Implications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Long-Distance Running Performance Over Time</dc:title>
  <dc:creator>jasai</dc:creator>
  <cp:lastModifiedBy>jasai</cp:lastModifiedBy>
  <cp:revision>21</cp:revision>
  <dcterms:created xsi:type="dcterms:W3CDTF">2023-10-30T11:51:56Z</dcterms:created>
  <dcterms:modified xsi:type="dcterms:W3CDTF">2023-10-31T00:46:14Z</dcterms:modified>
</cp:coreProperties>
</file>