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3" r:id="rId2"/>
    <p:sldId id="310" r:id="rId3"/>
    <p:sldId id="311" r:id="rId4"/>
    <p:sldId id="322" r:id="rId5"/>
    <p:sldId id="323" r:id="rId6"/>
    <p:sldId id="328" r:id="rId7"/>
    <p:sldId id="329" r:id="rId8"/>
    <p:sldId id="330" r:id="rId9"/>
    <p:sldId id="325" r:id="rId10"/>
    <p:sldId id="326" r:id="rId11"/>
    <p:sldId id="327" r:id="rId12"/>
    <p:sldId id="314" r:id="rId13"/>
    <p:sldId id="315" r:id="rId14"/>
    <p:sldId id="317" r:id="rId15"/>
    <p:sldId id="319" r:id="rId16"/>
    <p:sldId id="321" r:id="rId17"/>
    <p:sldId id="324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E46C0A"/>
    <a:srgbClr val="9BBB59"/>
    <a:srgbClr val="376092"/>
    <a:srgbClr val="C3D69B"/>
    <a:srgbClr val="FAC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21" autoAdjust="0"/>
    <p:restoredTop sz="94700" autoAdjust="0"/>
  </p:normalViewPr>
  <p:slideViewPr>
    <p:cSldViewPr>
      <p:cViewPr>
        <p:scale>
          <a:sx n="75" d="100"/>
          <a:sy n="75" d="100"/>
        </p:scale>
        <p:origin x="-2310" y="-7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2AE4E-6CA3-4001-91F7-E21779294C4C}" type="datetimeFigureOut">
              <a:rPr lang="ko-KR" altLang="en-US" smtClean="0"/>
              <a:pPr/>
              <a:t>2018-11-21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6072C-C39D-4083-B6EB-7FED5E13F56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41743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A1E54-559C-4BFF-8D17-F3F3DECE59C0}" type="datetimeFigureOut">
              <a:rPr lang="ko-KR" altLang="en-US" smtClean="0"/>
              <a:pPr/>
              <a:t>2018-11-21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BEFF2-70F7-48B5-AFC2-34B09A55982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6652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7570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395536" y="1772816"/>
            <a:ext cx="8280920" cy="2088232"/>
          </a:xfrm>
          <a:prstGeom prst="round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Picture 2" descr="C:\Users\msk\Desktop\body_swoop.png"/>
          <p:cNvPicPr>
            <a:picLocks noChangeAspect="1" noChangeArrowheads="1"/>
          </p:cNvPicPr>
          <p:nvPr userDrawn="1"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12192" y="-12540"/>
            <a:ext cx="9139428" cy="1028700"/>
          </a:xfrm>
          <a:prstGeom prst="rect">
            <a:avLst/>
          </a:prstGeom>
          <a:noFill/>
        </p:spPr>
      </p:pic>
      <p:sp>
        <p:nvSpPr>
          <p:cNvPr id="6" name="제목 5"/>
          <p:cNvSpPr>
            <a:spLocks noGrp="1"/>
          </p:cNvSpPr>
          <p:nvPr>
            <p:ph type="title" hasCustomPrompt="1"/>
          </p:nvPr>
        </p:nvSpPr>
        <p:spPr>
          <a:xfrm>
            <a:off x="899592" y="2492896"/>
            <a:ext cx="5400600" cy="551680"/>
          </a:xfrm>
          <a:prstGeom prst="rect">
            <a:avLst/>
          </a:prstGeom>
        </p:spPr>
        <p:txBody>
          <a:bodyPr anchor="ctr"/>
          <a:lstStyle>
            <a:lvl1pPr algn="r">
              <a:defRPr sz="32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프레젠테이션 메인 제목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7750512" y="6600940"/>
            <a:ext cx="13880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TOPCREDU</a:t>
            </a:r>
            <a:r>
              <a:rPr lang="en-US" altLang="ko-KR" sz="1000" baseline="0" dirty="0" smtClean="0">
                <a:solidFill>
                  <a:schemeClr val="bg1"/>
                </a:solidFill>
              </a:rPr>
              <a:t> PROJECT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7750512" y="6600940"/>
            <a:ext cx="13880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TOPCREDU</a:t>
            </a:r>
            <a:r>
              <a:rPr lang="en-US" altLang="ko-KR" sz="1000" baseline="0" dirty="0" smtClean="0">
                <a:solidFill>
                  <a:schemeClr val="bg1"/>
                </a:solidFill>
              </a:rPr>
              <a:t> PROJECT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슬라이드 번호 개체 틀 37"/>
          <p:cNvSpPr>
            <a:spLocks noGrp="1"/>
          </p:cNvSpPr>
          <p:nvPr userDrawn="1">
            <p:ph type="sldNum" sz="quarter" idx="4"/>
          </p:nvPr>
        </p:nvSpPr>
        <p:spPr>
          <a:xfrm>
            <a:off x="6804249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5AA28E66-120B-484F-92DB-562B1AF73FA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ovenapp.io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899592" y="2204864"/>
            <a:ext cx="7344816" cy="839712"/>
          </a:xfrm>
        </p:spPr>
        <p:txBody>
          <a:bodyPr/>
          <a:lstStyle/>
          <a:p>
            <a:pPr algn="ctr"/>
            <a:r>
              <a:rPr lang="en-US" altLang="ko-KR" sz="2400" dirty="0" smtClean="0"/>
              <a:t>TOPCREDU TEAM PROJECT</a:t>
            </a:r>
            <a:br>
              <a:rPr lang="en-US" altLang="ko-KR" sz="2400" dirty="0" smtClean="0"/>
            </a:br>
            <a:r>
              <a:rPr lang="en-US" altLang="ko-KR" sz="2400" dirty="0" smtClean="0"/>
              <a:t>B</a:t>
            </a:r>
            <a:r>
              <a:rPr lang="ko-KR" altLang="en-US" sz="2400" dirty="0" smtClean="0"/>
              <a:t>조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차 보고서</a:t>
            </a:r>
            <a:endParaRPr lang="ko-KR" altLang="en-US" sz="2400" dirty="0"/>
          </a:p>
        </p:txBody>
      </p:sp>
      <p:sp>
        <p:nvSpPr>
          <p:cNvPr id="11" name="제목 7"/>
          <p:cNvSpPr txBox="1">
            <a:spLocks/>
          </p:cNvSpPr>
          <p:nvPr/>
        </p:nvSpPr>
        <p:spPr>
          <a:xfrm>
            <a:off x="899592" y="3212976"/>
            <a:ext cx="7272808" cy="551680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en-US" altLang="ko-KR" sz="2000" dirty="0" smtClean="0"/>
              <a:t>2018.11.18</a:t>
            </a: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4453056" y="6021288"/>
            <a:ext cx="46714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 dirty="0" smtClean="0">
                <a:latin typeface="HY견고딕" pitchFamily="18" charset="-127"/>
                <a:ea typeface="HY견고딕" pitchFamily="18" charset="-127"/>
              </a:rPr>
              <a:t>김종환</a:t>
            </a: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000" b="1" dirty="0" err="1" smtClean="0">
                <a:latin typeface="HY견고딕" pitchFamily="18" charset="-127"/>
                <a:ea typeface="HY견고딕" pitchFamily="18" charset="-127"/>
              </a:rPr>
              <a:t>천곤홍</a:t>
            </a: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000" b="1" dirty="0" smtClean="0">
                <a:latin typeface="HY견고딕" pitchFamily="18" charset="-127"/>
                <a:ea typeface="HY견고딕" pitchFamily="18" charset="-127"/>
              </a:rPr>
              <a:t>김신구</a:t>
            </a: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000" b="1" dirty="0" smtClean="0">
                <a:latin typeface="HY견고딕" pitchFamily="18" charset="-127"/>
                <a:ea typeface="HY견고딕" pitchFamily="18" charset="-127"/>
              </a:rPr>
              <a:t>송수진</a:t>
            </a: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000" b="1" dirty="0" smtClean="0">
                <a:latin typeface="HY견고딕" pitchFamily="18" charset="-127"/>
                <a:ea typeface="HY견고딕" pitchFamily="18" charset="-127"/>
              </a:rPr>
              <a:t>김장호</a:t>
            </a:r>
            <a:endParaRPr lang="en-US" altLang="ko-KR" sz="2000" b="1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482600"/>
            <a:ext cx="9144000" cy="76200"/>
          </a:xfrm>
          <a:prstGeom prst="rect">
            <a:avLst/>
          </a:prstGeom>
          <a:gradFill rotWithShape="0">
            <a:gsLst>
              <a:gs pos="100000">
                <a:schemeClr val="tx2"/>
              </a:gs>
              <a:gs pos="100000">
                <a:srgbClr val="66008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121852"/>
              </p:ext>
            </p:extLst>
          </p:nvPr>
        </p:nvGraphicFramePr>
        <p:xfrm>
          <a:off x="251520" y="1268760"/>
          <a:ext cx="5544616" cy="5052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4616"/>
              </a:tblGrid>
              <a:tr h="3306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product/search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41" marR="91441" marT="45724" marB="45724" anchor="ctr"/>
                </a:tc>
              </a:tr>
              <a:tr h="47170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41" marR="91441" marT="45724" marB="45724"/>
                </a:tc>
              </a:tr>
            </a:tbl>
          </a:graphicData>
        </a:graphic>
      </p:graphicFrame>
      <p:sp>
        <p:nvSpPr>
          <p:cNvPr id="10" name="AutoShape 96"/>
          <p:cNvSpPr>
            <a:spLocks noChangeArrowheads="1"/>
          </p:cNvSpPr>
          <p:nvPr/>
        </p:nvSpPr>
        <p:spPr bwMode="auto">
          <a:xfrm>
            <a:off x="107504" y="670918"/>
            <a:ext cx="5832649" cy="38181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C7C7C7"/>
              </a:gs>
            </a:gsLst>
            <a:lin ang="5400000" scaled="1"/>
          </a:gradFill>
          <a:ln w="381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r>
              <a:rPr lang="ko-KR" altLang="en-US" sz="1600" b="1" dirty="0" smtClean="0"/>
              <a:t> 검색하기 </a:t>
            </a:r>
            <a:r>
              <a:rPr lang="en-US" altLang="ko-KR" sz="1600" b="1" dirty="0" smtClean="0"/>
              <a:t>– </a:t>
            </a:r>
            <a:r>
              <a:rPr lang="ko-KR" altLang="en-US" sz="1600" b="1" dirty="0" smtClean="0"/>
              <a:t>검색 결과가 있는 경우</a:t>
            </a:r>
            <a:endParaRPr lang="en-US" altLang="ko-KR" sz="16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5496" y="44624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■ WEB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715766"/>
              </p:ext>
            </p:extLst>
          </p:nvPr>
        </p:nvGraphicFramePr>
        <p:xfrm>
          <a:off x="6084168" y="1268760"/>
          <a:ext cx="2880320" cy="5052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/>
              </a:tblGrid>
              <a:tr h="3306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시나리오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41" marR="91441" marT="45724" marB="45724" anchor="ctr"/>
                </a:tc>
              </a:tr>
              <a:tr h="47170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*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검색창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*에서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[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물을표버튼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or </a:t>
                      </a:r>
                      <a:r>
                        <a:rPr lang="ko-KR" altLang="en-US" sz="1200" b="1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엔터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키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]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버튼을 누를 경우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1.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DB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에 일치하는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검색어입력시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2.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다음 화면을 구현한다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.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altLang="en-US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41" marR="91441" marT="45724" marB="45724" anchor="ctr"/>
                </a:tc>
              </a:tr>
            </a:tbl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9464"/>
            <a:ext cx="5112568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34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482600"/>
            <a:ext cx="9144000" cy="76200"/>
          </a:xfrm>
          <a:prstGeom prst="rect">
            <a:avLst/>
          </a:prstGeom>
          <a:gradFill rotWithShape="0">
            <a:gsLst>
              <a:gs pos="100000">
                <a:schemeClr val="tx2"/>
              </a:gs>
              <a:gs pos="100000">
                <a:srgbClr val="66008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123280"/>
              </p:ext>
            </p:extLst>
          </p:nvPr>
        </p:nvGraphicFramePr>
        <p:xfrm>
          <a:off x="251520" y="1268760"/>
          <a:ext cx="5544616" cy="5052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4616"/>
              </a:tblGrid>
              <a:tr h="3306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product/product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ko-KR" sz="16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imformation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41" marR="91441" marT="45724" marB="45724" anchor="ctr"/>
                </a:tc>
              </a:tr>
              <a:tr h="47170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41" marR="91441" marT="45724" marB="45724"/>
                </a:tc>
              </a:tr>
            </a:tbl>
          </a:graphicData>
        </a:graphic>
      </p:graphicFrame>
      <p:sp>
        <p:nvSpPr>
          <p:cNvPr id="10" name="AutoShape 96"/>
          <p:cNvSpPr>
            <a:spLocks noChangeArrowheads="1"/>
          </p:cNvSpPr>
          <p:nvPr/>
        </p:nvSpPr>
        <p:spPr bwMode="auto">
          <a:xfrm>
            <a:off x="107504" y="670918"/>
            <a:ext cx="5832649" cy="38181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C7C7C7"/>
              </a:gs>
            </a:gsLst>
            <a:lin ang="5400000" scaled="1"/>
          </a:gradFill>
          <a:ln w="381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r>
              <a:rPr lang="ko-KR" altLang="en-US" sz="1600" b="1" dirty="0" smtClean="0"/>
              <a:t> 상품 페이지</a:t>
            </a:r>
            <a:endParaRPr lang="en-US" altLang="ko-KR" sz="16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5496" y="44624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■ WEB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700950"/>
              </p:ext>
            </p:extLst>
          </p:nvPr>
        </p:nvGraphicFramePr>
        <p:xfrm>
          <a:off x="6084168" y="1268760"/>
          <a:ext cx="2880320" cy="5052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/>
              </a:tblGrid>
              <a:tr h="3306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시나리오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41" marR="91441" marT="45724" marB="45724" anchor="ctr"/>
                </a:tc>
              </a:tr>
              <a:tr h="47170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*상품 이미지*에서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[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클릭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]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버튼을 누를 경우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1.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상품이미지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상품 명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사이즈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색상  </a:t>
                      </a:r>
                      <a:endParaRPr lang="en-US" altLang="ko-KR" sz="1200" b="1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배송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판매자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ko-KR" altLang="en-US" sz="1200" b="1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택배사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정보를 알려</a:t>
                      </a:r>
                      <a:endParaRPr lang="en-US" altLang="ko-KR" sz="1200" b="1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 준다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2. .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사용자가 정보확인 및 구매결정이 </a:t>
                      </a:r>
                      <a:endParaRPr lang="en-US" altLang="ko-KR" sz="1200" b="1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완료되었다면 장바구니에 담기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or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바로구매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단계로 넘어간다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.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altLang="en-US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41" marR="91441" marT="45724" marB="45724" anchor="ctr"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3" y="2276872"/>
            <a:ext cx="5118000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778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482600"/>
            <a:ext cx="9144000" cy="76200"/>
          </a:xfrm>
          <a:prstGeom prst="rect">
            <a:avLst/>
          </a:prstGeom>
          <a:gradFill rotWithShape="0">
            <a:gsLst>
              <a:gs pos="100000">
                <a:schemeClr val="tx2"/>
              </a:gs>
              <a:gs pos="100000">
                <a:srgbClr val="66008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031718"/>
              </p:ext>
            </p:extLst>
          </p:nvPr>
        </p:nvGraphicFramePr>
        <p:xfrm>
          <a:off x="251520" y="1268760"/>
          <a:ext cx="5544616" cy="5052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4616"/>
              </a:tblGrid>
              <a:tr h="3306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order/cart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41" marR="91441" marT="45724" marB="45724" anchor="ctr"/>
                </a:tc>
              </a:tr>
              <a:tr h="47170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41" marR="91441" marT="45724" marB="45724"/>
                </a:tc>
              </a:tr>
            </a:tbl>
          </a:graphicData>
        </a:graphic>
      </p:graphicFrame>
      <p:sp>
        <p:nvSpPr>
          <p:cNvPr id="10" name="AutoShape 96"/>
          <p:cNvSpPr>
            <a:spLocks noChangeArrowheads="1"/>
          </p:cNvSpPr>
          <p:nvPr/>
        </p:nvSpPr>
        <p:spPr bwMode="auto">
          <a:xfrm>
            <a:off x="107504" y="670918"/>
            <a:ext cx="5832649" cy="38181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C7C7C7"/>
              </a:gs>
            </a:gsLst>
            <a:lin ang="5400000" scaled="1"/>
          </a:gradFill>
          <a:ln w="381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r>
              <a:rPr lang="ko-KR" altLang="en-US" sz="1600" b="1" dirty="0" smtClean="0"/>
              <a:t> 장바구니</a:t>
            </a:r>
            <a:endParaRPr lang="en-US" altLang="ko-KR" sz="16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5496" y="44624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■ WEB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335414"/>
              </p:ext>
            </p:extLst>
          </p:nvPr>
        </p:nvGraphicFramePr>
        <p:xfrm>
          <a:off x="6084168" y="1268760"/>
          <a:ext cx="2880320" cy="5052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/>
              </a:tblGrid>
              <a:tr h="3306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시나리오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41" marR="91441" marT="45724" marB="45724" anchor="ctr"/>
                </a:tc>
              </a:tr>
              <a:tr h="4717089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해당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user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가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로그아웃해도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장바구니 정보는 남아있는다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*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상품 페이지*에서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[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장바구니에 담기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]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버튼을 누르면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상품정보와 입력한 데이터가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cart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테이블에 저장된다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cart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테이블의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row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를 *장바구니 페이지*에 구현한다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3.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각각의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row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의 가격을 합하여 총 가격을 구현한다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4. [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계속 쇼핑하기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]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버튼을 누르면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홈화면으로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간다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4-1.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홈화면의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카트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아이콘에 수량이 추가된다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.(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유지된다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5. [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결제하기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]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버튼을 누르면 구매하기 페이지로 간다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.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41" marR="91441" marT="45724" marB="45724" anchor="ctr"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22" y="1988840"/>
            <a:ext cx="5375405" cy="372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482600"/>
            <a:ext cx="9144000" cy="76200"/>
          </a:xfrm>
          <a:prstGeom prst="rect">
            <a:avLst/>
          </a:prstGeom>
          <a:gradFill rotWithShape="0">
            <a:gsLst>
              <a:gs pos="100000">
                <a:schemeClr val="tx2"/>
              </a:gs>
              <a:gs pos="100000">
                <a:srgbClr val="66008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65971"/>
              </p:ext>
            </p:extLst>
          </p:nvPr>
        </p:nvGraphicFramePr>
        <p:xfrm>
          <a:off x="251520" y="1268760"/>
          <a:ext cx="5544616" cy="5052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4616"/>
              </a:tblGrid>
              <a:tr h="3306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order/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cart_order_form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41" marR="91441" marT="45724" marB="45724" anchor="ctr"/>
                </a:tc>
              </a:tr>
              <a:tr h="47170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41" marR="91441" marT="45724" marB="45724"/>
                </a:tc>
              </a:tr>
            </a:tbl>
          </a:graphicData>
        </a:graphic>
      </p:graphicFrame>
      <p:sp>
        <p:nvSpPr>
          <p:cNvPr id="10" name="AutoShape 96"/>
          <p:cNvSpPr>
            <a:spLocks noChangeArrowheads="1"/>
          </p:cNvSpPr>
          <p:nvPr/>
        </p:nvSpPr>
        <p:spPr bwMode="auto">
          <a:xfrm>
            <a:off x="107504" y="670918"/>
            <a:ext cx="5832649" cy="38181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C7C7C7"/>
              </a:gs>
            </a:gsLst>
            <a:lin ang="5400000" scaled="1"/>
          </a:gradFill>
          <a:ln w="381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r>
              <a:rPr lang="ko-KR" altLang="en-US" sz="1600" b="1" dirty="0" smtClean="0"/>
              <a:t> 결제하기</a:t>
            </a:r>
            <a:endParaRPr lang="en-US" altLang="ko-KR" sz="16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5496" y="44624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■ WEB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330168"/>
              </p:ext>
            </p:extLst>
          </p:nvPr>
        </p:nvGraphicFramePr>
        <p:xfrm>
          <a:off x="6084168" y="1268760"/>
          <a:ext cx="2880320" cy="5052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/>
              </a:tblGrid>
              <a:tr h="3306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시나리오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41" marR="91441" marT="45724" marB="45724" anchor="ctr"/>
                </a:tc>
              </a:tr>
              <a:tr h="47170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*상품 페이지*에서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[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바로구매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]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버튼을 누를 경우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product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테이블의 이미지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상품명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사이즈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색상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수량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가격 과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user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테이블의 주문자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휴대폰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이메일을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가져온다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받는사람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정보는 직접 입력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가격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+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배송비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총 가격표시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결제 방법 선택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[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결제하기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]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버튼을 누르면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order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테이블에 저장되며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팝업 창으로 해당 정보 띄우기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altLang="en-US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41" marR="91441" marT="45724" marB="45724" anchor="ctr"/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53" y="2060848"/>
            <a:ext cx="5347149" cy="352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8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482600"/>
            <a:ext cx="9144000" cy="76200"/>
          </a:xfrm>
          <a:prstGeom prst="rect">
            <a:avLst/>
          </a:prstGeom>
          <a:gradFill rotWithShape="0">
            <a:gsLst>
              <a:gs pos="100000">
                <a:schemeClr val="tx2"/>
              </a:gs>
              <a:gs pos="100000">
                <a:srgbClr val="66008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675828"/>
              </p:ext>
            </p:extLst>
          </p:nvPr>
        </p:nvGraphicFramePr>
        <p:xfrm>
          <a:off x="251520" y="1268760"/>
          <a:ext cx="5544616" cy="5052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4616"/>
              </a:tblGrid>
              <a:tr h="3306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order/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cart_order_form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41" marR="91441" marT="45724" marB="45724" anchor="ctr"/>
                </a:tc>
              </a:tr>
              <a:tr h="47170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41" marR="91441" marT="45724" marB="45724"/>
                </a:tc>
              </a:tr>
            </a:tbl>
          </a:graphicData>
        </a:graphic>
      </p:graphicFrame>
      <p:sp>
        <p:nvSpPr>
          <p:cNvPr id="10" name="AutoShape 96"/>
          <p:cNvSpPr>
            <a:spLocks noChangeArrowheads="1"/>
          </p:cNvSpPr>
          <p:nvPr/>
        </p:nvSpPr>
        <p:spPr bwMode="auto">
          <a:xfrm>
            <a:off x="107504" y="670918"/>
            <a:ext cx="5832649" cy="38181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C7C7C7"/>
              </a:gs>
            </a:gsLst>
            <a:lin ang="5400000" scaled="1"/>
          </a:gradFill>
          <a:ln w="381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r>
              <a:rPr lang="ko-KR" altLang="en-US" sz="1600" b="1" dirty="0" smtClean="0"/>
              <a:t> 결제하기</a:t>
            </a:r>
            <a:endParaRPr lang="en-US" altLang="ko-KR" sz="16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5496" y="44624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■ WEB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613047"/>
              </p:ext>
            </p:extLst>
          </p:nvPr>
        </p:nvGraphicFramePr>
        <p:xfrm>
          <a:off x="6084168" y="1268760"/>
          <a:ext cx="2880320" cy="5052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/>
              </a:tblGrid>
              <a:tr h="3306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시나리오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41" marR="91441" marT="45724" marB="45724" anchor="ctr"/>
                </a:tc>
              </a:tr>
              <a:tr h="47170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*장바구니 페이지*에서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[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구매하기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]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버튼을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누를경우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cart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테이블의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row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들과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user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테이블의 주문자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휴대폰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이메일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받는사람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정보는 직접 입력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가격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+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배송비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총 가격표시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결제 방법 선택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[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결제하기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]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버튼을 누르면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order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테이블에 저장되며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팝업 창으로 해당 정보 띄우기</a:t>
                      </a:r>
                    </a:p>
                  </a:txBody>
                  <a:tcPr marL="91441" marR="91441" marT="45724" marB="45724" anchor="ctr"/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95" y="1988840"/>
            <a:ext cx="5163866" cy="399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25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482600"/>
            <a:ext cx="9144000" cy="76200"/>
          </a:xfrm>
          <a:prstGeom prst="rect">
            <a:avLst/>
          </a:prstGeom>
          <a:gradFill rotWithShape="0">
            <a:gsLst>
              <a:gs pos="100000">
                <a:schemeClr val="tx2"/>
              </a:gs>
              <a:gs pos="100000">
                <a:srgbClr val="66008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algn="ctr"/>
            <a:endParaRPr lang="ko-KR" altLang="en-US" dirty="0"/>
          </a:p>
        </p:txBody>
      </p:sp>
      <p:sp>
        <p:nvSpPr>
          <p:cNvPr id="10" name="AutoShape 96"/>
          <p:cNvSpPr>
            <a:spLocks noChangeArrowheads="1"/>
          </p:cNvSpPr>
          <p:nvPr/>
        </p:nvSpPr>
        <p:spPr bwMode="auto">
          <a:xfrm>
            <a:off x="107504" y="670918"/>
            <a:ext cx="5832649" cy="38181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C7C7C7"/>
              </a:gs>
            </a:gsLst>
            <a:lin ang="5400000" scaled="1"/>
          </a:gradFill>
          <a:ln w="381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DB </a:t>
            </a:r>
            <a:r>
              <a:rPr lang="ko-KR" altLang="en-US" sz="1600" b="1" dirty="0" smtClean="0"/>
              <a:t>테이블 </a:t>
            </a:r>
            <a:endParaRPr lang="en-US" altLang="ko-KR" sz="16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5496" y="44624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■ WEB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Administrator\Desktop\1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3157736" cy="470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3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416" y="1340768"/>
            <a:ext cx="33432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esktop\124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581128"/>
            <a:ext cx="3467100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69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482600"/>
            <a:ext cx="9144000" cy="76200"/>
          </a:xfrm>
          <a:prstGeom prst="rect">
            <a:avLst/>
          </a:prstGeom>
          <a:gradFill rotWithShape="0">
            <a:gsLst>
              <a:gs pos="100000">
                <a:schemeClr val="tx2"/>
              </a:gs>
              <a:gs pos="100000">
                <a:srgbClr val="66008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algn="ctr"/>
            <a:endParaRPr lang="ko-KR" altLang="en-US" dirty="0"/>
          </a:p>
        </p:txBody>
      </p:sp>
      <p:sp>
        <p:nvSpPr>
          <p:cNvPr id="10" name="AutoShape 96"/>
          <p:cNvSpPr>
            <a:spLocks noChangeArrowheads="1"/>
          </p:cNvSpPr>
          <p:nvPr/>
        </p:nvSpPr>
        <p:spPr bwMode="auto">
          <a:xfrm>
            <a:off x="107504" y="670918"/>
            <a:ext cx="5832649" cy="38181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C7C7C7"/>
              </a:gs>
            </a:gsLst>
            <a:lin ang="5400000" scaled="1"/>
          </a:gradFill>
          <a:ln w="381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r>
              <a:rPr lang="ko-KR" altLang="en-US" sz="1600" b="1" dirty="0" smtClean="0"/>
              <a:t>카카오 오븐을 이용하여 계획안 시현</a:t>
            </a:r>
            <a:endParaRPr lang="en-US" altLang="ko-KR" sz="16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5496" y="44624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■ WEB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78527" y="6011996"/>
            <a:ext cx="218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</a:t>
            </a:r>
            <a:r>
              <a:rPr lang="en-US" altLang="ko-KR" dirty="0">
                <a:hlinkClick r:id="rId2"/>
              </a:rPr>
              <a:t>ovenapp.io</a:t>
            </a:r>
            <a:r>
              <a:rPr lang="en-US" altLang="ko-KR" dirty="0"/>
              <a:t>/</a:t>
            </a:r>
            <a:endParaRPr lang="ko-KR" altLang="en-US" dirty="0"/>
          </a:p>
        </p:txBody>
      </p:sp>
      <p:pic>
        <p:nvPicPr>
          <p:cNvPr id="2051" name="Picture 3" descr="C:\Users\Administrator\Desktop\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62" y="1268760"/>
            <a:ext cx="5905475" cy="470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49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482600"/>
            <a:ext cx="9144000" cy="76200"/>
          </a:xfrm>
          <a:prstGeom prst="rect">
            <a:avLst/>
          </a:prstGeom>
          <a:gradFill rotWithShape="0">
            <a:gsLst>
              <a:gs pos="100000">
                <a:schemeClr val="tx2"/>
              </a:gs>
              <a:gs pos="100000">
                <a:srgbClr val="66008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132302"/>
              </p:ext>
            </p:extLst>
          </p:nvPr>
        </p:nvGraphicFramePr>
        <p:xfrm>
          <a:off x="251520" y="1268760"/>
          <a:ext cx="5544616" cy="5052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4616"/>
              </a:tblGrid>
              <a:tr h="3306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MP3/Media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Player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41" marR="91441" marT="45724" marB="45724" anchor="ctr"/>
                </a:tc>
              </a:tr>
              <a:tr h="47170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41" marR="91441" marT="45724" marB="45724"/>
                </a:tc>
              </a:tr>
            </a:tbl>
          </a:graphicData>
        </a:graphic>
      </p:graphicFrame>
      <p:sp>
        <p:nvSpPr>
          <p:cNvPr id="10" name="AutoShape 96"/>
          <p:cNvSpPr>
            <a:spLocks noChangeArrowheads="1"/>
          </p:cNvSpPr>
          <p:nvPr/>
        </p:nvSpPr>
        <p:spPr bwMode="auto">
          <a:xfrm>
            <a:off x="107504" y="670918"/>
            <a:ext cx="5832649" cy="38181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C7C7C7"/>
              </a:gs>
            </a:gsLst>
            <a:lin ang="5400000" scaled="1"/>
          </a:gradFill>
          <a:ln w="381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altLang="ko-KR" sz="1600" b="1" dirty="0" smtClean="0"/>
              <a:t>MP3/Media Player </a:t>
            </a:r>
            <a:r>
              <a:rPr lang="ko-KR" altLang="en-US" sz="1600" b="1" dirty="0" smtClean="0"/>
              <a:t>재</a:t>
            </a:r>
            <a:r>
              <a:rPr lang="ko-KR" altLang="en-US" sz="1600" b="1" dirty="0"/>
              <a:t>생</a:t>
            </a:r>
            <a:endParaRPr lang="en-US" altLang="ko-KR" sz="16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5496" y="44624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■ WPF &amp; RASPBERRY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230314"/>
              </p:ext>
            </p:extLst>
          </p:nvPr>
        </p:nvGraphicFramePr>
        <p:xfrm>
          <a:off x="6084168" y="1268760"/>
          <a:ext cx="2880320" cy="5052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/>
              </a:tblGrid>
              <a:tr h="3306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시나리오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41" marR="91441" marT="45724" marB="45724" anchor="ctr"/>
                </a:tc>
              </a:tr>
              <a:tr h="47170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* 음악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동영상 파일 재생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음악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동영상 추가 및 삭제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음악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동영상의 파일 크기 및 재생시간 출력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음악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동영상 재생 시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자료의 정보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가수 명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제목 등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)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를 제공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음악 랜덤 및 반복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재생관련 선택사항 제공</a:t>
                      </a:r>
                      <a:endParaRPr lang="en-US" altLang="ko-KR" sz="1200" b="1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볼륨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화면밝기 조절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Raspberry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에 프로그램 설치 및 재생여부 확인</a:t>
                      </a:r>
                    </a:p>
                  </a:txBody>
                  <a:tcPr marL="91441" marR="91441" marT="45724" marB="45724" anchor="ctr"/>
                </a:tc>
              </a:tr>
            </a:tbl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28" y="1916832"/>
            <a:ext cx="5328592" cy="412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014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482600"/>
            <a:ext cx="9144000" cy="76200"/>
          </a:xfrm>
          <a:prstGeom prst="rect">
            <a:avLst/>
          </a:prstGeom>
          <a:gradFill rotWithShape="0">
            <a:gsLst>
              <a:gs pos="100000">
                <a:schemeClr val="tx2"/>
              </a:gs>
              <a:gs pos="100000">
                <a:srgbClr val="66008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133232"/>
              </p:ext>
            </p:extLst>
          </p:nvPr>
        </p:nvGraphicFramePr>
        <p:xfrm>
          <a:off x="251520" y="1268760"/>
          <a:ext cx="5544616" cy="5052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4616"/>
              </a:tblGrid>
              <a:tr h="3306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목표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SPEC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41" marR="91441" marT="45724" marB="45724" anchor="ctr"/>
                </a:tc>
              </a:tr>
              <a:tr h="4717089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Spring/ Angular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를 이용한 쇼핑몰 홈페이지 기능 구현</a:t>
                      </a:r>
                      <a:endParaRPr lang="en-US" altLang="ko-KR" sz="1200" b="1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41" marR="91441" marT="45724" marB="45724"/>
                </a:tc>
              </a:tr>
            </a:tbl>
          </a:graphicData>
        </a:graphic>
      </p:graphicFrame>
      <p:sp>
        <p:nvSpPr>
          <p:cNvPr id="10" name="AutoShape 96"/>
          <p:cNvSpPr>
            <a:spLocks noChangeArrowheads="1"/>
          </p:cNvSpPr>
          <p:nvPr/>
        </p:nvSpPr>
        <p:spPr bwMode="auto">
          <a:xfrm>
            <a:off x="107504" y="670918"/>
            <a:ext cx="5832649" cy="38181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C7C7C7"/>
              </a:gs>
            </a:gsLst>
            <a:lin ang="5400000" scaled="1"/>
          </a:gradFill>
          <a:ln w="381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1. TARGET SPEC</a:t>
            </a:r>
            <a:endParaRPr lang="ko-KR" altLang="ko-KR" sz="16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5496" y="44624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■ WEB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867680"/>
              </p:ext>
            </p:extLst>
          </p:nvPr>
        </p:nvGraphicFramePr>
        <p:xfrm>
          <a:off x="6084168" y="1268760"/>
          <a:ext cx="2880320" cy="5052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440160"/>
              </a:tblGrid>
              <a:tr h="33067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역할 분담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41" marR="91441" marT="45724" marB="45724"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41" marR="91441" marT="45724" marB="45724" anchor="ctr"/>
                </a:tc>
              </a:tr>
              <a:tr h="157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천곤홍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41" marR="91441" marT="45724" marB="4572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메인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/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로그인기능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41" marR="91441" marT="45724" marB="45724" anchor="ctr"/>
                </a:tc>
              </a:tr>
              <a:tr h="157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송수진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41" marR="91441" marT="45724" marB="4572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상품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페이지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/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검색 기능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41" marR="91441" marT="45724" marB="45724" anchor="ctr"/>
                </a:tc>
              </a:tr>
              <a:tr h="157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김신구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41" marR="91441" marT="45724" marB="4572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장바구니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결제기능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41" marR="91441" marT="45724" marB="45724" anchor="ctr"/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01" y="2060848"/>
            <a:ext cx="5062853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96"/>
          <p:cNvSpPr>
            <a:spLocks noChangeArrowheads="1"/>
          </p:cNvSpPr>
          <p:nvPr/>
        </p:nvSpPr>
        <p:spPr bwMode="auto">
          <a:xfrm>
            <a:off x="107504" y="670918"/>
            <a:ext cx="5832649" cy="38181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C7C7C7"/>
              </a:gs>
            </a:gsLst>
            <a:lin ang="5400000" scaled="1"/>
          </a:gradFill>
          <a:ln w="381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2. TARGET SCHEDULE</a:t>
            </a:r>
            <a:endParaRPr lang="ko-KR" altLang="ko-KR" sz="1600" b="1" dirty="0" smtClean="0"/>
          </a:p>
        </p:txBody>
      </p:sp>
      <p:graphicFrame>
        <p:nvGraphicFramePr>
          <p:cNvPr id="9" name="Group 8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698254"/>
              </p:ext>
            </p:extLst>
          </p:nvPr>
        </p:nvGraphicFramePr>
        <p:xfrm>
          <a:off x="470664" y="3729204"/>
          <a:ext cx="7470139" cy="2364093"/>
        </p:xfrm>
        <a:graphic>
          <a:graphicData uri="http://schemas.openxmlformats.org/drawingml/2006/table">
            <a:tbl>
              <a:tblPr/>
              <a:tblGrid>
                <a:gridCol w="2733184"/>
                <a:gridCol w="735650"/>
                <a:gridCol w="735650"/>
                <a:gridCol w="735650"/>
                <a:gridCol w="2530005"/>
              </a:tblGrid>
              <a:tr h="20895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To Do List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진행 일정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비고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2923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주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주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3</a:t>
                      </a:r>
                      <a:r>
                        <a:rPr kumimoji="1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주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80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디자인 회의</a:t>
                      </a:r>
                      <a:endParaRPr kumimoji="1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54008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11.19</a:t>
                      </a:r>
                      <a:endParaRPr kumimoji="1" lang="ko-KR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0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역할 분담 및 설계진행</a:t>
                      </a:r>
                      <a:endParaRPr kumimoji="1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54008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11.20~21</a:t>
                      </a:r>
                      <a:endParaRPr kumimoji="1" lang="ko-KR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DB/ </a:t>
                      </a:r>
                      <a:r>
                        <a:rPr kumimoji="1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기능구현</a:t>
                      </a:r>
                    </a:p>
                  </a:txBody>
                  <a:tcPr marL="54008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11.23~</a:t>
                      </a:r>
                      <a:endParaRPr kumimoji="1" lang="ko-KR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11.30</a:t>
                      </a:r>
                      <a:endParaRPr kumimoji="1" lang="ko-KR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UI </a:t>
                      </a:r>
                      <a:r>
                        <a:rPr kumimoji="1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구현</a:t>
                      </a:r>
                    </a:p>
                  </a:txBody>
                  <a:tcPr marL="54008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12.3~7</a:t>
                      </a:r>
                      <a:endParaRPr kumimoji="1" lang="ko-KR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수정 및 최종 테스트</a:t>
                      </a:r>
                    </a:p>
                  </a:txBody>
                  <a:tcPr marL="54008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12.10~12</a:t>
                      </a:r>
                      <a:endParaRPr kumimoji="1" lang="ko-KR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" name="직선 연결선 92"/>
          <p:cNvCxnSpPr>
            <a:cxnSpLocks noChangeShapeType="1"/>
          </p:cNvCxnSpPr>
          <p:nvPr/>
        </p:nvCxnSpPr>
        <p:spPr bwMode="auto">
          <a:xfrm>
            <a:off x="2869381" y="3876005"/>
            <a:ext cx="88" cy="241570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40" name="Text Box 61"/>
          <p:cNvSpPr txBox="1">
            <a:spLocks noChangeArrowheads="1"/>
          </p:cNvSpPr>
          <p:nvPr/>
        </p:nvSpPr>
        <p:spPr bwMode="auto">
          <a:xfrm>
            <a:off x="124756" y="3356992"/>
            <a:ext cx="2935076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7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7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7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7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7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ko-KR" altLang="en-US" sz="1200" dirty="0" smtClean="0">
                <a:latin typeface="+mn-ea"/>
                <a:ea typeface="+mn-ea"/>
              </a:rPr>
              <a:t>■ 세부 사항</a:t>
            </a:r>
            <a:r>
              <a:rPr lang="en-US" altLang="ko-KR" sz="1200" dirty="0" smtClean="0">
                <a:latin typeface="+mn-ea"/>
                <a:ea typeface="+mn-ea"/>
              </a:rPr>
              <a:t>(2018.11.19 ~ 2018.12.12)</a:t>
            </a:r>
          </a:p>
        </p:txBody>
      </p:sp>
      <p:cxnSp>
        <p:nvCxnSpPr>
          <p:cNvPr id="42" name="직선 화살표 연결선 41"/>
          <p:cNvCxnSpPr/>
          <p:nvPr/>
        </p:nvCxnSpPr>
        <p:spPr bwMode="auto">
          <a:xfrm>
            <a:off x="505361" y="1799057"/>
            <a:ext cx="8065298" cy="0"/>
          </a:xfrm>
          <a:prstGeom prst="straightConnector1">
            <a:avLst/>
          </a:prstGeom>
          <a:noFill/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타원 38"/>
          <p:cNvSpPr>
            <a:spLocks noChangeArrowheads="1"/>
          </p:cNvSpPr>
          <p:nvPr/>
        </p:nvSpPr>
        <p:spPr bwMode="auto">
          <a:xfrm>
            <a:off x="459623" y="1736615"/>
            <a:ext cx="133318" cy="123693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ko-KR" altLang="en-US" sz="900" dirty="0"/>
          </a:p>
        </p:txBody>
      </p:sp>
      <p:sp>
        <p:nvSpPr>
          <p:cNvPr id="44" name="TextBox 38"/>
          <p:cNvSpPr txBox="1">
            <a:spLocks noChangeArrowheads="1"/>
          </p:cNvSpPr>
          <p:nvPr/>
        </p:nvSpPr>
        <p:spPr bwMode="auto">
          <a:xfrm>
            <a:off x="1694382" y="2066861"/>
            <a:ext cx="73609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b="1" dirty="0" smtClean="0">
                <a:solidFill>
                  <a:srgbClr val="0000FF"/>
                </a:solidFill>
                <a:latin typeface="+mn-lt"/>
                <a:ea typeface="돋움" pitchFamily="50" charset="-127"/>
              </a:rPr>
              <a:t>역할 분담</a:t>
            </a:r>
            <a:endParaRPr lang="en-US" altLang="ko-KR" sz="1000" b="1" dirty="0" smtClean="0">
              <a:solidFill>
                <a:srgbClr val="0000FF"/>
              </a:solidFill>
              <a:latin typeface="+mn-lt"/>
              <a:ea typeface="돋움" pitchFamily="50" charset="-127"/>
            </a:endParaRPr>
          </a:p>
        </p:txBody>
      </p:sp>
      <p:sp>
        <p:nvSpPr>
          <p:cNvPr id="45" name="TextBox 38"/>
          <p:cNvSpPr txBox="1">
            <a:spLocks noChangeArrowheads="1"/>
          </p:cNvSpPr>
          <p:nvPr/>
        </p:nvSpPr>
        <p:spPr bwMode="auto">
          <a:xfrm>
            <a:off x="253044" y="1400930"/>
            <a:ext cx="52450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000" b="1" dirty="0" smtClean="0">
                <a:solidFill>
                  <a:srgbClr val="FF0000"/>
                </a:solidFill>
                <a:latin typeface="Arial" charset="0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Arial" charset="0"/>
                <a:ea typeface="돋움" pitchFamily="50" charset="-127"/>
              </a:rPr>
              <a:t>시작</a:t>
            </a:r>
            <a:r>
              <a:rPr lang="en-US" altLang="ko-KR" sz="1000" b="1" dirty="0" smtClean="0">
                <a:solidFill>
                  <a:srgbClr val="FF0000"/>
                </a:solidFill>
                <a:latin typeface="Arial" charset="0"/>
                <a:ea typeface="돋움" pitchFamily="50" charset="-127"/>
              </a:rPr>
              <a:t>]</a:t>
            </a:r>
            <a:endParaRPr lang="ko-KR" altLang="en-US" sz="1000" b="1" dirty="0">
              <a:solidFill>
                <a:srgbClr val="FF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46" name="TextBox 38"/>
          <p:cNvSpPr txBox="1">
            <a:spLocks noChangeArrowheads="1"/>
          </p:cNvSpPr>
          <p:nvPr/>
        </p:nvSpPr>
        <p:spPr bwMode="auto">
          <a:xfrm>
            <a:off x="5325634" y="2077285"/>
            <a:ext cx="61587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000" b="1" dirty="0" smtClean="0">
                <a:solidFill>
                  <a:srgbClr val="0000FF"/>
                </a:solidFill>
                <a:latin typeface="+mn-lt"/>
                <a:ea typeface="돋움" pitchFamily="50" charset="-127"/>
              </a:rPr>
              <a:t>UI </a:t>
            </a:r>
            <a:r>
              <a:rPr lang="ko-KR" altLang="en-US" sz="1000" b="1" dirty="0" smtClean="0">
                <a:solidFill>
                  <a:srgbClr val="0000FF"/>
                </a:solidFill>
                <a:latin typeface="+mn-lt"/>
                <a:ea typeface="돋움" pitchFamily="50" charset="-127"/>
              </a:rPr>
              <a:t>구현</a:t>
            </a:r>
            <a:endParaRPr lang="ko-KR" altLang="en-US" sz="1000" b="1" dirty="0">
              <a:solidFill>
                <a:srgbClr val="0000FF"/>
              </a:solidFill>
              <a:latin typeface="+mn-lt"/>
              <a:ea typeface="돋움" pitchFamily="50" charset="-127"/>
            </a:endParaRPr>
          </a:p>
        </p:txBody>
      </p:sp>
      <p:sp>
        <p:nvSpPr>
          <p:cNvPr id="52" name="타원 38"/>
          <p:cNvSpPr>
            <a:spLocks noChangeArrowheads="1"/>
          </p:cNvSpPr>
          <p:nvPr/>
        </p:nvSpPr>
        <p:spPr bwMode="auto">
          <a:xfrm>
            <a:off x="2058950" y="1736126"/>
            <a:ext cx="133318" cy="123693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ko-KR" altLang="en-US" sz="900" dirty="0"/>
          </a:p>
        </p:txBody>
      </p:sp>
      <p:sp>
        <p:nvSpPr>
          <p:cNvPr id="53" name="TextBox 38"/>
          <p:cNvSpPr txBox="1">
            <a:spLocks noChangeArrowheads="1"/>
          </p:cNvSpPr>
          <p:nvPr/>
        </p:nvSpPr>
        <p:spPr bwMode="auto">
          <a:xfrm>
            <a:off x="121801" y="2085141"/>
            <a:ext cx="8627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ko-KR" altLang="en-US" sz="1000" b="1" dirty="0" smtClean="0">
                <a:solidFill>
                  <a:srgbClr val="0000FF"/>
                </a:solidFill>
                <a:latin typeface="+mn-lt"/>
                <a:ea typeface="돋움" pitchFamily="50" charset="-127"/>
              </a:rPr>
              <a:t>디자인 구상</a:t>
            </a:r>
            <a:endParaRPr lang="ko-KR" altLang="en-US" sz="1000" b="1" dirty="0">
              <a:solidFill>
                <a:srgbClr val="0000FF"/>
              </a:solidFill>
              <a:latin typeface="+mn-lt"/>
              <a:ea typeface="돋움" pitchFamily="50" charset="-127"/>
            </a:endParaRPr>
          </a:p>
        </p:txBody>
      </p:sp>
      <p:sp>
        <p:nvSpPr>
          <p:cNvPr id="56" name="TextBox 38"/>
          <p:cNvSpPr txBox="1">
            <a:spLocks noChangeArrowheads="1"/>
          </p:cNvSpPr>
          <p:nvPr/>
        </p:nvSpPr>
        <p:spPr bwMode="auto">
          <a:xfrm>
            <a:off x="3481228" y="2010326"/>
            <a:ext cx="9525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ko-KR" sz="1000" b="1" dirty="0" smtClean="0">
                <a:solidFill>
                  <a:srgbClr val="0000FF"/>
                </a:solidFill>
                <a:latin typeface="+mn-lt"/>
                <a:ea typeface="돋움" pitchFamily="50" charset="-127"/>
              </a:rPr>
              <a:t>DB/</a:t>
            </a:r>
          </a:p>
          <a:p>
            <a:pPr algn="ctr" eaLnBrk="1" hangingPunct="1">
              <a:spcBef>
                <a:spcPct val="0"/>
              </a:spcBef>
              <a:buNone/>
            </a:pPr>
            <a:r>
              <a:rPr lang="ko-KR" altLang="en-US" sz="1000" b="1" dirty="0" smtClean="0">
                <a:solidFill>
                  <a:srgbClr val="0000FF"/>
                </a:solidFill>
                <a:latin typeface="+mn-lt"/>
                <a:ea typeface="돋움" pitchFamily="50" charset="-127"/>
              </a:rPr>
              <a:t>기능 구현</a:t>
            </a:r>
            <a:endParaRPr lang="ko-KR" altLang="en-US" sz="1000" b="1" dirty="0">
              <a:solidFill>
                <a:srgbClr val="0000FF"/>
              </a:solidFill>
              <a:latin typeface="+mn-lt"/>
              <a:ea typeface="돋움" pitchFamily="50" charset="-127"/>
            </a:endParaRPr>
          </a:p>
        </p:txBody>
      </p:sp>
      <p:sp>
        <p:nvSpPr>
          <p:cNvPr id="57" name="타원 39"/>
          <p:cNvSpPr>
            <a:spLocks noChangeArrowheads="1"/>
          </p:cNvSpPr>
          <p:nvPr/>
        </p:nvSpPr>
        <p:spPr bwMode="auto">
          <a:xfrm>
            <a:off x="7376313" y="1738627"/>
            <a:ext cx="131855" cy="123693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ko-KR" altLang="en-US" sz="900" dirty="0"/>
          </a:p>
        </p:txBody>
      </p:sp>
      <p:sp>
        <p:nvSpPr>
          <p:cNvPr id="58" name="TextBox 38"/>
          <p:cNvSpPr txBox="1">
            <a:spLocks noChangeArrowheads="1"/>
          </p:cNvSpPr>
          <p:nvPr/>
        </p:nvSpPr>
        <p:spPr bwMode="auto">
          <a:xfrm>
            <a:off x="6779726" y="2078291"/>
            <a:ext cx="133241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b="1" dirty="0" smtClean="0">
                <a:solidFill>
                  <a:srgbClr val="0000FF"/>
                </a:solidFill>
                <a:latin typeface="+mn-lt"/>
                <a:ea typeface="돋움" pitchFamily="50" charset="-127"/>
              </a:rPr>
              <a:t>최종 테스트 및 발표</a:t>
            </a:r>
            <a:endParaRPr lang="ko-KR" altLang="en-US" sz="1000" b="1" dirty="0">
              <a:solidFill>
                <a:srgbClr val="0000FF"/>
              </a:solidFill>
              <a:latin typeface="+mn-lt"/>
              <a:ea typeface="돋움" pitchFamily="50" charset="-127"/>
            </a:endParaRPr>
          </a:p>
        </p:txBody>
      </p:sp>
      <p:sp>
        <p:nvSpPr>
          <p:cNvPr id="68" name="타원 45"/>
          <p:cNvSpPr>
            <a:spLocks noChangeArrowheads="1"/>
          </p:cNvSpPr>
          <p:nvPr/>
        </p:nvSpPr>
        <p:spPr bwMode="auto">
          <a:xfrm>
            <a:off x="5587309" y="1736104"/>
            <a:ext cx="133318" cy="123693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ko-KR" altLang="en-US" sz="900" dirty="0"/>
          </a:p>
        </p:txBody>
      </p:sp>
      <p:sp>
        <p:nvSpPr>
          <p:cNvPr id="69" name="타원 45"/>
          <p:cNvSpPr>
            <a:spLocks noChangeArrowheads="1"/>
          </p:cNvSpPr>
          <p:nvPr/>
        </p:nvSpPr>
        <p:spPr bwMode="auto">
          <a:xfrm>
            <a:off x="3941180" y="1736033"/>
            <a:ext cx="133318" cy="123693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ko-KR" altLang="en-US" sz="900" dirty="0"/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0" y="482600"/>
            <a:ext cx="9144000" cy="76200"/>
          </a:xfrm>
          <a:prstGeom prst="rect">
            <a:avLst/>
          </a:prstGeom>
          <a:gradFill rotWithShape="0">
            <a:gsLst>
              <a:gs pos="100000">
                <a:schemeClr val="tx2"/>
              </a:gs>
              <a:gs pos="100000">
                <a:srgbClr val="66008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5496" y="44624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일정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13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482600"/>
            <a:ext cx="9144000" cy="76200"/>
          </a:xfrm>
          <a:prstGeom prst="rect">
            <a:avLst/>
          </a:prstGeom>
          <a:gradFill rotWithShape="0">
            <a:gsLst>
              <a:gs pos="100000">
                <a:schemeClr val="tx2"/>
              </a:gs>
              <a:gs pos="100000">
                <a:srgbClr val="66008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665824"/>
              </p:ext>
            </p:extLst>
          </p:nvPr>
        </p:nvGraphicFramePr>
        <p:xfrm>
          <a:off x="251520" y="1268760"/>
          <a:ext cx="5544616" cy="5052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4616"/>
              </a:tblGrid>
              <a:tr h="3306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목표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SPEC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41" marR="91441" marT="45724" marB="45724" anchor="ctr"/>
                </a:tc>
              </a:tr>
              <a:tr h="4717089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WPF &amp; RASPBERRY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를 이용한 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MP3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및 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Media Player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기능 구현</a:t>
                      </a:r>
                      <a:endParaRPr lang="en-US" altLang="ko-KR" sz="1200" b="1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41" marR="91441" marT="45724" marB="45724"/>
                </a:tc>
              </a:tr>
            </a:tbl>
          </a:graphicData>
        </a:graphic>
      </p:graphicFrame>
      <p:sp>
        <p:nvSpPr>
          <p:cNvPr id="10" name="AutoShape 96"/>
          <p:cNvSpPr>
            <a:spLocks noChangeArrowheads="1"/>
          </p:cNvSpPr>
          <p:nvPr/>
        </p:nvSpPr>
        <p:spPr bwMode="auto">
          <a:xfrm>
            <a:off x="107504" y="670918"/>
            <a:ext cx="5832649" cy="38181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C7C7C7"/>
              </a:gs>
            </a:gsLst>
            <a:lin ang="5400000" scaled="1"/>
          </a:gradFill>
          <a:ln w="381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3. TARGET SPEC</a:t>
            </a:r>
            <a:endParaRPr lang="ko-KR" altLang="ko-KR" sz="16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5496" y="44624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■ WPF &amp; RASPBERRY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693708"/>
              </p:ext>
            </p:extLst>
          </p:nvPr>
        </p:nvGraphicFramePr>
        <p:xfrm>
          <a:off x="6084168" y="1268760"/>
          <a:ext cx="2880320" cy="3480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440160"/>
              </a:tblGrid>
              <a:tr h="33067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역할 분담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41" marR="91441" marT="45724" marB="45724"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41" marR="91441" marT="45724" marB="45724" anchor="ctr"/>
                </a:tc>
              </a:tr>
              <a:tr h="157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김장호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41" marR="91441" marT="45724" marB="4572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MP3/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UI/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Raspberry</a:t>
                      </a:r>
                    </a:p>
                  </a:txBody>
                  <a:tcPr marL="91441" marR="91441" marT="45724" marB="45724" anchor="ctr"/>
                </a:tc>
              </a:tr>
              <a:tr h="157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김종환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41" marR="91441" marT="45724" marB="4572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Media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Player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/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UI/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Raspberry</a:t>
                      </a:r>
                    </a:p>
                  </a:txBody>
                  <a:tcPr marL="91441" marR="91441" marT="45724" marB="45724" anchor="ctr"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28" y="2420888"/>
            <a:ext cx="5328592" cy="3616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187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96"/>
          <p:cNvSpPr>
            <a:spLocks noChangeArrowheads="1"/>
          </p:cNvSpPr>
          <p:nvPr/>
        </p:nvSpPr>
        <p:spPr bwMode="auto">
          <a:xfrm>
            <a:off x="107504" y="670918"/>
            <a:ext cx="5832649" cy="38181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C7C7C7"/>
              </a:gs>
            </a:gsLst>
            <a:lin ang="5400000" scaled="1"/>
          </a:gradFill>
          <a:ln w="381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r>
              <a:rPr lang="ko-KR" altLang="en-US" sz="1600" b="1" dirty="0" smtClean="0"/>
              <a:t> </a:t>
            </a:r>
            <a:r>
              <a:rPr lang="en-US" altLang="ko-KR" sz="1600" b="1" dirty="0"/>
              <a:t>4</a:t>
            </a:r>
            <a:r>
              <a:rPr lang="en-US" altLang="ko-KR" sz="1600" b="1" dirty="0" smtClean="0"/>
              <a:t>. TARGET SCHEDULE</a:t>
            </a:r>
            <a:endParaRPr lang="ko-KR" altLang="ko-KR" sz="1600" b="1" dirty="0" smtClean="0"/>
          </a:p>
        </p:txBody>
      </p:sp>
      <p:graphicFrame>
        <p:nvGraphicFramePr>
          <p:cNvPr id="9" name="Group 8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147799"/>
              </p:ext>
            </p:extLst>
          </p:nvPr>
        </p:nvGraphicFramePr>
        <p:xfrm>
          <a:off x="470664" y="3729204"/>
          <a:ext cx="7470139" cy="2364093"/>
        </p:xfrm>
        <a:graphic>
          <a:graphicData uri="http://schemas.openxmlformats.org/drawingml/2006/table">
            <a:tbl>
              <a:tblPr/>
              <a:tblGrid>
                <a:gridCol w="2733184"/>
                <a:gridCol w="735650"/>
                <a:gridCol w="735650"/>
                <a:gridCol w="735650"/>
                <a:gridCol w="2530005"/>
              </a:tblGrid>
              <a:tr h="20895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To Do List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진행 일정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비고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2923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주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주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3</a:t>
                      </a:r>
                      <a:r>
                        <a:rPr kumimoji="1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주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80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디자인 회의</a:t>
                      </a:r>
                      <a:endParaRPr kumimoji="1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54008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11.19</a:t>
                      </a:r>
                      <a:endParaRPr kumimoji="1" lang="ko-KR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0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역할 분담 및 설계진행</a:t>
                      </a:r>
                      <a:endParaRPr kumimoji="1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54008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11.20~21</a:t>
                      </a:r>
                      <a:endParaRPr kumimoji="1" lang="ko-KR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MP3/Media Player </a:t>
                      </a:r>
                      <a:r>
                        <a:rPr kumimoji="1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기능 구현</a:t>
                      </a:r>
                    </a:p>
                  </a:txBody>
                  <a:tcPr marL="54008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11.23~</a:t>
                      </a:r>
                      <a:endParaRPr kumimoji="1" lang="ko-KR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11.30</a:t>
                      </a:r>
                      <a:endParaRPr kumimoji="1" lang="ko-KR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UI </a:t>
                      </a:r>
                      <a:r>
                        <a:rPr kumimoji="1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구현</a:t>
                      </a:r>
                    </a:p>
                  </a:txBody>
                  <a:tcPr marL="54008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12.3~7</a:t>
                      </a:r>
                      <a:endParaRPr kumimoji="1" lang="ko-KR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수정 및 최종 테스트</a:t>
                      </a:r>
                    </a:p>
                  </a:txBody>
                  <a:tcPr marL="54008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12.10~12</a:t>
                      </a:r>
                      <a:endParaRPr kumimoji="1" lang="ko-KR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" name="직선 연결선 92"/>
          <p:cNvCxnSpPr>
            <a:cxnSpLocks noChangeShapeType="1"/>
          </p:cNvCxnSpPr>
          <p:nvPr/>
        </p:nvCxnSpPr>
        <p:spPr bwMode="auto">
          <a:xfrm>
            <a:off x="2869381" y="3876005"/>
            <a:ext cx="88" cy="241570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40" name="Text Box 61"/>
          <p:cNvSpPr txBox="1">
            <a:spLocks noChangeArrowheads="1"/>
          </p:cNvSpPr>
          <p:nvPr/>
        </p:nvSpPr>
        <p:spPr bwMode="auto">
          <a:xfrm>
            <a:off x="124756" y="3356992"/>
            <a:ext cx="2935076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7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7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7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7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7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ko-KR" altLang="en-US" sz="1200" dirty="0" smtClean="0">
                <a:latin typeface="+mn-ea"/>
                <a:ea typeface="+mn-ea"/>
              </a:rPr>
              <a:t>■ 세부 사항</a:t>
            </a:r>
            <a:r>
              <a:rPr lang="en-US" altLang="ko-KR" sz="1200" dirty="0" smtClean="0">
                <a:latin typeface="+mn-ea"/>
                <a:ea typeface="+mn-ea"/>
              </a:rPr>
              <a:t>(2018.11.19 ~ 2018.12.12)</a:t>
            </a:r>
          </a:p>
        </p:txBody>
      </p:sp>
      <p:cxnSp>
        <p:nvCxnSpPr>
          <p:cNvPr id="42" name="직선 화살표 연결선 41"/>
          <p:cNvCxnSpPr/>
          <p:nvPr/>
        </p:nvCxnSpPr>
        <p:spPr bwMode="auto">
          <a:xfrm>
            <a:off x="505361" y="1799057"/>
            <a:ext cx="8065298" cy="0"/>
          </a:xfrm>
          <a:prstGeom prst="straightConnector1">
            <a:avLst/>
          </a:prstGeom>
          <a:noFill/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타원 38"/>
          <p:cNvSpPr>
            <a:spLocks noChangeArrowheads="1"/>
          </p:cNvSpPr>
          <p:nvPr/>
        </p:nvSpPr>
        <p:spPr bwMode="auto">
          <a:xfrm>
            <a:off x="459623" y="1736615"/>
            <a:ext cx="133318" cy="123693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ko-KR" altLang="en-US" sz="900" dirty="0"/>
          </a:p>
        </p:txBody>
      </p:sp>
      <p:sp>
        <p:nvSpPr>
          <p:cNvPr id="44" name="TextBox 38"/>
          <p:cNvSpPr txBox="1">
            <a:spLocks noChangeArrowheads="1"/>
          </p:cNvSpPr>
          <p:nvPr/>
        </p:nvSpPr>
        <p:spPr bwMode="auto">
          <a:xfrm>
            <a:off x="1694382" y="2066861"/>
            <a:ext cx="73609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b="1" dirty="0" smtClean="0">
                <a:solidFill>
                  <a:srgbClr val="0000FF"/>
                </a:solidFill>
                <a:latin typeface="+mn-lt"/>
                <a:ea typeface="돋움" pitchFamily="50" charset="-127"/>
              </a:rPr>
              <a:t>역할 분담</a:t>
            </a:r>
            <a:endParaRPr lang="en-US" altLang="ko-KR" sz="1000" b="1" dirty="0" smtClean="0">
              <a:solidFill>
                <a:srgbClr val="0000FF"/>
              </a:solidFill>
              <a:latin typeface="+mn-lt"/>
              <a:ea typeface="돋움" pitchFamily="50" charset="-127"/>
            </a:endParaRPr>
          </a:p>
        </p:txBody>
      </p:sp>
      <p:sp>
        <p:nvSpPr>
          <p:cNvPr id="45" name="TextBox 38"/>
          <p:cNvSpPr txBox="1">
            <a:spLocks noChangeArrowheads="1"/>
          </p:cNvSpPr>
          <p:nvPr/>
        </p:nvSpPr>
        <p:spPr bwMode="auto">
          <a:xfrm>
            <a:off x="253044" y="1400930"/>
            <a:ext cx="52450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000" b="1" dirty="0" smtClean="0">
                <a:solidFill>
                  <a:srgbClr val="FF0000"/>
                </a:solidFill>
                <a:latin typeface="Arial" charset="0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Arial" charset="0"/>
                <a:ea typeface="돋움" pitchFamily="50" charset="-127"/>
              </a:rPr>
              <a:t>시작</a:t>
            </a:r>
            <a:r>
              <a:rPr lang="en-US" altLang="ko-KR" sz="1000" b="1" dirty="0" smtClean="0">
                <a:solidFill>
                  <a:srgbClr val="FF0000"/>
                </a:solidFill>
                <a:latin typeface="Arial" charset="0"/>
                <a:ea typeface="돋움" pitchFamily="50" charset="-127"/>
              </a:rPr>
              <a:t>]</a:t>
            </a:r>
            <a:endParaRPr lang="ko-KR" altLang="en-US" sz="1000" b="1" dirty="0">
              <a:solidFill>
                <a:srgbClr val="FF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46" name="TextBox 38"/>
          <p:cNvSpPr txBox="1">
            <a:spLocks noChangeArrowheads="1"/>
          </p:cNvSpPr>
          <p:nvPr/>
        </p:nvSpPr>
        <p:spPr bwMode="auto">
          <a:xfrm>
            <a:off x="5325634" y="2077285"/>
            <a:ext cx="61587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000" b="1" dirty="0" smtClean="0">
                <a:solidFill>
                  <a:srgbClr val="0000FF"/>
                </a:solidFill>
                <a:latin typeface="+mn-lt"/>
                <a:ea typeface="돋움" pitchFamily="50" charset="-127"/>
              </a:rPr>
              <a:t>UI </a:t>
            </a:r>
            <a:r>
              <a:rPr lang="ko-KR" altLang="en-US" sz="1000" b="1" dirty="0" smtClean="0">
                <a:solidFill>
                  <a:srgbClr val="0000FF"/>
                </a:solidFill>
                <a:latin typeface="+mn-lt"/>
                <a:ea typeface="돋움" pitchFamily="50" charset="-127"/>
              </a:rPr>
              <a:t>구현</a:t>
            </a:r>
            <a:endParaRPr lang="ko-KR" altLang="en-US" sz="1000" b="1" dirty="0">
              <a:solidFill>
                <a:srgbClr val="0000FF"/>
              </a:solidFill>
              <a:latin typeface="+mn-lt"/>
              <a:ea typeface="돋움" pitchFamily="50" charset="-127"/>
            </a:endParaRPr>
          </a:p>
        </p:txBody>
      </p:sp>
      <p:sp>
        <p:nvSpPr>
          <p:cNvPr id="52" name="타원 38"/>
          <p:cNvSpPr>
            <a:spLocks noChangeArrowheads="1"/>
          </p:cNvSpPr>
          <p:nvPr/>
        </p:nvSpPr>
        <p:spPr bwMode="auto">
          <a:xfrm>
            <a:off x="2058950" y="1736126"/>
            <a:ext cx="133318" cy="123693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ko-KR" altLang="en-US" sz="900" dirty="0"/>
          </a:p>
        </p:txBody>
      </p:sp>
      <p:sp>
        <p:nvSpPr>
          <p:cNvPr id="53" name="TextBox 38"/>
          <p:cNvSpPr txBox="1">
            <a:spLocks noChangeArrowheads="1"/>
          </p:cNvSpPr>
          <p:nvPr/>
        </p:nvSpPr>
        <p:spPr bwMode="auto">
          <a:xfrm>
            <a:off x="121801" y="2085141"/>
            <a:ext cx="8627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ko-KR" altLang="en-US" sz="1000" b="1" dirty="0" smtClean="0">
                <a:solidFill>
                  <a:srgbClr val="0000FF"/>
                </a:solidFill>
                <a:latin typeface="+mn-lt"/>
                <a:ea typeface="돋움" pitchFamily="50" charset="-127"/>
              </a:rPr>
              <a:t>디자인 구상</a:t>
            </a:r>
            <a:endParaRPr lang="ko-KR" altLang="en-US" sz="1000" b="1" dirty="0">
              <a:solidFill>
                <a:srgbClr val="0000FF"/>
              </a:solidFill>
              <a:latin typeface="+mn-lt"/>
              <a:ea typeface="돋움" pitchFamily="50" charset="-127"/>
            </a:endParaRPr>
          </a:p>
        </p:txBody>
      </p:sp>
      <p:sp>
        <p:nvSpPr>
          <p:cNvPr id="56" name="TextBox 38"/>
          <p:cNvSpPr txBox="1">
            <a:spLocks noChangeArrowheads="1"/>
          </p:cNvSpPr>
          <p:nvPr/>
        </p:nvSpPr>
        <p:spPr bwMode="auto">
          <a:xfrm>
            <a:off x="3347864" y="2010326"/>
            <a:ext cx="12241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ko-KR" sz="1000" b="1" dirty="0" smtClean="0">
                <a:solidFill>
                  <a:srgbClr val="0000FF"/>
                </a:solidFill>
                <a:latin typeface="+mn-lt"/>
                <a:ea typeface="돋움" pitchFamily="50" charset="-127"/>
              </a:rPr>
              <a:t>MP3/Media Player </a:t>
            </a:r>
            <a:r>
              <a:rPr lang="ko-KR" altLang="en-US" sz="1000" b="1" dirty="0" smtClean="0">
                <a:solidFill>
                  <a:srgbClr val="0000FF"/>
                </a:solidFill>
                <a:latin typeface="+mn-lt"/>
                <a:ea typeface="돋움" pitchFamily="50" charset="-127"/>
              </a:rPr>
              <a:t>기능 구현</a:t>
            </a:r>
            <a:endParaRPr lang="ko-KR" altLang="en-US" sz="1000" b="1" dirty="0">
              <a:solidFill>
                <a:srgbClr val="0000FF"/>
              </a:solidFill>
              <a:latin typeface="+mn-lt"/>
              <a:ea typeface="돋움" pitchFamily="50" charset="-127"/>
            </a:endParaRPr>
          </a:p>
        </p:txBody>
      </p:sp>
      <p:sp>
        <p:nvSpPr>
          <p:cNvPr id="57" name="타원 39"/>
          <p:cNvSpPr>
            <a:spLocks noChangeArrowheads="1"/>
          </p:cNvSpPr>
          <p:nvPr/>
        </p:nvSpPr>
        <p:spPr bwMode="auto">
          <a:xfrm>
            <a:off x="7376313" y="1738627"/>
            <a:ext cx="131855" cy="123693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ko-KR" altLang="en-US" sz="900" dirty="0"/>
          </a:p>
        </p:txBody>
      </p:sp>
      <p:sp>
        <p:nvSpPr>
          <p:cNvPr id="58" name="TextBox 38"/>
          <p:cNvSpPr txBox="1">
            <a:spLocks noChangeArrowheads="1"/>
          </p:cNvSpPr>
          <p:nvPr/>
        </p:nvSpPr>
        <p:spPr bwMode="auto">
          <a:xfrm>
            <a:off x="6779726" y="2078291"/>
            <a:ext cx="133241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b="1" dirty="0" smtClean="0">
                <a:solidFill>
                  <a:srgbClr val="0000FF"/>
                </a:solidFill>
                <a:latin typeface="+mn-lt"/>
                <a:ea typeface="돋움" pitchFamily="50" charset="-127"/>
              </a:rPr>
              <a:t>최종 테스트 및 발표</a:t>
            </a:r>
            <a:endParaRPr lang="ko-KR" altLang="en-US" sz="1000" b="1" dirty="0">
              <a:solidFill>
                <a:srgbClr val="0000FF"/>
              </a:solidFill>
              <a:latin typeface="+mn-lt"/>
              <a:ea typeface="돋움" pitchFamily="50" charset="-127"/>
            </a:endParaRPr>
          </a:p>
        </p:txBody>
      </p:sp>
      <p:sp>
        <p:nvSpPr>
          <p:cNvPr id="68" name="타원 45"/>
          <p:cNvSpPr>
            <a:spLocks noChangeArrowheads="1"/>
          </p:cNvSpPr>
          <p:nvPr/>
        </p:nvSpPr>
        <p:spPr bwMode="auto">
          <a:xfrm>
            <a:off x="5587309" y="1736104"/>
            <a:ext cx="133318" cy="123693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ko-KR" altLang="en-US" sz="900" dirty="0"/>
          </a:p>
        </p:txBody>
      </p:sp>
      <p:sp>
        <p:nvSpPr>
          <p:cNvPr id="69" name="타원 45"/>
          <p:cNvSpPr>
            <a:spLocks noChangeArrowheads="1"/>
          </p:cNvSpPr>
          <p:nvPr/>
        </p:nvSpPr>
        <p:spPr bwMode="auto">
          <a:xfrm>
            <a:off x="3941180" y="1736033"/>
            <a:ext cx="133318" cy="123693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ko-KR" altLang="en-US" sz="900" dirty="0"/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0" y="482600"/>
            <a:ext cx="9144000" cy="76200"/>
          </a:xfrm>
          <a:prstGeom prst="rect">
            <a:avLst/>
          </a:prstGeom>
          <a:gradFill rotWithShape="0">
            <a:gsLst>
              <a:gs pos="100000">
                <a:schemeClr val="tx2"/>
              </a:gs>
              <a:gs pos="100000">
                <a:srgbClr val="66008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5496" y="44624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일정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19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482600"/>
            <a:ext cx="9144000" cy="76200"/>
          </a:xfrm>
          <a:prstGeom prst="rect">
            <a:avLst/>
          </a:prstGeom>
          <a:gradFill rotWithShape="0">
            <a:gsLst>
              <a:gs pos="100000">
                <a:schemeClr val="tx2"/>
              </a:gs>
              <a:gs pos="100000">
                <a:srgbClr val="66008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118331"/>
              </p:ext>
            </p:extLst>
          </p:nvPr>
        </p:nvGraphicFramePr>
        <p:xfrm>
          <a:off x="251520" y="1268760"/>
          <a:ext cx="5544616" cy="5052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4616"/>
              </a:tblGrid>
              <a:tr h="3306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main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41" marR="91441" marT="45724" marB="45724" anchor="ctr"/>
                </a:tc>
              </a:tr>
              <a:tr h="47170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41" marR="91441" marT="45724" marB="45724"/>
                </a:tc>
              </a:tr>
            </a:tbl>
          </a:graphicData>
        </a:graphic>
      </p:graphicFrame>
      <p:sp>
        <p:nvSpPr>
          <p:cNvPr id="10" name="AutoShape 96"/>
          <p:cNvSpPr>
            <a:spLocks noChangeArrowheads="1"/>
          </p:cNvSpPr>
          <p:nvPr/>
        </p:nvSpPr>
        <p:spPr bwMode="auto">
          <a:xfrm>
            <a:off x="107504" y="670918"/>
            <a:ext cx="5832649" cy="38181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C7C7C7"/>
              </a:gs>
            </a:gsLst>
            <a:lin ang="5400000" scaled="1"/>
          </a:gradFill>
          <a:ln w="381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r>
              <a:rPr lang="ko-KR" altLang="en-US" sz="1600" b="1" dirty="0" err="1" smtClean="0"/>
              <a:t>메인화면</a:t>
            </a:r>
            <a:endParaRPr lang="en-US" altLang="ko-KR" sz="16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5496" y="44624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■ WEB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917712"/>
              </p:ext>
            </p:extLst>
          </p:nvPr>
        </p:nvGraphicFramePr>
        <p:xfrm>
          <a:off x="6084168" y="1268760"/>
          <a:ext cx="2880320" cy="5052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/>
              </a:tblGrid>
              <a:tr h="3306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시나리오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41" marR="91441" marT="45724" marB="45724" anchor="ctr"/>
                </a:tc>
              </a:tr>
              <a:tr h="47170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1. Uri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‘/’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나 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‘/home’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으로 접속하면 보여지는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화면</a:t>
                      </a:r>
                      <a:endParaRPr lang="en-US" altLang="ko-KR" sz="1200" b="1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2.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모듈화를 통해 각각의 컴포넌트들을 분리 한다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3.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로그인 된 상태에서는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우상단의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로그인 버튼이 로그아웃 버튼으로 변경된다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4.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로그아웃을 누르면 현재 존재하는 세션을 파괴한다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.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41" marR="91441" marT="45724" marB="45724" anchor="ctr"/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84" y="1772816"/>
            <a:ext cx="3961488" cy="442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1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482600"/>
            <a:ext cx="9144000" cy="76200"/>
          </a:xfrm>
          <a:prstGeom prst="rect">
            <a:avLst/>
          </a:prstGeom>
          <a:gradFill rotWithShape="0">
            <a:gsLst>
              <a:gs pos="100000">
                <a:schemeClr val="tx2"/>
              </a:gs>
              <a:gs pos="100000">
                <a:srgbClr val="66008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461252"/>
              </p:ext>
            </p:extLst>
          </p:nvPr>
        </p:nvGraphicFramePr>
        <p:xfrm>
          <a:off x="251520" y="1268760"/>
          <a:ext cx="5544616" cy="5052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4616"/>
              </a:tblGrid>
              <a:tr h="3306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login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41" marR="91441" marT="45724" marB="45724" anchor="ctr"/>
                </a:tc>
              </a:tr>
              <a:tr h="47170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41" marR="91441" marT="45724" marB="45724"/>
                </a:tc>
              </a:tr>
            </a:tbl>
          </a:graphicData>
        </a:graphic>
      </p:graphicFrame>
      <p:sp>
        <p:nvSpPr>
          <p:cNvPr id="10" name="AutoShape 96"/>
          <p:cNvSpPr>
            <a:spLocks noChangeArrowheads="1"/>
          </p:cNvSpPr>
          <p:nvPr/>
        </p:nvSpPr>
        <p:spPr bwMode="auto">
          <a:xfrm>
            <a:off x="107504" y="670918"/>
            <a:ext cx="5832649" cy="38181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C7C7C7"/>
              </a:gs>
            </a:gsLst>
            <a:lin ang="5400000" scaled="1"/>
          </a:gradFill>
          <a:ln w="381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r>
              <a:rPr lang="ko-KR" altLang="en-US" sz="1600" b="1" smtClean="0"/>
              <a:t>로그인</a:t>
            </a:r>
            <a:endParaRPr lang="en-US" altLang="ko-KR" sz="16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5496" y="44624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■ WEB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003028"/>
              </p:ext>
            </p:extLst>
          </p:nvPr>
        </p:nvGraphicFramePr>
        <p:xfrm>
          <a:off x="6084168" y="1268760"/>
          <a:ext cx="2880320" cy="5052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/>
              </a:tblGrid>
              <a:tr h="3306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시나리오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41" marR="91441" marT="45724" marB="45724" anchor="ctr"/>
                </a:tc>
              </a:tr>
              <a:tr h="4717089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1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메인화면의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로그인 버튼을 누르면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altLang="ko-KR" sz="1200" b="1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uri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‘/login’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을 통해 보여주게 될 </a:t>
                      </a:r>
                      <a:r>
                        <a:rPr lang="ko-KR" altLang="en-US" sz="1200" b="1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뷰</a:t>
                      </a:r>
                      <a:endParaRPr lang="en-US" altLang="ko-KR" sz="1200" b="1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1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.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아이디와 비밀번호를 입력 하고 로그인 버튼을 누르면 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3.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‘POST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’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방식을 통해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‘/login’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에 접근하고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endParaRPr lang="en-US" altLang="ko-KR" sz="1200" b="1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4.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이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때 스프링 컨트롤러가 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Post</a:t>
                      </a:r>
                      <a:r>
                        <a:rPr lang="ko-KR" altLang="en-US" sz="1200" b="1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매핑으로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이를 확인 한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후</a:t>
                      </a:r>
                      <a:endParaRPr lang="en-US" altLang="ko-KR" sz="1200" b="1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5. </a:t>
                      </a:r>
                      <a:r>
                        <a:rPr lang="en-US" altLang="ko-KR" sz="1200" b="1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db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로 부터 유저 자료를 확인 </a:t>
                      </a:r>
                      <a:r>
                        <a:rPr lang="ko-KR" altLang="en-US" sz="1200" b="1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한후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권한 부여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.</a:t>
                      </a:r>
                    </a:p>
                  </a:txBody>
                  <a:tcPr marL="91441" marR="91441" marT="45724" marB="45724" anchor="ctr"/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40" y="1916832"/>
            <a:ext cx="51339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0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482600"/>
            <a:ext cx="9144000" cy="76200"/>
          </a:xfrm>
          <a:prstGeom prst="rect">
            <a:avLst/>
          </a:prstGeom>
          <a:gradFill rotWithShape="0">
            <a:gsLst>
              <a:gs pos="100000">
                <a:schemeClr val="tx2"/>
              </a:gs>
              <a:gs pos="100000">
                <a:srgbClr val="66008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136974"/>
              </p:ext>
            </p:extLst>
          </p:nvPr>
        </p:nvGraphicFramePr>
        <p:xfrm>
          <a:off x="251520" y="1268760"/>
          <a:ext cx="5544616" cy="5052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4616"/>
              </a:tblGrid>
              <a:tr h="3306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signup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41" marR="91441" marT="45724" marB="45724" anchor="ctr"/>
                </a:tc>
              </a:tr>
              <a:tr h="47170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41" marR="91441" marT="45724" marB="45724"/>
                </a:tc>
              </a:tr>
            </a:tbl>
          </a:graphicData>
        </a:graphic>
      </p:graphicFrame>
      <p:sp>
        <p:nvSpPr>
          <p:cNvPr id="10" name="AutoShape 96"/>
          <p:cNvSpPr>
            <a:spLocks noChangeArrowheads="1"/>
          </p:cNvSpPr>
          <p:nvPr/>
        </p:nvSpPr>
        <p:spPr bwMode="auto">
          <a:xfrm>
            <a:off x="107504" y="670918"/>
            <a:ext cx="5832649" cy="38181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C7C7C7"/>
              </a:gs>
            </a:gsLst>
            <a:lin ang="5400000" scaled="1"/>
          </a:gradFill>
          <a:ln w="381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r>
              <a:rPr lang="ko-KR" altLang="en-US" sz="1600" b="1" dirty="0" smtClean="0"/>
              <a:t>회원가입</a:t>
            </a:r>
            <a:endParaRPr lang="en-US" altLang="ko-KR" sz="16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5496" y="44624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■ WEB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760473"/>
              </p:ext>
            </p:extLst>
          </p:nvPr>
        </p:nvGraphicFramePr>
        <p:xfrm>
          <a:off x="6084168" y="1268760"/>
          <a:ext cx="2880320" cy="5052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/>
              </a:tblGrid>
              <a:tr h="3306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시나리오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41" marR="91441" marT="45724" marB="45724" anchor="ctr"/>
                </a:tc>
              </a:tr>
              <a:tr h="47170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.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로그인 창에서 회원가입 버튼을 누를 시 </a:t>
                      </a:r>
                      <a:r>
                        <a:rPr lang="en-US" altLang="ko-KR" sz="1200" b="1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uri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‘/signup’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으로 접근으로 보여주는 </a:t>
                      </a:r>
                      <a:r>
                        <a:rPr lang="ko-KR" altLang="en-US" sz="1200" b="1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뷰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2.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비밀번호와 비밀번호 확인이 동일한지 판단 후 다를 시 붉은색으로 바꿈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3.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모든 정보를 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required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로 받음</a:t>
                      </a:r>
                      <a:endParaRPr lang="en-US" altLang="ko-KR" sz="1200" b="1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4.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회원가입 버튼을 누를 시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‘POST’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방식으로 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‘/signup’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으로 보내지고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이를 스프링 컨트롤러가 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POST</a:t>
                      </a:r>
                      <a:r>
                        <a:rPr lang="ko-KR" altLang="en-US" sz="1200" b="1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매핑으로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받아서 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DB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에서 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PK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인 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email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이 존재하는지 확인 후 없을 시 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DB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에 추가 한 후 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‘/login’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으로 이동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. </a:t>
                      </a:r>
                    </a:p>
                  </a:txBody>
                  <a:tcPr marL="91441" marR="91441" marT="45724" marB="45724" anchor="ctr"/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22" y="1844824"/>
            <a:ext cx="4270412" cy="424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7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482600"/>
            <a:ext cx="9144000" cy="76200"/>
          </a:xfrm>
          <a:prstGeom prst="rect">
            <a:avLst/>
          </a:prstGeom>
          <a:gradFill rotWithShape="0">
            <a:gsLst>
              <a:gs pos="100000">
                <a:schemeClr val="tx2"/>
              </a:gs>
              <a:gs pos="100000">
                <a:srgbClr val="66008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694609"/>
              </p:ext>
            </p:extLst>
          </p:nvPr>
        </p:nvGraphicFramePr>
        <p:xfrm>
          <a:off x="251520" y="1268760"/>
          <a:ext cx="5544616" cy="5052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4616"/>
              </a:tblGrid>
              <a:tr h="3306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product/search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41" marR="91441" marT="45724" marB="45724" anchor="ctr"/>
                </a:tc>
              </a:tr>
              <a:tr h="47170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41" marR="91441" marT="45724" marB="45724"/>
                </a:tc>
              </a:tr>
            </a:tbl>
          </a:graphicData>
        </a:graphic>
      </p:graphicFrame>
      <p:sp>
        <p:nvSpPr>
          <p:cNvPr id="10" name="AutoShape 96"/>
          <p:cNvSpPr>
            <a:spLocks noChangeArrowheads="1"/>
          </p:cNvSpPr>
          <p:nvPr/>
        </p:nvSpPr>
        <p:spPr bwMode="auto">
          <a:xfrm>
            <a:off x="107504" y="670918"/>
            <a:ext cx="5832649" cy="38181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C7C7C7"/>
              </a:gs>
            </a:gsLst>
            <a:lin ang="5400000" scaled="1"/>
          </a:gradFill>
          <a:ln w="381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r>
              <a:rPr lang="ko-KR" altLang="en-US" sz="1600" b="1" dirty="0" smtClean="0"/>
              <a:t> 검색하기 </a:t>
            </a:r>
            <a:r>
              <a:rPr lang="en-US" altLang="ko-KR" sz="1600" b="1" dirty="0" smtClean="0"/>
              <a:t>– </a:t>
            </a:r>
            <a:r>
              <a:rPr lang="ko-KR" altLang="en-US" sz="1600" b="1" dirty="0" err="1" smtClean="0"/>
              <a:t>겸색</a:t>
            </a:r>
            <a:r>
              <a:rPr lang="ko-KR" altLang="en-US" sz="1600" b="1" dirty="0" smtClean="0"/>
              <a:t> 결과가 없는 경우</a:t>
            </a:r>
            <a:endParaRPr lang="en-US" altLang="ko-KR" sz="16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5496" y="44624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■ WEB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085588"/>
              </p:ext>
            </p:extLst>
          </p:nvPr>
        </p:nvGraphicFramePr>
        <p:xfrm>
          <a:off x="6084168" y="1268760"/>
          <a:ext cx="2880320" cy="5052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/>
              </a:tblGrid>
              <a:tr h="3306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시나리오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41" marR="91441" marT="45724" marB="45724" anchor="ctr"/>
                </a:tc>
              </a:tr>
              <a:tr h="47170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*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검색창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*에서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[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물을표버튼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or </a:t>
                      </a:r>
                      <a:r>
                        <a:rPr lang="ko-KR" altLang="en-US" sz="1200" b="1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엔터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키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]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버튼을 누를 경우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사용자가 데이터를 입력한다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DB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에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사용자의 </a:t>
                      </a:r>
                      <a:r>
                        <a:rPr lang="ko-KR" altLang="en-US" sz="1200" b="1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검색어와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일치하는 데이터가 없다면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다음 화면을 구현한다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.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altLang="en-US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41" marR="91441" marT="45724" marB="45724" anchor="ctr"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5112568" cy="3816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821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4560</TotalTime>
  <Words>839</Words>
  <Application>Microsoft Office PowerPoint</Application>
  <PresentationFormat>화면 슬라이드 쇼(4:3)</PresentationFormat>
  <Paragraphs>218</Paragraphs>
  <Slides>17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TOPCREDU TEAM PROJECT B조 1차 보고서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Registered User</cp:lastModifiedBy>
  <cp:revision>1317</cp:revision>
  <dcterms:created xsi:type="dcterms:W3CDTF">2010-09-25T05:23:44Z</dcterms:created>
  <dcterms:modified xsi:type="dcterms:W3CDTF">2018-11-21T01:37:16Z</dcterms:modified>
</cp:coreProperties>
</file>