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4" r:id="rId9"/>
    <p:sldId id="262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1" r:id="rId20"/>
    <p:sldId id="279" r:id="rId21"/>
    <p:sldId id="260" r:id="rId22"/>
    <p:sldId id="278" r:id="rId23"/>
    <p:sldId id="280" r:id="rId24"/>
    <p:sldId id="261" r:id="rId25"/>
    <p:sldId id="263" r:id="rId26"/>
  </p:sldIdLst>
  <p:sldSz cx="9144000" cy="6858000" type="screen4x3"/>
  <p:notesSz cx="6858000" cy="9144000"/>
  <p:embeddedFontLst>
    <p:embeddedFont>
      <p:font typeface="나눔바른고딕" pitchFamily="50" charset="-127"/>
      <p:regular r:id="rId27"/>
      <p:bold r:id="rId28"/>
    </p:embeddedFont>
    <p:embeddedFont>
      <p:font typeface="넥슨 풋볼고딕 B" pitchFamily="50" charset="-127"/>
      <p:bold r:id="rId29"/>
    </p:embeddedFont>
    <p:embeddedFont>
      <p:font typeface="맑은 고딕" pitchFamily="50" charset="-127"/>
      <p:regular r:id="rId30"/>
      <p:bold r:id="rId31"/>
    </p:embeddedFont>
    <p:embeddedFont>
      <p:font typeface="나눔손글씨 붓" pitchFamily="66" charset="-127"/>
      <p:regular r:id="rId32"/>
    </p:embeddedFont>
    <p:embeddedFont>
      <p:font typeface="a옛날목욕탕B" pitchFamily="18" charset="-127"/>
      <p:regular r:id="rId33"/>
    </p:embeddedFont>
    <p:embeddedFont>
      <p:font typeface="Noto Sans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903C47E-3C41-4AD0-A3C7-6522EC91A137}">
          <p14:sldIdLst>
            <p14:sldId id="256"/>
          </p14:sldIdLst>
        </p14:section>
        <p14:section name="목차" id="{F864279F-6F51-460D-9067-DA3474A2E212}">
          <p14:sldIdLst>
            <p14:sldId id="257"/>
          </p14:sldIdLst>
        </p14:section>
        <p14:section name="개발환경 설명" id="{5F039F12-8A0D-46DE-9F55-12B02A90399A}">
          <p14:sldIdLst>
            <p14:sldId id="258"/>
          </p14:sldIdLst>
        </p14:section>
        <p14:section name="구조 설명" id="{AEBC4D00-8502-4ED3-B8BD-E5CBAE777008}">
          <p14:sldIdLst>
            <p14:sldId id="259"/>
            <p14:sldId id="267"/>
            <p14:sldId id="268"/>
            <p14:sldId id="269"/>
            <p14:sldId id="264"/>
            <p14:sldId id="262"/>
            <p14:sldId id="265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</p14:sldIdLst>
        </p14:section>
        <p14:section name="주요 코드" id="{A95334F1-DFAE-4842-8627-C7441388ECD5}">
          <p14:sldIdLst>
            <p14:sldId id="279"/>
            <p14:sldId id="260"/>
            <p14:sldId id="278"/>
            <p14:sldId id="280"/>
          </p14:sldIdLst>
        </p14:section>
        <p14:section name="홈페이지 시연" id="{9F8871DD-DA3F-4C4E-B5D3-819E055AB1FC}">
          <p14:sldIdLst>
            <p14:sldId id="261"/>
          </p14:sldIdLst>
        </p14:section>
        <p14:section name="마무리" id="{56721C70-9DCA-4B1F-97E0-67F6C667290B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4E0"/>
    <a:srgbClr val="138F69"/>
    <a:srgbClr val="F0B500"/>
    <a:srgbClr val="00ADB5"/>
    <a:srgbClr val="393E46"/>
    <a:srgbClr val="435466"/>
    <a:srgbClr val="4DBA87"/>
    <a:srgbClr val="107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6" autoAdjust="0"/>
    <p:restoredTop sz="94630" autoAdjust="0"/>
  </p:normalViewPr>
  <p:slideViewPr>
    <p:cSldViewPr>
      <p:cViewPr>
        <p:scale>
          <a:sx n="100" d="100"/>
          <a:sy n="100" d="100"/>
        </p:scale>
        <p:origin x="-15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1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0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0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3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7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7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7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9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2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0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D1EE-B0B1-4C65-9A52-8F7C638642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257-D7FF-4693-BAA8-5F60B223A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214:8080/#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700808"/>
            <a:ext cx="58592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a옛날목욕탕B" pitchFamily="18" charset="-127"/>
                <a:ea typeface="a옛날목욕탕B" pitchFamily="18" charset="-127"/>
              </a:rPr>
              <a:t>B</a:t>
            </a:r>
            <a:r>
              <a:rPr lang="ko-KR" altLang="en-US" sz="4000" dirty="0" smtClean="0">
                <a:latin typeface="a옛날목욕탕B" pitchFamily="18" charset="-127"/>
                <a:ea typeface="a옛날목욕탕B" pitchFamily="18" charset="-127"/>
              </a:rPr>
              <a:t>조 프로젝트</a:t>
            </a:r>
            <a:endParaRPr lang="en-US" altLang="ko-KR" sz="4000" dirty="0" smtClean="0">
              <a:latin typeface="a옛날목욕탕B" pitchFamily="18" charset="-127"/>
              <a:ea typeface="a옛날목욕탕B" pitchFamily="18" charset="-127"/>
            </a:endParaRPr>
          </a:p>
          <a:p>
            <a:endParaRPr lang="en-US" altLang="ko-KR" sz="4000" dirty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800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Bebas Neue" pitchFamily="34" charset="0"/>
                <a:ea typeface="a옛날목욕탕B" pitchFamily="18" charset="-127"/>
              </a:rPr>
              <a:t>Spring</a:t>
            </a:r>
            <a:r>
              <a:rPr lang="en-US" altLang="ko-KR" sz="4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ebas Neue" pitchFamily="34" charset="0"/>
                <a:ea typeface="a옛날목욕탕B" pitchFamily="18" charset="-127"/>
              </a:rPr>
              <a:t> Framework</a:t>
            </a:r>
            <a:r>
              <a:rPr lang="ko-KR" altLang="en-US" sz="4000" dirty="0" smtClean="0">
                <a:latin typeface="a옛날목욕탕B" pitchFamily="18" charset="-127"/>
                <a:ea typeface="a옛날목욕탕B" pitchFamily="18" charset="-127"/>
              </a:rPr>
              <a:t>와 </a:t>
            </a:r>
            <a:endParaRPr lang="en-US" altLang="ko-KR" sz="4000" dirty="0" smtClean="0">
              <a:latin typeface="a옛날목욕탕B" pitchFamily="18" charset="-127"/>
              <a:ea typeface="a옛날목욕탕B" pitchFamily="18" charset="-127"/>
            </a:endParaRPr>
          </a:p>
          <a:p>
            <a:r>
              <a:rPr lang="en-US" altLang="ko-KR" sz="4800" dirty="0" smtClean="0">
                <a:ln>
                  <a:solidFill>
                    <a:schemeClr val="tx1"/>
                  </a:solidFill>
                </a:ln>
                <a:solidFill>
                  <a:srgbClr val="4DBA87"/>
                </a:solidFill>
                <a:latin typeface="Bebas Neue" pitchFamily="34" charset="0"/>
                <a:ea typeface="a옛날목욕탕B" pitchFamily="18" charset="-127"/>
              </a:rPr>
              <a:t>Vue</a:t>
            </a:r>
            <a:r>
              <a:rPr lang="en-US" altLang="ko-KR" sz="4800" dirty="0" smtClean="0">
                <a:ln>
                  <a:solidFill>
                    <a:schemeClr val="tx1"/>
                  </a:solidFill>
                </a:ln>
                <a:solidFill>
                  <a:srgbClr val="435466"/>
                </a:solidFill>
                <a:latin typeface="Bebas Neue" pitchFamily="34" charset="0"/>
                <a:ea typeface="a옛날목욕탕B" pitchFamily="18" charset="-127"/>
              </a:rPr>
              <a:t>.js</a:t>
            </a:r>
            <a:r>
              <a:rPr lang="ko-KR" altLang="en-US" sz="4000" dirty="0" smtClean="0">
                <a:latin typeface="a옛날목욕탕B" pitchFamily="18" charset="-127"/>
                <a:ea typeface="a옛날목욕탕B" pitchFamily="18" charset="-127"/>
              </a:rPr>
              <a:t>를 이용한 쇼핑몰 구현</a:t>
            </a:r>
            <a:endParaRPr lang="en-US" altLang="ko-KR" sz="4000" dirty="0" smtClean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6822" y="6068238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김신구 송수진 </a:t>
            </a:r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천곤홍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6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컴포넌트 별 화면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 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메인화면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8" name="직사각형 7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/main</a:t>
              </a:r>
              <a:endParaRPr lang="ko-KR" altLang="en-US" sz="2400" dirty="0">
                <a:solidFill>
                  <a:schemeClr val="tx1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35696" y="1700808"/>
            <a:ext cx="5256584" cy="48245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825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컴포넌트 별 화면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회원가입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8" name="직사각형 7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/signup</a:t>
              </a:r>
              <a:endParaRPr lang="ko-KR" altLang="en-US" sz="2400" dirty="0">
                <a:solidFill>
                  <a:schemeClr val="tx1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35696" y="1700808"/>
            <a:ext cx="5256584" cy="48245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825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컴포넌트 별 화면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로그인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8" name="직사각형 7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/login</a:t>
              </a:r>
              <a:endParaRPr lang="ko-KR" altLang="en-US" sz="2400" dirty="0">
                <a:solidFill>
                  <a:schemeClr val="tx1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35696" y="1700808"/>
            <a:ext cx="5256584" cy="48245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825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컴포넌트 별 화면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–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제품 검색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8" name="직사각형 7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/search</a:t>
              </a:r>
              <a:endParaRPr lang="ko-KR" altLang="en-US" sz="2400" dirty="0">
                <a:solidFill>
                  <a:schemeClr val="tx1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35696" y="1700808"/>
            <a:ext cx="5256584" cy="48245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825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컴포넌트 별 화면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–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제품 상세 페이지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8" name="직사각형 7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/product</a:t>
              </a:r>
              <a:endParaRPr lang="ko-KR" altLang="en-US" sz="2400" dirty="0">
                <a:solidFill>
                  <a:schemeClr val="tx1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35696" y="1700808"/>
            <a:ext cx="5256584" cy="48245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825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컴포넌트 별 화면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장바구니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8" name="직사각형 7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/cart</a:t>
              </a:r>
              <a:endParaRPr lang="ko-KR" altLang="en-US" sz="2400" dirty="0">
                <a:solidFill>
                  <a:schemeClr val="tx1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35696" y="1700808"/>
            <a:ext cx="5256584" cy="48245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825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컴포넌트 별 화면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–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주문 페이지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8" name="직사각형 7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/order</a:t>
              </a:r>
              <a:endParaRPr lang="ko-KR" altLang="en-US" sz="2400" dirty="0">
                <a:solidFill>
                  <a:schemeClr val="tx1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35696" y="1700808"/>
            <a:ext cx="5256584" cy="48245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825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컴포넌트 별 화면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–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주문 페이지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2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8" name="직사각형 7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/order</a:t>
              </a:r>
              <a:endParaRPr lang="ko-KR" altLang="en-US" sz="2400" dirty="0">
                <a:solidFill>
                  <a:schemeClr val="tx1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35696" y="1700808"/>
            <a:ext cx="5256584" cy="48245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825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컴포넌트 별 화면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–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주문 종합 정보 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모달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8" name="직사각형 7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/order</a:t>
              </a:r>
              <a:endParaRPr lang="ko-KR" altLang="en-US" sz="2400" dirty="0">
                <a:solidFill>
                  <a:schemeClr val="tx1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35696" y="1700808"/>
            <a:ext cx="5256584" cy="48245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825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컴포넌트 별 화면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– 404 NOT FOUND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8" name="직사각형 7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/*</a:t>
              </a:r>
              <a:endParaRPr lang="ko-KR" altLang="en-US" sz="2400" dirty="0">
                <a:solidFill>
                  <a:schemeClr val="tx1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35696" y="1700808"/>
            <a:ext cx="5256584" cy="48245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825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9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5523" y="188640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2420888"/>
            <a:ext cx="1831801" cy="1831801"/>
            <a:chOff x="251520" y="3541414"/>
            <a:chExt cx="1831801" cy="1831801"/>
          </a:xfrm>
        </p:grpSpPr>
        <p:sp>
          <p:nvSpPr>
            <p:cNvPr id="2" name="타원 1"/>
            <p:cNvSpPr/>
            <p:nvPr/>
          </p:nvSpPr>
          <p:spPr>
            <a:xfrm>
              <a:off x="251520" y="3541414"/>
              <a:ext cx="1831801" cy="1831801"/>
            </a:xfrm>
            <a:prstGeom prst="ellipse">
              <a:avLst/>
            </a:prstGeom>
            <a:solidFill>
              <a:srgbClr val="393E46"/>
            </a:solidFill>
            <a:ln w="22225">
              <a:noFill/>
              <a:prstDash val="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57598" y="3747492"/>
              <a:ext cx="1419645" cy="1419645"/>
            </a:xfrm>
            <a:prstGeom prst="ellipse">
              <a:avLst/>
            </a:prstGeom>
            <a:solidFill>
              <a:schemeClr val="bg1"/>
            </a:solidFill>
            <a:ln w="15875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개발환경</a:t>
              </a:r>
              <a:endParaRPr lang="ko-KR" altLang="en-US" sz="32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531773" y="2420888"/>
            <a:ext cx="1831801" cy="1831801"/>
            <a:chOff x="1976795" y="3541414"/>
            <a:chExt cx="1831801" cy="1831801"/>
          </a:xfrm>
        </p:grpSpPr>
        <p:sp>
          <p:nvSpPr>
            <p:cNvPr id="6" name="타원 5"/>
            <p:cNvSpPr/>
            <p:nvPr/>
          </p:nvSpPr>
          <p:spPr>
            <a:xfrm>
              <a:off x="1976795" y="3541414"/>
              <a:ext cx="1831801" cy="1831801"/>
            </a:xfrm>
            <a:prstGeom prst="ellipse">
              <a:avLst/>
            </a:prstGeom>
            <a:solidFill>
              <a:srgbClr val="00ADB5"/>
            </a:solidFill>
            <a:ln w="22225">
              <a:noFill/>
              <a:prstDash val="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182873" y="3747492"/>
              <a:ext cx="1419645" cy="1419645"/>
            </a:xfrm>
            <a:prstGeom prst="ellipse">
              <a:avLst/>
            </a:prstGeom>
            <a:solidFill>
              <a:schemeClr val="bg1"/>
            </a:solidFill>
            <a:ln w="15875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구조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812026" y="2420888"/>
            <a:ext cx="1831801" cy="1831801"/>
            <a:chOff x="3923928" y="3541414"/>
            <a:chExt cx="1831801" cy="1831801"/>
          </a:xfrm>
        </p:grpSpPr>
        <p:sp>
          <p:nvSpPr>
            <p:cNvPr id="7" name="타원 6"/>
            <p:cNvSpPr/>
            <p:nvPr/>
          </p:nvSpPr>
          <p:spPr>
            <a:xfrm>
              <a:off x="3923928" y="3541414"/>
              <a:ext cx="1831801" cy="1831801"/>
            </a:xfrm>
            <a:prstGeom prst="ellipse">
              <a:avLst/>
            </a:prstGeom>
            <a:solidFill>
              <a:srgbClr val="FFF4E0"/>
            </a:solidFill>
            <a:ln w="22225">
              <a:noFill/>
              <a:prstDash val="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130006" y="3747492"/>
              <a:ext cx="1419645" cy="1419645"/>
            </a:xfrm>
            <a:prstGeom prst="ellipse">
              <a:avLst/>
            </a:prstGeom>
            <a:solidFill>
              <a:schemeClr val="bg1"/>
            </a:solidFill>
            <a:ln w="15875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주요 </a:t>
              </a:r>
              <a:endParaRPr lang="en-US" altLang="ko-KR" sz="2800" dirty="0" smtClean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코드</a:t>
              </a:r>
              <a:endParaRPr lang="ko-KR" altLang="en-US" sz="28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092280" y="2420888"/>
            <a:ext cx="1831801" cy="1831801"/>
            <a:chOff x="5724128" y="3501007"/>
            <a:chExt cx="1831801" cy="1831801"/>
          </a:xfrm>
        </p:grpSpPr>
        <p:sp>
          <p:nvSpPr>
            <p:cNvPr id="8" name="타원 7"/>
            <p:cNvSpPr/>
            <p:nvPr/>
          </p:nvSpPr>
          <p:spPr>
            <a:xfrm>
              <a:off x="5724128" y="3501007"/>
              <a:ext cx="1831801" cy="1831801"/>
            </a:xfrm>
            <a:prstGeom prst="ellipse">
              <a:avLst/>
            </a:prstGeom>
            <a:solidFill>
              <a:srgbClr val="F0B500"/>
            </a:solidFill>
            <a:ln w="22225">
              <a:noFill/>
              <a:prstDash val="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930206" y="3707085"/>
              <a:ext cx="1419645" cy="1419645"/>
            </a:xfrm>
            <a:prstGeom prst="ellipse">
              <a:avLst/>
            </a:prstGeom>
            <a:solidFill>
              <a:schemeClr val="bg1"/>
            </a:solidFill>
            <a:ln w="15875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홈페이지</a:t>
              </a:r>
              <a:r>
                <a:rPr lang="en-US" altLang="ko-KR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</a:br>
              <a:r>
                <a:rPr lang="ko-KR" altLang="en-US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시연</a:t>
              </a:r>
              <a:endParaRPr lang="ko-KR" altLang="en-US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37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주요 코드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 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메인화면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FFF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91786"/>
            <a:ext cx="4392488" cy="4146435"/>
          </a:xfrm>
          <a:prstGeom prst="rect">
            <a:avLst/>
          </a:prstGeom>
          <a:ln w="76200">
            <a:solidFill>
              <a:srgbClr val="FFF4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모서리가 둥근 직사각형 16"/>
          <p:cNvSpPr/>
          <p:nvPr/>
        </p:nvSpPr>
        <p:spPr>
          <a:xfrm>
            <a:off x="1043608" y="5733256"/>
            <a:ext cx="6666681" cy="82965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ArrayList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의 크기가 </a:t>
            </a:r>
            <a:r>
              <a: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이 될 때까지 무작위의 상품을 추첨하여</a:t>
            </a:r>
            <a:endParaRPr lang="en-US" altLang="ko-KR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중복 확인 후 중복이 아닌 경우 </a:t>
            </a:r>
            <a:r>
              <a: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집어 넣음</a:t>
            </a:r>
            <a:r>
              <a: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최후에 </a:t>
            </a:r>
            <a:r>
              <a: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를 리턴</a:t>
            </a:r>
            <a:r>
              <a: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15603"/>
            <a:ext cx="4392488" cy="2298799"/>
          </a:xfrm>
          <a:prstGeom prst="rect">
            <a:avLst/>
          </a:prstGeom>
          <a:ln w="76200">
            <a:solidFill>
              <a:srgbClr val="FFF4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모서리가 둥근 직사각형 7"/>
          <p:cNvSpPr/>
          <p:nvPr/>
        </p:nvSpPr>
        <p:spPr>
          <a:xfrm>
            <a:off x="1499740" y="4941168"/>
            <a:ext cx="5754416" cy="64807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Axios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로 비동기적으로 받은 </a:t>
            </a:r>
            <a:r>
              <a: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main 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화면에 뿌려줌</a:t>
            </a:r>
            <a:endParaRPr lang="ko-KR" altLang="en-US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4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주요 코드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회원가입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FFF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10" y="1540125"/>
            <a:ext cx="5876478" cy="3488818"/>
          </a:xfrm>
          <a:prstGeom prst="rect">
            <a:avLst/>
          </a:prstGeom>
          <a:ln w="76200">
            <a:solidFill>
              <a:srgbClr val="FFF4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모서리가 둥근 직사각형 16"/>
          <p:cNvSpPr/>
          <p:nvPr/>
        </p:nvSpPr>
        <p:spPr>
          <a:xfrm>
            <a:off x="1289695" y="5373216"/>
            <a:ext cx="5926571" cy="64807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비밀번호 </a:t>
            </a:r>
            <a:r>
              <a: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input </a:t>
            </a:r>
            <a:r>
              <a: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박스와 비밀번호 확인 </a:t>
            </a:r>
            <a:r>
              <a: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input </a:t>
            </a:r>
            <a:r>
              <a: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박스의 값을 비교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94" y="1268760"/>
            <a:ext cx="5401429" cy="8954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70" y="3501008"/>
            <a:ext cx="5363324" cy="895475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530146" y="4581128"/>
            <a:ext cx="5706150" cy="64807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값이 같으면 </a:t>
            </a:r>
            <a:r>
              <a: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클래스에 </a:t>
            </a:r>
            <a:r>
              <a: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is-valid</a:t>
            </a:r>
            <a:r>
              <a: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를 추가하여 </a:t>
            </a:r>
            <a:r>
              <a:rPr lang="ko-KR" altLang="en-US" dirty="0" smtClean="0"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초록색 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으로 </a:t>
            </a:r>
            <a:r>
              <a: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표시</a:t>
            </a:r>
            <a:endParaRPr lang="en-US" altLang="ko-KR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93315" y="2276872"/>
            <a:ext cx="6303021" cy="64807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값이 다를 경우 클래스에 </a:t>
            </a:r>
            <a:r>
              <a: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is-invalid</a:t>
            </a:r>
            <a:r>
              <a: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를 추가하여 </a:t>
            </a:r>
            <a:r>
              <a:rPr lang="ko-KR" altLang="en-US" dirty="0" smtClean="0">
                <a:solidFill>
                  <a:schemeClr val="accent2"/>
                </a:solidFill>
                <a:latin typeface="나눔바른고딕" pitchFamily="50" charset="-127"/>
                <a:ea typeface="나눔바른고딕" pitchFamily="50" charset="-127"/>
              </a:rPr>
              <a:t>붉은색 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으로 </a:t>
            </a:r>
            <a:r>
              <a: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14568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주요 코드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회원가입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FFF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68760"/>
            <a:ext cx="4392488" cy="4392488"/>
          </a:xfrm>
          <a:prstGeom prst="rect">
            <a:avLst/>
          </a:prstGeom>
          <a:ln w="76200">
            <a:solidFill>
              <a:srgbClr val="FFF4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모서리가 둥근 직사각형 16"/>
          <p:cNvSpPr/>
          <p:nvPr/>
        </p:nvSpPr>
        <p:spPr>
          <a:xfrm>
            <a:off x="1043608" y="5911713"/>
            <a:ext cx="6666681" cy="64807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이메일과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비밀번호의 유효성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확인후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axios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를 이용 해 가입 정보를 전달</a:t>
            </a:r>
            <a:endParaRPr lang="ko-KR" altLang="en-US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주요 코드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로그인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FFF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25" y="1484784"/>
            <a:ext cx="6277645" cy="3528392"/>
          </a:xfrm>
          <a:prstGeom prst="rect">
            <a:avLst/>
          </a:prstGeom>
          <a:ln w="76200">
            <a:solidFill>
              <a:srgbClr val="FFF4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모서리가 둥근 직사각형 16"/>
          <p:cNvSpPr/>
          <p:nvPr/>
        </p:nvSpPr>
        <p:spPr>
          <a:xfrm>
            <a:off x="1043608" y="5229200"/>
            <a:ext cx="6666681" cy="148478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이메일과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비밀번호를 </a:t>
            </a:r>
            <a:r>
              <a:rPr lang="en-US" altLang="ko-KR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axios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를 통해 서버로 전달</a:t>
            </a:r>
            <a:endParaRPr lang="en-US" altLang="ko-KR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스프링의 </a:t>
            </a:r>
            <a:r>
              <a: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Login Controller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가 유효성 검사 후 </a:t>
            </a:r>
            <a:endParaRPr lang="en-US" altLang="ko-KR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유효한 경우 로그인한 </a:t>
            </a:r>
            <a:r>
              <a: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User 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객체를 리턴</a:t>
            </a:r>
            <a:endParaRPr lang="en-US" altLang="ko-KR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리턴받은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User 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정보를 세션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스토리지에</a:t>
            </a:r>
            <a:r>
              <a:rPr lang="ko-KR" altLang="en-US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등록</a:t>
            </a:r>
            <a:r>
              <a: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1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3314700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" pitchFamily="34" charset="0"/>
                <a:ea typeface="Noto Sans" pitchFamily="34" charset="0"/>
                <a:cs typeface="Noto Sans" pitchFamily="34" charset="0"/>
                <a:hlinkClick r:id="rId2"/>
              </a:rPr>
              <a:t>http://</a:t>
            </a:r>
            <a:r>
              <a:rPr lang="en-US" altLang="ko-KR" sz="4000" dirty="0" smtClean="0">
                <a:latin typeface="Noto Sans" pitchFamily="34" charset="0"/>
                <a:ea typeface="Noto Sans" pitchFamily="34" charset="0"/>
                <a:cs typeface="Noto Sans" pitchFamily="34" charset="0"/>
                <a:hlinkClick r:id="rId2"/>
              </a:rPr>
              <a:t>192.168.0.214:8080</a:t>
            </a:r>
            <a:r>
              <a:rPr lang="en-US" altLang="ko-KR" sz="4000" dirty="0">
                <a:latin typeface="Noto Sans" pitchFamily="34" charset="0"/>
                <a:ea typeface="Noto Sans" pitchFamily="34" charset="0"/>
                <a:cs typeface="Noto Sans" pitchFamily="34" charset="0"/>
                <a:hlinkClick r:id="rId2"/>
              </a:rPr>
              <a:t>/#/</a:t>
            </a:r>
            <a:endParaRPr lang="ko-KR" altLang="en-US" sz="4000" dirty="0">
              <a:latin typeface="Noto Sans" pitchFamily="34" charset="0"/>
              <a:cs typeface="Noto Sans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홈페이지 시연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F0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8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9325" y="2921169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나눔손글씨 붓" pitchFamily="66" charset="-127"/>
                <a:ea typeface="나눔손글씨 붓" pitchFamily="66" charset="-127"/>
              </a:rPr>
              <a:t>감사합니다</a:t>
            </a:r>
            <a:r>
              <a:rPr lang="en-US" altLang="ko-KR" sz="6000" dirty="0" smtClean="0">
                <a:latin typeface="나눔손글씨 붓" pitchFamily="66" charset="-127"/>
                <a:ea typeface="나눔손글씨 붓" pitchFamily="66" charset="-127"/>
              </a:rPr>
              <a:t>.</a:t>
            </a:r>
            <a:endParaRPr lang="ko-KR" altLang="en-US" sz="6000" dirty="0">
              <a:latin typeface="나눔손글씨 붓" pitchFamily="66" charset="-127"/>
              <a:ea typeface="나눔손글씨 붓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7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44609" y="1654472"/>
            <a:ext cx="2520280" cy="936104"/>
            <a:chOff x="539552" y="1942505"/>
            <a:chExt cx="2520280" cy="93610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39552" y="1942505"/>
              <a:ext cx="2520280" cy="93610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63" y="2043460"/>
              <a:ext cx="2259058" cy="734194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3392130" y="1654472"/>
            <a:ext cx="2520280" cy="954678"/>
            <a:chOff x="4860032" y="2878609"/>
            <a:chExt cx="2520280" cy="95467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860032" y="2878609"/>
              <a:ext cx="2520280" cy="93610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1634" y="2941145"/>
              <a:ext cx="1577077" cy="55986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478297" y="3525510"/>
              <a:ext cx="14362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넥슨 풋볼고딕 B" pitchFamily="50" charset="-127"/>
                  <a:ea typeface="넥슨 풋볼고딕 B" pitchFamily="50" charset="-127"/>
                </a:rPr>
                <a:t>Project Lombok</a:t>
              </a:r>
              <a:endParaRPr lang="ko-KR" altLang="en-US" sz="1400" dirty="0">
                <a:latin typeface="넥슨 풋볼고딕 B" pitchFamily="50" charset="-127"/>
                <a:ea typeface="넥슨 풋볼고딕 B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44609" y="3578166"/>
            <a:ext cx="2520280" cy="1063274"/>
            <a:chOff x="749666" y="3866198"/>
            <a:chExt cx="2520280" cy="1063274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49666" y="3914615"/>
              <a:ext cx="2520280" cy="93610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138F69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Vue.js</a:t>
              </a:r>
              <a:endParaRPr lang="ko-KR" altLang="en-US" dirty="0">
                <a:solidFill>
                  <a:srgbClr val="138F69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66" y="3866198"/>
              <a:ext cx="1063274" cy="1063274"/>
            </a:xfrm>
            <a:prstGeom prst="rect">
              <a:avLst/>
            </a:prstGeom>
          </p:spPr>
        </p:pic>
      </p:grpSp>
      <p:sp>
        <p:nvSpPr>
          <p:cNvPr id="23" name="모서리가 둥근 직사각형 22"/>
          <p:cNvSpPr/>
          <p:nvPr/>
        </p:nvSpPr>
        <p:spPr>
          <a:xfrm>
            <a:off x="3392130" y="3641751"/>
            <a:ext cx="2520280" cy="93610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ans" pitchFamily="34" charset="0"/>
                <a:ea typeface="Noto Sans" pitchFamily="34" charset="0"/>
                <a:cs typeface="Noto Sans" pitchFamily="34" charset="0"/>
              </a:rPr>
              <a:t>axios</a:t>
            </a:r>
            <a:endParaRPr lang="ko-KR" alt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Noto Sans" pitchFamily="34" charset="0"/>
              <a:cs typeface="Noto Sans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139652" y="3641751"/>
            <a:ext cx="2520280" cy="936104"/>
            <a:chOff x="6372200" y="3866198"/>
            <a:chExt cx="2520280" cy="936104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372200" y="3866198"/>
              <a:ext cx="2520280" cy="93610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774" y="3931261"/>
              <a:ext cx="2107132" cy="805978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644609" y="5301208"/>
            <a:ext cx="2520280" cy="1264786"/>
            <a:chOff x="2505320" y="5301208"/>
            <a:chExt cx="2520280" cy="126478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505320" y="5301208"/>
              <a:ext cx="2520280" cy="126478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985" y="5372327"/>
              <a:ext cx="2180950" cy="112254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개발환경 설명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393E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228723"/>
            <a:ext cx="1654131" cy="332481"/>
            <a:chOff x="0" y="1228723"/>
            <a:chExt cx="1654131" cy="332481"/>
          </a:xfrm>
        </p:grpSpPr>
        <p:sp>
          <p:nvSpPr>
            <p:cNvPr id="10" name="직사각형 9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Bebas Neue" pitchFamily="34" charset="0"/>
                  <a:ea typeface="나눔바른고딕" pitchFamily="50" charset="-127"/>
                </a:rPr>
                <a:t>back-end</a:t>
              </a:r>
              <a:endParaRPr lang="ko-KR" altLang="en-US" sz="2400" dirty="0">
                <a:solidFill>
                  <a:schemeClr val="tx1"/>
                </a:solidFill>
                <a:latin typeface="Bebas Neue" pitchFamily="34" charset="0"/>
                <a:ea typeface="나눔바른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0" y="2996952"/>
            <a:ext cx="1654131" cy="332481"/>
            <a:chOff x="0" y="1228723"/>
            <a:chExt cx="1654131" cy="332481"/>
          </a:xfrm>
        </p:grpSpPr>
        <p:sp>
          <p:nvSpPr>
            <p:cNvPr id="33" name="직사각형 32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Bebas Neue" pitchFamily="34" charset="0"/>
                  <a:ea typeface="나눔바른고딕" pitchFamily="50" charset="-127"/>
                </a:rPr>
                <a:t>Front-end</a:t>
              </a:r>
              <a:endParaRPr lang="ko-KR" altLang="en-US" sz="2400" dirty="0">
                <a:solidFill>
                  <a:schemeClr val="tx1"/>
                </a:solidFill>
                <a:latin typeface="Bebas Neue" pitchFamily="34" charset="0"/>
                <a:ea typeface="나눔바른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rgbClr val="138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0" y="4797152"/>
            <a:ext cx="1654131" cy="332481"/>
            <a:chOff x="0" y="1228723"/>
            <a:chExt cx="1654131" cy="332481"/>
          </a:xfrm>
        </p:grpSpPr>
        <p:sp>
          <p:nvSpPr>
            <p:cNvPr id="36" name="직사각형 35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Bebas Neue" pitchFamily="34" charset="0"/>
                  <a:ea typeface="나눔바른고딕" pitchFamily="50" charset="-127"/>
                </a:rPr>
                <a:t>Database</a:t>
              </a:r>
              <a:endParaRPr lang="ko-KR" altLang="en-US" sz="2400" dirty="0">
                <a:solidFill>
                  <a:schemeClr val="tx1"/>
                </a:solidFill>
                <a:latin typeface="Bebas Neue" pitchFamily="34" charset="0"/>
                <a:ea typeface="나눔바른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8883" y="1663047"/>
            <a:ext cx="2520280" cy="936104"/>
            <a:chOff x="3392130" y="5517232"/>
            <a:chExt cx="2520280" cy="93610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392130" y="5517232"/>
              <a:ext cx="2520280" cy="93610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ans" pitchFamily="34" charset="0"/>
                <a:cs typeface="Noto Sans" pitchFamily="34" charset="0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131" y="5686368"/>
              <a:ext cx="2158279" cy="59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376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10" name="직사각형 9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벡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엔드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구조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13" name="직사각형 12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Bebas Neue" pitchFamily="34" charset="0"/>
                </a:rPr>
                <a:t>6 Rest Controller</a:t>
              </a:r>
              <a:endParaRPr lang="ko-KR" altLang="en-US" sz="2400" dirty="0">
                <a:solidFill>
                  <a:schemeClr val="tx1"/>
                </a:solidFill>
                <a:latin typeface="Bebas Neue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59532" y="1628800"/>
            <a:ext cx="2248483" cy="2363868"/>
            <a:chOff x="395536" y="1628800"/>
            <a:chExt cx="2248483" cy="236386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95536" y="1744185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메인화면에</a:t>
              </a:r>
              <a:endPara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랜덤 한 </a:t>
              </a:r>
              <a:r>
                <a:rPr lang="en-US" altLang="ko-KR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8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개 상품을 뿌려줌</a:t>
              </a:r>
              <a:endPara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71705" y="1628800"/>
              <a:ext cx="1296144" cy="21602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Main Controller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266293" y="1628800"/>
            <a:ext cx="2248483" cy="2359732"/>
            <a:chOff x="3291284" y="1628800"/>
            <a:chExt cx="2248483" cy="235973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291284" y="1740049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USER 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테이블에 </a:t>
              </a:r>
              <a:endPara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존재하는 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ID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인지 </a:t>
              </a:r>
              <a:endPara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확인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후 </a:t>
              </a:r>
              <a:endPara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USER 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테이블에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INSERT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67453" y="1628800"/>
              <a:ext cx="1296144" cy="21602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Signup Controller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37050" y="1628800"/>
            <a:ext cx="2248483" cy="2366603"/>
            <a:chOff x="6137050" y="1628800"/>
            <a:chExt cx="2248483" cy="236660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6137050" y="1746920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입력 받은 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ID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와 </a:t>
              </a:r>
              <a:endPara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비밀번호의 </a:t>
              </a:r>
              <a:r>
                <a:rPr lang="ko-KR" altLang="en-US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유효성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을 확인 한 후 </a:t>
              </a:r>
              <a:endPara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세션스토리지에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등록할 </a:t>
              </a:r>
              <a:r>
                <a:rPr lang="en-US" altLang="ko-KR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User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객체를 리턴</a:t>
              </a:r>
              <a:endPara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13219" y="1628800"/>
              <a:ext cx="1296144" cy="21602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login Controller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156176" y="4239912"/>
            <a:ext cx="2248483" cy="2314763"/>
            <a:chOff x="6156176" y="4147912"/>
            <a:chExt cx="2248483" cy="2314763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56176" y="4214192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User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가 선택한 제품을 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CART 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테이블에 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INSERT 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하거나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en-US" altLang="ko-KR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Cart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와 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Product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객체의 </a:t>
              </a:r>
              <a:r>
                <a:rPr lang="ko-KR" altLang="en-US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연결성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을 </a:t>
              </a:r>
              <a:endPara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관리</a:t>
              </a:r>
              <a:endPara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32345" y="4147912"/>
              <a:ext cx="1296144" cy="21602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cart Controller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239852" y="4255923"/>
            <a:ext cx="2248483" cy="2282740"/>
            <a:chOff x="3291284" y="4147912"/>
            <a:chExt cx="2248483" cy="228274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291284" y="4182169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입력받은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제품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ID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로 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PRODUCT 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테이블을 검색한 후 </a:t>
              </a:r>
              <a:endPara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해당 </a:t>
              </a:r>
              <a:r>
                <a:rPr lang="ko-KR" altLang="en-US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제품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을 화면에 제공</a:t>
              </a:r>
              <a:endPara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67453" y="4147912"/>
              <a:ext cx="1296144" cy="21602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Bebas Neue" pitchFamily="34" charset="0"/>
                </a:rPr>
                <a:t>product Controller</a:t>
              </a:r>
              <a:endParaRPr lang="ko-KR" altLang="en-US" sz="12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59532" y="4255924"/>
            <a:ext cx="2248483" cy="2282738"/>
            <a:chOff x="323528" y="4147912"/>
            <a:chExt cx="2248483" cy="228273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3528" y="4182167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입력 받은 키워드로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PRODUCT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테이블을 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검색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한 후 </a:t>
              </a:r>
              <a:endParaRPr lang="en-US" altLang="ko-KR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키워드가 들어간 </a:t>
              </a:r>
              <a:endPara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모든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Product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들의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List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를 리턴</a:t>
              </a:r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99697" y="4147912"/>
              <a:ext cx="1296144" cy="21602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Bebas Neue" pitchFamily="34" charset="0"/>
                </a:rPr>
                <a:t>search Controller</a:t>
              </a:r>
              <a:endParaRPr lang="ko-KR" altLang="en-US" sz="12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8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10" name="직사각형 9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벡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엔드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구조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13" name="직사각형 12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Bebas Neue" pitchFamily="34" charset="0"/>
                </a:rPr>
                <a:t>3 DAO</a:t>
              </a:r>
              <a:endParaRPr lang="ko-KR" altLang="en-US" sz="2400" dirty="0">
                <a:solidFill>
                  <a:schemeClr val="tx1"/>
                </a:solidFill>
                <a:latin typeface="Bebas Neue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59532" y="2420888"/>
            <a:ext cx="2248483" cy="2363868"/>
            <a:chOff x="395536" y="1628800"/>
            <a:chExt cx="2248483" cy="236386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95536" y="1744185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dirty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e</a:t>
              </a:r>
              <a:r>
                <a:rPr lang="en-US" altLang="ko-KR" dirty="0" smtClean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mail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200" dirty="0" smtClean="0">
                  <a:solidFill>
                    <a:schemeClr val="accent2"/>
                  </a:solidFill>
                  <a:latin typeface="나눔바른고딕" pitchFamily="50" charset="-127"/>
                  <a:ea typeface="나눔바른고딕" pitchFamily="50" charset="-127"/>
                </a:rPr>
                <a:t>String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p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assword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200" dirty="0" smtClean="0">
                  <a:solidFill>
                    <a:schemeClr val="accent2"/>
                  </a:solidFill>
                  <a:latin typeface="나눔바른고딕" pitchFamily="50" charset="-127"/>
                  <a:ea typeface="나눔바른고딕" pitchFamily="50" charset="-127"/>
                </a:rPr>
                <a:t>String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name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200" dirty="0" smtClean="0">
                  <a:solidFill>
                    <a:schemeClr val="accent2"/>
                  </a:solidFill>
                  <a:latin typeface="나눔바른고딕" pitchFamily="50" charset="-127"/>
                  <a:ea typeface="나눔바른고딕" pitchFamily="50" charset="-127"/>
                </a:rPr>
                <a:t>String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p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hone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200" dirty="0" smtClean="0">
                  <a:solidFill>
                    <a:schemeClr val="accent2"/>
                  </a:solidFill>
                  <a:latin typeface="나눔바른고딕" pitchFamily="50" charset="-127"/>
                  <a:ea typeface="나눔바른고딕" pitchFamily="50" charset="-127"/>
                </a:rPr>
                <a:t>String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a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ddress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200" dirty="0" smtClean="0">
                  <a:solidFill>
                    <a:schemeClr val="accent2"/>
                  </a:solidFill>
                  <a:latin typeface="나눔바른고딕" pitchFamily="50" charset="-127"/>
                  <a:ea typeface="나눔바른고딕" pitchFamily="50" charset="-127"/>
                </a:rPr>
                <a:t>String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71705" y="1628800"/>
              <a:ext cx="1296144" cy="2160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user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41619" y="2420888"/>
            <a:ext cx="2248483" cy="2363868"/>
            <a:chOff x="395536" y="1628800"/>
            <a:chExt cx="2248483" cy="236386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95536" y="1744185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i</a:t>
              </a:r>
              <a:r>
                <a:rPr lang="en-US" altLang="ko-KR" sz="1600" dirty="0" smtClean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d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100" dirty="0" err="1" smtClean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int</a:t>
              </a:r>
              <a:r>
                <a:rPr lang="en-US" altLang="ko-KR" sz="11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en-US" altLang="ko-KR" sz="11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name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100" dirty="0" smtClean="0">
                  <a:solidFill>
                    <a:schemeClr val="accent2"/>
                  </a:solidFill>
                  <a:latin typeface="나눔바른고딕" pitchFamily="50" charset="-127"/>
                  <a:ea typeface="나눔바른고딕" pitchFamily="50" charset="-127"/>
                </a:rPr>
                <a:t>String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rice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100" dirty="0" err="1" smtClean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int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4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deliveryCharge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050" dirty="0" err="1" smtClean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int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c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ount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100" dirty="0" err="1" smtClean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int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s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ize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100" dirty="0" smtClean="0">
                  <a:solidFill>
                    <a:schemeClr val="accent2"/>
                  </a:solidFill>
                  <a:latin typeface="나눔바른고딕" pitchFamily="50" charset="-127"/>
                  <a:ea typeface="나눔바른고딕" pitchFamily="50" charset="-127"/>
                </a:rPr>
                <a:t>String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c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olor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100" dirty="0" smtClean="0">
                  <a:solidFill>
                    <a:schemeClr val="accent2"/>
                  </a:solidFill>
                  <a:latin typeface="나눔바른고딕" pitchFamily="50" charset="-127"/>
                  <a:ea typeface="나눔바른고딕" pitchFamily="50" charset="-127"/>
                </a:rPr>
                <a:t>String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71705" y="1628800"/>
              <a:ext cx="1296144" cy="2160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product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39941" y="2420888"/>
            <a:ext cx="2248483" cy="2363868"/>
            <a:chOff x="395536" y="1628800"/>
            <a:chExt cx="2248483" cy="236386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95536" y="1744185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dirty="0" err="1" smtClean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user_email</a:t>
              </a:r>
              <a:r>
                <a:rPr lang="en-US" altLang="ko-KR" sz="1100" dirty="0" smtClean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100" dirty="0" smtClean="0">
                  <a:solidFill>
                    <a:schemeClr val="accent2"/>
                  </a:solidFill>
                  <a:latin typeface="나눔바른고딕" pitchFamily="50" charset="-127"/>
                  <a:ea typeface="나눔바른고딕" pitchFamily="50" charset="-127"/>
                </a:rPr>
                <a:t>String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dirty="0" err="1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p</a:t>
              </a:r>
              <a:r>
                <a:rPr lang="en-US" altLang="ko-KR" sz="1600" dirty="0" err="1" smtClean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roduct_id</a:t>
              </a:r>
              <a:r>
                <a:rPr lang="en-US" altLang="ko-KR" sz="1600" dirty="0" smtClean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100" dirty="0" err="1" smtClean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int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dirty="0" err="1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c</a:t>
              </a:r>
              <a:r>
                <a:rPr lang="en-US" altLang="ko-KR" sz="1600" dirty="0" err="1" smtClean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art_size</a:t>
              </a:r>
              <a:r>
                <a:rPr lang="en-US" altLang="ko-KR" sz="1600" dirty="0" smtClean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100" dirty="0" smtClean="0">
                  <a:solidFill>
                    <a:schemeClr val="accent2"/>
                  </a:solidFill>
                  <a:latin typeface="나눔바른고딕" pitchFamily="50" charset="-127"/>
                  <a:ea typeface="나눔바른고딕" pitchFamily="50" charset="-127"/>
                </a:rPr>
                <a:t>String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dirty="0" err="1" smtClean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cart_color</a:t>
              </a:r>
              <a:r>
                <a:rPr lang="en-US" altLang="ko-KR" sz="1600" dirty="0" smtClean="0">
                  <a:solidFill>
                    <a:srgbClr val="7030A0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100" dirty="0" smtClean="0">
                  <a:solidFill>
                    <a:schemeClr val="accent2"/>
                  </a:solidFill>
                  <a:latin typeface="나눔바른고딕" pitchFamily="50" charset="-127"/>
                  <a:ea typeface="나눔바른고딕" pitchFamily="50" charset="-127"/>
                </a:rPr>
                <a:t>String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dirty="0" err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c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art_count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100" dirty="0" err="1" smtClean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int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71705" y="1628800"/>
              <a:ext cx="1296144" cy="2160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cart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8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10" name="직사각형 9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벡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엔드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구조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13" name="직사각형 12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Bebas Neue" pitchFamily="34" charset="0"/>
                </a:rPr>
                <a:t>3 Repository</a:t>
              </a:r>
              <a:endParaRPr lang="ko-KR" altLang="en-US" sz="2400" dirty="0">
                <a:solidFill>
                  <a:schemeClr val="tx1"/>
                </a:solidFill>
                <a:latin typeface="Bebas Neue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59532" y="2636912"/>
            <a:ext cx="2248483" cy="2363868"/>
            <a:chOff x="395536" y="1628800"/>
            <a:chExt cx="2248483" cy="236386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95536" y="1744185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MyBatis</a:t>
              </a:r>
              <a:r>
                <a:rPr lang="ko-KR" altLang="en-US" sz="17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를 이용해 </a:t>
              </a:r>
              <a:endParaRPr lang="en-US" altLang="ko-KR" sz="1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7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USER </a:t>
              </a:r>
              <a:r>
                <a:rPr lang="ko-KR" altLang="en-US" sz="17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테이블에 </a:t>
              </a:r>
              <a:endParaRPr lang="en-US" altLang="ko-KR" sz="1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z="17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이용하는 쿼리 </a:t>
              </a:r>
              <a:r>
                <a:rPr lang="ko-KR" altLang="en-US" sz="17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매핑</a:t>
              </a:r>
              <a:endParaRPr lang="ko-KR" altLang="en-US" sz="17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71705" y="1628800"/>
              <a:ext cx="1296144" cy="2160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User mapper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266293" y="2636912"/>
            <a:ext cx="2248483" cy="2359732"/>
            <a:chOff x="3291284" y="1628800"/>
            <a:chExt cx="2248483" cy="235973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291284" y="1740049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err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MyBatis</a:t>
              </a:r>
              <a:r>
                <a:rPr lang="ko-KR" altLang="en-US" sz="17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를 이용해 </a:t>
              </a:r>
              <a:endParaRPr lang="en-US" altLang="ko-KR" sz="17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PRODUCT </a:t>
              </a:r>
              <a:r>
                <a:rPr lang="ko-KR" altLang="en-US" sz="17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테이블에 </a:t>
              </a:r>
              <a:endParaRPr lang="en-US" altLang="ko-KR" sz="1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z="17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이용하는 </a:t>
              </a:r>
              <a:r>
                <a:rPr lang="ko-KR" altLang="en-US" sz="17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쿼리 </a:t>
              </a:r>
              <a:r>
                <a:rPr lang="ko-KR" altLang="en-US" sz="17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매핑</a:t>
              </a:r>
              <a:endParaRPr lang="ko-KR" altLang="en-US" sz="17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67453" y="1628800"/>
              <a:ext cx="1296144" cy="2160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Product mapper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37050" y="2636912"/>
            <a:ext cx="2248483" cy="2366603"/>
            <a:chOff x="6137050" y="1628800"/>
            <a:chExt cx="2248483" cy="236660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6137050" y="1746920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err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MyBatis</a:t>
              </a:r>
              <a:r>
                <a:rPr lang="ko-KR" altLang="en-US" sz="17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를 이용해 </a:t>
              </a:r>
              <a:endParaRPr lang="en-US" altLang="ko-KR" sz="17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7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CART</a:t>
              </a:r>
              <a:r>
                <a:rPr lang="en-US" altLang="ko-KR" sz="17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테이블에 </a:t>
              </a:r>
              <a:endParaRPr lang="en-US" altLang="ko-KR" sz="1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z="17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이용하는 </a:t>
              </a:r>
              <a:r>
                <a:rPr lang="ko-KR" altLang="en-US" sz="17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쿼리 </a:t>
              </a:r>
              <a:r>
                <a:rPr lang="ko-KR" altLang="en-US" sz="1700" dirty="0" err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매핑</a:t>
              </a:r>
              <a:endParaRPr lang="ko-KR" altLang="en-US" sz="17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13219" y="1628800"/>
              <a:ext cx="1296144" cy="2160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Cart mapper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0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10" name="직사각형 9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벡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엔드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구조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13" name="직사각형 12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Bebas Neue" pitchFamily="34" charset="0"/>
                </a:rPr>
                <a:t>2 service</a:t>
              </a:r>
              <a:endParaRPr lang="ko-KR" altLang="en-US" sz="2400" dirty="0">
                <a:solidFill>
                  <a:schemeClr val="tx1"/>
                </a:solidFill>
                <a:latin typeface="Bebas Neue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619672" y="2636912"/>
            <a:ext cx="2248483" cy="2363868"/>
            <a:chOff x="395536" y="1628800"/>
            <a:chExt cx="2248483" cy="236386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95536" y="1744185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비밀번호를 </a:t>
              </a:r>
              <a:endPara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단방향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암호화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하는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로직을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가진 서비스</a:t>
              </a:r>
              <a:endPara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71705" y="1628800"/>
              <a:ext cx="1296144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Signup service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056930" y="2636912"/>
            <a:ext cx="2248483" cy="2366603"/>
            <a:chOff x="6137050" y="1628800"/>
            <a:chExt cx="2248483" cy="236660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6137050" y="1746920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Login Controller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에서 받은 </a:t>
              </a:r>
              <a:r>
                <a:rPr lang="en-US" altLang="ko-KR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ID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와 비밀번호의 </a:t>
              </a:r>
              <a:r>
                <a:rPr lang="ko-KR" altLang="en-US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유효성</a:t>
              </a:r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을 </a:t>
              </a:r>
              <a:endPara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확인하는 서비스</a:t>
              </a:r>
              <a:endParaRPr lang="ko-KR" altLang="en-US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13219" y="1628800"/>
              <a:ext cx="1296144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Bebas Neue" pitchFamily="34" charset="0"/>
                </a:rPr>
                <a:t>Login service</a:t>
              </a:r>
              <a:endParaRPr lang="ko-KR" altLang="en-US" sz="1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45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DB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구조 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 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스키마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9532" y="1264051"/>
            <a:ext cx="2248483" cy="5337932"/>
            <a:chOff x="395536" y="1628800"/>
            <a:chExt cx="2248483" cy="236386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95536" y="1744185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EMAIL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VARCHAR(100) NOT NULL </a:t>
              </a:r>
              <a:r>
                <a:rPr lang="en-US" altLang="ko-KR" sz="1200" b="1" u="sng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PRIMARY KEY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PASSWORD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VARCHAR(500) NOT NULL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</a:p>
            <a:p>
              <a:endParaRPr lang="en-US" altLang="ko-KR" sz="12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NAME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VARCHAR(100)</a:t>
              </a:r>
              <a:r>
                <a:rPr lang="en-US" altLang="ko-KR" sz="14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NOT NULL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PHONE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VARCHAR(20) NOT NULL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ADDRESS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VARCHAR(100)</a:t>
              </a:r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71705" y="1628800"/>
              <a:ext cx="129614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ebas Neue" pitchFamily="34" charset="0"/>
                </a:rPr>
                <a:t>USER</a:t>
              </a:r>
              <a:endParaRPr lang="ko-KR" altLang="en-US" sz="2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99981" y="1268721"/>
            <a:ext cx="2248483" cy="5328592"/>
            <a:chOff x="3291284" y="1628800"/>
            <a:chExt cx="2248483" cy="235973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291284" y="1740049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EMAIL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VARCHAR(100) NOT NULL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  <a:endParaRPr lang="en-US" altLang="ko-KR" sz="1400" b="1" dirty="0" smtClean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ID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BIGINT</a:t>
              </a:r>
              <a:r>
                <a:rPr lang="en-US" altLang="ko-KR" sz="12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NOT NULL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SIZE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VARCHAR(100) NOT NULL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COLOR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VARCHAR(20) NOT NULL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COUNT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BIGINT(100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),</a:t>
              </a:r>
            </a:p>
            <a:p>
              <a:endParaRPr lang="en-US" altLang="ko-KR" sz="1400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200" b="1" u="sng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PRIMARY KEY(</a:t>
              </a:r>
              <a:r>
                <a:rPr lang="en-US" altLang="ko-KR" sz="1200" b="1" u="sng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EMAIL, ID,</a:t>
              </a:r>
              <a:r>
                <a:rPr lang="en-US" altLang="ko-KR" sz="1200" b="1" u="sng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u="sng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COLOR, SIZE</a:t>
              </a:r>
              <a:r>
                <a:rPr lang="en-US" altLang="ko-KR" sz="1200" b="1" u="sng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)</a:t>
              </a:r>
            </a:p>
            <a:p>
              <a:endParaRPr lang="ko-KR" altLang="en-US" sz="1400" dirty="0">
                <a:solidFill>
                  <a:schemeClr val="tx1"/>
                </a:solidFill>
                <a:latin typeface="Noto Sans" pitchFamily="34" charset="0"/>
                <a:cs typeface="Noto Sans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67453" y="1628800"/>
              <a:ext cx="129614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ebas Neue" pitchFamily="34" charset="0"/>
                </a:rPr>
                <a:t>CART</a:t>
              </a:r>
              <a:endParaRPr lang="ko-KR" altLang="en-US" sz="2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429756" y="1260963"/>
            <a:ext cx="2248483" cy="5344108"/>
            <a:chOff x="6137050" y="1628800"/>
            <a:chExt cx="2248483" cy="2366603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137050" y="1746920"/>
              <a:ext cx="2248483" cy="22484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ID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BIGINT AUTO_INCREMENT NOT NULL </a:t>
              </a:r>
              <a:r>
                <a:rPr lang="en-US" altLang="ko-KR" sz="1200" b="1" u="sng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PRIMARY KEY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NAME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VARCHAR(100) NOT NULL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PRICE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BIGINT</a:t>
              </a:r>
              <a:r>
                <a:rPr lang="en-US" altLang="ko-KR" sz="12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NOT NULL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  <a:endParaRPr lang="en-US" altLang="ko-KR" sz="1400" b="1" dirty="0" smtClean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DELIVERY_CHARGE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BIGINT</a:t>
              </a:r>
              <a:r>
                <a:rPr lang="en-US" altLang="ko-KR" sz="12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NOT NULL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HITCOUNT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BIGINT</a:t>
              </a:r>
              <a:r>
                <a:rPr lang="en-US" altLang="ko-KR" sz="12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DEFAULT 0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,</a:t>
              </a:r>
              <a:endParaRPr lang="en-US" altLang="ko-KR" sz="1400" b="1" dirty="0" smtClean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SIZE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VARCHAR(10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),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Noto Sans" pitchFamily="34" charset="0"/>
                <a:ea typeface="Noto Sans" pitchFamily="34" charset="0"/>
                <a:cs typeface="Noto Sans" pitchFamily="34" charset="0"/>
              </a:endParaRPr>
            </a:p>
            <a:p>
              <a:r>
                <a:rPr lang="en-US" altLang="ko-KR" sz="1400" dirty="0">
                  <a:solidFill>
                    <a:schemeClr val="tx2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COLOR</a:t>
              </a:r>
              <a:r>
                <a:rPr lang="en-US" altLang="ko-KR" sz="1400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Noto Sans" pitchFamily="34" charset="0"/>
                  <a:ea typeface="Noto Sans" pitchFamily="34" charset="0"/>
                  <a:cs typeface="Noto Sans" pitchFamily="34" charset="0"/>
                </a:rPr>
                <a:t>VARCHAR(20)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613219" y="1628800"/>
              <a:ext cx="129614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ebas Neue" pitchFamily="34" charset="0"/>
                </a:rPr>
                <a:t>PRODUCT</a:t>
              </a:r>
              <a:endParaRPr lang="ko-KR" altLang="en-US" sz="24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2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9144000" cy="1124744"/>
            <a:chOff x="0" y="0"/>
            <a:chExt cx="9144000" cy="1124744"/>
          </a:xfrm>
        </p:grpSpPr>
        <p:sp>
          <p:nvSpPr>
            <p:cNvPr id="11" name="직사각형 10"/>
            <p:cNvSpPr/>
            <p:nvPr/>
          </p:nvSpPr>
          <p:spPr>
            <a:xfrm>
              <a:off x="0" y="0"/>
              <a:ext cx="9144000" cy="11247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프론트</a:t>
              </a:r>
              <a:r>
                <a:rPr lang="en-US" altLang="ko-KR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-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엔드</a:t>
              </a:r>
              <a:r>
                <a:rPr lang="ko-KR" altLang="en-US" sz="4000" dirty="0" smtClean="0">
                  <a:solidFill>
                    <a:schemeClr val="tx1"/>
                  </a:solidFill>
                  <a:latin typeface="a옛날목욕탕B" pitchFamily="18" charset="-127"/>
                  <a:ea typeface="a옛날목욕탕B" pitchFamily="18" charset="-127"/>
                </a:rPr>
                <a:t> 구조</a:t>
              </a:r>
              <a:endParaRPr lang="ko-KR" altLang="en-US" sz="4000" dirty="0">
                <a:solidFill>
                  <a:schemeClr val="tx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0"/>
              <a:ext cx="107504" cy="1124744"/>
            </a:xfrm>
            <a:prstGeom prst="rect">
              <a:avLst/>
            </a:prstGeom>
            <a:solidFill>
              <a:srgbClr val="00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0" y="1228723"/>
            <a:ext cx="2483768" cy="332481"/>
            <a:chOff x="0" y="1228723"/>
            <a:chExt cx="1654131" cy="332481"/>
          </a:xfrm>
        </p:grpSpPr>
        <p:sp>
          <p:nvSpPr>
            <p:cNvPr id="14" name="직사각형 13"/>
            <p:cNvSpPr/>
            <p:nvPr/>
          </p:nvSpPr>
          <p:spPr>
            <a:xfrm>
              <a:off x="0" y="1228723"/>
              <a:ext cx="1654131" cy="332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Bebas Neue" pitchFamily="34" charset="0"/>
                </a:rPr>
                <a:t>Routes</a:t>
              </a:r>
              <a:endParaRPr lang="ko-KR" altLang="en-US" sz="2400" dirty="0">
                <a:solidFill>
                  <a:schemeClr val="tx1"/>
                </a:solidFill>
                <a:latin typeface="Bebas Neue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00779" y="1228723"/>
              <a:ext cx="253352" cy="3324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683568" y="2348880"/>
            <a:ext cx="7416824" cy="64807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컴포넌트 </a:t>
            </a:r>
            <a:r>
              <a:rPr lang="en-US" altLang="ko-KR" dirty="0">
                <a:solidFill>
                  <a:schemeClr val="tx1"/>
                </a:solidFill>
              </a:rPr>
              <a:t>: /main, /login, /signup, /search, /product, /cart, /order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568" y="3212976"/>
            <a:ext cx="7416824" cy="64807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* : Not Found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83568" y="4077072"/>
            <a:ext cx="7416824" cy="648072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리다이렉트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/</a:t>
            </a:r>
            <a:r>
              <a:rPr lang="en-US" altLang="ko-KR" dirty="0" err="1" smtClean="0">
                <a:solidFill>
                  <a:schemeClr val="tx1"/>
                </a:solidFill>
              </a:rPr>
              <a:t>signout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smtClean="0">
                <a:solidFill>
                  <a:schemeClr val="tx1"/>
                </a:solidFill>
              </a:rPr>
              <a:t>home         /</a:t>
            </a:r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4067944" y="4293096"/>
            <a:ext cx="252028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633</Words>
  <Application>Microsoft Office PowerPoint</Application>
  <PresentationFormat>화면 슬라이드 쇼(4:3)</PresentationFormat>
  <Paragraphs>170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굴림</vt:lpstr>
      <vt:lpstr>Arial</vt:lpstr>
      <vt:lpstr>나눔바른고딕</vt:lpstr>
      <vt:lpstr>넥슨 풋볼고딕 B</vt:lpstr>
      <vt:lpstr>맑은 고딕</vt:lpstr>
      <vt:lpstr>Bebas Neue</vt:lpstr>
      <vt:lpstr>나눔손글씨 붓</vt:lpstr>
      <vt:lpstr>a옛날목욕탕B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39</cp:revision>
  <dcterms:created xsi:type="dcterms:W3CDTF">2018-12-10T08:24:50Z</dcterms:created>
  <dcterms:modified xsi:type="dcterms:W3CDTF">2018-12-11T06:17:56Z</dcterms:modified>
</cp:coreProperties>
</file>