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70" r:id="rId5"/>
    <p:sldId id="261" r:id="rId6"/>
    <p:sldId id="266" r:id="rId7"/>
    <p:sldId id="267" r:id="rId8"/>
    <p:sldId id="268" r:id="rId9"/>
    <p:sldId id="269" r:id="rId10"/>
    <p:sldId id="262" r:id="rId11"/>
    <p:sldId id="263" r:id="rId12"/>
    <p:sldId id="264" r:id="rId13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214" autoAdjust="0"/>
  </p:normalViewPr>
  <p:slideViewPr>
    <p:cSldViewPr snapToGrid="0" snapToObjects="1">
      <p:cViewPr varScale="1">
        <p:scale>
          <a:sx n="49" d="100"/>
          <a:sy n="49" d="100"/>
        </p:scale>
        <p:origin x="192" y="48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30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 </a:t>
            </a:r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 </a:t>
            </a:r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 </a:t>
            </a:r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ARM Cortex-A MP Core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 </a:t>
            </a:r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OS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Embedded System Path 2</a:t>
            </a:r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 </a:t>
            </a:r>
            <a:r>
              <a:rPr lang="en-US" altLang="ko-KR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</a:t>
            </a:r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</a:t>
            </a:r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dirty="0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김소흥</a:t>
            </a:r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연구원</a:t>
            </a:r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dirty="0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이해건</a:t>
            </a:r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연구원</a:t>
            </a:r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dirty="0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조나경</a:t>
            </a:r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연구원</a:t>
            </a:r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BA7290-73EE-6266-2362-0CCB2E6F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14299"/>
              </p:ext>
            </p:extLst>
          </p:nvPr>
        </p:nvGraphicFramePr>
        <p:xfrm>
          <a:off x="1254103" y="1842247"/>
          <a:ext cx="15047955" cy="75083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7617">
                  <a:extLst>
                    <a:ext uri="{9D8B030D-6E8A-4147-A177-3AD203B41FA5}">
                      <a16:colId xmlns:a16="http://schemas.microsoft.com/office/drawing/2014/main" val="1306770369"/>
                    </a:ext>
                  </a:extLst>
                </a:gridCol>
                <a:gridCol w="1843405">
                  <a:extLst>
                    <a:ext uri="{9D8B030D-6E8A-4147-A177-3AD203B41FA5}">
                      <a16:colId xmlns:a16="http://schemas.microsoft.com/office/drawing/2014/main" val="2188803540"/>
                    </a:ext>
                  </a:extLst>
                </a:gridCol>
                <a:gridCol w="4416764">
                  <a:extLst>
                    <a:ext uri="{9D8B030D-6E8A-4147-A177-3AD203B41FA5}">
                      <a16:colId xmlns:a16="http://schemas.microsoft.com/office/drawing/2014/main" val="4166421241"/>
                    </a:ext>
                  </a:extLst>
                </a:gridCol>
                <a:gridCol w="1843405">
                  <a:extLst>
                    <a:ext uri="{9D8B030D-6E8A-4147-A177-3AD203B41FA5}">
                      <a16:colId xmlns:a16="http://schemas.microsoft.com/office/drawing/2014/main" val="757823043"/>
                    </a:ext>
                  </a:extLst>
                </a:gridCol>
                <a:gridCol w="4416764">
                  <a:extLst>
                    <a:ext uri="{9D8B030D-6E8A-4147-A177-3AD203B41FA5}">
                      <a16:colId xmlns:a16="http://schemas.microsoft.com/office/drawing/2014/main" val="1616450341"/>
                    </a:ext>
                  </a:extLst>
                </a:gridCol>
              </a:tblGrid>
              <a:tr h="766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개발 목표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목표 </a:t>
                      </a:r>
                      <a:r>
                        <a:rPr lang="ko-KR" altLang="en-US" sz="2800" b="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달성률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기대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미완성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개선책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962958"/>
                  </a:ext>
                </a:extLst>
              </a:tr>
              <a:tr h="1747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멀티 프로세싱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100%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프로세스가 동시 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실행될 수 있다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34384"/>
                  </a:ext>
                </a:extLst>
              </a:tr>
              <a:tr h="2497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시스템 콜 서비스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100%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사용자 모드가 </a:t>
                      </a:r>
                      <a:r>
                        <a:rPr lang="ko-KR" altLang="en-US" sz="2800" b="0" dirty="0" err="1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커널영역의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기능까지 사용할 수 있게 된다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355048"/>
                  </a:ext>
                </a:extLst>
              </a:tr>
              <a:tr h="2497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Demand Paging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100%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물리적 메모리보다 큰 용량의 메모리를 지원할 수 있다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캐시 성능 최적화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8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4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544076A-5C77-9C43-C3E4-74FB88A550B8}"/>
              </a:ext>
            </a:extLst>
          </p:cNvPr>
          <p:cNvGrpSpPr/>
          <p:nvPr/>
        </p:nvGrpSpPr>
        <p:grpSpPr>
          <a:xfrm>
            <a:off x="871433" y="3128108"/>
            <a:ext cx="14800267" cy="1317368"/>
            <a:chOff x="621852" y="2735606"/>
            <a:chExt cx="14800267" cy="13173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2AD42F-A137-1EC8-9422-7AD7E8AB4E55}"/>
                </a:ext>
              </a:extLst>
            </p:cNvPr>
            <p:cNvSpPr txBox="1"/>
            <p:nvPr/>
          </p:nvSpPr>
          <p:spPr>
            <a:xfrm>
              <a:off x="621852" y="2735606"/>
              <a:ext cx="141906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○</a:t>
              </a:r>
              <a:r>
                <a:rPr lang="ko-KR" altLang="en-US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</a:t>
              </a:r>
              <a:r>
                <a:rPr lang="en-US" altLang="ko-KR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Demanding page </a:t>
              </a:r>
              <a:r>
                <a:rPr lang="ko-KR" altLang="en-US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에서의 </a:t>
              </a:r>
              <a:r>
                <a:rPr lang="en-US" altLang="ko-KR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cache </a:t>
              </a:r>
              <a:r>
                <a:rPr lang="ko-KR" altLang="en-US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최적화</a:t>
              </a:r>
              <a:endParaRPr lang="en-US" altLang="ko-KR" sz="4000" b="1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062C54-7E3B-DE91-A5C6-E40FF075D4A3}"/>
                </a:ext>
              </a:extLst>
            </p:cNvPr>
            <p:cNvSpPr txBox="1"/>
            <p:nvPr/>
          </p:nvSpPr>
          <p:spPr>
            <a:xfrm>
              <a:off x="1231452" y="3468199"/>
              <a:ext cx="14190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현재 간단하게 구현된 </a:t>
              </a:r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cache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성능을 최적화 한다</a:t>
              </a:r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DB46E94-CC42-8AE6-B553-93640CEA67A6}"/>
              </a:ext>
            </a:extLst>
          </p:cNvPr>
          <p:cNvGrpSpPr/>
          <p:nvPr/>
        </p:nvGrpSpPr>
        <p:grpSpPr>
          <a:xfrm>
            <a:off x="935615" y="6065344"/>
            <a:ext cx="14800267" cy="1809811"/>
            <a:chOff x="621852" y="2735606"/>
            <a:chExt cx="14800267" cy="18098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4CC687-599C-BA96-8395-3D28CC7A0F75}"/>
                </a:ext>
              </a:extLst>
            </p:cNvPr>
            <p:cNvSpPr txBox="1"/>
            <p:nvPr/>
          </p:nvSpPr>
          <p:spPr>
            <a:xfrm>
              <a:off x="621852" y="2735606"/>
              <a:ext cx="141906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○</a:t>
              </a:r>
              <a:r>
                <a:rPr lang="ko-KR" altLang="en-US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</a:t>
              </a:r>
              <a:r>
                <a:rPr lang="en-US" altLang="ko-KR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IRQ</a:t>
              </a:r>
              <a:r>
                <a:rPr lang="ko-KR" altLang="en-US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</a:t>
              </a:r>
              <a:r>
                <a:rPr lang="en-US" altLang="ko-KR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Handler </a:t>
              </a:r>
              <a:r>
                <a:rPr lang="ko-KR" altLang="en-US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설계</a:t>
              </a:r>
              <a:endParaRPr lang="en-US" altLang="ko-KR" sz="4000" b="1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971C67-7BF5-B97E-E2E5-7E14EC6394B5}"/>
                </a:ext>
              </a:extLst>
            </p:cNvPr>
            <p:cNvSpPr txBox="1"/>
            <p:nvPr/>
          </p:nvSpPr>
          <p:spPr>
            <a:xfrm>
              <a:off x="1231452" y="3468199"/>
              <a:ext cx="1419066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IRQ 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인터럽트가 발생할 경우 기존에 구현된 </a:t>
              </a:r>
              <a:r>
                <a:rPr lang="ko-KR" altLang="en-US" sz="32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핸들러를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사용하는 것이 아니라</a:t>
              </a:r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직접 처리하도록 구현할 수 있다</a:t>
              </a:r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01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1E980D-98F5-BF97-EEA5-FD4A34C41C36}"/>
              </a:ext>
            </a:extLst>
          </p:cNvPr>
          <p:cNvGrpSpPr/>
          <p:nvPr/>
        </p:nvGrpSpPr>
        <p:grpSpPr>
          <a:xfrm>
            <a:off x="983451" y="1714192"/>
            <a:ext cx="14800265" cy="2277546"/>
            <a:chOff x="621852" y="5569089"/>
            <a:chExt cx="14800265" cy="22775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F85915-D64E-9130-EB13-AB1F2C101392}"/>
                </a:ext>
              </a:extLst>
            </p:cNvPr>
            <p:cNvSpPr txBox="1"/>
            <p:nvPr/>
          </p:nvSpPr>
          <p:spPr>
            <a:xfrm>
              <a:off x="621852" y="5569089"/>
              <a:ext cx="14190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○</a:t>
              </a:r>
              <a:r>
                <a:rPr lang="ko-KR" altLang="en-US" sz="32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</a:t>
              </a:r>
              <a:r>
                <a:rPr lang="ko-KR" altLang="en-US" sz="3200" b="1" dirty="0" err="1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김소흥</a:t>
              </a:r>
              <a:r>
                <a:rPr lang="ko-KR" altLang="en-US" sz="32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연구원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16927E-FDB7-88F2-AB8F-AA59DE54DBA6}"/>
                </a:ext>
              </a:extLst>
            </p:cNvPr>
            <p:cNvSpPr txBox="1"/>
            <p:nvPr/>
          </p:nvSpPr>
          <p:spPr>
            <a:xfrm>
              <a:off x="1231450" y="6276975"/>
              <a:ext cx="141906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임베디드 시스템에 전원이 들어오고 나서부터 </a:t>
              </a:r>
              <a:r>
                <a:rPr lang="en-US" altLang="ko-KR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OS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가 실행되고 </a:t>
              </a:r>
              <a:r>
                <a:rPr lang="en-US" altLang="ko-KR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APP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이 실행되기 까지의 모든 과정을 직접 </a:t>
              </a:r>
              <a:r>
                <a:rPr lang="ko-KR" altLang="en-US" sz="24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구현해봄으로써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시스템 전체에 관한 이해력을 높일 수 있었습니다</a:t>
              </a:r>
              <a:r>
                <a:rPr lang="en-US" altLang="ko-KR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 C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언어의 함수와 어셈블리의 함수를 혼합해 사용하는 과정에서 레지스터 정보가 망가지고 이를 처리하는 과정이 가장 어려웠는데 분기가 일어날 때 마다 모든 레지스터에 저장된 값을 손으로 적어가며 코드를 작성하는 방식으로 해결했습니다</a:t>
              </a:r>
              <a:r>
                <a:rPr lang="en-US" altLang="ko-KR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D4A7FBB-DCBF-67E5-D868-6291590F6AF1}"/>
              </a:ext>
            </a:extLst>
          </p:cNvPr>
          <p:cNvGrpSpPr/>
          <p:nvPr/>
        </p:nvGrpSpPr>
        <p:grpSpPr>
          <a:xfrm>
            <a:off x="983451" y="4330723"/>
            <a:ext cx="14800265" cy="2277546"/>
            <a:chOff x="621852" y="5569089"/>
            <a:chExt cx="14800265" cy="22775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7F4B1-2FF3-E518-6AC3-815E95CF096D}"/>
                </a:ext>
              </a:extLst>
            </p:cNvPr>
            <p:cNvSpPr txBox="1"/>
            <p:nvPr/>
          </p:nvSpPr>
          <p:spPr>
            <a:xfrm>
              <a:off x="621852" y="5569089"/>
              <a:ext cx="14190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○</a:t>
              </a:r>
              <a:r>
                <a:rPr lang="ko-KR" altLang="en-US" sz="32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</a:t>
              </a:r>
              <a:r>
                <a:rPr lang="ko-KR" altLang="en-US" sz="3200" b="1" dirty="0" err="1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이해건</a:t>
              </a:r>
              <a:r>
                <a:rPr lang="ko-KR" altLang="en-US" sz="32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연구원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12C01E-85E0-E4FE-2FDB-1A24FF13B07B}"/>
                </a:ext>
              </a:extLst>
            </p:cNvPr>
            <p:cNvSpPr txBox="1"/>
            <p:nvPr/>
          </p:nvSpPr>
          <p:spPr>
            <a:xfrm>
              <a:off x="1231450" y="6276975"/>
              <a:ext cx="141906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현업에서는 이미 </a:t>
              </a:r>
              <a:r>
                <a:rPr lang="ko-KR" altLang="en-US" sz="24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세팅되어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있는 임베디드 장치에서 어플리케이션을 다뤘는데</a:t>
              </a:r>
              <a:r>
                <a:rPr lang="en-US" altLang="ko-KR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어셈블리 언어까지 사용하며 </a:t>
              </a:r>
              <a:r>
                <a:rPr lang="en-US" altLang="ko-KR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low level 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의 환경을 </a:t>
              </a:r>
              <a:r>
                <a:rPr lang="ko-KR" altLang="en-US" sz="24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경험해봄으로써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자사 제품에 대한 이해도를 높일 수 있었습니다</a:t>
              </a:r>
              <a:r>
                <a:rPr lang="en-US" altLang="ko-KR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 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마지막 프로젝트인 </a:t>
              </a:r>
              <a:r>
                <a:rPr lang="en-US" altLang="ko-KR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demanding page 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구현에서 </a:t>
              </a:r>
              <a:r>
                <a:rPr lang="en-US" altLang="ko-KR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cache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를 적용하는 것에 어려움이 있었는데</a:t>
              </a:r>
              <a:r>
                <a:rPr lang="en-US" altLang="ko-KR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구현에 앞서 각 테이블 적용시켜야 하는 </a:t>
              </a:r>
              <a:r>
                <a:rPr lang="en-US" altLang="ko-KR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cache 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정책을 단계별로 정리하고 적용시킴으로써 해결했습니다</a:t>
              </a:r>
              <a:r>
                <a:rPr lang="en-US" altLang="ko-KR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C928D1-02E3-5858-79A1-498B3240C36B}"/>
              </a:ext>
            </a:extLst>
          </p:cNvPr>
          <p:cNvGrpSpPr/>
          <p:nvPr/>
        </p:nvGrpSpPr>
        <p:grpSpPr>
          <a:xfrm>
            <a:off x="983451" y="7100711"/>
            <a:ext cx="14800265" cy="2277546"/>
            <a:chOff x="621852" y="5569089"/>
            <a:chExt cx="14800265" cy="227754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D4C240-7266-4695-746E-9111132B2CD4}"/>
                </a:ext>
              </a:extLst>
            </p:cNvPr>
            <p:cNvSpPr txBox="1"/>
            <p:nvPr/>
          </p:nvSpPr>
          <p:spPr>
            <a:xfrm>
              <a:off x="621852" y="5569089"/>
              <a:ext cx="14190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○ </a:t>
              </a:r>
              <a:r>
                <a:rPr lang="ko-KR" altLang="en-US" sz="3200" b="1" dirty="0" err="1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조나경</a:t>
              </a:r>
              <a:r>
                <a:rPr lang="ko-KR" altLang="en-US" sz="32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연구원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C495B1-3250-A597-3402-EA598D3F43C2}"/>
                </a:ext>
              </a:extLst>
            </p:cNvPr>
            <p:cNvSpPr txBox="1"/>
            <p:nvPr/>
          </p:nvSpPr>
          <p:spPr>
            <a:xfrm>
              <a:off x="1231450" y="6276975"/>
              <a:ext cx="141906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하루나 이틀 단위로 정해진 기한내에 각 주제의 프로젝트를 완성하는 과정을 통해 현업에서도 적용할 수 있는 한정된 시간 내에서의 문제 </a:t>
              </a:r>
              <a:r>
                <a:rPr lang="ko-KR" altLang="en-US" sz="24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해결력을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키울 수 있었습니다</a:t>
              </a:r>
              <a:r>
                <a:rPr lang="en-US" altLang="ko-KR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 Page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en-US" altLang="ko-KR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table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을 구현하는 과정에서 비트 단위의 연산과 </a:t>
              </a:r>
              <a:r>
                <a:rPr lang="en-US" altLang="ko-KR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16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진수를 혼합하여 사용하는 것에 어려움이 있었는데</a:t>
              </a:r>
              <a:r>
                <a:rPr lang="en-US" altLang="ko-KR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디버깅 과정에서 모든 레지스터나 변수를 포함하여 로그를 출력함으로써 해결할 수 있었습니다</a:t>
              </a:r>
              <a:r>
                <a:rPr lang="en-US" altLang="ko-KR" sz="2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3422142"/>
            <a:ext cx="11160121" cy="503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상세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F2F748-EEA7-695D-49F2-B4DA6EC4195C}"/>
              </a:ext>
            </a:extLst>
          </p:cNvPr>
          <p:cNvGrpSpPr/>
          <p:nvPr/>
        </p:nvGrpSpPr>
        <p:grpSpPr>
          <a:xfrm>
            <a:off x="926651" y="2782398"/>
            <a:ext cx="14800267" cy="1809811"/>
            <a:chOff x="621852" y="2735606"/>
            <a:chExt cx="14800267" cy="18098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27C6BD-CCA5-308E-EA77-884A6714C5CF}"/>
                </a:ext>
              </a:extLst>
            </p:cNvPr>
            <p:cNvSpPr txBox="1"/>
            <p:nvPr/>
          </p:nvSpPr>
          <p:spPr>
            <a:xfrm>
              <a:off x="621852" y="2735606"/>
              <a:ext cx="141906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○</a:t>
              </a:r>
              <a:r>
                <a:rPr lang="ko-KR" altLang="en-US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</a:t>
              </a:r>
              <a:r>
                <a:rPr lang="en-US" altLang="ko-KR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Project</a:t>
              </a:r>
              <a:r>
                <a:rPr lang="ko-KR" altLang="en-US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주제 및 목표</a:t>
              </a:r>
              <a:endParaRPr lang="en-US" altLang="ko-KR" sz="4000" b="1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F3A57E-C776-83FD-E830-C36D6E39CF25}"/>
                </a:ext>
              </a:extLst>
            </p:cNvPr>
            <p:cNvSpPr txBox="1"/>
            <p:nvPr/>
          </p:nvSpPr>
          <p:spPr>
            <a:xfrm>
              <a:off x="1231452" y="3468199"/>
              <a:ext cx="1419066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ARM Cortex-A MP Core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환경에서 동작하는 </a:t>
              </a:r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OS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를 설계한다</a:t>
              </a:r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 </a:t>
              </a:r>
            </a:p>
            <a:p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설계한 </a:t>
              </a:r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OS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는 멀티 프로세싱</a:t>
              </a:r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시스템 콜 서비스</a:t>
              </a:r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Demand Paging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을 제공한다</a:t>
              </a:r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7A25C4-C21C-60F6-D19D-2735E484F1EE}"/>
              </a:ext>
            </a:extLst>
          </p:cNvPr>
          <p:cNvGrpSpPr/>
          <p:nvPr/>
        </p:nvGrpSpPr>
        <p:grpSpPr>
          <a:xfrm>
            <a:off x="926653" y="5905973"/>
            <a:ext cx="14800265" cy="2277546"/>
            <a:chOff x="621852" y="5569089"/>
            <a:chExt cx="14800265" cy="22775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8FB2DC-FD3E-52E1-B45A-F885E1666038}"/>
                </a:ext>
              </a:extLst>
            </p:cNvPr>
            <p:cNvSpPr txBox="1"/>
            <p:nvPr/>
          </p:nvSpPr>
          <p:spPr>
            <a:xfrm>
              <a:off x="621852" y="5569089"/>
              <a:ext cx="141906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○</a:t>
              </a:r>
              <a:r>
                <a:rPr lang="ko-KR" altLang="en-US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</a:t>
              </a:r>
              <a:r>
                <a:rPr lang="en-US" altLang="ko-KR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Project</a:t>
              </a:r>
              <a:r>
                <a:rPr lang="ko-KR" altLang="en-US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진행 결과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D6AA18-EC98-D40E-D560-EDC20F16041B}"/>
                </a:ext>
              </a:extLst>
            </p:cNvPr>
            <p:cNvSpPr txBox="1"/>
            <p:nvPr/>
          </p:nvSpPr>
          <p:spPr>
            <a:xfrm>
              <a:off x="1231450" y="6276975"/>
              <a:ext cx="141906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멀티 프로세싱 구현 완료 </a:t>
              </a:r>
              <a:endParaRPr lang="en-US" altLang="ko-KR" sz="32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시스템 콜 서비스 구현 완료</a:t>
              </a:r>
              <a:endParaRPr lang="en-US" altLang="ko-KR" sz="32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Cache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를 사용한 </a:t>
              </a:r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Demand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en-US" altLang="ko-KR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Paging 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구현 완료</a:t>
              </a:r>
              <a:endParaRPr lang="en-US" altLang="ko-KR" sz="32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04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상세</a:t>
            </a:r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_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메모리 </a:t>
            </a:r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Layout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6" name="그림 5" descr="텍스트, 스크린샷, 평행, 라인이(가) 표시된 사진&#10;&#10;자동 생성된 설명">
            <a:extLst>
              <a:ext uri="{FF2B5EF4-FFF2-40B4-BE49-F238E27FC236}">
                <a16:creationId xmlns:a16="http://schemas.microsoft.com/office/drawing/2014/main" id="{99E8EA95-FFC7-AC23-A412-9CB605AE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16" y="2018433"/>
            <a:ext cx="12536729" cy="74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7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상세</a:t>
            </a:r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_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프로세싱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9BFD6D-0E44-75A5-EA41-EAD1441E9B12}"/>
              </a:ext>
            </a:extLst>
          </p:cNvPr>
          <p:cNvGrpSpPr/>
          <p:nvPr/>
        </p:nvGrpSpPr>
        <p:grpSpPr>
          <a:xfrm>
            <a:off x="554963" y="1956715"/>
            <a:ext cx="10432827" cy="1261884"/>
            <a:chOff x="621852" y="5569089"/>
            <a:chExt cx="14800265" cy="1261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EFEC5C-5067-83C6-62B4-1E88906D9B13}"/>
                </a:ext>
              </a:extLst>
            </p:cNvPr>
            <p:cNvSpPr txBox="1"/>
            <p:nvPr/>
          </p:nvSpPr>
          <p:spPr>
            <a:xfrm>
              <a:off x="621852" y="5569089"/>
              <a:ext cx="141906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○</a:t>
              </a:r>
              <a:r>
                <a:rPr lang="ko-KR" altLang="en-US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목표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58CBD5-BC54-7C0F-896D-E29289CF979F}"/>
                </a:ext>
              </a:extLst>
            </p:cNvPr>
            <p:cNvSpPr txBox="1"/>
            <p:nvPr/>
          </p:nvSpPr>
          <p:spPr>
            <a:xfrm>
              <a:off x="1231451" y="6276975"/>
              <a:ext cx="1419066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Context Switch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를 구현하여 멀티 프로세싱을 지원한다</a:t>
              </a:r>
              <a:endPara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48E31A1-2FC8-1745-E347-26861AAE22C2}"/>
              </a:ext>
            </a:extLst>
          </p:cNvPr>
          <p:cNvGrpSpPr/>
          <p:nvPr/>
        </p:nvGrpSpPr>
        <p:grpSpPr>
          <a:xfrm>
            <a:off x="579957" y="4032316"/>
            <a:ext cx="10003117" cy="2315049"/>
            <a:chOff x="554963" y="4847067"/>
            <a:chExt cx="10003117" cy="23150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F85644-3E24-FE68-CBC5-B02E66599BE3}"/>
                </a:ext>
              </a:extLst>
            </p:cNvPr>
            <p:cNvSpPr txBox="1"/>
            <p:nvPr/>
          </p:nvSpPr>
          <p:spPr>
            <a:xfrm>
              <a:off x="554963" y="4847067"/>
              <a:ext cx="100031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○</a:t>
              </a:r>
              <a:r>
                <a:rPr lang="ko-KR" altLang="en-US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개발 상세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CF696C-8C1E-6011-D2B2-483AF7A6252F}"/>
                </a:ext>
              </a:extLst>
            </p:cNvPr>
            <p:cNvSpPr txBox="1"/>
            <p:nvPr/>
          </p:nvSpPr>
          <p:spPr>
            <a:xfrm>
              <a:off x="1164562" y="5684788"/>
              <a:ext cx="939351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arenBoth"/>
              </a:pP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PCB(Process Control Block) 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설계</a:t>
              </a:r>
              <a:endPara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    - app0 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와 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app1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의 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context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를 담을 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PCB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설계</a:t>
              </a:r>
              <a:endPara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    - 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프로그램 실행 초기에 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context(r0-r15, </a:t>
              </a:r>
              <a:r>
                <a:rPr lang="en-US" altLang="ko-KR" sz="30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cpsr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) 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저장 </a:t>
              </a:r>
              <a:endPara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0515BCE-D8EC-1204-6C44-64F607AC686D}"/>
              </a:ext>
            </a:extLst>
          </p:cNvPr>
          <p:cNvSpPr txBox="1"/>
          <p:nvPr/>
        </p:nvSpPr>
        <p:spPr>
          <a:xfrm>
            <a:off x="12529971" y="2668157"/>
            <a:ext cx="420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*context switch process</a:t>
            </a:r>
            <a:endParaRPr lang="ko-KR" altLang="en-US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9AF8D-B336-D275-4DBD-4C3C062E8BD3}"/>
              </a:ext>
            </a:extLst>
          </p:cNvPr>
          <p:cNvSpPr txBox="1"/>
          <p:nvPr/>
        </p:nvSpPr>
        <p:spPr>
          <a:xfrm>
            <a:off x="1189556" y="6477200"/>
            <a:ext cx="14190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(2) Context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Switch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구현</a:t>
            </a:r>
            <a:endParaRPr lang="en-US" altLang="ko-KR" sz="3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- Timer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의해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Interrupt 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발생</a:t>
            </a:r>
            <a:endParaRPr lang="en-US" altLang="ko-KR" sz="3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- IRQ Handler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의해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Context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Switch 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수행</a:t>
            </a:r>
            <a:endParaRPr lang="en-US" altLang="ko-KR" sz="3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- 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실행하고 있는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app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context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Store/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실행할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app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context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Load</a:t>
            </a:r>
          </a:p>
        </p:txBody>
      </p:sp>
      <p:pic>
        <p:nvPicPr>
          <p:cNvPr id="16" name="그림 15" descr="텍스트, 도표, 기술 도면, 평행이(가) 표시된 사진&#10;&#10;자동 생성된 설명">
            <a:extLst>
              <a:ext uri="{FF2B5EF4-FFF2-40B4-BE49-F238E27FC236}">
                <a16:creationId xmlns:a16="http://schemas.microsoft.com/office/drawing/2014/main" id="{C5C50B71-2D95-6AEF-FD4F-2A91A5C5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172" y="3126266"/>
            <a:ext cx="4207232" cy="63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상세</a:t>
            </a:r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_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 콜 서비스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9BFD6D-0E44-75A5-EA41-EAD1441E9B12}"/>
              </a:ext>
            </a:extLst>
          </p:cNvPr>
          <p:cNvGrpSpPr/>
          <p:nvPr/>
        </p:nvGrpSpPr>
        <p:grpSpPr>
          <a:xfrm>
            <a:off x="554963" y="1956715"/>
            <a:ext cx="10432827" cy="1723549"/>
            <a:chOff x="621852" y="5569089"/>
            <a:chExt cx="14800265" cy="17235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EFEC5C-5067-83C6-62B4-1E88906D9B13}"/>
                </a:ext>
              </a:extLst>
            </p:cNvPr>
            <p:cNvSpPr txBox="1"/>
            <p:nvPr/>
          </p:nvSpPr>
          <p:spPr>
            <a:xfrm>
              <a:off x="621852" y="5569089"/>
              <a:ext cx="141906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○</a:t>
              </a:r>
              <a:r>
                <a:rPr lang="ko-KR" altLang="en-US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목표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58CBD5-BC54-7C0F-896D-E29289CF979F}"/>
                </a:ext>
              </a:extLst>
            </p:cNvPr>
            <p:cNvSpPr txBox="1"/>
            <p:nvPr/>
          </p:nvSpPr>
          <p:spPr>
            <a:xfrm>
              <a:off x="1231451" y="6276975"/>
              <a:ext cx="141906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OS 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커널이 제공하는 서비스에 대해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응용 프로그램의 요청에 따라 커널에 접근하도록 한다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48E31A1-2FC8-1745-E347-26861AAE22C2}"/>
              </a:ext>
            </a:extLst>
          </p:cNvPr>
          <p:cNvGrpSpPr/>
          <p:nvPr/>
        </p:nvGrpSpPr>
        <p:grpSpPr>
          <a:xfrm>
            <a:off x="579957" y="4032316"/>
            <a:ext cx="10003117" cy="2315049"/>
            <a:chOff x="554963" y="4847067"/>
            <a:chExt cx="10003117" cy="23150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F85644-3E24-FE68-CBC5-B02E66599BE3}"/>
                </a:ext>
              </a:extLst>
            </p:cNvPr>
            <p:cNvSpPr txBox="1"/>
            <p:nvPr/>
          </p:nvSpPr>
          <p:spPr>
            <a:xfrm>
              <a:off x="554963" y="4847067"/>
              <a:ext cx="100031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○</a:t>
              </a:r>
              <a:r>
                <a:rPr lang="ko-KR" altLang="en-US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개발 상세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CF696C-8C1E-6011-D2B2-483AF7A6252F}"/>
                </a:ext>
              </a:extLst>
            </p:cNvPr>
            <p:cNvSpPr txBox="1"/>
            <p:nvPr/>
          </p:nvSpPr>
          <p:spPr>
            <a:xfrm>
              <a:off x="1164562" y="5684788"/>
              <a:ext cx="939351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arenBoth"/>
              </a:pP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시스템 콜 서비스 설계</a:t>
              </a:r>
              <a:endPara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   - 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해당 서비스를 호출할 경우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SVC Handler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호출</a:t>
              </a:r>
              <a:endPara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   - SVC Handler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에 의해 서비스 실행</a:t>
              </a:r>
              <a:endPara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7F680CC-966A-9F1B-4B94-69B6D694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790" y="3899673"/>
            <a:ext cx="4261175" cy="5080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525505-F976-56E6-794C-978624B79ED7}"/>
              </a:ext>
            </a:extLst>
          </p:cNvPr>
          <p:cNvSpPr txBox="1"/>
          <p:nvPr/>
        </p:nvSpPr>
        <p:spPr>
          <a:xfrm>
            <a:off x="10806145" y="3380090"/>
            <a:ext cx="420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*SVC Handler</a:t>
            </a:r>
            <a:endParaRPr lang="ko-KR" altLang="en-US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6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상세</a:t>
            </a:r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_Demand Paging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9BFD6D-0E44-75A5-EA41-EAD1441E9B12}"/>
              </a:ext>
            </a:extLst>
          </p:cNvPr>
          <p:cNvGrpSpPr/>
          <p:nvPr/>
        </p:nvGrpSpPr>
        <p:grpSpPr>
          <a:xfrm>
            <a:off x="579958" y="1660595"/>
            <a:ext cx="10432827" cy="1723549"/>
            <a:chOff x="621852" y="5569089"/>
            <a:chExt cx="14800265" cy="17235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EFEC5C-5067-83C6-62B4-1E88906D9B13}"/>
                </a:ext>
              </a:extLst>
            </p:cNvPr>
            <p:cNvSpPr txBox="1"/>
            <p:nvPr/>
          </p:nvSpPr>
          <p:spPr>
            <a:xfrm>
              <a:off x="621852" y="5569089"/>
              <a:ext cx="141906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○</a:t>
              </a:r>
              <a:r>
                <a:rPr lang="ko-KR" altLang="en-US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목표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58CBD5-BC54-7C0F-896D-E29289CF979F}"/>
                </a:ext>
              </a:extLst>
            </p:cNvPr>
            <p:cNvSpPr txBox="1"/>
            <p:nvPr/>
          </p:nvSpPr>
          <p:spPr>
            <a:xfrm>
              <a:off x="1231451" y="6276975"/>
              <a:ext cx="141906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프로세스에서 사용할 메모리 페이지를 생성 시에 모두 할당하지 않고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필요할 때마다 동적으로 할당하도록 구현한다</a:t>
              </a:r>
              <a:endPara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48E31A1-2FC8-1745-E347-26861AAE22C2}"/>
              </a:ext>
            </a:extLst>
          </p:cNvPr>
          <p:cNvGrpSpPr/>
          <p:nvPr/>
        </p:nvGrpSpPr>
        <p:grpSpPr>
          <a:xfrm>
            <a:off x="579958" y="3743966"/>
            <a:ext cx="16188524" cy="2625172"/>
            <a:chOff x="554963" y="4847067"/>
            <a:chExt cx="10003117" cy="28481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F85644-3E24-FE68-CBC5-B02E66599BE3}"/>
                </a:ext>
              </a:extLst>
            </p:cNvPr>
            <p:cNvSpPr txBox="1"/>
            <p:nvPr/>
          </p:nvSpPr>
          <p:spPr>
            <a:xfrm>
              <a:off x="554963" y="4847067"/>
              <a:ext cx="100031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○</a:t>
              </a:r>
              <a:r>
                <a:rPr lang="ko-KR" altLang="en-US" sz="4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개발 상세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CF696C-8C1E-6011-D2B2-483AF7A6252F}"/>
                </a:ext>
              </a:extLst>
            </p:cNvPr>
            <p:cNvSpPr txBox="1"/>
            <p:nvPr/>
          </p:nvSpPr>
          <p:spPr>
            <a:xfrm>
              <a:off x="1147396" y="5591534"/>
              <a:ext cx="9393518" cy="2103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arenBoth"/>
              </a:pP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MMU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</a:t>
              </a:r>
              <a:r>
                <a:rPr lang="en-US" altLang="ko-KR" sz="3000" baseline="30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nd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Translation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Table 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설계</a:t>
              </a:r>
              <a:endPara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   - MMU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</a:t>
              </a:r>
              <a:r>
                <a:rPr lang="en-US" altLang="ko-KR" sz="3000" baseline="30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nd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Translation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Table 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설계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수행</a:t>
              </a:r>
              <a:endPara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   - 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이 때 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차 테이블의 도메인 설정은 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client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로 설정한다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 </a:t>
              </a:r>
            </a:p>
            <a:p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   - 2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차 테이블의 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AP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속성은 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permission fault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가 발생할 수 있도록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000(no access)</a:t>
              </a:r>
              <a:r>
                <a:rPr lang="ko-KR" altLang="en-US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로 설정한다</a:t>
              </a:r>
              <a:r>
                <a:rPr lang="en-US" altLang="ko-KR" sz="3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 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86683EF-3BD7-70AE-CB56-9833C0AC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527" y="6661716"/>
            <a:ext cx="10755874" cy="2697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7722DB-1C00-B1FE-63DE-7ADC91431038}"/>
              </a:ext>
            </a:extLst>
          </p:cNvPr>
          <p:cNvSpPr txBox="1"/>
          <p:nvPr/>
        </p:nvSpPr>
        <p:spPr>
          <a:xfrm>
            <a:off x="13487401" y="8897703"/>
            <a:ext cx="328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*2</a:t>
            </a: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차 </a:t>
            </a:r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T/T </a:t>
            </a: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63272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상세</a:t>
            </a:r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_Demand Paging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CF696C-8C1E-6011-D2B2-483AF7A6252F}"/>
              </a:ext>
            </a:extLst>
          </p:cNvPr>
          <p:cNvSpPr txBox="1"/>
          <p:nvPr/>
        </p:nvSpPr>
        <p:spPr>
          <a:xfrm>
            <a:off x="650422" y="1590059"/>
            <a:ext cx="166962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(2)-1 .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페이지 요청 시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Demand Paging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공간에 페이지 적재</a:t>
            </a:r>
            <a:endParaRPr lang="en-US" altLang="ko-KR" sz="3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- 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페이지 요청 시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Permission Fault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인해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DABT, PABT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발생</a:t>
            </a:r>
            <a:endParaRPr lang="en-US" altLang="ko-KR" sz="3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- Handler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페이지 적재 수행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</a:p>
          <a:p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- 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페이지 적재 완료 후에는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차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T/T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테이블을 통해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접근할 수 있도록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2nd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Descriptor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내용 업데이트</a:t>
            </a:r>
            <a:endParaRPr lang="en-US" altLang="ko-KR" sz="3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- AP bit(011), PA(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해당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Demand Paging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공간 주소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update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7B6451-DCF8-A8D4-EA1A-D9B44EEBDA99}"/>
              </a:ext>
            </a:extLst>
          </p:cNvPr>
          <p:cNvGrpSpPr/>
          <p:nvPr/>
        </p:nvGrpSpPr>
        <p:grpSpPr>
          <a:xfrm>
            <a:off x="1534597" y="4173833"/>
            <a:ext cx="10137449" cy="3154814"/>
            <a:chOff x="1924563" y="3957118"/>
            <a:chExt cx="8609942" cy="264360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CCA5ACD-DD33-7477-7676-B3F447F6A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4563" y="3957118"/>
              <a:ext cx="8609942" cy="173854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31C74C1-082E-009F-726A-7A0D7678A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4563" y="5695664"/>
              <a:ext cx="8609942" cy="905056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4FBBBFED-3BFD-EB3B-A8D5-A8AB8B718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596" y="8071206"/>
            <a:ext cx="10137449" cy="11656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E95DD2-7139-6203-1AAF-5A58A329DE78}"/>
              </a:ext>
            </a:extLst>
          </p:cNvPr>
          <p:cNvSpPr txBox="1"/>
          <p:nvPr/>
        </p:nvSpPr>
        <p:spPr>
          <a:xfrm>
            <a:off x="11672046" y="6866982"/>
            <a:ext cx="328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</a:t>
            </a: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페이지 적재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B75EC-2880-CAC8-4CFE-109B770CD7F1}"/>
              </a:ext>
            </a:extLst>
          </p:cNvPr>
          <p:cNvSpPr txBox="1"/>
          <p:nvPr/>
        </p:nvSpPr>
        <p:spPr>
          <a:xfrm>
            <a:off x="11672046" y="8773234"/>
            <a:ext cx="451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2nd</a:t>
            </a: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Descriptor</a:t>
            </a: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내용 업데이트</a:t>
            </a:r>
          </a:p>
        </p:txBody>
      </p:sp>
    </p:spTree>
    <p:extLst>
      <p:ext uri="{BB962C8B-B14F-4D97-AF65-F5344CB8AC3E}">
        <p14:creationId xmlns:p14="http://schemas.microsoft.com/office/powerpoint/2010/main" val="214430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상세</a:t>
            </a:r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_Demand Paging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CF696C-8C1E-6011-D2B2-483AF7A6252F}"/>
              </a:ext>
            </a:extLst>
          </p:cNvPr>
          <p:cNvSpPr txBox="1"/>
          <p:nvPr/>
        </p:nvSpPr>
        <p:spPr>
          <a:xfrm>
            <a:off x="650422" y="1590059"/>
            <a:ext cx="16696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(2)-2. Demand Paging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공간이 다 차 있을 때 페이지 요청 시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Swap-out 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수행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</a:p>
          <a:p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-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기존에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Demand Paging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공간에 적재되어 있던 페이지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Swap-out 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수행</a:t>
            </a:r>
            <a:endParaRPr lang="en-US" altLang="ko-KR" sz="3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- 2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차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T/T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테이블을 통해 접근할 수 없도록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2nd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Descriptor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내용 업데이트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(AP bit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000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update)</a:t>
            </a:r>
          </a:p>
          <a:p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- 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새로운 페이지는 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(2)-1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동일하게 수행하여 적재한다</a:t>
            </a:r>
            <a:r>
              <a:rPr lang="en-US" altLang="ko-KR" sz="3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E8FE83-C585-C339-4057-99480699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22" y="4212612"/>
            <a:ext cx="10576518" cy="4595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6A5119-0C18-0B45-61EF-6E0390365EE5}"/>
              </a:ext>
            </a:extLst>
          </p:cNvPr>
          <p:cNvSpPr txBox="1"/>
          <p:nvPr/>
        </p:nvSpPr>
        <p:spPr>
          <a:xfrm>
            <a:off x="12273040" y="8346158"/>
            <a:ext cx="328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Swap-out</a:t>
            </a:r>
            <a:endParaRPr lang="ko-KR" altLang="en-US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56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786</Words>
  <Application>Microsoft Office PowerPoint</Application>
  <PresentationFormat>사용자 지정</PresentationFormat>
  <Paragraphs>100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LG Smart UI Regular</vt:lpstr>
      <vt:lpstr>LG Smart UI SemiBold</vt:lpstr>
      <vt:lpstr>LG스마트체2.0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E3602</cp:lastModifiedBy>
  <cp:revision>56</cp:revision>
  <dcterms:created xsi:type="dcterms:W3CDTF">2022-12-09T16:47:26Z</dcterms:created>
  <dcterms:modified xsi:type="dcterms:W3CDTF">2023-11-09T00:53:40Z</dcterms:modified>
</cp:coreProperties>
</file>