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embeddedFontLst>
    <p:embeddedFont>
      <p:font typeface="210 맨발의청춘 B" panose="02020603020101020101" pitchFamily="18" charset="-127"/>
      <p:regular r:id="rId11"/>
    </p:embeddedFont>
    <p:embeddedFont>
      <p:font typeface="HY견고딕" panose="02030600000101010101" pitchFamily="18" charset="-127"/>
      <p:regular r:id="rId12"/>
    </p:embeddedFont>
    <p:embeddedFont>
      <p:font typeface="Verdana" panose="020B0604030504040204" pitchFamily="34" charset="0"/>
      <p:regular r:id="rId13"/>
      <p:bold r:id="rId14"/>
      <p:italic r:id="rId15"/>
      <p:boldItalic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다음_SemiBold" panose="02000700060000000000" pitchFamily="2" charset="-127"/>
      <p:regular r:id="rId19"/>
    </p:embeddedFont>
    <p:embeddedFont>
      <p:font typeface="다음_Regular" panose="02000603060000000000" pitchFamily="2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98"/>
    <a:srgbClr val="5B9BD5"/>
    <a:srgbClr val="FFC0A9"/>
    <a:srgbClr val="C9D787"/>
    <a:srgbClr val="7D8A2E"/>
    <a:srgbClr val="F15A22"/>
    <a:srgbClr val="FEE7B4"/>
    <a:srgbClr val="DCDCDD"/>
    <a:srgbClr val="FFE09D"/>
    <a:srgbClr val="FFDE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3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76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2889-0EF4-4769-A716-02890FF32972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B398-E4BC-433F-81D9-DE30DBC9F9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11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2889-0EF4-4769-A716-02890FF32972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B398-E4BC-433F-81D9-DE30DBC9F9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5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2889-0EF4-4769-A716-02890FF32972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B398-E4BC-433F-81D9-DE30DBC9F9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24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2889-0EF4-4769-A716-02890FF32972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B398-E4BC-433F-81D9-DE30DBC9F9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03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2889-0EF4-4769-A716-02890FF32972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B398-E4BC-433F-81D9-DE30DBC9F9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62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2889-0EF4-4769-A716-02890FF32972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B398-E4BC-433F-81D9-DE30DBC9F9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5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2889-0EF4-4769-A716-02890FF32972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B398-E4BC-433F-81D9-DE30DBC9F9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66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2889-0EF4-4769-A716-02890FF32972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B398-E4BC-433F-81D9-DE30DBC9F9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1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2889-0EF4-4769-A716-02890FF32972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B398-E4BC-433F-81D9-DE30DBC9F9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89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2889-0EF4-4769-A716-02890FF32972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B398-E4BC-433F-81D9-DE30DBC9F9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61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2889-0EF4-4769-A716-02890FF32972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B398-E4BC-433F-81D9-DE30DBC9F9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8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72889-0EF4-4769-A716-02890FF32972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4B398-E4BC-433F-81D9-DE30DBC9F9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1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 rot="5400000">
            <a:off x="1929183" y="-3444948"/>
            <a:ext cx="6889896" cy="13758529"/>
          </a:xfrm>
          <a:custGeom>
            <a:avLst/>
            <a:gdLst>
              <a:gd name="connsiteX0" fmla="*/ 10632 w 6889896"/>
              <a:gd name="connsiteY0" fmla="*/ 6879264 h 13758529"/>
              <a:gd name="connsiteX1" fmla="*/ 10632 w 6889896"/>
              <a:gd name="connsiteY1" fmla="*/ 0 h 13758529"/>
              <a:gd name="connsiteX2" fmla="*/ 6889896 w 6889896"/>
              <a:gd name="connsiteY2" fmla="*/ 6879264 h 13758529"/>
              <a:gd name="connsiteX3" fmla="*/ 0 w 6889896"/>
              <a:gd name="connsiteY3" fmla="*/ 6879265 h 13758529"/>
              <a:gd name="connsiteX4" fmla="*/ 6879264 w 6889896"/>
              <a:gd name="connsiteY4" fmla="*/ 6879265 h 13758529"/>
              <a:gd name="connsiteX5" fmla="*/ 6879264 w 6889896"/>
              <a:gd name="connsiteY5" fmla="*/ 13758529 h 1375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9896" h="13758529">
                <a:moveTo>
                  <a:pt x="10632" y="6879264"/>
                </a:moveTo>
                <a:lnTo>
                  <a:pt x="10632" y="0"/>
                </a:lnTo>
                <a:lnTo>
                  <a:pt x="6889896" y="6879264"/>
                </a:lnTo>
                <a:close/>
                <a:moveTo>
                  <a:pt x="0" y="6879265"/>
                </a:moveTo>
                <a:lnTo>
                  <a:pt x="6879264" y="6879265"/>
                </a:lnTo>
                <a:lnTo>
                  <a:pt x="6879264" y="13758529"/>
                </a:lnTo>
                <a:close/>
              </a:path>
            </a:pathLst>
          </a:custGeom>
          <a:solidFill>
            <a:srgbClr val="C9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06855" y="1623422"/>
            <a:ext cx="77941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Verdana" pitchFamily="34" charset="0"/>
              </a:rPr>
              <a:t>제 </a:t>
            </a:r>
            <a:r>
              <a:rPr lang="en-US" altLang="ko-KR" sz="66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Verdana" pitchFamily="34" charset="0"/>
              </a:rPr>
              <a:t>1</a:t>
            </a:r>
            <a:r>
              <a:rPr lang="ko-KR" altLang="en-US" sz="6600" b="1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Verdana" pitchFamily="34" charset="0"/>
              </a:rPr>
              <a:t>차 </a:t>
            </a:r>
            <a:r>
              <a:rPr lang="en-US" altLang="ko-KR" sz="6600" b="1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Verdana" pitchFamily="34" charset="0"/>
              </a:rPr>
              <a:t>JDBC </a:t>
            </a:r>
            <a:r>
              <a:rPr lang="ko-KR" altLang="en-US" sz="6600" b="1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Verdana" pitchFamily="34" charset="0"/>
              </a:rPr>
              <a:t>프로젝트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06855" y="2753053"/>
            <a:ext cx="306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itchFamily="18" charset="-127"/>
                <a:ea typeface="HY견고딕" pitchFamily="18" charset="-127"/>
              </a:rPr>
              <a:t>김소망</a:t>
            </a:r>
            <a:endParaRPr lang="ko-KR" altLang="en-US" sz="28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281" y="3044135"/>
            <a:ext cx="5717939" cy="381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2574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rot="5400000">
            <a:off x="-2" y="0"/>
            <a:ext cx="5379524" cy="5379524"/>
          </a:xfrm>
          <a:prstGeom prst="rtTriangle">
            <a:avLst/>
          </a:prstGeom>
          <a:blipFill dpi="0" rotWithShape="0">
            <a:blip r:embed="rId2"/>
            <a:srcRect/>
            <a:stretch>
              <a:fillRect l="-19000" r="-1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-1" y="2416629"/>
            <a:ext cx="4441371" cy="4441371"/>
          </a:xfrm>
          <a:prstGeom prst="rtTriangle">
            <a:avLst/>
          </a:prstGeom>
          <a:solidFill>
            <a:srgbClr val="FF859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050967" y="2951501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Verdana" pitchFamily="34" charset="0"/>
                <a:ea typeface="Verdana" pitchFamily="34" charset="0"/>
                <a:cs typeface="Verdana" pitchFamily="34" charset="0"/>
              </a:rPr>
              <a:t>Contents</a:t>
            </a:r>
            <a:endParaRPr lang="ko-KR" altLang="en-US" sz="3600" b="1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Verdana" pitchFamily="34" charset="0"/>
              <a:ea typeface="나눔스퀘어 Bold" panose="020B0600000101010101" pitchFamily="50" charset="-127"/>
              <a:cs typeface="Verdana" pitchFamily="34" charset="0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6972137" y="3684716"/>
            <a:ext cx="4144488" cy="0"/>
          </a:xfrm>
          <a:prstGeom prst="line">
            <a:avLst/>
          </a:prstGeom>
          <a:ln w="19050">
            <a:solidFill>
              <a:srgbClr val="FF8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526841" y="3833157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개요</a:t>
            </a:r>
            <a:endParaRPr lang="ko-KR" altLang="en-US" sz="2800" b="1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26841" y="4363887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테이블 구성</a:t>
            </a:r>
            <a:endParaRPr lang="ko-KR" altLang="en-US" sz="2800" b="1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26841" y="4894617"/>
            <a:ext cx="162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메뉴 구성</a:t>
            </a:r>
            <a:endParaRPr lang="ko-KR" altLang="en-US" sz="2800" b="1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26841" y="5434056"/>
            <a:ext cx="201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장점 및 단점</a:t>
            </a:r>
            <a:endParaRPr lang="en-US" altLang="ko-KR" sz="2800" b="1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63121" y="3833157"/>
            <a:ext cx="3525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spc="-150" dirty="0" smtClean="0">
                <a:solidFill>
                  <a:srgbClr val="FF8598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2800" b="1" spc="-150" dirty="0">
              <a:solidFill>
                <a:srgbClr val="FF8598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63121" y="4366225"/>
            <a:ext cx="352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 smtClean="0">
                <a:solidFill>
                  <a:srgbClr val="FF8598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2800" b="1" spc="-150" dirty="0">
              <a:solidFill>
                <a:srgbClr val="FF8598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63121" y="4899293"/>
            <a:ext cx="352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 smtClean="0">
                <a:solidFill>
                  <a:srgbClr val="FF8598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2800" b="1" spc="-150" dirty="0">
              <a:solidFill>
                <a:srgbClr val="FF8598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63121" y="5432361"/>
            <a:ext cx="352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 smtClean="0">
                <a:solidFill>
                  <a:srgbClr val="FF8598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2800" b="1" spc="-150" dirty="0">
              <a:solidFill>
                <a:srgbClr val="FF8598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5012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자유형 43"/>
          <p:cNvSpPr/>
          <p:nvPr/>
        </p:nvSpPr>
        <p:spPr>
          <a:xfrm>
            <a:off x="5799522" y="1925567"/>
            <a:ext cx="4002587" cy="3473943"/>
          </a:xfrm>
          <a:custGeom>
            <a:avLst/>
            <a:gdLst>
              <a:gd name="connsiteX0" fmla="*/ 333828 w 2307771"/>
              <a:gd name="connsiteY0" fmla="*/ 0 h 2002971"/>
              <a:gd name="connsiteX1" fmla="*/ 2307771 w 2307771"/>
              <a:gd name="connsiteY1" fmla="*/ 1973942 h 2002971"/>
              <a:gd name="connsiteX2" fmla="*/ 0 w 2307771"/>
              <a:gd name="connsiteY2" fmla="*/ 2002971 h 2002971"/>
              <a:gd name="connsiteX3" fmla="*/ 333828 w 2307771"/>
              <a:gd name="connsiteY3" fmla="*/ 0 h 200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7771" h="2002971">
                <a:moveTo>
                  <a:pt x="333828" y="0"/>
                </a:moveTo>
                <a:lnTo>
                  <a:pt x="2307771" y="1973942"/>
                </a:lnTo>
                <a:lnTo>
                  <a:pt x="0" y="2002971"/>
                </a:lnTo>
                <a:lnTo>
                  <a:pt x="3338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406400" y="-107407"/>
            <a:ext cx="12133943" cy="7358743"/>
          </a:xfrm>
          <a:custGeom>
            <a:avLst/>
            <a:gdLst>
              <a:gd name="connsiteX0" fmla="*/ 4833257 w 12133943"/>
              <a:gd name="connsiteY0" fmla="*/ 58057 h 7358743"/>
              <a:gd name="connsiteX1" fmla="*/ 12133943 w 12133943"/>
              <a:gd name="connsiteY1" fmla="*/ 7358743 h 7358743"/>
              <a:gd name="connsiteX2" fmla="*/ 0 w 12133943"/>
              <a:gd name="connsiteY2" fmla="*/ 7271657 h 7358743"/>
              <a:gd name="connsiteX3" fmla="*/ 87085 w 12133943"/>
              <a:gd name="connsiteY3" fmla="*/ 0 h 7358743"/>
              <a:gd name="connsiteX4" fmla="*/ 4789714 w 12133943"/>
              <a:gd name="connsiteY4" fmla="*/ 0 h 7358743"/>
              <a:gd name="connsiteX5" fmla="*/ 4833257 w 12133943"/>
              <a:gd name="connsiteY5" fmla="*/ 58057 h 7358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33943" h="7358743">
                <a:moveTo>
                  <a:pt x="4833257" y="58057"/>
                </a:moveTo>
                <a:lnTo>
                  <a:pt x="12133943" y="7358743"/>
                </a:lnTo>
                <a:lnTo>
                  <a:pt x="0" y="7271657"/>
                </a:lnTo>
                <a:lnTo>
                  <a:pt x="87085" y="0"/>
                </a:lnTo>
                <a:lnTo>
                  <a:pt x="4789714" y="0"/>
                </a:lnTo>
                <a:lnTo>
                  <a:pt x="4833257" y="58057"/>
                </a:lnTo>
                <a:close/>
              </a:path>
            </a:pathLst>
          </a:custGeom>
          <a:solidFill>
            <a:srgbClr val="FF859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95029" y="452449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다음_SemiBold" panose="02000700060000000000" pitchFamily="2" charset="-127"/>
                <a:ea typeface="다음_SemiBold" panose="02000700060000000000" pitchFamily="2" charset="-127"/>
                <a:cs typeface="Verdana" pitchFamily="34" charset="0"/>
              </a:rPr>
              <a:t>개요</a:t>
            </a:r>
            <a:endParaRPr lang="ko-KR" altLang="en-US" sz="3600" b="1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다음_SemiBold" panose="02000700060000000000" pitchFamily="2" charset="-127"/>
              <a:ea typeface="다음_SemiBold" panose="02000700060000000000" pitchFamily="2" charset="-127"/>
              <a:cs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0051" y="121920"/>
            <a:ext cx="661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spc="-150" dirty="0" smtClean="0">
                <a:solidFill>
                  <a:srgbClr val="FF8598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7200" spc="-150" dirty="0">
              <a:solidFill>
                <a:srgbClr val="FF8598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977352" y="1149532"/>
            <a:ext cx="2662831" cy="1500"/>
          </a:xfrm>
          <a:prstGeom prst="line">
            <a:avLst/>
          </a:prstGeom>
          <a:ln w="19050">
            <a:solidFill>
              <a:srgbClr val="FF8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82719" y="2169282"/>
            <a:ext cx="5736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다음_SemiBold" panose="02000700060000000000" pitchFamily="2" charset="-127"/>
                <a:ea typeface="다음_SemiBold" panose="02000700060000000000" pitchFamily="2" charset="-127"/>
              </a:rPr>
              <a:t>JDBC  </a:t>
            </a:r>
            <a:r>
              <a:rPr lang="ko-KR" altLang="en-US" sz="32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다음_SemiBold" panose="02000700060000000000" pitchFamily="2" charset="-127"/>
                <a:ea typeface="다음_SemiBold" panose="02000700060000000000" pitchFamily="2" charset="-127"/>
              </a:rPr>
              <a:t>프로젝트 </a:t>
            </a:r>
            <a:r>
              <a:rPr lang="en-US" altLang="ko-KR" sz="32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다음_SemiBold" panose="02000700060000000000" pitchFamily="2" charset="-127"/>
                <a:ea typeface="다음_SemiBold" panose="02000700060000000000" pitchFamily="2" charset="-127"/>
              </a:rPr>
              <a:t>– </a:t>
            </a:r>
            <a:r>
              <a:rPr lang="ko-KR" altLang="en-US" sz="32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다음_SemiBold" panose="02000700060000000000" pitchFamily="2" charset="-127"/>
                <a:ea typeface="다음_SemiBold" panose="02000700060000000000" pitchFamily="2" charset="-127"/>
              </a:rPr>
              <a:t>도서관 시스템</a:t>
            </a:r>
            <a:r>
              <a:rPr lang="en-US" altLang="ko-KR" sz="32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다음_SemiBold" panose="02000700060000000000" pitchFamily="2" charset="-127"/>
                <a:ea typeface="다음_SemiBold" panose="02000700060000000000" pitchFamily="2" charset="-127"/>
              </a:rPr>
              <a:t> </a:t>
            </a:r>
            <a:endParaRPr lang="ko-KR" altLang="en-US" sz="3200" b="1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6288" y="1738395"/>
            <a:ext cx="6687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spc="-15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endParaRPr lang="ko-KR" altLang="en-US" sz="88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97369" y="1804574"/>
            <a:ext cx="7412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spc="-15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ko-KR" altLang="en-US" sz="88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34586" y="4064316"/>
            <a:ext cx="6480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JDBC </a:t>
            </a:r>
            <a:r>
              <a:rPr lang="ko-KR" altLang="en-US" dirty="0"/>
              <a:t>프로그래밍을 통해 도서관 관리 시스템을 구현</a:t>
            </a:r>
          </a:p>
        </p:txBody>
      </p:sp>
    </p:spTree>
    <p:extLst>
      <p:ext uri="{BB962C8B-B14F-4D97-AF65-F5344CB8AC3E}">
        <p14:creationId xmlns:p14="http://schemas.microsoft.com/office/powerpoint/2010/main" val="3597884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 flipV="1">
            <a:off x="-673100" y="-167821"/>
            <a:ext cx="12133943" cy="7358743"/>
          </a:xfrm>
          <a:custGeom>
            <a:avLst/>
            <a:gdLst>
              <a:gd name="connsiteX0" fmla="*/ 4833257 w 12133943"/>
              <a:gd name="connsiteY0" fmla="*/ 58057 h 7358743"/>
              <a:gd name="connsiteX1" fmla="*/ 12133943 w 12133943"/>
              <a:gd name="connsiteY1" fmla="*/ 7358743 h 7358743"/>
              <a:gd name="connsiteX2" fmla="*/ 0 w 12133943"/>
              <a:gd name="connsiteY2" fmla="*/ 7271657 h 7358743"/>
              <a:gd name="connsiteX3" fmla="*/ 87085 w 12133943"/>
              <a:gd name="connsiteY3" fmla="*/ 0 h 7358743"/>
              <a:gd name="connsiteX4" fmla="*/ 4789714 w 12133943"/>
              <a:gd name="connsiteY4" fmla="*/ 0 h 7358743"/>
              <a:gd name="connsiteX5" fmla="*/ 4833257 w 12133943"/>
              <a:gd name="connsiteY5" fmla="*/ 58057 h 7358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33943" h="7358743">
                <a:moveTo>
                  <a:pt x="4833257" y="58057"/>
                </a:moveTo>
                <a:lnTo>
                  <a:pt x="12133943" y="7358743"/>
                </a:lnTo>
                <a:lnTo>
                  <a:pt x="0" y="7271657"/>
                </a:lnTo>
                <a:lnTo>
                  <a:pt x="87085" y="0"/>
                </a:lnTo>
                <a:lnTo>
                  <a:pt x="4789714" y="0"/>
                </a:lnTo>
                <a:lnTo>
                  <a:pt x="4833257" y="58057"/>
                </a:lnTo>
                <a:close/>
              </a:path>
            </a:pathLst>
          </a:custGeom>
          <a:solidFill>
            <a:srgbClr val="FF859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302573" y="1607723"/>
            <a:ext cx="5235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 b="1"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r>
              <a:rPr lang="ko-KR" altLang="en-US" dirty="0"/>
              <a:t>회원관리 테이블 </a:t>
            </a:r>
            <a:r>
              <a:rPr lang="en-US" altLang="ko-KR" dirty="0"/>
              <a:t>: MEMBERS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90094" y="1322249"/>
            <a:ext cx="6687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spc="-15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endParaRPr lang="ko-KR" altLang="en-US" sz="88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58557" y="1320738"/>
            <a:ext cx="6687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spc="-15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ko-KR" altLang="en-US" sz="88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11977" y="3126101"/>
            <a:ext cx="4637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 b="1"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r>
              <a:rPr lang="ko-KR" altLang="en-US" dirty="0"/>
              <a:t>도서관리 테이블 </a:t>
            </a:r>
            <a:r>
              <a:rPr lang="en-US" altLang="ko-KR" dirty="0"/>
              <a:t>: BOOKS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90094" y="2780035"/>
            <a:ext cx="6687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spc="-15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endParaRPr lang="ko-KR" altLang="en-US" sz="88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58448" y="2820259"/>
            <a:ext cx="6687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spc="-15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ko-KR" altLang="en-US" sz="88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95029" y="452449"/>
            <a:ext cx="2494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600" b="1"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다음_SemiBold" panose="02000700060000000000" pitchFamily="2" charset="-127"/>
                <a:ea typeface="다음_SemiBold" panose="02000700060000000000" pitchFamily="2" charset="-127"/>
                <a:cs typeface="Verdana" pitchFamily="34" charset="0"/>
              </a:defRPr>
            </a:lvl1pPr>
          </a:lstStyle>
          <a:p>
            <a:r>
              <a:rPr lang="ko-KR" altLang="en-US" dirty="0"/>
              <a:t>테이블 구성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70051" y="121920"/>
            <a:ext cx="661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spc="-150" dirty="0">
                <a:solidFill>
                  <a:srgbClr val="FF8598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7200" spc="-150" dirty="0">
              <a:solidFill>
                <a:srgbClr val="FF8598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977352" y="1149532"/>
            <a:ext cx="2662831" cy="1500"/>
          </a:xfrm>
          <a:prstGeom prst="line">
            <a:avLst/>
          </a:prstGeom>
          <a:ln w="19050">
            <a:solidFill>
              <a:srgbClr val="FF8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3102" y="2377146"/>
            <a:ext cx="9193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회원 아이디</a:t>
            </a:r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비밀번호</a:t>
            </a:r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이름</a:t>
            </a:r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생년월일</a:t>
            </a:r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연락처</a:t>
            </a:r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주소</a:t>
            </a:r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대출권수</a:t>
            </a:r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대출가능여부</a:t>
            </a:r>
            <a:endParaRPr lang="ko-KR" altLang="en-US" sz="20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8867" y="4034511"/>
            <a:ext cx="9193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도서번호</a:t>
            </a:r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도서명</a:t>
            </a:r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저자명</a:t>
            </a:r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출판사</a:t>
            </a:r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출판일</a:t>
            </a:r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대출가능여부</a:t>
            </a:r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소장위치</a:t>
            </a:r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청구기호</a:t>
            </a:r>
            <a:endParaRPr lang="ko-KR" altLang="en-US" sz="20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1817" y="4862825"/>
            <a:ext cx="8041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 b="1"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r>
              <a:rPr lang="ko-KR" altLang="en-US" dirty="0" smtClean="0"/>
              <a:t>대출반</a:t>
            </a:r>
            <a:r>
              <a:rPr lang="ko-KR" altLang="en-US" dirty="0"/>
              <a:t>납</a:t>
            </a:r>
            <a:r>
              <a:rPr lang="ko-KR" altLang="en-US" dirty="0" smtClean="0"/>
              <a:t>  관리 테이블 </a:t>
            </a:r>
            <a:r>
              <a:rPr lang="en-US" altLang="ko-KR" dirty="0"/>
              <a:t>: </a:t>
            </a:r>
            <a:r>
              <a:rPr lang="en-US" altLang="ko-KR" dirty="0" smtClean="0"/>
              <a:t>LEND_RETURNS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0094" y="4573289"/>
            <a:ext cx="6687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spc="-15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endParaRPr lang="ko-KR" altLang="en-US" sz="88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80401" y="4574578"/>
            <a:ext cx="6687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spc="-15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ko-KR" altLang="en-US" sz="88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58867" y="5818273"/>
            <a:ext cx="9193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대출코드</a:t>
            </a:r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도서번호</a:t>
            </a:r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도서명</a:t>
            </a:r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아이디</a:t>
            </a:r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대출일</a:t>
            </a:r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반납일</a:t>
            </a:r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반납예정일</a:t>
            </a:r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연장횟수</a:t>
            </a:r>
            <a:endParaRPr lang="ko-KR" altLang="en-US" sz="20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5503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자유형 37"/>
          <p:cNvSpPr/>
          <p:nvPr/>
        </p:nvSpPr>
        <p:spPr>
          <a:xfrm rot="10800000">
            <a:off x="29024" y="-3"/>
            <a:ext cx="13193489" cy="6875815"/>
          </a:xfrm>
          <a:custGeom>
            <a:avLst/>
            <a:gdLst>
              <a:gd name="connsiteX0" fmla="*/ 4397829 w 13193489"/>
              <a:gd name="connsiteY0" fmla="*/ 4397829 h 8795659"/>
              <a:gd name="connsiteX1" fmla="*/ 0 w 13193489"/>
              <a:gd name="connsiteY1" fmla="*/ 0 h 8795659"/>
              <a:gd name="connsiteX2" fmla="*/ 4397829 w 13193489"/>
              <a:gd name="connsiteY2" fmla="*/ 0 h 8795659"/>
              <a:gd name="connsiteX3" fmla="*/ 8795657 w 13193489"/>
              <a:gd name="connsiteY3" fmla="*/ 8795658 h 8795659"/>
              <a:gd name="connsiteX4" fmla="*/ 4397829 w 13193489"/>
              <a:gd name="connsiteY4" fmla="*/ 4397829 h 8795659"/>
              <a:gd name="connsiteX5" fmla="*/ 4397830 w 13193489"/>
              <a:gd name="connsiteY5" fmla="*/ 4397829 h 8795659"/>
              <a:gd name="connsiteX6" fmla="*/ 4397830 w 13193489"/>
              <a:gd name="connsiteY6" fmla="*/ 1 h 8795659"/>
              <a:gd name="connsiteX7" fmla="*/ 8795659 w 13193489"/>
              <a:gd name="connsiteY7" fmla="*/ 4397830 h 8795659"/>
              <a:gd name="connsiteX8" fmla="*/ 8795657 w 13193489"/>
              <a:gd name="connsiteY8" fmla="*/ 4397830 h 8795659"/>
              <a:gd name="connsiteX9" fmla="*/ 13193489 w 13193489"/>
              <a:gd name="connsiteY9" fmla="*/ 8795659 h 8795659"/>
              <a:gd name="connsiteX10" fmla="*/ 8795659 w 13193489"/>
              <a:gd name="connsiteY10" fmla="*/ 8795659 h 8795659"/>
              <a:gd name="connsiteX11" fmla="*/ 8795659 w 13193489"/>
              <a:gd name="connsiteY11" fmla="*/ 4397830 h 879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193489" h="8795659">
                <a:moveTo>
                  <a:pt x="4397829" y="4397829"/>
                </a:moveTo>
                <a:lnTo>
                  <a:pt x="0" y="0"/>
                </a:lnTo>
                <a:lnTo>
                  <a:pt x="4397829" y="0"/>
                </a:lnTo>
                <a:close/>
                <a:moveTo>
                  <a:pt x="8795657" y="8795658"/>
                </a:moveTo>
                <a:lnTo>
                  <a:pt x="4397829" y="4397829"/>
                </a:lnTo>
                <a:lnTo>
                  <a:pt x="4397830" y="4397829"/>
                </a:lnTo>
                <a:lnTo>
                  <a:pt x="4397830" y="1"/>
                </a:lnTo>
                <a:lnTo>
                  <a:pt x="8795659" y="4397830"/>
                </a:lnTo>
                <a:lnTo>
                  <a:pt x="8795657" y="4397830"/>
                </a:lnTo>
                <a:close/>
                <a:moveTo>
                  <a:pt x="13193489" y="8795659"/>
                </a:moveTo>
                <a:lnTo>
                  <a:pt x="8795659" y="8795659"/>
                </a:lnTo>
                <a:lnTo>
                  <a:pt x="8795659" y="4397830"/>
                </a:lnTo>
                <a:close/>
              </a:path>
            </a:pathLst>
          </a:custGeom>
          <a:gradFill flip="none" rotWithShape="1">
            <a:gsLst>
              <a:gs pos="32000">
                <a:srgbClr val="FF8598">
                  <a:alpha val="48000"/>
                </a:srgb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95029" y="452449"/>
            <a:ext cx="2039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600" b="1"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다음_SemiBold" panose="02000700060000000000" pitchFamily="2" charset="-127"/>
                <a:ea typeface="다음_SemiBold" panose="02000700060000000000" pitchFamily="2" charset="-127"/>
                <a:cs typeface="Verdana" pitchFamily="34" charset="0"/>
              </a:defRPr>
            </a:lvl1pPr>
          </a:lstStyle>
          <a:p>
            <a:r>
              <a:rPr lang="ko-KR" altLang="en-US" dirty="0" smtClean="0"/>
              <a:t>메</a:t>
            </a:r>
            <a:r>
              <a:rPr lang="ko-KR" altLang="en-US" dirty="0"/>
              <a:t>뉴</a:t>
            </a:r>
            <a:r>
              <a:rPr lang="ko-KR" altLang="en-US" dirty="0" smtClean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0051" y="121920"/>
            <a:ext cx="661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spc="-150" dirty="0" smtClean="0">
                <a:solidFill>
                  <a:srgbClr val="FF8598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7200" spc="-150" dirty="0">
              <a:solidFill>
                <a:srgbClr val="FF8598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13164" y="1888456"/>
            <a:ext cx="321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 b="1"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r>
              <a:rPr lang="ko-KR" altLang="en-US" dirty="0" smtClean="0"/>
              <a:t>초기 메인 화면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64853" y="1602984"/>
            <a:ext cx="6687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spc="-15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endParaRPr lang="ko-KR" altLang="en-US" sz="88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79926" y="1675173"/>
            <a:ext cx="6687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spc="-15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ko-KR" altLang="en-US" sz="88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65811" y="2946796"/>
            <a:ext cx="41599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ko-KR" altLang="en-US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회원가입</a:t>
            </a:r>
            <a:endParaRPr lang="en-US" altLang="ko-KR" sz="28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2. </a:t>
            </a:r>
            <a:r>
              <a:rPr lang="ko-KR" altLang="en-US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로그인</a:t>
            </a:r>
            <a:endParaRPr lang="en-US" altLang="ko-KR" sz="28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3. </a:t>
            </a:r>
            <a:r>
              <a:rPr lang="ko-KR" altLang="en-US" sz="28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아이디찾기</a:t>
            </a:r>
            <a:endParaRPr lang="en-US" altLang="ko-KR" sz="28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4. </a:t>
            </a:r>
            <a:r>
              <a:rPr lang="ko-KR" altLang="en-US" sz="28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비밀번호찾기</a:t>
            </a:r>
            <a:endParaRPr lang="en-US" altLang="ko-KR" sz="28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5. </a:t>
            </a:r>
            <a:r>
              <a:rPr lang="ko-KR" altLang="en-US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종료</a:t>
            </a:r>
            <a:endParaRPr lang="en-US" altLang="ko-KR" sz="28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977352" y="1149532"/>
            <a:ext cx="2662831" cy="1500"/>
          </a:xfrm>
          <a:prstGeom prst="line">
            <a:avLst/>
          </a:prstGeom>
          <a:ln w="19050">
            <a:solidFill>
              <a:srgbClr val="FF8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62676" y="2669797"/>
            <a:ext cx="3980736" cy="680058"/>
          </a:xfrm>
          <a:prstGeom prst="rect">
            <a:avLst/>
          </a:prstGeom>
          <a:noFill/>
          <a:ln w="19050">
            <a:solidFill>
              <a:srgbClr val="FF8598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사용자 메뉴 화면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62676" y="4401212"/>
            <a:ext cx="3980736" cy="680058"/>
          </a:xfrm>
          <a:prstGeom prst="rect">
            <a:avLst/>
          </a:prstGeom>
          <a:noFill/>
          <a:ln w="19050">
            <a:solidFill>
              <a:srgbClr val="FF8598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관리자 메뉴 화면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251768" y="3354931"/>
            <a:ext cx="2406315" cy="500250"/>
          </a:xfrm>
          <a:prstGeom prst="rect">
            <a:avLst/>
          </a:prstGeom>
          <a:noFill/>
          <a:ln w="28575">
            <a:solidFill>
              <a:srgbClr val="FF85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3"/>
          </p:cNvCxnSpPr>
          <p:nvPr/>
        </p:nvCxnSpPr>
        <p:spPr>
          <a:xfrm flipV="1">
            <a:off x="4658083" y="3009826"/>
            <a:ext cx="1742717" cy="595230"/>
          </a:xfrm>
          <a:prstGeom prst="straightConnector1">
            <a:avLst/>
          </a:prstGeom>
          <a:ln w="12700">
            <a:solidFill>
              <a:srgbClr val="FF85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658083" y="3605056"/>
            <a:ext cx="1742717" cy="1136185"/>
          </a:xfrm>
          <a:prstGeom prst="straightConnector1">
            <a:avLst/>
          </a:prstGeom>
          <a:ln w="12700">
            <a:solidFill>
              <a:srgbClr val="FF85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828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5207347" y="-14514"/>
            <a:ext cx="7384934" cy="6872514"/>
          </a:xfrm>
          <a:custGeom>
            <a:avLst/>
            <a:gdLst>
              <a:gd name="connsiteX0" fmla="*/ 2931886 w 5994400"/>
              <a:gd name="connsiteY0" fmla="*/ 0 h 6865257"/>
              <a:gd name="connsiteX1" fmla="*/ 5994400 w 5994400"/>
              <a:gd name="connsiteY1" fmla="*/ 0 h 6865257"/>
              <a:gd name="connsiteX2" fmla="*/ 3077029 w 5994400"/>
              <a:gd name="connsiteY2" fmla="*/ 6865257 h 6865257"/>
              <a:gd name="connsiteX3" fmla="*/ 0 w 5994400"/>
              <a:gd name="connsiteY3" fmla="*/ 6865257 h 6865257"/>
              <a:gd name="connsiteX4" fmla="*/ 2931886 w 5994400"/>
              <a:gd name="connsiteY4" fmla="*/ 0 h 686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4400" h="6865257">
                <a:moveTo>
                  <a:pt x="2931886" y="0"/>
                </a:moveTo>
                <a:lnTo>
                  <a:pt x="5994400" y="0"/>
                </a:lnTo>
                <a:lnTo>
                  <a:pt x="3077029" y="6865257"/>
                </a:lnTo>
                <a:lnTo>
                  <a:pt x="0" y="6865257"/>
                </a:lnTo>
                <a:lnTo>
                  <a:pt x="2931886" y="0"/>
                </a:lnTo>
                <a:close/>
              </a:path>
            </a:pathLst>
          </a:custGeom>
          <a:gradFill flip="none" rotWithShape="1">
            <a:gsLst>
              <a:gs pos="0">
                <a:srgbClr val="C9D787">
                  <a:shade val="30000"/>
                  <a:satMod val="115000"/>
                </a:srgbClr>
              </a:gs>
              <a:gs pos="50000">
                <a:srgbClr val="C9D787">
                  <a:shade val="67500"/>
                  <a:satMod val="115000"/>
                </a:srgbClr>
              </a:gs>
              <a:gs pos="100000">
                <a:srgbClr val="C9D78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95029" y="452449"/>
            <a:ext cx="2039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600" b="1"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다음_SemiBold" panose="02000700060000000000" pitchFamily="2" charset="-127"/>
                <a:ea typeface="다음_SemiBold" panose="02000700060000000000" pitchFamily="2" charset="-127"/>
                <a:cs typeface="Verdana" pitchFamily="34" charset="0"/>
              </a:defRPr>
            </a:lvl1pPr>
          </a:lstStyle>
          <a:p>
            <a:r>
              <a:rPr lang="ko-KR" altLang="en-US" dirty="0" smtClean="0"/>
              <a:t>메뉴 구성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051" y="121920"/>
            <a:ext cx="661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spc="-150" dirty="0" smtClean="0">
                <a:solidFill>
                  <a:srgbClr val="FF8598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7200" spc="-150" dirty="0">
              <a:solidFill>
                <a:srgbClr val="FF8598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977352" y="1149532"/>
            <a:ext cx="2662831" cy="1500"/>
          </a:xfrm>
          <a:prstGeom prst="line">
            <a:avLst/>
          </a:prstGeom>
          <a:ln w="19050">
            <a:solidFill>
              <a:srgbClr val="FF8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13164" y="1888456"/>
            <a:ext cx="321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 b="1"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r>
              <a:rPr lang="ko-KR" altLang="en-US" dirty="0" smtClean="0"/>
              <a:t>사용</a:t>
            </a:r>
            <a:r>
              <a:rPr lang="ko-KR" altLang="en-US" dirty="0"/>
              <a:t>자</a:t>
            </a:r>
            <a:r>
              <a:rPr lang="ko-KR" altLang="en-US" dirty="0" smtClean="0"/>
              <a:t> 메뉴 화면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64853" y="1602984"/>
            <a:ext cx="6687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spc="-15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endParaRPr lang="ko-KR" altLang="en-US" sz="88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9926" y="1675173"/>
            <a:ext cx="6687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spc="-15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ko-KR" altLang="en-US" sz="88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01978" y="2743734"/>
            <a:ext cx="59398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ko-KR" altLang="en-US" sz="28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내정보</a:t>
            </a:r>
            <a:r>
              <a:rPr lang="ko-KR" altLang="en-US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확인</a:t>
            </a:r>
            <a:endParaRPr lang="en-US" altLang="ko-KR" sz="28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2. </a:t>
            </a:r>
            <a:r>
              <a:rPr lang="ko-KR" altLang="en-US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도서 검색</a:t>
            </a:r>
            <a:endParaRPr lang="en-US" altLang="ko-KR" sz="28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3. </a:t>
            </a:r>
            <a:r>
              <a:rPr lang="ko-KR" altLang="en-US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도서 목록 조회</a:t>
            </a:r>
            <a:endParaRPr lang="en-US" altLang="ko-KR" sz="28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4. </a:t>
            </a:r>
            <a:r>
              <a:rPr lang="ko-KR" altLang="en-US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대출</a:t>
            </a:r>
            <a:r>
              <a:rPr lang="en-US" altLang="ko-KR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/</a:t>
            </a:r>
            <a:r>
              <a:rPr lang="ko-KR" altLang="en-US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반납 확인</a:t>
            </a:r>
            <a:endParaRPr lang="en-US" altLang="ko-KR" sz="28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5. </a:t>
            </a:r>
            <a:r>
              <a:rPr lang="ko-KR" altLang="en-US" sz="28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내정보</a:t>
            </a:r>
            <a:r>
              <a:rPr lang="ko-KR" altLang="en-US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변경</a:t>
            </a:r>
            <a:endParaRPr lang="en-US" altLang="ko-KR" sz="28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6. </a:t>
            </a:r>
            <a:r>
              <a:rPr lang="ko-KR" altLang="en-US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회원탈퇴</a:t>
            </a:r>
            <a:endParaRPr lang="en-US" altLang="ko-KR" sz="28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7. </a:t>
            </a:r>
            <a:r>
              <a:rPr lang="ko-KR" altLang="en-US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로그아웃</a:t>
            </a:r>
            <a:endParaRPr lang="en-US" altLang="ko-KR" sz="28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37025" y="4469857"/>
            <a:ext cx="2888954" cy="50025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157029" y="3060840"/>
            <a:ext cx="4064424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비밀번호 변경</a:t>
            </a:r>
            <a:endParaRPr lang="en-US" altLang="ko-KR" sz="28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연락처 변경</a:t>
            </a:r>
            <a:endParaRPr lang="en-US" altLang="ko-KR" sz="28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주소 변경</a:t>
            </a:r>
            <a:endParaRPr lang="ko-KR" altLang="en-US" sz="28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5414312" y="4076502"/>
            <a:ext cx="1652235" cy="64348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650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자유형 40"/>
          <p:cNvSpPr/>
          <p:nvPr/>
        </p:nvSpPr>
        <p:spPr>
          <a:xfrm>
            <a:off x="1568669" y="0"/>
            <a:ext cx="7433666" cy="6872514"/>
          </a:xfrm>
          <a:custGeom>
            <a:avLst/>
            <a:gdLst>
              <a:gd name="connsiteX0" fmla="*/ 2931886 w 5994400"/>
              <a:gd name="connsiteY0" fmla="*/ 0 h 6865257"/>
              <a:gd name="connsiteX1" fmla="*/ 5994400 w 5994400"/>
              <a:gd name="connsiteY1" fmla="*/ 0 h 6865257"/>
              <a:gd name="connsiteX2" fmla="*/ 3077029 w 5994400"/>
              <a:gd name="connsiteY2" fmla="*/ 6865257 h 6865257"/>
              <a:gd name="connsiteX3" fmla="*/ 0 w 5994400"/>
              <a:gd name="connsiteY3" fmla="*/ 6865257 h 6865257"/>
              <a:gd name="connsiteX4" fmla="*/ 2931886 w 5994400"/>
              <a:gd name="connsiteY4" fmla="*/ 0 h 686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4400" h="6865257">
                <a:moveTo>
                  <a:pt x="2931886" y="0"/>
                </a:moveTo>
                <a:lnTo>
                  <a:pt x="5994400" y="0"/>
                </a:lnTo>
                <a:lnTo>
                  <a:pt x="3077029" y="6865257"/>
                </a:lnTo>
                <a:lnTo>
                  <a:pt x="0" y="6865257"/>
                </a:lnTo>
                <a:lnTo>
                  <a:pt x="2931886" y="0"/>
                </a:lnTo>
                <a:close/>
              </a:path>
            </a:pathLst>
          </a:custGeom>
          <a:gradFill flip="none" rotWithShape="1">
            <a:gsLst>
              <a:gs pos="17999">
                <a:srgbClr val="C9D787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/>
        </p:nvSpPr>
        <p:spPr>
          <a:xfrm>
            <a:off x="0" y="2349062"/>
            <a:ext cx="5360276" cy="4508939"/>
          </a:xfrm>
          <a:prstGeom prst="rtTriangle">
            <a:avLst/>
          </a:prstGeom>
          <a:solidFill>
            <a:srgbClr val="FFC0A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0051" y="121920"/>
            <a:ext cx="661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spc="-150" dirty="0">
                <a:solidFill>
                  <a:srgbClr val="FF8598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7200" spc="-150" dirty="0">
              <a:solidFill>
                <a:srgbClr val="FF8598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13164" y="1888456"/>
            <a:ext cx="321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 b="1"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r>
              <a:rPr lang="ko-KR" altLang="en-US" dirty="0" smtClean="0"/>
              <a:t>관리자 메뉴 화면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64853" y="1602984"/>
            <a:ext cx="6687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spc="-15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endParaRPr lang="ko-KR" altLang="en-US" sz="88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79926" y="1675173"/>
            <a:ext cx="6687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spc="-150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ko-KR" altLang="en-US" sz="8800" spc="-150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56515" y="2618372"/>
            <a:ext cx="59398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ko-KR" altLang="en-US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회원정보 조회</a:t>
            </a:r>
            <a:endParaRPr lang="en-US" altLang="ko-KR" sz="28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2. </a:t>
            </a:r>
            <a:r>
              <a:rPr lang="ko-KR" altLang="en-US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도서 등록하기</a:t>
            </a:r>
            <a:endParaRPr lang="en-US" altLang="ko-KR" sz="28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3. </a:t>
            </a:r>
            <a:r>
              <a:rPr lang="ko-KR" altLang="en-US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도서 검색</a:t>
            </a:r>
            <a:endParaRPr lang="en-US" altLang="ko-KR" sz="28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4. </a:t>
            </a:r>
            <a:r>
              <a:rPr lang="ko-KR" altLang="en-US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도서 목록 조회</a:t>
            </a:r>
            <a:endParaRPr lang="en-US" altLang="ko-KR" sz="28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5. </a:t>
            </a:r>
            <a:r>
              <a:rPr lang="ko-KR" altLang="en-US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도서 대출</a:t>
            </a:r>
            <a:r>
              <a:rPr lang="en-US" altLang="ko-KR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/</a:t>
            </a:r>
            <a:r>
              <a:rPr lang="ko-KR" altLang="en-US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반납</a:t>
            </a:r>
            <a:endParaRPr lang="en-US" altLang="ko-KR" sz="28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6. </a:t>
            </a:r>
            <a:r>
              <a:rPr lang="ko-KR" altLang="en-US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도서 위치 수정</a:t>
            </a:r>
            <a:endParaRPr lang="en-US" altLang="ko-KR" sz="28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7. </a:t>
            </a:r>
            <a:r>
              <a:rPr lang="ko-KR" altLang="en-US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도서 자료 삭제</a:t>
            </a:r>
            <a:endParaRPr lang="en-US" altLang="ko-KR" sz="28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8. </a:t>
            </a:r>
            <a:r>
              <a:rPr lang="ko-KR" altLang="en-US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비밀번호 변경</a:t>
            </a:r>
            <a:endParaRPr lang="en-US" altLang="ko-KR" sz="28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9. </a:t>
            </a:r>
            <a:r>
              <a:rPr lang="ko-KR" altLang="en-US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로그아웃</a:t>
            </a:r>
            <a:endParaRPr lang="en-US" altLang="ko-KR" sz="28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75326" y="4325867"/>
            <a:ext cx="3238985" cy="500250"/>
          </a:xfrm>
          <a:prstGeom prst="rect">
            <a:avLst/>
          </a:prstGeom>
          <a:noFill/>
          <a:ln w="28575">
            <a:solidFill>
              <a:srgbClr val="FF85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87835" y="2201210"/>
            <a:ext cx="3548081" cy="3323987"/>
          </a:xfrm>
          <a:prstGeom prst="rect">
            <a:avLst/>
          </a:prstGeom>
          <a:noFill/>
          <a:ln w="19050">
            <a:solidFill>
              <a:srgbClr val="FF8598"/>
            </a:solidFill>
          </a:ln>
        </p:spPr>
        <p:txBody>
          <a:bodyPr wrap="square" rtlCol="0">
            <a:spAutoFit/>
          </a:bodyPr>
          <a:lstStyle/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도서 대출</a:t>
            </a:r>
            <a:endParaRPr lang="en-US" altLang="ko-KR" sz="28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도서 반납</a:t>
            </a:r>
            <a:endParaRPr lang="en-US" altLang="ko-KR" sz="28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기한 연장</a:t>
            </a:r>
            <a:endParaRPr lang="en-US" altLang="ko-KR" sz="28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대출 취소</a:t>
            </a:r>
            <a:endParaRPr lang="en-US" altLang="ko-KR" sz="28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목록 조회</a:t>
            </a:r>
            <a:endParaRPr lang="ko-KR" altLang="en-US" sz="28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5414311" y="3863203"/>
            <a:ext cx="1673524" cy="728832"/>
          </a:xfrm>
          <a:prstGeom prst="straightConnector1">
            <a:avLst/>
          </a:prstGeom>
          <a:ln w="12700">
            <a:solidFill>
              <a:srgbClr val="FF85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5029" y="452449"/>
            <a:ext cx="2039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600" b="1"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다음_SemiBold" panose="02000700060000000000" pitchFamily="2" charset="-127"/>
                <a:ea typeface="다음_SemiBold" panose="02000700060000000000" pitchFamily="2" charset="-127"/>
                <a:cs typeface="Verdana" pitchFamily="34" charset="0"/>
              </a:defRPr>
            </a:lvl1pPr>
          </a:lstStyle>
          <a:p>
            <a:r>
              <a:rPr lang="ko-KR" altLang="en-US" dirty="0" smtClean="0"/>
              <a:t>메뉴 구성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977352" y="1149532"/>
            <a:ext cx="2662831" cy="1500"/>
          </a:xfrm>
          <a:prstGeom prst="line">
            <a:avLst/>
          </a:prstGeom>
          <a:ln w="19050">
            <a:solidFill>
              <a:srgbClr val="FF8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260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 29"/>
          <p:cNvSpPr/>
          <p:nvPr/>
        </p:nvSpPr>
        <p:spPr>
          <a:xfrm rot="16200000" flipH="1" flipV="1">
            <a:off x="2731869" y="-2731869"/>
            <a:ext cx="7531858" cy="12995595"/>
          </a:xfrm>
          <a:custGeom>
            <a:avLst/>
            <a:gdLst>
              <a:gd name="connsiteX0" fmla="*/ 0 w 7531858"/>
              <a:gd name="connsiteY0" fmla="*/ 7586834 h 12995595"/>
              <a:gd name="connsiteX1" fmla="*/ 3765929 w 7531858"/>
              <a:gd name="connsiteY1" fmla="*/ 3791358 h 12995595"/>
              <a:gd name="connsiteX2" fmla="*/ 3770014 w 7531858"/>
              <a:gd name="connsiteY2" fmla="*/ 3791358 h 12995595"/>
              <a:gd name="connsiteX3" fmla="*/ 7531858 w 7531858"/>
              <a:gd name="connsiteY3" fmla="*/ 0 h 12995595"/>
              <a:gd name="connsiteX4" fmla="*/ 7531858 w 7531858"/>
              <a:gd name="connsiteY4" fmla="*/ 3791358 h 12995595"/>
              <a:gd name="connsiteX5" fmla="*/ 7531858 w 7531858"/>
              <a:gd name="connsiteY5" fmla="*/ 3795475 h 12995595"/>
              <a:gd name="connsiteX6" fmla="*/ 7527773 w 7531858"/>
              <a:gd name="connsiteY6" fmla="*/ 3795475 h 12995595"/>
              <a:gd name="connsiteX7" fmla="*/ 3765929 w 7531858"/>
              <a:gd name="connsiteY7" fmla="*/ 7586834 h 12995595"/>
              <a:gd name="connsiteX8" fmla="*/ 1076290 w 7531858"/>
              <a:gd name="connsiteY8" fmla="*/ 10297576 h 12995595"/>
              <a:gd name="connsiteX9" fmla="*/ 3795477 w 7531858"/>
              <a:gd name="connsiteY9" fmla="*/ 12995595 h 12995595"/>
              <a:gd name="connsiteX10" fmla="*/ 1 w 7531858"/>
              <a:gd name="connsiteY10" fmla="*/ 12995595 h 12995595"/>
              <a:gd name="connsiteX11" fmla="*/ 1 w 7531858"/>
              <a:gd name="connsiteY11" fmla="*/ 11382309 h 12995595"/>
              <a:gd name="connsiteX12" fmla="*/ 0 w 7531858"/>
              <a:gd name="connsiteY12" fmla="*/ 11382310 h 12995595"/>
              <a:gd name="connsiteX13" fmla="*/ 0 w 7531858"/>
              <a:gd name="connsiteY13" fmla="*/ 7586834 h 129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531858" h="12995595">
                <a:moveTo>
                  <a:pt x="0" y="7586834"/>
                </a:moveTo>
                <a:lnTo>
                  <a:pt x="3765929" y="3791358"/>
                </a:lnTo>
                <a:lnTo>
                  <a:pt x="3770014" y="3791358"/>
                </a:lnTo>
                <a:lnTo>
                  <a:pt x="7531858" y="0"/>
                </a:lnTo>
                <a:lnTo>
                  <a:pt x="7531858" y="3791358"/>
                </a:lnTo>
                <a:lnTo>
                  <a:pt x="7531858" y="3795475"/>
                </a:lnTo>
                <a:lnTo>
                  <a:pt x="7527773" y="3795475"/>
                </a:lnTo>
                <a:lnTo>
                  <a:pt x="3765929" y="7586834"/>
                </a:lnTo>
                <a:lnTo>
                  <a:pt x="1076290" y="10297576"/>
                </a:lnTo>
                <a:lnTo>
                  <a:pt x="3795477" y="12995595"/>
                </a:lnTo>
                <a:lnTo>
                  <a:pt x="1" y="12995595"/>
                </a:lnTo>
                <a:lnTo>
                  <a:pt x="1" y="11382309"/>
                </a:lnTo>
                <a:lnTo>
                  <a:pt x="0" y="11382310"/>
                </a:lnTo>
                <a:lnTo>
                  <a:pt x="0" y="7586834"/>
                </a:lnTo>
                <a:close/>
              </a:path>
            </a:pathLst>
          </a:custGeom>
          <a:solidFill>
            <a:srgbClr val="FFC0A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0051" y="121920"/>
            <a:ext cx="661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spc="-150" dirty="0" smtClean="0">
                <a:solidFill>
                  <a:srgbClr val="FF8598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7200" spc="-150" dirty="0">
              <a:solidFill>
                <a:srgbClr val="FF8598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5029" y="452449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600" b="1"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다음_SemiBold" panose="02000700060000000000" pitchFamily="2" charset="-127"/>
                <a:ea typeface="다음_SemiBold" panose="02000700060000000000" pitchFamily="2" charset="-127"/>
                <a:cs typeface="Verdana" pitchFamily="34" charset="0"/>
              </a:defRPr>
            </a:lvl1pPr>
          </a:lstStyle>
          <a:p>
            <a:r>
              <a:rPr lang="ko-KR" altLang="en-US" dirty="0" smtClean="0"/>
              <a:t>장점 및 단점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977352" y="1149532"/>
            <a:ext cx="2662831" cy="1500"/>
          </a:xfrm>
          <a:prstGeom prst="line">
            <a:avLst/>
          </a:prstGeom>
          <a:ln w="19050">
            <a:solidFill>
              <a:srgbClr val="FF8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06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자유형 59"/>
          <p:cNvSpPr/>
          <p:nvPr/>
        </p:nvSpPr>
        <p:spPr>
          <a:xfrm>
            <a:off x="-3826690" y="-1"/>
            <a:ext cx="16190851" cy="7569121"/>
          </a:xfrm>
          <a:custGeom>
            <a:avLst/>
            <a:gdLst>
              <a:gd name="connsiteX0" fmla="*/ 0 w 16190851"/>
              <a:gd name="connsiteY0" fmla="*/ 3073441 h 7569121"/>
              <a:gd name="connsiteX1" fmla="*/ 3826690 w 16190851"/>
              <a:gd name="connsiteY1" fmla="*/ 3073441 h 7569121"/>
              <a:gd name="connsiteX2" fmla="*/ 3831785 w 16190851"/>
              <a:gd name="connsiteY2" fmla="*/ 3073441 h 7569121"/>
              <a:gd name="connsiteX3" fmla="*/ 3831785 w 16190851"/>
              <a:gd name="connsiteY3" fmla="*/ 3078473 h 7569121"/>
              <a:gd name="connsiteX4" fmla="*/ 6542012 w 16190851"/>
              <a:gd name="connsiteY4" fmla="*/ 5755297 h 7569121"/>
              <a:gd name="connsiteX5" fmla="*/ 8532244 w 16190851"/>
              <a:gd name="connsiteY5" fmla="*/ 3789593 h 7569121"/>
              <a:gd name="connsiteX6" fmla="*/ 8532244 w 16190851"/>
              <a:gd name="connsiteY6" fmla="*/ 3784561 h 7569121"/>
              <a:gd name="connsiteX7" fmla="*/ 8537339 w 16190851"/>
              <a:gd name="connsiteY7" fmla="*/ 3784561 h 7569121"/>
              <a:gd name="connsiteX8" fmla="*/ 12364029 w 16190851"/>
              <a:gd name="connsiteY8" fmla="*/ 3784561 h 7569121"/>
              <a:gd name="connsiteX9" fmla="*/ 8537339 w 16190851"/>
              <a:gd name="connsiteY9" fmla="*/ 7564089 h 7569121"/>
              <a:gd name="connsiteX10" fmla="*/ 8537339 w 16190851"/>
              <a:gd name="connsiteY10" fmla="*/ 7569121 h 7569121"/>
              <a:gd name="connsiteX11" fmla="*/ 8532244 w 16190851"/>
              <a:gd name="connsiteY11" fmla="*/ 7569121 h 7569121"/>
              <a:gd name="connsiteX12" fmla="*/ 4705554 w 16190851"/>
              <a:gd name="connsiteY12" fmla="*/ 7569121 h 7569121"/>
              <a:gd name="connsiteX13" fmla="*/ 5425548 w 16190851"/>
              <a:gd name="connsiteY13" fmla="*/ 6858001 h 7569121"/>
              <a:gd name="connsiteX14" fmla="*/ 3831785 w 16190851"/>
              <a:gd name="connsiteY14" fmla="*/ 6858001 h 7569121"/>
              <a:gd name="connsiteX15" fmla="*/ 3826690 w 16190851"/>
              <a:gd name="connsiteY15" fmla="*/ 6858001 h 7569121"/>
              <a:gd name="connsiteX16" fmla="*/ 3826690 w 16190851"/>
              <a:gd name="connsiteY16" fmla="*/ 6852969 h 7569121"/>
              <a:gd name="connsiteX17" fmla="*/ 12359066 w 16190851"/>
              <a:gd name="connsiteY17" fmla="*/ 0 h 7569121"/>
              <a:gd name="connsiteX18" fmla="*/ 12364161 w 16190851"/>
              <a:gd name="connsiteY18" fmla="*/ 0 h 7569121"/>
              <a:gd name="connsiteX19" fmla="*/ 16190851 w 16190851"/>
              <a:gd name="connsiteY19" fmla="*/ 0 h 7569121"/>
              <a:gd name="connsiteX20" fmla="*/ 12364161 w 16190851"/>
              <a:gd name="connsiteY20" fmla="*/ 3779528 h 7569121"/>
              <a:gd name="connsiteX21" fmla="*/ 12364161 w 16190851"/>
              <a:gd name="connsiteY21" fmla="*/ 3784560 h 7569121"/>
              <a:gd name="connsiteX22" fmla="*/ 12359066 w 16190851"/>
              <a:gd name="connsiteY22" fmla="*/ 3784560 h 7569121"/>
              <a:gd name="connsiteX23" fmla="*/ 8532376 w 16190851"/>
              <a:gd name="connsiteY23" fmla="*/ 3784560 h 7569121"/>
              <a:gd name="connsiteX24" fmla="*/ 12359066 w 16190851"/>
              <a:gd name="connsiteY24" fmla="*/ 5032 h 7569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90851" h="7569121">
                <a:moveTo>
                  <a:pt x="0" y="3073441"/>
                </a:moveTo>
                <a:lnTo>
                  <a:pt x="3826690" y="3073441"/>
                </a:lnTo>
                <a:lnTo>
                  <a:pt x="3831785" y="3073441"/>
                </a:lnTo>
                <a:lnTo>
                  <a:pt x="3831785" y="3078473"/>
                </a:lnTo>
                <a:lnTo>
                  <a:pt x="6542012" y="5755297"/>
                </a:lnTo>
                <a:lnTo>
                  <a:pt x="8532244" y="3789593"/>
                </a:lnTo>
                <a:lnTo>
                  <a:pt x="8532244" y="3784561"/>
                </a:lnTo>
                <a:lnTo>
                  <a:pt x="8537339" y="3784561"/>
                </a:lnTo>
                <a:lnTo>
                  <a:pt x="12364029" y="3784561"/>
                </a:lnTo>
                <a:lnTo>
                  <a:pt x="8537339" y="7564089"/>
                </a:lnTo>
                <a:lnTo>
                  <a:pt x="8537339" y="7569121"/>
                </a:lnTo>
                <a:lnTo>
                  <a:pt x="8532244" y="7569121"/>
                </a:lnTo>
                <a:lnTo>
                  <a:pt x="4705554" y="7569121"/>
                </a:lnTo>
                <a:lnTo>
                  <a:pt x="5425548" y="6858001"/>
                </a:lnTo>
                <a:lnTo>
                  <a:pt x="3831785" y="6858001"/>
                </a:lnTo>
                <a:lnTo>
                  <a:pt x="3826690" y="6858001"/>
                </a:lnTo>
                <a:lnTo>
                  <a:pt x="3826690" y="6852969"/>
                </a:lnTo>
                <a:close/>
                <a:moveTo>
                  <a:pt x="12359066" y="0"/>
                </a:moveTo>
                <a:lnTo>
                  <a:pt x="12364161" y="0"/>
                </a:lnTo>
                <a:lnTo>
                  <a:pt x="16190851" y="0"/>
                </a:lnTo>
                <a:lnTo>
                  <a:pt x="12364161" y="3779528"/>
                </a:lnTo>
                <a:lnTo>
                  <a:pt x="12364161" y="3784560"/>
                </a:lnTo>
                <a:lnTo>
                  <a:pt x="12359066" y="3784560"/>
                </a:lnTo>
                <a:lnTo>
                  <a:pt x="8532376" y="3784560"/>
                </a:lnTo>
                <a:lnTo>
                  <a:pt x="12359066" y="5032"/>
                </a:lnTo>
                <a:close/>
              </a:path>
            </a:pathLst>
          </a:custGeom>
          <a:solidFill>
            <a:srgbClr val="FFC0A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80097" y="2724871"/>
            <a:ext cx="7139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다음_SemiBold" panose="02000700060000000000" pitchFamily="2" charset="-127"/>
                <a:ea typeface="다음_SemiBold" panose="02000700060000000000" pitchFamily="2" charset="-127"/>
                <a:cs typeface="조선일보명조" panose="02030304000000000000" pitchFamily="18" charset="-127"/>
              </a:rPr>
              <a:t>“Thank you for listening”</a:t>
            </a:r>
            <a:endParaRPr lang="ko-KR" altLang="en-US" sz="44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다음_SemiBold" panose="02000700060000000000" pitchFamily="2" charset="-127"/>
              <a:ea typeface="다음_SemiBold" panose="02000700060000000000" pitchFamily="2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346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243</Words>
  <Application>Microsoft Office PowerPoint</Application>
  <PresentationFormat>사용자 지정</PresentationFormat>
  <Paragraphs>80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1" baseType="lpstr">
      <vt:lpstr>굴림</vt:lpstr>
      <vt:lpstr>Arial</vt:lpstr>
      <vt:lpstr>나눔스퀘어 Bold</vt:lpstr>
      <vt:lpstr>210 맨발의청춘 B</vt:lpstr>
      <vt:lpstr>나눔바른고딕</vt:lpstr>
      <vt:lpstr>HY견고딕</vt:lpstr>
      <vt:lpstr>Verdana</vt:lpstr>
      <vt:lpstr>맑은 고딕</vt:lpstr>
      <vt:lpstr>다음_SemiBold</vt:lpstr>
      <vt:lpstr>다음_Regular</vt:lpstr>
      <vt:lpstr>조선일보명조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147</cp:revision>
  <dcterms:created xsi:type="dcterms:W3CDTF">2017-01-11T02:30:24Z</dcterms:created>
  <dcterms:modified xsi:type="dcterms:W3CDTF">2017-09-04T15:58:46Z</dcterms:modified>
</cp:coreProperties>
</file>