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973" r:id="rId6"/>
    <p:sldId id="970" r:id="rId7"/>
    <p:sldId id="936" r:id="rId8"/>
    <p:sldId id="960" r:id="rId9"/>
    <p:sldId id="961" r:id="rId10"/>
  </p:sldIdLst>
  <p:sldSz cx="9906000" cy="6858000" type="A4"/>
  <p:notesSz cx="7104063" cy="10234613"/>
  <p:embeddedFontLst>
    <p:embeddedFont>
      <p:font typeface="Helvetica" panose="020B0604020202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 Semilight" panose="020B0502040204020203" pitchFamily="50" charset="-127"/>
      <p:regular r:id="rId18"/>
    </p:embeddedFont>
  </p:embeddedFontLst>
  <p:defaultTextStyle>
    <a:lvl1pPr algn="ctr" defTabSz="257027">
      <a:defRPr sz="2200">
        <a:latin typeface="+mn-lt"/>
        <a:ea typeface="+mn-ea"/>
        <a:cs typeface="+mn-cs"/>
        <a:sym typeface="Helvetica Light"/>
      </a:defRPr>
    </a:lvl1pPr>
    <a:lvl2pPr indent="100577" algn="ctr" defTabSz="257027">
      <a:defRPr sz="2200">
        <a:latin typeface="+mn-lt"/>
        <a:ea typeface="+mn-ea"/>
        <a:cs typeface="+mn-cs"/>
        <a:sym typeface="Helvetica Light"/>
      </a:defRPr>
    </a:lvl2pPr>
    <a:lvl3pPr indent="201153" algn="ctr" defTabSz="257027">
      <a:defRPr sz="2200">
        <a:latin typeface="+mn-lt"/>
        <a:ea typeface="+mn-ea"/>
        <a:cs typeface="+mn-cs"/>
        <a:sym typeface="Helvetica Light"/>
      </a:defRPr>
    </a:lvl3pPr>
    <a:lvl4pPr indent="301726" algn="ctr" defTabSz="257027">
      <a:defRPr sz="2200">
        <a:latin typeface="+mn-lt"/>
        <a:ea typeface="+mn-ea"/>
        <a:cs typeface="+mn-cs"/>
        <a:sym typeface="Helvetica Light"/>
      </a:defRPr>
    </a:lvl4pPr>
    <a:lvl5pPr indent="402301" algn="ctr" defTabSz="257027">
      <a:defRPr sz="2200">
        <a:latin typeface="+mn-lt"/>
        <a:ea typeface="+mn-ea"/>
        <a:cs typeface="+mn-cs"/>
        <a:sym typeface="Helvetica Light"/>
      </a:defRPr>
    </a:lvl5pPr>
    <a:lvl6pPr indent="502878" algn="ctr" defTabSz="257027">
      <a:defRPr sz="2200">
        <a:latin typeface="+mn-lt"/>
        <a:ea typeface="+mn-ea"/>
        <a:cs typeface="+mn-cs"/>
        <a:sym typeface="Helvetica Light"/>
      </a:defRPr>
    </a:lvl6pPr>
    <a:lvl7pPr indent="603455" algn="ctr" defTabSz="257027">
      <a:defRPr sz="2200">
        <a:latin typeface="+mn-lt"/>
        <a:ea typeface="+mn-ea"/>
        <a:cs typeface="+mn-cs"/>
        <a:sym typeface="Helvetica Light"/>
      </a:defRPr>
    </a:lvl7pPr>
    <a:lvl8pPr indent="704030" algn="ctr" defTabSz="257027">
      <a:defRPr sz="2200">
        <a:latin typeface="+mn-lt"/>
        <a:ea typeface="+mn-ea"/>
        <a:cs typeface="+mn-cs"/>
        <a:sym typeface="Helvetica Light"/>
      </a:defRPr>
    </a:lvl8pPr>
    <a:lvl9pPr indent="804603" algn="ctr" defTabSz="257027">
      <a:defRPr sz="22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606060"/>
    <a:srgbClr val="2A2A2A"/>
    <a:srgbClr val="5E5E5E"/>
    <a:srgbClr val="BFBFBF"/>
    <a:srgbClr val="D9232E"/>
    <a:srgbClr val="11445C"/>
    <a:srgbClr val="FFFFFF"/>
    <a:srgbClr val="2E7D92"/>
    <a:srgbClr val="EC6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9610" autoAdjust="0"/>
  </p:normalViewPr>
  <p:slideViewPr>
    <p:cSldViewPr snapToObjects="1">
      <p:cViewPr varScale="1">
        <p:scale>
          <a:sx n="114" d="100"/>
          <a:sy n="114" d="100"/>
        </p:scale>
        <p:origin x="129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32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47211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362615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1pPr>
    <a:lvl2pPr indent="100577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2pPr>
    <a:lvl3pPr indent="201153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3pPr>
    <a:lvl4pPr indent="301726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4pPr>
    <a:lvl5pPr indent="402301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5pPr>
    <a:lvl6pPr indent="502878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6pPr>
    <a:lvl7pPr indent="603455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7pPr>
    <a:lvl8pPr indent="704030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8pPr>
    <a:lvl9pPr indent="804603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9"/>
          <p:cNvSpPr/>
          <p:nvPr userDrawn="1"/>
        </p:nvSpPr>
        <p:spPr>
          <a:xfrm flipV="1">
            <a:off x="1710977" y="3891270"/>
            <a:ext cx="762352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22352" tIns="22352" rIns="22352" bIns="22352" anchor="ctr"/>
          <a:lstStyle/>
          <a:p>
            <a:pPr lvl="0" algn="l" defTabSz="2011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" name="Picture 4" descr="C:\Documents and Settings\Administrator\바탕 화면\NEW\템플릿\03\PNG\main-2.png"/>
          <p:cNvPicPr>
            <a:picLocks noChangeAspect="1" noChangeArrowheads="1"/>
          </p:cNvPicPr>
          <p:nvPr userDrawn="1"/>
        </p:nvPicPr>
        <p:blipFill>
          <a:blip r:embed="rId2" cstate="print"/>
          <a:srcRect t="76211" r="24737" b="2316"/>
          <a:stretch>
            <a:fillRect/>
          </a:stretch>
        </p:blipFill>
        <p:spPr bwMode="auto">
          <a:xfrm>
            <a:off x="914400" y="4114800"/>
            <a:ext cx="7455569" cy="147266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2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11566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V="1">
            <a:off x="217597" y="783518"/>
            <a:ext cx="9202413" cy="1"/>
          </a:xfrm>
          <a:prstGeom prst="line">
            <a:avLst/>
          </a:prstGeom>
          <a:ln w="3175" cap="rnd">
            <a:solidFill>
              <a:srgbClr val="777776"/>
            </a:solidFill>
            <a:round/>
          </a:ln>
        </p:spPr>
        <p:txBody>
          <a:bodyPr lIns="22352" tIns="22352" rIns="22352" bIns="22352" anchor="ctr"/>
          <a:lstStyle/>
          <a:p>
            <a:pPr lvl="0" algn="l" defTabSz="2011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6926" y="233370"/>
            <a:ext cx="96059" cy="1059657"/>
          </a:xfrm>
          <a:prstGeom prst="rect">
            <a:avLst/>
          </a:prstGeom>
          <a:solidFill>
            <a:srgbClr val="E33A3C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05888" y="6508322"/>
            <a:ext cx="1176122" cy="32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 algn="l">
              <a:defRPr sz="1800">
                <a:solidFill>
                  <a:srgbClr val="77777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77776"/>
                </a:solidFill>
              </a:rPr>
              <a:t>#mstrworld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7769" y="6580794"/>
            <a:ext cx="172643" cy="170719"/>
          </a:xfrm>
          <a:prstGeom prst="rect">
            <a:avLst/>
          </a:prstGeom>
        </p:spPr>
        <p:txBody>
          <a:bodyPr wrap="none" lIns="23574" tIns="23574" rIns="23574" bIns="23574" anchor="t"/>
          <a:lstStyle>
            <a:lvl1pPr defTabSz="257027">
              <a:defRPr sz="800">
                <a:solidFill>
                  <a:srgbClr val="777776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8E6C6-AAF9-46CA-A730-00090E21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7D00C-E292-41DE-920D-F3D9124FC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3D20B-6597-4182-B927-4B08719A0D56}"/>
              </a:ext>
            </a:extLst>
          </p:cNvPr>
          <p:cNvSpPr/>
          <p:nvPr userDrawn="1"/>
        </p:nvSpPr>
        <p:spPr>
          <a:xfrm>
            <a:off x="8763000" y="6556110"/>
            <a:ext cx="973343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>
                <a:solidFill>
                  <a:srgbClr val="D5279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</a:t>
            </a:r>
            <a:r>
              <a:rPr lang="en-US" altLang="ko-KR" sz="1050" baseline="0" dirty="0">
                <a:solidFill>
                  <a:srgbClr val="D5279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</a:t>
            </a:r>
            <a:r>
              <a:rPr lang="ko-KR" altLang="en-US" sz="1050" baseline="0" dirty="0">
                <a:solidFill>
                  <a:srgbClr val="D5279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정화민</a:t>
            </a:r>
            <a:r>
              <a:rPr lang="en-US" altLang="ko-KR" sz="1050" baseline="0" dirty="0">
                <a:solidFill>
                  <a:srgbClr val="D5279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</a:t>
            </a:r>
            <a:r>
              <a:rPr lang="ko-KR" altLang="en-US" sz="1050" baseline="0" dirty="0">
                <a:solidFill>
                  <a:srgbClr val="D5279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교수</a:t>
            </a:r>
            <a:endParaRPr lang="ko-KR" altLang="en-US" sz="1050" dirty="0">
              <a:solidFill>
                <a:srgbClr val="D5279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91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Slide C (With Number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V="1">
            <a:off x="310467" y="808918"/>
            <a:ext cx="920241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22352" tIns="22352" rIns="22352" bIns="22352" anchor="ctr"/>
          <a:lstStyle/>
          <a:p>
            <a:pPr lvl="0" algn="l" defTabSz="201153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5" name="Shape 26"/>
          <p:cNvSpPr/>
          <p:nvPr userDrawn="1"/>
        </p:nvSpPr>
        <p:spPr>
          <a:xfrm>
            <a:off x="-6933" y="233370"/>
            <a:ext cx="317400" cy="105965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직사각형 5"/>
          <p:cNvSpPr/>
          <p:nvPr userDrawn="1"/>
        </p:nvSpPr>
        <p:spPr>
          <a:xfrm>
            <a:off x="7543800" y="6556110"/>
            <a:ext cx="2231701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NamSeoul</a:t>
            </a:r>
            <a:r>
              <a:rPr lang="en-US" altLang="ko-KR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University  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</a:t>
            </a:r>
            <a:r>
              <a:rPr lang="ko-KR" altLang="en-US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화민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교수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rot="5400000">
            <a:off x="916267" y="2058021"/>
            <a:ext cx="200650" cy="2030340"/>
          </a:xfrm>
          <a:prstGeom prst="rect">
            <a:avLst/>
          </a:prstGeom>
          <a:solidFill>
            <a:srgbClr val="68AA0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5400000">
            <a:off x="540561" y="2734705"/>
            <a:ext cx="200650" cy="1299565"/>
          </a:xfrm>
          <a:prstGeom prst="rect">
            <a:avLst/>
          </a:prstGeom>
          <a:solidFill>
            <a:srgbClr val="FF910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722218" y="2867771"/>
            <a:ext cx="200650" cy="1655998"/>
          </a:xfrm>
          <a:prstGeom prst="rect">
            <a:avLst/>
          </a:prstGeom>
          <a:solidFill>
            <a:srgbClr val="11566F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5400000">
            <a:off x="461186" y="3438519"/>
            <a:ext cx="200650" cy="1137081"/>
          </a:xfrm>
          <a:prstGeom prst="rect">
            <a:avLst/>
          </a:prstGeom>
          <a:solidFill>
            <a:srgbClr val="D62F3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68AA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FF91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36438" y="-5954"/>
            <a:ext cx="9979534" cy="6905626"/>
          </a:xfrm>
          <a:prstGeom prst="rect">
            <a:avLst/>
          </a:prstGeom>
          <a:solidFill>
            <a:srgbClr val="FF9100"/>
          </a:solidFill>
          <a:ln w="12700" cap="flat">
            <a:noFill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32658" y="2637054"/>
            <a:ext cx="742777" cy="1583892"/>
            <a:chOff x="-133177" y="1645888"/>
            <a:chExt cx="1641937" cy="3200400"/>
          </a:xfrm>
        </p:grpSpPr>
        <p:sp>
          <p:nvSpPr>
            <p:cNvPr id="8" name="Shape 893"/>
            <p:cNvSpPr/>
            <p:nvPr userDrawn="1"/>
          </p:nvSpPr>
          <p:spPr>
            <a:xfrm>
              <a:off x="1234440" y="1645888"/>
              <a:ext cx="274320" cy="320040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sp>
          <p:nvSpPr>
            <p:cNvPr id="9" name="Rectangle 13"/>
            <p:cNvSpPr/>
            <p:nvPr userDrawn="1"/>
          </p:nvSpPr>
          <p:spPr>
            <a:xfrm>
              <a:off x="-133177" y="3229780"/>
              <a:ext cx="1371600" cy="45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hape 1309"/>
          <p:cNvSpPr/>
          <p:nvPr userDrawn="1"/>
        </p:nvSpPr>
        <p:spPr>
          <a:xfrm flipV="1">
            <a:off x="6530529" y="1829347"/>
            <a:ext cx="22671" cy="3199306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822948" y="1932204"/>
            <a:ext cx="2397252" cy="17253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68640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505200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5608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3"/>
          <p:cNvSpPr/>
          <p:nvPr userDrawn="1"/>
        </p:nvSpPr>
        <p:spPr>
          <a:xfrm>
            <a:off x="-36438" y="-5954"/>
            <a:ext cx="9979534" cy="6905626"/>
          </a:xfrm>
          <a:prstGeom prst="rect">
            <a:avLst/>
          </a:prstGeom>
          <a:solidFill>
            <a:srgbClr val="FF9100"/>
          </a:solidFill>
          <a:ln w="12700" cap="flat">
            <a:noFill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45923" y="3581400"/>
            <a:ext cx="1104604" cy="1311708"/>
            <a:chOff x="-933009" y="1920874"/>
            <a:chExt cx="2441769" cy="2650427"/>
          </a:xfrm>
          <a:solidFill>
            <a:schemeClr val="bg1"/>
          </a:solidFill>
        </p:grpSpPr>
        <p:sp>
          <p:nvSpPr>
            <p:cNvPr id="8" name="Shape 893"/>
            <p:cNvSpPr/>
            <p:nvPr userDrawn="1"/>
          </p:nvSpPr>
          <p:spPr>
            <a:xfrm>
              <a:off x="1234441" y="1920874"/>
              <a:ext cx="274319" cy="2650427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640" tIns="53640" rIns="53640" bIns="53640"/>
            <a:lstStyle/>
            <a:p>
              <a:pPr lvl="0" algn="l" defTabSz="361432"/>
              <a:endParaRPr lang="en-US" sz="9000" dirty="0">
                <a:solidFill>
                  <a:schemeClr val="bg1"/>
                </a:solidFill>
                <a:uFill>
                  <a:solidFill>
                    <a:srgbClr val="444444"/>
                  </a:solidFill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Gill Sans"/>
              </a:endParaRPr>
            </a:p>
          </p:txBody>
        </p:sp>
        <p:sp>
          <p:nvSpPr>
            <p:cNvPr id="9" name="Rectangle 13"/>
            <p:cNvSpPr/>
            <p:nvPr userDrawn="1"/>
          </p:nvSpPr>
          <p:spPr>
            <a:xfrm>
              <a:off x="-933009" y="3252266"/>
              <a:ext cx="2171431" cy="47405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640" tIns="53640" rIns="53640" bIns="53640"/>
            <a:lstStyle/>
            <a:p>
              <a:pPr lvl="0" algn="l" defTabSz="361432"/>
              <a:endParaRPr lang="en-US" sz="9000" dirty="0">
                <a:solidFill>
                  <a:schemeClr val="bg1"/>
                </a:solidFill>
                <a:uFill>
                  <a:solidFill>
                    <a:srgbClr val="444444"/>
                  </a:solidFill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</a:endParaRPr>
            </a:p>
          </p:txBody>
        </p:sp>
      </p:grp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32" y="3676894"/>
            <a:ext cx="4811268" cy="457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sym typeface="Helvetica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8532" y="4313454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165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08532" y="3676894"/>
            <a:ext cx="4811268" cy="457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kumimoji="0" lang="en-US" sz="2000" b="1" i="0" u="none" strike="noStrike" kern="0" cap="none" spc="0" normalizeH="0" baseline="0" dirty="0">
                <a:ln>
                  <a:noFill/>
                </a:ln>
                <a:gradFill>
                  <a:gsLst>
                    <a:gs pos="0">
                      <a:srgbClr val="D9232E"/>
                    </a:gs>
                    <a:gs pos="100000">
                      <a:srgbClr val="D9232E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n-ea"/>
                <a:sym typeface="Helvetica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08532" y="4313454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hape 26"/>
          <p:cNvSpPr/>
          <p:nvPr userDrawn="1"/>
        </p:nvSpPr>
        <p:spPr>
          <a:xfrm>
            <a:off x="914400" y="3646072"/>
            <a:ext cx="189615" cy="1189632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778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4789A3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79993" y="815589"/>
            <a:ext cx="9182814" cy="1"/>
          </a:xfrm>
          <a:prstGeom prst="line">
            <a:avLst/>
          </a:prstGeom>
          <a:ln w="3175" cap="rnd">
            <a:solidFill>
              <a:srgbClr val="7F7F7F"/>
            </a:solidFill>
            <a:round/>
          </a:ln>
        </p:spPr>
        <p:txBody>
          <a:bodyPr lIns="53640" tIns="53640" rIns="53640" bIns="53640"/>
          <a:lstStyle/>
          <a:p>
            <a:pPr lvl="0" algn="l" defTabSz="201153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2823" y="200436"/>
            <a:ext cx="9073686" cy="65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1445C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2882" y="854380"/>
            <a:ext cx="9073627" cy="211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50587" y="6632298"/>
            <a:ext cx="342373" cy="1384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 defTabSz="201153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26"/>
          <p:cNvSpPr/>
          <p:nvPr userDrawn="1"/>
        </p:nvSpPr>
        <p:spPr>
          <a:xfrm>
            <a:off x="0" y="200436"/>
            <a:ext cx="189615" cy="105965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직사각형 8"/>
          <p:cNvSpPr/>
          <p:nvPr userDrawn="1"/>
        </p:nvSpPr>
        <p:spPr>
          <a:xfrm>
            <a:off x="7543800" y="6556110"/>
            <a:ext cx="2231701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NamSeoul</a:t>
            </a:r>
            <a:r>
              <a:rPr lang="en-US" altLang="ko-KR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University  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</a:t>
            </a:r>
            <a:r>
              <a:rPr lang="ko-KR" altLang="en-US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화민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교수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7" r:id="rId4"/>
    <p:sldLayoutId id="2147483658" r:id="rId5"/>
    <p:sldLayoutId id="2147483680" r:id="rId6"/>
    <p:sldLayoutId id="2147483681" r:id="rId7"/>
    <p:sldLayoutId id="2147483693" r:id="rId8"/>
    <p:sldLayoutId id="2147483659" r:id="rId9"/>
    <p:sldLayoutId id="2147483660" r:id="rId10"/>
    <p:sldLayoutId id="2147483670" r:id="rId11"/>
    <p:sldLayoutId id="2147483694" r:id="rId12"/>
  </p:sldLayoutIdLst>
  <p:transition spd="med"/>
  <p:txStyles>
    <p:titleStyle>
      <a:lvl1pPr defTabSz="201153">
        <a:defRPr sz="2400">
          <a:solidFill>
            <a:srgbClr val="11445C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1pPr>
      <a:lvl2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2pPr>
      <a:lvl3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3pPr>
      <a:lvl4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4pPr>
      <a:lvl5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5pPr>
      <a:lvl6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6pPr>
      <a:lvl7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7pPr>
      <a:lvl8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8pPr>
      <a:lvl9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9pPr>
    </p:titleStyle>
    <p:bodyStyle>
      <a:lvl1pPr defTabSz="201153">
        <a:spcBef>
          <a:spcPts val="132"/>
        </a:spcBef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1pPr>
      <a:lvl2pPr marL="623568" indent="-42241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2pPr>
      <a:lvl3pPr marL="719114" indent="-316811" defTabSz="201153">
        <a:spcBef>
          <a:spcPts val="132"/>
        </a:spcBef>
        <a:buSzPct val="100000"/>
        <a:buChar char="-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3pPr>
      <a:lvl4pPr marL="920266" indent="-316811" defTabSz="201153">
        <a:spcBef>
          <a:spcPts val="132"/>
        </a:spcBef>
        <a:buSzPct val="100000"/>
        <a:buChar char="-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4pPr>
      <a:lvl5pPr marL="1015814" indent="-211207" defTabSz="201153">
        <a:spcBef>
          <a:spcPts val="132"/>
        </a:spcBef>
        <a:buSzPct val="100000"/>
        <a:buChar char="»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5pPr>
      <a:lvl6pPr marL="1216963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1418115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1619268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1820416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201153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402301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603455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804603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1005756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1206905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1408057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1609211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enizstij.blogspot.com/2021/02/chapter-10-unsupervised-learning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268131" y="3101154"/>
            <a:ext cx="5646116" cy="39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573" tIns="12573" rIns="12573" bIns="12573" anchor="ctr">
            <a:spAutoFit/>
          </a:bodyPr>
          <a:lstStyle>
            <a:lvl1pPr algn="l" defTabSz="825500">
              <a:defRPr sz="6000">
                <a:solidFill>
                  <a:srgbClr val="1156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pPr>
            <a:r>
              <a:rPr lang="ko-KR" altLang="en-US" sz="24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머신러닝</a:t>
            </a:r>
            <a:r>
              <a:rPr lang="ko-KR" altLang="en-US" sz="2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알고리즘 </a:t>
            </a:r>
            <a:r>
              <a:rPr lang="en-US" altLang="ko-KR" sz="2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Ch9</a:t>
            </a:r>
            <a:endParaRPr lang="ko-KR" altLang="en-US" sz="1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302375" y="3886200"/>
            <a:ext cx="5417516" cy="95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573" tIns="12573" rIns="12573" bIns="12573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  </a:t>
            </a:r>
            <a:r>
              <a:rPr lang="ko-KR" altLang="en-US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데이터</a:t>
            </a:r>
            <a:r>
              <a:rPr lang="en-US" altLang="ko-KR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사이언스 </a:t>
            </a:r>
            <a:r>
              <a:rPr lang="en-US" altLang="ko-KR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&amp; AI </a:t>
            </a:r>
            <a:r>
              <a:rPr lang="ko-KR" altLang="en-US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전공 </a:t>
            </a:r>
            <a:endParaRPr lang="en-US" altLang="ko-KR" sz="1600" dirty="0">
              <a:solidFill>
                <a:srgbClr val="C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Arial"/>
              <a:sym typeface="Arial"/>
            </a:endParaRPr>
          </a:p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  </a:t>
            </a:r>
          </a:p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   </a:t>
            </a:r>
            <a:r>
              <a:rPr lang="ko-KR" altLang="en-US" sz="1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화민 교수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4649" y="1378037"/>
            <a:ext cx="3719763" cy="2795979"/>
            <a:chOff x="585938" y="1520380"/>
            <a:chExt cx="3719763" cy="2795979"/>
          </a:xfrm>
        </p:grpSpPr>
        <p:grpSp>
          <p:nvGrpSpPr>
            <p:cNvPr id="2" name="그룹 1"/>
            <p:cNvGrpSpPr/>
            <p:nvPr/>
          </p:nvGrpSpPr>
          <p:grpSpPr>
            <a:xfrm>
              <a:off x="585938" y="1520380"/>
              <a:ext cx="2880320" cy="2444817"/>
              <a:chOff x="585938" y="1520380"/>
              <a:chExt cx="2880320" cy="2444817"/>
            </a:xfrm>
          </p:grpSpPr>
          <p:pic>
            <p:nvPicPr>
              <p:cNvPr id="8" name="Picture 6" descr="C:\Documents and Settings\Administrator\바탕 화면\NEW\템플릿\03\PNG\main-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8105" t="16702" r="65263" b="47649"/>
              <a:stretch>
                <a:fillRect/>
              </a:stretch>
            </p:blipFill>
            <p:spPr bwMode="auto">
              <a:xfrm>
                <a:off x="775595" y="1520380"/>
                <a:ext cx="2638125" cy="2444817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http://4.bp.blogspot.com/-I6J3Jr-3m7Y/VHcBDL1xk3I/AAAAAAAACaI/4OglPbhdwI8/s1600/%EA%B7%B8%EB%A6%BC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938" y="1646770"/>
                <a:ext cx="2880320" cy="1982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4" descr="C:\Documents and Settings\Administrator\바탕 화면\NEW\템플릿\03\PNG\main-2.png"/>
            <p:cNvPicPr>
              <a:picLocks noChangeAspect="1" noChangeArrowheads="1"/>
            </p:cNvPicPr>
            <p:nvPr/>
          </p:nvPicPr>
          <p:blipFill>
            <a:blip r:embed="rId4" cstate="print"/>
            <a:srcRect r="68842" b="62947"/>
            <a:stretch>
              <a:fillRect/>
            </a:stretch>
          </p:blipFill>
          <p:spPr bwMode="auto">
            <a:xfrm>
              <a:off x="1219200" y="1775290"/>
              <a:ext cx="3086501" cy="254106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5D3FD-C0FE-40C1-93FE-DAA3CFC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313" y="6400807"/>
            <a:ext cx="444500" cy="3206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 defTabSz="201153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0577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indent="20115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indent="301726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indent="402301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indent="502878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6pPr>
            <a:lvl7pPr indent="603455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7pPr>
            <a:lvl8pPr indent="704030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8pPr>
            <a:lvl9pPr indent="80460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08A58BD1-29B8-4635-A1D1-02F40ED827B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Shape 181">
            <a:extLst>
              <a:ext uri="{FF2B5EF4-FFF2-40B4-BE49-F238E27FC236}">
                <a16:creationId xmlns:a16="http://schemas.microsoft.com/office/drawing/2014/main" id="{F6D84307-ECAF-4C0E-B8B4-B0EFCF93E136}"/>
              </a:ext>
            </a:extLst>
          </p:cNvPr>
          <p:cNvSpPr/>
          <p:nvPr/>
        </p:nvSpPr>
        <p:spPr>
          <a:xfrm>
            <a:off x="533400" y="240230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Clustering Analysis (</a:t>
            </a:r>
            <a:r>
              <a:rPr lang="ko-KR" altLang="en-US" sz="2400" dirty="0" err="1">
                <a:solidFill>
                  <a:srgbClr val="002060"/>
                </a:solidFill>
                <a:latin typeface="맑은고딕"/>
              </a:rPr>
              <a:t>계층적군집</a:t>
            </a:r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)</a:t>
            </a:r>
            <a:endParaRPr lang="ko-KR" altLang="en-US" sz="2400" dirty="0">
              <a:solidFill>
                <a:srgbClr val="002060"/>
              </a:solidFill>
              <a:latin typeface="맑은고딕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5FB4D4-FF42-4017-935D-D9005892ED6E}"/>
              </a:ext>
            </a:extLst>
          </p:cNvPr>
          <p:cNvSpPr/>
          <p:nvPr/>
        </p:nvSpPr>
        <p:spPr>
          <a:xfrm>
            <a:off x="361868" y="936010"/>
            <a:ext cx="9372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군집분석 개요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특성에 따라 고객을 여러 개의 배타적인 집단으로 나누는 것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구체적인 군집분석 방법에 따라 다름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군집 개수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대한 가정없이 데이터로부터 거리 기준에 의해 자발적인 군집화 유도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군집분석의 목적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적절한 군집으로 나누는 것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군집의 특성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군집간의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 등에 대해 분석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군집분석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세분화 방법의 유형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임의로 나누는 방법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고객등급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고객구분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집단 등 다양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통계적 기법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clustering, k-means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계층적 군집방법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군집으로 시작해 점차 군집의 개수를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줄여나가는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관측 벡터 간의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거리뿐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 아니라 군집간 거리에 대한 정의 필요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6206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DCDB2C-A38B-43DC-AF6D-2C2A9EFC6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ko-KR" smtClean="0"/>
              <a:t>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E12DE-4598-4021-8E06-0FBF2899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3541169" cy="47280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E2E78B-A14B-4CEB-BC5B-039FBEE3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83" y="1447800"/>
            <a:ext cx="3542246" cy="4867618"/>
          </a:xfrm>
          <a:prstGeom prst="rect">
            <a:avLst/>
          </a:prstGeom>
        </p:spPr>
      </p:pic>
      <p:sp>
        <p:nvSpPr>
          <p:cNvPr id="6" name="Shape 181">
            <a:extLst>
              <a:ext uri="{FF2B5EF4-FFF2-40B4-BE49-F238E27FC236}">
                <a16:creationId xmlns:a16="http://schemas.microsoft.com/office/drawing/2014/main" id="{343CC6D4-5318-4C4D-9BB6-7B41B7AE183B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건강보험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공단 데이터를 이용한 건강 예측 플랫폼 사례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F88D8-EC9C-48D4-99AA-9BB990187EBC}"/>
              </a:ext>
            </a:extLst>
          </p:cNvPr>
          <p:cNvSpPr txBox="1"/>
          <p:nvPr/>
        </p:nvSpPr>
        <p:spPr>
          <a:xfrm>
            <a:off x="340526" y="939744"/>
            <a:ext cx="930639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건강관리 서비스 플랫폼 데이터 분석에 사용된 분석기법 예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120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8EA811-0146-4471-BF5C-8F5ACB48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313" y="6400807"/>
            <a:ext cx="444500" cy="3206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 defTabSz="201153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0577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indent="20115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indent="301726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indent="402301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indent="502878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6pPr>
            <a:lvl7pPr indent="603455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7pPr>
            <a:lvl8pPr indent="704030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8pPr>
            <a:lvl9pPr indent="80460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08A58BD1-29B8-4635-A1D1-02F40ED827B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Shape 181">
            <a:extLst>
              <a:ext uri="{FF2B5EF4-FFF2-40B4-BE49-F238E27FC236}">
                <a16:creationId xmlns:a16="http://schemas.microsoft.com/office/drawing/2014/main" id="{02B6E42C-77BA-4C0F-B80F-9024E381CC35}"/>
              </a:ext>
            </a:extLst>
          </p:cNvPr>
          <p:cNvSpPr/>
          <p:nvPr/>
        </p:nvSpPr>
        <p:spPr>
          <a:xfrm>
            <a:off x="533400" y="240230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ko-KR" altLang="en-US" sz="2400" dirty="0">
                <a:solidFill>
                  <a:srgbClr val="002060"/>
                </a:solidFill>
                <a:latin typeface="맑은고딕"/>
              </a:rPr>
              <a:t>주성분분석</a:t>
            </a:r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(PCA)</a:t>
            </a:r>
            <a:endParaRPr lang="ko-KR" altLang="en-US" sz="2400" dirty="0">
              <a:solidFill>
                <a:srgbClr val="002060"/>
              </a:solidFill>
              <a:latin typeface="맑은고딕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9D10B-DB01-4347-9AC3-1802BAD2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4967859" cy="1913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90F11B-E3FE-40CA-B6EE-36AD07B18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1905000"/>
            <a:ext cx="502269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9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BFC725-E489-427B-8ED7-39A4952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313" y="6400807"/>
            <a:ext cx="444500" cy="3206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 defTabSz="201153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0577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indent="20115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indent="301726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indent="402301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indent="502878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6pPr>
            <a:lvl7pPr indent="603455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7pPr>
            <a:lvl8pPr indent="704030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8pPr>
            <a:lvl9pPr indent="804603" algn="ctr" defTabSz="257027">
              <a:defRPr sz="2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08A58BD1-29B8-4635-A1D1-02F40ED827B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Shape 181">
            <a:extLst>
              <a:ext uri="{FF2B5EF4-FFF2-40B4-BE49-F238E27FC236}">
                <a16:creationId xmlns:a16="http://schemas.microsoft.com/office/drawing/2014/main" id="{5D87B1C0-2198-4F66-8689-D2E5A8CBD5B7}"/>
              </a:ext>
            </a:extLst>
          </p:cNvPr>
          <p:cNvSpPr/>
          <p:nvPr/>
        </p:nvSpPr>
        <p:spPr>
          <a:xfrm>
            <a:off x="533400" y="240230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Clustering Analysis (</a:t>
            </a:r>
            <a:r>
              <a:rPr lang="ko-KR" altLang="en-US" sz="2400" dirty="0" err="1">
                <a:solidFill>
                  <a:srgbClr val="002060"/>
                </a:solidFill>
                <a:latin typeface="맑은고딕"/>
              </a:rPr>
              <a:t>계층적군집</a:t>
            </a:r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)</a:t>
            </a:r>
            <a:endParaRPr lang="ko-KR" altLang="en-US" sz="2400" dirty="0">
              <a:solidFill>
                <a:srgbClr val="002060"/>
              </a:solidFill>
              <a:latin typeface="맑은고딕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03C85-52BF-4D6E-A605-373D09B3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0" y="3851322"/>
            <a:ext cx="4039114" cy="281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B01DA-A31A-4112-B130-1D0E6DF4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23" y="3841149"/>
            <a:ext cx="3912242" cy="2754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9585D1-2A1A-4C9E-A8A9-E640E48E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842995"/>
            <a:ext cx="6705600" cy="29661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13D609-F62B-4976-948C-A893AFCD7922}"/>
              </a:ext>
            </a:extLst>
          </p:cNvPr>
          <p:cNvSpPr/>
          <p:nvPr/>
        </p:nvSpPr>
        <p:spPr>
          <a:xfrm>
            <a:off x="1981200" y="6506723"/>
            <a:ext cx="6435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맑은고딕"/>
              </a:rPr>
              <a:t>Source :</a:t>
            </a:r>
            <a:r>
              <a:rPr lang="ko-KR" altLang="en-US" sz="1100" dirty="0">
                <a:solidFill>
                  <a:srgbClr val="0070C0"/>
                </a:solidFill>
                <a:latin typeface="맑은고딕"/>
              </a:rPr>
              <a:t> </a:t>
            </a:r>
            <a:r>
              <a:rPr lang="en-US" altLang="ko-KR" sz="1100" dirty="0">
                <a:solidFill>
                  <a:srgbClr val="0070C0"/>
                </a:solidFill>
                <a:latin typeface="맑은고딕"/>
                <a:hlinkClick r:id="rId5"/>
              </a:rPr>
              <a:t>http://denizstij.blogspot.com/2021/02/chapter-10-unsupervised-learning.html</a:t>
            </a:r>
            <a:endParaRPr lang="ko-KR" altLang="en-US" sz="1100" dirty="0">
              <a:solidFill>
                <a:srgbClr val="0070C0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61559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1">
            <a:extLst>
              <a:ext uri="{FF2B5EF4-FFF2-40B4-BE49-F238E27FC236}">
                <a16:creationId xmlns:a16="http://schemas.microsoft.com/office/drawing/2014/main" id="{BB256F4F-C45A-4F90-B2EE-1F38354AA34C}"/>
              </a:ext>
            </a:extLst>
          </p:cNvPr>
          <p:cNvSpPr/>
          <p:nvPr/>
        </p:nvSpPr>
        <p:spPr>
          <a:xfrm>
            <a:off x="533400" y="240230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Clustering Analysis (</a:t>
            </a:r>
            <a:r>
              <a:rPr lang="ko-KR" altLang="en-US" sz="2400" dirty="0">
                <a:solidFill>
                  <a:srgbClr val="002060"/>
                </a:solidFill>
                <a:latin typeface="맑은고딕"/>
              </a:rPr>
              <a:t>비계층적 군집 </a:t>
            </a:r>
            <a:r>
              <a:rPr lang="en-US" altLang="ko-KR" sz="2400" dirty="0">
                <a:solidFill>
                  <a:srgbClr val="002060"/>
                </a:solidFill>
                <a:latin typeface="맑은고딕"/>
              </a:rPr>
              <a:t>K-means clustering)</a:t>
            </a:r>
            <a:endParaRPr lang="ko-KR" altLang="en-US" sz="2400" dirty="0">
              <a:solidFill>
                <a:srgbClr val="002060"/>
              </a:solidFill>
              <a:latin typeface="맑은고딕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DD624E-09EC-40F5-AA98-BDAFE0D5661B}"/>
              </a:ext>
            </a:extLst>
          </p:cNvPr>
          <p:cNvSpPr/>
          <p:nvPr/>
        </p:nvSpPr>
        <p:spPr>
          <a:xfrm>
            <a:off x="304800" y="990600"/>
            <a:ext cx="9601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latin typeface="맑은고딕"/>
              </a:rPr>
              <a:t>• K-</a:t>
            </a:r>
            <a:r>
              <a:rPr lang="ko-KR" altLang="en-US" sz="1800" dirty="0">
                <a:latin typeface="맑은고딕"/>
              </a:rPr>
              <a:t>평균법</a:t>
            </a:r>
            <a:r>
              <a:rPr lang="en-US" altLang="ko-KR" sz="1800" dirty="0">
                <a:latin typeface="맑은고딕"/>
              </a:rPr>
              <a:t>(K-means method)</a:t>
            </a:r>
            <a:r>
              <a:rPr lang="ko-KR" altLang="en-US" sz="1800" dirty="0">
                <a:latin typeface="맑은고딕"/>
              </a:rPr>
              <a:t>가 대표적</a:t>
            </a:r>
            <a:endParaRPr lang="en-US" altLang="ko-KR" sz="1800" dirty="0">
              <a:latin typeface="맑은고딕"/>
            </a:endParaRPr>
          </a:p>
          <a:p>
            <a:pPr algn="just"/>
            <a:endParaRPr lang="ko-KR" altLang="en-US" sz="1800" dirty="0">
              <a:latin typeface="맑은고딕"/>
            </a:endParaRPr>
          </a:p>
          <a:p>
            <a:pPr algn="just"/>
            <a:r>
              <a:rPr lang="en-US" altLang="ko-KR" sz="1800" dirty="0">
                <a:latin typeface="맑은고딕"/>
              </a:rPr>
              <a:t>		</a:t>
            </a:r>
            <a:r>
              <a:rPr lang="ko-KR" altLang="en-US" sz="1800" dirty="0">
                <a:latin typeface="맑은고딕"/>
              </a:rPr>
              <a:t>・원하는 군집개수</a:t>
            </a:r>
            <a:r>
              <a:rPr lang="en-US" altLang="ko-KR" sz="1800" dirty="0">
                <a:latin typeface="맑은고딕"/>
              </a:rPr>
              <a:t>, </a:t>
            </a:r>
            <a:r>
              <a:rPr lang="ko-KR" altLang="en-US" sz="1800" dirty="0">
                <a:latin typeface="맑은고딕"/>
              </a:rPr>
              <a:t>초기값 정해 </a:t>
            </a:r>
            <a:r>
              <a:rPr lang="en-US" altLang="ko-KR" sz="1800" dirty="0">
                <a:latin typeface="맑은고딕"/>
              </a:rPr>
              <a:t>seed </a:t>
            </a:r>
            <a:r>
              <a:rPr lang="ko-KR" altLang="en-US" sz="1800" dirty="0">
                <a:latin typeface="맑은고딕"/>
              </a:rPr>
              <a:t>중심으로 군집 </a:t>
            </a:r>
            <a:r>
              <a:rPr lang="ko-KR" altLang="en-US" sz="1800" dirty="0" err="1">
                <a:latin typeface="맑은고딕"/>
              </a:rPr>
              <a:t>형성→각</a:t>
            </a:r>
            <a:r>
              <a:rPr lang="ko-KR" altLang="en-US" sz="1800" dirty="0">
                <a:latin typeface="맑은고딕"/>
              </a:rPr>
              <a:t> 데이터를 거리가 가장 </a:t>
            </a:r>
            <a:r>
              <a:rPr lang="en-US" altLang="ko-KR" sz="1800" dirty="0">
                <a:latin typeface="맑은고딕"/>
              </a:rPr>
              <a:t>			</a:t>
            </a:r>
            <a:r>
              <a:rPr lang="ko-KR" altLang="en-US" sz="1800" dirty="0">
                <a:latin typeface="맑은고딕"/>
              </a:rPr>
              <a:t>가까운 </a:t>
            </a:r>
            <a:r>
              <a:rPr lang="en-US" altLang="ko-KR" sz="1800" dirty="0">
                <a:latin typeface="맑은고딕"/>
              </a:rPr>
              <a:t>seed</a:t>
            </a:r>
            <a:r>
              <a:rPr lang="ko-KR" altLang="en-US" sz="1800" dirty="0">
                <a:latin typeface="맑은고딕"/>
              </a:rPr>
              <a:t>가 있는 군집으로 </a:t>
            </a:r>
            <a:r>
              <a:rPr lang="ko-KR" altLang="en-US" sz="1800" dirty="0" err="1">
                <a:latin typeface="맑은고딕"/>
              </a:rPr>
              <a:t>분류→각</a:t>
            </a:r>
            <a:r>
              <a:rPr lang="ko-KR" altLang="en-US" sz="1800" dirty="0">
                <a:latin typeface="맑은고딕"/>
              </a:rPr>
              <a:t> 군집의 </a:t>
            </a:r>
            <a:r>
              <a:rPr lang="en-US" altLang="ko-KR" sz="1800" dirty="0">
                <a:latin typeface="맑은고딕"/>
              </a:rPr>
              <a:t>seed</a:t>
            </a:r>
            <a:r>
              <a:rPr lang="ko-KR" altLang="en-US" sz="1800" dirty="0">
                <a:latin typeface="맑은고딕"/>
              </a:rPr>
              <a:t>값 다시 </a:t>
            </a:r>
            <a:r>
              <a:rPr lang="ko-KR" altLang="en-US" sz="1800" dirty="0" err="1">
                <a:latin typeface="맑은고딕"/>
              </a:rPr>
              <a:t>계산→모든</a:t>
            </a:r>
            <a:r>
              <a:rPr lang="ko-KR" altLang="en-US" sz="1800" dirty="0">
                <a:latin typeface="맑은고딕"/>
              </a:rPr>
              <a:t> 개체가 </a:t>
            </a:r>
            <a:r>
              <a:rPr lang="en-US" altLang="ko-KR" sz="1800" dirty="0">
                <a:latin typeface="맑은고딕"/>
              </a:rPr>
              <a:t>					</a:t>
            </a:r>
            <a:r>
              <a:rPr lang="ko-KR" altLang="en-US" sz="1800" dirty="0">
                <a:latin typeface="맑은고딕"/>
              </a:rPr>
              <a:t>군집으로 할당될 때까지 반복</a:t>
            </a:r>
            <a:endParaRPr lang="en-US" altLang="ko-KR" sz="1800" dirty="0">
              <a:latin typeface="맑은고딕"/>
            </a:endParaRPr>
          </a:p>
          <a:p>
            <a:pPr algn="just"/>
            <a:endParaRPr lang="ko-KR" altLang="en-US" sz="1800" dirty="0">
              <a:latin typeface="맑은고딕"/>
            </a:endParaRPr>
          </a:p>
          <a:p>
            <a:pPr algn="just"/>
            <a:r>
              <a:rPr lang="en-US" altLang="ko-KR" sz="1800" dirty="0">
                <a:latin typeface="맑은고딕"/>
              </a:rPr>
              <a:t>		</a:t>
            </a:r>
            <a:r>
              <a:rPr lang="ko-KR" altLang="en-US" sz="1800" dirty="0">
                <a:latin typeface="맑은고딕"/>
              </a:rPr>
              <a:t>・</a:t>
            </a:r>
            <a:r>
              <a:rPr lang="en-US" altLang="ko-KR" sz="1800" dirty="0">
                <a:latin typeface="맑은고딕"/>
              </a:rPr>
              <a:t>K-</a:t>
            </a:r>
            <a:r>
              <a:rPr lang="ko-KR" altLang="en-US" sz="1800" dirty="0">
                <a:latin typeface="맑은고딕"/>
              </a:rPr>
              <a:t>평균법은 한 개체가 속한 군집에서 다른 군집으로 이동해 재배치가 가능</a:t>
            </a:r>
            <a:r>
              <a:rPr lang="en-US" altLang="ko-KR" sz="1800" dirty="0">
                <a:latin typeface="맑은고딕"/>
              </a:rPr>
              <a:t>. 					</a:t>
            </a:r>
            <a:r>
              <a:rPr lang="ko-KR" altLang="en-US" sz="1800" dirty="0">
                <a:latin typeface="맑은고딕"/>
              </a:rPr>
              <a:t>초기값에 의존</a:t>
            </a:r>
            <a:r>
              <a:rPr lang="en-US" altLang="ko-KR" sz="1800" dirty="0">
                <a:latin typeface="맑은고딕"/>
              </a:rPr>
              <a:t>. </a:t>
            </a:r>
            <a:r>
              <a:rPr lang="ko-KR" altLang="en-US" sz="1800" dirty="0">
                <a:latin typeface="맑은고딕"/>
              </a:rPr>
              <a:t>군집의 초기값 선택이 최종 군집 선택에 영향 미침</a:t>
            </a:r>
            <a:r>
              <a:rPr lang="en-US" altLang="ko-KR" sz="1800" dirty="0">
                <a:latin typeface="맑은고딕"/>
              </a:rPr>
              <a:t>. </a:t>
            </a:r>
            <a:r>
              <a:rPr lang="ko-KR" altLang="en-US" sz="1800" dirty="0">
                <a:latin typeface="맑은고딕"/>
              </a:rPr>
              <a:t>몇 가지 초기값 </a:t>
            </a:r>
            <a:r>
              <a:rPr lang="en-US" altLang="ko-KR" sz="1800" dirty="0">
                <a:latin typeface="맑은고딕"/>
              </a:rPr>
              <a:t>				</a:t>
            </a:r>
            <a:r>
              <a:rPr lang="ko-KR" altLang="en-US" sz="1800" dirty="0">
                <a:latin typeface="맑은고딕"/>
              </a:rPr>
              <a:t>선택 후 결과 비교하는게 유용</a:t>
            </a:r>
            <a:endParaRPr lang="en-US" altLang="ko-KR" sz="1800" dirty="0">
              <a:latin typeface="맑은고딕"/>
            </a:endParaRPr>
          </a:p>
          <a:p>
            <a:pPr algn="just"/>
            <a:endParaRPr lang="en-US" altLang="ko-KR" sz="1600" dirty="0">
              <a:latin typeface="맑은고딕"/>
            </a:endParaRPr>
          </a:p>
          <a:p>
            <a:pPr algn="l"/>
            <a:r>
              <a:rPr lang="ko-KR" altLang="en-US" sz="1600" b="1" dirty="0">
                <a:latin typeface="맑은고딕"/>
              </a:rPr>
              <a:t>  가</a:t>
            </a:r>
            <a:r>
              <a:rPr lang="en-US" altLang="ko-KR" sz="1600" b="1" dirty="0">
                <a:latin typeface="맑은고딕"/>
              </a:rPr>
              <a:t>. </a:t>
            </a:r>
            <a:r>
              <a:rPr lang="ko-KR" altLang="en-US" sz="1600" b="1" dirty="0">
                <a:latin typeface="맑은고딕"/>
              </a:rPr>
              <a:t>비계층적 군집화의 장점</a:t>
            </a:r>
            <a:endParaRPr lang="en-US" altLang="ko-KR" sz="1600" b="1" dirty="0">
              <a:latin typeface="맑은고딕"/>
            </a:endParaRPr>
          </a:p>
          <a:p>
            <a:pPr algn="l"/>
            <a:endParaRPr lang="en-US" altLang="ko-KR" sz="1600" b="1" dirty="0">
              <a:latin typeface="맑은고딕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>
                <a:latin typeface="맑은고딕"/>
              </a:rPr>
              <a:t>주어진 데이터의 내부구조에 대한 사전정보없이 의미 있는 자료구조 찾을 수 있다</a:t>
            </a:r>
            <a:r>
              <a:rPr lang="en-US" altLang="ko-KR" sz="1400" dirty="0">
                <a:latin typeface="맑은고딕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맑은고딕"/>
              </a:rPr>
              <a:t>다양한 형태의 데이터에 적용 가능</a:t>
            </a:r>
            <a:endParaRPr lang="en-US" altLang="ko-KR" sz="1400" dirty="0">
              <a:latin typeface="맑은고딕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맑은고딕"/>
              </a:rPr>
              <a:t>분석방법의 적용이 용이</a:t>
            </a:r>
            <a:endParaRPr lang="en-US" altLang="ko-KR" sz="1400" dirty="0">
              <a:latin typeface="맑은고딕"/>
            </a:endParaRPr>
          </a:p>
          <a:p>
            <a:pPr marL="342900" indent="-342900" algn="l">
              <a:buFontTx/>
              <a:buChar char="-"/>
            </a:pPr>
            <a:endParaRPr lang="en-US" altLang="ko-KR" sz="1400" dirty="0">
              <a:latin typeface="맑은고딕"/>
            </a:endParaRPr>
          </a:p>
          <a:p>
            <a:pPr algn="l"/>
            <a:r>
              <a:rPr lang="ko-KR" altLang="en-US" sz="1600" b="1" dirty="0">
                <a:latin typeface="맑은고딕"/>
              </a:rPr>
              <a:t>나</a:t>
            </a:r>
            <a:r>
              <a:rPr lang="en-US" altLang="ko-KR" sz="1600" b="1" dirty="0">
                <a:latin typeface="맑은고딕"/>
              </a:rPr>
              <a:t>. </a:t>
            </a:r>
            <a:r>
              <a:rPr lang="ko-KR" altLang="en-US" sz="1600" b="1" dirty="0">
                <a:latin typeface="맑은고딕"/>
              </a:rPr>
              <a:t>비계층적 군집화의 단점</a:t>
            </a:r>
            <a:endParaRPr lang="en-US" altLang="ko-KR" sz="1600" b="1" dirty="0">
              <a:latin typeface="맑은고딕"/>
            </a:endParaRPr>
          </a:p>
          <a:p>
            <a:pPr algn="l"/>
            <a:endParaRPr lang="en-US" altLang="ko-KR" sz="1600" b="1" dirty="0">
              <a:latin typeface="맑은고딕"/>
            </a:endParaRPr>
          </a:p>
          <a:p>
            <a:pPr algn="l"/>
            <a:r>
              <a:rPr lang="en-US" altLang="ko-KR" sz="1400" dirty="0">
                <a:latin typeface="맑은고딕"/>
              </a:rPr>
              <a:t>-    </a:t>
            </a:r>
            <a:r>
              <a:rPr lang="ko-KR" altLang="en-US" sz="1400" dirty="0">
                <a:latin typeface="맑은고딕"/>
              </a:rPr>
              <a:t>가중치와 거리정의가 어려움</a:t>
            </a:r>
          </a:p>
          <a:p>
            <a:pPr algn="l"/>
            <a:r>
              <a:rPr lang="en-US" altLang="ko-KR" sz="1400" dirty="0">
                <a:latin typeface="맑은고딕"/>
              </a:rPr>
              <a:t>-    </a:t>
            </a:r>
            <a:r>
              <a:rPr lang="ko-KR" altLang="en-US" sz="1400" dirty="0">
                <a:latin typeface="맑은고딕"/>
              </a:rPr>
              <a:t>초기 군집 수를 결정하기 어려움</a:t>
            </a:r>
          </a:p>
          <a:p>
            <a:pPr algn="l"/>
            <a:r>
              <a:rPr lang="en-US" altLang="ko-KR" sz="1400" dirty="0">
                <a:latin typeface="맑은고딕"/>
              </a:rPr>
              <a:t>-    </a:t>
            </a:r>
            <a:r>
              <a:rPr lang="ko-KR" altLang="en-US" sz="1400" dirty="0">
                <a:latin typeface="맑은고딕"/>
              </a:rPr>
              <a:t>사전에 주어진 목적이 없으므로 결과 해석이 어려움</a:t>
            </a:r>
          </a:p>
        </p:txBody>
      </p:sp>
    </p:spTree>
    <p:extLst>
      <p:ext uri="{BB962C8B-B14F-4D97-AF65-F5344CB8AC3E}">
        <p14:creationId xmlns:p14="http://schemas.microsoft.com/office/powerpoint/2010/main" val="7934914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15151"/>
      </a:dk2>
      <a:lt2>
        <a:srgbClr val="333333"/>
      </a:lt2>
      <a:accent1>
        <a:srgbClr val="FFFFFF"/>
      </a:accent1>
      <a:accent2>
        <a:srgbClr val="ECECEC"/>
      </a:accent2>
      <a:accent3>
        <a:srgbClr val="999999"/>
      </a:accent3>
      <a:accent4>
        <a:srgbClr val="6C6C6C"/>
      </a:accent4>
      <a:accent5>
        <a:srgbClr val="DCDEE0"/>
      </a:accent5>
      <a:accent6>
        <a:srgbClr val="000000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14A56ACF18D45812A4B9FA24C3B86" ma:contentTypeVersion="1" ma:contentTypeDescription="Create a new document." ma:contentTypeScope="" ma:versionID="d53e4cdfc9f0c6915626875f518b714c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5D70617-B87B-448E-AC19-CF476071BB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0F923-E0B5-4598-BDCF-814D78E2A3BE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7C18BA-BD50-4A79-8930-764B08854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16892</TotalTime>
  <Words>93</Words>
  <Application>Microsoft Office PowerPoint</Application>
  <PresentationFormat>A4 용지(210x297mm)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 고딕 Semilight</vt:lpstr>
      <vt:lpstr>Helvetica Neue</vt:lpstr>
      <vt:lpstr>맑은 고딕</vt:lpstr>
      <vt:lpstr>Arial</vt:lpstr>
      <vt:lpstr>Helvetica</vt:lpstr>
      <vt:lpstr>Helvetica Light</vt:lpstr>
      <vt:lpstr>맑은 고딕</vt:lpstr>
      <vt:lpstr>Wingdings</vt:lpstr>
      <vt:lpstr>맑은고딕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Admin</dc:creator>
  <cp:lastModifiedBy>Hyatt Jeong</cp:lastModifiedBy>
  <cp:revision>436</cp:revision>
  <cp:lastPrinted>2018-09-20T09:27:52Z</cp:lastPrinted>
  <dcterms:modified xsi:type="dcterms:W3CDTF">2024-07-04T07:26:47Z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0x01010029E14A56ACF18D45812A4B9FA24C3B86</vt:lpwstr>
  </property>
</Properties>
</file>