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7" r:id="rId4"/>
    <p:sldId id="266" r:id="rId5"/>
    <p:sldId id="267" r:id="rId6"/>
    <p:sldId id="268" r:id="rId7"/>
    <p:sldId id="258" r:id="rId8"/>
    <p:sldId id="269" r:id="rId9"/>
    <p:sldId id="259" r:id="rId10"/>
    <p:sldId id="260" r:id="rId11"/>
    <p:sldId id="261" r:id="rId12"/>
    <p:sldId id="262" r:id="rId13"/>
    <p:sldId id="275" r:id="rId14"/>
    <p:sldId id="276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18" autoAdjust="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Time</a:t>
            </a: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KMP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830</c:v>
                </c:pt>
                <c:pt idx="1">
                  <c:v>1658</c:v>
                </c:pt>
                <c:pt idx="2">
                  <c:v>838680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DB-40EC-B13C-41240D708C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KMP alpha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2500</c:v>
                </c:pt>
                <c:pt idx="1">
                  <c:v>4032</c:v>
                </c:pt>
                <c:pt idx="2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DB-40EC-B13C-41240D708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1182640"/>
        <c:axId val="291178704"/>
      </c:lineChart>
      <c:catAx>
        <c:axId val="2911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1178704"/>
        <c:crosses val="autoZero"/>
        <c:auto val="1"/>
        <c:lblAlgn val="ctr"/>
        <c:lblOffset val="100"/>
        <c:noMultiLvlLbl val="0"/>
      </c:catAx>
      <c:valAx>
        <c:axId val="29117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118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KMP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4.1100000000000003</c:v>
                </c:pt>
                <c:pt idx="2">
                  <c:v>35.26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EB-495E-82CD-06A024FB35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KMP alpha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500</c:v>
                </c:pt>
                <c:pt idx="1">
                  <c:v>1000</c:v>
                </c:pt>
                <c:pt idx="2">
                  <c:v>10000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3.6</c:v>
                </c:pt>
                <c:pt idx="1">
                  <c:v>7.1814</c:v>
                </c:pt>
                <c:pt idx="2">
                  <c:v>48.1235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EB-495E-82CD-06A024FB3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1182640"/>
        <c:axId val="291178704"/>
      </c:lineChart>
      <c:catAx>
        <c:axId val="29118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1178704"/>
        <c:crosses val="autoZero"/>
        <c:auto val="1"/>
        <c:lblAlgn val="ctr"/>
        <c:lblOffset val="100"/>
        <c:noMultiLvlLbl val="0"/>
      </c:catAx>
      <c:valAx>
        <c:axId val="29117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118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FABCE-4142-4CC0-A698-744C9B3D3137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8A1B-0EC7-425C-8CA5-E2172FB88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1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, </a:t>
            </a:r>
            <a:r>
              <a:rPr lang="ko-KR" altLang="en-US" dirty="0"/>
              <a:t>이 유의미한 </a:t>
            </a:r>
            <a:r>
              <a:rPr lang="en-US" altLang="ko-KR" dirty="0"/>
              <a:t>SNP</a:t>
            </a:r>
            <a:r>
              <a:rPr lang="ko-KR" altLang="en-US" dirty="0"/>
              <a:t>을 알아내는 것은 인간의 특징을 형상화</a:t>
            </a:r>
            <a:r>
              <a:rPr lang="en-US" altLang="ko-KR" dirty="0"/>
              <a:t>(?)</a:t>
            </a:r>
            <a:r>
              <a:rPr lang="ko-KR" altLang="en-US" dirty="0"/>
              <a:t>할 수 있기 때문에 생물학적으로 굉장히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38A1B-0EC7-425C-8CA5-E2172FB888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9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olimorfismo_de_nucle%C3%B3tido_%C3%BAni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year8frenchterm3.wikispaces.com/Lesson+06,+The+bod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ed_check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6533-74B1-43B8-9A8C-FF7BC0E9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67942"/>
            <a:ext cx="8361229" cy="2098226"/>
          </a:xfrm>
        </p:spPr>
        <p:txBody>
          <a:bodyPr/>
          <a:lstStyle/>
          <a:p>
            <a:r>
              <a:rPr lang="ko-KR" altLang="en-US" dirty="0"/>
              <a:t>알고리즘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F85A0-8C90-4CE1-B51B-43BE23C9E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262" y="3566168"/>
            <a:ext cx="8057224" cy="1086237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kmp</a:t>
            </a:r>
            <a:r>
              <a:rPr lang="ko-KR" altLang="en-US" dirty="0"/>
              <a:t>와 </a:t>
            </a:r>
            <a:r>
              <a:rPr lang="en-US" altLang="ko-KR" dirty="0"/>
              <a:t>alpha skip searching</a:t>
            </a:r>
            <a:r>
              <a:rPr lang="ko-KR" altLang="en-US" dirty="0"/>
              <a:t>을 이용한 </a:t>
            </a:r>
            <a:r>
              <a:rPr lang="en-US" altLang="ko-KR" dirty="0"/>
              <a:t>String matching&gt;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9890-38BF-4BDC-AEE1-601E0FF46816}"/>
              </a:ext>
            </a:extLst>
          </p:cNvPr>
          <p:cNvSpPr txBox="1"/>
          <p:nvPr/>
        </p:nvSpPr>
        <p:spPr>
          <a:xfrm>
            <a:off x="8606672" y="4892511"/>
            <a:ext cx="203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2015111489</a:t>
            </a:r>
          </a:p>
          <a:p>
            <a:pPr algn="ctr"/>
            <a:r>
              <a:rPr lang="ko-KR" altLang="en-US" sz="2000" dirty="0"/>
              <a:t>김성현</a:t>
            </a:r>
          </a:p>
        </p:txBody>
      </p:sp>
    </p:spTree>
    <p:extLst>
      <p:ext uri="{BB962C8B-B14F-4D97-AF65-F5344CB8AC3E}">
        <p14:creationId xmlns:p14="http://schemas.microsoft.com/office/powerpoint/2010/main" val="141047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6A9064-7CDB-467A-9CC7-7F83683FEAD2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1731268-E64B-48F8-B9C1-DB13138A4D70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35BD12-871D-49E5-BEA1-087C5A62758C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3.MyAlgorithm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B4FA752-C312-4CD5-887A-94A05EE1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98" y="1258189"/>
            <a:ext cx="5578782" cy="4459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9D6BD-BE67-4C5C-8FF2-7AC65F61C2BE}"/>
              </a:ext>
            </a:extLst>
          </p:cNvPr>
          <p:cNvSpPr txBox="1"/>
          <p:nvPr/>
        </p:nvSpPr>
        <p:spPr>
          <a:xfrm>
            <a:off x="7253555" y="1235927"/>
            <a:ext cx="436651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ea typeface="나눔스퀘어 Bold" panose="020B0600000101010101"/>
              </a:rPr>
              <a:t>Trie</a:t>
            </a:r>
            <a:r>
              <a:rPr lang="ko-KR" altLang="en-US" b="1" dirty="0">
                <a:ea typeface="나눔스퀘어 Bold" panose="020B0600000101010101"/>
              </a:rPr>
              <a:t> 자료구조를 이용하여</a:t>
            </a:r>
            <a:endParaRPr lang="en-US" altLang="ko-KR" b="1" dirty="0">
              <a:ea typeface="나눔스퀘어 Bold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나눔스퀘어 Bold" panose="020B0600000101010101"/>
              </a:rPr>
              <a:t> </a:t>
            </a:r>
            <a:r>
              <a:rPr lang="en-US" altLang="ko-KR" b="1" dirty="0">
                <a:ea typeface="나눔스퀘어 Bold" panose="020B0600000101010101"/>
              </a:rPr>
              <a:t>pattern</a:t>
            </a:r>
            <a:r>
              <a:rPr lang="ko-KR" altLang="en-US" b="1" dirty="0">
                <a:ea typeface="나눔스퀘어 Bold" panose="020B0600000101010101"/>
              </a:rPr>
              <a:t>이 시작되는 각  위치를 저장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22A259-2185-43EA-9623-596C0580F0BA}"/>
              </a:ext>
            </a:extLst>
          </p:cNvPr>
          <p:cNvCxnSpPr>
            <a:cxnSpLocks/>
          </p:cNvCxnSpPr>
          <p:nvPr/>
        </p:nvCxnSpPr>
        <p:spPr>
          <a:xfrm>
            <a:off x="8075487" y="2856214"/>
            <a:ext cx="9246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00DC98-2C2C-4EF4-B887-811F353FC4FC}"/>
              </a:ext>
            </a:extLst>
          </p:cNvPr>
          <p:cNvCxnSpPr>
            <a:cxnSpLocks/>
          </p:cNvCxnSpPr>
          <p:nvPr/>
        </p:nvCxnSpPr>
        <p:spPr>
          <a:xfrm>
            <a:off x="8515563" y="2957244"/>
            <a:ext cx="8133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D95335-C212-4D89-9F0C-9DA46FFCEB23}"/>
              </a:ext>
            </a:extLst>
          </p:cNvPr>
          <p:cNvCxnSpPr>
            <a:cxnSpLocks/>
          </p:cNvCxnSpPr>
          <p:nvPr/>
        </p:nvCxnSpPr>
        <p:spPr>
          <a:xfrm>
            <a:off x="8832350" y="3049711"/>
            <a:ext cx="93837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71486-53CD-4CDE-9167-418DD049D0D2}"/>
              </a:ext>
            </a:extLst>
          </p:cNvPr>
          <p:cNvSpPr txBox="1"/>
          <p:nvPr/>
        </p:nvSpPr>
        <p:spPr>
          <a:xfrm>
            <a:off x="7325474" y="2107961"/>
            <a:ext cx="3770615" cy="30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 P:  </a:t>
            </a:r>
            <a:r>
              <a:rPr lang="en-US" altLang="ko-KR" sz="3600" b="1" dirty="0"/>
              <a:t>a b a b </a:t>
            </a:r>
            <a:r>
              <a:rPr lang="en-US" altLang="ko-KR" sz="3600" b="1" dirty="0" err="1"/>
              <a:t>b</a:t>
            </a:r>
            <a:r>
              <a:rPr lang="en-US" altLang="ko-KR" sz="3600" b="1" dirty="0"/>
              <a:t> a b a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/>
              <a:t>1:abb         2:bab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/>
              <a:t>3:abb         4:bba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/>
              <a:t>5:bab         6:aba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2752D-053F-4058-9A91-77DC7051E810}"/>
              </a:ext>
            </a:extLst>
          </p:cNvPr>
          <p:cNvSpPr txBox="1"/>
          <p:nvPr/>
        </p:nvSpPr>
        <p:spPr>
          <a:xfrm>
            <a:off x="1479448" y="5717849"/>
            <a:ext cx="3190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http://slideplayer.com/slide/4912560/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228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7F8F87-C01B-4B09-AE68-86D4D42FE0C9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F7EA328-0479-4487-99AB-281008C05ECE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0D9AE-C62C-4899-AFCF-C3B4BC202827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3.MyAlgorithm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C0D87BF-1EB6-45DA-9B60-F261F5D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81" y="1702139"/>
            <a:ext cx="9039225" cy="2200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1039E-F921-4563-AF7A-40B2AD4B1196}"/>
                  </a:ext>
                </a:extLst>
              </p:cNvPr>
              <p:cNvSpPr txBox="1"/>
              <p:nvPr/>
            </p:nvSpPr>
            <p:spPr>
              <a:xfrm>
                <a:off x="1258361" y="4408137"/>
                <a:ext cx="6666062" cy="1015663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𝑙𝑜𝑐𝑎𝑡𝑖𝑜𝑛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+6∗(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+1) −9</m:t>
                      </m:r>
                    </m:oMath>
                  </m:oMathPara>
                </a14:m>
                <a:endParaRPr lang="en-US" altLang="ko-KR" sz="4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≥0 )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1039E-F921-4563-AF7A-40B2AD4B1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61" y="4408137"/>
                <a:ext cx="6666062" cy="1015663"/>
              </a:xfrm>
              <a:prstGeom prst="rect">
                <a:avLst/>
              </a:prstGeom>
              <a:blipFill>
                <a:blip r:embed="rId3"/>
                <a:stretch>
                  <a:fillRect b="-6358"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934712-1B13-413E-AE87-C8341B4046B4}"/>
              </a:ext>
            </a:extLst>
          </p:cNvPr>
          <p:cNvSpPr txBox="1"/>
          <p:nvPr/>
        </p:nvSpPr>
        <p:spPr>
          <a:xfrm>
            <a:off x="7924423" y="4962135"/>
            <a:ext cx="40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 </a:t>
            </a:r>
            <a:r>
              <a:rPr lang="en-US" altLang="ko-KR" sz="2400" dirty="0"/>
              <a:t>alpha skip searching</a:t>
            </a:r>
            <a:r>
              <a:rPr lang="ko-KR" altLang="en-US" sz="2400" dirty="0"/>
              <a:t>을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7D970-A791-498F-98B4-175B627DE651}"/>
              </a:ext>
            </a:extLst>
          </p:cNvPr>
          <p:cNvSpPr txBox="1"/>
          <p:nvPr/>
        </p:nvSpPr>
        <p:spPr>
          <a:xfrm>
            <a:off x="7506868" y="3836639"/>
            <a:ext cx="3190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http://slideplayer.com/slide/4912560/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E0605B-7B93-4613-A969-41B9A2C16BF0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87467-94C3-45AD-89ED-FB55D7C1BFCF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89741F-7758-41CA-A9D7-2F9E0F880218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3.MyAlgorithm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DC37F2-53E5-4728-8842-EF383292866B}"/>
              </a:ext>
            </a:extLst>
          </p:cNvPr>
          <p:cNvSpPr txBox="1"/>
          <p:nvPr/>
        </p:nvSpPr>
        <p:spPr>
          <a:xfrm>
            <a:off x="6561697" y="1314407"/>
            <a:ext cx="4356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Kmp</a:t>
            </a:r>
            <a:r>
              <a:rPr lang="ko-KR" altLang="en-US" b="1" dirty="0"/>
              <a:t>에서 놓치게 되는 </a:t>
            </a:r>
            <a:r>
              <a:rPr lang="en-US" altLang="ko-KR" b="1" dirty="0"/>
              <a:t>case</a:t>
            </a:r>
            <a:r>
              <a:rPr lang="ko-KR" altLang="en-US" b="1" dirty="0"/>
              <a:t>에서</a:t>
            </a:r>
            <a:r>
              <a:rPr lang="en-US" altLang="ko-KR" b="1" dirty="0"/>
              <a:t>,</a:t>
            </a:r>
          </a:p>
          <a:p>
            <a:r>
              <a:rPr lang="en-US" altLang="ko-KR" sz="3600" dirty="0"/>
              <a:t>.. A </a:t>
            </a:r>
            <a:r>
              <a:rPr lang="en-US" altLang="ko-KR" sz="3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ko-KR" sz="3600" u="sng" dirty="0">
                <a:solidFill>
                  <a:srgbClr val="FF0000"/>
                </a:solidFill>
              </a:rPr>
              <a:t> </a:t>
            </a:r>
            <a:r>
              <a:rPr lang="en-US" altLang="ko-KR" sz="3600" u="sng" dirty="0" err="1">
                <a:solidFill>
                  <a:srgbClr val="FF0000"/>
                </a:solidFill>
              </a:rPr>
              <a:t>C</a:t>
            </a:r>
            <a:r>
              <a:rPr lang="en-US" altLang="ko-KR" sz="3600" u="sng" dirty="0">
                <a:solidFill>
                  <a:srgbClr val="00B050"/>
                </a:solidFill>
              </a:rPr>
              <a:t> T </a:t>
            </a:r>
            <a:r>
              <a:rPr lang="en-US" altLang="ko-KR" sz="3600" u="sng" dirty="0" err="1">
                <a:solidFill>
                  <a:srgbClr val="00B050"/>
                </a:solidFill>
              </a:rPr>
              <a:t>T</a:t>
            </a:r>
            <a:r>
              <a:rPr lang="en-US" altLang="ko-KR" sz="3600" u="sng" dirty="0">
                <a:solidFill>
                  <a:srgbClr val="00B050"/>
                </a:solidFill>
              </a:rPr>
              <a:t> A </a:t>
            </a:r>
            <a:r>
              <a:rPr lang="en-US" altLang="ko-KR" sz="3600" dirty="0"/>
              <a:t>C G .. </a:t>
            </a:r>
            <a:endParaRPr lang="en-US" altLang="ko-KR" b="1" dirty="0"/>
          </a:p>
          <a:p>
            <a:r>
              <a:rPr lang="en-US" altLang="ko-KR" dirty="0"/>
              <a:t>            </a:t>
            </a:r>
            <a:r>
              <a:rPr lang="en-US" altLang="ko-KR" sz="3600" u="sng" dirty="0"/>
              <a:t>C G T </a:t>
            </a:r>
            <a:r>
              <a:rPr lang="en-US" altLang="ko-KR" sz="3600" u="sng" dirty="0" err="1"/>
              <a:t>T</a:t>
            </a:r>
            <a:r>
              <a:rPr lang="en-US" altLang="ko-KR" sz="3600" u="sng" dirty="0"/>
              <a:t> A</a:t>
            </a:r>
            <a:endParaRPr lang="ko-KR" altLang="en-US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D2FF7-A678-4713-A06B-4C829791FADA}"/>
              </a:ext>
            </a:extLst>
          </p:cNvPr>
          <p:cNvSpPr txBox="1"/>
          <p:nvPr/>
        </p:nvSpPr>
        <p:spPr>
          <a:xfrm flipH="1">
            <a:off x="5291191" y="4027317"/>
            <a:ext cx="6732804" cy="223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a typeface="나눔스퀘어 Bold" panose="020B0600000101010101"/>
              </a:rPr>
              <a:t>수식에 의해 </a:t>
            </a:r>
            <a:r>
              <a:rPr lang="en-US" altLang="ko-KR" sz="2400" dirty="0">
                <a:ea typeface="나눔스퀘어 Bold" panose="020B0600000101010101"/>
              </a:rPr>
              <a:t>Location</a:t>
            </a:r>
            <a:r>
              <a:rPr lang="ko-KR" altLang="en-US" sz="2400" dirty="0">
                <a:ea typeface="나눔스퀘어 Bold" panose="020B0600000101010101"/>
              </a:rPr>
              <a:t>이 </a:t>
            </a:r>
            <a:r>
              <a:rPr lang="en-US" altLang="ko-KR" sz="2400" dirty="0">
                <a:ea typeface="나눔스퀘어 Bold" panose="020B0600000101010101"/>
              </a:rPr>
              <a:t>T</a:t>
            </a:r>
            <a:r>
              <a:rPr lang="ko-KR" altLang="en-US" sz="2400" dirty="0">
                <a:ea typeface="나눔스퀘어 Bold" panose="020B0600000101010101"/>
              </a:rPr>
              <a:t>일 때</a:t>
            </a:r>
            <a:r>
              <a:rPr lang="en-US" altLang="ko-KR" sz="2400" dirty="0">
                <a:ea typeface="나눔스퀘어 Bold" panose="020B0600000101010101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나눔스퀘어 Bold" panose="020B0600000101010101"/>
              </a:rPr>
              <a:t> </a:t>
            </a:r>
            <a:r>
              <a:rPr lang="en-US" altLang="ko-KR" sz="2400" dirty="0">
                <a:ea typeface="나눔스퀘어 Bold" panose="020B0600000101010101"/>
              </a:rPr>
              <a:t>TTA</a:t>
            </a:r>
            <a:r>
              <a:rPr lang="ko-KR" altLang="en-US" sz="2400" dirty="0">
                <a:ea typeface="나눔스퀘어 Bold" panose="020B0600000101010101"/>
              </a:rPr>
              <a:t>와 일치하는 </a:t>
            </a:r>
            <a:r>
              <a:rPr lang="en-US" altLang="ko-KR" sz="2400" dirty="0">
                <a:ea typeface="나눔스퀘어 Bold" panose="020B0600000101010101"/>
              </a:rPr>
              <a:t>PATTERN</a:t>
            </a:r>
            <a:r>
              <a:rPr lang="ko-KR" altLang="en-US" sz="2400" dirty="0">
                <a:ea typeface="나눔스퀘어 Bold" panose="020B0600000101010101"/>
              </a:rPr>
              <a:t>을 탐색 후</a:t>
            </a:r>
            <a:r>
              <a:rPr lang="en-US" altLang="ko-KR" sz="2400" dirty="0">
                <a:ea typeface="나눔스퀘어 Bold" panose="020B0600000101010101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나눔스퀘어 Bold" panose="020B0600000101010101"/>
              </a:rPr>
              <a:t>2</a:t>
            </a:r>
            <a:r>
              <a:rPr lang="ko-KR" altLang="en-US" sz="2400" dirty="0">
                <a:ea typeface="나눔스퀘어 Bold" panose="020B0600000101010101"/>
              </a:rPr>
              <a:t>번째 위치 이전 이후를 </a:t>
            </a:r>
            <a:r>
              <a:rPr lang="en-US" altLang="ko-KR" sz="2400" dirty="0">
                <a:ea typeface="나눔스퀘어 Bold" panose="020B0600000101010101"/>
              </a:rPr>
              <a:t>String Matching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나눔스퀘어 Bold" panose="020B0600000101010101"/>
                <a:sym typeface="Wingdings" panose="05000000000000000000" pitchFamily="2" charset="2"/>
              </a:rPr>
              <a:t>mismatch =1</a:t>
            </a:r>
            <a:r>
              <a:rPr lang="ko-KR" altLang="en-US" sz="2400" dirty="0">
                <a:ea typeface="나눔스퀘어 Bold" panose="020B0600000101010101"/>
                <a:sym typeface="Wingdings" panose="05000000000000000000" pitchFamily="2" charset="2"/>
              </a:rPr>
              <a:t>로 </a:t>
            </a:r>
            <a:r>
              <a:rPr lang="en-US" altLang="ko-KR" sz="2400" dirty="0" err="1">
                <a:ea typeface="나눔스퀘어 Bold" panose="020B0600000101010101"/>
                <a:sym typeface="Wingdings" panose="05000000000000000000" pitchFamily="2" charset="2"/>
              </a:rPr>
              <a:t>kmp</a:t>
            </a:r>
            <a:r>
              <a:rPr lang="ko-KR" altLang="en-US" sz="2400" dirty="0">
                <a:ea typeface="나눔스퀘어 Bold" panose="020B0600000101010101"/>
                <a:sym typeface="Wingdings" panose="05000000000000000000" pitchFamily="2" charset="2"/>
              </a:rPr>
              <a:t>에서 놓친 </a:t>
            </a:r>
            <a:r>
              <a:rPr lang="en-US" altLang="ko-KR" sz="2400" dirty="0">
                <a:ea typeface="나눔스퀘어 Bold" panose="020B0600000101010101"/>
                <a:sym typeface="Wingdings" panose="05000000000000000000" pitchFamily="2" charset="2"/>
              </a:rPr>
              <a:t>pattern</a:t>
            </a:r>
            <a:r>
              <a:rPr lang="ko-KR" altLang="en-US" sz="2400" dirty="0">
                <a:ea typeface="나눔스퀘어 Bold" panose="020B0600000101010101"/>
                <a:sym typeface="Wingdings" panose="05000000000000000000" pitchFamily="2" charset="2"/>
              </a:rPr>
              <a:t>을 찾아냄</a:t>
            </a:r>
            <a:r>
              <a:rPr lang="en-US" altLang="ko-KR" sz="2400" dirty="0">
                <a:ea typeface="나눔스퀘어 Bold" panose="020B0600000101010101"/>
                <a:sym typeface="Wingdings" panose="05000000000000000000" pitchFamily="2" charset="2"/>
              </a:rPr>
              <a:t>.</a:t>
            </a:r>
            <a:endParaRPr lang="ko-KR" altLang="en-US" sz="2400" dirty="0">
              <a:ea typeface="나눔스퀘어 Bold" panose="020B060000010101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E631F-49F4-49EA-A214-C778DF7A49B9}"/>
              </a:ext>
            </a:extLst>
          </p:cNvPr>
          <p:cNvSpPr txBox="1"/>
          <p:nvPr/>
        </p:nvSpPr>
        <p:spPr>
          <a:xfrm>
            <a:off x="1664414" y="2288082"/>
            <a:ext cx="3184989" cy="217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 P:  C G T </a:t>
            </a:r>
            <a:r>
              <a:rPr lang="en-US" altLang="ko-KR" sz="3200" dirty="0" err="1"/>
              <a:t>T</a:t>
            </a:r>
            <a:r>
              <a:rPr lang="en-US" altLang="ko-KR" sz="3200" dirty="0"/>
              <a:t> A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1:CGT - 0</a:t>
            </a:r>
            <a:r>
              <a:rPr lang="ko-KR" altLang="en-US" sz="2400" dirty="0"/>
              <a:t>번째에 위치</a:t>
            </a:r>
            <a:r>
              <a:rPr lang="en-US" altLang="ko-KR" sz="2400" dirty="0"/>
              <a:t>        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2:GTT – 1</a:t>
            </a:r>
            <a:r>
              <a:rPr lang="ko-KR" altLang="en-US" sz="2400" dirty="0"/>
              <a:t>번째에 위치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3:TTA – 2</a:t>
            </a:r>
            <a:r>
              <a:rPr lang="ko-KR" altLang="en-US" sz="2400" dirty="0"/>
              <a:t>번째에 위치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307A3-FDFA-460D-B435-B29C5CB9D0CD}"/>
              </a:ext>
            </a:extLst>
          </p:cNvPr>
          <p:cNvSpPr txBox="1"/>
          <p:nvPr/>
        </p:nvSpPr>
        <p:spPr>
          <a:xfrm>
            <a:off x="2404153" y="2138439"/>
            <a:ext cx="181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0   1   2   3   4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CD81B-0257-46C8-846A-044B1477750A}"/>
              </a:ext>
            </a:extLst>
          </p:cNvPr>
          <p:cNvSpPr/>
          <p:nvPr/>
        </p:nvSpPr>
        <p:spPr>
          <a:xfrm>
            <a:off x="1273996" y="1988227"/>
            <a:ext cx="3698697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2725BB-2612-423C-B6E6-EE5D609EEBEB}"/>
              </a:ext>
            </a:extLst>
          </p:cNvPr>
          <p:cNvSpPr/>
          <p:nvPr/>
        </p:nvSpPr>
        <p:spPr>
          <a:xfrm>
            <a:off x="1592494" y="3944399"/>
            <a:ext cx="3041151" cy="52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CBF924E-9D09-42EC-A48F-744FB486B96A}"/>
              </a:ext>
            </a:extLst>
          </p:cNvPr>
          <p:cNvCxnSpPr>
            <a:stCxn id="20" idx="2"/>
          </p:cNvCxnSpPr>
          <p:nvPr/>
        </p:nvCxnSpPr>
        <p:spPr>
          <a:xfrm rot="16200000" flipH="1">
            <a:off x="3678759" y="3904789"/>
            <a:ext cx="1046743" cy="217812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8D571E-3897-4995-9425-A614366E0D15}"/>
              </a:ext>
            </a:extLst>
          </p:cNvPr>
          <p:cNvSpPr/>
          <p:nvPr/>
        </p:nvSpPr>
        <p:spPr>
          <a:xfrm>
            <a:off x="8085762" y="1645160"/>
            <a:ext cx="1006867" cy="53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384CE-9868-400C-BBCE-C5B5885A7D39}"/>
                  </a:ext>
                </a:extLst>
              </p:cNvPr>
              <p:cNvSpPr txBox="1"/>
              <p:nvPr/>
            </p:nvSpPr>
            <p:spPr>
              <a:xfrm>
                <a:off x="5149124" y="3033481"/>
                <a:ext cx="6666062" cy="1015663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𝑙𝑜𝑐𝑎𝑡𝑖𝑜𝑛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+6∗(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+1) −9</m:t>
                      </m:r>
                    </m:oMath>
                  </m:oMathPara>
                </a14:m>
                <a:endParaRPr lang="en-US" altLang="ko-KR" sz="4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≥0 )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384CE-9868-400C-BBCE-C5B5885A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24" y="3033481"/>
                <a:ext cx="6666062" cy="1015663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  <a:ln w="3810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E0605B-7B93-4613-A969-41B9A2C16BF0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87467-94C3-45AD-89ED-FB55D7C1BFCF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89741F-7758-41CA-A9D7-2F9E0F880218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4. Result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1F25351-2F56-4B2D-BB59-AAD08F5DFD74}"/>
              </a:ext>
            </a:extLst>
          </p:cNvPr>
          <p:cNvSpPr txBox="1"/>
          <p:nvPr/>
        </p:nvSpPr>
        <p:spPr>
          <a:xfrm>
            <a:off x="3874986" y="170767"/>
            <a:ext cx="1492716" cy="71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실행 환경</a:t>
            </a:r>
            <a:endParaRPr lang="en-US" altLang="ko-KR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60C851-5C5E-4139-9758-EA8386E4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61877"/>
              </p:ext>
            </p:extLst>
          </p:nvPr>
        </p:nvGraphicFramePr>
        <p:xfrm>
          <a:off x="1835981" y="1944414"/>
          <a:ext cx="9283964" cy="36071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41982">
                  <a:extLst>
                    <a:ext uri="{9D8B030D-6E8A-4147-A177-3AD203B41FA5}">
                      <a16:colId xmlns:a16="http://schemas.microsoft.com/office/drawing/2014/main" val="3828970033"/>
                    </a:ext>
                  </a:extLst>
                </a:gridCol>
                <a:gridCol w="4641982">
                  <a:extLst>
                    <a:ext uri="{9D8B030D-6E8A-4147-A177-3AD203B41FA5}">
                      <a16:colId xmlns:a16="http://schemas.microsoft.com/office/drawing/2014/main" val="3918648380"/>
                    </a:ext>
                  </a:extLst>
                </a:gridCol>
              </a:tblGrid>
              <a:tr h="53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컴퓨터</a:t>
                      </a:r>
                      <a:endParaRPr lang="ko-KR" altLang="en-US" sz="2400" b="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LG-PC</a:t>
                      </a:r>
                      <a:endParaRPr lang="ko-KR" altLang="en-US" sz="2400" b="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41142"/>
                  </a:ext>
                </a:extLst>
              </a:tr>
              <a:tr h="53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운영 체제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Windows 8.1 K 64</a:t>
                      </a:r>
                      <a:r>
                        <a:rPr lang="ko-KR" altLang="en-US" sz="2400" dirty="0"/>
                        <a:t>비트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15434"/>
                  </a:ext>
                </a:extLst>
              </a:tr>
              <a:tr h="53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BIOS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14Z950FN X64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18168"/>
                  </a:ext>
                </a:extLst>
              </a:tr>
              <a:tr h="954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프로세서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Intel® Core™ i5-5200U CPU @ 2.20GHz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4508"/>
                  </a:ext>
                </a:extLst>
              </a:tr>
              <a:tr h="53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8192MB RAM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06152"/>
                  </a:ext>
                </a:extLst>
              </a:tr>
              <a:tr h="53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DirectX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11</a:t>
                      </a:r>
                      <a:endParaRPr lang="ko-KR" altLang="en-US" sz="2400" dirty="0">
                        <a:ea typeface="나눔스퀘어 Bold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7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3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E0605B-7B93-4613-A969-41B9A2C16BF0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87467-94C3-45AD-89ED-FB55D7C1BFCF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89741F-7758-41CA-A9D7-2F9E0F880218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4. Result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5302003-590C-45F6-9C5E-2D42094139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2979" y="1474732"/>
            <a:ext cx="6398965" cy="4200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948647-D323-41A9-A4F7-46A069358BFC}"/>
              </a:ext>
            </a:extLst>
          </p:cNvPr>
          <p:cNvSpPr txBox="1"/>
          <p:nvPr/>
        </p:nvSpPr>
        <p:spPr>
          <a:xfrm flipH="1">
            <a:off x="8348891" y="3244334"/>
            <a:ext cx="371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Kmp_alpha_result.txt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91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E0605B-7B93-4613-A969-41B9A2C16BF0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87467-94C3-45AD-89ED-FB55D7C1BFCF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89741F-7758-41CA-A9D7-2F9E0F880218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4. Result</a:t>
              </a:r>
            </a:p>
          </p:txBody>
        </p:sp>
      </p:grp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54443A2-C913-49FA-BE98-360AB049D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010135"/>
              </p:ext>
            </p:extLst>
          </p:nvPr>
        </p:nvGraphicFramePr>
        <p:xfrm>
          <a:off x="1278502" y="2223506"/>
          <a:ext cx="6425148" cy="3064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F25351-2F56-4B2D-BB59-AAD08F5DFD74}"/>
              </a:ext>
            </a:extLst>
          </p:cNvPr>
          <p:cNvSpPr txBox="1"/>
          <p:nvPr/>
        </p:nvSpPr>
        <p:spPr>
          <a:xfrm>
            <a:off x="3874986" y="170767"/>
            <a:ext cx="1947969" cy="717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Time &amp;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C678EA-BBC9-435B-A55B-422BBF9AE5AE}"/>
                  </a:ext>
                </a:extLst>
              </p:cNvPr>
              <p:cNvSpPr txBox="1"/>
              <p:nvPr/>
            </p:nvSpPr>
            <p:spPr>
              <a:xfrm>
                <a:off x="8211665" y="3252134"/>
                <a:ext cx="355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𝑘𝑚𝑝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C678EA-BBC9-435B-A55B-422BBF9A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65" y="3252134"/>
                <a:ext cx="355249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B270F-C230-45DA-A071-CBA318EF80E8}"/>
                  </a:ext>
                </a:extLst>
              </p:cNvPr>
              <p:cNvSpPr txBox="1"/>
              <p:nvPr/>
            </p:nvSpPr>
            <p:spPr>
              <a:xfrm>
                <a:off x="8846659" y="4525125"/>
                <a:ext cx="1408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B270F-C230-45DA-A071-CBA318EF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59" y="4525125"/>
                <a:ext cx="140838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15037A6-B510-4742-9437-8D35C2E16C34}"/>
              </a:ext>
            </a:extLst>
          </p:cNvPr>
          <p:cNvSpPr txBox="1"/>
          <p:nvPr/>
        </p:nvSpPr>
        <p:spPr>
          <a:xfrm>
            <a:off x="8150905" y="2621387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time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431F0-7A32-4850-BD77-149FA50CD83F}"/>
              </a:ext>
            </a:extLst>
          </p:cNvPr>
          <p:cNvSpPr txBox="1"/>
          <p:nvPr/>
        </p:nvSpPr>
        <p:spPr>
          <a:xfrm>
            <a:off x="8150905" y="393479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space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C862C-CA04-4A85-BAAA-964AF74B4F58}"/>
              </a:ext>
            </a:extLst>
          </p:cNvPr>
          <p:cNvSpPr txBox="1"/>
          <p:nvPr/>
        </p:nvSpPr>
        <p:spPr>
          <a:xfrm>
            <a:off x="2456091" y="1459628"/>
            <a:ext cx="80325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N = 1,000,000 ,D = 2, M = 10,000, L =20-30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458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E0605B-7B93-4613-A969-41B9A2C16BF0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87467-94C3-45AD-89ED-FB55D7C1BFCF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89741F-7758-41CA-A9D7-2F9E0F880218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4. Result</a:t>
              </a:r>
            </a:p>
          </p:txBody>
        </p:sp>
      </p:grp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5711E43-1789-4209-A85C-562C16B9D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948929"/>
              </p:ext>
            </p:extLst>
          </p:nvPr>
        </p:nvGraphicFramePr>
        <p:xfrm>
          <a:off x="1384035" y="2190213"/>
          <a:ext cx="6582807" cy="332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519D31-45B6-46DB-A8FB-2B8299484FDC}"/>
              </a:ext>
            </a:extLst>
          </p:cNvPr>
          <p:cNvSpPr txBox="1"/>
          <p:nvPr/>
        </p:nvSpPr>
        <p:spPr>
          <a:xfrm>
            <a:off x="3874986" y="170767"/>
            <a:ext cx="1107996" cy="71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정확도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7A7D7-950A-4A2D-BC13-B8E8A127BF5A}"/>
              </a:ext>
            </a:extLst>
          </p:cNvPr>
          <p:cNvSpPr txBox="1"/>
          <p:nvPr/>
        </p:nvSpPr>
        <p:spPr>
          <a:xfrm>
            <a:off x="8747938" y="3294125"/>
            <a:ext cx="3037490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ea typeface="나눔스퀘어 Bold" panose="020B0600000101010101"/>
              </a:rPr>
              <a:t>항상 </a:t>
            </a:r>
            <a:r>
              <a:rPr lang="en-US" altLang="ko-KR" b="1" dirty="0">
                <a:ea typeface="나눔스퀘어 Bold" panose="020B0600000101010101"/>
              </a:rPr>
              <a:t>KMP</a:t>
            </a:r>
            <a:r>
              <a:rPr lang="ko-KR" altLang="en-US" b="1" dirty="0">
                <a:ea typeface="나눔스퀘어 Bold" panose="020B0600000101010101"/>
              </a:rPr>
              <a:t>의 경우보다</a:t>
            </a:r>
            <a:endParaRPr lang="en-US" altLang="ko-KR" b="1" dirty="0">
              <a:ea typeface="나눔스퀘어 Bold" panose="020B0600000101010101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  <a:ea typeface="나눔스퀘어 Bold" panose="020B0600000101010101"/>
              </a:rPr>
              <a:t>높은 정확도</a:t>
            </a:r>
            <a:r>
              <a:rPr lang="ko-KR" altLang="en-US" b="1" dirty="0">
                <a:ea typeface="나눔스퀘어 Bold" panose="020B0600000101010101"/>
              </a:rPr>
              <a:t>를 보인다</a:t>
            </a:r>
            <a:r>
              <a:rPr lang="en-US" altLang="ko-KR" b="1" dirty="0">
                <a:ea typeface="나눔스퀘어 Bold" panose="020B0600000101010101"/>
              </a:rPr>
              <a:t>.</a:t>
            </a:r>
            <a:endParaRPr lang="ko-KR" altLang="en-US" b="1" dirty="0">
              <a:ea typeface="나눔스퀘어 Bold" panose="020B060000010101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65077-6B68-46E7-9CF4-184819304CDF}"/>
              </a:ext>
            </a:extLst>
          </p:cNvPr>
          <p:cNvSpPr txBox="1"/>
          <p:nvPr/>
        </p:nvSpPr>
        <p:spPr>
          <a:xfrm>
            <a:off x="2655788" y="1345554"/>
            <a:ext cx="80325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N = 1,000,000 ,D = 2, M = 10,000, L =20-30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435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E0605B-7B93-4613-A969-41B9A2C16BF0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87467-94C3-45AD-89ED-FB55D7C1BFCF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89741F-7758-41CA-A9D7-2F9E0F880218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5.Future Work</a:t>
              </a:r>
            </a:p>
          </p:txBody>
        </p:sp>
      </p:grp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7BB86D42-CC47-4CE3-83FD-ECEEBA6CCD96}"/>
              </a:ext>
            </a:extLst>
          </p:cNvPr>
          <p:cNvSpPr txBox="1">
            <a:spLocks/>
          </p:cNvSpPr>
          <p:nvPr/>
        </p:nvSpPr>
        <p:spPr>
          <a:xfrm>
            <a:off x="1558159" y="1371204"/>
            <a:ext cx="9601200" cy="4443669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3600" dirty="0">
                <a:ea typeface="나눔스퀘어 Bold" panose="020B0600000101010101"/>
              </a:rPr>
              <a:t>장점</a:t>
            </a:r>
            <a:endParaRPr lang="en-US" altLang="ko-KR" sz="3600" dirty="0">
              <a:ea typeface="나눔스퀘어 Bold" panose="020B0600000101010101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ea typeface="나눔스퀘어 Bold" panose="020B0600000101010101"/>
                <a:sym typeface="Wingdings" panose="05000000000000000000" pitchFamily="2" charset="2"/>
              </a:rPr>
              <a:t> </a:t>
            </a: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Trivial Mapping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와 </a:t>
            </a: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KMP 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사이의 정확도를 가짐으로</a:t>
            </a: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, 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정확도 면에서 향상</a:t>
            </a:r>
            <a:endParaRPr lang="en-US" altLang="ko-KR" sz="3600" dirty="0">
              <a:ea typeface="나눔스퀘어 Bold" panose="020B0600000101010101"/>
            </a:endParaRPr>
          </a:p>
          <a:p>
            <a:pPr>
              <a:lnSpc>
                <a:spcPct val="200000"/>
              </a:lnSpc>
            </a:pPr>
            <a:r>
              <a:rPr lang="ko-KR" altLang="en-US" sz="3600" dirty="0">
                <a:ea typeface="나눔스퀘어 Bold" panose="020B0600000101010101"/>
              </a:rPr>
              <a:t>단점</a:t>
            </a:r>
            <a:endParaRPr lang="en-US" altLang="ko-KR" sz="3600" dirty="0">
              <a:ea typeface="나눔스퀘어 Bold" panose="020B0600000101010101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Alpha skip searching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을 위한 </a:t>
            </a: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Tries 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자료구조를 만드는 시간이 생각보다 오래 걸림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Tries 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자료구조의 형태에 의한 메모리</a:t>
            </a:r>
            <a:endParaRPr lang="en-US" altLang="ko-KR" dirty="0">
              <a:ea typeface="나눔스퀘어 Bold" panose="020B0600000101010101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ea typeface="나눔스퀘어 Bold" panose="020B0600000101010101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790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E0605B-7B93-4613-A969-41B9A2C16BF0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87467-94C3-45AD-89ED-FB55D7C1BFCF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89741F-7758-41CA-A9D7-2F9E0F880218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5.Future Work</a:t>
              </a: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3B2D-0D1F-4829-8017-2D36B86F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99113"/>
            <a:ext cx="9601200" cy="3581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3600" dirty="0">
                <a:ea typeface="나눔스퀘어 Bold" panose="020B0600000101010101"/>
              </a:rPr>
              <a:t>Improve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Tries 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자료구조의 자료구조 형태를 수정함으로써 </a:t>
            </a:r>
            <a:endParaRPr lang="en-US" altLang="ko-KR" dirty="0">
              <a:ea typeface="나눔스퀘어 Bold" panose="020B0600000101010101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      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메모리와</a:t>
            </a:r>
            <a:r>
              <a:rPr lang="en-US" altLang="ko-KR" dirty="0">
                <a:ea typeface="나눔스퀘어 Bold" panose="020B0600000101010101"/>
                <a:sym typeface="Wingdings" panose="05000000000000000000" pitchFamily="2" charset="2"/>
              </a:rPr>
              <a:t> </a:t>
            </a:r>
            <a:r>
              <a:rPr lang="ko-KR" altLang="en-US" dirty="0">
                <a:ea typeface="나눔스퀘어 Bold" panose="020B0600000101010101"/>
                <a:sym typeface="Wingdings" panose="05000000000000000000" pitchFamily="2" charset="2"/>
              </a:rPr>
              <a:t>탐색 시간을 감소 시킬 수 있을 것으로 기대</a:t>
            </a:r>
            <a:endParaRPr lang="en-US" altLang="ko-KR" dirty="0">
              <a:ea typeface="나눔스퀘어 Bold" panose="020B0600000101010101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ea typeface="나눔스퀘어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1685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68EB-3E7B-40F3-8818-C34D272DB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9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>
            <a:off x="1859861" y="1264276"/>
            <a:ext cx="2774727" cy="859971"/>
            <a:chOff x="1783784" y="2180116"/>
            <a:chExt cx="4816930" cy="859971"/>
          </a:xfrm>
        </p:grpSpPr>
        <p:sp>
          <p:nvSpPr>
            <p:cNvPr id="82" name="직사각형 81"/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83784" y="2410046"/>
              <a:ext cx="4816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목차</a:t>
              </a:r>
              <a:endPara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365298" y="3155621"/>
            <a:ext cx="797013" cy="769441"/>
            <a:chOff x="1967056" y="3342080"/>
            <a:chExt cx="797013" cy="769441"/>
          </a:xfrm>
        </p:grpSpPr>
        <p:sp>
          <p:nvSpPr>
            <p:cNvPr id="29" name="TextBox 28"/>
            <p:cNvSpPr txBox="1"/>
            <p:nvPr/>
          </p:nvSpPr>
          <p:spPr>
            <a:xfrm>
              <a:off x="1967056" y="3342080"/>
              <a:ext cx="797013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spc="-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012842" y="3821838"/>
              <a:ext cx="680546" cy="155637"/>
              <a:chOff x="1729223" y="3890880"/>
              <a:chExt cx="751710" cy="206415"/>
            </a:xfrm>
          </p:grpSpPr>
          <p:sp>
            <p:nvSpPr>
              <p:cNvPr id="30" name="이등변 삼각형 29"/>
              <p:cNvSpPr/>
              <p:nvPr/>
            </p:nvSpPr>
            <p:spPr>
              <a:xfrm>
                <a:off x="1734808" y="3912655"/>
                <a:ext cx="746125" cy="18464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>
                <a:cxnSpLocks/>
              </p:cNvCxnSpPr>
              <p:nvPr/>
            </p:nvCxnSpPr>
            <p:spPr>
              <a:xfrm flipV="1">
                <a:off x="1729223" y="3890880"/>
                <a:ext cx="746125" cy="184641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Box 50"/>
          <p:cNvSpPr txBox="1"/>
          <p:nvPr/>
        </p:nvSpPr>
        <p:spPr>
          <a:xfrm>
            <a:off x="1196682" y="4078523"/>
            <a:ext cx="177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3402593" y="3187930"/>
            <a:ext cx="797014" cy="769441"/>
            <a:chOff x="1967055" y="3342080"/>
            <a:chExt cx="797014" cy="769441"/>
          </a:xfrm>
        </p:grpSpPr>
        <p:sp>
          <p:nvSpPr>
            <p:cNvPr id="89" name="TextBox 88"/>
            <p:cNvSpPr txBox="1"/>
            <p:nvPr/>
          </p:nvSpPr>
          <p:spPr>
            <a:xfrm>
              <a:off x="1967055" y="3342080"/>
              <a:ext cx="797014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spc="-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040430" y="3845173"/>
              <a:ext cx="675490" cy="139219"/>
              <a:chOff x="1759695" y="3921819"/>
              <a:chExt cx="746125" cy="184640"/>
            </a:xfrm>
          </p:grpSpPr>
          <p:sp>
            <p:nvSpPr>
              <p:cNvPr id="91" name="이등변 삼각형 90"/>
              <p:cNvSpPr/>
              <p:nvPr/>
            </p:nvSpPr>
            <p:spPr>
              <a:xfrm>
                <a:off x="1759695" y="3921819"/>
                <a:ext cx="746125" cy="18464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>
                <a:stCxn id="91" idx="2"/>
                <a:endCxn id="91" idx="0"/>
              </p:cNvCxnSpPr>
              <p:nvPr/>
            </p:nvCxnSpPr>
            <p:spPr>
              <a:xfrm flipV="1">
                <a:off x="1759695" y="3921819"/>
                <a:ext cx="746125" cy="184640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3247225" y="4092657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3149729" y="3187930"/>
            <a:ext cx="0" cy="172481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5466278" y="3191472"/>
            <a:ext cx="797014" cy="769441"/>
            <a:chOff x="1967055" y="3342080"/>
            <a:chExt cx="797014" cy="769441"/>
          </a:xfrm>
        </p:grpSpPr>
        <p:sp>
          <p:nvSpPr>
            <p:cNvPr id="98" name="TextBox 97"/>
            <p:cNvSpPr txBox="1"/>
            <p:nvPr/>
          </p:nvSpPr>
          <p:spPr>
            <a:xfrm>
              <a:off x="1967055" y="3342080"/>
              <a:ext cx="797014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spc="-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2009618" y="3822743"/>
              <a:ext cx="704030" cy="147888"/>
              <a:chOff x="1725662" y="3892104"/>
              <a:chExt cx="777650" cy="196139"/>
            </a:xfrm>
          </p:grpSpPr>
          <p:sp>
            <p:nvSpPr>
              <p:cNvPr id="100" name="이등변 삼각형 99"/>
              <p:cNvSpPr/>
              <p:nvPr/>
            </p:nvSpPr>
            <p:spPr>
              <a:xfrm>
                <a:off x="1757188" y="3903603"/>
                <a:ext cx="746124" cy="18464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>
                <a:cxnSpLocks/>
              </p:cNvCxnSpPr>
              <p:nvPr/>
            </p:nvCxnSpPr>
            <p:spPr>
              <a:xfrm flipV="1">
                <a:off x="1725662" y="3892104"/>
                <a:ext cx="746125" cy="184639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/>
          <p:cNvSpPr txBox="1"/>
          <p:nvPr/>
        </p:nvSpPr>
        <p:spPr>
          <a:xfrm>
            <a:off x="5221944" y="4075296"/>
            <a:ext cx="195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algorithm</a:t>
            </a:r>
          </a:p>
        </p:txBody>
      </p:sp>
      <p:cxnSp>
        <p:nvCxnSpPr>
          <p:cNvPr id="104" name="직선 연결선 103"/>
          <p:cNvCxnSpPr/>
          <p:nvPr/>
        </p:nvCxnSpPr>
        <p:spPr>
          <a:xfrm>
            <a:off x="5221944" y="3206231"/>
            <a:ext cx="0" cy="172481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2FB6EE-2AAA-4CDF-9323-32CE191199D3}"/>
              </a:ext>
            </a:extLst>
          </p:cNvPr>
          <p:cNvGrpSpPr/>
          <p:nvPr/>
        </p:nvGrpSpPr>
        <p:grpSpPr>
          <a:xfrm>
            <a:off x="7617996" y="3176254"/>
            <a:ext cx="797014" cy="769441"/>
            <a:chOff x="1967055" y="3342080"/>
            <a:chExt cx="797014" cy="76944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E89960-5E1A-40A4-A95E-01C0121211CC}"/>
                </a:ext>
              </a:extLst>
            </p:cNvPr>
            <p:cNvSpPr txBox="1"/>
            <p:nvPr/>
          </p:nvSpPr>
          <p:spPr>
            <a:xfrm>
              <a:off x="1967055" y="3342080"/>
              <a:ext cx="797014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spc="-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F3CE9CE-C53E-425C-964D-14A15565B5A2}"/>
                </a:ext>
              </a:extLst>
            </p:cNvPr>
            <p:cNvGrpSpPr/>
            <p:nvPr/>
          </p:nvGrpSpPr>
          <p:grpSpPr>
            <a:xfrm>
              <a:off x="2030580" y="3856843"/>
              <a:ext cx="675490" cy="139219"/>
              <a:chOff x="1748815" y="3937296"/>
              <a:chExt cx="746125" cy="184640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D9614822-DCE5-4A6A-B122-21EF4B67C8D6}"/>
                  </a:ext>
                </a:extLst>
              </p:cNvPr>
              <p:cNvSpPr/>
              <p:nvPr/>
            </p:nvSpPr>
            <p:spPr>
              <a:xfrm>
                <a:off x="1748815" y="3937296"/>
                <a:ext cx="746125" cy="18464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D670801-AA88-4B8F-B58D-E081FCA0635E}"/>
                  </a:ext>
                </a:extLst>
              </p:cNvPr>
              <p:cNvCxnSpPr>
                <a:stCxn id="34" idx="2"/>
                <a:endCxn id="34" idx="0"/>
              </p:cNvCxnSpPr>
              <p:nvPr/>
            </p:nvCxnSpPr>
            <p:spPr>
              <a:xfrm flipV="1">
                <a:off x="1748815" y="3937296"/>
                <a:ext cx="746125" cy="184640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0F1562B-67FE-4C25-AD2D-8738F2DF9C01}"/>
              </a:ext>
            </a:extLst>
          </p:cNvPr>
          <p:cNvSpPr txBox="1"/>
          <p:nvPr/>
        </p:nvSpPr>
        <p:spPr>
          <a:xfrm>
            <a:off x="7639016" y="4075296"/>
            <a:ext cx="212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6432C3-D107-4AB3-8869-AE16A64281AC}"/>
              </a:ext>
            </a:extLst>
          </p:cNvPr>
          <p:cNvCxnSpPr/>
          <p:nvPr/>
        </p:nvCxnSpPr>
        <p:spPr>
          <a:xfrm>
            <a:off x="7235322" y="3187930"/>
            <a:ext cx="0" cy="172481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10A9F61-D0AD-4D3F-9C07-63F1E9CBD036}"/>
              </a:ext>
            </a:extLst>
          </p:cNvPr>
          <p:cNvCxnSpPr/>
          <p:nvPr/>
        </p:nvCxnSpPr>
        <p:spPr>
          <a:xfrm>
            <a:off x="9186535" y="3187930"/>
            <a:ext cx="0" cy="172481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6E25FD-178F-401A-B9FD-B6484E0044AF}"/>
              </a:ext>
            </a:extLst>
          </p:cNvPr>
          <p:cNvGrpSpPr/>
          <p:nvPr/>
        </p:nvGrpSpPr>
        <p:grpSpPr>
          <a:xfrm>
            <a:off x="9567756" y="3155724"/>
            <a:ext cx="755335" cy="769441"/>
            <a:chOff x="2008734" y="3342080"/>
            <a:chExt cx="755335" cy="7694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E8FE2F-7934-4439-BD6F-37F88F589E6A}"/>
                </a:ext>
              </a:extLst>
            </p:cNvPr>
            <p:cNvSpPr txBox="1"/>
            <p:nvPr/>
          </p:nvSpPr>
          <p:spPr>
            <a:xfrm>
              <a:off x="2008734" y="3342080"/>
              <a:ext cx="755335" cy="769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spc="-3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EA94DB9-D241-4700-965E-003BFFBD47C0}"/>
                </a:ext>
              </a:extLst>
            </p:cNvPr>
            <p:cNvGrpSpPr/>
            <p:nvPr/>
          </p:nvGrpSpPr>
          <p:grpSpPr>
            <a:xfrm>
              <a:off x="2022259" y="3845864"/>
              <a:ext cx="675490" cy="139218"/>
              <a:chOff x="1739624" y="3922764"/>
              <a:chExt cx="746125" cy="184640"/>
            </a:xfrm>
          </p:grpSpPr>
          <p:sp>
            <p:nvSpPr>
              <p:cNvPr id="48" name="이등변 삼각형 47">
                <a:extLst>
                  <a:ext uri="{FF2B5EF4-FFF2-40B4-BE49-F238E27FC236}">
                    <a16:creationId xmlns:a16="http://schemas.microsoft.com/office/drawing/2014/main" id="{46990211-46CB-426D-B3B3-1E7610244462}"/>
                  </a:ext>
                </a:extLst>
              </p:cNvPr>
              <p:cNvSpPr/>
              <p:nvPr/>
            </p:nvSpPr>
            <p:spPr>
              <a:xfrm>
                <a:off x="1739624" y="3922764"/>
                <a:ext cx="746125" cy="184640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6BA9D2F-BF64-4F69-9F48-3DF3ED0810F4}"/>
                  </a:ext>
                </a:extLst>
              </p:cNvPr>
              <p:cNvCxnSpPr>
                <a:stCxn id="48" idx="2"/>
                <a:endCxn id="48" idx="0"/>
              </p:cNvCxnSpPr>
              <p:nvPr/>
            </p:nvCxnSpPr>
            <p:spPr>
              <a:xfrm flipV="1">
                <a:off x="1739624" y="3922764"/>
                <a:ext cx="746125" cy="184640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89EA4BD-44CC-4C65-A8B7-E56D63FE8E92}"/>
              </a:ext>
            </a:extLst>
          </p:cNvPr>
          <p:cNvSpPr txBox="1"/>
          <p:nvPr/>
        </p:nvSpPr>
        <p:spPr>
          <a:xfrm>
            <a:off x="9312011" y="4079549"/>
            <a:ext cx="1755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1321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0ADBCB-88DD-4768-A28B-602A4D956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4364" y="1602556"/>
            <a:ext cx="5930929" cy="386498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9767DF2-BB4E-4F81-87BE-0901D3DBA0FF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9A3E10-38ED-489B-AB92-168916541F94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84AF5-BF24-4475-8FEB-1AEF752AF8B2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Introduction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03D4B4-B987-4EFA-A032-8FE8A33EAA95}"/>
              </a:ext>
            </a:extLst>
          </p:cNvPr>
          <p:cNvSpPr txBox="1"/>
          <p:nvPr/>
        </p:nvSpPr>
        <p:spPr>
          <a:xfrm>
            <a:off x="9681327" y="4217775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0.1%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79DD74-7156-47CD-8E66-76F23570BE81}"/>
              </a:ext>
            </a:extLst>
          </p:cNvPr>
          <p:cNvSpPr/>
          <p:nvPr/>
        </p:nvSpPr>
        <p:spPr>
          <a:xfrm>
            <a:off x="4487159" y="3252247"/>
            <a:ext cx="1027521" cy="5561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57153-B435-44C5-A197-79745C239BC1}"/>
              </a:ext>
            </a:extLst>
          </p:cNvPr>
          <p:cNvSpPr txBox="1"/>
          <p:nvPr/>
        </p:nvSpPr>
        <p:spPr>
          <a:xfrm>
            <a:off x="3810466" y="684287"/>
            <a:ext cx="34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Bold" panose="020B0600000101010101"/>
              </a:rPr>
              <a:t>문제 규정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FFEF627-38DB-4773-B821-260773051DB2}"/>
              </a:ext>
            </a:extLst>
          </p:cNvPr>
          <p:cNvSpPr/>
          <p:nvPr/>
        </p:nvSpPr>
        <p:spPr>
          <a:xfrm>
            <a:off x="5495826" y="3429000"/>
            <a:ext cx="4185501" cy="1027521"/>
          </a:xfrm>
          <a:custGeom>
            <a:avLst/>
            <a:gdLst>
              <a:gd name="connsiteX0" fmla="*/ 0 w 4185501"/>
              <a:gd name="connsiteY0" fmla="*/ 0 h 1027521"/>
              <a:gd name="connsiteX1" fmla="*/ 1696824 w 4185501"/>
              <a:gd name="connsiteY1" fmla="*/ 980387 h 1027521"/>
              <a:gd name="connsiteX2" fmla="*/ 3591612 w 4185501"/>
              <a:gd name="connsiteY2" fmla="*/ 584461 h 1027521"/>
              <a:gd name="connsiteX3" fmla="*/ 4185501 w 4185501"/>
              <a:gd name="connsiteY3" fmla="*/ 1027521 h 10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501" h="1027521">
                <a:moveTo>
                  <a:pt x="0" y="0"/>
                </a:moveTo>
                <a:cubicBezTo>
                  <a:pt x="549111" y="441488"/>
                  <a:pt x="1098222" y="882977"/>
                  <a:pt x="1696824" y="980387"/>
                </a:cubicBezTo>
                <a:cubicBezTo>
                  <a:pt x="2295426" y="1077797"/>
                  <a:pt x="3176833" y="576605"/>
                  <a:pt x="3591612" y="584461"/>
                </a:cubicBezTo>
                <a:cubicBezTo>
                  <a:pt x="4006391" y="592317"/>
                  <a:pt x="3825711" y="923826"/>
                  <a:pt x="4185501" y="1027521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B7BB2-623C-4F03-A6CA-FAE47BE296E6}"/>
              </a:ext>
            </a:extLst>
          </p:cNvPr>
          <p:cNvSpPr txBox="1"/>
          <p:nvPr/>
        </p:nvSpPr>
        <p:spPr>
          <a:xfrm flipH="1">
            <a:off x="7069886" y="1638616"/>
            <a:ext cx="4932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a typeface="나눔스퀘어 Bold" panose="020B0600000101010101"/>
              </a:rPr>
              <a:t>3</a:t>
            </a:r>
            <a:r>
              <a:rPr lang="ko-KR" altLang="en-US" sz="3200" b="1" dirty="0" err="1">
                <a:ea typeface="나눔스퀘어 Bold" panose="020B0600000101010101"/>
              </a:rPr>
              <a:t>억개의</a:t>
            </a:r>
            <a:r>
              <a:rPr lang="ko-KR" altLang="en-US" sz="3200" b="1" dirty="0">
                <a:ea typeface="나눔스퀘어 Bold" panose="020B0600000101010101"/>
              </a:rPr>
              <a:t> </a:t>
            </a:r>
            <a:r>
              <a:rPr lang="en-US" altLang="ko-KR" sz="3200" b="1" dirty="0">
                <a:ea typeface="나눔스퀘어 Bold" panose="020B0600000101010101"/>
              </a:rPr>
              <a:t>DNA </a:t>
            </a:r>
            <a:r>
              <a:rPr lang="ko-KR" altLang="en-US" sz="3200" b="1" dirty="0">
                <a:ea typeface="나눔스퀘어 Bold" panose="020B0600000101010101"/>
              </a:rPr>
              <a:t>염기서열 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4C896-1521-4840-954C-0ADD89C4FA73}"/>
              </a:ext>
            </a:extLst>
          </p:cNvPr>
          <p:cNvSpPr txBox="1"/>
          <p:nvPr/>
        </p:nvSpPr>
        <p:spPr>
          <a:xfrm>
            <a:off x="7588576" y="2421250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99.9%</a:t>
            </a:r>
            <a:r>
              <a:rPr lang="ko-KR" altLang="en-US" sz="4800" b="1" dirty="0"/>
              <a:t>는 일치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109941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9767DF2-BB4E-4F81-87BE-0901D3DBA0FF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9A3E10-38ED-489B-AB92-168916541F94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84AF5-BF24-4475-8FEB-1AEF752AF8B2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Introduction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03D4B4-B987-4EFA-A032-8FE8A33EAA95}"/>
              </a:ext>
            </a:extLst>
          </p:cNvPr>
          <p:cNvSpPr txBox="1"/>
          <p:nvPr/>
        </p:nvSpPr>
        <p:spPr>
          <a:xfrm>
            <a:off x="6096000" y="2098085"/>
            <a:ext cx="56925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/>
              <a:t>유의미한 </a:t>
            </a:r>
            <a:r>
              <a:rPr lang="en-US" altLang="ko-KR" sz="4800" b="1" dirty="0">
                <a:solidFill>
                  <a:srgbClr val="FF0000"/>
                </a:solidFill>
              </a:rPr>
              <a:t>0.1</a:t>
            </a:r>
            <a:r>
              <a:rPr lang="en-US" altLang="ko-KR" sz="4800" b="1" dirty="0"/>
              <a:t>%</a:t>
            </a:r>
          </a:p>
          <a:p>
            <a:endParaRPr lang="en-US" altLang="ko-KR" sz="4800" b="1" dirty="0"/>
          </a:p>
          <a:p>
            <a:pPr algn="ctr"/>
            <a:r>
              <a:rPr lang="ko-KR" altLang="en-US" sz="2400" b="1" dirty="0"/>
              <a:t>인간의 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질병 등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각 인간의 특징을 다르게 표현하도록 한다</a:t>
            </a:r>
            <a:endParaRPr lang="en-US" altLang="ko-KR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79DD74-7156-47CD-8E66-76F23570BE81}"/>
              </a:ext>
            </a:extLst>
          </p:cNvPr>
          <p:cNvSpPr/>
          <p:nvPr/>
        </p:nvSpPr>
        <p:spPr>
          <a:xfrm>
            <a:off x="4487159" y="3252247"/>
            <a:ext cx="1027521" cy="5561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57153-B435-44C5-A197-79745C239BC1}"/>
              </a:ext>
            </a:extLst>
          </p:cNvPr>
          <p:cNvSpPr txBox="1"/>
          <p:nvPr/>
        </p:nvSpPr>
        <p:spPr>
          <a:xfrm>
            <a:off x="3810466" y="684287"/>
            <a:ext cx="34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Bold" panose="020B0600000101010101"/>
              </a:rPr>
              <a:t>문제 규정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1E4FE9B-B8DF-4CB8-80B6-7EDD703D6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67341" y="1398764"/>
            <a:ext cx="42862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9767DF2-BB4E-4F81-87BE-0901D3DBA0FF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9A3E10-38ED-489B-AB92-168916541F94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84AF5-BF24-4475-8FEB-1AEF752AF8B2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Introduction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03D4B4-B987-4EFA-A032-8FE8A33EAA95}"/>
              </a:ext>
            </a:extLst>
          </p:cNvPr>
          <p:cNvSpPr txBox="1"/>
          <p:nvPr/>
        </p:nvSpPr>
        <p:spPr>
          <a:xfrm>
            <a:off x="1664203" y="1155467"/>
            <a:ext cx="9319778" cy="113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ea typeface="나눔스퀘어 Bold" panose="020B0600000101010101"/>
              </a:rPr>
              <a:t>0.1%</a:t>
            </a:r>
            <a:r>
              <a:rPr lang="ko-KR" altLang="en-US" sz="2400" b="1" dirty="0">
                <a:ea typeface="나눔스퀘어 Bold" panose="020B0600000101010101"/>
              </a:rPr>
              <a:t>의 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000000"/>
                </a:highlight>
                <a:ea typeface="나눔스퀘어 Bold" panose="020B0600000101010101"/>
              </a:rPr>
              <a:t>SNP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000000"/>
                </a:highlight>
                <a:ea typeface="나눔스퀘어 Bold" panose="020B0600000101010101"/>
              </a:rPr>
              <a:t>을 찾아내고</a:t>
            </a:r>
            <a:r>
              <a:rPr lang="ko-KR" altLang="en-US" sz="2400" b="1" dirty="0">
                <a:solidFill>
                  <a:schemeClr val="bg1"/>
                </a:solidFill>
                <a:ea typeface="나눔스퀘어 Bold" panose="020B0600000101010101"/>
              </a:rPr>
              <a:t>  </a:t>
            </a:r>
            <a:r>
              <a:rPr lang="en-US" altLang="ko-KR" sz="2400" b="1" dirty="0">
                <a:ea typeface="나눔스퀘어 Bold" panose="020B0600000101010101"/>
              </a:rPr>
              <a:t>99.9%</a:t>
            </a:r>
            <a:r>
              <a:rPr lang="ko-KR" altLang="en-US" sz="2400" b="1" dirty="0">
                <a:ea typeface="나눔스퀘어 Bold" panose="020B0600000101010101"/>
              </a:rPr>
              <a:t> 염기서열을 포함하여 </a:t>
            </a:r>
            <a:endParaRPr lang="en-US" altLang="ko-KR" sz="2400" b="1" dirty="0">
              <a:ea typeface="나눔스퀘어 Bold" panose="020B0600000101010101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ea typeface="나눔스퀘어 Bold" panose="020B0600000101010101"/>
                <a:cs typeface="Aparajita" panose="020B0502040204020203" pitchFamily="18" charset="0"/>
              </a:rPr>
              <a:t> </a:t>
            </a:r>
            <a:r>
              <a:rPr lang="ko-KR" altLang="en-US" sz="2400" b="1" dirty="0">
                <a:ea typeface="나눔스퀘어 Bold" panose="020B0600000101010101"/>
              </a:rPr>
              <a:t>특정 인간의 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000000"/>
                </a:highlight>
                <a:ea typeface="나눔스퀘어 Bold" panose="020B0600000101010101"/>
              </a:rPr>
              <a:t>DNA 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000000"/>
                </a:highlight>
                <a:ea typeface="나눔스퀘어 Bold" panose="020B0600000101010101"/>
              </a:rPr>
              <a:t>염기서열 형태를 복구하기 위한 </a:t>
            </a:r>
            <a:r>
              <a:rPr lang="en-US" altLang="ko-KR" sz="2400" b="1" dirty="0">
                <a:solidFill>
                  <a:schemeClr val="bg1"/>
                </a:solidFill>
                <a:ea typeface="나눔스퀘어 Bold" panose="020B0600000101010101"/>
              </a:rPr>
              <a:t> </a:t>
            </a:r>
            <a:r>
              <a:rPr lang="en-US" altLang="ko-KR" sz="2400" b="1" dirty="0">
                <a:ea typeface="나눔스퀘어 Bold" panose="020B0600000101010101"/>
              </a:rPr>
              <a:t>String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497F4-97AB-4E99-8739-362F83693D1C}"/>
              </a:ext>
            </a:extLst>
          </p:cNvPr>
          <p:cNvSpPr txBox="1"/>
          <p:nvPr/>
        </p:nvSpPr>
        <p:spPr>
          <a:xfrm>
            <a:off x="1273437" y="1238132"/>
            <a:ext cx="10470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ea typeface="나눔스퀘어 Bold" panose="020B0600000101010101"/>
                <a:cs typeface="Aparajita" panose="020B0502040204020203" pitchFamily="18" charset="0"/>
              </a:rPr>
              <a:t>“                           ”</a:t>
            </a:r>
            <a:endParaRPr lang="ko-KR" altLang="en-US" sz="80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ea typeface="나눔스퀘어 Bold" panose="020B0600000101010101"/>
              <a:cs typeface="Aparajita" panose="020B0502040204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84234-55FA-42A7-A0C0-1F9A5B493B43}"/>
              </a:ext>
            </a:extLst>
          </p:cNvPr>
          <p:cNvSpPr txBox="1"/>
          <p:nvPr/>
        </p:nvSpPr>
        <p:spPr>
          <a:xfrm>
            <a:off x="8689319" y="2903862"/>
            <a:ext cx="317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a typeface="나눔스퀘어 Bold" panose="020B0600000101010101"/>
              </a:rPr>
              <a:t>MyReference.txt</a:t>
            </a:r>
            <a:endParaRPr lang="ko-KR" altLang="en-US" sz="3200" dirty="0">
              <a:ea typeface="나눔스퀘어 Bold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B48B7-D8E9-4469-9F20-FB61E3BA11C6}"/>
              </a:ext>
            </a:extLst>
          </p:cNvPr>
          <p:cNvSpPr txBox="1"/>
          <p:nvPr/>
        </p:nvSpPr>
        <p:spPr>
          <a:xfrm>
            <a:off x="1200237" y="2912208"/>
            <a:ext cx="277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ea typeface="나눔스퀘어 Bold" panose="020B0600000101010101"/>
              </a:rPr>
              <a:t>MyGenome.txt</a:t>
            </a:r>
            <a:endParaRPr lang="ko-KR" altLang="en-US" sz="3200" dirty="0">
              <a:ea typeface="나눔스퀘어 Bold" panose="020B060000010101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81148-99EB-48E5-8E84-59B386DE2611}"/>
              </a:ext>
            </a:extLst>
          </p:cNvPr>
          <p:cNvSpPr txBox="1"/>
          <p:nvPr/>
        </p:nvSpPr>
        <p:spPr>
          <a:xfrm>
            <a:off x="5298618" y="2867891"/>
            <a:ext cx="206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나눔스퀘어 Bold" panose="020B0600000101010101"/>
              </a:rPr>
              <a:t>1%</a:t>
            </a:r>
            <a:r>
              <a:rPr lang="ko-KR" altLang="en-US" b="1" dirty="0">
                <a:ea typeface="나눔스퀘어 Bold" panose="020B0600000101010101"/>
              </a:rPr>
              <a:t>의 차이를</a:t>
            </a:r>
            <a:endParaRPr lang="en-US" altLang="ko-KR" b="1" dirty="0">
              <a:ea typeface="나눔스퀘어 Bold" panose="020B0600000101010101"/>
            </a:endParaRPr>
          </a:p>
          <a:p>
            <a:r>
              <a:rPr lang="ko-KR" altLang="en-US" b="1" dirty="0">
                <a:ea typeface="나눔스퀘어 Bold" panose="020B0600000101010101"/>
              </a:rPr>
              <a:t>가지는 </a:t>
            </a:r>
            <a:r>
              <a:rPr lang="en-US" altLang="ko-KR" b="1" dirty="0">
                <a:ea typeface="나눔스퀘어 Bold" panose="020B0600000101010101"/>
              </a:rPr>
              <a:t>data</a:t>
            </a:r>
            <a:r>
              <a:rPr lang="ko-KR" altLang="en-US" b="1" dirty="0">
                <a:ea typeface="나눔스퀘어 Bold" panose="020B0600000101010101"/>
              </a:rPr>
              <a:t>생성</a:t>
            </a:r>
            <a:endParaRPr lang="en-US" altLang="ko-KR" b="1" dirty="0">
              <a:ea typeface="나눔스퀘어 Bold" panose="020B0600000101010101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0FB404-5359-45EC-8825-A957BC7E750A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3974964" y="3191057"/>
            <a:ext cx="1323654" cy="1353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DD7B8-40A6-49EE-B027-D1FF687E5DD6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7365666" y="3191057"/>
            <a:ext cx="1323653" cy="519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A2198A-C459-46A3-B7A1-12FAF4B18C98}"/>
              </a:ext>
            </a:extLst>
          </p:cNvPr>
          <p:cNvSpPr txBox="1"/>
          <p:nvPr/>
        </p:nvSpPr>
        <p:spPr>
          <a:xfrm>
            <a:off x="1530639" y="4335449"/>
            <a:ext cx="244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a typeface="나눔스퀘어 Bold" panose="020B0600000101010101"/>
              </a:rPr>
              <a:t>MyReference.txt</a:t>
            </a:r>
          </a:p>
          <a:p>
            <a:pPr algn="ctr"/>
            <a:r>
              <a:rPr lang="en-US" altLang="ko-KR" b="1" dirty="0">
                <a:ea typeface="나눔스퀘어 Bold" panose="020B0600000101010101"/>
              </a:rPr>
              <a:t>Shortread.txt</a:t>
            </a:r>
          </a:p>
          <a:p>
            <a:pPr algn="ctr"/>
            <a:r>
              <a:rPr lang="en-US" altLang="ko-KR" b="1" dirty="0" err="1">
                <a:ea typeface="나눔스퀘어 Bold" panose="020B0600000101010101"/>
              </a:rPr>
              <a:t>Shortread</a:t>
            </a:r>
            <a:r>
              <a:rPr lang="ko-KR" altLang="en-US" b="1" dirty="0">
                <a:ea typeface="나눔스퀘어 Bold" panose="020B0600000101010101"/>
              </a:rPr>
              <a:t>의 개수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580640-B10A-4394-8870-6A6CAA6C7509}"/>
              </a:ext>
            </a:extLst>
          </p:cNvPr>
          <p:cNvSpPr/>
          <p:nvPr/>
        </p:nvSpPr>
        <p:spPr>
          <a:xfrm>
            <a:off x="4941870" y="4253501"/>
            <a:ext cx="3045992" cy="109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ea typeface="나눔스퀘어 Bold" panose="020B0600000101010101"/>
              </a:rPr>
              <a:t>String Matching, </a:t>
            </a:r>
            <a:r>
              <a:rPr lang="ko-KR" altLang="en-US" sz="3200" b="1" dirty="0">
                <a:solidFill>
                  <a:schemeClr val="tx1"/>
                </a:solidFill>
                <a:ea typeface="나눔스퀘어 Bold" panose="020B0600000101010101"/>
              </a:rPr>
              <a:t>복구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F14AA0-1FEE-4551-905B-034CDD61BBB4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74964" y="4797114"/>
            <a:ext cx="966906" cy="6055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7490AD-BA9C-4659-B350-62C128A61525}"/>
              </a:ext>
            </a:extLst>
          </p:cNvPr>
          <p:cNvSpPr txBox="1"/>
          <p:nvPr/>
        </p:nvSpPr>
        <p:spPr>
          <a:xfrm>
            <a:off x="8775266" y="4335449"/>
            <a:ext cx="244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a typeface="나눔스퀘어 Bold" panose="020B0600000101010101"/>
              </a:rPr>
              <a:t>Mygenome.txt</a:t>
            </a:r>
          </a:p>
          <a:p>
            <a:pPr algn="ctr"/>
            <a:r>
              <a:rPr lang="ko-KR" altLang="en-US" b="1" dirty="0">
                <a:ea typeface="나눔스퀘어 Bold" panose="020B0600000101010101"/>
              </a:rPr>
              <a:t>정확도</a:t>
            </a:r>
            <a:endParaRPr lang="en-US" altLang="ko-KR" b="1" dirty="0">
              <a:ea typeface="나눔스퀘어 Bold" panose="020B0600000101010101"/>
            </a:endParaRPr>
          </a:p>
          <a:p>
            <a:pPr algn="ctr"/>
            <a:r>
              <a:rPr lang="ko-KR" altLang="en-US" b="1" dirty="0">
                <a:ea typeface="나눔스퀘어 Bold" panose="020B0600000101010101"/>
              </a:rPr>
              <a:t>소요시간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4764A2-87FA-4105-A764-2A473F24F73A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7987862" y="4797114"/>
            <a:ext cx="787404" cy="605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9767DF2-BB4E-4F81-87BE-0901D3DBA0FF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9A3E10-38ED-489B-AB92-168916541F94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84AF5-BF24-4475-8FEB-1AEF752AF8B2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2. </a:t>
              </a:r>
              <a:r>
                <a:rPr lang="en-US" altLang="ko-KR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BenchMark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96D59C-A7EE-44A0-94E1-ABFC27A8401B}"/>
              </a:ext>
            </a:extLst>
          </p:cNvPr>
          <p:cNvSpPr txBox="1"/>
          <p:nvPr/>
        </p:nvSpPr>
        <p:spPr>
          <a:xfrm>
            <a:off x="3020603" y="1828800"/>
            <a:ext cx="5506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K</a:t>
            </a:r>
            <a:r>
              <a:rPr lang="en-US" altLang="ko-KR" sz="3200" b="1" dirty="0"/>
              <a:t>nuth-</a:t>
            </a:r>
            <a:r>
              <a:rPr lang="en-US" altLang="ko-KR" sz="3200" b="1" dirty="0">
                <a:solidFill>
                  <a:srgbClr val="FF0000"/>
                </a:solidFill>
              </a:rPr>
              <a:t>M</a:t>
            </a:r>
            <a:r>
              <a:rPr lang="en-US" altLang="ko-KR" sz="3200" b="1" dirty="0"/>
              <a:t>orris-</a:t>
            </a:r>
            <a:r>
              <a:rPr lang="en-US" altLang="ko-KR" sz="3200" b="1" dirty="0">
                <a:solidFill>
                  <a:srgbClr val="FF0000"/>
                </a:solidFill>
              </a:rPr>
              <a:t>P</a:t>
            </a:r>
            <a:r>
              <a:rPr lang="en-US" altLang="ko-KR" sz="3200" b="1" dirty="0"/>
              <a:t>ratt Algorithm</a:t>
            </a:r>
            <a:endParaRPr lang="ko-KR" alt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CE460-145E-4860-8396-F38356C95E2C}"/>
              </a:ext>
            </a:extLst>
          </p:cNvPr>
          <p:cNvSpPr txBox="1"/>
          <p:nvPr/>
        </p:nvSpPr>
        <p:spPr>
          <a:xfrm>
            <a:off x="3246633" y="3051425"/>
            <a:ext cx="6205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Trivial Mapping</a:t>
            </a:r>
            <a:r>
              <a:rPr lang="ko-KR" altLang="en-US" sz="2400" b="1" dirty="0"/>
              <a:t>에 비하여 정확도는 떨어진다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But, 	</a:t>
            </a:r>
            <a:r>
              <a:rPr lang="ko-KR" altLang="en-US" sz="2400" b="1" dirty="0"/>
              <a:t>시간적 측면의 효율성은 증가한다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4CF3407-63FB-41A1-896F-74FB5CBBDCE8}"/>
              </a:ext>
            </a:extLst>
          </p:cNvPr>
          <p:cNvSpPr/>
          <p:nvPr/>
        </p:nvSpPr>
        <p:spPr>
          <a:xfrm>
            <a:off x="3020603" y="4025184"/>
            <a:ext cx="1037690" cy="59590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9DFDA1C-D9B8-44F2-B746-6E497505FCDA}"/>
              </a:ext>
            </a:extLst>
          </p:cNvPr>
          <p:cNvSpPr/>
          <p:nvPr/>
        </p:nvSpPr>
        <p:spPr>
          <a:xfrm>
            <a:off x="9400851" y="3096094"/>
            <a:ext cx="554805" cy="55580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E87D545-7DBD-492A-8BAD-DBE11694D570}"/>
              </a:ext>
            </a:extLst>
          </p:cNvPr>
          <p:cNvSpPr/>
          <p:nvPr/>
        </p:nvSpPr>
        <p:spPr>
          <a:xfrm rot="10800000">
            <a:off x="8897419" y="4124856"/>
            <a:ext cx="554805" cy="496229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2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BB5462-3401-4232-908A-24BFEE2148C4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6DAA657-5FBC-4ECA-BB9A-E53F351A0867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F5E58A-51EA-47DF-85D1-A77FE49AAC67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3.MyAlgorithm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4B2AB5B-943E-40F1-BC0D-66E0C23376D7}"/>
              </a:ext>
            </a:extLst>
          </p:cNvPr>
          <p:cNvSpPr txBox="1"/>
          <p:nvPr/>
        </p:nvSpPr>
        <p:spPr>
          <a:xfrm>
            <a:off x="2493194" y="2451663"/>
            <a:ext cx="662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ea typeface="나눔스퀘어 Bold" panose="020B0600000101010101"/>
              </a:rPr>
              <a:t>K</a:t>
            </a:r>
            <a:r>
              <a:rPr lang="en-US" altLang="ko-KR" sz="3600" b="1" dirty="0">
                <a:ea typeface="나눔스퀘어 Bold" panose="020B0600000101010101"/>
              </a:rPr>
              <a:t>nuth-</a:t>
            </a:r>
            <a:r>
              <a:rPr lang="en-US" altLang="ko-KR" sz="3600" b="1" dirty="0">
                <a:solidFill>
                  <a:srgbClr val="FF0000"/>
                </a:solidFill>
                <a:ea typeface="나눔스퀘어 Bold" panose="020B0600000101010101"/>
              </a:rPr>
              <a:t>M</a:t>
            </a:r>
            <a:r>
              <a:rPr lang="en-US" altLang="ko-KR" sz="3600" b="1" dirty="0">
                <a:ea typeface="나눔스퀘어 Bold" panose="020B0600000101010101"/>
              </a:rPr>
              <a:t>orris-</a:t>
            </a:r>
            <a:r>
              <a:rPr lang="en-US" altLang="ko-KR" sz="3600" b="1" dirty="0">
                <a:solidFill>
                  <a:srgbClr val="FF0000"/>
                </a:solidFill>
                <a:ea typeface="나눔스퀘어 Bold" panose="020B0600000101010101"/>
              </a:rPr>
              <a:t>P</a:t>
            </a:r>
            <a:r>
              <a:rPr lang="en-US" altLang="ko-KR" sz="3600" b="1" dirty="0">
                <a:ea typeface="나눔스퀘어 Bold" panose="020B0600000101010101"/>
              </a:rPr>
              <a:t>ratt Algorithm</a:t>
            </a:r>
            <a:endParaRPr lang="ko-KR" altLang="en-US" sz="3600" b="1" dirty="0">
              <a:ea typeface="나눔스퀘어 Bold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08EAC-C07C-4A61-87E4-219D90BD0BD8}"/>
              </a:ext>
            </a:extLst>
          </p:cNvPr>
          <p:cNvSpPr txBox="1"/>
          <p:nvPr/>
        </p:nvSpPr>
        <p:spPr>
          <a:xfrm>
            <a:off x="2493195" y="3036438"/>
            <a:ext cx="844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나눔스퀘어 Bold" panose="020B0600000101010101"/>
              </a:rPr>
              <a:t>Mismatch</a:t>
            </a:r>
            <a:r>
              <a:rPr lang="ko-KR" altLang="en-US" b="1" dirty="0">
                <a:ea typeface="나눔스퀘어 Bold" panose="020B0600000101010101"/>
              </a:rPr>
              <a:t>를 고려하여 탐색할 때</a:t>
            </a:r>
            <a:r>
              <a:rPr lang="en-US" altLang="ko-KR" b="1" dirty="0">
                <a:ea typeface="나눔스퀘어 Bold" panose="020B0600000101010101"/>
              </a:rPr>
              <a:t> </a:t>
            </a:r>
            <a:r>
              <a:rPr lang="ko-KR" altLang="en-US" b="1" dirty="0">
                <a:ea typeface="나눔스퀘어 Bold" panose="020B0600000101010101"/>
              </a:rPr>
              <a:t>이미 지나간 곳은 다시 되돌아가서 탐색 하지 않음</a:t>
            </a:r>
          </a:p>
        </p:txBody>
      </p:sp>
    </p:spTree>
    <p:extLst>
      <p:ext uri="{BB962C8B-B14F-4D97-AF65-F5344CB8AC3E}">
        <p14:creationId xmlns:p14="http://schemas.microsoft.com/office/powerpoint/2010/main" val="330015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8BB5462-3401-4232-908A-24BFEE2148C4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6DAA657-5FBC-4ECA-BB9A-E53F351A0867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F5E58A-51EA-47DF-85D1-A77FE49AAC67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3.MyAlgorithm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F13DD6-384E-4292-9E83-C8F68E1D0F2A}"/>
              </a:ext>
            </a:extLst>
          </p:cNvPr>
          <p:cNvSpPr txBox="1"/>
          <p:nvPr/>
        </p:nvSpPr>
        <p:spPr>
          <a:xfrm>
            <a:off x="1120799" y="2076411"/>
            <a:ext cx="4637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…</a:t>
            </a:r>
            <a:r>
              <a:rPr lang="en-US" altLang="ko-KR" sz="4000" dirty="0">
                <a:solidFill>
                  <a:srgbClr val="FF0000"/>
                </a:solidFill>
              </a:rPr>
              <a:t> A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C</a:t>
            </a:r>
            <a:r>
              <a:rPr lang="en-US" altLang="ko-KR" sz="4000" dirty="0"/>
              <a:t> </a:t>
            </a:r>
            <a:r>
              <a:rPr lang="en-US" altLang="ko-KR" sz="4000" dirty="0" err="1">
                <a:solidFill>
                  <a:srgbClr val="FF0000"/>
                </a:solidFill>
              </a:rPr>
              <a:t>C</a:t>
            </a:r>
            <a:r>
              <a:rPr lang="en-US" altLang="ko-KR" sz="4000" dirty="0"/>
              <a:t> T </a:t>
            </a:r>
            <a:r>
              <a:rPr lang="en-US" altLang="ko-KR" sz="4000" dirty="0" err="1"/>
              <a:t>T</a:t>
            </a:r>
            <a:r>
              <a:rPr lang="en-US" altLang="ko-KR" sz="4000" dirty="0"/>
              <a:t> A C G …</a:t>
            </a:r>
          </a:p>
          <a:p>
            <a:r>
              <a:rPr lang="en-US" altLang="ko-KR" sz="4000" dirty="0"/>
              <a:t>    C G T </a:t>
            </a:r>
            <a:r>
              <a:rPr lang="en-US" altLang="ko-KR" sz="4000" dirty="0" err="1"/>
              <a:t>T</a:t>
            </a:r>
            <a:r>
              <a:rPr lang="en-US" altLang="ko-KR" sz="4000" dirty="0"/>
              <a:t> A</a:t>
            </a:r>
          </a:p>
          <a:p>
            <a:endParaRPr lang="ko-KR" altLang="en-US" sz="40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F261282-2667-4608-B101-EDA9EB1D04B9}"/>
              </a:ext>
            </a:extLst>
          </p:cNvPr>
          <p:cNvSpPr/>
          <p:nvPr/>
        </p:nvSpPr>
        <p:spPr>
          <a:xfrm>
            <a:off x="2608759" y="1833645"/>
            <a:ext cx="184935" cy="36933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3EFE3-7C6A-45E5-852A-AFFD78788ED6}"/>
              </a:ext>
            </a:extLst>
          </p:cNvPr>
          <p:cNvSpPr txBox="1"/>
          <p:nvPr/>
        </p:nvSpPr>
        <p:spPr>
          <a:xfrm>
            <a:off x="2043719" y="1421092"/>
            <a:ext cx="293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Mismatch = 3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AE9316A-99E9-4C46-BFC5-70D967824DD8}"/>
              </a:ext>
            </a:extLst>
          </p:cNvPr>
          <p:cNvSpPr/>
          <p:nvPr/>
        </p:nvSpPr>
        <p:spPr>
          <a:xfrm>
            <a:off x="5672251" y="2258329"/>
            <a:ext cx="1458930" cy="64984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D4C7E-E069-4774-90E8-BE9FF0617719}"/>
              </a:ext>
            </a:extLst>
          </p:cNvPr>
          <p:cNvSpPr txBox="1"/>
          <p:nvPr/>
        </p:nvSpPr>
        <p:spPr>
          <a:xfrm>
            <a:off x="7649122" y="2089283"/>
            <a:ext cx="4413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… A C </a:t>
            </a:r>
            <a:r>
              <a:rPr lang="en-US" altLang="ko-KR" sz="4000" dirty="0" err="1">
                <a:solidFill>
                  <a:srgbClr val="00B050"/>
                </a:solidFill>
              </a:rPr>
              <a:t>C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T</a:t>
            </a:r>
            <a:r>
              <a:rPr lang="en-US" altLang="ko-KR" sz="4000" dirty="0"/>
              <a:t> </a:t>
            </a:r>
            <a:r>
              <a:rPr lang="en-US" altLang="ko-KR" sz="4000" dirty="0" err="1">
                <a:solidFill>
                  <a:srgbClr val="00B050"/>
                </a:solidFill>
              </a:rPr>
              <a:t>T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A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C</a:t>
            </a:r>
            <a:r>
              <a:rPr lang="en-US" altLang="ko-KR" sz="4000" dirty="0"/>
              <a:t> G …</a:t>
            </a:r>
          </a:p>
          <a:p>
            <a:r>
              <a:rPr lang="en-US" altLang="ko-KR" sz="4000" dirty="0"/>
              <a:t>           C G T </a:t>
            </a:r>
            <a:r>
              <a:rPr lang="en-US" altLang="ko-KR" sz="4000" dirty="0" err="1"/>
              <a:t>T</a:t>
            </a:r>
            <a:r>
              <a:rPr lang="en-US" altLang="ko-KR" sz="4000" dirty="0"/>
              <a:t> A</a:t>
            </a:r>
          </a:p>
          <a:p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6BE2C-693D-4F4A-A52B-94F6536CA360}"/>
              </a:ext>
            </a:extLst>
          </p:cNvPr>
          <p:cNvSpPr txBox="1"/>
          <p:nvPr/>
        </p:nvSpPr>
        <p:spPr>
          <a:xfrm>
            <a:off x="9954861" y="1507263"/>
            <a:ext cx="293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Mismatch = 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D1469-9EB5-4E00-BCAA-8C5022EA5AB5}"/>
              </a:ext>
            </a:extLst>
          </p:cNvPr>
          <p:cNvSpPr txBox="1"/>
          <p:nvPr/>
        </p:nvSpPr>
        <p:spPr>
          <a:xfrm>
            <a:off x="4975279" y="1695146"/>
            <a:ext cx="279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Kmp</a:t>
            </a:r>
            <a:r>
              <a:rPr lang="en-US" altLang="ko-KR" b="1" dirty="0"/>
              <a:t> prefix table</a:t>
            </a:r>
            <a:r>
              <a:rPr lang="ko-KR" altLang="en-US" b="1" dirty="0"/>
              <a:t>에 의해 </a:t>
            </a:r>
            <a:endParaRPr lang="en-US" altLang="ko-KR" b="1" dirty="0"/>
          </a:p>
          <a:p>
            <a:r>
              <a:rPr lang="ko-KR" altLang="en-US" b="1" dirty="0"/>
              <a:t>패턴에서 </a:t>
            </a:r>
            <a:r>
              <a:rPr lang="en-US" altLang="ko-KR" b="1" dirty="0"/>
              <a:t>C</a:t>
            </a:r>
            <a:r>
              <a:rPr lang="ko-KR" altLang="en-US" b="1" dirty="0"/>
              <a:t>위치부터 탐색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69E3E-2C82-4C6F-BFB3-01ADE3A3839D}"/>
              </a:ext>
            </a:extLst>
          </p:cNvPr>
          <p:cNvSpPr txBox="1"/>
          <p:nvPr/>
        </p:nvSpPr>
        <p:spPr>
          <a:xfrm>
            <a:off x="2751778" y="4015403"/>
            <a:ext cx="822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하지만</a:t>
            </a:r>
            <a:r>
              <a:rPr lang="en-US" altLang="ko-KR" b="1" dirty="0"/>
              <a:t>, </a:t>
            </a:r>
            <a:r>
              <a:rPr lang="ko-KR" altLang="en-US" b="1" dirty="0"/>
              <a:t>이미 지나가게 된</a:t>
            </a:r>
            <a:endParaRPr lang="en-US" altLang="ko-KR" b="1" dirty="0"/>
          </a:p>
          <a:p>
            <a:r>
              <a:rPr lang="en-US" altLang="ko-KR" sz="3600" dirty="0"/>
              <a:t>.. A C</a:t>
            </a:r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 T </a:t>
            </a:r>
            <a:r>
              <a:rPr lang="en-US" altLang="ko-KR" sz="3600" dirty="0" err="1">
                <a:solidFill>
                  <a:srgbClr val="00B050"/>
                </a:solidFill>
              </a:rPr>
              <a:t>T</a:t>
            </a:r>
            <a:r>
              <a:rPr lang="en-US" altLang="ko-KR" sz="3600" dirty="0">
                <a:solidFill>
                  <a:srgbClr val="00B050"/>
                </a:solidFill>
              </a:rPr>
              <a:t> A </a:t>
            </a:r>
            <a:r>
              <a:rPr lang="en-US" altLang="ko-KR" sz="3600" dirty="0"/>
              <a:t>C G .. </a:t>
            </a:r>
            <a:r>
              <a:rPr lang="ko-KR" altLang="en-US" b="1" dirty="0"/>
              <a:t>에서 </a:t>
            </a:r>
            <a:r>
              <a:rPr lang="en-US" altLang="ko-KR" b="1" dirty="0"/>
              <a:t>Mismatch=1</a:t>
            </a:r>
            <a:r>
              <a:rPr lang="ko-KR" altLang="en-US" b="1" dirty="0"/>
              <a:t>로 </a:t>
            </a:r>
            <a:r>
              <a:rPr lang="en-US" altLang="ko-KR" b="1" dirty="0"/>
              <a:t>pattern</a:t>
            </a:r>
            <a:r>
              <a:rPr lang="ko-KR" altLang="en-US" b="1" dirty="0"/>
              <a:t>을 찾을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dirty="0"/>
              <a:t>            </a:t>
            </a:r>
            <a:r>
              <a:rPr lang="en-US" altLang="ko-KR" sz="3600" dirty="0"/>
              <a:t>C G T </a:t>
            </a:r>
            <a:r>
              <a:rPr lang="en-US" altLang="ko-KR" sz="3600" dirty="0" err="1"/>
              <a:t>T</a:t>
            </a:r>
            <a:r>
              <a:rPr lang="en-US" altLang="ko-KR" sz="3600" dirty="0"/>
              <a:t> A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4C6107A-DB31-420E-93F6-374B6CC1D2D8}"/>
              </a:ext>
            </a:extLst>
          </p:cNvPr>
          <p:cNvSpPr/>
          <p:nvPr/>
        </p:nvSpPr>
        <p:spPr>
          <a:xfrm>
            <a:off x="10704836" y="1815427"/>
            <a:ext cx="184935" cy="36933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4F066F-19B7-48B9-9FEF-5FED0374B6B6}"/>
              </a:ext>
            </a:extLst>
          </p:cNvPr>
          <p:cNvSpPr/>
          <p:nvPr/>
        </p:nvSpPr>
        <p:spPr>
          <a:xfrm>
            <a:off x="3499945" y="4361793"/>
            <a:ext cx="1807779" cy="5465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C8C083-D2AC-42FC-B049-11EB9175A275}"/>
              </a:ext>
            </a:extLst>
          </p:cNvPr>
          <p:cNvSpPr/>
          <p:nvPr/>
        </p:nvSpPr>
        <p:spPr>
          <a:xfrm>
            <a:off x="1701720" y="2202977"/>
            <a:ext cx="1900208" cy="5465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A7DB7E-BE00-41DD-8522-2C629F864191}"/>
              </a:ext>
            </a:extLst>
          </p:cNvPr>
          <p:cNvSpPr/>
          <p:nvPr/>
        </p:nvSpPr>
        <p:spPr>
          <a:xfrm>
            <a:off x="9022473" y="2208594"/>
            <a:ext cx="1950327" cy="5465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7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7B3903-FD9E-4CD0-8F33-8FC0B34E5EA5}"/>
              </a:ext>
            </a:extLst>
          </p:cNvPr>
          <p:cNvGrpSpPr/>
          <p:nvPr/>
        </p:nvGrpSpPr>
        <p:grpSpPr>
          <a:xfrm>
            <a:off x="1100259" y="170767"/>
            <a:ext cx="2774727" cy="859971"/>
            <a:chOff x="1783784" y="2180116"/>
            <a:chExt cx="4816930" cy="8599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46DBCD-DD15-4283-958F-5E3550ADD026}"/>
                </a:ext>
              </a:extLst>
            </p:cNvPr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나눔스퀘어 Bold" panose="020B0600000101010101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78F909-0B2C-4D2E-8988-62EA660DCDC0}"/>
                </a:ext>
              </a:extLst>
            </p:cNvPr>
            <p:cNvSpPr txBox="1"/>
            <p:nvPr/>
          </p:nvSpPr>
          <p:spPr>
            <a:xfrm>
              <a:off x="1783784" y="2348491"/>
              <a:ext cx="48169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/>
                </a:rPr>
                <a:t>3.MyAlgorithm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862C22-43EB-48F0-8DAA-AE050779405D}"/>
              </a:ext>
            </a:extLst>
          </p:cNvPr>
          <p:cNvSpPr txBox="1"/>
          <p:nvPr/>
        </p:nvSpPr>
        <p:spPr>
          <a:xfrm>
            <a:off x="3489788" y="1536784"/>
            <a:ext cx="662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ea typeface="나눔스퀘어 Bold" panose="020B0600000101010101"/>
              </a:rPr>
              <a:t>K</a:t>
            </a:r>
            <a:r>
              <a:rPr lang="en-US" altLang="ko-KR" sz="3600" b="1" dirty="0">
                <a:ea typeface="나눔스퀘어 Bold" panose="020B0600000101010101"/>
              </a:rPr>
              <a:t>nuth-</a:t>
            </a:r>
            <a:r>
              <a:rPr lang="en-US" altLang="ko-KR" sz="3600" b="1" dirty="0">
                <a:solidFill>
                  <a:srgbClr val="FF0000"/>
                </a:solidFill>
                <a:ea typeface="나눔스퀘어 Bold" panose="020B0600000101010101"/>
              </a:rPr>
              <a:t>M</a:t>
            </a:r>
            <a:r>
              <a:rPr lang="en-US" altLang="ko-KR" sz="3600" b="1" dirty="0">
                <a:ea typeface="나눔스퀘어 Bold" panose="020B0600000101010101"/>
              </a:rPr>
              <a:t>orris-</a:t>
            </a:r>
            <a:r>
              <a:rPr lang="en-US" altLang="ko-KR" sz="3600" b="1" dirty="0">
                <a:solidFill>
                  <a:srgbClr val="FF0000"/>
                </a:solidFill>
                <a:ea typeface="나눔스퀘어 Bold" panose="020B0600000101010101"/>
              </a:rPr>
              <a:t>P</a:t>
            </a:r>
            <a:r>
              <a:rPr lang="en-US" altLang="ko-KR" sz="3600" b="1" dirty="0">
                <a:ea typeface="나눔스퀘어 Bold" panose="020B0600000101010101"/>
              </a:rPr>
              <a:t>ratt Algorithm</a:t>
            </a:r>
            <a:endParaRPr lang="ko-KR" altLang="en-US" sz="3600" b="1" dirty="0">
              <a:ea typeface="나눔스퀘어 Bold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F1CB0-8E60-411E-91D8-2A6EE240CDDB}"/>
              </a:ext>
            </a:extLst>
          </p:cNvPr>
          <p:cNvSpPr txBox="1"/>
          <p:nvPr/>
        </p:nvSpPr>
        <p:spPr>
          <a:xfrm>
            <a:off x="4110938" y="4581256"/>
            <a:ext cx="636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나눔스퀘어 Bold" panose="020B0600000101010101"/>
              </a:rPr>
              <a:t>놓칠 수 있는 위치에 대한 탐색을</a:t>
            </a:r>
            <a:endParaRPr lang="en-US" altLang="ko-KR" b="1" dirty="0">
              <a:ea typeface="나눔스퀘어 Bold" panose="020B0600000101010101"/>
            </a:endParaRPr>
          </a:p>
          <a:p>
            <a:r>
              <a:rPr lang="en-US" altLang="ko-KR" b="1" dirty="0">
                <a:ea typeface="나눔스퀘어 Bold" panose="020B0600000101010101"/>
              </a:rPr>
              <a:t>Alpha skip searching algorithm</a:t>
            </a:r>
            <a:r>
              <a:rPr lang="ko-KR" altLang="en-US" b="1" dirty="0">
                <a:ea typeface="나눔스퀘어 Bold" panose="020B0600000101010101"/>
              </a:rPr>
              <a:t>을 이용하여 보충한다</a:t>
            </a:r>
            <a:r>
              <a:rPr lang="en-US" altLang="ko-KR" b="1" dirty="0">
                <a:ea typeface="나눔스퀘어 Bold" panose="020B0600000101010101"/>
              </a:rPr>
              <a:t>.</a:t>
            </a:r>
            <a:endParaRPr lang="ko-KR" altLang="en-US" b="1" dirty="0">
              <a:ea typeface="나눔스퀘어 Bold" panose="020B0600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64E21-54B2-4B21-BFCE-4503DF5EE04F}"/>
              </a:ext>
            </a:extLst>
          </p:cNvPr>
          <p:cNvSpPr txBox="1"/>
          <p:nvPr/>
        </p:nvSpPr>
        <p:spPr>
          <a:xfrm>
            <a:off x="5859695" y="2294031"/>
            <a:ext cx="606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+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AE3AC-29CA-4410-A5CC-53FB0CC6AE41}"/>
              </a:ext>
            </a:extLst>
          </p:cNvPr>
          <p:cNvSpPr txBox="1"/>
          <p:nvPr/>
        </p:nvSpPr>
        <p:spPr>
          <a:xfrm>
            <a:off x="3489788" y="3251381"/>
            <a:ext cx="62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 Alpha Skip Searching Algorithm</a:t>
            </a:r>
            <a:endParaRPr lang="ko-KR" altLang="en-US" sz="3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D05EC8-571A-4D2E-AAC4-B560B37A5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0417" y="3167436"/>
            <a:ext cx="668720" cy="6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976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334</TotalTime>
  <Words>653</Words>
  <Application>Microsoft Office PowerPoint</Application>
  <PresentationFormat>와이드스크린</PresentationFormat>
  <Paragraphs>139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나눔스퀘어 Bold</vt:lpstr>
      <vt:lpstr>돋움</vt:lpstr>
      <vt:lpstr>맑은 고딕</vt:lpstr>
      <vt:lpstr>Aparajita</vt:lpstr>
      <vt:lpstr>Arial Black</vt:lpstr>
      <vt:lpstr>Cambria Math</vt:lpstr>
      <vt:lpstr>Franklin Gothic Book</vt:lpstr>
      <vt:lpstr>Wingdings</vt:lpstr>
      <vt:lpstr>자르기</vt:lpstr>
      <vt:lpstr>알고리즘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프로젝트</dc:title>
  <dc:creator>김성현</dc:creator>
  <cp:lastModifiedBy>김성현</cp:lastModifiedBy>
  <cp:revision>96</cp:revision>
  <dcterms:created xsi:type="dcterms:W3CDTF">2018-06-10T11:47:32Z</dcterms:created>
  <dcterms:modified xsi:type="dcterms:W3CDTF">2018-06-12T03:00:55Z</dcterms:modified>
</cp:coreProperties>
</file>