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92" r:id="rId5"/>
    <p:sldId id="293" r:id="rId6"/>
    <p:sldId id="301" r:id="rId7"/>
    <p:sldId id="294" r:id="rId8"/>
    <p:sldId id="30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D60"/>
    <a:srgbClr val="718EA0"/>
    <a:srgbClr val="6C899B"/>
    <a:srgbClr val="F3F9FB"/>
    <a:srgbClr val="F9FCFD"/>
    <a:srgbClr val="23B0C3"/>
    <a:srgbClr val="146772"/>
    <a:srgbClr val="95E2EC"/>
    <a:srgbClr val="D0C6E9"/>
    <a:srgbClr val="FAD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972" autoAdjust="0"/>
  </p:normalViewPr>
  <p:slideViewPr>
    <p:cSldViewPr snapToGrid="0" showGuides="1">
      <p:cViewPr varScale="1">
        <p:scale>
          <a:sx n="64" d="100"/>
          <a:sy n="64" d="100"/>
        </p:scale>
        <p:origin x="102" y="45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con.io/competitions/official/236193/overview/descriptio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513347" y="1254205"/>
            <a:ext cx="90365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spc="-150">
                <a:solidFill>
                  <a:schemeClr val="bg1"/>
                </a:solidFill>
                <a:latin typeface="+mj-ea"/>
                <a:ea typeface="+mj-ea"/>
              </a:rPr>
              <a:t>교통사고 피해 예측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875002"/>
            <a:ext cx="5410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</a:rPr>
              <a:t>빅데이터 전공</a:t>
            </a:r>
            <a:r>
              <a:rPr lang="en-US" altLang="ko-KR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>
                <a:solidFill>
                  <a:schemeClr val="bg1"/>
                </a:solidFill>
              </a:rPr>
              <a:t>김수연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729102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667547"/>
            <a:ext cx="3927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교통사고 피해 예측  데이터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80532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743765"/>
            <a:ext cx="456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가설  </a:t>
            </a:r>
            <a:r>
              <a:rPr lang="en-US" altLang="ko-KR" sz="2800" spc="-300" dirty="0">
                <a:solidFill>
                  <a:schemeClr val="accent1"/>
                </a:solidFill>
              </a:rPr>
              <a:t>-  </a:t>
            </a:r>
            <a:r>
              <a:rPr lang="ko-KR" altLang="en-US" sz="2800" spc="-300">
                <a:solidFill>
                  <a:schemeClr val="accent1"/>
                </a:solidFill>
              </a:rPr>
              <a:t>회귀 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0032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교통사고 피해 예측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874469" y="272716"/>
            <a:ext cx="556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교통사고 피해 예측  데이터  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455964" y="1737403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1,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4455964" y="3495788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2,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7B4616-8D23-EE10-26D6-2219884A9146}"/>
              </a:ext>
            </a:extLst>
          </p:cNvPr>
          <p:cNvSpPr txBox="1"/>
          <p:nvPr/>
        </p:nvSpPr>
        <p:spPr>
          <a:xfrm>
            <a:off x="1056056" y="1694671"/>
            <a:ext cx="1007988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0" i="0" dirty="0">
                <a:effectLst/>
                <a:latin typeface="Roboto" panose="02000000000000000000" pitchFamily="2" charset="0"/>
              </a:rPr>
              <a:t>- </a:t>
            </a:r>
            <a:r>
              <a:rPr lang="ko-KR" altLang="en-US" sz="3000" b="0" i="0" dirty="0">
                <a:effectLst/>
                <a:latin typeface="Roboto" panose="02000000000000000000" pitchFamily="2" charset="0"/>
              </a:rPr>
              <a:t>출처 </a:t>
            </a:r>
            <a:r>
              <a:rPr lang="en-US" altLang="ko-KR" sz="3000" b="0" i="0" dirty="0">
                <a:effectLst/>
                <a:latin typeface="Roboto" panose="02000000000000000000" pitchFamily="2" charset="0"/>
              </a:rPr>
              <a:t>: </a:t>
            </a:r>
            <a:r>
              <a:rPr lang="en-US" altLang="ko-KR" sz="3000" dirty="0" err="1">
                <a:latin typeface="Roboto" panose="02000000000000000000" pitchFamily="2" charset="0"/>
              </a:rPr>
              <a:t>dacon</a:t>
            </a:r>
            <a:r>
              <a:rPr lang="en-US" altLang="ko-KR" sz="30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altLang="ko-KR" sz="3000" b="0" i="0" dirty="0">
                <a:solidFill>
                  <a:schemeClr val="accent4">
                    <a:lumMod val="50000"/>
                  </a:schemeClr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https://dacon.io/competitions/official/236193/overview/description</a:t>
            </a:r>
            <a:endParaRPr lang="en-US" altLang="ko-KR" sz="3000" b="0" i="0" dirty="0">
              <a:solidFill>
                <a:schemeClr val="accent4">
                  <a:lumMod val="50000"/>
                </a:schemeClr>
              </a:solidFill>
              <a:effectLst/>
              <a:latin typeface="Roboto" panose="02000000000000000000" pitchFamily="2" charset="0"/>
            </a:endParaRPr>
          </a:p>
          <a:p>
            <a:r>
              <a:rPr lang="ko-KR" altLang="en-US" sz="3000" b="0" i="0" dirty="0">
                <a:effectLst/>
                <a:latin typeface="Roboto" panose="02000000000000000000" pitchFamily="2" charset="0"/>
              </a:rPr>
              <a:t> </a:t>
            </a:r>
            <a:endParaRPr lang="en-US" altLang="ko-KR" sz="3000" b="0" i="0" dirty="0">
              <a:effectLst/>
              <a:latin typeface="Roboto" panose="02000000000000000000" pitchFamily="2" charset="0"/>
            </a:endParaRPr>
          </a:p>
          <a:p>
            <a:r>
              <a:rPr lang="en-US" altLang="ko-KR" sz="3000" dirty="0">
                <a:latin typeface="Roboto" panose="02000000000000000000" pitchFamily="2" charset="0"/>
              </a:rPr>
              <a:t>- </a:t>
            </a:r>
            <a:r>
              <a:rPr lang="ko-KR" altLang="en-US" sz="3000" dirty="0">
                <a:latin typeface="Roboto" panose="02000000000000000000" pitchFamily="2" charset="0"/>
              </a:rPr>
              <a:t>데이터 구성 </a:t>
            </a:r>
            <a:r>
              <a:rPr lang="en-US" altLang="ko-KR" sz="3000" dirty="0">
                <a:latin typeface="Roboto" panose="02000000000000000000" pitchFamily="2" charset="0"/>
              </a:rPr>
              <a:t>: train</a:t>
            </a:r>
            <a:r>
              <a:rPr lang="ko-KR" altLang="en-US" sz="3000" dirty="0">
                <a:latin typeface="Roboto" panose="02000000000000000000" pitchFamily="2" charset="0"/>
              </a:rPr>
              <a:t> </a:t>
            </a:r>
            <a:r>
              <a:rPr lang="en-US" altLang="ko-KR" sz="3000" dirty="0">
                <a:latin typeface="Roboto" panose="02000000000000000000" pitchFamily="2" charset="0"/>
              </a:rPr>
              <a:t>data(39,609</a:t>
            </a:r>
            <a:r>
              <a:rPr lang="ko-KR" altLang="en-US" sz="3000" dirty="0">
                <a:latin typeface="Roboto" panose="02000000000000000000" pitchFamily="2" charset="0"/>
              </a:rPr>
              <a:t>개</a:t>
            </a:r>
            <a:r>
              <a:rPr lang="en-US" altLang="ko-KR" sz="3000" dirty="0">
                <a:latin typeface="Roboto" panose="02000000000000000000" pitchFamily="2" charset="0"/>
              </a:rPr>
              <a:t>), test data(10,963</a:t>
            </a:r>
            <a:r>
              <a:rPr lang="ko-KR" altLang="en-US" sz="3000" dirty="0">
                <a:latin typeface="Roboto" panose="02000000000000000000" pitchFamily="2" charset="0"/>
              </a:rPr>
              <a:t>개</a:t>
            </a:r>
            <a:r>
              <a:rPr lang="en-US" altLang="ko-KR" sz="3000" dirty="0">
                <a:latin typeface="Roboto" panose="02000000000000000000" pitchFamily="2" charset="0"/>
              </a:rPr>
              <a:t>)</a:t>
            </a:r>
            <a:endParaRPr lang="ko-KR" altLang="en-US" sz="3000" dirty="0"/>
          </a:p>
          <a:p>
            <a:endParaRPr lang="en-US" altLang="ko-KR" sz="3000" b="0" i="0" dirty="0">
              <a:effectLst/>
              <a:latin typeface="Roboto" panose="02000000000000000000" pitchFamily="2" charset="0"/>
            </a:endParaRPr>
          </a:p>
          <a:p>
            <a:r>
              <a:rPr lang="en-US" altLang="ko-KR" sz="3000" b="0" i="0" dirty="0">
                <a:effectLst/>
                <a:latin typeface="Roboto" panose="02000000000000000000" pitchFamily="2" charset="0"/>
              </a:rPr>
              <a:t>- 2023.11.15 ~ 2023.12.11 </a:t>
            </a:r>
            <a:r>
              <a:rPr lang="ko-KR" altLang="en-US" sz="3000" b="0" i="0" dirty="0">
                <a:effectLst/>
                <a:latin typeface="Roboto" panose="02000000000000000000" pitchFamily="2" charset="0"/>
              </a:rPr>
              <a:t>대회 진행 중</a:t>
            </a:r>
            <a:endParaRPr lang="en-US" altLang="ko-KR" sz="3000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70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874469" y="272716"/>
            <a:ext cx="556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교통사고 피해 예측  데이터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-   F e a t u r e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455964" y="1737403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1,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6885655" y="2276067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2,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5233BB-ABFF-DACA-60BC-B435B219A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280"/>
          <a:stretch/>
        </p:blipFill>
        <p:spPr>
          <a:xfrm>
            <a:off x="144378" y="912094"/>
            <a:ext cx="6741277" cy="26233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257B7A-90DB-F7F4-C35A-BA17272859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09"/>
          <a:stretch/>
        </p:blipFill>
        <p:spPr>
          <a:xfrm>
            <a:off x="144378" y="3606354"/>
            <a:ext cx="6741277" cy="29244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904008-FF03-D49E-BF45-7E2B6A8FCA60}"/>
              </a:ext>
            </a:extLst>
          </p:cNvPr>
          <p:cNvSpPr txBox="1"/>
          <p:nvPr/>
        </p:nvSpPr>
        <p:spPr>
          <a:xfrm>
            <a:off x="7188240" y="1011804"/>
            <a:ext cx="48593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Roboto" panose="02000000000000000000" pitchFamily="2" charset="0"/>
              </a:rPr>
              <a:t> </a:t>
            </a:r>
            <a:endParaRPr lang="en-US" altLang="ko-KR" b="0" i="0" dirty="0">
              <a:effectLst/>
              <a:latin typeface="Roboto" panose="02000000000000000000" pitchFamily="2" charset="0"/>
            </a:endParaRPr>
          </a:p>
          <a:p>
            <a:r>
              <a:rPr lang="en-US" altLang="ko-KR" b="0" i="0" dirty="0">
                <a:effectLst/>
                <a:latin typeface="Roboto" panose="02000000000000000000" pitchFamily="2" charset="0"/>
              </a:rPr>
              <a:t>- </a:t>
            </a:r>
            <a:r>
              <a:rPr lang="en-US" altLang="ko-KR" dirty="0">
                <a:latin typeface="Roboto" panose="02000000000000000000" pitchFamily="2" charset="0"/>
              </a:rPr>
              <a:t>ID</a:t>
            </a:r>
          </a:p>
          <a:p>
            <a:r>
              <a:rPr lang="en-US" altLang="ko-KR" dirty="0">
                <a:latin typeface="Roboto" panose="02000000000000000000" pitchFamily="2" charset="0"/>
              </a:rPr>
              <a:t>- </a:t>
            </a:r>
            <a:r>
              <a:rPr lang="ko-KR" altLang="en-US" dirty="0">
                <a:latin typeface="Roboto" panose="02000000000000000000" pitchFamily="2" charset="0"/>
              </a:rPr>
              <a:t>사고 일시</a:t>
            </a:r>
            <a:r>
              <a:rPr lang="en-US" altLang="ko-KR" dirty="0">
                <a:latin typeface="Roboto" panose="02000000000000000000" pitchFamily="2" charset="0"/>
              </a:rPr>
              <a:t> / </a:t>
            </a:r>
            <a:r>
              <a:rPr lang="ko-KR" altLang="en-US" dirty="0">
                <a:latin typeface="Roboto" panose="02000000000000000000" pitchFamily="2" charset="0"/>
              </a:rPr>
              <a:t>요일</a:t>
            </a:r>
            <a:endParaRPr lang="en-US" altLang="ko-KR" dirty="0">
              <a:latin typeface="Roboto" panose="02000000000000000000" pitchFamily="2" charset="0"/>
            </a:endParaRPr>
          </a:p>
          <a:p>
            <a:r>
              <a:rPr lang="en-US" altLang="ko-KR" dirty="0">
                <a:latin typeface="Roboto" panose="02000000000000000000" pitchFamily="2" charset="0"/>
              </a:rPr>
              <a:t>- </a:t>
            </a:r>
            <a:r>
              <a:rPr lang="ko-KR" altLang="en-US" dirty="0">
                <a:solidFill>
                  <a:srgbClr val="0070C0"/>
                </a:solidFill>
                <a:latin typeface="Roboto" panose="02000000000000000000" pitchFamily="2" charset="0"/>
              </a:rPr>
              <a:t>기상 상태</a:t>
            </a:r>
            <a:endParaRPr lang="en-US" altLang="ko-KR" dirty="0">
              <a:solidFill>
                <a:srgbClr val="0070C0"/>
              </a:solidFill>
              <a:latin typeface="Roboto" panose="02000000000000000000" pitchFamily="2" charset="0"/>
            </a:endParaRPr>
          </a:p>
          <a:p>
            <a:r>
              <a:rPr lang="en-US" altLang="ko-KR" dirty="0">
                <a:latin typeface="Roboto" panose="02000000000000000000" pitchFamily="2" charset="0"/>
              </a:rPr>
              <a:t>- </a:t>
            </a:r>
            <a:r>
              <a:rPr lang="ko-KR" altLang="en-US" dirty="0" err="1">
                <a:latin typeface="Roboto" panose="02000000000000000000" pitchFamily="2" charset="0"/>
              </a:rPr>
              <a:t>시군구</a:t>
            </a:r>
            <a:endParaRPr lang="en-US" altLang="ko-KR" dirty="0">
              <a:latin typeface="Roboto" panose="02000000000000000000" pitchFamily="2" charset="0"/>
            </a:endParaRPr>
          </a:p>
          <a:p>
            <a:r>
              <a:rPr lang="en-US" altLang="ko-KR" dirty="0">
                <a:latin typeface="Roboto" panose="02000000000000000000" pitchFamily="2" charset="0"/>
              </a:rPr>
              <a:t>- </a:t>
            </a:r>
            <a:r>
              <a:rPr lang="ko-KR" altLang="en-US" dirty="0">
                <a:latin typeface="Roboto" panose="02000000000000000000" pitchFamily="2" charset="0"/>
              </a:rPr>
              <a:t>도로 형태</a:t>
            </a:r>
            <a:endParaRPr lang="en-US" altLang="ko-KR" dirty="0">
              <a:latin typeface="Roboto" panose="02000000000000000000" pitchFamily="2" charset="0"/>
            </a:endParaRPr>
          </a:p>
          <a:p>
            <a:r>
              <a:rPr lang="en-US" altLang="ko-KR" dirty="0">
                <a:latin typeface="Roboto" panose="02000000000000000000" pitchFamily="2" charset="0"/>
              </a:rPr>
              <a:t>- </a:t>
            </a:r>
            <a:r>
              <a:rPr lang="ko-KR" altLang="en-US" dirty="0">
                <a:latin typeface="Roboto" panose="02000000000000000000" pitchFamily="2" charset="0"/>
              </a:rPr>
              <a:t>노면 상태</a:t>
            </a:r>
            <a:endParaRPr lang="en-US" altLang="ko-KR" dirty="0">
              <a:latin typeface="Roboto" panose="02000000000000000000" pitchFamily="2" charset="0"/>
            </a:endParaRPr>
          </a:p>
          <a:p>
            <a:r>
              <a:rPr lang="en-US" altLang="ko-KR" dirty="0">
                <a:latin typeface="Roboto" panose="02000000000000000000" pitchFamily="2" charset="0"/>
              </a:rPr>
              <a:t>- </a:t>
            </a:r>
            <a:r>
              <a:rPr lang="ko-KR" altLang="en-US" dirty="0">
                <a:latin typeface="Roboto" panose="02000000000000000000" pitchFamily="2" charset="0"/>
              </a:rPr>
              <a:t>사고 유형</a:t>
            </a:r>
            <a:endParaRPr lang="en-US" altLang="ko-KR" dirty="0">
              <a:latin typeface="Roboto" panose="02000000000000000000" pitchFamily="2" charset="0"/>
            </a:endParaRPr>
          </a:p>
          <a:p>
            <a:r>
              <a:rPr lang="en-US" altLang="ko-KR" dirty="0">
                <a:latin typeface="Roboto" panose="02000000000000000000" pitchFamily="2" charset="0"/>
              </a:rPr>
              <a:t>- </a:t>
            </a:r>
            <a:r>
              <a:rPr lang="ko-KR" altLang="en-US" dirty="0">
                <a:solidFill>
                  <a:srgbClr val="FF0000"/>
                </a:solidFill>
                <a:latin typeface="Roboto" panose="02000000000000000000" pitchFamily="2" charset="0"/>
              </a:rPr>
              <a:t>사고유형 </a:t>
            </a:r>
            <a:r>
              <a:rPr lang="en-US" altLang="ko-KR" dirty="0">
                <a:solidFill>
                  <a:srgbClr val="FF0000"/>
                </a:solidFill>
                <a:latin typeface="Roboto" panose="02000000000000000000" pitchFamily="2" charset="0"/>
              </a:rPr>
              <a:t>– </a:t>
            </a:r>
            <a:r>
              <a:rPr lang="ko-KR" altLang="en-US" dirty="0">
                <a:solidFill>
                  <a:srgbClr val="0070C0"/>
                </a:solidFill>
                <a:latin typeface="Roboto" panose="02000000000000000000" pitchFamily="2" charset="0"/>
              </a:rPr>
              <a:t>세부분류</a:t>
            </a:r>
            <a:endParaRPr lang="en-US" altLang="ko-KR" dirty="0">
              <a:solidFill>
                <a:srgbClr val="0070C0"/>
              </a:solidFill>
              <a:latin typeface="Roboto" panose="02000000000000000000" pitchFamily="2" charset="0"/>
            </a:endParaRPr>
          </a:p>
          <a:p>
            <a:r>
              <a:rPr lang="en-US" altLang="ko-KR" dirty="0">
                <a:latin typeface="Roboto" panose="02000000000000000000" pitchFamily="2" charset="0"/>
              </a:rPr>
              <a:t>- </a:t>
            </a:r>
            <a:r>
              <a:rPr lang="ko-KR" altLang="en-US" dirty="0">
                <a:latin typeface="Roboto" panose="02000000000000000000" pitchFamily="2" charset="0"/>
              </a:rPr>
              <a:t>가해 운전자 차종 </a:t>
            </a:r>
            <a:r>
              <a:rPr lang="en-US" altLang="ko-KR" dirty="0">
                <a:latin typeface="Roboto" panose="02000000000000000000" pitchFamily="2" charset="0"/>
              </a:rPr>
              <a:t>/ </a:t>
            </a:r>
            <a:r>
              <a:rPr lang="ko-KR" altLang="en-US" dirty="0">
                <a:latin typeface="Roboto" panose="02000000000000000000" pitchFamily="2" charset="0"/>
              </a:rPr>
              <a:t>성별 </a:t>
            </a:r>
            <a:r>
              <a:rPr lang="en-US" altLang="ko-KR" dirty="0">
                <a:latin typeface="Roboto" panose="02000000000000000000" pitchFamily="2" charset="0"/>
              </a:rPr>
              <a:t>/ </a:t>
            </a:r>
            <a:r>
              <a:rPr lang="ko-KR" altLang="en-US" dirty="0">
                <a:solidFill>
                  <a:srgbClr val="FF0000"/>
                </a:solidFill>
                <a:latin typeface="Roboto" panose="02000000000000000000" pitchFamily="2" charset="0"/>
              </a:rPr>
              <a:t>연령</a:t>
            </a:r>
            <a:r>
              <a:rPr lang="ko-KR" altLang="en-US" dirty="0">
                <a:latin typeface="Roboto" panose="02000000000000000000" pitchFamily="2" charset="0"/>
              </a:rPr>
              <a:t> </a:t>
            </a:r>
            <a:r>
              <a:rPr lang="en-US" altLang="ko-KR" dirty="0">
                <a:latin typeface="Roboto" panose="02000000000000000000" pitchFamily="2" charset="0"/>
              </a:rPr>
              <a:t>/ </a:t>
            </a:r>
            <a:r>
              <a:rPr lang="ko-KR" altLang="en-US" dirty="0">
                <a:latin typeface="Roboto" panose="02000000000000000000" pitchFamily="2" charset="0"/>
              </a:rPr>
              <a:t>상해정도</a:t>
            </a:r>
            <a:endParaRPr lang="en-US" altLang="ko-KR" dirty="0">
              <a:latin typeface="Roboto" panose="02000000000000000000" pitchFamily="2" charset="0"/>
            </a:endParaRPr>
          </a:p>
          <a:p>
            <a:r>
              <a:rPr lang="en-US" altLang="ko-KR" dirty="0">
                <a:latin typeface="Roboto" panose="02000000000000000000" pitchFamily="2" charset="0"/>
              </a:rPr>
              <a:t>- </a:t>
            </a:r>
            <a:r>
              <a:rPr lang="ko-KR" altLang="en-US" dirty="0">
                <a:latin typeface="Roboto" panose="02000000000000000000" pitchFamily="2" charset="0"/>
              </a:rPr>
              <a:t>피해 운전자 차종</a:t>
            </a:r>
            <a:r>
              <a:rPr lang="en-US" altLang="ko-KR" dirty="0">
                <a:latin typeface="Roboto" panose="02000000000000000000" pitchFamily="2" charset="0"/>
              </a:rPr>
              <a:t> / </a:t>
            </a:r>
            <a:r>
              <a:rPr lang="ko-KR" altLang="en-US" dirty="0">
                <a:latin typeface="Roboto" panose="02000000000000000000" pitchFamily="2" charset="0"/>
              </a:rPr>
              <a:t>성별 </a:t>
            </a:r>
            <a:r>
              <a:rPr lang="en-US" altLang="ko-KR" dirty="0">
                <a:latin typeface="Roboto" panose="02000000000000000000" pitchFamily="2" charset="0"/>
              </a:rPr>
              <a:t>/ </a:t>
            </a:r>
            <a:r>
              <a:rPr lang="ko-KR" altLang="en-US" dirty="0">
                <a:solidFill>
                  <a:srgbClr val="0070C0"/>
                </a:solidFill>
                <a:latin typeface="Roboto" panose="02000000000000000000" pitchFamily="2" charset="0"/>
              </a:rPr>
              <a:t>연령</a:t>
            </a:r>
            <a:r>
              <a:rPr lang="ko-KR" altLang="en-US" dirty="0">
                <a:latin typeface="Roboto" panose="02000000000000000000" pitchFamily="2" charset="0"/>
              </a:rPr>
              <a:t> </a:t>
            </a:r>
            <a:r>
              <a:rPr lang="en-US" altLang="ko-KR" dirty="0">
                <a:latin typeface="Roboto" panose="02000000000000000000" pitchFamily="2" charset="0"/>
              </a:rPr>
              <a:t>/ </a:t>
            </a:r>
            <a:r>
              <a:rPr lang="ko-KR" altLang="en-US" dirty="0">
                <a:latin typeface="Roboto" panose="02000000000000000000" pitchFamily="2" charset="0"/>
              </a:rPr>
              <a:t>상해정도</a:t>
            </a:r>
            <a:endParaRPr lang="en-US" altLang="ko-KR" dirty="0">
              <a:latin typeface="Roboto" panose="02000000000000000000" pitchFamily="2" charset="0"/>
            </a:endParaRPr>
          </a:p>
          <a:p>
            <a:r>
              <a:rPr lang="en-US" altLang="ko-KR" dirty="0">
                <a:latin typeface="Roboto" panose="02000000000000000000" pitchFamily="2" charset="0"/>
              </a:rPr>
              <a:t>- </a:t>
            </a:r>
            <a:r>
              <a:rPr lang="ko-KR" altLang="en-US" dirty="0">
                <a:solidFill>
                  <a:srgbClr val="0070C0"/>
                </a:solidFill>
                <a:latin typeface="Roboto" panose="02000000000000000000" pitchFamily="2" charset="0"/>
              </a:rPr>
              <a:t>사망자수 </a:t>
            </a:r>
            <a:r>
              <a:rPr lang="en-US" altLang="ko-KR" dirty="0">
                <a:solidFill>
                  <a:srgbClr val="0070C0"/>
                </a:solidFill>
                <a:latin typeface="Roboto" panose="02000000000000000000" pitchFamily="2" charset="0"/>
              </a:rPr>
              <a:t>/ </a:t>
            </a:r>
            <a:r>
              <a:rPr lang="ko-KR" altLang="en-US" dirty="0">
                <a:solidFill>
                  <a:srgbClr val="0070C0"/>
                </a:solidFill>
                <a:latin typeface="Roboto" panose="02000000000000000000" pitchFamily="2" charset="0"/>
              </a:rPr>
              <a:t>중상자수 </a:t>
            </a:r>
            <a:r>
              <a:rPr lang="en-US" altLang="ko-KR" dirty="0">
                <a:latin typeface="Roboto" panose="02000000000000000000" pitchFamily="2" charset="0"/>
              </a:rPr>
              <a:t>/ </a:t>
            </a:r>
            <a:r>
              <a:rPr lang="ko-KR" altLang="en-US" dirty="0">
                <a:latin typeface="Roboto" panose="02000000000000000000" pitchFamily="2" charset="0"/>
              </a:rPr>
              <a:t>경상자수 </a:t>
            </a:r>
            <a:r>
              <a:rPr lang="en-US" altLang="ko-KR" dirty="0">
                <a:latin typeface="Roboto" panose="02000000000000000000" pitchFamily="2" charset="0"/>
              </a:rPr>
              <a:t>/ </a:t>
            </a:r>
            <a:r>
              <a:rPr lang="ko-KR" altLang="en-US" dirty="0">
                <a:latin typeface="Roboto" panose="02000000000000000000" pitchFamily="2" charset="0"/>
              </a:rPr>
              <a:t>부상자수</a:t>
            </a:r>
            <a:endParaRPr lang="en-US" altLang="ko-KR" dirty="0">
              <a:latin typeface="Roboto" panose="02000000000000000000" pitchFamily="2" charset="0"/>
            </a:endParaRPr>
          </a:p>
          <a:p>
            <a:r>
              <a:rPr lang="en-US" altLang="ko-KR" dirty="0">
                <a:latin typeface="Roboto" panose="02000000000000000000" pitchFamily="2" charset="0"/>
              </a:rPr>
              <a:t>- </a:t>
            </a:r>
            <a:r>
              <a:rPr lang="en-US" altLang="ko-KR" dirty="0">
                <a:solidFill>
                  <a:srgbClr val="FF0000"/>
                </a:solidFill>
                <a:latin typeface="Roboto" panose="02000000000000000000" pitchFamily="2" charset="0"/>
              </a:rPr>
              <a:t>ECLO</a:t>
            </a:r>
            <a:r>
              <a:rPr lang="en-US" altLang="ko-KR" dirty="0">
                <a:latin typeface="Roboto" panose="02000000000000000000" pitchFamily="2" charset="0"/>
              </a:rPr>
              <a:t> (</a:t>
            </a:r>
            <a:r>
              <a:rPr lang="ko-KR" altLang="en-US" dirty="0">
                <a:latin typeface="Roboto" panose="02000000000000000000" pitchFamily="2" charset="0"/>
              </a:rPr>
              <a:t>인명피해 심각도</a:t>
            </a:r>
            <a:r>
              <a:rPr lang="en-US" altLang="ko-KR" dirty="0">
                <a:latin typeface="Roboto" panose="02000000000000000000" pitchFamily="2" charset="0"/>
              </a:rPr>
              <a:t>)</a:t>
            </a:r>
          </a:p>
          <a:p>
            <a:r>
              <a:rPr lang="en-US" altLang="ko-KR" dirty="0"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FD975-69AA-2E7D-F826-47317BCF4AD1}"/>
              </a:ext>
            </a:extLst>
          </p:cNvPr>
          <p:cNvSpPr txBox="1"/>
          <p:nvPr/>
        </p:nvSpPr>
        <p:spPr>
          <a:xfrm>
            <a:off x="7188240" y="5188968"/>
            <a:ext cx="48593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</a:rPr>
              <a:t>* ECLO =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사망자수 *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10 +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중상자수 *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5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                +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경상자수 *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3 +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부상자수 *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</a:t>
            </a:r>
            <a:endParaRPr lang="en-US" altLang="ko-KR" dirty="0">
              <a:latin typeface="Roboto" panose="02000000000000000000" pitchFamily="2" charset="0"/>
            </a:endParaRPr>
          </a:p>
          <a:p>
            <a:r>
              <a:rPr lang="en-US" altLang="ko-KR" dirty="0">
                <a:latin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305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7794885" y="830517"/>
            <a:ext cx="4572000" cy="4525531"/>
            <a:chOff x="7749915" y="269043"/>
            <a:chExt cx="4572000" cy="452553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7749915" y="269043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 Black"/>
                  <a:ea typeface="+mj-ea"/>
                  <a:cs typeface="+mn-cs"/>
                </a:rPr>
                <a:t>2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7749915" y="3423753"/>
              <a:ext cx="4442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가설 설정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7749915" y="4545921"/>
              <a:ext cx="4572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7749915" y="4794574"/>
              <a:ext cx="4442084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791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078A8B-6418-E407-844D-D2CDC6E55EFE}"/>
              </a:ext>
            </a:extLst>
          </p:cNvPr>
          <p:cNvSpPr/>
          <p:nvPr/>
        </p:nvSpPr>
        <p:spPr>
          <a:xfrm>
            <a:off x="553794" y="2074248"/>
            <a:ext cx="11241163" cy="28556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1071300" y="2767592"/>
            <a:ext cx="10206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dist">
              <a:buAutoNum type="arabicPeriod"/>
            </a:pPr>
            <a:r>
              <a:rPr lang="ko-KR" altLang="en-US" sz="3200" spc="-300" dirty="0">
                <a:solidFill>
                  <a:schemeClr val="bg1"/>
                </a:solidFill>
              </a:rPr>
              <a:t>사고 유형과 </a:t>
            </a:r>
            <a:r>
              <a:rPr lang="en-US" altLang="ko-KR" sz="3200" spc="-300" dirty="0">
                <a:solidFill>
                  <a:schemeClr val="bg1"/>
                </a:solidFill>
              </a:rPr>
              <a:t>E C L O ( </a:t>
            </a:r>
            <a:r>
              <a:rPr lang="ko-KR" altLang="en-US" sz="3200" spc="-300" dirty="0">
                <a:solidFill>
                  <a:schemeClr val="bg1"/>
                </a:solidFill>
              </a:rPr>
              <a:t>인명피해 심각도 </a:t>
            </a:r>
            <a:r>
              <a:rPr lang="en-US" altLang="ko-KR" sz="3200" spc="-300" dirty="0">
                <a:solidFill>
                  <a:schemeClr val="bg1"/>
                </a:solidFill>
              </a:rPr>
              <a:t>)</a:t>
            </a:r>
            <a:r>
              <a:rPr lang="ko-KR" altLang="en-US" sz="3200" spc="-300" dirty="0">
                <a:solidFill>
                  <a:schemeClr val="bg1"/>
                </a:solidFill>
              </a:rPr>
              <a:t>는 관련이 있다 </a:t>
            </a:r>
            <a:r>
              <a:rPr lang="en-US" altLang="ko-KR" sz="3200" spc="-300" dirty="0">
                <a:solidFill>
                  <a:schemeClr val="bg1"/>
                </a:solidFill>
              </a:rPr>
              <a:t>/ </a:t>
            </a:r>
            <a:r>
              <a:rPr lang="ko-KR" altLang="en-US" sz="3200" spc="-300" dirty="0">
                <a:solidFill>
                  <a:schemeClr val="bg1"/>
                </a:solidFill>
              </a:rPr>
              <a:t>없다</a:t>
            </a:r>
            <a:r>
              <a:rPr lang="en-US" altLang="ko-KR" sz="3200" spc="-3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AA4B0-0406-6201-CE32-872F735C458D}"/>
              </a:ext>
            </a:extLst>
          </p:cNvPr>
          <p:cNvSpPr txBox="1"/>
          <p:nvPr/>
        </p:nvSpPr>
        <p:spPr>
          <a:xfrm>
            <a:off x="959057" y="426340"/>
            <a:ext cx="556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교통사고 피해 예측  데이터  가설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- 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회귀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EE310-E143-B887-8A4E-626C50A5858C}"/>
              </a:ext>
            </a:extLst>
          </p:cNvPr>
          <p:cNvSpPr txBox="1"/>
          <p:nvPr/>
        </p:nvSpPr>
        <p:spPr>
          <a:xfrm>
            <a:off x="1699420" y="3507102"/>
            <a:ext cx="87931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spc="-300" dirty="0">
                <a:solidFill>
                  <a:schemeClr val="bg1"/>
                </a:solidFill>
              </a:rPr>
              <a:t>2. </a:t>
            </a:r>
            <a:r>
              <a:rPr lang="ko-KR" altLang="en-US" sz="3200" spc="-300" dirty="0">
                <a:solidFill>
                  <a:schemeClr val="bg1"/>
                </a:solidFill>
              </a:rPr>
              <a:t>가해 운전자의 연령과 </a:t>
            </a:r>
            <a:r>
              <a:rPr lang="en-US" altLang="ko-KR" sz="3200" spc="-300" dirty="0">
                <a:solidFill>
                  <a:schemeClr val="bg1"/>
                </a:solidFill>
              </a:rPr>
              <a:t>E C L O</a:t>
            </a:r>
            <a:r>
              <a:rPr lang="ko-KR" altLang="en-US" sz="3200" spc="-300" dirty="0">
                <a:solidFill>
                  <a:schemeClr val="bg1"/>
                </a:solidFill>
              </a:rPr>
              <a:t>는 관련이 있다 </a:t>
            </a:r>
            <a:r>
              <a:rPr lang="en-US" altLang="ko-KR" sz="3200" spc="-300" dirty="0">
                <a:solidFill>
                  <a:schemeClr val="bg1"/>
                </a:solidFill>
              </a:rPr>
              <a:t>/ </a:t>
            </a:r>
            <a:r>
              <a:rPr lang="ko-KR" altLang="en-US" sz="3200" spc="-300" dirty="0">
                <a:solidFill>
                  <a:schemeClr val="bg1"/>
                </a:solidFill>
              </a:rPr>
              <a:t>없다</a:t>
            </a:r>
            <a:r>
              <a:rPr lang="en-US" altLang="ko-KR" sz="3200" spc="-300" dirty="0">
                <a:solidFill>
                  <a:schemeClr val="bg1"/>
                </a:solidFill>
              </a:rPr>
              <a:t>.</a:t>
            </a:r>
            <a:endParaRPr lang="ko-KR" altLang="en-US" sz="3200" spc="-300" dirty="0">
              <a:solidFill>
                <a:schemeClr val="bg1"/>
              </a:solidFill>
            </a:endParaRPr>
          </a:p>
          <a:p>
            <a:pPr marL="514350" indent="-514350" algn="dist">
              <a:buAutoNum type="arabicPeriod"/>
            </a:pPr>
            <a:endParaRPr lang="en-US" altLang="ko-KR" sz="32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26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3882669" y="2231685"/>
            <a:ext cx="4383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spc="-150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4102323" y="3518320"/>
            <a:ext cx="5410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</a:rPr>
              <a:t>빅데이터 전공</a:t>
            </a:r>
            <a:r>
              <a:rPr lang="en-US" altLang="ko-KR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>
                <a:solidFill>
                  <a:schemeClr val="bg1"/>
                </a:solidFill>
              </a:rPr>
              <a:t>김수연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-135647" y="3325190"/>
            <a:ext cx="12327647" cy="14491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11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238</Words>
  <Application>Microsoft Office PowerPoint</Application>
  <PresentationFormat>와이드스크린</PresentationFormat>
  <Paragraphs>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Pretendard</vt:lpstr>
      <vt:lpstr>Pretendard Black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수연 김</cp:lastModifiedBy>
  <cp:revision>88</cp:revision>
  <dcterms:created xsi:type="dcterms:W3CDTF">2022-08-03T01:14:38Z</dcterms:created>
  <dcterms:modified xsi:type="dcterms:W3CDTF">2023-12-01T14:11:07Z</dcterms:modified>
</cp:coreProperties>
</file>