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349" r:id="rId3"/>
    <p:sldId id="280" r:id="rId4"/>
    <p:sldId id="343" r:id="rId5"/>
    <p:sldId id="445" r:id="rId6"/>
    <p:sldId id="446" r:id="rId7"/>
    <p:sldId id="447" r:id="rId8"/>
    <p:sldId id="403" r:id="rId9"/>
    <p:sldId id="391" r:id="rId10"/>
    <p:sldId id="448" r:id="rId11"/>
    <p:sldId id="437" r:id="rId12"/>
    <p:sldId id="449" r:id="rId13"/>
    <p:sldId id="450" r:id="rId14"/>
    <p:sldId id="423" r:id="rId15"/>
    <p:sldId id="424" r:id="rId16"/>
    <p:sldId id="451" r:id="rId17"/>
    <p:sldId id="434" r:id="rId18"/>
    <p:sldId id="452" r:id="rId19"/>
    <p:sldId id="438" r:id="rId20"/>
    <p:sldId id="453" r:id="rId21"/>
    <p:sldId id="454" r:id="rId22"/>
    <p:sldId id="455" r:id="rId23"/>
    <p:sldId id="456" r:id="rId24"/>
    <p:sldId id="459" r:id="rId25"/>
    <p:sldId id="458" r:id="rId26"/>
    <p:sldId id="457" r:id="rId27"/>
    <p:sldId id="460" r:id="rId28"/>
    <p:sldId id="439" r:id="rId29"/>
    <p:sldId id="441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42" r:id="rId43"/>
    <p:sldId id="440" r:id="rId44"/>
    <p:sldId id="473" r:id="rId45"/>
    <p:sldId id="474" r:id="rId46"/>
    <p:sldId id="475" r:id="rId47"/>
    <p:sldId id="477" r:id="rId48"/>
    <p:sldId id="476" r:id="rId49"/>
    <p:sldId id="478" r:id="rId50"/>
    <p:sldId id="479" r:id="rId51"/>
    <p:sldId id="481" r:id="rId52"/>
    <p:sldId id="443" r:id="rId53"/>
    <p:sldId id="444" r:id="rId54"/>
    <p:sldId id="482" r:id="rId55"/>
    <p:sldId id="483" r:id="rId56"/>
    <p:sldId id="484" r:id="rId57"/>
    <p:sldId id="284" r:id="rId5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Montserrat" panose="00000500000000000000" pitchFamily="2" charset="0"/>
      <p:regular r:id="rId64"/>
      <p:bold r:id="rId65"/>
      <p:italic r:id="rId66"/>
      <p:boldItalic r:id="rId67"/>
    </p:embeddedFont>
    <p:embeddedFont>
      <p:font typeface="Open Sans" panose="020B0606030504020204" pitchFamily="34" charset="0"/>
      <p:regular r:id="rId68"/>
      <p:bold r:id="rId69"/>
      <p:italic r:id="rId70"/>
      <p:boldItalic r:id="rId71"/>
    </p:embeddedFont>
    <p:embeddedFont>
      <p:font typeface="Open Sans SemiBold" panose="020B0706030804020204" pitchFamily="34" charset="0"/>
      <p:bold r:id="rId72"/>
      <p:boldItalic r:id="rId73"/>
    </p:embeddedFont>
    <p:embeddedFont>
      <p:font typeface="Roboto" panose="02000000000000000000" pitchFamily="2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jaYZdiaBrg4RQf6+D/O5PXzxjp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B69"/>
    <a:srgbClr val="13D081"/>
    <a:srgbClr val="5F68EA"/>
    <a:srgbClr val="043078"/>
    <a:srgbClr val="FF712A"/>
    <a:srgbClr val="FFC9FF"/>
    <a:srgbClr val="940094"/>
    <a:srgbClr val="DDEDEF"/>
    <a:srgbClr val="D9FBEC"/>
    <a:srgbClr val="6B7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74CF3-2818-4026-B5EE-F5B976233D2E}" v="150" dt="2022-01-19T12:56:21.40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 autoAdjust="0"/>
    <p:restoredTop sz="74407" autoAdjust="0"/>
  </p:normalViewPr>
  <p:slideViewPr>
    <p:cSldViewPr snapToGrid="0">
      <p:cViewPr varScale="1">
        <p:scale>
          <a:sx n="86" d="100"/>
          <a:sy n="86" d="100"/>
        </p:scale>
        <p:origin x="14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5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83" Type="http://schemas.openxmlformats.org/officeDocument/2006/relationships/tableStyles" Target="tableStyles.xml"/><Relationship Id="rId88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81" Type="http://schemas.openxmlformats.org/officeDocument/2006/relationships/viewProps" Target="viewProps.xml"/><Relationship Id="rId86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7.fntdata"/><Relationship Id="rId87" Type="http://schemas.openxmlformats.org/officeDocument/2006/relationships/customXml" Target="../customXml/item2.xml"/><Relationship Id="rId61" Type="http://schemas.openxmlformats.org/officeDocument/2006/relationships/font" Target="fonts/font2.fntdata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893dcc10d19a6e8e4316bbfd59989f05bed9554245692cc100f1f0ab1e1a103::" providerId="AD" clId="Web-{7EF74CF3-2818-4026-B5EE-F5B976233D2E}"/>
    <pc:docChg chg="delSld modSld">
      <pc:chgData name="Guest User" userId="S::urn:spo:anon#e893dcc10d19a6e8e4316bbfd59989f05bed9554245692cc100f1f0ab1e1a103::" providerId="AD" clId="Web-{7EF74CF3-2818-4026-B5EE-F5B976233D2E}" dt="2022-01-19T12:52:50.107" v="90"/>
      <pc:docMkLst>
        <pc:docMk/>
      </pc:docMkLst>
      <pc:sldChg chg="modSp">
        <pc:chgData name="Guest User" userId="S::urn:spo:anon#e893dcc10d19a6e8e4316bbfd59989f05bed9554245692cc100f1f0ab1e1a103::" providerId="AD" clId="Web-{7EF74CF3-2818-4026-B5EE-F5B976233D2E}" dt="2022-01-19T12:52:50.107" v="90"/>
        <pc:sldMkLst>
          <pc:docMk/>
          <pc:sldMk cId="2135278594" sldId="444"/>
        </pc:sldMkLst>
        <pc:spChg chg="mod">
          <ac:chgData name="Guest User" userId="S::urn:spo:anon#e893dcc10d19a6e8e4316bbfd59989f05bed9554245692cc100f1f0ab1e1a103::" providerId="AD" clId="Web-{7EF74CF3-2818-4026-B5EE-F5B976233D2E}" dt="2022-01-19T12:51:39.435" v="42" actId="20577"/>
          <ac:spMkLst>
            <pc:docMk/>
            <pc:sldMk cId="2135278594" sldId="444"/>
            <ac:spMk id="7" creationId="{AAF5674A-DB15-406B-8E88-0B0F8D37E3A2}"/>
          </ac:spMkLst>
        </pc:spChg>
        <pc:graphicFrameChg chg="mod modGraphic">
          <ac:chgData name="Guest User" userId="S::urn:spo:anon#e893dcc10d19a6e8e4316bbfd59989f05bed9554245692cc100f1f0ab1e1a103::" providerId="AD" clId="Web-{7EF74CF3-2818-4026-B5EE-F5B976233D2E}" dt="2022-01-19T12:52:50.107" v="90"/>
          <ac:graphicFrameMkLst>
            <pc:docMk/>
            <pc:sldMk cId="2135278594" sldId="444"/>
            <ac:graphicFrameMk id="5" creationId="{B5F9304D-E3E5-4AD0-87D3-103B62E287B2}"/>
          </ac:graphicFrameMkLst>
        </pc:graphicFrameChg>
      </pc:sldChg>
      <pc:sldChg chg="modSp">
        <pc:chgData name="Guest User" userId="S::urn:spo:anon#e893dcc10d19a6e8e4316bbfd59989f05bed9554245692cc100f1f0ab1e1a103::" providerId="AD" clId="Web-{7EF74CF3-2818-4026-B5EE-F5B976233D2E}" dt="2022-01-19T12:42:28.461" v="5" actId="20577"/>
        <pc:sldMkLst>
          <pc:docMk/>
          <pc:sldMk cId="1603166156" sldId="445"/>
        </pc:sldMkLst>
        <pc:spChg chg="mod">
          <ac:chgData name="Guest User" userId="S::urn:spo:anon#e893dcc10d19a6e8e4316bbfd59989f05bed9554245692cc100f1f0ab1e1a103::" providerId="AD" clId="Web-{7EF74CF3-2818-4026-B5EE-F5B976233D2E}" dt="2022-01-19T12:42:19.524" v="2" actId="20577"/>
          <ac:spMkLst>
            <pc:docMk/>
            <pc:sldMk cId="1603166156" sldId="445"/>
            <ac:spMk id="4" creationId="{1BCEED0C-CB08-4ECC-93A6-B4385515C45E}"/>
          </ac:spMkLst>
        </pc:spChg>
        <pc:spChg chg="mod">
          <ac:chgData name="Guest User" userId="S::urn:spo:anon#e893dcc10d19a6e8e4316bbfd59989f05bed9554245692cc100f1f0ab1e1a103::" providerId="AD" clId="Web-{7EF74CF3-2818-4026-B5EE-F5B976233D2E}" dt="2022-01-19T12:42:28.461" v="5" actId="20577"/>
          <ac:spMkLst>
            <pc:docMk/>
            <pc:sldMk cId="1603166156" sldId="445"/>
            <ac:spMk id="5" creationId="{F82AE94B-DF63-4C85-8968-0EA1A621375E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2:45.993" v="7" actId="20577"/>
        <pc:sldMkLst>
          <pc:docMk/>
          <pc:sldMk cId="3778509916" sldId="448"/>
        </pc:sldMkLst>
        <pc:spChg chg="mod">
          <ac:chgData name="Guest User" userId="S::urn:spo:anon#e893dcc10d19a6e8e4316bbfd59989f05bed9554245692cc100f1f0ab1e1a103::" providerId="AD" clId="Web-{7EF74CF3-2818-4026-B5EE-F5B976233D2E}" dt="2022-01-19T12:42:45.993" v="7" actId="20577"/>
          <ac:spMkLst>
            <pc:docMk/>
            <pc:sldMk cId="3778509916" sldId="448"/>
            <ac:spMk id="10" creationId="{B0AE6390-CE2D-48B6-AE36-E960484CC800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2:53.993" v="9" actId="20577"/>
        <pc:sldMkLst>
          <pc:docMk/>
          <pc:sldMk cId="4230600331" sldId="449"/>
        </pc:sldMkLst>
        <pc:spChg chg="mod">
          <ac:chgData name="Guest User" userId="S::urn:spo:anon#e893dcc10d19a6e8e4316bbfd59989f05bed9554245692cc100f1f0ab1e1a103::" providerId="AD" clId="Web-{7EF74CF3-2818-4026-B5EE-F5B976233D2E}" dt="2022-01-19T12:42:53.993" v="9" actId="20577"/>
          <ac:spMkLst>
            <pc:docMk/>
            <pc:sldMk cId="4230600331" sldId="449"/>
            <ac:spMk id="10" creationId="{B0AE6390-CE2D-48B6-AE36-E960484CC800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3:51.009" v="14" actId="20577"/>
        <pc:sldMkLst>
          <pc:docMk/>
          <pc:sldMk cId="2083214640" sldId="473"/>
        </pc:sldMkLst>
        <pc:spChg chg="mod">
          <ac:chgData name="Guest User" userId="S::urn:spo:anon#e893dcc10d19a6e8e4316bbfd59989f05bed9554245692cc100f1f0ab1e1a103::" providerId="AD" clId="Web-{7EF74CF3-2818-4026-B5EE-F5B976233D2E}" dt="2022-01-19T12:43:51.009" v="14" actId="20577"/>
          <ac:spMkLst>
            <pc:docMk/>
            <pc:sldMk cId="2083214640" sldId="473"/>
            <ac:spMk id="9" creationId="{9390F17E-0C64-4534-B2FB-A4F94A569C23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3:57.353" v="18" actId="20577"/>
        <pc:sldMkLst>
          <pc:docMk/>
          <pc:sldMk cId="1142378346" sldId="474"/>
        </pc:sldMkLst>
        <pc:spChg chg="mod">
          <ac:chgData name="Guest User" userId="S::urn:spo:anon#e893dcc10d19a6e8e4316bbfd59989f05bed9554245692cc100f1f0ab1e1a103::" providerId="AD" clId="Web-{7EF74CF3-2818-4026-B5EE-F5B976233D2E}" dt="2022-01-19T12:43:57.353" v="18" actId="20577"/>
          <ac:spMkLst>
            <pc:docMk/>
            <pc:sldMk cId="1142378346" sldId="474"/>
            <ac:spMk id="9" creationId="{9390F17E-0C64-4534-B2FB-A4F94A569C23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4:01.603" v="20" actId="20577"/>
        <pc:sldMkLst>
          <pc:docMk/>
          <pc:sldMk cId="3094923878" sldId="475"/>
        </pc:sldMkLst>
        <pc:spChg chg="mod">
          <ac:chgData name="Guest User" userId="S::urn:spo:anon#e893dcc10d19a6e8e4316bbfd59989f05bed9554245692cc100f1f0ab1e1a103::" providerId="AD" clId="Web-{7EF74CF3-2818-4026-B5EE-F5B976233D2E}" dt="2022-01-19T12:44:01.603" v="20" actId="20577"/>
          <ac:spMkLst>
            <pc:docMk/>
            <pc:sldMk cId="3094923878" sldId="475"/>
            <ac:spMk id="9" creationId="{9390F17E-0C64-4534-B2FB-A4F94A569C23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4:23.556" v="27" actId="20577"/>
        <pc:sldMkLst>
          <pc:docMk/>
          <pc:sldMk cId="915928909" sldId="476"/>
        </pc:sldMkLst>
        <pc:spChg chg="mod">
          <ac:chgData name="Guest User" userId="S::urn:spo:anon#e893dcc10d19a6e8e4316bbfd59989f05bed9554245692cc100f1f0ab1e1a103::" providerId="AD" clId="Web-{7EF74CF3-2818-4026-B5EE-F5B976233D2E}" dt="2022-01-19T12:44:21.697" v="25" actId="20577"/>
          <ac:spMkLst>
            <pc:docMk/>
            <pc:sldMk cId="915928909" sldId="476"/>
            <ac:spMk id="9" creationId="{9390F17E-0C64-4534-B2FB-A4F94A569C23}"/>
          </ac:spMkLst>
        </pc:spChg>
        <pc:spChg chg="mod">
          <ac:chgData name="Guest User" userId="S::urn:spo:anon#e893dcc10d19a6e8e4316bbfd59989f05bed9554245692cc100f1f0ab1e1a103::" providerId="AD" clId="Web-{7EF74CF3-2818-4026-B5EE-F5B976233D2E}" dt="2022-01-19T12:44:23.556" v="27" actId="20577"/>
          <ac:spMkLst>
            <pc:docMk/>
            <pc:sldMk cId="915928909" sldId="476"/>
            <ac:spMk id="21" creationId="{88C37B08-46BF-45EE-875B-B55087A06CBE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4:08.369" v="21" actId="20577"/>
        <pc:sldMkLst>
          <pc:docMk/>
          <pc:sldMk cId="1789176502" sldId="477"/>
        </pc:sldMkLst>
        <pc:spChg chg="mod">
          <ac:chgData name="Guest User" userId="S::urn:spo:anon#e893dcc10d19a6e8e4316bbfd59989f05bed9554245692cc100f1f0ab1e1a103::" providerId="AD" clId="Web-{7EF74CF3-2818-4026-B5EE-F5B976233D2E}" dt="2022-01-19T12:44:08.369" v="21" actId="20577"/>
          <ac:spMkLst>
            <pc:docMk/>
            <pc:sldMk cId="1789176502" sldId="477"/>
            <ac:spMk id="9" creationId="{9390F17E-0C64-4534-B2FB-A4F94A569C23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4:32.134" v="30" actId="20577"/>
        <pc:sldMkLst>
          <pc:docMk/>
          <pc:sldMk cId="4108669938" sldId="478"/>
        </pc:sldMkLst>
        <pc:spChg chg="mod">
          <ac:chgData name="Guest User" userId="S::urn:spo:anon#e893dcc10d19a6e8e4316bbfd59989f05bed9554245692cc100f1f0ab1e1a103::" providerId="AD" clId="Web-{7EF74CF3-2818-4026-B5EE-F5B976233D2E}" dt="2022-01-19T12:44:32.134" v="30" actId="20577"/>
          <ac:spMkLst>
            <pc:docMk/>
            <pc:sldMk cId="4108669938" sldId="478"/>
            <ac:spMk id="9" creationId="{9390F17E-0C64-4534-B2FB-A4F94A569C23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4:39.228" v="33" actId="20577"/>
        <pc:sldMkLst>
          <pc:docMk/>
          <pc:sldMk cId="860476479" sldId="479"/>
        </pc:sldMkLst>
        <pc:spChg chg="mod">
          <ac:chgData name="Guest User" userId="S::urn:spo:anon#e893dcc10d19a6e8e4316bbfd59989f05bed9554245692cc100f1f0ab1e1a103::" providerId="AD" clId="Web-{7EF74CF3-2818-4026-B5EE-F5B976233D2E}" dt="2022-01-19T12:44:39.228" v="33" actId="20577"/>
          <ac:spMkLst>
            <pc:docMk/>
            <pc:sldMk cId="860476479" sldId="479"/>
            <ac:spMk id="9" creationId="{9390F17E-0C64-4534-B2FB-A4F94A569C23}"/>
          </ac:spMkLst>
        </pc:spChg>
      </pc:sldChg>
      <pc:sldChg chg="modSp del">
        <pc:chgData name="Guest User" userId="S::urn:spo:anon#e893dcc10d19a6e8e4316bbfd59989f05bed9554245692cc100f1f0ab1e1a103::" providerId="AD" clId="Web-{7EF74CF3-2818-4026-B5EE-F5B976233D2E}" dt="2022-01-19T12:45:02.603" v="41"/>
        <pc:sldMkLst>
          <pc:docMk/>
          <pc:sldMk cId="1162323498" sldId="480"/>
        </pc:sldMkLst>
        <pc:spChg chg="mod">
          <ac:chgData name="Guest User" userId="S::urn:spo:anon#e893dcc10d19a6e8e4316bbfd59989f05bed9554245692cc100f1f0ab1e1a103::" providerId="AD" clId="Web-{7EF74CF3-2818-4026-B5EE-F5B976233D2E}" dt="2022-01-19T12:44:48.088" v="37" actId="20577"/>
          <ac:spMkLst>
            <pc:docMk/>
            <pc:sldMk cId="1162323498" sldId="480"/>
            <ac:spMk id="9" creationId="{9390F17E-0C64-4534-B2FB-A4F94A569C23}"/>
          </ac:spMkLst>
        </pc:spChg>
      </pc:sldChg>
      <pc:sldChg chg="modSp">
        <pc:chgData name="Guest User" userId="S::urn:spo:anon#e893dcc10d19a6e8e4316bbfd59989f05bed9554245692cc100f1f0ab1e1a103::" providerId="AD" clId="Web-{7EF74CF3-2818-4026-B5EE-F5B976233D2E}" dt="2022-01-19T12:44:55.088" v="40" actId="20577"/>
        <pc:sldMkLst>
          <pc:docMk/>
          <pc:sldMk cId="4131275410" sldId="481"/>
        </pc:sldMkLst>
        <pc:spChg chg="mod">
          <ac:chgData name="Guest User" userId="S::urn:spo:anon#e893dcc10d19a6e8e4316bbfd59989f05bed9554245692cc100f1f0ab1e1a103::" providerId="AD" clId="Web-{7EF74CF3-2818-4026-B5EE-F5B976233D2E}" dt="2022-01-19T12:44:55.088" v="40" actId="20577"/>
          <ac:spMkLst>
            <pc:docMk/>
            <pc:sldMk cId="4131275410" sldId="481"/>
            <ac:spMk id="9" creationId="{9390F17E-0C64-4534-B2FB-A4F94A569C2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1DED8-F490-4821-BAB5-E2BC4CEF8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4777DC-5EAA-416B-9057-3971A77BF6BA}">
      <dgm:prSet custT="1"/>
      <dgm:spPr>
        <a:solidFill>
          <a:srgbClr val="043078"/>
        </a:solidFill>
      </dgm:spPr>
      <dgm:t>
        <a:bodyPr/>
        <a:lstStyle/>
        <a:p>
          <a:r>
            <a:rPr lang="en-US" sz="140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is third party library which is used extensively in scientific and mathematical computing.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3EEC84F-6CC5-4826-BF61-05273F494DB8}" type="parTrans" cxnId="{5E8C7050-4D23-4C25-BB17-5E7088A1F24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24CAC-3F7B-4ED5-900C-5E86828D4E9B}" type="sibTrans" cxnId="{5E8C7050-4D23-4C25-BB17-5E7088A1F24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232DC9-9AC6-4E5A-AA62-079614A3DB46}">
      <dgm:prSet custT="1"/>
      <dgm:spPr>
        <a:solidFill>
          <a:srgbClr val="043078"/>
        </a:solidFill>
      </dgm:spPr>
      <dgm:t>
        <a:bodyPr/>
        <a:lstStyle/>
        <a:p>
          <a:r>
            <a:rPr lang="en-US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 It really is a word play of the terms </a:t>
          </a:r>
          <a:r>
            <a:rPr lang="en-US" sz="1400" b="1" i="0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</a:t>
          </a:r>
          <a:r>
            <a:rPr lang="en-US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eric </a:t>
          </a:r>
          <a:r>
            <a:rPr lang="en-US" sz="1400" b="1" i="0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PY</a:t>
          </a:r>
          <a:r>
            <a:rPr lang="en-US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thon </a:t>
          </a:r>
        </a:p>
      </dgm:t>
    </dgm:pt>
    <dgm:pt modelId="{85E1F9AE-74D0-427A-A2E3-35019D7035F9}" type="parTrans" cxnId="{3EA93CBB-B61A-4880-A59A-68ABB29D4F9B}">
      <dgm:prSet/>
      <dgm:spPr/>
      <dgm:t>
        <a:bodyPr/>
        <a:lstStyle/>
        <a:p>
          <a:endParaRPr lang="en-US"/>
        </a:p>
      </dgm:t>
    </dgm:pt>
    <dgm:pt modelId="{6A629B6A-AAD5-4951-9365-0F76683809F7}" type="sibTrans" cxnId="{3EA93CBB-B61A-4880-A59A-68ABB29D4F9B}">
      <dgm:prSet/>
      <dgm:spPr/>
      <dgm:t>
        <a:bodyPr/>
        <a:lstStyle/>
        <a:p>
          <a:endParaRPr lang="en-US"/>
        </a:p>
      </dgm:t>
    </dgm:pt>
    <dgm:pt modelId="{A1A69601-DBF0-4BD2-8C9B-46312F40A4A9}">
      <dgm:prSet custT="1"/>
      <dgm:spPr>
        <a:solidFill>
          <a:srgbClr val="043078"/>
        </a:solidFill>
      </dgm:spPr>
      <dgm:t>
        <a:bodyPr/>
        <a:lstStyle/>
        <a:p>
          <a:r>
            <a:rPr lang="en-US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 It is used by data analysts and data scientists for its flexibility, computation speed, and simplicity.  </a:t>
          </a:r>
        </a:p>
      </dgm:t>
    </dgm:pt>
    <dgm:pt modelId="{10B8DB93-F3C5-4E9D-A33E-CBB030A893D3}" type="parTrans" cxnId="{42D570E9-0FCF-46DF-8AF8-0CC4EE507392}">
      <dgm:prSet/>
      <dgm:spPr/>
      <dgm:t>
        <a:bodyPr/>
        <a:lstStyle/>
        <a:p>
          <a:endParaRPr lang="en-US"/>
        </a:p>
      </dgm:t>
    </dgm:pt>
    <dgm:pt modelId="{6648E66B-403C-46B8-9992-F642B3A48A5F}" type="sibTrans" cxnId="{42D570E9-0FCF-46DF-8AF8-0CC4EE507392}">
      <dgm:prSet/>
      <dgm:spPr/>
      <dgm:t>
        <a:bodyPr/>
        <a:lstStyle/>
        <a:p>
          <a:endParaRPr lang="en-US"/>
        </a:p>
      </dgm:t>
    </dgm:pt>
    <dgm:pt modelId="{222D0CFA-E07F-46B1-A88F-CE765224BEE0}" type="pres">
      <dgm:prSet presAssocID="{9471DED8-F490-4821-BAB5-E2BC4CEF8554}" presName="linear" presStyleCnt="0">
        <dgm:presLayoutVars>
          <dgm:animLvl val="lvl"/>
          <dgm:resizeHandles val="exact"/>
        </dgm:presLayoutVars>
      </dgm:prSet>
      <dgm:spPr/>
    </dgm:pt>
    <dgm:pt modelId="{80C1B89E-8D72-4331-8492-4C0E59D5B757}" type="pres">
      <dgm:prSet presAssocID="{974777DC-5EAA-416B-9057-3971A77BF6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87DE86-B5F7-471B-8115-9DA0FBFCD446}" type="pres">
      <dgm:prSet presAssocID="{01624CAC-3F7B-4ED5-900C-5E86828D4E9B}" presName="spacer" presStyleCnt="0"/>
      <dgm:spPr/>
    </dgm:pt>
    <dgm:pt modelId="{36168449-33F0-42B2-B8EA-6FCE96C975EC}" type="pres">
      <dgm:prSet presAssocID="{F6232DC9-9AC6-4E5A-AA62-079614A3DB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5F0FCF-94F3-4F1E-98E5-1BC2CB535200}" type="pres">
      <dgm:prSet presAssocID="{6A629B6A-AAD5-4951-9365-0F76683809F7}" presName="spacer" presStyleCnt="0"/>
      <dgm:spPr/>
    </dgm:pt>
    <dgm:pt modelId="{61E576F1-FB1E-4DE6-823D-972669B3E62F}" type="pres">
      <dgm:prSet presAssocID="{A1A69601-DBF0-4BD2-8C9B-46312F40A4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C27F38-DE10-4D47-8F0C-41A02CF41F42}" type="presOf" srcId="{F6232DC9-9AC6-4E5A-AA62-079614A3DB46}" destId="{36168449-33F0-42B2-B8EA-6FCE96C975EC}" srcOrd="0" destOrd="0" presId="urn:microsoft.com/office/officeart/2005/8/layout/vList2"/>
    <dgm:cxn modelId="{F146B63D-E10C-4B67-8552-C28A0147BE52}" type="presOf" srcId="{A1A69601-DBF0-4BD2-8C9B-46312F40A4A9}" destId="{61E576F1-FB1E-4DE6-823D-972669B3E62F}" srcOrd="0" destOrd="0" presId="urn:microsoft.com/office/officeart/2005/8/layout/vList2"/>
    <dgm:cxn modelId="{5E8C7050-4D23-4C25-BB17-5E7088A1F24E}" srcId="{9471DED8-F490-4821-BAB5-E2BC4CEF8554}" destId="{974777DC-5EAA-416B-9057-3971A77BF6BA}" srcOrd="0" destOrd="0" parTransId="{E3EEC84F-6CC5-4826-BF61-05273F494DB8}" sibTransId="{01624CAC-3F7B-4ED5-900C-5E86828D4E9B}"/>
    <dgm:cxn modelId="{3EA93CBB-B61A-4880-A59A-68ABB29D4F9B}" srcId="{9471DED8-F490-4821-BAB5-E2BC4CEF8554}" destId="{F6232DC9-9AC6-4E5A-AA62-079614A3DB46}" srcOrd="1" destOrd="0" parTransId="{85E1F9AE-74D0-427A-A2E3-35019D7035F9}" sibTransId="{6A629B6A-AAD5-4951-9365-0F76683809F7}"/>
    <dgm:cxn modelId="{D86F60C4-8F5F-47E9-BDEA-74D38379601D}" type="presOf" srcId="{9471DED8-F490-4821-BAB5-E2BC4CEF8554}" destId="{222D0CFA-E07F-46B1-A88F-CE765224BEE0}" srcOrd="0" destOrd="0" presId="urn:microsoft.com/office/officeart/2005/8/layout/vList2"/>
    <dgm:cxn modelId="{CE85F7D2-1B44-42B6-AAF4-7E302D632BB0}" type="presOf" srcId="{974777DC-5EAA-416B-9057-3971A77BF6BA}" destId="{80C1B89E-8D72-4331-8492-4C0E59D5B757}" srcOrd="0" destOrd="0" presId="urn:microsoft.com/office/officeart/2005/8/layout/vList2"/>
    <dgm:cxn modelId="{42D570E9-0FCF-46DF-8AF8-0CC4EE507392}" srcId="{9471DED8-F490-4821-BAB5-E2BC4CEF8554}" destId="{A1A69601-DBF0-4BD2-8C9B-46312F40A4A9}" srcOrd="2" destOrd="0" parTransId="{10B8DB93-F3C5-4E9D-A33E-CBB030A893D3}" sibTransId="{6648E66B-403C-46B8-9992-F642B3A48A5F}"/>
    <dgm:cxn modelId="{D4556F73-D39E-468C-AFA1-5A8C1E459C4D}" type="presParOf" srcId="{222D0CFA-E07F-46B1-A88F-CE765224BEE0}" destId="{80C1B89E-8D72-4331-8492-4C0E59D5B757}" srcOrd="0" destOrd="0" presId="urn:microsoft.com/office/officeart/2005/8/layout/vList2"/>
    <dgm:cxn modelId="{DA39EE11-2F94-4EEE-B102-E85016770DB7}" type="presParOf" srcId="{222D0CFA-E07F-46B1-A88F-CE765224BEE0}" destId="{B787DE86-B5F7-471B-8115-9DA0FBFCD446}" srcOrd="1" destOrd="0" presId="urn:microsoft.com/office/officeart/2005/8/layout/vList2"/>
    <dgm:cxn modelId="{8A47350C-D59A-4F36-9E52-7824892ADEA0}" type="presParOf" srcId="{222D0CFA-E07F-46B1-A88F-CE765224BEE0}" destId="{36168449-33F0-42B2-B8EA-6FCE96C975EC}" srcOrd="2" destOrd="0" presId="urn:microsoft.com/office/officeart/2005/8/layout/vList2"/>
    <dgm:cxn modelId="{46B86AC2-6E0D-4731-B824-F362B5CB85B3}" type="presParOf" srcId="{222D0CFA-E07F-46B1-A88F-CE765224BEE0}" destId="{265F0FCF-94F3-4F1E-98E5-1BC2CB535200}" srcOrd="3" destOrd="0" presId="urn:microsoft.com/office/officeart/2005/8/layout/vList2"/>
    <dgm:cxn modelId="{24E6093C-785D-4B9D-9154-16A2AC43817A}" type="presParOf" srcId="{222D0CFA-E07F-46B1-A88F-CE765224BEE0}" destId="{61E576F1-FB1E-4DE6-823D-972669B3E6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CF052-171E-44E6-BEAE-9C035A1B3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EE365F-9012-4745-BFE0-5D9B8A6CD87B}">
      <dgm:prSet phldrT="[Text]" custT="1"/>
      <dgm:spPr>
        <a:solidFill>
          <a:srgbClr val="FF712A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looks similar to a list.</a:t>
          </a:r>
        </a:p>
      </dgm:t>
    </dgm:pt>
    <dgm:pt modelId="{E2A73561-D2FA-4929-A285-C6AB8404B1CC}" type="parTrans" cxnId="{697DA245-126F-41BC-82B5-3479E229F0F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73DC901-FB50-4822-9D86-E01D22C736E6}" type="sibTrans" cxnId="{697DA245-126F-41BC-82B5-3479E229F0F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121FB3F-52A2-498A-A8E3-AB29FAF2088D}">
      <dgm:prSet phldrT="[Text]" custT="1"/>
      <dgm:spPr>
        <a:solidFill>
          <a:srgbClr val="FF712A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is a grid of values indexed by positive integers.</a:t>
          </a:r>
        </a:p>
      </dgm:t>
    </dgm:pt>
    <dgm:pt modelId="{7FD69E2F-D744-4C0F-9CF1-23BE4A55926A}" type="parTrans" cxnId="{B8485D3F-2583-4286-8E86-8E3F075D63F0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40A4BB-5914-4368-9AA8-BCF1E1AF621B}" type="sibTrans" cxnId="{B8485D3F-2583-4286-8E86-8E3F075D63F0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64FCDCF-46B3-491B-AEE5-AA5A2F6CD14F}">
      <dgm:prSet phldrT="[Text]" custT="1"/>
      <dgm:spPr>
        <a:solidFill>
          <a:srgbClr val="FF712A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generally contains numeric values. However, it can also have strings.</a:t>
          </a:r>
        </a:p>
      </dgm:t>
    </dgm:pt>
    <dgm:pt modelId="{4E907662-EFD5-4EDD-9180-6EF78BB1F69B}" type="parTrans" cxnId="{1B93381E-C690-498B-A60C-A9C27CC05B7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965002A-0A55-414A-A439-A94A685A076B}" type="sibTrans" cxnId="{1B93381E-C690-498B-A60C-A9C27CC05B7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E0A8261-AD96-4095-B306-DE5C647537B7}">
      <dgm:prSet phldrT="[Text]" custT="1"/>
      <dgm:spPr>
        <a:solidFill>
          <a:srgbClr val="FF712A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works faster than lists.</a:t>
          </a:r>
        </a:p>
      </dgm:t>
    </dgm:pt>
    <dgm:pt modelId="{D6656838-E30D-4510-98A8-F77C147EA67B}" type="parTrans" cxnId="{C36292D6-70DB-4605-A912-06EB5AF5C7FF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1FD8B9D-8947-45D4-8A67-ADB1102FEB43}" type="sibTrans" cxnId="{C36292D6-70DB-4605-A912-06EB5AF5C7FF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1CBBAD5-A615-4C61-8384-184A75BA7DFC}">
      <dgm:prSet phldrT="[Text]" custT="1"/>
      <dgm:spPr>
        <a:solidFill>
          <a:srgbClr val="FF712A"/>
        </a:solidFill>
      </dgm:spPr>
      <dgm:t>
        <a:bodyPr/>
        <a:lstStyle/>
        <a:p>
          <a:r>
            <a: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</a:t>
          </a:r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can be multidimensional.</a:t>
          </a:r>
        </a:p>
      </dgm:t>
    </dgm:pt>
    <dgm:pt modelId="{3A81333A-0819-47EB-927E-9073D273C227}" type="parTrans" cxnId="{44BDA307-232D-4886-AA7B-DA8C2EB5BBB8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096B2D4-915B-4968-B5AA-97680F79FBE3}" type="sibTrans" cxnId="{44BDA307-232D-4886-AA7B-DA8C2EB5BBB8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3A5F617-B034-444A-813C-0F0961181DB8}" type="pres">
      <dgm:prSet presAssocID="{AE8CF052-171E-44E6-BEAE-9C035A1B399A}" presName="linear" presStyleCnt="0">
        <dgm:presLayoutVars>
          <dgm:animLvl val="lvl"/>
          <dgm:resizeHandles val="exact"/>
        </dgm:presLayoutVars>
      </dgm:prSet>
      <dgm:spPr/>
    </dgm:pt>
    <dgm:pt modelId="{A014FA34-CE9E-48EB-804C-DBB8BB59F71C}" type="pres">
      <dgm:prSet presAssocID="{9CEE365F-9012-4745-BFE0-5D9B8A6CD87B}" presName="parentText" presStyleLbl="node1" presStyleIdx="0" presStyleCnt="5" custLinFactNeighborX="361">
        <dgm:presLayoutVars>
          <dgm:chMax val="0"/>
          <dgm:bulletEnabled val="1"/>
        </dgm:presLayoutVars>
      </dgm:prSet>
      <dgm:spPr/>
    </dgm:pt>
    <dgm:pt modelId="{75A11B22-E6DB-416A-A86C-45BCB1EC4831}" type="pres">
      <dgm:prSet presAssocID="{773DC901-FB50-4822-9D86-E01D22C736E6}" presName="spacer" presStyleCnt="0"/>
      <dgm:spPr/>
    </dgm:pt>
    <dgm:pt modelId="{EC45C7B9-DB60-4673-9D66-92B069784ACC}" type="pres">
      <dgm:prSet presAssocID="{F121FB3F-52A2-498A-A8E3-AB29FAF2088D}" presName="parentText" presStyleLbl="node1" presStyleIdx="1" presStyleCnt="5" custLinFactNeighborX="361">
        <dgm:presLayoutVars>
          <dgm:chMax val="0"/>
          <dgm:bulletEnabled val="1"/>
        </dgm:presLayoutVars>
      </dgm:prSet>
      <dgm:spPr/>
    </dgm:pt>
    <dgm:pt modelId="{3FDF886A-BBB5-4F1F-8D28-7B37EC1C5D41}" type="pres">
      <dgm:prSet presAssocID="{AC40A4BB-5914-4368-9AA8-BCF1E1AF621B}" presName="spacer" presStyleCnt="0"/>
      <dgm:spPr/>
    </dgm:pt>
    <dgm:pt modelId="{13CC61C5-CA3D-4108-8514-03D8C35E18A0}" type="pres">
      <dgm:prSet presAssocID="{664FCDCF-46B3-491B-AEE5-AA5A2F6CD1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ABEA2C-FAA4-480E-845B-43CF7F074909}" type="pres">
      <dgm:prSet presAssocID="{0965002A-0A55-414A-A439-A94A685A076B}" presName="spacer" presStyleCnt="0"/>
      <dgm:spPr/>
    </dgm:pt>
    <dgm:pt modelId="{67FD3F69-3469-402E-9A0E-7EC692EA9F06}" type="pres">
      <dgm:prSet presAssocID="{9E0A8261-AD96-4095-B306-DE5C647537B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186D21-B292-49E1-8E29-6C60A220B501}" type="pres">
      <dgm:prSet presAssocID="{E1FD8B9D-8947-45D4-8A67-ADB1102FEB43}" presName="spacer" presStyleCnt="0"/>
      <dgm:spPr/>
    </dgm:pt>
    <dgm:pt modelId="{A5D775C5-ADB7-4BFA-A02D-F0C596C9F206}" type="pres">
      <dgm:prSet presAssocID="{41CBBAD5-A615-4C61-8384-184A75BA7DF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4BDA307-232D-4886-AA7B-DA8C2EB5BBB8}" srcId="{AE8CF052-171E-44E6-BEAE-9C035A1B399A}" destId="{41CBBAD5-A615-4C61-8384-184A75BA7DFC}" srcOrd="4" destOrd="0" parTransId="{3A81333A-0819-47EB-927E-9073D273C227}" sibTransId="{A096B2D4-915B-4968-B5AA-97680F79FBE3}"/>
    <dgm:cxn modelId="{1B93381E-C690-498B-A60C-A9C27CC05B75}" srcId="{AE8CF052-171E-44E6-BEAE-9C035A1B399A}" destId="{664FCDCF-46B3-491B-AEE5-AA5A2F6CD14F}" srcOrd="2" destOrd="0" parTransId="{4E907662-EFD5-4EDD-9180-6EF78BB1F69B}" sibTransId="{0965002A-0A55-414A-A439-A94A685A076B}"/>
    <dgm:cxn modelId="{1F39AF39-B2AC-463E-96A0-E145ED5F488A}" type="presOf" srcId="{9E0A8261-AD96-4095-B306-DE5C647537B7}" destId="{67FD3F69-3469-402E-9A0E-7EC692EA9F06}" srcOrd="0" destOrd="0" presId="urn:microsoft.com/office/officeart/2005/8/layout/vList2"/>
    <dgm:cxn modelId="{B8485D3F-2583-4286-8E86-8E3F075D63F0}" srcId="{AE8CF052-171E-44E6-BEAE-9C035A1B399A}" destId="{F121FB3F-52A2-498A-A8E3-AB29FAF2088D}" srcOrd="1" destOrd="0" parTransId="{7FD69E2F-D744-4C0F-9CF1-23BE4A55926A}" sibTransId="{AC40A4BB-5914-4368-9AA8-BCF1E1AF621B}"/>
    <dgm:cxn modelId="{697DA245-126F-41BC-82B5-3479E229F0FE}" srcId="{AE8CF052-171E-44E6-BEAE-9C035A1B399A}" destId="{9CEE365F-9012-4745-BFE0-5D9B8A6CD87B}" srcOrd="0" destOrd="0" parTransId="{E2A73561-D2FA-4929-A285-C6AB8404B1CC}" sibTransId="{773DC901-FB50-4822-9D86-E01D22C736E6}"/>
    <dgm:cxn modelId="{42649256-5027-44AA-BC4D-1F2D73AB585A}" type="presOf" srcId="{AE8CF052-171E-44E6-BEAE-9C035A1B399A}" destId="{83A5F617-B034-444A-813C-0F0961181DB8}" srcOrd="0" destOrd="0" presId="urn:microsoft.com/office/officeart/2005/8/layout/vList2"/>
    <dgm:cxn modelId="{5BDFC19B-6237-4088-AA1A-2C4DE39EEA1D}" type="presOf" srcId="{9CEE365F-9012-4745-BFE0-5D9B8A6CD87B}" destId="{A014FA34-CE9E-48EB-804C-DBB8BB59F71C}" srcOrd="0" destOrd="0" presId="urn:microsoft.com/office/officeart/2005/8/layout/vList2"/>
    <dgm:cxn modelId="{C36292D6-70DB-4605-A912-06EB5AF5C7FF}" srcId="{AE8CF052-171E-44E6-BEAE-9C035A1B399A}" destId="{9E0A8261-AD96-4095-B306-DE5C647537B7}" srcOrd="3" destOrd="0" parTransId="{D6656838-E30D-4510-98A8-F77C147EA67B}" sibTransId="{E1FD8B9D-8947-45D4-8A67-ADB1102FEB43}"/>
    <dgm:cxn modelId="{7C37F8D8-3029-4F85-8A9C-155E7199108D}" type="presOf" srcId="{41CBBAD5-A615-4C61-8384-184A75BA7DFC}" destId="{A5D775C5-ADB7-4BFA-A02D-F0C596C9F206}" srcOrd="0" destOrd="0" presId="urn:microsoft.com/office/officeart/2005/8/layout/vList2"/>
    <dgm:cxn modelId="{8275D2DC-4DFF-4CCE-80EF-63A53A5230C7}" type="presOf" srcId="{F121FB3F-52A2-498A-A8E3-AB29FAF2088D}" destId="{EC45C7B9-DB60-4673-9D66-92B069784ACC}" srcOrd="0" destOrd="0" presId="urn:microsoft.com/office/officeart/2005/8/layout/vList2"/>
    <dgm:cxn modelId="{FEAB7FEE-CC8D-41D4-83FC-57861B8C51FF}" type="presOf" srcId="{664FCDCF-46B3-491B-AEE5-AA5A2F6CD14F}" destId="{13CC61C5-CA3D-4108-8514-03D8C35E18A0}" srcOrd="0" destOrd="0" presId="urn:microsoft.com/office/officeart/2005/8/layout/vList2"/>
    <dgm:cxn modelId="{464244E2-6031-4AB7-BA9A-3AF8578E1E95}" type="presParOf" srcId="{83A5F617-B034-444A-813C-0F0961181DB8}" destId="{A014FA34-CE9E-48EB-804C-DBB8BB59F71C}" srcOrd="0" destOrd="0" presId="urn:microsoft.com/office/officeart/2005/8/layout/vList2"/>
    <dgm:cxn modelId="{90E3F371-73C0-467D-B484-E3AF95F17355}" type="presParOf" srcId="{83A5F617-B034-444A-813C-0F0961181DB8}" destId="{75A11B22-E6DB-416A-A86C-45BCB1EC4831}" srcOrd="1" destOrd="0" presId="urn:microsoft.com/office/officeart/2005/8/layout/vList2"/>
    <dgm:cxn modelId="{24AC61A2-395E-4AAC-8F45-012ABDEB901A}" type="presParOf" srcId="{83A5F617-B034-444A-813C-0F0961181DB8}" destId="{EC45C7B9-DB60-4673-9D66-92B069784ACC}" srcOrd="2" destOrd="0" presId="urn:microsoft.com/office/officeart/2005/8/layout/vList2"/>
    <dgm:cxn modelId="{FBD25DCA-9E0A-4DD9-8F4F-3FCF41786C13}" type="presParOf" srcId="{83A5F617-B034-444A-813C-0F0961181DB8}" destId="{3FDF886A-BBB5-4F1F-8D28-7B37EC1C5D41}" srcOrd="3" destOrd="0" presId="urn:microsoft.com/office/officeart/2005/8/layout/vList2"/>
    <dgm:cxn modelId="{AB98D1EA-65C8-4CAF-B76C-5A7AF23EA4D1}" type="presParOf" srcId="{83A5F617-B034-444A-813C-0F0961181DB8}" destId="{13CC61C5-CA3D-4108-8514-03D8C35E18A0}" srcOrd="4" destOrd="0" presId="urn:microsoft.com/office/officeart/2005/8/layout/vList2"/>
    <dgm:cxn modelId="{F4E574F5-D2D2-4549-8347-722EE232A2DA}" type="presParOf" srcId="{83A5F617-B034-444A-813C-0F0961181DB8}" destId="{A5ABEA2C-FAA4-480E-845B-43CF7F074909}" srcOrd="5" destOrd="0" presId="urn:microsoft.com/office/officeart/2005/8/layout/vList2"/>
    <dgm:cxn modelId="{FEEE41C9-1351-4052-B854-FB8AB4032030}" type="presParOf" srcId="{83A5F617-B034-444A-813C-0F0961181DB8}" destId="{67FD3F69-3469-402E-9A0E-7EC692EA9F06}" srcOrd="6" destOrd="0" presId="urn:microsoft.com/office/officeart/2005/8/layout/vList2"/>
    <dgm:cxn modelId="{FD36010E-B300-4692-8702-4BE19C93F9C2}" type="presParOf" srcId="{83A5F617-B034-444A-813C-0F0961181DB8}" destId="{34186D21-B292-49E1-8E29-6C60A220B501}" srcOrd="7" destOrd="0" presId="urn:microsoft.com/office/officeart/2005/8/layout/vList2"/>
    <dgm:cxn modelId="{C2944EDC-C863-42DD-90A1-16B350B3EED1}" type="presParOf" srcId="{83A5F617-B034-444A-813C-0F0961181DB8}" destId="{A5D775C5-ADB7-4BFA-A02D-F0C596C9F20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36657-B514-401F-8EF2-4FC88E2318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38E11-E466-4A07-8CA9-E1050115A19E}">
      <dgm:prSet phldrT="[Text]" custT="1"/>
      <dgm:spPr>
        <a:solidFill>
          <a:srgbClr val="13D081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They are the features or characteristics that describe the object.</a:t>
          </a:r>
        </a:p>
      </dgm:t>
    </dgm:pt>
    <dgm:pt modelId="{BAF1BA99-DD7E-4EAD-8D12-035DB3CE2C18}" type="parTrans" cxnId="{28474895-BA64-43E1-B9F3-5B8FD1B1E2C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6D31C10-82D7-414B-89B8-286803B47C63}" type="sibTrans" cxnId="{28474895-BA64-43E1-B9F3-5B8FD1B1E2C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7FAD55-FBCA-40CE-905B-3D40E87018FB}">
      <dgm:prSet phldrT="[Text]" custT="1"/>
      <dgm:spPr/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shape</a:t>
          </a:r>
        </a:p>
      </dgm:t>
    </dgm:pt>
    <dgm:pt modelId="{23599402-22E8-4F2E-9F09-AB30A72C6A77}" type="parTrans" cxnId="{8AE15F3C-8F28-4CD4-BE32-EF2B1DE16B5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C6DFDBF-D032-4248-BC4F-BC2EDC41D79D}" type="sibTrans" cxnId="{8AE15F3C-8F28-4CD4-BE32-EF2B1DE16B5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15107D2-9B5E-4CA9-AE5D-51BB4D87E743}">
      <dgm:prSet phldrT="[Text]" custT="1"/>
      <dgm:spPr/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size</a:t>
          </a:r>
        </a:p>
      </dgm:t>
    </dgm:pt>
    <dgm:pt modelId="{28EE3AE9-311E-4D70-8EA9-090193A6BBD1}" type="parTrans" cxnId="{813CF915-EE1F-44E2-82ED-BF3B2AE0B8A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56722F0-8CC2-4056-9F07-F855D10B8673}" type="sibTrans" cxnId="{813CF915-EE1F-44E2-82ED-BF3B2AE0B8A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D66B57-5CA7-412B-A858-9A80E239843B}">
      <dgm:prSet phldrT="[Text]" custT="1"/>
      <dgm:spPr/>
      <dgm:t>
        <a:bodyPr/>
        <a:lstStyle/>
        <a:p>
          <a:r>
            <a:rPr lang="en-US" sz="14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dtype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4563647-A852-4B65-8CBE-9F8EC30DBF45}" type="parTrans" cxnId="{C97DD355-4F64-4A88-ABA2-4F20180E456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4E60445-1EDC-4DF0-997C-3B2F6876C554}" type="sibTrans" cxnId="{C97DD355-4F64-4A88-ABA2-4F20180E456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053B0AA-4A35-473B-8880-2C4A2B2DA188}">
      <dgm:prSet phldrT="[Text]" custT="1"/>
      <dgm:spPr/>
      <dgm:t>
        <a:bodyPr/>
        <a:lstStyle/>
        <a:p>
          <a:r>
            <a:rPr lang="en-US" sz="14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ndim</a:t>
          </a:r>
          <a:endParaRPr lang="en-US" sz="1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8E46112-C38E-4349-897A-A14E84E7653F}" type="parTrans" cxnId="{F6C5E0AF-2CF9-4142-8956-13571DB0A08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19F664-2BC9-401B-A978-64B95BCC0EF7}" type="sibTrans" cxnId="{F6C5E0AF-2CF9-4142-8956-13571DB0A08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3B4223F-513C-49C1-89A7-2CA645CA8709}">
      <dgm:prSet phldrT="[Text]" custT="1"/>
      <dgm:spPr>
        <a:solidFill>
          <a:srgbClr val="13D081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They do not have parentheses following them.</a:t>
          </a:r>
        </a:p>
      </dgm:t>
    </dgm:pt>
    <dgm:pt modelId="{F3A2E078-527E-48B0-807B-88A42953CEF7}" type="parTrans" cxnId="{E29010EE-E778-47DA-9D79-5C3A2BBE60A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0991C99-BED9-4FA8-9379-D7704D4622DD}" type="sibTrans" cxnId="{E29010EE-E778-47DA-9D79-5C3A2BBE60A5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BE44A08-B436-485C-BE84-9A58FE59CDF2}">
      <dgm:prSet phldrT="[Text]" custT="1"/>
      <dgm:spPr>
        <a:solidFill>
          <a:srgbClr val="13D081"/>
        </a:solidFill>
      </dgm:spPr>
      <dgm:t>
        <a:bodyPr/>
        <a:lstStyle/>
        <a:p>
          <a:r>
            <a: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For </a:t>
          </a:r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example, some attributes of the Numpy array are:</a:t>
          </a:r>
        </a:p>
      </dgm:t>
    </dgm:pt>
    <dgm:pt modelId="{32D9F130-6645-4A29-B353-F736926E08B5}" type="parTrans" cxnId="{FF8C080C-9CFB-414E-B32B-DB1A0A9495F6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9C3A557-9ADF-470C-9018-737B8204D3B6}" type="sibTrans" cxnId="{FF8C080C-9CFB-414E-B32B-DB1A0A9495F6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B7B9367-125D-4322-9D84-F045312D7954}" type="pres">
      <dgm:prSet presAssocID="{4EF36657-B514-401F-8EF2-4FC88E231888}" presName="linear" presStyleCnt="0">
        <dgm:presLayoutVars>
          <dgm:animLvl val="lvl"/>
          <dgm:resizeHandles val="exact"/>
        </dgm:presLayoutVars>
      </dgm:prSet>
      <dgm:spPr/>
    </dgm:pt>
    <dgm:pt modelId="{425F73E6-43BD-4593-94CD-70F5F017DC8C}" type="pres">
      <dgm:prSet presAssocID="{01438E11-E466-4A07-8CA9-E1050115A1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96254F-63D5-4682-85E3-65B152D65B5A}" type="pres">
      <dgm:prSet presAssocID="{56D31C10-82D7-414B-89B8-286803B47C63}" presName="spacer" presStyleCnt="0"/>
      <dgm:spPr/>
    </dgm:pt>
    <dgm:pt modelId="{1756AAE2-9139-4064-A733-9E83720323BE}" type="pres">
      <dgm:prSet presAssocID="{53B4223F-513C-49C1-89A7-2CA645CA87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D7D21E-7866-4E2D-8B7E-DED9ADE0336D}" type="pres">
      <dgm:prSet presAssocID="{20991C99-BED9-4FA8-9379-D7704D4622DD}" presName="spacer" presStyleCnt="0"/>
      <dgm:spPr/>
    </dgm:pt>
    <dgm:pt modelId="{E657D2CB-8007-43D0-80A4-53E9A9C55CF1}" type="pres">
      <dgm:prSet presAssocID="{ABE44A08-B436-485C-BE84-9A58FE59CDF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12A167-03B3-4FB0-AE21-0E110DE47691}" type="pres">
      <dgm:prSet presAssocID="{ABE44A08-B436-485C-BE84-9A58FE59CD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038C07-2207-48E3-B278-4939D0958A6D}" type="presOf" srcId="{01438E11-E466-4A07-8CA9-E1050115A19E}" destId="{425F73E6-43BD-4593-94CD-70F5F017DC8C}" srcOrd="0" destOrd="0" presId="urn:microsoft.com/office/officeart/2005/8/layout/vList2"/>
    <dgm:cxn modelId="{FF8C080C-9CFB-414E-B32B-DB1A0A9495F6}" srcId="{4EF36657-B514-401F-8EF2-4FC88E231888}" destId="{ABE44A08-B436-485C-BE84-9A58FE59CDF2}" srcOrd="2" destOrd="0" parTransId="{32D9F130-6645-4A29-B353-F736926E08B5}" sibTransId="{C9C3A557-9ADF-470C-9018-737B8204D3B6}"/>
    <dgm:cxn modelId="{5B2E470D-B6FF-461D-BEDB-CE3DC46C7D13}" type="presOf" srcId="{B37FAD55-FBCA-40CE-905B-3D40E87018FB}" destId="{1B12A167-03B3-4FB0-AE21-0E110DE47691}" srcOrd="0" destOrd="0" presId="urn:microsoft.com/office/officeart/2005/8/layout/vList2"/>
    <dgm:cxn modelId="{8CBAD90F-5178-4AD2-8FF8-CFDC590782DF}" type="presOf" srcId="{515107D2-9B5E-4CA9-AE5D-51BB4D87E743}" destId="{1B12A167-03B3-4FB0-AE21-0E110DE47691}" srcOrd="0" destOrd="1" presId="urn:microsoft.com/office/officeart/2005/8/layout/vList2"/>
    <dgm:cxn modelId="{813CF915-EE1F-44E2-82ED-BF3B2AE0B8A5}" srcId="{ABE44A08-B436-485C-BE84-9A58FE59CDF2}" destId="{515107D2-9B5E-4CA9-AE5D-51BB4D87E743}" srcOrd="1" destOrd="0" parTransId="{28EE3AE9-311E-4D70-8EA9-090193A6BBD1}" sibTransId="{A56722F0-8CC2-4056-9F07-F855D10B8673}"/>
    <dgm:cxn modelId="{8AE15F3C-8F28-4CD4-BE32-EF2B1DE16B5E}" srcId="{ABE44A08-B436-485C-BE84-9A58FE59CDF2}" destId="{B37FAD55-FBCA-40CE-905B-3D40E87018FB}" srcOrd="0" destOrd="0" parTransId="{23599402-22E8-4F2E-9F09-AB30A72C6A77}" sibTransId="{FC6DFDBF-D032-4248-BC4F-BC2EDC41D79D}"/>
    <dgm:cxn modelId="{9AD22672-0E1B-44D8-95DF-41E120F953DB}" type="presOf" srcId="{0053B0AA-4A35-473B-8880-2C4A2B2DA188}" destId="{1B12A167-03B3-4FB0-AE21-0E110DE47691}" srcOrd="0" destOrd="3" presId="urn:microsoft.com/office/officeart/2005/8/layout/vList2"/>
    <dgm:cxn modelId="{C97DD355-4F64-4A88-ABA2-4F20180E456E}" srcId="{ABE44A08-B436-485C-BE84-9A58FE59CDF2}" destId="{46D66B57-5CA7-412B-A858-9A80E239843B}" srcOrd="2" destOrd="0" parTransId="{14563647-A852-4B65-8CBE-9F8EC30DBF45}" sibTransId="{B4E60445-1EDC-4DF0-997C-3B2F6876C554}"/>
    <dgm:cxn modelId="{A8D81976-1696-4D3C-BAB3-54773A3DA96F}" type="presOf" srcId="{53B4223F-513C-49C1-89A7-2CA645CA8709}" destId="{1756AAE2-9139-4064-A733-9E83720323BE}" srcOrd="0" destOrd="0" presId="urn:microsoft.com/office/officeart/2005/8/layout/vList2"/>
    <dgm:cxn modelId="{EE899A78-0D47-4180-833D-1F0FF7FFB582}" type="presOf" srcId="{4EF36657-B514-401F-8EF2-4FC88E231888}" destId="{0B7B9367-125D-4322-9D84-F045312D7954}" srcOrd="0" destOrd="0" presId="urn:microsoft.com/office/officeart/2005/8/layout/vList2"/>
    <dgm:cxn modelId="{28474895-BA64-43E1-B9F3-5B8FD1B1E2C5}" srcId="{4EF36657-B514-401F-8EF2-4FC88E231888}" destId="{01438E11-E466-4A07-8CA9-E1050115A19E}" srcOrd="0" destOrd="0" parTransId="{BAF1BA99-DD7E-4EAD-8D12-035DB3CE2C18}" sibTransId="{56D31C10-82D7-414B-89B8-286803B47C63}"/>
    <dgm:cxn modelId="{F6C5E0AF-2CF9-4142-8956-13571DB0A085}" srcId="{ABE44A08-B436-485C-BE84-9A58FE59CDF2}" destId="{0053B0AA-4A35-473B-8880-2C4A2B2DA188}" srcOrd="3" destOrd="0" parTransId="{B8E46112-C38E-4349-897A-A14E84E7653F}" sibTransId="{6719F664-2BC9-401B-A978-64B95BCC0EF7}"/>
    <dgm:cxn modelId="{E631EEC9-D2A3-4CB7-B49C-03212908BB9B}" type="presOf" srcId="{46D66B57-5CA7-412B-A858-9A80E239843B}" destId="{1B12A167-03B3-4FB0-AE21-0E110DE47691}" srcOrd="0" destOrd="2" presId="urn:microsoft.com/office/officeart/2005/8/layout/vList2"/>
    <dgm:cxn modelId="{E29010EE-E778-47DA-9D79-5C3A2BBE60A5}" srcId="{4EF36657-B514-401F-8EF2-4FC88E231888}" destId="{53B4223F-513C-49C1-89A7-2CA645CA8709}" srcOrd="1" destOrd="0" parTransId="{F3A2E078-527E-48B0-807B-88A42953CEF7}" sibTransId="{20991C99-BED9-4FA8-9379-D7704D4622DD}"/>
    <dgm:cxn modelId="{E6AE02F5-69B8-47D2-8C8E-96A9BFEDB5EB}" type="presOf" srcId="{ABE44A08-B436-485C-BE84-9A58FE59CDF2}" destId="{E657D2CB-8007-43D0-80A4-53E9A9C55CF1}" srcOrd="0" destOrd="0" presId="urn:microsoft.com/office/officeart/2005/8/layout/vList2"/>
    <dgm:cxn modelId="{38038DF6-88DD-428B-828F-EAFDD2529917}" type="presParOf" srcId="{0B7B9367-125D-4322-9D84-F045312D7954}" destId="{425F73E6-43BD-4593-94CD-70F5F017DC8C}" srcOrd="0" destOrd="0" presId="urn:microsoft.com/office/officeart/2005/8/layout/vList2"/>
    <dgm:cxn modelId="{F873FC1B-13F3-4D8F-9916-109D98AB05F6}" type="presParOf" srcId="{0B7B9367-125D-4322-9D84-F045312D7954}" destId="{DE96254F-63D5-4682-85E3-65B152D65B5A}" srcOrd="1" destOrd="0" presId="urn:microsoft.com/office/officeart/2005/8/layout/vList2"/>
    <dgm:cxn modelId="{6EDD648E-3082-443D-920C-E2A675D2EC4E}" type="presParOf" srcId="{0B7B9367-125D-4322-9D84-F045312D7954}" destId="{1756AAE2-9139-4064-A733-9E83720323BE}" srcOrd="2" destOrd="0" presId="urn:microsoft.com/office/officeart/2005/8/layout/vList2"/>
    <dgm:cxn modelId="{C359ACBE-19F5-40A2-95D7-6BFC3BDCA09A}" type="presParOf" srcId="{0B7B9367-125D-4322-9D84-F045312D7954}" destId="{8CD7D21E-7866-4E2D-8B7E-DED9ADE0336D}" srcOrd="3" destOrd="0" presId="urn:microsoft.com/office/officeart/2005/8/layout/vList2"/>
    <dgm:cxn modelId="{2EF751B8-2C91-470E-AFBC-8AAD055095E4}" type="presParOf" srcId="{0B7B9367-125D-4322-9D84-F045312D7954}" destId="{E657D2CB-8007-43D0-80A4-53E9A9C55CF1}" srcOrd="4" destOrd="0" presId="urn:microsoft.com/office/officeart/2005/8/layout/vList2"/>
    <dgm:cxn modelId="{7904C6AF-0605-4F77-B802-7DCE1571D723}" type="presParOf" srcId="{0B7B9367-125D-4322-9D84-F045312D7954}" destId="{1B12A167-03B3-4FB0-AE21-0E110DE4769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CF052-171E-44E6-BEAE-9C035A1B3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EE365F-9012-4745-BFE0-5D9B8A6CD87B}">
      <dgm:prSet phldrT="[Text]" custT="1"/>
      <dgm:spPr>
        <a:solidFill>
          <a:srgbClr val="940094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element in the array can be accessed by its positional index.</a:t>
          </a:r>
        </a:p>
      </dgm:t>
    </dgm:pt>
    <dgm:pt modelId="{E2A73561-D2FA-4929-A285-C6AB8404B1CC}" type="parTrans" cxnId="{697DA245-126F-41BC-82B5-3479E229F0F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73DC901-FB50-4822-9D86-E01D22C736E6}" type="sibTrans" cxnId="{697DA245-126F-41BC-82B5-3479E229F0FE}">
      <dgm:prSet/>
      <dgm:spPr/>
      <dgm:t>
        <a:bodyPr/>
        <a:lstStyle/>
        <a:p>
          <a:endParaRPr lang="en-US" sz="14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55B521-0DF2-4E2B-A1D6-5CFE97749882}">
      <dgm:prSet phldrT="[Text]" custT="1"/>
      <dgm:spPr>
        <a:solidFill>
          <a:srgbClr val="940094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index for an array starts at 0 from left and at -1 from the right.</a:t>
          </a:r>
        </a:p>
      </dgm:t>
    </dgm:pt>
    <dgm:pt modelId="{7BD7F277-DBAF-4E86-AC58-CD702FA63AB5}" type="parTrans" cxnId="{83D577AC-D666-40AD-A6E8-0591151CD0FC}">
      <dgm:prSet/>
      <dgm:spPr/>
      <dgm:t>
        <a:bodyPr/>
        <a:lstStyle/>
        <a:p>
          <a:endParaRPr lang="en-US" sz="1400"/>
        </a:p>
      </dgm:t>
    </dgm:pt>
    <dgm:pt modelId="{E9B64D18-4EC2-4A5F-9A53-21DDC15EAF62}" type="sibTrans" cxnId="{83D577AC-D666-40AD-A6E8-0591151CD0FC}">
      <dgm:prSet/>
      <dgm:spPr/>
      <dgm:t>
        <a:bodyPr/>
        <a:lstStyle/>
        <a:p>
          <a:endParaRPr lang="en-US" sz="1400"/>
        </a:p>
      </dgm:t>
    </dgm:pt>
    <dgm:pt modelId="{A6024BD9-5E87-450A-A44A-CD92E0023B66}">
      <dgm:prSet phldrT="[Text]" custT="1"/>
      <dgm:spPr>
        <a:solidFill>
          <a:srgbClr val="940094"/>
        </a:solidFill>
      </dgm:spPr>
      <dgm:t>
        <a:bodyPr/>
        <a:lstStyle/>
        <a:p>
          <a:r>
            <a: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is the same for a list or string or any other sequence type.</a:t>
          </a:r>
        </a:p>
      </dgm:t>
    </dgm:pt>
    <dgm:pt modelId="{8A40CEEE-4B4C-499B-831B-DF35A37863ED}" type="parTrans" cxnId="{086D26E2-6338-4C6A-BD9B-E84428BA9A24}">
      <dgm:prSet/>
      <dgm:spPr/>
      <dgm:t>
        <a:bodyPr/>
        <a:lstStyle/>
        <a:p>
          <a:endParaRPr lang="en-US" sz="1400"/>
        </a:p>
      </dgm:t>
    </dgm:pt>
    <dgm:pt modelId="{B17169B7-C385-4078-8154-4A07D949329E}" type="sibTrans" cxnId="{086D26E2-6338-4C6A-BD9B-E84428BA9A24}">
      <dgm:prSet/>
      <dgm:spPr/>
      <dgm:t>
        <a:bodyPr/>
        <a:lstStyle/>
        <a:p>
          <a:endParaRPr lang="en-US" sz="1400"/>
        </a:p>
      </dgm:t>
    </dgm:pt>
    <dgm:pt modelId="{83A5F617-B034-444A-813C-0F0961181DB8}" type="pres">
      <dgm:prSet presAssocID="{AE8CF052-171E-44E6-BEAE-9C035A1B399A}" presName="linear" presStyleCnt="0">
        <dgm:presLayoutVars>
          <dgm:animLvl val="lvl"/>
          <dgm:resizeHandles val="exact"/>
        </dgm:presLayoutVars>
      </dgm:prSet>
      <dgm:spPr/>
    </dgm:pt>
    <dgm:pt modelId="{A014FA34-CE9E-48EB-804C-DBB8BB59F71C}" type="pres">
      <dgm:prSet presAssocID="{9CEE365F-9012-4745-BFE0-5D9B8A6CD87B}" presName="parentText" presStyleLbl="node1" presStyleIdx="0" presStyleCnt="3" custLinFactNeighborX="361">
        <dgm:presLayoutVars>
          <dgm:chMax val="0"/>
          <dgm:bulletEnabled val="1"/>
        </dgm:presLayoutVars>
      </dgm:prSet>
      <dgm:spPr/>
    </dgm:pt>
    <dgm:pt modelId="{CEB19483-1615-4C24-A41B-336040E2B141}" type="pres">
      <dgm:prSet presAssocID="{773DC901-FB50-4822-9D86-E01D22C736E6}" presName="spacer" presStyleCnt="0"/>
      <dgm:spPr/>
    </dgm:pt>
    <dgm:pt modelId="{7D0BC6E8-A4B1-4229-9BF3-F463511AE463}" type="pres">
      <dgm:prSet presAssocID="{BB55B521-0DF2-4E2B-A1D6-5CFE977498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99BF50-1233-4C97-983C-40136033B46D}" type="pres">
      <dgm:prSet presAssocID="{E9B64D18-4EC2-4A5F-9A53-21DDC15EAF62}" presName="spacer" presStyleCnt="0"/>
      <dgm:spPr/>
    </dgm:pt>
    <dgm:pt modelId="{6F0E2946-D0CE-4169-859C-E8C468351DDA}" type="pres">
      <dgm:prSet presAssocID="{A6024BD9-5E87-450A-A44A-CD92E0023B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7DA245-126F-41BC-82B5-3479E229F0FE}" srcId="{AE8CF052-171E-44E6-BEAE-9C035A1B399A}" destId="{9CEE365F-9012-4745-BFE0-5D9B8A6CD87B}" srcOrd="0" destOrd="0" parTransId="{E2A73561-D2FA-4929-A285-C6AB8404B1CC}" sibTransId="{773DC901-FB50-4822-9D86-E01D22C736E6}"/>
    <dgm:cxn modelId="{42649256-5027-44AA-BC4D-1F2D73AB585A}" type="presOf" srcId="{AE8CF052-171E-44E6-BEAE-9C035A1B399A}" destId="{83A5F617-B034-444A-813C-0F0961181DB8}" srcOrd="0" destOrd="0" presId="urn:microsoft.com/office/officeart/2005/8/layout/vList2"/>
    <dgm:cxn modelId="{6344728C-D9E9-4A40-8F28-962DBD3DE779}" type="presOf" srcId="{A6024BD9-5E87-450A-A44A-CD92E0023B66}" destId="{6F0E2946-D0CE-4169-859C-E8C468351DDA}" srcOrd="0" destOrd="0" presId="urn:microsoft.com/office/officeart/2005/8/layout/vList2"/>
    <dgm:cxn modelId="{5BDFC19B-6237-4088-AA1A-2C4DE39EEA1D}" type="presOf" srcId="{9CEE365F-9012-4745-BFE0-5D9B8A6CD87B}" destId="{A014FA34-CE9E-48EB-804C-DBB8BB59F71C}" srcOrd="0" destOrd="0" presId="urn:microsoft.com/office/officeart/2005/8/layout/vList2"/>
    <dgm:cxn modelId="{83D577AC-D666-40AD-A6E8-0591151CD0FC}" srcId="{AE8CF052-171E-44E6-BEAE-9C035A1B399A}" destId="{BB55B521-0DF2-4E2B-A1D6-5CFE97749882}" srcOrd="1" destOrd="0" parTransId="{7BD7F277-DBAF-4E86-AC58-CD702FA63AB5}" sibTransId="{E9B64D18-4EC2-4A5F-9A53-21DDC15EAF62}"/>
    <dgm:cxn modelId="{199DC7BC-8C65-4B24-97F4-38E4223FFD37}" type="presOf" srcId="{BB55B521-0DF2-4E2B-A1D6-5CFE97749882}" destId="{7D0BC6E8-A4B1-4229-9BF3-F463511AE463}" srcOrd="0" destOrd="0" presId="urn:microsoft.com/office/officeart/2005/8/layout/vList2"/>
    <dgm:cxn modelId="{086D26E2-6338-4C6A-BD9B-E84428BA9A24}" srcId="{AE8CF052-171E-44E6-BEAE-9C035A1B399A}" destId="{A6024BD9-5E87-450A-A44A-CD92E0023B66}" srcOrd="2" destOrd="0" parTransId="{8A40CEEE-4B4C-499B-831B-DF35A37863ED}" sibTransId="{B17169B7-C385-4078-8154-4A07D949329E}"/>
    <dgm:cxn modelId="{464244E2-6031-4AB7-BA9A-3AF8578E1E95}" type="presParOf" srcId="{83A5F617-B034-444A-813C-0F0961181DB8}" destId="{A014FA34-CE9E-48EB-804C-DBB8BB59F71C}" srcOrd="0" destOrd="0" presId="urn:microsoft.com/office/officeart/2005/8/layout/vList2"/>
    <dgm:cxn modelId="{1917AAA8-BB1C-45A6-B315-910810B13686}" type="presParOf" srcId="{83A5F617-B034-444A-813C-0F0961181DB8}" destId="{CEB19483-1615-4C24-A41B-336040E2B141}" srcOrd="1" destOrd="0" presId="urn:microsoft.com/office/officeart/2005/8/layout/vList2"/>
    <dgm:cxn modelId="{E61F99E6-8523-4DB7-B1CD-1EBB6FA5C725}" type="presParOf" srcId="{83A5F617-B034-444A-813C-0F0961181DB8}" destId="{7D0BC6E8-A4B1-4229-9BF3-F463511AE463}" srcOrd="2" destOrd="0" presId="urn:microsoft.com/office/officeart/2005/8/layout/vList2"/>
    <dgm:cxn modelId="{4488A4D2-1BD1-44B5-B69F-FEE6CADE200F}" type="presParOf" srcId="{83A5F617-B034-444A-813C-0F0961181DB8}" destId="{2C99BF50-1233-4C97-983C-40136033B46D}" srcOrd="3" destOrd="0" presId="urn:microsoft.com/office/officeart/2005/8/layout/vList2"/>
    <dgm:cxn modelId="{54535ED0-8686-49C8-A899-7D8A56FBE044}" type="presParOf" srcId="{83A5F617-B034-444A-813C-0F0961181DB8}" destId="{6F0E2946-D0CE-4169-859C-E8C468351D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342489-4F5B-4BFA-80EF-42BF7EFCE7B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A2FA5-882B-4A13-BD02-10162F8C9793}">
      <dgm:prSet custT="1"/>
      <dgm:spPr>
        <a:solidFill>
          <a:srgbClr val="13D081"/>
        </a:solidFill>
      </dgm:spPr>
      <dgm:t>
        <a:bodyPr/>
        <a:lstStyle/>
        <a:p>
          <a:r>
            <a:rPr lang="en-US" sz="1400" b="0" i="0" dirty="0">
              <a:latin typeface="+mn-lt"/>
            </a:rPr>
            <a:t>Assume you are working with a dataset that of about 1000 patients. </a:t>
          </a:r>
          <a:endParaRPr lang="en-US" sz="1400" dirty="0">
            <a:latin typeface="+mn-lt"/>
          </a:endParaRPr>
        </a:p>
      </dgm:t>
    </dgm:pt>
    <dgm:pt modelId="{28F76FEA-0BCC-4FF5-9B54-2AC9C2CC6A86}" type="parTrans" cxnId="{D4AC7307-E069-46DD-A6C0-C3A3C9A68F29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29D31922-5D98-469A-989D-555D29014A79}" type="sibTrans" cxnId="{D4AC7307-E069-46DD-A6C0-C3A3C9A68F29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C7611DBB-D480-4E50-80AB-2F039915E40B}">
      <dgm:prSet custT="1"/>
      <dgm:spPr>
        <a:solidFill>
          <a:srgbClr val="13D081"/>
        </a:solidFill>
      </dgm:spPr>
      <dgm:t>
        <a:bodyPr/>
        <a:lstStyle/>
        <a:p>
          <a:r>
            <a:rPr lang="en-US" sz="1400" b="0" i="0" dirty="0">
              <a:latin typeface="+mn-lt"/>
            </a:rPr>
            <a:t>You want to monitor the behavior of a drug or antidote on 600 random patients. </a:t>
          </a:r>
          <a:endParaRPr lang="en-US" sz="1400" dirty="0">
            <a:latin typeface="+mn-lt"/>
          </a:endParaRPr>
        </a:p>
      </dgm:t>
    </dgm:pt>
    <dgm:pt modelId="{18D19A9B-3757-48F3-8BF2-8C1F4AD21D6F}" type="parTrans" cxnId="{C752DFBE-8B56-4559-8817-3B33CBDCDBE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B2DDB007-53B0-4180-A316-FEDD47DEC06A}" type="sibTrans" cxnId="{C752DFBE-8B56-4559-8817-3B33CBDCDBE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9DDC3E4F-721C-4133-9624-769386395A3D}">
      <dgm:prSet custT="1"/>
      <dgm:spPr>
        <a:solidFill>
          <a:srgbClr val="13D081"/>
        </a:solidFill>
      </dgm:spPr>
      <dgm:t>
        <a:bodyPr/>
        <a:lstStyle/>
        <a:p>
          <a:r>
            <a:rPr lang="en-US" sz="1400" b="0" i="0" dirty="0">
              <a:latin typeface="+mn-lt"/>
            </a:rPr>
            <a:t>Use the choice function from the random module to get the data on day 1 for 600 random patients.</a:t>
          </a:r>
          <a:endParaRPr lang="en-US" sz="1400" dirty="0">
            <a:latin typeface="+mn-lt"/>
          </a:endParaRPr>
        </a:p>
      </dgm:t>
    </dgm:pt>
    <dgm:pt modelId="{497E36FC-59F7-457B-95C3-E78CA9FFF135}" type="parTrans" cxnId="{9CFFB060-3F43-42CF-AB66-249E515BA197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E4C5FD1D-BE9C-447B-81E1-9BF8811760C8}" type="sibTrans" cxnId="{9CFFB060-3F43-42CF-AB66-249E515BA197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86DD0A08-605E-4398-A5F0-73DC38FE3B03}">
      <dgm:prSet custT="1"/>
      <dgm:spPr>
        <a:solidFill>
          <a:srgbClr val="13D081"/>
        </a:solidFill>
      </dgm:spPr>
      <dgm:t>
        <a:bodyPr/>
        <a:lstStyle/>
        <a:p>
          <a:r>
            <a:rPr lang="en-US" sz="1400" b="0" i="0" dirty="0">
              <a:latin typeface="+mn-lt"/>
            </a:rPr>
            <a:t>However, if you use the choice method on day 2, you may get a different set of random patients. </a:t>
          </a:r>
          <a:endParaRPr lang="en-US" sz="1400" dirty="0">
            <a:latin typeface="+mn-lt"/>
          </a:endParaRPr>
        </a:p>
      </dgm:t>
    </dgm:pt>
    <dgm:pt modelId="{8DC163DE-661F-472B-9293-297916A5B75F}" type="parTrans" cxnId="{B2584936-9B74-45EB-A5ED-8DF24FCAEEB5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FEC79908-55E4-4D97-B8CB-D8F46020EC88}" type="sibTrans" cxnId="{B2584936-9B74-45EB-A5ED-8DF24FCAEEB5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10AC03F7-A0D3-4427-B035-B5BE6E4B2E4B}">
      <dgm:prSet custT="1"/>
      <dgm:spPr>
        <a:solidFill>
          <a:srgbClr val="13D081"/>
        </a:solidFill>
      </dgm:spPr>
      <dgm:t>
        <a:bodyPr/>
        <a:lstStyle/>
        <a:p>
          <a:r>
            <a:rPr lang="en-US" sz="1400" b="0" i="0" dirty="0">
              <a:latin typeface="+mn-lt"/>
            </a:rPr>
            <a:t>So, to get the same set of random patients, use the seed functionality.</a:t>
          </a:r>
          <a:endParaRPr lang="en-US" sz="1400" dirty="0">
            <a:latin typeface="+mn-lt"/>
          </a:endParaRPr>
        </a:p>
      </dgm:t>
    </dgm:pt>
    <dgm:pt modelId="{0EB37D0F-D820-452F-8221-E4032823FF18}" type="parTrans" cxnId="{5E80F36B-2F05-4784-B3AE-24B7DA002F30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9589E611-1F04-4BCA-B061-A878EB1F4E58}" type="sibTrans" cxnId="{5E80F36B-2F05-4784-B3AE-24B7DA002F30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A03979E3-3A02-48EB-B488-358B3AABDDCC}">
      <dgm:prSet custT="1"/>
      <dgm:spPr>
        <a:solidFill>
          <a:srgbClr val="13D081"/>
        </a:solidFill>
      </dgm:spPr>
      <dgm:t>
        <a:bodyPr/>
        <a:lstStyle/>
        <a:p>
          <a:r>
            <a:rPr lang="en-US" sz="1400" b="0" i="0" dirty="0">
              <a:latin typeface="+mn-lt"/>
            </a:rPr>
            <a:t>Seed helps you get the same random dataset if you use the same seed number.</a:t>
          </a:r>
          <a:endParaRPr lang="en-US" sz="1400" dirty="0">
            <a:latin typeface="+mn-lt"/>
          </a:endParaRPr>
        </a:p>
      </dgm:t>
    </dgm:pt>
    <dgm:pt modelId="{17E96FC6-B570-4A83-BF53-3B1213B91C6D}" type="parTrans" cxnId="{A3C86690-0384-4ECB-9885-6C532DF1B00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34DA7021-7B91-4A3A-9275-18358B9E59DF}" type="sibTrans" cxnId="{A3C86690-0384-4ECB-9885-6C532DF1B003}">
      <dgm:prSet/>
      <dgm:spPr/>
      <dgm:t>
        <a:bodyPr/>
        <a:lstStyle/>
        <a:p>
          <a:endParaRPr lang="en-US" sz="1400">
            <a:latin typeface="+mn-lt"/>
          </a:endParaRPr>
        </a:p>
      </dgm:t>
    </dgm:pt>
    <dgm:pt modelId="{E2723790-A381-4B7C-9D73-B0F899179F9B}" type="pres">
      <dgm:prSet presAssocID="{89342489-4F5B-4BFA-80EF-42BF7EFCE7B8}" presName="Name0" presStyleCnt="0">
        <dgm:presLayoutVars>
          <dgm:dir/>
          <dgm:animLvl val="lvl"/>
          <dgm:resizeHandles val="exact"/>
        </dgm:presLayoutVars>
      </dgm:prSet>
      <dgm:spPr/>
    </dgm:pt>
    <dgm:pt modelId="{F2E31359-9DDF-4157-BE21-A5FCF111BB33}" type="pres">
      <dgm:prSet presAssocID="{A03979E3-3A02-48EB-B488-358B3AABDDCC}" presName="boxAndChildren" presStyleCnt="0"/>
      <dgm:spPr/>
    </dgm:pt>
    <dgm:pt modelId="{75FDFA1E-120D-4B9C-B2BC-50252A0AEA83}" type="pres">
      <dgm:prSet presAssocID="{A03979E3-3A02-48EB-B488-358B3AABDDCC}" presName="parentTextBox" presStyleLbl="node1" presStyleIdx="0" presStyleCnt="6"/>
      <dgm:spPr/>
    </dgm:pt>
    <dgm:pt modelId="{A7F9A938-0378-467E-A80B-2AEEDB7731F0}" type="pres">
      <dgm:prSet presAssocID="{9589E611-1F04-4BCA-B061-A878EB1F4E58}" presName="sp" presStyleCnt="0"/>
      <dgm:spPr/>
    </dgm:pt>
    <dgm:pt modelId="{8A01E777-47DA-44DE-8780-A29107295BA3}" type="pres">
      <dgm:prSet presAssocID="{10AC03F7-A0D3-4427-B035-B5BE6E4B2E4B}" presName="arrowAndChildren" presStyleCnt="0"/>
      <dgm:spPr/>
    </dgm:pt>
    <dgm:pt modelId="{4C9D1D9E-C933-4399-A9B6-5607E04FD11B}" type="pres">
      <dgm:prSet presAssocID="{10AC03F7-A0D3-4427-B035-B5BE6E4B2E4B}" presName="parentTextArrow" presStyleLbl="node1" presStyleIdx="1" presStyleCnt="6"/>
      <dgm:spPr/>
    </dgm:pt>
    <dgm:pt modelId="{918FF863-58D5-4C67-973C-522F13251DC2}" type="pres">
      <dgm:prSet presAssocID="{FEC79908-55E4-4D97-B8CB-D8F46020EC88}" presName="sp" presStyleCnt="0"/>
      <dgm:spPr/>
    </dgm:pt>
    <dgm:pt modelId="{5745C539-01D1-424C-A88E-CF1FD0F625E9}" type="pres">
      <dgm:prSet presAssocID="{86DD0A08-605E-4398-A5F0-73DC38FE3B03}" presName="arrowAndChildren" presStyleCnt="0"/>
      <dgm:spPr/>
    </dgm:pt>
    <dgm:pt modelId="{1C427DE2-D4E5-4484-B7BB-BBA103E6CB10}" type="pres">
      <dgm:prSet presAssocID="{86DD0A08-605E-4398-A5F0-73DC38FE3B03}" presName="parentTextArrow" presStyleLbl="node1" presStyleIdx="2" presStyleCnt="6"/>
      <dgm:spPr/>
    </dgm:pt>
    <dgm:pt modelId="{43B36AB1-2FAD-488A-AEC3-0F8A009A85C7}" type="pres">
      <dgm:prSet presAssocID="{E4C5FD1D-BE9C-447B-81E1-9BF8811760C8}" presName="sp" presStyleCnt="0"/>
      <dgm:spPr/>
    </dgm:pt>
    <dgm:pt modelId="{DD9D17B3-7370-4542-AC0C-83E8319F9D50}" type="pres">
      <dgm:prSet presAssocID="{9DDC3E4F-721C-4133-9624-769386395A3D}" presName="arrowAndChildren" presStyleCnt="0"/>
      <dgm:spPr/>
    </dgm:pt>
    <dgm:pt modelId="{045B848D-542C-4A39-A1B7-D2D0D95E0D90}" type="pres">
      <dgm:prSet presAssocID="{9DDC3E4F-721C-4133-9624-769386395A3D}" presName="parentTextArrow" presStyleLbl="node1" presStyleIdx="3" presStyleCnt="6"/>
      <dgm:spPr/>
    </dgm:pt>
    <dgm:pt modelId="{97FBC06B-FBA3-4712-B225-CA10DC864744}" type="pres">
      <dgm:prSet presAssocID="{B2DDB007-53B0-4180-A316-FEDD47DEC06A}" presName="sp" presStyleCnt="0"/>
      <dgm:spPr/>
    </dgm:pt>
    <dgm:pt modelId="{9ABA7E10-1052-4E75-A7C2-F5A03414417A}" type="pres">
      <dgm:prSet presAssocID="{C7611DBB-D480-4E50-80AB-2F039915E40B}" presName="arrowAndChildren" presStyleCnt="0"/>
      <dgm:spPr/>
    </dgm:pt>
    <dgm:pt modelId="{EF786E03-45E4-4D96-A007-38D3B010A762}" type="pres">
      <dgm:prSet presAssocID="{C7611DBB-D480-4E50-80AB-2F039915E40B}" presName="parentTextArrow" presStyleLbl="node1" presStyleIdx="4" presStyleCnt="6"/>
      <dgm:spPr/>
    </dgm:pt>
    <dgm:pt modelId="{50B11C13-DF3A-469A-86C0-F75EFE910DEA}" type="pres">
      <dgm:prSet presAssocID="{29D31922-5D98-469A-989D-555D29014A79}" presName="sp" presStyleCnt="0"/>
      <dgm:spPr/>
    </dgm:pt>
    <dgm:pt modelId="{1FEC182E-1534-4739-8B91-076CE5616C86}" type="pres">
      <dgm:prSet presAssocID="{B15A2FA5-882B-4A13-BD02-10162F8C9793}" presName="arrowAndChildren" presStyleCnt="0"/>
      <dgm:spPr/>
    </dgm:pt>
    <dgm:pt modelId="{CE94C518-3B6C-47A8-A84C-2124860CED2A}" type="pres">
      <dgm:prSet presAssocID="{B15A2FA5-882B-4A13-BD02-10162F8C9793}" presName="parentTextArrow" presStyleLbl="node1" presStyleIdx="5" presStyleCnt="6"/>
      <dgm:spPr/>
    </dgm:pt>
  </dgm:ptLst>
  <dgm:cxnLst>
    <dgm:cxn modelId="{D4AC7307-E069-46DD-A6C0-C3A3C9A68F29}" srcId="{89342489-4F5B-4BFA-80EF-42BF7EFCE7B8}" destId="{B15A2FA5-882B-4A13-BD02-10162F8C9793}" srcOrd="0" destOrd="0" parTransId="{28F76FEA-0BCC-4FF5-9B54-2AC9C2CC6A86}" sibTransId="{29D31922-5D98-469A-989D-555D29014A79}"/>
    <dgm:cxn modelId="{FD76BD2C-D1AB-4497-B55A-B3B15B36A133}" type="presOf" srcId="{9DDC3E4F-721C-4133-9624-769386395A3D}" destId="{045B848D-542C-4A39-A1B7-D2D0D95E0D90}" srcOrd="0" destOrd="0" presId="urn:microsoft.com/office/officeart/2005/8/layout/process4"/>
    <dgm:cxn modelId="{B2584936-9B74-45EB-A5ED-8DF24FCAEEB5}" srcId="{89342489-4F5B-4BFA-80EF-42BF7EFCE7B8}" destId="{86DD0A08-605E-4398-A5F0-73DC38FE3B03}" srcOrd="3" destOrd="0" parTransId="{8DC163DE-661F-472B-9293-297916A5B75F}" sibTransId="{FEC79908-55E4-4D97-B8CB-D8F46020EC88}"/>
    <dgm:cxn modelId="{78DDEE5C-A10E-40F3-90AA-8212AEB93985}" type="presOf" srcId="{B15A2FA5-882B-4A13-BD02-10162F8C9793}" destId="{CE94C518-3B6C-47A8-A84C-2124860CED2A}" srcOrd="0" destOrd="0" presId="urn:microsoft.com/office/officeart/2005/8/layout/process4"/>
    <dgm:cxn modelId="{9CFFB060-3F43-42CF-AB66-249E515BA197}" srcId="{89342489-4F5B-4BFA-80EF-42BF7EFCE7B8}" destId="{9DDC3E4F-721C-4133-9624-769386395A3D}" srcOrd="2" destOrd="0" parTransId="{497E36FC-59F7-457B-95C3-E78CA9FFF135}" sibTransId="{E4C5FD1D-BE9C-447B-81E1-9BF8811760C8}"/>
    <dgm:cxn modelId="{5E80F36B-2F05-4784-B3AE-24B7DA002F30}" srcId="{89342489-4F5B-4BFA-80EF-42BF7EFCE7B8}" destId="{10AC03F7-A0D3-4427-B035-B5BE6E4B2E4B}" srcOrd="4" destOrd="0" parTransId="{0EB37D0F-D820-452F-8221-E4032823FF18}" sibTransId="{9589E611-1F04-4BCA-B061-A878EB1F4E58}"/>
    <dgm:cxn modelId="{A3C86690-0384-4ECB-9885-6C532DF1B003}" srcId="{89342489-4F5B-4BFA-80EF-42BF7EFCE7B8}" destId="{A03979E3-3A02-48EB-B488-358B3AABDDCC}" srcOrd="5" destOrd="0" parTransId="{17E96FC6-B570-4A83-BF53-3B1213B91C6D}" sibTransId="{34DA7021-7B91-4A3A-9275-18358B9E59DF}"/>
    <dgm:cxn modelId="{C752DFBE-8B56-4559-8817-3B33CBDCDBE3}" srcId="{89342489-4F5B-4BFA-80EF-42BF7EFCE7B8}" destId="{C7611DBB-D480-4E50-80AB-2F039915E40B}" srcOrd="1" destOrd="0" parTransId="{18D19A9B-3757-48F3-8BF2-8C1F4AD21D6F}" sibTransId="{B2DDB007-53B0-4180-A316-FEDD47DEC06A}"/>
    <dgm:cxn modelId="{149BD6C7-2310-4416-B9D1-D23A1F5E56EA}" type="presOf" srcId="{86DD0A08-605E-4398-A5F0-73DC38FE3B03}" destId="{1C427DE2-D4E5-4484-B7BB-BBA103E6CB10}" srcOrd="0" destOrd="0" presId="urn:microsoft.com/office/officeart/2005/8/layout/process4"/>
    <dgm:cxn modelId="{60EEC4E0-5EBF-444A-8DC8-CD86EA94C99D}" type="presOf" srcId="{89342489-4F5B-4BFA-80EF-42BF7EFCE7B8}" destId="{E2723790-A381-4B7C-9D73-B0F899179F9B}" srcOrd="0" destOrd="0" presId="urn:microsoft.com/office/officeart/2005/8/layout/process4"/>
    <dgm:cxn modelId="{C3C15FE1-8E1E-4769-94A7-B65635D49F2B}" type="presOf" srcId="{10AC03F7-A0D3-4427-B035-B5BE6E4B2E4B}" destId="{4C9D1D9E-C933-4399-A9B6-5607E04FD11B}" srcOrd="0" destOrd="0" presId="urn:microsoft.com/office/officeart/2005/8/layout/process4"/>
    <dgm:cxn modelId="{4D33D3EB-8B6E-4D20-9EA9-F2276CDD9E98}" type="presOf" srcId="{A03979E3-3A02-48EB-B488-358B3AABDDCC}" destId="{75FDFA1E-120D-4B9C-B2BC-50252A0AEA83}" srcOrd="0" destOrd="0" presId="urn:microsoft.com/office/officeart/2005/8/layout/process4"/>
    <dgm:cxn modelId="{A8B428F2-CC8D-490A-9749-E29ED2756B98}" type="presOf" srcId="{C7611DBB-D480-4E50-80AB-2F039915E40B}" destId="{EF786E03-45E4-4D96-A007-38D3B010A762}" srcOrd="0" destOrd="0" presId="urn:microsoft.com/office/officeart/2005/8/layout/process4"/>
    <dgm:cxn modelId="{18F981D4-E9C0-4895-A447-647BAE115924}" type="presParOf" srcId="{E2723790-A381-4B7C-9D73-B0F899179F9B}" destId="{F2E31359-9DDF-4157-BE21-A5FCF111BB33}" srcOrd="0" destOrd="0" presId="urn:microsoft.com/office/officeart/2005/8/layout/process4"/>
    <dgm:cxn modelId="{A6A46216-DF76-49BE-B757-907C135CA68B}" type="presParOf" srcId="{F2E31359-9DDF-4157-BE21-A5FCF111BB33}" destId="{75FDFA1E-120D-4B9C-B2BC-50252A0AEA83}" srcOrd="0" destOrd="0" presId="urn:microsoft.com/office/officeart/2005/8/layout/process4"/>
    <dgm:cxn modelId="{DD5E509E-B699-409E-B96F-78CF1BDB3D02}" type="presParOf" srcId="{E2723790-A381-4B7C-9D73-B0F899179F9B}" destId="{A7F9A938-0378-467E-A80B-2AEEDB7731F0}" srcOrd="1" destOrd="0" presId="urn:microsoft.com/office/officeart/2005/8/layout/process4"/>
    <dgm:cxn modelId="{9E93341B-6C46-4881-997F-DC991F5E13D6}" type="presParOf" srcId="{E2723790-A381-4B7C-9D73-B0F899179F9B}" destId="{8A01E777-47DA-44DE-8780-A29107295BA3}" srcOrd="2" destOrd="0" presId="urn:microsoft.com/office/officeart/2005/8/layout/process4"/>
    <dgm:cxn modelId="{370D8F80-0FB3-4F27-945E-B45A21377A82}" type="presParOf" srcId="{8A01E777-47DA-44DE-8780-A29107295BA3}" destId="{4C9D1D9E-C933-4399-A9B6-5607E04FD11B}" srcOrd="0" destOrd="0" presId="urn:microsoft.com/office/officeart/2005/8/layout/process4"/>
    <dgm:cxn modelId="{BB24B53C-C962-4754-B5B8-6391573EA130}" type="presParOf" srcId="{E2723790-A381-4B7C-9D73-B0F899179F9B}" destId="{918FF863-58D5-4C67-973C-522F13251DC2}" srcOrd="3" destOrd="0" presId="urn:microsoft.com/office/officeart/2005/8/layout/process4"/>
    <dgm:cxn modelId="{B615D8B8-4BA6-4B3C-BC62-F2F7EFC5E4A0}" type="presParOf" srcId="{E2723790-A381-4B7C-9D73-B0F899179F9B}" destId="{5745C539-01D1-424C-A88E-CF1FD0F625E9}" srcOrd="4" destOrd="0" presId="urn:microsoft.com/office/officeart/2005/8/layout/process4"/>
    <dgm:cxn modelId="{84BB1A18-E859-492A-B62D-560170DBD5FA}" type="presParOf" srcId="{5745C539-01D1-424C-A88E-CF1FD0F625E9}" destId="{1C427DE2-D4E5-4484-B7BB-BBA103E6CB10}" srcOrd="0" destOrd="0" presId="urn:microsoft.com/office/officeart/2005/8/layout/process4"/>
    <dgm:cxn modelId="{4344B0DF-F289-4280-878B-8A43CA15CD4A}" type="presParOf" srcId="{E2723790-A381-4B7C-9D73-B0F899179F9B}" destId="{43B36AB1-2FAD-488A-AEC3-0F8A009A85C7}" srcOrd="5" destOrd="0" presId="urn:microsoft.com/office/officeart/2005/8/layout/process4"/>
    <dgm:cxn modelId="{CE441E48-566A-4D5F-B276-2820F86D27CE}" type="presParOf" srcId="{E2723790-A381-4B7C-9D73-B0F899179F9B}" destId="{DD9D17B3-7370-4542-AC0C-83E8319F9D50}" srcOrd="6" destOrd="0" presId="urn:microsoft.com/office/officeart/2005/8/layout/process4"/>
    <dgm:cxn modelId="{893C6234-6FEF-4F07-AA80-D2355D6EDF24}" type="presParOf" srcId="{DD9D17B3-7370-4542-AC0C-83E8319F9D50}" destId="{045B848D-542C-4A39-A1B7-D2D0D95E0D90}" srcOrd="0" destOrd="0" presId="urn:microsoft.com/office/officeart/2005/8/layout/process4"/>
    <dgm:cxn modelId="{EBD3076F-5E51-41E5-AD11-28B3D962A7BE}" type="presParOf" srcId="{E2723790-A381-4B7C-9D73-B0F899179F9B}" destId="{97FBC06B-FBA3-4712-B225-CA10DC864744}" srcOrd="7" destOrd="0" presId="urn:microsoft.com/office/officeart/2005/8/layout/process4"/>
    <dgm:cxn modelId="{F6FDD81C-43D1-47B6-9119-09433C664B10}" type="presParOf" srcId="{E2723790-A381-4B7C-9D73-B0F899179F9B}" destId="{9ABA7E10-1052-4E75-A7C2-F5A03414417A}" srcOrd="8" destOrd="0" presId="urn:microsoft.com/office/officeart/2005/8/layout/process4"/>
    <dgm:cxn modelId="{ADACBA6B-E1A8-4FD4-A181-FDE859CF459D}" type="presParOf" srcId="{9ABA7E10-1052-4E75-A7C2-F5A03414417A}" destId="{EF786E03-45E4-4D96-A007-38D3B010A762}" srcOrd="0" destOrd="0" presId="urn:microsoft.com/office/officeart/2005/8/layout/process4"/>
    <dgm:cxn modelId="{535EF8E7-6DD5-41D1-9909-2DFC7AA60981}" type="presParOf" srcId="{E2723790-A381-4B7C-9D73-B0F899179F9B}" destId="{50B11C13-DF3A-469A-86C0-F75EFE910DEA}" srcOrd="9" destOrd="0" presId="urn:microsoft.com/office/officeart/2005/8/layout/process4"/>
    <dgm:cxn modelId="{86C2F9B7-DCB4-4556-BF73-0DD4A7305092}" type="presParOf" srcId="{E2723790-A381-4B7C-9D73-B0F899179F9B}" destId="{1FEC182E-1534-4739-8B91-076CE5616C86}" srcOrd="10" destOrd="0" presId="urn:microsoft.com/office/officeart/2005/8/layout/process4"/>
    <dgm:cxn modelId="{BCE318CD-4E1F-41F6-AD22-79A8A35754DF}" type="presParOf" srcId="{1FEC182E-1534-4739-8B91-076CE5616C86}" destId="{CE94C518-3B6C-47A8-A84C-2124860CED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1B89E-8D72-4331-8492-4C0E59D5B757}">
      <dsp:nvSpPr>
        <dsp:cNvPr id="0" name=""/>
        <dsp:cNvSpPr/>
      </dsp:nvSpPr>
      <dsp:spPr>
        <a:xfrm>
          <a:off x="0" y="24371"/>
          <a:ext cx="5850839" cy="1141920"/>
        </a:xfrm>
        <a:prstGeom prst="roundRect">
          <a:avLst/>
        </a:prstGeom>
        <a:solidFill>
          <a:srgbClr val="04307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is third party library which is used extensively in scientific and mathematical computing.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5744" y="80115"/>
        <a:ext cx="5739351" cy="1030432"/>
      </dsp:txXfrm>
    </dsp:sp>
    <dsp:sp modelId="{36168449-33F0-42B2-B8EA-6FCE96C975EC}">
      <dsp:nvSpPr>
        <dsp:cNvPr id="0" name=""/>
        <dsp:cNvSpPr/>
      </dsp:nvSpPr>
      <dsp:spPr>
        <a:xfrm>
          <a:off x="0" y="1341971"/>
          <a:ext cx="5850839" cy="1141920"/>
        </a:xfrm>
        <a:prstGeom prst="roundRect">
          <a:avLst/>
        </a:prstGeom>
        <a:solidFill>
          <a:srgbClr val="04307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 It really is a word play of the terms </a:t>
          </a:r>
          <a:r>
            <a:rPr lang="en-US" sz="1400" b="1" i="0" u="sng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</a:t>
          </a:r>
          <a:r>
            <a:rPr lang="en-US" sz="14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eric </a:t>
          </a:r>
          <a:r>
            <a:rPr lang="en-US" sz="1400" b="1" i="0" u="sng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PY</a:t>
          </a:r>
          <a:r>
            <a:rPr lang="en-US" sz="14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thon </a:t>
          </a:r>
        </a:p>
      </dsp:txBody>
      <dsp:txXfrm>
        <a:off x="55744" y="1397715"/>
        <a:ext cx="5739351" cy="1030432"/>
      </dsp:txXfrm>
    </dsp:sp>
    <dsp:sp modelId="{61E576F1-FB1E-4DE6-823D-972669B3E62F}">
      <dsp:nvSpPr>
        <dsp:cNvPr id="0" name=""/>
        <dsp:cNvSpPr/>
      </dsp:nvSpPr>
      <dsp:spPr>
        <a:xfrm>
          <a:off x="0" y="2659571"/>
          <a:ext cx="5850839" cy="1141920"/>
        </a:xfrm>
        <a:prstGeom prst="roundRect">
          <a:avLst/>
        </a:prstGeom>
        <a:solidFill>
          <a:srgbClr val="04307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 It is used by data analysts and data scientists for its flexibility, computation speed, and simplicity.  </a:t>
          </a:r>
        </a:p>
      </dsp:txBody>
      <dsp:txXfrm>
        <a:off x="55744" y="2715315"/>
        <a:ext cx="5739351" cy="1030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4FA34-CE9E-48EB-804C-DBB8BB59F71C}">
      <dsp:nvSpPr>
        <dsp:cNvPr id="0" name=""/>
        <dsp:cNvSpPr/>
      </dsp:nvSpPr>
      <dsp:spPr>
        <a:xfrm>
          <a:off x="0" y="2618"/>
          <a:ext cx="7969623" cy="617760"/>
        </a:xfrm>
        <a:prstGeom prst="roundRect">
          <a:avLst/>
        </a:prstGeom>
        <a:solidFill>
          <a:srgbClr val="FF71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looks similar to a list.</a:t>
          </a:r>
        </a:p>
      </dsp:txBody>
      <dsp:txXfrm>
        <a:off x="30157" y="32775"/>
        <a:ext cx="7909309" cy="557446"/>
      </dsp:txXfrm>
    </dsp:sp>
    <dsp:sp modelId="{EC45C7B9-DB60-4673-9D66-92B069784ACC}">
      <dsp:nvSpPr>
        <dsp:cNvPr id="0" name=""/>
        <dsp:cNvSpPr/>
      </dsp:nvSpPr>
      <dsp:spPr>
        <a:xfrm>
          <a:off x="0" y="715418"/>
          <a:ext cx="7969623" cy="617760"/>
        </a:xfrm>
        <a:prstGeom prst="roundRect">
          <a:avLst/>
        </a:prstGeom>
        <a:solidFill>
          <a:srgbClr val="FF71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is a grid of values indexed by positive integers.</a:t>
          </a:r>
        </a:p>
      </dsp:txBody>
      <dsp:txXfrm>
        <a:off x="30157" y="745575"/>
        <a:ext cx="7909309" cy="557446"/>
      </dsp:txXfrm>
    </dsp:sp>
    <dsp:sp modelId="{13CC61C5-CA3D-4108-8514-03D8C35E18A0}">
      <dsp:nvSpPr>
        <dsp:cNvPr id="0" name=""/>
        <dsp:cNvSpPr/>
      </dsp:nvSpPr>
      <dsp:spPr>
        <a:xfrm>
          <a:off x="0" y="1428218"/>
          <a:ext cx="7969623" cy="617760"/>
        </a:xfrm>
        <a:prstGeom prst="roundRect">
          <a:avLst/>
        </a:prstGeom>
        <a:solidFill>
          <a:srgbClr val="FF71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generally contains numeric values. However, it can also have strings.</a:t>
          </a:r>
        </a:p>
      </dsp:txBody>
      <dsp:txXfrm>
        <a:off x="30157" y="1458375"/>
        <a:ext cx="7909309" cy="557446"/>
      </dsp:txXfrm>
    </dsp:sp>
    <dsp:sp modelId="{67FD3F69-3469-402E-9A0E-7EC692EA9F06}">
      <dsp:nvSpPr>
        <dsp:cNvPr id="0" name=""/>
        <dsp:cNvSpPr/>
      </dsp:nvSpPr>
      <dsp:spPr>
        <a:xfrm>
          <a:off x="0" y="2141018"/>
          <a:ext cx="7969623" cy="617760"/>
        </a:xfrm>
        <a:prstGeom prst="roundRect">
          <a:avLst/>
        </a:prstGeom>
        <a:solidFill>
          <a:srgbClr val="FF71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works faster than lists.</a:t>
          </a:r>
        </a:p>
      </dsp:txBody>
      <dsp:txXfrm>
        <a:off x="30157" y="2171175"/>
        <a:ext cx="7909309" cy="557446"/>
      </dsp:txXfrm>
    </dsp:sp>
    <dsp:sp modelId="{A5D775C5-ADB7-4BFA-A02D-F0C596C9F206}">
      <dsp:nvSpPr>
        <dsp:cNvPr id="0" name=""/>
        <dsp:cNvSpPr/>
      </dsp:nvSpPr>
      <dsp:spPr>
        <a:xfrm>
          <a:off x="0" y="2853818"/>
          <a:ext cx="7969623" cy="617760"/>
        </a:xfrm>
        <a:prstGeom prst="roundRect">
          <a:avLst/>
        </a:prstGeom>
        <a:solidFill>
          <a:srgbClr val="FF71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</a:t>
          </a: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can be multidimensional.</a:t>
          </a:r>
        </a:p>
      </dsp:txBody>
      <dsp:txXfrm>
        <a:off x="30157" y="2883975"/>
        <a:ext cx="7909309" cy="55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F73E6-43BD-4593-94CD-70F5F017DC8C}">
      <dsp:nvSpPr>
        <dsp:cNvPr id="0" name=""/>
        <dsp:cNvSpPr/>
      </dsp:nvSpPr>
      <dsp:spPr>
        <a:xfrm>
          <a:off x="0" y="31174"/>
          <a:ext cx="8435788" cy="748800"/>
        </a:xfrm>
        <a:prstGeom prst="roundRec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They are the features or characteristics that describe the object.</a:t>
          </a:r>
        </a:p>
      </dsp:txBody>
      <dsp:txXfrm>
        <a:off x="36553" y="67727"/>
        <a:ext cx="8362682" cy="675694"/>
      </dsp:txXfrm>
    </dsp:sp>
    <dsp:sp modelId="{1756AAE2-9139-4064-A733-9E83720323BE}">
      <dsp:nvSpPr>
        <dsp:cNvPr id="0" name=""/>
        <dsp:cNvSpPr/>
      </dsp:nvSpPr>
      <dsp:spPr>
        <a:xfrm>
          <a:off x="0" y="895174"/>
          <a:ext cx="8435788" cy="748800"/>
        </a:xfrm>
        <a:prstGeom prst="roundRec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They do not have parentheses following them.</a:t>
          </a:r>
        </a:p>
      </dsp:txBody>
      <dsp:txXfrm>
        <a:off x="36553" y="931727"/>
        <a:ext cx="8362682" cy="675694"/>
      </dsp:txXfrm>
    </dsp:sp>
    <dsp:sp modelId="{E657D2CB-8007-43D0-80A4-53E9A9C55CF1}">
      <dsp:nvSpPr>
        <dsp:cNvPr id="0" name=""/>
        <dsp:cNvSpPr/>
      </dsp:nvSpPr>
      <dsp:spPr>
        <a:xfrm>
          <a:off x="0" y="1759174"/>
          <a:ext cx="8435788" cy="748800"/>
        </a:xfrm>
        <a:prstGeom prst="roundRec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For </a:t>
          </a: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example, some attributes of the Numpy array are:</a:t>
          </a:r>
        </a:p>
      </dsp:txBody>
      <dsp:txXfrm>
        <a:off x="36553" y="1795727"/>
        <a:ext cx="8362682" cy="675694"/>
      </dsp:txXfrm>
    </dsp:sp>
    <dsp:sp modelId="{1B12A167-03B3-4FB0-AE21-0E110DE47691}">
      <dsp:nvSpPr>
        <dsp:cNvPr id="0" name=""/>
        <dsp:cNvSpPr/>
      </dsp:nvSpPr>
      <dsp:spPr>
        <a:xfrm>
          <a:off x="0" y="2507974"/>
          <a:ext cx="8435788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3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shape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dtype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ndim</a:t>
          </a:r>
          <a:endParaRPr lang="en-US" sz="1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2507974"/>
        <a:ext cx="8435788" cy="1055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4FA34-CE9E-48EB-804C-DBB8BB59F71C}">
      <dsp:nvSpPr>
        <dsp:cNvPr id="0" name=""/>
        <dsp:cNvSpPr/>
      </dsp:nvSpPr>
      <dsp:spPr>
        <a:xfrm>
          <a:off x="0" y="3338"/>
          <a:ext cx="6118411" cy="1048320"/>
        </a:xfrm>
        <a:prstGeom prst="roundRect">
          <a:avLst/>
        </a:prstGeom>
        <a:solidFill>
          <a:srgbClr val="9400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element in the array can be accessed by its positional index.</a:t>
          </a:r>
        </a:p>
      </dsp:txBody>
      <dsp:txXfrm>
        <a:off x="51175" y="54513"/>
        <a:ext cx="6016061" cy="945970"/>
      </dsp:txXfrm>
    </dsp:sp>
    <dsp:sp modelId="{7D0BC6E8-A4B1-4229-9BF3-F463511AE463}">
      <dsp:nvSpPr>
        <dsp:cNvPr id="0" name=""/>
        <dsp:cNvSpPr/>
      </dsp:nvSpPr>
      <dsp:spPr>
        <a:xfrm>
          <a:off x="0" y="1212938"/>
          <a:ext cx="6118411" cy="1048320"/>
        </a:xfrm>
        <a:prstGeom prst="roundRect">
          <a:avLst/>
        </a:prstGeom>
        <a:solidFill>
          <a:srgbClr val="9400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index for an array starts at 0 from left and at -1 from the right.</a:t>
          </a:r>
        </a:p>
      </dsp:txBody>
      <dsp:txXfrm>
        <a:off x="51175" y="1264113"/>
        <a:ext cx="6016061" cy="945970"/>
      </dsp:txXfrm>
    </dsp:sp>
    <dsp:sp modelId="{6F0E2946-D0CE-4169-859C-E8C468351DDA}">
      <dsp:nvSpPr>
        <dsp:cNvPr id="0" name=""/>
        <dsp:cNvSpPr/>
      </dsp:nvSpPr>
      <dsp:spPr>
        <a:xfrm>
          <a:off x="0" y="2422538"/>
          <a:ext cx="6118411" cy="1048320"/>
        </a:xfrm>
        <a:prstGeom prst="roundRect">
          <a:avLst/>
        </a:prstGeom>
        <a:solidFill>
          <a:srgbClr val="9400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is the same for a list or string or any other sequence type.</a:t>
          </a:r>
        </a:p>
      </dsp:txBody>
      <dsp:txXfrm>
        <a:off x="51175" y="2473713"/>
        <a:ext cx="6016061" cy="945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DFA1E-120D-4B9C-B2BC-50252A0AEA83}">
      <dsp:nvSpPr>
        <dsp:cNvPr id="0" name=""/>
        <dsp:cNvSpPr/>
      </dsp:nvSpPr>
      <dsp:spPr>
        <a:xfrm>
          <a:off x="0" y="3675277"/>
          <a:ext cx="8460000" cy="482378"/>
        </a:xfrm>
        <a:prstGeom prst="rec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+mn-lt"/>
            </a:rPr>
            <a:t>Seed helps you get the same random dataset if you use the same seed number.</a:t>
          </a:r>
          <a:endParaRPr lang="en-US" sz="1400" kern="1200" dirty="0">
            <a:latin typeface="+mn-lt"/>
          </a:endParaRPr>
        </a:p>
      </dsp:txBody>
      <dsp:txXfrm>
        <a:off x="0" y="3675277"/>
        <a:ext cx="8460000" cy="482378"/>
      </dsp:txXfrm>
    </dsp:sp>
    <dsp:sp modelId="{4C9D1D9E-C933-4399-A9B6-5607E04FD11B}">
      <dsp:nvSpPr>
        <dsp:cNvPr id="0" name=""/>
        <dsp:cNvSpPr/>
      </dsp:nvSpPr>
      <dsp:spPr>
        <a:xfrm rot="10800000">
          <a:off x="0" y="2940615"/>
          <a:ext cx="8460000" cy="741897"/>
        </a:xfrm>
        <a:prstGeom prst="upArrowCallou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+mn-lt"/>
            </a:rPr>
            <a:t>So, to get the same set of random patients, use the seed functionality.</a:t>
          </a:r>
          <a:endParaRPr lang="en-US" sz="1400" kern="1200" dirty="0">
            <a:latin typeface="+mn-lt"/>
          </a:endParaRPr>
        </a:p>
      </dsp:txBody>
      <dsp:txXfrm rot="10800000">
        <a:off x="0" y="2940615"/>
        <a:ext cx="8460000" cy="482062"/>
      </dsp:txXfrm>
    </dsp:sp>
    <dsp:sp modelId="{1C427DE2-D4E5-4484-B7BB-BBA103E6CB10}">
      <dsp:nvSpPr>
        <dsp:cNvPr id="0" name=""/>
        <dsp:cNvSpPr/>
      </dsp:nvSpPr>
      <dsp:spPr>
        <a:xfrm rot="10800000">
          <a:off x="0" y="2205953"/>
          <a:ext cx="8460000" cy="741897"/>
        </a:xfrm>
        <a:prstGeom prst="upArrowCallou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+mn-lt"/>
            </a:rPr>
            <a:t>However, if you use the choice method on day 2, you may get a different set of random patients. </a:t>
          </a:r>
          <a:endParaRPr lang="en-US" sz="1400" kern="1200" dirty="0">
            <a:latin typeface="+mn-lt"/>
          </a:endParaRPr>
        </a:p>
      </dsp:txBody>
      <dsp:txXfrm rot="10800000">
        <a:off x="0" y="2205953"/>
        <a:ext cx="8460000" cy="482062"/>
      </dsp:txXfrm>
    </dsp:sp>
    <dsp:sp modelId="{045B848D-542C-4A39-A1B7-D2D0D95E0D90}">
      <dsp:nvSpPr>
        <dsp:cNvPr id="0" name=""/>
        <dsp:cNvSpPr/>
      </dsp:nvSpPr>
      <dsp:spPr>
        <a:xfrm rot="10800000">
          <a:off x="0" y="1471291"/>
          <a:ext cx="8460000" cy="741897"/>
        </a:xfrm>
        <a:prstGeom prst="upArrowCallou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+mn-lt"/>
            </a:rPr>
            <a:t>Use the choice function from the random module to get the data on day 1 for 600 random patients.</a:t>
          </a:r>
          <a:endParaRPr lang="en-US" sz="1400" kern="1200" dirty="0">
            <a:latin typeface="+mn-lt"/>
          </a:endParaRPr>
        </a:p>
      </dsp:txBody>
      <dsp:txXfrm rot="10800000">
        <a:off x="0" y="1471291"/>
        <a:ext cx="8460000" cy="482062"/>
      </dsp:txXfrm>
    </dsp:sp>
    <dsp:sp modelId="{EF786E03-45E4-4D96-A007-38D3B010A762}">
      <dsp:nvSpPr>
        <dsp:cNvPr id="0" name=""/>
        <dsp:cNvSpPr/>
      </dsp:nvSpPr>
      <dsp:spPr>
        <a:xfrm rot="10800000">
          <a:off x="0" y="736629"/>
          <a:ext cx="8460000" cy="741897"/>
        </a:xfrm>
        <a:prstGeom prst="upArrowCallou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+mn-lt"/>
            </a:rPr>
            <a:t>You want to monitor the behavior of a drug or antidote on 600 random patients. </a:t>
          </a:r>
          <a:endParaRPr lang="en-US" sz="1400" kern="1200" dirty="0">
            <a:latin typeface="+mn-lt"/>
          </a:endParaRPr>
        </a:p>
      </dsp:txBody>
      <dsp:txXfrm rot="10800000">
        <a:off x="0" y="736629"/>
        <a:ext cx="8460000" cy="482062"/>
      </dsp:txXfrm>
    </dsp:sp>
    <dsp:sp modelId="{CE94C518-3B6C-47A8-A84C-2124860CED2A}">
      <dsp:nvSpPr>
        <dsp:cNvPr id="0" name=""/>
        <dsp:cNvSpPr/>
      </dsp:nvSpPr>
      <dsp:spPr>
        <a:xfrm rot="10800000">
          <a:off x="0" y="1967"/>
          <a:ext cx="8460000" cy="741897"/>
        </a:xfrm>
        <a:prstGeom prst="upArrowCallout">
          <a:avLst/>
        </a:prstGeom>
        <a:solidFill>
          <a:srgbClr val="13D08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+mn-lt"/>
            </a:rPr>
            <a:t>Assume you are working with a dataset that of about 1000 patients. </a:t>
          </a:r>
          <a:endParaRPr lang="en-US" sz="1400" kern="1200" dirty="0">
            <a:latin typeface="+mn-lt"/>
          </a:endParaRPr>
        </a:p>
      </dsp:txBody>
      <dsp:txXfrm rot="10800000">
        <a:off x="0" y="1967"/>
        <a:ext cx="8460000" cy="482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1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22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97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58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358271b2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358271b2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502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03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6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358271b2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358271b2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64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65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5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latin typeface="Open Sans"/>
              <a:ea typeface="Open San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262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230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92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556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328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615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492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419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86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358271b2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358271b2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335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91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358271b2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358271b2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3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77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22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819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543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313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215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053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501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847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30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582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824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78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924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358271b2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358271b2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055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1377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710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6508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56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226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18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7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3798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624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358271b2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358271b2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1446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3816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890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8046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448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8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358271b2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358271b2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5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4a40dfe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4a40dfe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9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5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0"/>
          <p:cNvPicPr preferRelativeResize="0"/>
          <p:nvPr/>
        </p:nvPicPr>
        <p:blipFill>
          <a:blip r:embed="rId2"/>
          <a:srcRect/>
          <a:stretch/>
        </p:blipFill>
        <p:spPr>
          <a:xfrm>
            <a:off x="764503" y="3626015"/>
            <a:ext cx="1848213" cy="87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4425" y="654200"/>
            <a:ext cx="959567" cy="87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50" y="4626575"/>
            <a:ext cx="615078" cy="5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15650" y="312000"/>
            <a:ext cx="29292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24334" y="143000"/>
            <a:ext cx="23226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6" name="Google Shape;57;p14">
            <a:extLst>
              <a:ext uri="{FF2B5EF4-FFF2-40B4-BE49-F238E27FC236}">
                <a16:creationId xmlns:a16="http://schemas.microsoft.com/office/drawing/2014/main" id="{8404A3C2-AF5D-418E-BF7E-5ACB62533BB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7870604" y="143000"/>
            <a:ext cx="1042192" cy="49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64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-150"/>
            <a:ext cx="9142500" cy="5143500"/>
          </a:xfrm>
          <a:prstGeom prst="rect">
            <a:avLst/>
          </a:prstGeom>
          <a:gradFill>
            <a:gsLst>
              <a:gs pos="0">
                <a:srgbClr val="26A5F7"/>
              </a:gs>
              <a:gs pos="100000">
                <a:srgbClr val="AD1EDD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51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0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638303" y="1116808"/>
            <a:ext cx="4579156" cy="191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196A8EE-664E-445F-9D85-4CAD7C7E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10" b="810"/>
          <a:stretch/>
        </p:blipFill>
        <p:spPr bwMode="auto">
          <a:xfrm>
            <a:off x="6154690" y="2017336"/>
            <a:ext cx="2027776" cy="199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Creating and using NumPy Arrays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>
                <a:latin typeface="Open Sans"/>
                <a:ea typeface="Open Sans"/>
                <a:cs typeface="Open Sans"/>
                <a:sym typeface="Roboto"/>
              </a:rPr>
              <a:t>NumPy array</a:t>
            </a:r>
            <a:endParaRPr lang="en-US" dirty="0">
              <a:latin typeface="Open Sans"/>
              <a:ea typeface="Open Sans"/>
              <a:cs typeface="Open Sans"/>
              <a:sym typeface="Roboto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18ECC49-FB15-4454-A347-C388549DF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671854"/>
              </p:ext>
            </p:extLst>
          </p:nvPr>
        </p:nvGraphicFramePr>
        <p:xfrm>
          <a:off x="587189" y="1326777"/>
          <a:ext cx="7969623" cy="3474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50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Creating and using NumPy Arrays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2082800" y="1910036"/>
            <a:ext cx="4978400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Creating and using NumPy Arrays </a:t>
            </a:r>
          </a:p>
        </p:txBody>
      </p:sp>
    </p:spTree>
    <p:extLst>
      <p:ext uri="{BB962C8B-B14F-4D97-AF65-F5344CB8AC3E}">
        <p14:creationId xmlns:p14="http://schemas.microsoft.com/office/powerpoint/2010/main" val="159018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Creating and using NumPy Arrays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>
                <a:latin typeface="Open Sans"/>
                <a:ea typeface="Open Sans"/>
                <a:cs typeface="Open Sans"/>
                <a:sym typeface="Roboto"/>
              </a:rPr>
              <a:t>Types of NumPy arrays</a:t>
            </a:r>
            <a:endParaRPr lang="en-US" dirty="0">
              <a:latin typeface="Open Sans"/>
              <a:ea typeface="Open Sans"/>
              <a:cs typeface="Open Sans"/>
              <a:sym typeface="Roboto"/>
            </a:endParaRPr>
          </a:p>
        </p:txBody>
      </p:sp>
      <p:pic>
        <p:nvPicPr>
          <p:cNvPr id="5" name="Google Shape;115;p23">
            <a:extLst>
              <a:ext uri="{FF2B5EF4-FFF2-40B4-BE49-F238E27FC236}">
                <a16:creationId xmlns:a16="http://schemas.microsoft.com/office/drawing/2014/main" id="{89C31B2D-E500-4BCD-B8EE-0B01D6FCEA8A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0282" r="10282"/>
          <a:stretch/>
        </p:blipFill>
        <p:spPr>
          <a:xfrm>
            <a:off x="233086" y="1821892"/>
            <a:ext cx="2456330" cy="1655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70852-8B32-48AD-9B88-CAC14BBE99BB}"/>
              </a:ext>
            </a:extLst>
          </p:cNvPr>
          <p:cNvSpPr/>
          <p:nvPr/>
        </p:nvSpPr>
        <p:spPr>
          <a:xfrm>
            <a:off x="114829" y="1143822"/>
            <a:ext cx="2701388" cy="469825"/>
          </a:xfrm>
          <a:prstGeom prst="rect">
            <a:avLst/>
          </a:prstGeom>
          <a:solidFill>
            <a:srgbClr val="CA4B69"/>
          </a:solidFill>
          <a:ln>
            <a:solidFill>
              <a:srgbClr val="CA4B69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 kern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rPr>
              <a:t>1D NumPy array</a:t>
            </a:r>
            <a:endParaRPr lang="en-US" sz="14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935D40-4A2B-4281-B56B-9BD3477D9119}"/>
              </a:ext>
            </a:extLst>
          </p:cNvPr>
          <p:cNvSpPr/>
          <p:nvPr/>
        </p:nvSpPr>
        <p:spPr>
          <a:xfrm>
            <a:off x="141723" y="3720353"/>
            <a:ext cx="2701388" cy="1358823"/>
          </a:xfrm>
          <a:custGeom>
            <a:avLst/>
            <a:gdLst>
              <a:gd name="connsiteX0" fmla="*/ 0 w 2701388"/>
              <a:gd name="connsiteY0" fmla="*/ 0 h 2854800"/>
              <a:gd name="connsiteX1" fmla="*/ 2701388 w 2701388"/>
              <a:gd name="connsiteY1" fmla="*/ 0 h 2854800"/>
              <a:gd name="connsiteX2" fmla="*/ 2701388 w 2701388"/>
              <a:gd name="connsiteY2" fmla="*/ 2854800 h 2854800"/>
              <a:gd name="connsiteX3" fmla="*/ 0 w 2701388"/>
              <a:gd name="connsiteY3" fmla="*/ 2854800 h 2854800"/>
              <a:gd name="connsiteX4" fmla="*/ 0 w 2701388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388" h="2854800">
                <a:moveTo>
                  <a:pt x="0" y="0"/>
                </a:moveTo>
                <a:lnTo>
                  <a:pt x="2701388" y="0"/>
                </a:lnTo>
                <a:lnTo>
                  <a:pt x="2701388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108000" rIns="99568" bIns="108000" numCol="1" spcCol="1270" anchor="t" anchorCtr="0">
            <a:noAutofit/>
          </a:bodyPr>
          <a:lstStyle/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elements only in one dimension. </a:t>
            </a: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Therefore, the shape of the Numpy array should contain only one value in the tuple.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5FD82-606D-4A07-AF28-B44BBEB03D19}"/>
              </a:ext>
            </a:extLst>
          </p:cNvPr>
          <p:cNvSpPr/>
          <p:nvPr/>
        </p:nvSpPr>
        <p:spPr>
          <a:xfrm>
            <a:off x="3176481" y="1098999"/>
            <a:ext cx="2701388" cy="469825"/>
          </a:xfrm>
          <a:prstGeom prst="rect">
            <a:avLst/>
          </a:prstGeom>
          <a:solidFill>
            <a:srgbClr val="CA4B69"/>
          </a:solidFill>
          <a:ln>
            <a:solidFill>
              <a:srgbClr val="CA4B69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rPr>
              <a:t>2D NumPy array</a:t>
            </a:r>
            <a:endParaRPr lang="en-US" sz="14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ED46E5-E018-4182-BC62-985E47B1D232}"/>
              </a:ext>
            </a:extLst>
          </p:cNvPr>
          <p:cNvSpPr/>
          <p:nvPr/>
        </p:nvSpPr>
        <p:spPr>
          <a:xfrm>
            <a:off x="3221305" y="3720353"/>
            <a:ext cx="2701388" cy="1358823"/>
          </a:xfrm>
          <a:custGeom>
            <a:avLst/>
            <a:gdLst>
              <a:gd name="connsiteX0" fmla="*/ 0 w 2701388"/>
              <a:gd name="connsiteY0" fmla="*/ 0 h 2854800"/>
              <a:gd name="connsiteX1" fmla="*/ 2701388 w 2701388"/>
              <a:gd name="connsiteY1" fmla="*/ 0 h 2854800"/>
              <a:gd name="connsiteX2" fmla="*/ 2701388 w 2701388"/>
              <a:gd name="connsiteY2" fmla="*/ 2854800 h 2854800"/>
              <a:gd name="connsiteX3" fmla="*/ 0 w 2701388"/>
              <a:gd name="connsiteY3" fmla="*/ 2854800 h 2854800"/>
              <a:gd name="connsiteX4" fmla="*/ 0 w 2701388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388" h="2854800">
                <a:moveTo>
                  <a:pt x="0" y="0"/>
                </a:moveTo>
                <a:lnTo>
                  <a:pt x="2701388" y="0"/>
                </a:lnTo>
                <a:lnTo>
                  <a:pt x="2701388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108000" rIns="99568" bIns="108000" numCol="1" spcCol="1270" anchor="t" anchorCtr="0">
            <a:noAutofit/>
          </a:bodyPr>
          <a:lstStyle/>
          <a:p>
            <a:pPr marL="285750" lvl="1" indent="-28575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an array within an array. </a:t>
            </a:r>
          </a:p>
          <a:p>
            <a:pPr marL="285750" lvl="1" indent="-28575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position of a data element is referred to by two indices instead of one.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9E0A4-D067-4901-A986-8CDB4C1D2E38}"/>
              </a:ext>
            </a:extLst>
          </p:cNvPr>
          <p:cNvSpPr/>
          <p:nvPr/>
        </p:nvSpPr>
        <p:spPr>
          <a:xfrm>
            <a:off x="6273994" y="1143822"/>
            <a:ext cx="2701388" cy="469825"/>
          </a:xfrm>
          <a:prstGeom prst="rect">
            <a:avLst/>
          </a:prstGeom>
          <a:solidFill>
            <a:srgbClr val="CA4B69"/>
          </a:solidFill>
          <a:ln>
            <a:solidFill>
              <a:srgbClr val="CA4B69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rPr>
              <a:t>3D NumPy array</a:t>
            </a:r>
            <a:endParaRPr lang="en-GB" sz="1400" b="0" i="0" u="none" strike="noStrike" kern="1200" cap="none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venir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2B8F28-8176-4526-89AD-ADD9C52C5921}"/>
              </a:ext>
            </a:extLst>
          </p:cNvPr>
          <p:cNvSpPr/>
          <p:nvPr/>
        </p:nvSpPr>
        <p:spPr>
          <a:xfrm>
            <a:off x="6300888" y="3720353"/>
            <a:ext cx="2701388" cy="1358823"/>
          </a:xfrm>
          <a:custGeom>
            <a:avLst/>
            <a:gdLst>
              <a:gd name="connsiteX0" fmla="*/ 0 w 2701388"/>
              <a:gd name="connsiteY0" fmla="*/ 0 h 2854800"/>
              <a:gd name="connsiteX1" fmla="*/ 2701388 w 2701388"/>
              <a:gd name="connsiteY1" fmla="*/ 0 h 2854800"/>
              <a:gd name="connsiteX2" fmla="*/ 2701388 w 2701388"/>
              <a:gd name="connsiteY2" fmla="*/ 2854800 h 2854800"/>
              <a:gd name="connsiteX3" fmla="*/ 0 w 2701388"/>
              <a:gd name="connsiteY3" fmla="*/ 2854800 h 2854800"/>
              <a:gd name="connsiteX4" fmla="*/ 0 w 2701388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388" h="2854800">
                <a:moveTo>
                  <a:pt x="0" y="0"/>
                </a:moveTo>
                <a:lnTo>
                  <a:pt x="2701388" y="0"/>
                </a:lnTo>
                <a:lnTo>
                  <a:pt x="2701388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108000" rIns="99568" bIns="108000" numCol="1" spcCol="1270" anchor="t" anchorCtr="0">
            <a:noAutofit/>
          </a:bodyPr>
          <a:lstStyle/>
          <a:p>
            <a:pPr marL="285750" lvl="1" indent="-28575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comprises three nested levels of arrays, one for each dimension.</a:t>
            </a:r>
          </a:p>
          <a:p>
            <a:pPr marL="285750" lvl="1" indent="-28575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0" i="0" u="sng" strike="noStrike" kern="1200" cap="none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rPr>
              <a:t>Note</a:t>
            </a:r>
            <a:r>
              <a:rPr lang="en-US" sz="1400" b="0" i="0" u="none" strike="noStrike" kern="1200" cap="none" dirty="0">
                <a:solidFill>
                  <a:srgbClr val="43434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rPr>
              <a:t>: NumPy is fast with multi-dimensions.</a:t>
            </a:r>
            <a:endParaRPr lang="en-GB" sz="1400" b="0" i="0" u="none" strike="noStrike" kern="1200" cap="none" dirty="0">
              <a:solidFill>
                <a:srgbClr val="43434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venir"/>
            </a:endParaRPr>
          </a:p>
        </p:txBody>
      </p:sp>
      <p:pic>
        <p:nvPicPr>
          <p:cNvPr id="14" name="Google Shape;131;p25">
            <a:extLst>
              <a:ext uri="{FF2B5EF4-FFF2-40B4-BE49-F238E27FC236}">
                <a16:creationId xmlns:a16="http://schemas.microsoft.com/office/drawing/2014/main" id="{6851217D-8413-467E-BDD1-AAFEB0D1687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799" t="2477" r="8633" b="3394"/>
          <a:stretch/>
        </p:blipFill>
        <p:spPr>
          <a:xfrm>
            <a:off x="6508375" y="1721225"/>
            <a:ext cx="2237591" cy="186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23;p24">
            <a:extLst>
              <a:ext uri="{FF2B5EF4-FFF2-40B4-BE49-F238E27FC236}">
                <a16:creationId xmlns:a16="http://schemas.microsoft.com/office/drawing/2014/main" id="{D9561DFD-F613-4280-88D8-75D834DED8A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559" t="4511" r="6534" b="5278"/>
          <a:stretch/>
        </p:blipFill>
        <p:spPr>
          <a:xfrm>
            <a:off x="3168210" y="1783976"/>
            <a:ext cx="2700000" cy="1746587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3060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Creating and using NumPy Arrays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2082800" y="1910036"/>
            <a:ext cx="4978400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Creating and using NumPy Arrays </a:t>
            </a:r>
          </a:p>
        </p:txBody>
      </p:sp>
    </p:spTree>
    <p:extLst>
      <p:ext uri="{BB962C8B-B14F-4D97-AF65-F5344CB8AC3E}">
        <p14:creationId xmlns:p14="http://schemas.microsoft.com/office/powerpoint/2010/main" val="417832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/>
        </p:nvSpPr>
        <p:spPr>
          <a:xfrm>
            <a:off x="2040078" y="1851767"/>
            <a:ext cx="5063844" cy="143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latin typeface="Open Sans Semibold"/>
                <a:ea typeface="Open Sans"/>
                <a:cs typeface="Open Sans"/>
              </a:rPr>
              <a:t>NumPy Array Attributes </a:t>
            </a:r>
          </a:p>
        </p:txBody>
      </p:sp>
    </p:spTree>
    <p:extLst>
      <p:ext uri="{BB962C8B-B14F-4D97-AF65-F5344CB8AC3E}">
        <p14:creationId xmlns:p14="http://schemas.microsoft.com/office/powerpoint/2010/main" val="354984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NumPy Array Attributes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06A4B5-7096-44E4-9996-BBF8B71F2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904214"/>
              </p:ext>
            </p:extLst>
          </p:nvPr>
        </p:nvGraphicFramePr>
        <p:xfrm>
          <a:off x="354106" y="1039906"/>
          <a:ext cx="8435788" cy="35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592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NumPy Array Attributes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2082800" y="1910036"/>
            <a:ext cx="4978400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NumPy Array Attributes</a:t>
            </a:r>
          </a:p>
        </p:txBody>
      </p:sp>
    </p:spTree>
    <p:extLst>
      <p:ext uri="{BB962C8B-B14F-4D97-AF65-F5344CB8AC3E}">
        <p14:creationId xmlns:p14="http://schemas.microsoft.com/office/powerpoint/2010/main" val="18147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/>
        </p:nvSpPr>
        <p:spPr>
          <a:xfrm>
            <a:off x="2040078" y="1878775"/>
            <a:ext cx="5063844" cy="13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latin typeface="Open Sans Semibold"/>
                <a:ea typeface="Open Sans"/>
                <a:cs typeface="Open Sans"/>
              </a:rPr>
              <a:t>Array 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324245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Indexing a NumPy array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18ECC49-FB15-4454-A347-C388549DF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232949"/>
              </p:ext>
            </p:extLst>
          </p:nvPr>
        </p:nvGraphicFramePr>
        <p:xfrm>
          <a:off x="1512795" y="1326777"/>
          <a:ext cx="6118411" cy="3474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77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Array 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67776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271101" y="142308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LEARNING OBJECTIVES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5718E3-F9E6-4C0F-8D96-63B5FB7AE1DD}"/>
              </a:ext>
            </a:extLst>
          </p:cNvPr>
          <p:cNvGrpSpPr/>
          <p:nvPr/>
        </p:nvGrpSpPr>
        <p:grpSpPr>
          <a:xfrm>
            <a:off x="3662483" y="1138616"/>
            <a:ext cx="292942" cy="233918"/>
            <a:chOff x="3818849" y="1200048"/>
            <a:chExt cx="292942" cy="233918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19B0F78C-6791-4A62-B17F-BDA197F01D18}"/>
                </a:ext>
              </a:extLst>
            </p:cNvPr>
            <p:cNvSpPr/>
            <p:nvPr/>
          </p:nvSpPr>
          <p:spPr>
            <a:xfrm>
              <a:off x="3818849" y="1200049"/>
              <a:ext cx="148855" cy="233917"/>
            </a:xfrm>
            <a:prstGeom prst="chevron">
              <a:avLst/>
            </a:prstGeom>
            <a:solidFill>
              <a:srgbClr val="2AA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D47B4A97-9D11-41AF-91B4-4AD523405B99}"/>
                </a:ext>
              </a:extLst>
            </p:cNvPr>
            <p:cNvSpPr/>
            <p:nvPr/>
          </p:nvSpPr>
          <p:spPr>
            <a:xfrm>
              <a:off x="3890892" y="1200048"/>
              <a:ext cx="148855" cy="233917"/>
            </a:xfrm>
            <a:prstGeom prst="chevron">
              <a:avLst/>
            </a:prstGeom>
            <a:solidFill>
              <a:srgbClr val="537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7798ABC-94BE-40D9-A238-FC1A501C3A40}"/>
                </a:ext>
              </a:extLst>
            </p:cNvPr>
            <p:cNvSpPr/>
            <p:nvPr/>
          </p:nvSpPr>
          <p:spPr>
            <a:xfrm>
              <a:off x="3962936" y="1200048"/>
              <a:ext cx="148855" cy="233917"/>
            </a:xfrm>
            <a:prstGeom prst="chevron">
              <a:avLst/>
            </a:prstGeom>
            <a:solidFill>
              <a:srgbClr val="A22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AE2DFD-5D1B-4365-B9F3-C9F84484E5EA}"/>
              </a:ext>
            </a:extLst>
          </p:cNvPr>
          <p:cNvSpPr txBox="1"/>
          <p:nvPr/>
        </p:nvSpPr>
        <p:spPr>
          <a:xfrm>
            <a:off x="4051049" y="1101685"/>
            <a:ext cx="247375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Calibri"/>
              </a:rPr>
              <a:t>Understand what is NumPy</a:t>
            </a:r>
          </a:p>
        </p:txBody>
      </p:sp>
      <p:pic>
        <p:nvPicPr>
          <p:cNvPr id="23" name="Google Shape;147;p27">
            <a:extLst>
              <a:ext uri="{FF2B5EF4-FFF2-40B4-BE49-F238E27FC236}">
                <a16:creationId xmlns:a16="http://schemas.microsoft.com/office/drawing/2014/main" id="{A521B5A4-8FCC-4592-97C5-B66EF5F7E9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8342221" y="3588239"/>
            <a:ext cx="871302" cy="7322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2C8E14D-5DD2-42B7-935E-A529E6A32E2C}"/>
              </a:ext>
            </a:extLst>
          </p:cNvPr>
          <p:cNvGrpSpPr/>
          <p:nvPr/>
        </p:nvGrpSpPr>
        <p:grpSpPr>
          <a:xfrm>
            <a:off x="3662483" y="1641013"/>
            <a:ext cx="292942" cy="233918"/>
            <a:chOff x="3818849" y="1200048"/>
            <a:chExt cx="292942" cy="233918"/>
          </a:xfrm>
        </p:grpSpPr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5554AF14-4D30-4608-8B75-622C70B04DDB}"/>
                </a:ext>
              </a:extLst>
            </p:cNvPr>
            <p:cNvSpPr/>
            <p:nvPr/>
          </p:nvSpPr>
          <p:spPr>
            <a:xfrm>
              <a:off x="3818849" y="1200049"/>
              <a:ext cx="148855" cy="233917"/>
            </a:xfrm>
            <a:prstGeom prst="chevron">
              <a:avLst/>
            </a:prstGeom>
            <a:solidFill>
              <a:srgbClr val="2AA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4AB08E26-F56A-4995-B9BE-BA21641AF0AC}"/>
                </a:ext>
              </a:extLst>
            </p:cNvPr>
            <p:cNvSpPr/>
            <p:nvPr/>
          </p:nvSpPr>
          <p:spPr>
            <a:xfrm>
              <a:off x="3890892" y="1200048"/>
              <a:ext cx="148855" cy="233917"/>
            </a:xfrm>
            <a:prstGeom prst="chevron">
              <a:avLst/>
            </a:prstGeom>
            <a:solidFill>
              <a:srgbClr val="537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17C49DE6-3B46-41FE-BFF6-7D4DDC459552}"/>
                </a:ext>
              </a:extLst>
            </p:cNvPr>
            <p:cNvSpPr/>
            <p:nvPr/>
          </p:nvSpPr>
          <p:spPr>
            <a:xfrm>
              <a:off x="3962936" y="1200048"/>
              <a:ext cx="148855" cy="233917"/>
            </a:xfrm>
            <a:prstGeom prst="chevron">
              <a:avLst/>
            </a:prstGeom>
            <a:solidFill>
              <a:srgbClr val="A22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72D8D6-CB1C-4038-A979-3F4DE1124831}"/>
              </a:ext>
            </a:extLst>
          </p:cNvPr>
          <p:cNvSpPr txBox="1"/>
          <p:nvPr/>
        </p:nvSpPr>
        <p:spPr>
          <a:xfrm>
            <a:off x="4051049" y="1604082"/>
            <a:ext cx="349326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Calibri"/>
              </a:rPr>
              <a:t>Learn to create and use NumPy arrays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287CB-B836-436B-B512-81B562956A95}"/>
              </a:ext>
            </a:extLst>
          </p:cNvPr>
          <p:cNvGrpSpPr/>
          <p:nvPr/>
        </p:nvGrpSpPr>
        <p:grpSpPr>
          <a:xfrm>
            <a:off x="3653412" y="2197838"/>
            <a:ext cx="292942" cy="233918"/>
            <a:chOff x="3818849" y="1200048"/>
            <a:chExt cx="292942" cy="233918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65D3AA54-C8F1-4C5B-A7E7-0A82EF1F05F8}"/>
                </a:ext>
              </a:extLst>
            </p:cNvPr>
            <p:cNvSpPr/>
            <p:nvPr/>
          </p:nvSpPr>
          <p:spPr>
            <a:xfrm>
              <a:off x="3818849" y="1200049"/>
              <a:ext cx="148855" cy="233917"/>
            </a:xfrm>
            <a:prstGeom prst="chevron">
              <a:avLst/>
            </a:prstGeom>
            <a:solidFill>
              <a:srgbClr val="2AA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EF83DA8-B87A-478B-AEEA-D9BA05CBB698}"/>
                </a:ext>
              </a:extLst>
            </p:cNvPr>
            <p:cNvSpPr/>
            <p:nvPr/>
          </p:nvSpPr>
          <p:spPr>
            <a:xfrm>
              <a:off x="3890892" y="1200048"/>
              <a:ext cx="148855" cy="233917"/>
            </a:xfrm>
            <a:prstGeom prst="chevron">
              <a:avLst/>
            </a:prstGeom>
            <a:solidFill>
              <a:srgbClr val="537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E3C4260D-4FDB-4141-8E62-FD98DBAD1A7C}"/>
                </a:ext>
              </a:extLst>
            </p:cNvPr>
            <p:cNvSpPr/>
            <p:nvPr/>
          </p:nvSpPr>
          <p:spPr>
            <a:xfrm>
              <a:off x="3962936" y="1200048"/>
              <a:ext cx="148855" cy="233917"/>
            </a:xfrm>
            <a:prstGeom prst="chevron">
              <a:avLst/>
            </a:prstGeom>
            <a:solidFill>
              <a:srgbClr val="A22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7AB3E08-6BA7-440E-95B9-7C392C14DC6B}"/>
              </a:ext>
            </a:extLst>
          </p:cNvPr>
          <p:cNvSpPr txBox="1"/>
          <p:nvPr/>
        </p:nvSpPr>
        <p:spPr>
          <a:xfrm>
            <a:off x="4041978" y="2160907"/>
            <a:ext cx="328006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Calibri"/>
              </a:rPr>
              <a:t>Learn about NumPy array attributes </a:t>
            </a:r>
          </a:p>
          <a:p>
            <a:endParaRPr lang="en-US" dirty="0">
              <a:latin typeface="Open Sans"/>
              <a:ea typeface="Open San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339FD20-78D7-4445-9CB9-A01D73B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101" y="1113604"/>
            <a:ext cx="2916291" cy="2916291"/>
          </a:xfrm>
          <a:prstGeom prst="rect">
            <a:avLst/>
          </a:prstGeom>
          <a:effectLst>
            <a:outerShdw blurRad="50800" dist="38100" dir="2700000" algn="tl" rotWithShape="0">
              <a:srgbClr val="A220DB">
                <a:alpha val="40000"/>
              </a:srgb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008E1AD-4160-4378-ACE3-70A20BD91A64}"/>
              </a:ext>
            </a:extLst>
          </p:cNvPr>
          <p:cNvGrpSpPr/>
          <p:nvPr/>
        </p:nvGrpSpPr>
        <p:grpSpPr>
          <a:xfrm>
            <a:off x="3654980" y="2765021"/>
            <a:ext cx="292942" cy="233918"/>
            <a:chOff x="3818849" y="1200048"/>
            <a:chExt cx="292942" cy="233918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85F7F695-A29F-48E4-A122-18620D0B97F2}"/>
                </a:ext>
              </a:extLst>
            </p:cNvPr>
            <p:cNvSpPr/>
            <p:nvPr/>
          </p:nvSpPr>
          <p:spPr>
            <a:xfrm>
              <a:off x="3818849" y="1200049"/>
              <a:ext cx="148855" cy="233917"/>
            </a:xfrm>
            <a:prstGeom prst="chevron">
              <a:avLst/>
            </a:prstGeom>
            <a:solidFill>
              <a:srgbClr val="2AA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B8CDD3B2-DB54-4A0D-8484-5C6D927AC8EB}"/>
                </a:ext>
              </a:extLst>
            </p:cNvPr>
            <p:cNvSpPr/>
            <p:nvPr/>
          </p:nvSpPr>
          <p:spPr>
            <a:xfrm>
              <a:off x="3890892" y="1200048"/>
              <a:ext cx="148855" cy="233917"/>
            </a:xfrm>
            <a:prstGeom prst="chevron">
              <a:avLst/>
            </a:prstGeom>
            <a:solidFill>
              <a:srgbClr val="537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718A73D0-4142-4689-8B6F-42C24515AD07}"/>
                </a:ext>
              </a:extLst>
            </p:cNvPr>
            <p:cNvSpPr/>
            <p:nvPr/>
          </p:nvSpPr>
          <p:spPr>
            <a:xfrm>
              <a:off x="3962936" y="1200048"/>
              <a:ext cx="148855" cy="233917"/>
            </a:xfrm>
            <a:prstGeom prst="chevron">
              <a:avLst/>
            </a:prstGeom>
            <a:solidFill>
              <a:srgbClr val="A22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76D5710-FF14-4531-83CD-4207500080E8}"/>
              </a:ext>
            </a:extLst>
          </p:cNvPr>
          <p:cNvSpPr txBox="1"/>
          <p:nvPr/>
        </p:nvSpPr>
        <p:spPr>
          <a:xfrm>
            <a:off x="4043546" y="2728090"/>
            <a:ext cx="287610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Calibri"/>
              </a:rPr>
              <a:t>Learn to index and slice arrays </a:t>
            </a:r>
            <a:endParaRPr lang="en-US" dirty="0">
              <a:latin typeface="Open Sans"/>
              <a:ea typeface="Open San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C21939-F839-4FF2-AF50-CCCEBFBDC14D}"/>
              </a:ext>
            </a:extLst>
          </p:cNvPr>
          <p:cNvGrpSpPr/>
          <p:nvPr/>
        </p:nvGrpSpPr>
        <p:grpSpPr>
          <a:xfrm>
            <a:off x="3654000" y="3310613"/>
            <a:ext cx="292942" cy="233918"/>
            <a:chOff x="3818849" y="1200048"/>
            <a:chExt cx="292942" cy="233918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8392A258-0EF2-42FB-8196-EDC9E6B41225}"/>
                </a:ext>
              </a:extLst>
            </p:cNvPr>
            <p:cNvSpPr/>
            <p:nvPr/>
          </p:nvSpPr>
          <p:spPr>
            <a:xfrm>
              <a:off x="3818849" y="1200049"/>
              <a:ext cx="148855" cy="233917"/>
            </a:xfrm>
            <a:prstGeom prst="chevron">
              <a:avLst/>
            </a:prstGeom>
            <a:solidFill>
              <a:srgbClr val="2AA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4076A44-B66E-4CE8-AFA7-B090D2E8E029}"/>
                </a:ext>
              </a:extLst>
            </p:cNvPr>
            <p:cNvSpPr/>
            <p:nvPr/>
          </p:nvSpPr>
          <p:spPr>
            <a:xfrm>
              <a:off x="3890892" y="1200048"/>
              <a:ext cx="148855" cy="233917"/>
            </a:xfrm>
            <a:prstGeom prst="chevron">
              <a:avLst/>
            </a:prstGeom>
            <a:solidFill>
              <a:srgbClr val="537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18DDBA29-D244-45F2-A512-7291F144DB69}"/>
                </a:ext>
              </a:extLst>
            </p:cNvPr>
            <p:cNvSpPr/>
            <p:nvPr/>
          </p:nvSpPr>
          <p:spPr>
            <a:xfrm>
              <a:off x="3962936" y="1200048"/>
              <a:ext cx="148855" cy="233917"/>
            </a:xfrm>
            <a:prstGeom prst="chevron">
              <a:avLst/>
            </a:prstGeom>
            <a:solidFill>
              <a:srgbClr val="A22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3DD38B-BDF1-4673-A5B1-FE0B37DE7F81}"/>
              </a:ext>
            </a:extLst>
          </p:cNvPr>
          <p:cNvSpPr txBox="1"/>
          <p:nvPr/>
        </p:nvSpPr>
        <p:spPr>
          <a:xfrm>
            <a:off x="4049642" y="3273682"/>
            <a:ext cx="261802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Calibri"/>
              </a:rPr>
              <a:t>Understand array operations</a:t>
            </a:r>
            <a:endParaRPr lang="en-US" dirty="0">
              <a:latin typeface="Open Sans"/>
              <a:ea typeface="Open San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619E68-F5AF-40A3-80C0-FFBFB865E984}"/>
              </a:ext>
            </a:extLst>
          </p:cNvPr>
          <p:cNvGrpSpPr/>
          <p:nvPr/>
        </p:nvGrpSpPr>
        <p:grpSpPr>
          <a:xfrm>
            <a:off x="3654000" y="3837917"/>
            <a:ext cx="292942" cy="233918"/>
            <a:chOff x="3818849" y="1200048"/>
            <a:chExt cx="292942" cy="233918"/>
          </a:xfrm>
        </p:grpSpPr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58285674-38F8-402F-961E-51878E530A44}"/>
                </a:ext>
              </a:extLst>
            </p:cNvPr>
            <p:cNvSpPr/>
            <p:nvPr/>
          </p:nvSpPr>
          <p:spPr>
            <a:xfrm>
              <a:off x="3818849" y="1200049"/>
              <a:ext cx="148855" cy="233917"/>
            </a:xfrm>
            <a:prstGeom prst="chevron">
              <a:avLst/>
            </a:prstGeom>
            <a:solidFill>
              <a:srgbClr val="2AA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Arrow: Chevron 45">
              <a:extLst>
                <a:ext uri="{FF2B5EF4-FFF2-40B4-BE49-F238E27FC236}">
                  <a16:creationId xmlns:a16="http://schemas.microsoft.com/office/drawing/2014/main" id="{01BF56E8-0225-4E89-AAE6-502B7BBAF1BB}"/>
                </a:ext>
              </a:extLst>
            </p:cNvPr>
            <p:cNvSpPr/>
            <p:nvPr/>
          </p:nvSpPr>
          <p:spPr>
            <a:xfrm>
              <a:off x="3890892" y="1200048"/>
              <a:ext cx="148855" cy="233917"/>
            </a:xfrm>
            <a:prstGeom prst="chevron">
              <a:avLst/>
            </a:prstGeom>
            <a:solidFill>
              <a:srgbClr val="537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78F1657C-5122-482B-B453-8E7F0C57094E}"/>
                </a:ext>
              </a:extLst>
            </p:cNvPr>
            <p:cNvSpPr/>
            <p:nvPr/>
          </p:nvSpPr>
          <p:spPr>
            <a:xfrm>
              <a:off x="3962936" y="1200048"/>
              <a:ext cx="148855" cy="233917"/>
            </a:xfrm>
            <a:prstGeom prst="chevron">
              <a:avLst/>
            </a:prstGeom>
            <a:solidFill>
              <a:srgbClr val="A22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190703A-8A0F-42BD-B8EA-26435A2C39E7}"/>
              </a:ext>
            </a:extLst>
          </p:cNvPr>
          <p:cNvSpPr txBox="1"/>
          <p:nvPr/>
        </p:nvSpPr>
        <p:spPr>
          <a:xfrm>
            <a:off x="4046594" y="3800986"/>
            <a:ext cx="372570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Calibri"/>
              </a:rPr>
              <a:t>Learn the different ways of creating arrays</a:t>
            </a:r>
            <a:endParaRPr lang="en-US" dirty="0">
              <a:latin typeface="Open Sans"/>
              <a:ea typeface="Open San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9111F1-2C33-45B2-ADD7-18C74EAC9154}"/>
              </a:ext>
            </a:extLst>
          </p:cNvPr>
          <p:cNvGrpSpPr/>
          <p:nvPr/>
        </p:nvGrpSpPr>
        <p:grpSpPr>
          <a:xfrm>
            <a:off x="3654000" y="4374365"/>
            <a:ext cx="292942" cy="233918"/>
            <a:chOff x="3818849" y="1200048"/>
            <a:chExt cx="292942" cy="233918"/>
          </a:xfrm>
        </p:grpSpPr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950D30C2-A26F-4AB8-BB96-AB6A36295115}"/>
                </a:ext>
              </a:extLst>
            </p:cNvPr>
            <p:cNvSpPr/>
            <p:nvPr/>
          </p:nvSpPr>
          <p:spPr>
            <a:xfrm>
              <a:off x="3818849" y="1200049"/>
              <a:ext cx="148855" cy="233917"/>
            </a:xfrm>
            <a:prstGeom prst="chevron">
              <a:avLst/>
            </a:prstGeom>
            <a:solidFill>
              <a:srgbClr val="2AA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627A807-618D-4276-86E8-A64C66954695}"/>
                </a:ext>
              </a:extLst>
            </p:cNvPr>
            <p:cNvSpPr/>
            <p:nvPr/>
          </p:nvSpPr>
          <p:spPr>
            <a:xfrm>
              <a:off x="3890892" y="1200048"/>
              <a:ext cx="148855" cy="233917"/>
            </a:xfrm>
            <a:prstGeom prst="chevron">
              <a:avLst/>
            </a:prstGeom>
            <a:solidFill>
              <a:srgbClr val="537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9958A9E9-C3AC-42B2-A564-542AFFDCC4BC}"/>
                </a:ext>
              </a:extLst>
            </p:cNvPr>
            <p:cNvSpPr/>
            <p:nvPr/>
          </p:nvSpPr>
          <p:spPr>
            <a:xfrm>
              <a:off x="3962936" y="1200048"/>
              <a:ext cx="148855" cy="233917"/>
            </a:xfrm>
            <a:prstGeom prst="chevron">
              <a:avLst/>
            </a:prstGeom>
            <a:solidFill>
              <a:srgbClr val="A22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AE066D9-787F-423F-844D-EE1DE2976300}"/>
              </a:ext>
            </a:extLst>
          </p:cNvPr>
          <p:cNvSpPr txBox="1"/>
          <p:nvPr/>
        </p:nvSpPr>
        <p:spPr>
          <a:xfrm>
            <a:off x="4080122" y="4337434"/>
            <a:ext cx="35766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dirty="0">
                <a:latin typeface="Open Sans"/>
                <a:ea typeface="Open Sans"/>
                <a:cs typeface="Calibri"/>
              </a:rPr>
              <a:t>U</a:t>
            </a:r>
            <a:r>
              <a:rPr lang="en-US" dirty="0" err="1">
                <a:latin typeface="Open Sans"/>
                <a:ea typeface="Open Sans"/>
                <a:cs typeface="Calibri"/>
              </a:rPr>
              <a:t>nderstand</a:t>
            </a:r>
            <a:r>
              <a:rPr lang="en-US" dirty="0">
                <a:latin typeface="Open Sans"/>
                <a:ea typeface="Open Sans"/>
                <a:cs typeface="Calibri"/>
              </a:rPr>
              <a:t> random number generation</a:t>
            </a:r>
            <a:endParaRPr lang="en-US" dirty="0">
              <a:latin typeface="Open Sans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4235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Slicing 1D array elements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2EB2C-40F6-4F34-9A2C-52E71779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04264"/>
              </p:ext>
            </p:extLst>
          </p:nvPr>
        </p:nvGraphicFramePr>
        <p:xfrm>
          <a:off x="2938461" y="2819339"/>
          <a:ext cx="3267078" cy="68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4513">
                  <a:extLst>
                    <a:ext uri="{9D8B030D-6E8A-4147-A177-3AD203B41FA5}">
                      <a16:colId xmlns:a16="http://schemas.microsoft.com/office/drawing/2014/main" val="116561093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446147006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79295273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22303593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3182061649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3586705633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73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041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310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ADF2BF8F-E18E-44DC-A027-B0C3B96062A2}"/>
              </a:ext>
            </a:extLst>
          </p:cNvPr>
          <p:cNvSpPr/>
          <p:nvPr/>
        </p:nvSpPr>
        <p:spPr>
          <a:xfrm rot="16200000">
            <a:off x="4449452" y="1269386"/>
            <a:ext cx="245097" cy="2762055"/>
          </a:xfrm>
          <a:prstGeom prst="rightBrace">
            <a:avLst/>
          </a:prstGeom>
          <a:ln w="28575">
            <a:solidFill>
              <a:srgbClr val="FF7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DDFFC-0901-456C-B8E5-C5CAB0034596}"/>
              </a:ext>
            </a:extLst>
          </p:cNvPr>
          <p:cNvSpPr txBox="1"/>
          <p:nvPr/>
        </p:nvSpPr>
        <p:spPr>
          <a:xfrm>
            <a:off x="3483205" y="2232578"/>
            <a:ext cx="2177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weight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1084C-50A8-44A6-AB77-02F9117BC50B}"/>
              </a:ext>
            </a:extLst>
          </p:cNvPr>
          <p:cNvSpPr txBox="1"/>
          <p:nvPr/>
        </p:nvSpPr>
        <p:spPr>
          <a:xfrm>
            <a:off x="1147486" y="3146418"/>
            <a:ext cx="1317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Index = 0 to 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1309-F963-49FC-8B37-B4E31DA7E7CF}"/>
              </a:ext>
            </a:extLst>
          </p:cNvPr>
          <p:cNvCxnSpPr/>
          <p:nvPr/>
        </p:nvCxnSpPr>
        <p:spPr>
          <a:xfrm>
            <a:off x="2483226" y="3307984"/>
            <a:ext cx="421341" cy="0"/>
          </a:xfrm>
          <a:prstGeom prst="straightConnector1">
            <a:avLst/>
          </a:prstGeom>
          <a:ln w="28575">
            <a:solidFill>
              <a:srgbClr val="FF7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6A4EE2-F6CE-4FE4-9525-AF630C6527C2}"/>
              </a:ext>
            </a:extLst>
          </p:cNvPr>
          <p:cNvSpPr txBox="1"/>
          <p:nvPr/>
        </p:nvSpPr>
        <p:spPr>
          <a:xfrm>
            <a:off x="1544330" y="3760437"/>
            <a:ext cx="60553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 extract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[43 92]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use weight[</a:t>
            </a:r>
            <a:r>
              <a:rPr lang="en-GB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3:5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], t</a:t>
            </a:r>
            <a:r>
              <a:rPr lang="en-GB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he </a:t>
            </a:r>
            <a:r>
              <a:rPr lang="en-US" altLang="en-US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upper range (5) is not included.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B78FF-36F3-484B-B175-C1ED27B1ACB3}"/>
              </a:ext>
            </a:extLst>
          </p:cNvPr>
          <p:cNvSpPr txBox="1"/>
          <p:nvPr/>
        </p:nvSpPr>
        <p:spPr>
          <a:xfrm>
            <a:off x="1443318" y="1071021"/>
            <a:ext cx="6257365" cy="1169551"/>
          </a:xfrm>
          <a:prstGeom prst="rect">
            <a:avLst/>
          </a:prstGeom>
          <a:solidFill>
            <a:srgbClr val="13D081"/>
          </a:solidFill>
          <a:ln w="38100">
            <a:solidFill>
              <a:srgbClr val="13D08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The general format to slicing ID array elements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Array_Name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[</a:t>
            </a:r>
            <a:r>
              <a:rPr kumimoji="0" lang="en-IN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lower_range</a:t>
            </a:r>
            <a:r>
              <a:rPr lang="en-IN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N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upper_range</a:t>
            </a:r>
            <a:r>
              <a:rPr lang="en-IN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step]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altLang="en-US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en-IN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: Array elements from lower range to </a:t>
            </a:r>
            <a:r>
              <a:rPr lang="en-IN" altLang="en-US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upper_range</a:t>
            </a:r>
            <a:r>
              <a:rPr lang="en-IN" altLang="en-US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-1 are extracted.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4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Array 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78700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Examples: Slicing 1D array elements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32EB2C-40F6-4F34-9A2C-52E71779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08296"/>
              </p:ext>
            </p:extLst>
          </p:nvPr>
        </p:nvGraphicFramePr>
        <p:xfrm>
          <a:off x="2938461" y="1666180"/>
          <a:ext cx="3267078" cy="68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4513">
                  <a:extLst>
                    <a:ext uri="{9D8B030D-6E8A-4147-A177-3AD203B41FA5}">
                      <a16:colId xmlns:a16="http://schemas.microsoft.com/office/drawing/2014/main" val="116561093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1446147006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79295273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22303593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3182061649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3586705633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73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041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70310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ADF2BF8F-E18E-44DC-A027-B0C3B96062A2}"/>
              </a:ext>
            </a:extLst>
          </p:cNvPr>
          <p:cNvSpPr/>
          <p:nvPr/>
        </p:nvSpPr>
        <p:spPr>
          <a:xfrm rot="16200000">
            <a:off x="4449452" y="116227"/>
            <a:ext cx="245097" cy="2762055"/>
          </a:xfrm>
          <a:prstGeom prst="rightBrace">
            <a:avLst/>
          </a:prstGeom>
          <a:ln w="28575">
            <a:solidFill>
              <a:srgbClr val="FF7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DDFFC-0901-456C-B8E5-C5CAB0034596}"/>
              </a:ext>
            </a:extLst>
          </p:cNvPr>
          <p:cNvSpPr txBox="1"/>
          <p:nvPr/>
        </p:nvSpPr>
        <p:spPr>
          <a:xfrm>
            <a:off x="3483205" y="1079419"/>
            <a:ext cx="2177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1084C-50A8-44A6-AB77-02F9117BC50B}"/>
              </a:ext>
            </a:extLst>
          </p:cNvPr>
          <p:cNvSpPr txBox="1"/>
          <p:nvPr/>
        </p:nvSpPr>
        <p:spPr>
          <a:xfrm>
            <a:off x="1147486" y="1993259"/>
            <a:ext cx="1317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 = 0 to 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591309-F963-49FC-8B37-B4E31DA7E7CF}"/>
              </a:ext>
            </a:extLst>
          </p:cNvPr>
          <p:cNvCxnSpPr/>
          <p:nvPr/>
        </p:nvCxnSpPr>
        <p:spPr>
          <a:xfrm>
            <a:off x="2483226" y="2154825"/>
            <a:ext cx="421341" cy="0"/>
          </a:xfrm>
          <a:prstGeom prst="straightConnector1">
            <a:avLst/>
          </a:prstGeom>
          <a:ln w="28575">
            <a:solidFill>
              <a:srgbClr val="FF7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6A4EE2-F6CE-4FE4-9525-AF630C6527C2}"/>
              </a:ext>
            </a:extLst>
          </p:cNvPr>
          <p:cNvSpPr txBox="1"/>
          <p:nvPr/>
        </p:nvSpPr>
        <p:spPr>
          <a:xfrm>
            <a:off x="1544330" y="2749063"/>
            <a:ext cx="605534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extract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elements ([73  68  55  43  92  66])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weight[</a:t>
            </a:r>
            <a:r>
              <a:rPr lang="en-GB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[73 43] use weight [::3], here 3 is the step/jump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3 elements [73 68 55] use weight [:3]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1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Array 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423785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Slicing 2D array elements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B78FF-36F3-484B-B175-C1ED27B1ACB3}"/>
              </a:ext>
            </a:extLst>
          </p:cNvPr>
          <p:cNvSpPr txBox="1"/>
          <p:nvPr/>
        </p:nvSpPr>
        <p:spPr>
          <a:xfrm>
            <a:off x="345142" y="1071021"/>
            <a:ext cx="8453716" cy="738664"/>
          </a:xfrm>
          <a:prstGeom prst="rect">
            <a:avLst/>
          </a:prstGeom>
          <a:solidFill>
            <a:srgbClr val="13D081"/>
          </a:solidFill>
          <a:ln w="38100">
            <a:solidFill>
              <a:srgbClr val="13D08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 format to slicing 2D array elements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Array_Name [</a:t>
            </a:r>
            <a:r>
              <a:rPr kumimoji="0" lang="en-IN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start_row_index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en-IN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end_row_index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start_col_index</a:t>
            </a:r>
            <a:r>
              <a:rPr lang="en-IN" alt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IN" alt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end_col_index</a:t>
            </a:r>
            <a:r>
              <a:rPr lang="en-IN" alt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49C5B1-26B2-4311-A3D8-3C625A8A7BCE}"/>
              </a:ext>
            </a:extLst>
          </p:cNvPr>
          <p:cNvSpPr txBox="1"/>
          <p:nvPr/>
        </p:nvSpPr>
        <p:spPr>
          <a:xfrm>
            <a:off x="268936" y="2958381"/>
            <a:ext cx="1730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array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0BBFA9C-0189-4FC0-B7DB-0D9C32FB7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06381"/>
              </p:ext>
            </p:extLst>
          </p:nvPr>
        </p:nvGraphicFramePr>
        <p:xfrm>
          <a:off x="295830" y="3282950"/>
          <a:ext cx="170329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65">
                  <a:extLst>
                    <a:ext uri="{9D8B030D-6E8A-4147-A177-3AD203B41FA5}">
                      <a16:colId xmlns:a16="http://schemas.microsoft.com/office/drawing/2014/main" val="1915510379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4185451405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665489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7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8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64164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8A28877-7531-491B-A91B-70D278100B9C}"/>
              </a:ext>
            </a:extLst>
          </p:cNvPr>
          <p:cNvSpPr txBox="1"/>
          <p:nvPr/>
        </p:nvSpPr>
        <p:spPr>
          <a:xfrm>
            <a:off x="271100" y="1901573"/>
            <a:ext cx="87922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Example: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extract Array [1:, :2] from the original array?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Here start_row_index = 1, end_row_index = 2 (as it not given), start_col_index = 0 (as it is not given), and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end_col_index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 = 2 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3FBEF-F99D-4E79-BA73-7A160E265125}"/>
              </a:ext>
            </a:extLst>
          </p:cNvPr>
          <p:cNvSpPr txBox="1"/>
          <p:nvPr/>
        </p:nvSpPr>
        <p:spPr>
          <a:xfrm>
            <a:off x="1936371" y="3435318"/>
            <a:ext cx="207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Extract rows (1, 2)</a:t>
            </a:r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A15F3FE2-8A4E-4A33-A8E1-67AEDBAF1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11378"/>
              </p:ext>
            </p:extLst>
          </p:nvPr>
        </p:nvGraphicFramePr>
        <p:xfrm>
          <a:off x="3998254" y="3481410"/>
          <a:ext cx="170329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65">
                  <a:extLst>
                    <a:ext uri="{9D8B030D-6E8A-4147-A177-3AD203B41FA5}">
                      <a16:colId xmlns:a16="http://schemas.microsoft.com/office/drawing/2014/main" val="1915510379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4185451405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665489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41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8B43F1F-A681-4E6B-ACB1-70881ED0FE44}"/>
              </a:ext>
            </a:extLst>
          </p:cNvPr>
          <p:cNvSpPr txBox="1"/>
          <p:nvPr/>
        </p:nvSpPr>
        <p:spPr>
          <a:xfrm>
            <a:off x="5333998" y="3434400"/>
            <a:ext cx="267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 columns (0, 1)</a:t>
            </a: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D163B34D-6FBA-4A53-A611-A4ABCEE9F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84089"/>
              </p:ext>
            </p:extLst>
          </p:nvPr>
        </p:nvGraphicFramePr>
        <p:xfrm>
          <a:off x="7682752" y="3481414"/>
          <a:ext cx="113553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65">
                  <a:extLst>
                    <a:ext uri="{9D8B030D-6E8A-4147-A177-3AD203B41FA5}">
                      <a16:colId xmlns:a16="http://schemas.microsoft.com/office/drawing/2014/main" val="1915510379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418545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80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41646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00F43F1B-DB5A-446D-BC1C-A4C87E8FC807}"/>
              </a:ext>
            </a:extLst>
          </p:cNvPr>
          <p:cNvSpPr/>
          <p:nvPr/>
        </p:nvSpPr>
        <p:spPr>
          <a:xfrm>
            <a:off x="2133595" y="3765176"/>
            <a:ext cx="1703294" cy="197224"/>
          </a:xfrm>
          <a:prstGeom prst="rightArrow">
            <a:avLst/>
          </a:prstGeom>
          <a:solidFill>
            <a:srgbClr val="FF712A"/>
          </a:solidFill>
          <a:ln>
            <a:solidFill>
              <a:srgbClr val="FF71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652E1CF-28E0-4791-9A23-4542942F32C2}"/>
              </a:ext>
            </a:extLst>
          </p:cNvPr>
          <p:cNvSpPr/>
          <p:nvPr/>
        </p:nvSpPr>
        <p:spPr>
          <a:xfrm>
            <a:off x="5836020" y="3765600"/>
            <a:ext cx="1703294" cy="197224"/>
          </a:xfrm>
          <a:prstGeom prst="rightArrow">
            <a:avLst/>
          </a:prstGeom>
          <a:solidFill>
            <a:srgbClr val="FF712A"/>
          </a:solidFill>
          <a:ln>
            <a:solidFill>
              <a:srgbClr val="FF71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1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Array 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590670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Examples: Slicing 2D array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EE640-58C3-4FFA-BF9E-4CB8F26020B1}"/>
              </a:ext>
            </a:extLst>
          </p:cNvPr>
          <p:cNvSpPr txBox="1"/>
          <p:nvPr/>
        </p:nvSpPr>
        <p:spPr>
          <a:xfrm>
            <a:off x="1918444" y="2187417"/>
            <a:ext cx="1730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array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C747D72-52C2-48DE-B3D9-67EEB377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35223"/>
              </p:ext>
            </p:extLst>
          </p:nvPr>
        </p:nvGraphicFramePr>
        <p:xfrm>
          <a:off x="1945338" y="2511986"/>
          <a:ext cx="170329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65">
                  <a:extLst>
                    <a:ext uri="{9D8B030D-6E8A-4147-A177-3AD203B41FA5}">
                      <a16:colId xmlns:a16="http://schemas.microsoft.com/office/drawing/2014/main" val="1915510379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4185451405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665489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7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8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64164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1F0C415-C0A3-4050-A186-D4126941CAA5}"/>
              </a:ext>
            </a:extLst>
          </p:cNvPr>
          <p:cNvSpPr txBox="1"/>
          <p:nvPr/>
        </p:nvSpPr>
        <p:spPr>
          <a:xfrm>
            <a:off x="4545111" y="1274824"/>
            <a:ext cx="21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array [1]  or array [1:2, :]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2811F0B9-1091-4950-B532-27EEFB6E8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68071"/>
              </p:ext>
            </p:extLst>
          </p:nvPr>
        </p:nvGraphicFramePr>
        <p:xfrm>
          <a:off x="4778189" y="1661574"/>
          <a:ext cx="1703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65">
                  <a:extLst>
                    <a:ext uri="{9D8B030D-6E8A-4147-A177-3AD203B41FA5}">
                      <a16:colId xmlns:a16="http://schemas.microsoft.com/office/drawing/2014/main" val="1915510379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4185451405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665489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252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8042B45-0B84-480A-A2E7-8DAA2879112A}"/>
              </a:ext>
            </a:extLst>
          </p:cNvPr>
          <p:cNvSpPr txBox="1"/>
          <p:nvPr/>
        </p:nvSpPr>
        <p:spPr>
          <a:xfrm>
            <a:off x="4240307" y="3793902"/>
            <a:ext cx="2814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array [0,1:]  or array [0:1, 1:]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CF97C757-125C-4248-AFDF-2D2947A0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79128"/>
              </p:ext>
            </p:extLst>
          </p:nvPr>
        </p:nvGraphicFramePr>
        <p:xfrm>
          <a:off x="5065057" y="4117899"/>
          <a:ext cx="1135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65">
                  <a:extLst>
                    <a:ext uri="{9D8B030D-6E8A-4147-A177-3AD203B41FA5}">
                      <a16:colId xmlns:a16="http://schemas.microsoft.com/office/drawing/2014/main" val="1915510379"/>
                    </a:ext>
                  </a:extLst>
                </a:gridCol>
                <a:gridCol w="567765">
                  <a:extLst>
                    <a:ext uri="{9D8B030D-6E8A-4147-A177-3AD203B41FA5}">
                      <a16:colId xmlns:a16="http://schemas.microsoft.com/office/drawing/2014/main" val="418545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43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252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C06EB4-BCA7-47F2-9FA2-3C01BADBBB45}"/>
              </a:ext>
            </a:extLst>
          </p:cNvPr>
          <p:cNvCxnSpPr>
            <a:cxnSpLocks/>
          </p:cNvCxnSpPr>
          <p:nvPr/>
        </p:nvCxnSpPr>
        <p:spPr>
          <a:xfrm flipV="1">
            <a:off x="3666567" y="2133600"/>
            <a:ext cx="1882588" cy="959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74C32E-31FF-42DC-A5AE-1EBE4C8741D1}"/>
              </a:ext>
            </a:extLst>
          </p:cNvPr>
          <p:cNvCxnSpPr>
            <a:cxnSpLocks/>
            <a:stCxn id="14" idx="3"/>
            <a:endCxn id="26" idx="0"/>
          </p:cNvCxnSpPr>
          <p:nvPr/>
        </p:nvCxnSpPr>
        <p:spPr>
          <a:xfrm>
            <a:off x="3648633" y="3068246"/>
            <a:ext cx="1999133" cy="725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9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Indexing and Slicing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Array Indexing and Slicing </a:t>
            </a:r>
          </a:p>
        </p:txBody>
      </p:sp>
    </p:spTree>
    <p:extLst>
      <p:ext uri="{BB962C8B-B14F-4D97-AF65-F5344CB8AC3E}">
        <p14:creationId xmlns:p14="http://schemas.microsoft.com/office/powerpoint/2010/main" val="219579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/>
        </p:nvSpPr>
        <p:spPr>
          <a:xfrm>
            <a:off x="2040078" y="2281270"/>
            <a:ext cx="5063844" cy="58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latin typeface="Open Sans Semibold"/>
                <a:ea typeface="Open Sans"/>
                <a:cs typeface="Open Sans"/>
              </a:rPr>
              <a:t>Array Operations </a:t>
            </a:r>
          </a:p>
        </p:txBody>
      </p:sp>
    </p:spTree>
    <p:extLst>
      <p:ext uri="{BB962C8B-B14F-4D97-AF65-F5344CB8AC3E}">
        <p14:creationId xmlns:p14="http://schemas.microsoft.com/office/powerpoint/2010/main" val="2414932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Array Operations </a:t>
            </a:r>
          </a:p>
        </p:txBody>
      </p:sp>
    </p:spTree>
    <p:extLst>
      <p:ext uri="{BB962C8B-B14F-4D97-AF65-F5344CB8AC3E}">
        <p14:creationId xmlns:p14="http://schemas.microsoft.com/office/powerpoint/2010/main" val="18957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/>
        </p:nvSpPr>
        <p:spPr>
          <a:xfrm>
            <a:off x="1117500" y="2143050"/>
            <a:ext cx="6909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600" dirty="0">
                <a:latin typeface="Open Sans Semibold"/>
                <a:ea typeface="Open Sans"/>
                <a:cs typeface="Open Sans"/>
              </a:rPr>
              <a:t>What is NumPy? </a:t>
            </a:r>
          </a:p>
        </p:txBody>
      </p:sp>
    </p:spTree>
    <p:extLst>
      <p:ext uri="{BB962C8B-B14F-4D97-AF65-F5344CB8AC3E}">
        <p14:creationId xmlns:p14="http://schemas.microsoft.com/office/powerpoint/2010/main" val="1829546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EE4980-B3BA-4B23-A93F-0E53EE3C1246}"/>
              </a:ext>
            </a:extLst>
          </p:cNvPr>
          <p:cNvGrpSpPr/>
          <p:nvPr/>
        </p:nvGrpSpPr>
        <p:grpSpPr>
          <a:xfrm>
            <a:off x="3071763" y="1841142"/>
            <a:ext cx="3000475" cy="1601304"/>
            <a:chOff x="504725" y="2074225"/>
            <a:chExt cx="3000475" cy="1601304"/>
          </a:xfrm>
        </p:grpSpPr>
        <p:sp>
          <p:nvSpPr>
            <p:cNvPr id="4" name="Google Shape;129;p25">
              <a:extLst>
                <a:ext uri="{FF2B5EF4-FFF2-40B4-BE49-F238E27FC236}">
                  <a16:creationId xmlns:a16="http://schemas.microsoft.com/office/drawing/2014/main" id="{8EAAC39E-AFA0-48EE-A119-A81739A9AA33}"/>
                </a:ext>
              </a:extLst>
            </p:cNvPr>
            <p:cNvSpPr txBox="1"/>
            <p:nvPr/>
          </p:nvSpPr>
          <p:spPr>
            <a:xfrm>
              <a:off x="504725" y="2074225"/>
              <a:ext cx="3000475" cy="1601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 </a:t>
              </a:r>
              <a:r>
                <a:rPr lang="en-IN" b="1" dirty="0" err="1">
                  <a:solidFill>
                    <a:srgbClr val="CA4B6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arr</a:t>
              </a:r>
              <a:r>
                <a:rPr lang="en-IN" b="1" dirty="0">
                  <a:solidFill>
                    <a:srgbClr val="CA4B6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[ 50     100     150      200] </a:t>
              </a:r>
            </a:p>
            <a:p>
              <a:pPr lvl="0"/>
              <a:endPara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0"/>
              <a:endPara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0"/>
              <a:r>
                <a:rPr lang="en-IN" b="1" dirty="0" err="1">
                  <a:solidFill>
                    <a:srgbClr val="FF71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brr</a:t>
              </a:r>
              <a:r>
                <a:rPr lang="en-IN" b="1" dirty="0">
                  <a:solidFill>
                    <a:srgbClr val="FF71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[ 40      80      120     160]</a:t>
              </a:r>
            </a:p>
            <a:p>
              <a:pPr lvl="0"/>
              <a:endParaRPr lang="en-IN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  <a:p>
              <a:pPr lvl="0"/>
              <a:r>
                <a:rPr lang="en-IN" b="1" dirty="0" err="1">
                  <a:solidFill>
                    <a:srgbClr val="5F68E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crr</a:t>
              </a:r>
              <a:r>
                <a:rPr lang="en-IN" b="1" dirty="0">
                  <a:solidFill>
                    <a:srgbClr val="5F68E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[ 2000  8000  18000  32000]</a:t>
              </a:r>
              <a:endParaRPr lang="en-GB" b="1" dirty="0">
                <a:solidFill>
                  <a:srgbClr val="5F68E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542978E-8923-4870-9626-AB9FC7BE0AA1}"/>
                </a:ext>
              </a:extLst>
            </p:cNvPr>
            <p:cNvCxnSpPr/>
            <p:nvPr/>
          </p:nvCxnSpPr>
          <p:spPr>
            <a:xfrm>
              <a:off x="1162478" y="2363585"/>
              <a:ext cx="0" cy="482139"/>
            </a:xfrm>
            <a:prstGeom prst="straightConnector1">
              <a:avLst/>
            </a:prstGeom>
            <a:ln w="19050">
              <a:solidFill>
                <a:srgbClr val="5F68EA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E0F3D1B-453C-4F7D-A02E-1130AB857147}"/>
                </a:ext>
              </a:extLst>
            </p:cNvPr>
            <p:cNvCxnSpPr/>
            <p:nvPr/>
          </p:nvCxnSpPr>
          <p:spPr>
            <a:xfrm>
              <a:off x="1656476" y="2365200"/>
              <a:ext cx="0" cy="482139"/>
            </a:xfrm>
            <a:prstGeom prst="straightConnector1">
              <a:avLst/>
            </a:prstGeom>
            <a:ln w="19050">
              <a:solidFill>
                <a:srgbClr val="5F68EA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4378D5-06BF-4782-9F3A-53A34CEAC8BA}"/>
                </a:ext>
              </a:extLst>
            </p:cNvPr>
            <p:cNvCxnSpPr/>
            <p:nvPr/>
          </p:nvCxnSpPr>
          <p:spPr>
            <a:xfrm>
              <a:off x="2786864" y="2365200"/>
              <a:ext cx="0" cy="482139"/>
            </a:xfrm>
            <a:prstGeom prst="straightConnector1">
              <a:avLst/>
            </a:prstGeom>
            <a:ln w="19050">
              <a:solidFill>
                <a:srgbClr val="5F68EA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A6CD16-B1EC-497F-A028-C850F15ED0B1}"/>
                </a:ext>
              </a:extLst>
            </p:cNvPr>
            <p:cNvCxnSpPr/>
            <p:nvPr/>
          </p:nvCxnSpPr>
          <p:spPr>
            <a:xfrm>
              <a:off x="2199292" y="2365200"/>
              <a:ext cx="0" cy="482139"/>
            </a:xfrm>
            <a:prstGeom prst="straightConnector1">
              <a:avLst/>
            </a:prstGeom>
            <a:ln w="19050">
              <a:solidFill>
                <a:srgbClr val="5F68EA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Multiplication of 1D array</a:t>
            </a:r>
          </a:p>
        </p:txBody>
      </p:sp>
    </p:spTree>
    <p:extLst>
      <p:ext uri="{BB962C8B-B14F-4D97-AF65-F5344CB8AC3E}">
        <p14:creationId xmlns:p14="http://schemas.microsoft.com/office/powerpoint/2010/main" val="3609153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Array Operations </a:t>
            </a:r>
          </a:p>
        </p:txBody>
      </p:sp>
    </p:spTree>
    <p:extLst>
      <p:ext uri="{BB962C8B-B14F-4D97-AF65-F5344CB8AC3E}">
        <p14:creationId xmlns:p14="http://schemas.microsoft.com/office/powerpoint/2010/main" val="2940117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Element-wise multiplication or Hadamard Product of two matrices</a:t>
            </a:r>
          </a:p>
        </p:txBody>
      </p:sp>
      <p:pic>
        <p:nvPicPr>
          <p:cNvPr id="11" name="Google Shape;144;p27">
            <a:extLst>
              <a:ext uri="{FF2B5EF4-FFF2-40B4-BE49-F238E27FC236}">
                <a16:creationId xmlns:a16="http://schemas.microsoft.com/office/drawing/2014/main" id="{1ED51CD5-A548-445F-A569-5FFAADBCE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57" t="4303" r="64172"/>
          <a:stretch/>
        </p:blipFill>
        <p:spPr>
          <a:xfrm>
            <a:off x="2568388" y="2967320"/>
            <a:ext cx="4007224" cy="1940524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2" name="Google Shape;145;p27">
            <a:extLst>
              <a:ext uri="{FF2B5EF4-FFF2-40B4-BE49-F238E27FC236}">
                <a16:creationId xmlns:a16="http://schemas.microsoft.com/office/drawing/2014/main" id="{C3D304A1-2A38-4DCE-9BFD-25E48D518867}"/>
              </a:ext>
            </a:extLst>
          </p:cNvPr>
          <p:cNvGrpSpPr/>
          <p:nvPr/>
        </p:nvGrpSpPr>
        <p:grpSpPr>
          <a:xfrm>
            <a:off x="2470057" y="1211395"/>
            <a:ext cx="4257675" cy="1471200"/>
            <a:chOff x="304800" y="2206475"/>
            <a:chExt cx="4257675" cy="1471200"/>
          </a:xfrm>
        </p:grpSpPr>
        <p:pic>
          <p:nvPicPr>
            <p:cNvPr id="13" name="Google Shape;146;p27">
              <a:extLst>
                <a:ext uri="{FF2B5EF4-FFF2-40B4-BE49-F238E27FC236}">
                  <a16:creationId xmlns:a16="http://schemas.microsoft.com/office/drawing/2014/main" id="{F99AA79B-2F6F-41B6-B929-97F8420EF5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800" y="2206475"/>
              <a:ext cx="4257675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7;p27">
              <a:extLst>
                <a:ext uri="{FF2B5EF4-FFF2-40B4-BE49-F238E27FC236}">
                  <a16:creationId xmlns:a16="http://schemas.microsoft.com/office/drawing/2014/main" id="{453F7DC6-59B1-45BB-8D58-8E4D74F79E65}"/>
                </a:ext>
              </a:extLst>
            </p:cNvPr>
            <p:cNvSpPr txBox="1"/>
            <p:nvPr/>
          </p:nvSpPr>
          <p:spPr>
            <a:xfrm>
              <a:off x="6177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m1</a:t>
              </a:r>
              <a:endParaRPr dirty="0"/>
            </a:p>
          </p:txBody>
        </p:sp>
        <p:sp>
          <p:nvSpPr>
            <p:cNvPr id="16" name="Google Shape;148;p27">
              <a:extLst>
                <a:ext uri="{FF2B5EF4-FFF2-40B4-BE49-F238E27FC236}">
                  <a16:creationId xmlns:a16="http://schemas.microsoft.com/office/drawing/2014/main" id="{B2AFCE27-79EB-4FC3-AE27-919D9CFD59B6}"/>
                </a:ext>
              </a:extLst>
            </p:cNvPr>
            <p:cNvSpPr txBox="1"/>
            <p:nvPr/>
          </p:nvSpPr>
          <p:spPr>
            <a:xfrm>
              <a:off x="20655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m2</a:t>
              </a:r>
              <a:endParaRPr dirty="0"/>
            </a:p>
          </p:txBody>
        </p:sp>
        <p:sp>
          <p:nvSpPr>
            <p:cNvPr id="17" name="Google Shape;149;p27">
              <a:extLst>
                <a:ext uri="{FF2B5EF4-FFF2-40B4-BE49-F238E27FC236}">
                  <a16:creationId xmlns:a16="http://schemas.microsoft.com/office/drawing/2014/main" id="{0E4ACBE9-173E-411F-9EBC-CB0151566BCA}"/>
                </a:ext>
              </a:extLst>
            </p:cNvPr>
            <p:cNvSpPr txBox="1"/>
            <p:nvPr/>
          </p:nvSpPr>
          <p:spPr>
            <a:xfrm>
              <a:off x="3360950" y="3263375"/>
              <a:ext cx="943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m1 * m2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3246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Array Operations </a:t>
            </a:r>
          </a:p>
        </p:txBody>
      </p:sp>
    </p:spTree>
    <p:extLst>
      <p:ext uri="{BB962C8B-B14F-4D97-AF65-F5344CB8AC3E}">
        <p14:creationId xmlns:p14="http://schemas.microsoft.com/office/powerpoint/2010/main" val="44909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Matrix multiplication of two 3x3 matrices</a:t>
            </a:r>
          </a:p>
        </p:txBody>
      </p:sp>
      <p:pic>
        <p:nvPicPr>
          <p:cNvPr id="20" name="Google Shape;158;p28">
            <a:extLst>
              <a:ext uri="{FF2B5EF4-FFF2-40B4-BE49-F238E27FC236}">
                <a16:creationId xmlns:a16="http://schemas.microsoft.com/office/drawing/2014/main" id="{2D4E9E97-AD06-421E-A93A-70A9189345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617" y="1198232"/>
            <a:ext cx="3622766" cy="173322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21" name="Google Shape;159;p28">
            <a:extLst>
              <a:ext uri="{FF2B5EF4-FFF2-40B4-BE49-F238E27FC236}">
                <a16:creationId xmlns:a16="http://schemas.microsoft.com/office/drawing/2014/main" id="{01795F07-AEE1-40F2-B589-9AAF7DDEE3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1" t="3868" r="47329"/>
          <a:stretch/>
        </p:blipFill>
        <p:spPr>
          <a:xfrm>
            <a:off x="1967753" y="3056968"/>
            <a:ext cx="5208495" cy="1728593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66356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Array Operations </a:t>
            </a:r>
          </a:p>
        </p:txBody>
      </p:sp>
    </p:spTree>
    <p:extLst>
      <p:ext uri="{BB962C8B-B14F-4D97-AF65-F5344CB8AC3E}">
        <p14:creationId xmlns:p14="http://schemas.microsoft.com/office/powerpoint/2010/main" val="2259873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Concatenate 1D array</a:t>
            </a:r>
          </a:p>
        </p:txBody>
      </p:sp>
      <p:pic>
        <p:nvPicPr>
          <p:cNvPr id="7" name="Google Shape;211;p34">
            <a:extLst>
              <a:ext uri="{FF2B5EF4-FFF2-40B4-BE49-F238E27FC236}">
                <a16:creationId xmlns:a16="http://schemas.microsoft.com/office/drawing/2014/main" id="{25848278-FCD2-47E6-B075-EADA4A6801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802217"/>
            <a:ext cx="5581650" cy="2428875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ABF0FF-71CD-4981-B789-CE6ED64062C2}"/>
              </a:ext>
            </a:extLst>
          </p:cNvPr>
          <p:cNvSpPr/>
          <p:nvPr/>
        </p:nvSpPr>
        <p:spPr>
          <a:xfrm>
            <a:off x="531159" y="1075765"/>
            <a:ext cx="8081683" cy="466164"/>
          </a:xfrm>
          <a:prstGeom prst="roundRect">
            <a:avLst>
              <a:gd name="adj" fmla="val 0"/>
            </a:avLst>
          </a:prstGeom>
          <a:solidFill>
            <a:srgbClr val="13D081"/>
          </a:solidFill>
          <a:ln>
            <a:solidFill>
              <a:srgbClr val="13D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or more arrays will join along the existing (first) axis, provided they have the same shape.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66651-9831-4C7E-BFA1-7A896B970BB6}"/>
              </a:ext>
            </a:extLst>
          </p:cNvPr>
          <p:cNvSpPr/>
          <p:nvPr/>
        </p:nvSpPr>
        <p:spPr>
          <a:xfrm>
            <a:off x="1667435" y="4453218"/>
            <a:ext cx="5943601" cy="396688"/>
          </a:xfrm>
          <a:prstGeom prst="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You cannot concatenate the arrays with different dimensions.</a:t>
            </a:r>
          </a:p>
        </p:txBody>
      </p:sp>
    </p:spTree>
    <p:extLst>
      <p:ext uri="{BB962C8B-B14F-4D97-AF65-F5344CB8AC3E}">
        <p14:creationId xmlns:p14="http://schemas.microsoft.com/office/powerpoint/2010/main" val="3434923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Concatenate 2D array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ABF0FF-71CD-4981-B789-CE6ED64062C2}"/>
              </a:ext>
            </a:extLst>
          </p:cNvPr>
          <p:cNvSpPr/>
          <p:nvPr/>
        </p:nvSpPr>
        <p:spPr>
          <a:xfrm>
            <a:off x="264459" y="1075764"/>
            <a:ext cx="8615083" cy="528917"/>
          </a:xfrm>
          <a:prstGeom prst="roundRect">
            <a:avLst>
              <a:gd name="adj" fmla="val 0"/>
            </a:avLst>
          </a:prstGeom>
          <a:solidFill>
            <a:srgbClr val="13D081"/>
          </a:solidFill>
          <a:ln>
            <a:solidFill>
              <a:srgbClr val="13D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concatenate 2D arrays either along rows (axis = 0) or columns (axis = 1), provided they have the same shape.</a:t>
            </a:r>
          </a:p>
        </p:txBody>
      </p:sp>
      <p:pic>
        <p:nvPicPr>
          <p:cNvPr id="8" name="Google Shape;218;p35">
            <a:extLst>
              <a:ext uri="{FF2B5EF4-FFF2-40B4-BE49-F238E27FC236}">
                <a16:creationId xmlns:a16="http://schemas.microsoft.com/office/drawing/2014/main" id="{016C4DFB-15AA-4B9F-B094-60CDA31F20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1768149"/>
            <a:ext cx="7058025" cy="3228975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772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Flatten the array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ABF0FF-71CD-4981-B789-CE6ED64062C2}"/>
              </a:ext>
            </a:extLst>
          </p:cNvPr>
          <p:cNvSpPr/>
          <p:nvPr/>
        </p:nvSpPr>
        <p:spPr>
          <a:xfrm>
            <a:off x="1414183" y="1075764"/>
            <a:ext cx="6315635" cy="528917"/>
          </a:xfrm>
          <a:prstGeom prst="roundRect">
            <a:avLst>
              <a:gd name="adj" fmla="val 0"/>
            </a:avLst>
          </a:prstGeom>
          <a:solidFill>
            <a:srgbClr val="13D081"/>
          </a:solidFill>
          <a:ln>
            <a:solidFill>
              <a:srgbClr val="13D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flatten() function collapses the original array into a single dimension.</a:t>
            </a:r>
          </a:p>
        </p:txBody>
      </p:sp>
      <p:pic>
        <p:nvPicPr>
          <p:cNvPr id="7" name="Google Shape;224;p36">
            <a:extLst>
              <a:ext uri="{FF2B5EF4-FFF2-40B4-BE49-F238E27FC236}">
                <a16:creationId xmlns:a16="http://schemas.microsoft.com/office/drawing/2014/main" id="{F6E882F1-7CBD-4BAB-85B7-A1B5C8E520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76" y="1946950"/>
            <a:ext cx="3307361" cy="2247900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225;p36">
            <a:extLst>
              <a:ext uri="{FF2B5EF4-FFF2-40B4-BE49-F238E27FC236}">
                <a16:creationId xmlns:a16="http://schemas.microsoft.com/office/drawing/2014/main" id="{A2CD613E-1E39-47A5-B282-6E291BD801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22" t="4938" r="53767"/>
          <a:stretch/>
        </p:blipFill>
        <p:spPr>
          <a:xfrm>
            <a:off x="3810000" y="1963269"/>
            <a:ext cx="4966447" cy="2222615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49614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Iterating through an 1D array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ABF0FF-71CD-4981-B789-CE6ED64062C2}"/>
              </a:ext>
            </a:extLst>
          </p:cNvPr>
          <p:cNvSpPr/>
          <p:nvPr/>
        </p:nvSpPr>
        <p:spPr>
          <a:xfrm>
            <a:off x="1414183" y="1075764"/>
            <a:ext cx="6315635" cy="528917"/>
          </a:xfrm>
          <a:prstGeom prst="roundRect">
            <a:avLst>
              <a:gd name="adj" fmla="val 0"/>
            </a:avLst>
          </a:prstGeom>
          <a:solidFill>
            <a:srgbClr val="13D081"/>
          </a:solidFill>
          <a:ln>
            <a:solidFill>
              <a:srgbClr val="13D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for loop to iterate through the array elements.</a:t>
            </a:r>
          </a:p>
        </p:txBody>
      </p:sp>
      <p:pic>
        <p:nvPicPr>
          <p:cNvPr id="8" name="Google Shape;238;p38">
            <a:extLst>
              <a:ext uri="{FF2B5EF4-FFF2-40B4-BE49-F238E27FC236}">
                <a16:creationId xmlns:a16="http://schemas.microsoft.com/office/drawing/2014/main" id="{BFAFABFA-F84F-4F19-883B-89225B3CC6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269"/>
          <a:stretch/>
        </p:blipFill>
        <p:spPr>
          <a:xfrm>
            <a:off x="500063" y="1775875"/>
            <a:ext cx="8143875" cy="2957475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552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101" y="114571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What is NumPy?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8A66E5-299F-4EF6-82CE-DE3D3DB3F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38067"/>
              </p:ext>
            </p:extLst>
          </p:nvPr>
        </p:nvGraphicFramePr>
        <p:xfrm>
          <a:off x="2871488" y="846721"/>
          <a:ext cx="5850839" cy="382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4">
            <a:extLst>
              <a:ext uri="{FF2B5EF4-FFF2-40B4-BE49-F238E27FC236}">
                <a16:creationId xmlns:a16="http://schemas.microsoft.com/office/drawing/2014/main" id="{273FE6AC-845C-439E-BC48-F727FABE1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10" b="810"/>
          <a:stretch/>
        </p:blipFill>
        <p:spPr bwMode="auto">
          <a:xfrm>
            <a:off x="421674" y="1752160"/>
            <a:ext cx="2027776" cy="199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77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Iterating through a 2D array </a:t>
            </a:r>
          </a:p>
        </p:txBody>
      </p:sp>
      <p:pic>
        <p:nvPicPr>
          <p:cNvPr id="7" name="Google Shape;245;p39">
            <a:extLst>
              <a:ext uri="{FF2B5EF4-FFF2-40B4-BE49-F238E27FC236}">
                <a16:creationId xmlns:a16="http://schemas.microsoft.com/office/drawing/2014/main" id="{6916779C-0D8F-4D8A-A27A-901F52F474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800"/>
            <a:ext cx="8839200" cy="2672526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74892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Iterating through a 2D array using the nested for loop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ABF0FF-71CD-4981-B789-CE6ED64062C2}"/>
              </a:ext>
            </a:extLst>
          </p:cNvPr>
          <p:cNvSpPr/>
          <p:nvPr/>
        </p:nvSpPr>
        <p:spPr>
          <a:xfrm>
            <a:off x="1414183" y="1075764"/>
            <a:ext cx="6315635" cy="528917"/>
          </a:xfrm>
          <a:prstGeom prst="roundRect">
            <a:avLst>
              <a:gd name="adj" fmla="val 0"/>
            </a:avLst>
          </a:prstGeom>
          <a:solidFill>
            <a:srgbClr val="13D081"/>
          </a:solidFill>
          <a:ln>
            <a:solidFill>
              <a:srgbClr val="13D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print each element in the 2D array, use the nested for loop.</a:t>
            </a:r>
          </a:p>
        </p:txBody>
      </p:sp>
      <p:pic>
        <p:nvPicPr>
          <p:cNvPr id="7" name="Google Shape;252;p40">
            <a:extLst>
              <a:ext uri="{FF2B5EF4-FFF2-40B4-BE49-F238E27FC236}">
                <a16:creationId xmlns:a16="http://schemas.microsoft.com/office/drawing/2014/main" id="{CD524D02-1E3E-457D-B6E1-10E5765631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2" y="1779638"/>
            <a:ext cx="8190176" cy="3167425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3488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Array Operations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Array Operations </a:t>
            </a:r>
          </a:p>
        </p:txBody>
      </p:sp>
    </p:spTree>
    <p:extLst>
      <p:ext uri="{BB962C8B-B14F-4D97-AF65-F5344CB8AC3E}">
        <p14:creationId xmlns:p14="http://schemas.microsoft.com/office/powerpoint/2010/main" val="417343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/>
        </p:nvSpPr>
        <p:spPr>
          <a:xfrm>
            <a:off x="2040078" y="1892729"/>
            <a:ext cx="5063844" cy="135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latin typeface="Open Sans Semibold"/>
                <a:ea typeface="Open Sans"/>
                <a:cs typeface="Open Sans"/>
              </a:rPr>
              <a:t>Different Ways of Creating Arrays </a:t>
            </a:r>
          </a:p>
        </p:txBody>
      </p:sp>
    </p:spTree>
    <p:extLst>
      <p:ext uri="{BB962C8B-B14F-4D97-AF65-F5344CB8AC3E}">
        <p14:creationId xmlns:p14="http://schemas.microsoft.com/office/powerpoint/2010/main" val="3788582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a NumPy array using </a:t>
            </a:r>
            <a:r>
              <a:rPr lang="en-US" dirty="0" err="1">
                <a:latin typeface="Open Sans"/>
                <a:ea typeface="Open Sans"/>
                <a:cs typeface="Open Sans"/>
                <a:sym typeface="Roboto"/>
              </a:rPr>
              <a:t>arange</a:t>
            </a:r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D53DDC-6E4E-4CE7-ADAB-879E22E3F0E0}"/>
              </a:ext>
            </a:extLst>
          </p:cNvPr>
          <p:cNvGrpSpPr/>
          <p:nvPr/>
        </p:nvGrpSpPr>
        <p:grpSpPr>
          <a:xfrm>
            <a:off x="345141" y="1066790"/>
            <a:ext cx="8453718" cy="1138525"/>
            <a:chOff x="268942" y="1281946"/>
            <a:chExt cx="8453718" cy="113852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2E195EE-0584-4D46-9784-8F62E0AF767A}"/>
                </a:ext>
              </a:extLst>
            </p:cNvPr>
            <p:cNvSpPr/>
            <p:nvPr/>
          </p:nvSpPr>
          <p:spPr>
            <a:xfrm>
              <a:off x="268942" y="1581739"/>
              <a:ext cx="8453718" cy="838732"/>
            </a:xfrm>
            <a:custGeom>
              <a:avLst/>
              <a:gdLst>
                <a:gd name="connsiteX0" fmla="*/ 0 w 8453718"/>
                <a:gd name="connsiteY0" fmla="*/ 0 h 1220625"/>
                <a:gd name="connsiteX1" fmla="*/ 8453718 w 8453718"/>
                <a:gd name="connsiteY1" fmla="*/ 0 h 1220625"/>
                <a:gd name="connsiteX2" fmla="*/ 8453718 w 8453718"/>
                <a:gd name="connsiteY2" fmla="*/ 1220625 h 1220625"/>
                <a:gd name="connsiteX3" fmla="*/ 0 w 8453718"/>
                <a:gd name="connsiteY3" fmla="*/ 1220625 h 1220625"/>
                <a:gd name="connsiteX4" fmla="*/ 0 w 8453718"/>
                <a:gd name="connsiteY4" fmla="*/ 0 h 122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718" h="1220625">
                  <a:moveTo>
                    <a:pt x="0" y="0"/>
                  </a:moveTo>
                  <a:lnTo>
                    <a:pt x="8453718" y="0"/>
                  </a:lnTo>
                  <a:lnTo>
                    <a:pt x="8453718" y="1220625"/>
                  </a:lnTo>
                  <a:lnTo>
                    <a:pt x="0" y="122062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5F68E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56102" tIns="360000" rIns="65610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sz="1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numbers generated have the same difference.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sz="1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function generates as many possible numbers in the given range.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FC50222-BC6F-4C23-BBC8-05B5079BCD19}"/>
                </a:ext>
              </a:extLst>
            </p:cNvPr>
            <p:cNvSpPr/>
            <p:nvPr/>
          </p:nvSpPr>
          <p:spPr>
            <a:xfrm>
              <a:off x="691627" y="1281946"/>
              <a:ext cx="5917602" cy="560122"/>
            </a:xfrm>
            <a:prstGeom prst="roundRect">
              <a:avLst/>
            </a:prstGeom>
            <a:solidFill>
              <a:srgbClr val="5F68EA"/>
            </a:solidFill>
            <a:ln>
              <a:solidFill>
                <a:srgbClr val="5F68E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8343" tIns="44672" rIns="268343" bIns="4467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 can use </a:t>
              </a:r>
              <a:r>
                <a:rPr lang="en-US" sz="1400" kern="12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np.arange</a:t>
              </a:r>
              <a:r>
                <a:rPr lang="en-US" sz="140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() to create a NumPy array.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FD34F5-15C7-47E2-8FFA-26FEAA28352F}"/>
              </a:ext>
            </a:extLst>
          </p:cNvPr>
          <p:cNvGrpSpPr/>
          <p:nvPr/>
        </p:nvGrpSpPr>
        <p:grpSpPr>
          <a:xfrm>
            <a:off x="596152" y="2475712"/>
            <a:ext cx="7951697" cy="2506725"/>
            <a:chOff x="44822" y="2314350"/>
            <a:chExt cx="7951697" cy="2506725"/>
          </a:xfrm>
        </p:grpSpPr>
        <p:cxnSp>
          <p:nvCxnSpPr>
            <p:cNvPr id="10" name="Google Shape;190;p33">
              <a:extLst>
                <a:ext uri="{FF2B5EF4-FFF2-40B4-BE49-F238E27FC236}">
                  <a16:creationId xmlns:a16="http://schemas.microsoft.com/office/drawing/2014/main" id="{8BEFC031-A368-4082-A0A9-035E956C1F05}"/>
                </a:ext>
              </a:extLst>
            </p:cNvPr>
            <p:cNvCxnSpPr/>
            <p:nvPr/>
          </p:nvCxnSpPr>
          <p:spPr>
            <a:xfrm>
              <a:off x="3102567" y="2664167"/>
              <a:ext cx="5700" cy="354300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" name="Google Shape;191;p33">
              <a:extLst>
                <a:ext uri="{FF2B5EF4-FFF2-40B4-BE49-F238E27FC236}">
                  <a16:creationId xmlns:a16="http://schemas.microsoft.com/office/drawing/2014/main" id="{6027B01C-F73A-4BFF-B31F-69202F12810F}"/>
                </a:ext>
              </a:extLst>
            </p:cNvPr>
            <p:cNvSpPr txBox="1"/>
            <p:nvPr/>
          </p:nvSpPr>
          <p:spPr>
            <a:xfrm>
              <a:off x="1790525" y="2950725"/>
              <a:ext cx="4184451" cy="386100"/>
            </a:xfrm>
            <a:prstGeom prst="rect">
              <a:avLst/>
            </a:prstGeom>
            <a:noFill/>
            <a:ln w="28575" cap="flat" cmpd="sng">
              <a:solidFill>
                <a:srgbClr val="13D0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chemeClr val="dk1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Numpy.arange   (start,    stop,   step,    dtype)</a:t>
              </a:r>
              <a:endParaRPr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sp>
          <p:nvSpPr>
            <p:cNvPr id="12" name="Google Shape;192;p33">
              <a:extLst>
                <a:ext uri="{FF2B5EF4-FFF2-40B4-BE49-F238E27FC236}">
                  <a16:creationId xmlns:a16="http://schemas.microsoft.com/office/drawing/2014/main" id="{EB3B6761-0D63-4692-97EA-82B2132CAEE6}"/>
                </a:ext>
              </a:extLst>
            </p:cNvPr>
            <p:cNvSpPr txBox="1"/>
            <p:nvPr/>
          </p:nvSpPr>
          <p:spPr>
            <a:xfrm>
              <a:off x="2370150" y="2314350"/>
              <a:ext cx="1798438" cy="313200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function name</a:t>
              </a:r>
              <a:endParaRPr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13" name="Google Shape;193;p33">
              <a:extLst>
                <a:ext uri="{FF2B5EF4-FFF2-40B4-BE49-F238E27FC236}">
                  <a16:creationId xmlns:a16="http://schemas.microsoft.com/office/drawing/2014/main" id="{A790EC41-42BB-4746-9DFA-89CDD2BF613A}"/>
                </a:ext>
              </a:extLst>
            </p:cNvPr>
            <p:cNvCxnSpPr/>
            <p:nvPr/>
          </p:nvCxnSpPr>
          <p:spPr>
            <a:xfrm rot="10800000">
              <a:off x="3600484" y="3291173"/>
              <a:ext cx="5700" cy="354300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194;p33">
              <a:extLst>
                <a:ext uri="{FF2B5EF4-FFF2-40B4-BE49-F238E27FC236}">
                  <a16:creationId xmlns:a16="http://schemas.microsoft.com/office/drawing/2014/main" id="{C779C15E-D1D5-442B-98B2-6A43325789FF}"/>
                </a:ext>
              </a:extLst>
            </p:cNvPr>
            <p:cNvSpPr txBox="1"/>
            <p:nvPr/>
          </p:nvSpPr>
          <p:spPr>
            <a:xfrm>
              <a:off x="44822" y="3660000"/>
              <a:ext cx="4056287" cy="451800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start of the interval (optional). Default is 0</a:t>
              </a:r>
              <a:endParaRPr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16" name="Google Shape;195;p33">
              <a:extLst>
                <a:ext uri="{FF2B5EF4-FFF2-40B4-BE49-F238E27FC236}">
                  <a16:creationId xmlns:a16="http://schemas.microsoft.com/office/drawing/2014/main" id="{A4A3EBF5-9C19-41A6-9B07-AF08FA1682D8}"/>
                </a:ext>
              </a:extLst>
            </p:cNvPr>
            <p:cNvCxnSpPr/>
            <p:nvPr/>
          </p:nvCxnSpPr>
          <p:spPr>
            <a:xfrm rot="10800000">
              <a:off x="4281894" y="3291150"/>
              <a:ext cx="1500" cy="1119000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96;p33">
              <a:extLst>
                <a:ext uri="{FF2B5EF4-FFF2-40B4-BE49-F238E27FC236}">
                  <a16:creationId xmlns:a16="http://schemas.microsoft.com/office/drawing/2014/main" id="{AB03B62D-9B95-4D54-88C8-6D5E2EEE7967}"/>
                </a:ext>
              </a:extLst>
            </p:cNvPr>
            <p:cNvSpPr txBox="1"/>
            <p:nvPr/>
          </p:nvSpPr>
          <p:spPr>
            <a:xfrm>
              <a:off x="3478644" y="4434975"/>
              <a:ext cx="2366346" cy="386100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end of the interval</a:t>
              </a:r>
              <a:endParaRPr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18" name="Google Shape;197;p33">
              <a:extLst>
                <a:ext uri="{FF2B5EF4-FFF2-40B4-BE49-F238E27FC236}">
                  <a16:creationId xmlns:a16="http://schemas.microsoft.com/office/drawing/2014/main" id="{545D3F6A-EAD4-45B5-9F78-B6668FAC2BC2}"/>
                </a:ext>
              </a:extLst>
            </p:cNvPr>
            <p:cNvCxnSpPr/>
            <p:nvPr/>
          </p:nvCxnSpPr>
          <p:spPr>
            <a:xfrm rot="10800000">
              <a:off x="4836578" y="3291185"/>
              <a:ext cx="5700" cy="354300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Google Shape;198;p33">
              <a:extLst>
                <a:ext uri="{FF2B5EF4-FFF2-40B4-BE49-F238E27FC236}">
                  <a16:creationId xmlns:a16="http://schemas.microsoft.com/office/drawing/2014/main" id="{FE83A9A3-B6EC-4F00-91DC-626F38C5E192}"/>
                </a:ext>
              </a:extLst>
            </p:cNvPr>
            <p:cNvSpPr txBox="1"/>
            <p:nvPr/>
          </p:nvSpPr>
          <p:spPr>
            <a:xfrm>
              <a:off x="4551603" y="3643350"/>
              <a:ext cx="3444916" cy="362700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“step” between values (optional)</a:t>
              </a:r>
              <a:endParaRPr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21" name="Google Shape;199;p33">
              <a:extLst>
                <a:ext uri="{FF2B5EF4-FFF2-40B4-BE49-F238E27FC236}">
                  <a16:creationId xmlns:a16="http://schemas.microsoft.com/office/drawing/2014/main" id="{F5F55AF0-08C9-442B-9D00-EE1F531B3447}"/>
                </a:ext>
              </a:extLst>
            </p:cNvPr>
            <p:cNvCxnSpPr/>
            <p:nvPr/>
          </p:nvCxnSpPr>
          <p:spPr>
            <a:xfrm>
              <a:off x="5503632" y="2655050"/>
              <a:ext cx="0" cy="362700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" name="Google Shape;200;p33">
              <a:extLst>
                <a:ext uri="{FF2B5EF4-FFF2-40B4-BE49-F238E27FC236}">
                  <a16:creationId xmlns:a16="http://schemas.microsoft.com/office/drawing/2014/main" id="{285D59F1-85B0-400C-BD1C-86C5BF3D7A53}"/>
                </a:ext>
              </a:extLst>
            </p:cNvPr>
            <p:cNvSpPr txBox="1"/>
            <p:nvPr/>
          </p:nvSpPr>
          <p:spPr>
            <a:xfrm>
              <a:off x="4660632" y="2318400"/>
              <a:ext cx="2233226" cy="325800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data type (optional)</a:t>
              </a:r>
              <a:endParaRPr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214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a NumPy array using </a:t>
            </a:r>
            <a:r>
              <a:rPr lang="en-US" dirty="0" err="1">
                <a:latin typeface="Open Sans"/>
                <a:ea typeface="Open Sans"/>
                <a:cs typeface="Open Sans"/>
                <a:sym typeface="Roboto"/>
              </a:rPr>
              <a:t>arange</a:t>
            </a:r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()</a:t>
            </a:r>
          </a:p>
        </p:txBody>
      </p:sp>
      <p:pic>
        <p:nvPicPr>
          <p:cNvPr id="24" name="Google Shape;207;p34">
            <a:extLst>
              <a:ext uri="{FF2B5EF4-FFF2-40B4-BE49-F238E27FC236}">
                <a16:creationId xmlns:a16="http://schemas.microsoft.com/office/drawing/2014/main" id="{0645A1DA-9A4B-42B7-9F91-D290A9FA9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3646"/>
          <a:stretch/>
        </p:blipFill>
        <p:spPr>
          <a:xfrm>
            <a:off x="976725" y="1205925"/>
            <a:ext cx="7190551" cy="2821300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56B033-4578-4051-9292-C9DBBFA525D7}"/>
              </a:ext>
            </a:extLst>
          </p:cNvPr>
          <p:cNvSpPr/>
          <p:nvPr/>
        </p:nvSpPr>
        <p:spPr>
          <a:xfrm>
            <a:off x="138954" y="4229101"/>
            <a:ext cx="8866093" cy="396688"/>
          </a:xfrm>
          <a:prstGeom prst="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np.arange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create a series of values from 10 to 100 with a difference of 2, stored as a NumPy array.</a:t>
            </a:r>
          </a:p>
        </p:txBody>
      </p:sp>
    </p:spTree>
    <p:extLst>
      <p:ext uri="{BB962C8B-B14F-4D97-AF65-F5344CB8AC3E}">
        <p14:creationId xmlns:p14="http://schemas.microsoft.com/office/powerpoint/2010/main" val="1142378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a NumPy array using </a:t>
            </a:r>
            <a:r>
              <a:rPr lang="en-US" dirty="0" err="1">
                <a:latin typeface="Open Sans"/>
                <a:ea typeface="Open Sans"/>
                <a:cs typeface="Open Sans"/>
                <a:sym typeface="Roboto"/>
              </a:rPr>
              <a:t>linspace</a:t>
            </a:r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6B033-4578-4051-9292-C9DBBFA525D7}"/>
              </a:ext>
            </a:extLst>
          </p:cNvPr>
          <p:cNvSpPr/>
          <p:nvPr/>
        </p:nvSpPr>
        <p:spPr>
          <a:xfrm>
            <a:off x="992842" y="1127312"/>
            <a:ext cx="7158317" cy="396688"/>
          </a:xfrm>
          <a:prstGeom prst="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linspace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generates a specified number of values in a specified range.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07E178-DC10-49C2-B341-E01BA1E76DE4}"/>
              </a:ext>
            </a:extLst>
          </p:cNvPr>
          <p:cNvGrpSpPr/>
          <p:nvPr/>
        </p:nvGrpSpPr>
        <p:grpSpPr>
          <a:xfrm>
            <a:off x="753036" y="2170657"/>
            <a:ext cx="7637928" cy="2083174"/>
            <a:chOff x="1156448" y="2592000"/>
            <a:chExt cx="7637928" cy="2083174"/>
          </a:xfrm>
        </p:grpSpPr>
        <p:sp>
          <p:nvSpPr>
            <p:cNvPr id="7" name="Google Shape;214;p35">
              <a:extLst>
                <a:ext uri="{FF2B5EF4-FFF2-40B4-BE49-F238E27FC236}">
                  <a16:creationId xmlns:a16="http://schemas.microsoft.com/office/drawing/2014/main" id="{42982128-0EAF-4CCA-B655-AAD489EE8370}"/>
                </a:ext>
              </a:extLst>
            </p:cNvPr>
            <p:cNvSpPr txBox="1"/>
            <p:nvPr/>
          </p:nvSpPr>
          <p:spPr>
            <a:xfrm>
              <a:off x="1638126" y="3359400"/>
              <a:ext cx="4368228" cy="528300"/>
            </a:xfrm>
            <a:prstGeom prst="rect">
              <a:avLst/>
            </a:prstGeom>
            <a:noFill/>
            <a:ln w="28575">
              <a:solidFill>
                <a:srgbClr val="5F68EA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numpy.linspace (  </a:t>
              </a:r>
              <a:r>
                <a:rPr lang="en-GB" i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start</a:t>
              </a:r>
              <a:r>
                <a:rPr lang="en-GB" b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,    </a:t>
              </a:r>
              <a:r>
                <a:rPr lang="en-GB" i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stop </a:t>
              </a:r>
              <a:r>
                <a:rPr lang="en-GB" b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,   </a:t>
              </a:r>
              <a:r>
                <a:rPr lang="en-GB" i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num</a:t>
              </a:r>
              <a:r>
                <a:rPr lang="en-GB" b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,    </a:t>
              </a:r>
              <a:r>
                <a:rPr lang="en-GB" i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dtype  </a:t>
              </a:r>
              <a:r>
                <a:rPr lang="en-GB" b="1">
                  <a:solidFill>
                    <a:srgbClr val="666666"/>
                  </a:solidFill>
                  <a:highlight>
                    <a:srgbClr val="FFFFFF"/>
                  </a:highligh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)</a:t>
              </a:r>
              <a:endParaRPr>
                <a:solidFill>
                  <a:srgbClr val="6666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8" name="Google Shape;215;p35">
              <a:extLst>
                <a:ext uri="{FF2B5EF4-FFF2-40B4-BE49-F238E27FC236}">
                  <a16:creationId xmlns:a16="http://schemas.microsoft.com/office/drawing/2014/main" id="{539ED5D2-B855-445D-A424-EE2F2CD69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705" y="3039035"/>
              <a:ext cx="0" cy="414238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0" name="Google Shape;216;p35">
              <a:extLst>
                <a:ext uri="{FF2B5EF4-FFF2-40B4-BE49-F238E27FC236}">
                  <a16:creationId xmlns:a16="http://schemas.microsoft.com/office/drawing/2014/main" id="{EA8E15DF-9166-4610-B273-536A5AABF934}"/>
                </a:ext>
              </a:extLst>
            </p:cNvPr>
            <p:cNvSpPr txBox="1"/>
            <p:nvPr/>
          </p:nvSpPr>
          <p:spPr>
            <a:xfrm>
              <a:off x="1156448" y="2592000"/>
              <a:ext cx="3146612" cy="468900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start of the interval (optional)</a:t>
              </a:r>
              <a:endParaRPr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11" name="Google Shape;217;p35">
              <a:extLst>
                <a:ext uri="{FF2B5EF4-FFF2-40B4-BE49-F238E27FC236}">
                  <a16:creationId xmlns:a16="http://schemas.microsoft.com/office/drawing/2014/main" id="{36155C1B-1AAD-4C41-B890-81AFCACDF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2386" y="3824550"/>
              <a:ext cx="0" cy="379897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218;p35">
              <a:extLst>
                <a:ext uri="{FF2B5EF4-FFF2-40B4-BE49-F238E27FC236}">
                  <a16:creationId xmlns:a16="http://schemas.microsoft.com/office/drawing/2014/main" id="{17124325-9C95-43BC-866F-48FFD6BFB0A8}"/>
                </a:ext>
              </a:extLst>
            </p:cNvPr>
            <p:cNvSpPr txBox="1"/>
            <p:nvPr/>
          </p:nvSpPr>
          <p:spPr>
            <a:xfrm>
              <a:off x="2698379" y="4212000"/>
              <a:ext cx="2230032" cy="439272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end of the interval</a:t>
              </a:r>
              <a:endParaRPr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13" name="Google Shape;219;p35">
              <a:extLst>
                <a:ext uri="{FF2B5EF4-FFF2-40B4-BE49-F238E27FC236}">
                  <a16:creationId xmlns:a16="http://schemas.microsoft.com/office/drawing/2014/main" id="{380629CB-C3DC-4205-BB3D-1B9F5FA6B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000" y="3048000"/>
              <a:ext cx="0" cy="416850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4" name="Google Shape;220;p35">
              <a:extLst>
                <a:ext uri="{FF2B5EF4-FFF2-40B4-BE49-F238E27FC236}">
                  <a16:creationId xmlns:a16="http://schemas.microsoft.com/office/drawing/2014/main" id="{212BC3D5-B737-4232-AAB3-DA64290BE2B2}"/>
                </a:ext>
              </a:extLst>
            </p:cNvPr>
            <p:cNvSpPr txBox="1"/>
            <p:nvPr/>
          </p:nvSpPr>
          <p:spPr>
            <a:xfrm>
              <a:off x="4649763" y="2592000"/>
              <a:ext cx="4144613" cy="468900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number of values required in the interval</a:t>
              </a: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  <p:cxnSp>
          <p:nvCxnSpPr>
            <p:cNvPr id="16" name="Google Shape;221;p35">
              <a:extLst>
                <a:ext uri="{FF2B5EF4-FFF2-40B4-BE49-F238E27FC236}">
                  <a16:creationId xmlns:a16="http://schemas.microsoft.com/office/drawing/2014/main" id="{5104F917-5195-4BC0-9361-486F4241985C}"/>
                </a:ext>
              </a:extLst>
            </p:cNvPr>
            <p:cNvCxnSpPr/>
            <p:nvPr/>
          </p:nvCxnSpPr>
          <p:spPr>
            <a:xfrm>
              <a:off x="5316788" y="3824550"/>
              <a:ext cx="4800" cy="381600"/>
            </a:xfrm>
            <a:prstGeom prst="straightConnector1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7" name="Google Shape;222;p35">
              <a:extLst>
                <a:ext uri="{FF2B5EF4-FFF2-40B4-BE49-F238E27FC236}">
                  <a16:creationId xmlns:a16="http://schemas.microsoft.com/office/drawing/2014/main" id="{93D95D0A-124A-432B-A470-2693A4863D7E}"/>
                </a:ext>
              </a:extLst>
            </p:cNvPr>
            <p:cNvSpPr txBox="1"/>
            <p:nvPr/>
          </p:nvSpPr>
          <p:spPr>
            <a:xfrm>
              <a:off x="5127875" y="4212000"/>
              <a:ext cx="2223185" cy="463174"/>
            </a:xfrm>
            <a:prstGeom prst="rect">
              <a:avLst/>
            </a:prstGeom>
            <a:noFill/>
            <a:ln w="19050" cap="flat" cmpd="sng">
              <a:solidFill>
                <a:srgbClr val="FF71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The data type (optional)</a:t>
              </a:r>
              <a:endPara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ven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923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a NumPy array using </a:t>
            </a:r>
            <a:r>
              <a:rPr lang="en-US" dirty="0" err="1">
                <a:latin typeface="Open Sans"/>
                <a:ea typeface="Open Sans"/>
                <a:cs typeface="Open Sans"/>
                <a:sym typeface="Roboto"/>
              </a:rPr>
              <a:t>linspace</a:t>
            </a:r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6B033-4578-4051-9292-C9DBBFA525D7}"/>
              </a:ext>
            </a:extLst>
          </p:cNvPr>
          <p:cNvSpPr/>
          <p:nvPr/>
        </p:nvSpPr>
        <p:spPr>
          <a:xfrm>
            <a:off x="138954" y="4229101"/>
            <a:ext cx="8866093" cy="396688"/>
          </a:xfrm>
          <a:prstGeom prst="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np.linspace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produces a sequence of 10 evenly spaced values from 1 to 100, stored as a NumPy array.</a:t>
            </a:r>
          </a:p>
        </p:txBody>
      </p:sp>
      <p:pic>
        <p:nvPicPr>
          <p:cNvPr id="7" name="Google Shape;230;p36">
            <a:extLst>
              <a:ext uri="{FF2B5EF4-FFF2-40B4-BE49-F238E27FC236}">
                <a16:creationId xmlns:a16="http://schemas.microsoft.com/office/drawing/2014/main" id="{7A5BD128-5617-460E-A8F0-58E9255FE4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26" y="1365331"/>
            <a:ext cx="7833749" cy="2500705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89176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NumPy arrays of 0s and 1s 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7A589A-A683-4685-909B-114453BEFE1F}"/>
              </a:ext>
            </a:extLst>
          </p:cNvPr>
          <p:cNvGrpSpPr/>
          <p:nvPr/>
        </p:nvGrpSpPr>
        <p:grpSpPr>
          <a:xfrm>
            <a:off x="725330" y="1530728"/>
            <a:ext cx="5443200" cy="1162385"/>
            <a:chOff x="414070" y="1405218"/>
            <a:chExt cx="5443200" cy="11623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56B033-4578-4051-9292-C9DBBFA525D7}"/>
                </a:ext>
              </a:extLst>
            </p:cNvPr>
            <p:cNvSpPr/>
            <p:nvPr/>
          </p:nvSpPr>
          <p:spPr>
            <a:xfrm>
              <a:off x="414070" y="1405218"/>
              <a:ext cx="5443200" cy="378759"/>
            </a:xfrm>
            <a:prstGeom prst="rect">
              <a:avLst/>
            </a:prstGeom>
            <a:solidFill>
              <a:srgbClr val="043078"/>
            </a:solidFill>
            <a:ln w="28575">
              <a:solidFill>
                <a:srgbClr val="04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Creating 1D Numpy array of 0s</a:t>
              </a:r>
            </a:p>
          </p:txBody>
        </p:sp>
        <p:pic>
          <p:nvPicPr>
            <p:cNvPr id="18" name="Google Shape;238;p37">
              <a:extLst>
                <a:ext uri="{FF2B5EF4-FFF2-40B4-BE49-F238E27FC236}">
                  <a16:creationId xmlns:a16="http://schemas.microsoft.com/office/drawing/2014/main" id="{0AF5C24E-0C6C-4F77-97C1-A8D1607C2F0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965" y="1862753"/>
              <a:ext cx="5400000" cy="704850"/>
            </a:xfrm>
            <a:prstGeom prst="rect">
              <a:avLst/>
            </a:prstGeom>
            <a:noFill/>
            <a:ln w="28575" cap="flat" cmpd="sng">
              <a:solidFill>
                <a:srgbClr val="043078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09FC16-C173-4728-9F7B-AC896076851F}"/>
              </a:ext>
            </a:extLst>
          </p:cNvPr>
          <p:cNvGrpSpPr/>
          <p:nvPr/>
        </p:nvGrpSpPr>
        <p:grpSpPr>
          <a:xfrm>
            <a:off x="2975471" y="3198166"/>
            <a:ext cx="5443200" cy="1166063"/>
            <a:chOff x="2646281" y="2983006"/>
            <a:chExt cx="5443200" cy="1166063"/>
          </a:xfrm>
        </p:grpSpPr>
        <p:pic>
          <p:nvPicPr>
            <p:cNvPr id="20" name="Google Shape;239;p37">
              <a:extLst>
                <a:ext uri="{FF2B5EF4-FFF2-40B4-BE49-F238E27FC236}">
                  <a16:creationId xmlns:a16="http://schemas.microsoft.com/office/drawing/2014/main" id="{B6EB9F27-556C-4BDF-A588-649A531ACF6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69786" y="3444219"/>
              <a:ext cx="5400000" cy="704850"/>
            </a:xfrm>
            <a:prstGeom prst="rect">
              <a:avLst/>
            </a:prstGeom>
            <a:noFill/>
            <a:ln w="28575" cap="flat" cmpd="sng">
              <a:solidFill>
                <a:srgbClr val="043078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C37B08-46BF-45EE-875B-B55087A06CBE}"/>
                </a:ext>
              </a:extLst>
            </p:cNvPr>
            <p:cNvSpPr/>
            <p:nvPr/>
          </p:nvSpPr>
          <p:spPr>
            <a:xfrm>
              <a:off x="2646281" y="2983006"/>
              <a:ext cx="5443200" cy="378759"/>
            </a:xfrm>
            <a:prstGeom prst="rect">
              <a:avLst/>
            </a:prstGeom>
            <a:solidFill>
              <a:srgbClr val="043078"/>
            </a:solidFill>
            <a:ln w="28575">
              <a:solidFill>
                <a:srgbClr val="04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latin typeface="Open Sans"/>
                  <a:ea typeface="Open Sans"/>
                  <a:cs typeface="Open Sans"/>
                </a:rPr>
                <a:t>Creating 1D </a:t>
              </a:r>
              <a:r>
                <a:rPr lang="en-US" dirty="0" err="1">
                  <a:latin typeface="Open Sans"/>
                  <a:ea typeface="Open Sans"/>
                  <a:cs typeface="Open Sans"/>
                </a:rPr>
                <a:t>Numpy</a:t>
              </a:r>
              <a:r>
                <a:rPr lang="en-US" dirty="0">
                  <a:latin typeface="Open Sans"/>
                  <a:ea typeface="Open Sans"/>
                  <a:cs typeface="Open Sans"/>
                </a:rPr>
                <a:t> array of 1s</a:t>
              </a:r>
              <a:endPara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928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a 2D NumPy array 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1B6EB-5BD7-4FD9-8768-83DE71B3B71E}"/>
              </a:ext>
            </a:extLst>
          </p:cNvPr>
          <p:cNvSpPr/>
          <p:nvPr/>
        </p:nvSpPr>
        <p:spPr>
          <a:xfrm>
            <a:off x="702609" y="1127311"/>
            <a:ext cx="7738783" cy="737347"/>
          </a:xfrm>
          <a:prstGeom prst="rect">
            <a:avLst/>
          </a:prstGeom>
          <a:noFill/>
          <a:ln w="28575">
            <a:solidFill>
              <a:srgbClr val="043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np.empty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returns the matrix with arbitrary values of given shape and data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dtype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object’ returns None values.</a:t>
            </a:r>
          </a:p>
        </p:txBody>
      </p:sp>
      <p:pic>
        <p:nvPicPr>
          <p:cNvPr id="11" name="Google Shape;246;p38">
            <a:extLst>
              <a:ext uri="{FF2B5EF4-FFF2-40B4-BE49-F238E27FC236}">
                <a16:creationId xmlns:a16="http://schemas.microsoft.com/office/drawing/2014/main" id="{382AADE3-8A5B-40BA-9565-7D84B78FC2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43" y="2239103"/>
            <a:ext cx="6055915" cy="2512190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0866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101" y="114571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What is NumPy?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C259F-64C4-4D07-8AF8-0E83FD154800}"/>
              </a:ext>
            </a:extLst>
          </p:cNvPr>
          <p:cNvGrpSpPr/>
          <p:nvPr/>
        </p:nvGrpSpPr>
        <p:grpSpPr>
          <a:xfrm>
            <a:off x="470264" y="806596"/>
            <a:ext cx="8203473" cy="3974410"/>
            <a:chOff x="444138" y="806596"/>
            <a:chExt cx="8203473" cy="39744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CEED0C-CB08-4ECC-93A6-B4385515C45E}"/>
                </a:ext>
              </a:extLst>
            </p:cNvPr>
            <p:cNvSpPr/>
            <p:nvPr/>
          </p:nvSpPr>
          <p:spPr>
            <a:xfrm>
              <a:off x="444138" y="1013236"/>
              <a:ext cx="8203473" cy="3767770"/>
            </a:xfrm>
            <a:custGeom>
              <a:avLst/>
              <a:gdLst>
                <a:gd name="connsiteX0" fmla="*/ 0 w 5233851"/>
                <a:gd name="connsiteY0" fmla="*/ 0 h 2249100"/>
                <a:gd name="connsiteX1" fmla="*/ 5233851 w 5233851"/>
                <a:gd name="connsiteY1" fmla="*/ 0 h 2249100"/>
                <a:gd name="connsiteX2" fmla="*/ 5233851 w 5233851"/>
                <a:gd name="connsiteY2" fmla="*/ 2249100 h 2249100"/>
                <a:gd name="connsiteX3" fmla="*/ 0 w 5233851"/>
                <a:gd name="connsiteY3" fmla="*/ 2249100 h 2249100"/>
                <a:gd name="connsiteX4" fmla="*/ 0 w 5233851"/>
                <a:gd name="connsiteY4" fmla="*/ 0 h 224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3851" h="2249100">
                  <a:moveTo>
                    <a:pt x="0" y="0"/>
                  </a:moveTo>
                  <a:lnTo>
                    <a:pt x="5233851" y="0"/>
                  </a:lnTo>
                  <a:lnTo>
                    <a:pt x="5233851" y="2249100"/>
                  </a:lnTo>
                  <a:lnTo>
                    <a:pt x="0" y="22491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5F68E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205" tIns="291592" rIns="406205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Open Sans"/>
                  <a:ea typeface="Open Sans"/>
                  <a:cs typeface="Open Sans"/>
                </a:rPr>
                <a:t>A multidimensional</a:t>
              </a:r>
              <a:r>
                <a:rPr lang="en-US" sz="1400" b="0" i="0" kern="1200" dirty="0">
                  <a:latin typeface="Open Sans"/>
                  <a:ea typeface="Open Sans"/>
                  <a:cs typeface="Open Sans"/>
                </a:rPr>
                <a:t> array object</a:t>
              </a:r>
              <a:endParaRPr lang="en-US" sz="1400" kern="1200" dirty="0">
                <a:latin typeface="Open Sans"/>
                <a:ea typeface="Open Sans"/>
                <a:cs typeface="Open Sans"/>
              </a:endParaRP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0" i="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Various derived objects (such as masked arrays and matrices)</a:t>
              </a:r>
              <a:endParaRPr lang="en-US" sz="14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14300" lvl="1" indent="-114300" algn="l" defTabSz="6223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b="0" i="0" kern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 assortment of routines for fast operations on arrays, including mathematical, logical, shape manipulation, sorting, selecting, I/O, discrete Fourier transforms,  basic linear algebra,  basic statistical operations,  random simulation, etc. </a:t>
              </a:r>
              <a:endParaRPr lang="en-US" sz="14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2AE94B-DF63-4C85-8968-0EA1A621375E}"/>
                </a:ext>
              </a:extLst>
            </p:cNvPr>
            <p:cNvSpPr/>
            <p:nvPr/>
          </p:nvSpPr>
          <p:spPr>
            <a:xfrm>
              <a:off x="705830" y="806596"/>
              <a:ext cx="3663695" cy="413280"/>
            </a:xfrm>
            <a:custGeom>
              <a:avLst/>
              <a:gdLst>
                <a:gd name="connsiteX0" fmla="*/ 0 w 3663695"/>
                <a:gd name="connsiteY0" fmla="*/ 68881 h 413280"/>
                <a:gd name="connsiteX1" fmla="*/ 68881 w 3663695"/>
                <a:gd name="connsiteY1" fmla="*/ 0 h 413280"/>
                <a:gd name="connsiteX2" fmla="*/ 3594814 w 3663695"/>
                <a:gd name="connsiteY2" fmla="*/ 0 h 413280"/>
                <a:gd name="connsiteX3" fmla="*/ 3663695 w 3663695"/>
                <a:gd name="connsiteY3" fmla="*/ 68881 h 413280"/>
                <a:gd name="connsiteX4" fmla="*/ 3663695 w 3663695"/>
                <a:gd name="connsiteY4" fmla="*/ 344399 h 413280"/>
                <a:gd name="connsiteX5" fmla="*/ 3594814 w 3663695"/>
                <a:gd name="connsiteY5" fmla="*/ 413280 h 413280"/>
                <a:gd name="connsiteX6" fmla="*/ 68881 w 3663695"/>
                <a:gd name="connsiteY6" fmla="*/ 413280 h 413280"/>
                <a:gd name="connsiteX7" fmla="*/ 0 w 3663695"/>
                <a:gd name="connsiteY7" fmla="*/ 344399 h 413280"/>
                <a:gd name="connsiteX8" fmla="*/ 0 w 3663695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3695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3594814" y="0"/>
                  </a:lnTo>
                  <a:cubicBezTo>
                    <a:pt x="3632856" y="0"/>
                    <a:pt x="3663695" y="30839"/>
                    <a:pt x="3663695" y="68881"/>
                  </a:cubicBezTo>
                  <a:lnTo>
                    <a:pt x="3663695" y="344399"/>
                  </a:lnTo>
                  <a:cubicBezTo>
                    <a:pt x="3663695" y="382441"/>
                    <a:pt x="3632856" y="413280"/>
                    <a:pt x="3594814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5F68E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654" tIns="20175" rIns="158654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dirty="0">
                  <a:latin typeface="Open Sans"/>
                  <a:ea typeface="Open Sans"/>
                  <a:cs typeface="Open Sans"/>
                </a:rPr>
                <a:t>It is a Python library that provides</a:t>
              </a:r>
              <a:r>
                <a:rPr lang="en-US" kern="1200" dirty="0">
                  <a:latin typeface="Open Sans"/>
                  <a:ea typeface="Open Sans"/>
                  <a:cs typeface="Open Sans"/>
                </a:rPr>
                <a:t>:</a:t>
              </a:r>
              <a:endParaRPr lang="en-US" sz="1400" kern="1200" dirty="0">
                <a:latin typeface="Open Sans"/>
                <a:ea typeface="Open Sans"/>
                <a:cs typeface="Open Sans"/>
              </a:endParaRPr>
            </a:p>
          </p:txBody>
        </p:sp>
      </p:grpSp>
      <p:pic>
        <p:nvPicPr>
          <p:cNvPr id="9" name="Picture 4">
            <a:extLst>
              <a:ext uri="{FF2B5EF4-FFF2-40B4-BE49-F238E27FC236}">
                <a16:creationId xmlns:a16="http://schemas.microsoft.com/office/drawing/2014/main" id="{6A57F544-0CF3-42F4-850C-C9AB81E6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10" b="810"/>
          <a:stretch/>
        </p:blipFill>
        <p:spPr bwMode="auto">
          <a:xfrm>
            <a:off x="3737808" y="3081092"/>
            <a:ext cx="1668384" cy="16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6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a 2D NumPy array 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1B6EB-5BD7-4FD9-8768-83DE71B3B71E}"/>
              </a:ext>
            </a:extLst>
          </p:cNvPr>
          <p:cNvSpPr/>
          <p:nvPr/>
        </p:nvSpPr>
        <p:spPr>
          <a:xfrm>
            <a:off x="702609" y="1127311"/>
            <a:ext cx="8145556" cy="737347"/>
          </a:xfrm>
          <a:prstGeom prst="rect">
            <a:avLst/>
          </a:prstGeom>
          <a:noFill/>
          <a:ln w="28575">
            <a:solidFill>
              <a:srgbClr val="043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np.full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returns the matrix of the given shape with the value set by the ‘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fill_value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 parameter.</a:t>
            </a:r>
          </a:p>
        </p:txBody>
      </p:sp>
      <p:pic>
        <p:nvPicPr>
          <p:cNvPr id="6" name="Google Shape;253;p39">
            <a:extLst>
              <a:ext uri="{FF2B5EF4-FFF2-40B4-BE49-F238E27FC236}">
                <a16:creationId xmlns:a16="http://schemas.microsoft.com/office/drawing/2014/main" id="{A5A64100-788A-4BF6-A809-A9FA72C9F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80" y="2187389"/>
            <a:ext cx="5775640" cy="2100494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60476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Different Ways of Creating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F17E-0C64-4534-B2FB-A4F94A569C23}"/>
              </a:ext>
            </a:extLst>
          </p:cNvPr>
          <p:cNvSpPr txBox="1"/>
          <p:nvPr/>
        </p:nvSpPr>
        <p:spPr>
          <a:xfrm>
            <a:off x="271101" y="727200"/>
            <a:ext cx="620141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  <a:sym typeface="Roboto"/>
              </a:rPr>
              <a:t>Creating a 2D NumPy array 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1B6EB-5BD7-4FD9-8768-83DE71B3B71E}"/>
              </a:ext>
            </a:extLst>
          </p:cNvPr>
          <p:cNvSpPr/>
          <p:nvPr/>
        </p:nvSpPr>
        <p:spPr>
          <a:xfrm>
            <a:off x="702609" y="1127311"/>
            <a:ext cx="8145556" cy="737347"/>
          </a:xfrm>
          <a:prstGeom prst="rect">
            <a:avLst/>
          </a:prstGeom>
          <a:noFill/>
          <a:ln w="28575">
            <a:solidFill>
              <a:srgbClr val="043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np.identity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returns identity the matrix of the specified shape. </a:t>
            </a:r>
          </a:p>
        </p:txBody>
      </p:sp>
      <p:pic>
        <p:nvPicPr>
          <p:cNvPr id="6" name="Google Shape;259;p40">
            <a:extLst>
              <a:ext uri="{FF2B5EF4-FFF2-40B4-BE49-F238E27FC236}">
                <a16:creationId xmlns:a16="http://schemas.microsoft.com/office/drawing/2014/main" id="{FFF7D28C-8653-4203-8558-DAFB0E8C8DB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44306"/>
          <a:stretch/>
        </p:blipFill>
        <p:spPr>
          <a:xfrm>
            <a:off x="2515581" y="2458867"/>
            <a:ext cx="4112838" cy="1944729"/>
          </a:xfrm>
          <a:prstGeom prst="rect">
            <a:avLst/>
          </a:prstGeom>
          <a:noFill/>
          <a:ln w="19050" cap="flat" cmpd="sng">
            <a:solidFill>
              <a:srgbClr val="04307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31275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/>
        </p:nvSpPr>
        <p:spPr>
          <a:xfrm>
            <a:off x="2040078" y="1892729"/>
            <a:ext cx="5063844" cy="135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600" dirty="0">
                <a:latin typeface="Open Sans Semibold"/>
                <a:ea typeface="Open Sans"/>
                <a:cs typeface="Open Sans"/>
              </a:rPr>
              <a:t>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2086847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Random Number Generation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F9304D-E3E5-4AD0-87D3-103B62E28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53956"/>
              </p:ext>
            </p:extLst>
          </p:nvPr>
        </p:nvGraphicFramePr>
        <p:xfrm>
          <a:off x="244151" y="1379507"/>
          <a:ext cx="8655699" cy="352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90">
                  <a:extLst>
                    <a:ext uri="{9D8B030D-6E8A-4147-A177-3AD203B41FA5}">
                      <a16:colId xmlns:a16="http://schemas.microsoft.com/office/drawing/2014/main" val="1763892674"/>
                    </a:ext>
                  </a:extLst>
                </a:gridCol>
                <a:gridCol w="4393164">
                  <a:extLst>
                    <a:ext uri="{9D8B030D-6E8A-4147-A177-3AD203B41FA5}">
                      <a16:colId xmlns:a16="http://schemas.microsoft.com/office/drawing/2014/main" val="3895636820"/>
                    </a:ext>
                  </a:extLst>
                </a:gridCol>
                <a:gridCol w="2360645">
                  <a:extLst>
                    <a:ext uri="{9D8B030D-6E8A-4147-A177-3AD203B41FA5}">
                      <a16:colId xmlns:a16="http://schemas.microsoft.com/office/drawing/2014/main" val="4170422023"/>
                    </a:ext>
                  </a:extLst>
                </a:gridCol>
              </a:tblGrid>
              <a:tr h="296924"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  <a:endParaRPr lang="en-US" dirty="0"/>
                    </a:p>
                  </a:txBody>
                  <a:tcPr>
                    <a:solidFill>
                      <a:srgbClr val="CA4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CA4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US" dirty="0"/>
                    </a:p>
                  </a:txBody>
                  <a:tcPr>
                    <a:solidFill>
                      <a:srgbClr val="CA4B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52511"/>
                  </a:ext>
                </a:extLst>
              </a:tr>
              <a:tr h="1516021">
                <a:tc>
                  <a:txBody>
                    <a:bodyPr/>
                    <a:lstStyle/>
                    <a:p>
                      <a:r>
                        <a:rPr lang="en-IN" dirty="0" err="1"/>
                        <a:t>randint</a:t>
                      </a:r>
                      <a:r>
                        <a:rPr lang="en-US" dirty="0"/>
                        <a:t>(low, high, size,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Fetches a random integer within the specified range, if the size is omitted else fetches a set of random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random.randint</a:t>
                      </a:r>
                      <a:r>
                        <a:rPr lang="en-IN" dirty="0"/>
                        <a:t>(50)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random.randint</a:t>
                      </a:r>
                      <a:r>
                        <a:rPr lang="en-IN" dirty="0"/>
                        <a:t>(20, 50)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 err="1"/>
                        <a:t>random.randint</a:t>
                      </a:r>
                      <a:r>
                        <a:rPr lang="en-IN" dirty="0"/>
                        <a:t>(100, size = (5))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 err="1"/>
                        <a:t>random.randint</a:t>
                      </a:r>
                      <a:r>
                        <a:rPr lang="en-IN" dirty="0"/>
                        <a:t>(400, size = (4, 5))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60928"/>
                  </a:ext>
                </a:extLst>
              </a:tr>
              <a:tr h="699702">
                <a:tc>
                  <a:txBody>
                    <a:bodyPr/>
                    <a:lstStyle/>
                    <a:p>
                      <a:r>
                        <a:rPr lang="en-IN" dirty="0"/>
                        <a:t>rand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Generates a floating-point value between 0 and 1, if size is omitted else generates a set of random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random.rand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 err="1"/>
                        <a:t>random.rand</a:t>
                      </a:r>
                      <a:r>
                        <a:rPr lang="en-IN" dirty="0"/>
                        <a:t>(5)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7883"/>
                  </a:ext>
                </a:extLst>
              </a:tr>
              <a:tr h="903782">
                <a:tc>
                  <a:txBody>
                    <a:bodyPr/>
                    <a:lstStyle/>
                    <a:p>
                      <a:r>
                        <a:rPr lang="en-IN" dirty="0"/>
                        <a:t>choice</a:t>
                      </a:r>
                      <a:r>
                        <a:rPr lang="en-US" dirty="0"/>
                        <a:t>(a, size=None, replace=True, p=None)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Fetches a random sample from a 1D array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random.choice</a:t>
                      </a:r>
                      <a:r>
                        <a:rPr lang="en-IN" dirty="0"/>
                        <a:t> (list 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/>
                        <a:t>random.choice</a:t>
                      </a:r>
                      <a:r>
                        <a:rPr lang="en-IN" dirty="0"/>
                        <a:t> (list x, size (2,3))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025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AF5674A-DB15-406B-8E88-0B0F8D37E3A2}"/>
              </a:ext>
            </a:extLst>
          </p:cNvPr>
          <p:cNvSpPr/>
          <p:nvPr/>
        </p:nvSpPr>
        <p:spPr>
          <a:xfrm>
            <a:off x="1279701" y="763421"/>
            <a:ext cx="6584599" cy="421570"/>
          </a:xfrm>
          <a:prstGeom prst="rect">
            <a:avLst/>
          </a:prstGeom>
          <a:noFill/>
          <a:ln w="28575">
            <a:solidFill>
              <a:srgbClr val="043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To generate random numbers, import the random module from NumPy</a:t>
            </a:r>
          </a:p>
        </p:txBody>
      </p:sp>
    </p:spTree>
    <p:extLst>
      <p:ext uri="{BB962C8B-B14F-4D97-AF65-F5344CB8AC3E}">
        <p14:creationId xmlns:p14="http://schemas.microsoft.com/office/powerpoint/2010/main" val="2135278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Random Number Generation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2856849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Random Number Generation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A491E5-336D-47CD-8262-BAA6148B3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075877"/>
              </p:ext>
            </p:extLst>
          </p:nvPr>
        </p:nvGraphicFramePr>
        <p:xfrm>
          <a:off x="342000" y="794015"/>
          <a:ext cx="8460000" cy="4159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3281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Random Number Generation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FC92A9-185F-4A74-9BBA-3D6C13B5E647}"/>
              </a:ext>
            </a:extLst>
          </p:cNvPr>
          <p:cNvSpPr/>
          <p:nvPr/>
        </p:nvSpPr>
        <p:spPr>
          <a:xfrm>
            <a:off x="1804924" y="1910036"/>
            <a:ext cx="5534152" cy="1568888"/>
          </a:xfrm>
          <a:prstGeom prst="roundRect">
            <a:avLst/>
          </a:prstGeom>
          <a:solidFill>
            <a:srgbClr val="04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 of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583610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138541" y="4547761"/>
            <a:ext cx="5721910" cy="4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lang="en-IN" sz="1050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Knowledgehut</a:t>
            </a:r>
            <a:r>
              <a:rPr lang="en-IN" sz="1050" b="0" i="0" u="none" strike="noStrike" cap="non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., All rights reserved </a:t>
            </a:r>
            <a:endParaRPr sz="1050" b="0" i="0" u="none" strike="noStrike" cap="non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IN" sz="1050" b="0" i="0" u="none" strike="noStrike" cap="non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Confidential Information, intended for approved distribution list of </a:t>
            </a:r>
            <a:r>
              <a:rPr lang="en-IN" sz="1050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Knowledgehut</a:t>
            </a:r>
            <a:endParaRPr sz="1050" b="0" i="0" u="none" strike="noStrike" cap="non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56076"/>
            <a:ext cx="1374938" cy="1423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8351" y="4091439"/>
            <a:ext cx="1251826" cy="105206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186690" y="2073050"/>
            <a:ext cx="8770620" cy="4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101" y="114571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What is NumPy?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B7BA2-97D8-41F4-91B4-17C93B93C1F3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ndarray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 object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8C05F5-3B2F-4639-933B-205E54FCE907}"/>
              </a:ext>
            </a:extLst>
          </p:cNvPr>
          <p:cNvGrpSpPr/>
          <p:nvPr/>
        </p:nvGrpSpPr>
        <p:grpSpPr>
          <a:xfrm>
            <a:off x="1077630" y="1400121"/>
            <a:ext cx="7128077" cy="2892691"/>
            <a:chOff x="1007962" y="1504624"/>
            <a:chExt cx="7128077" cy="289269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063CA6-AB40-4ED7-AAF7-DD57E96225D8}"/>
                </a:ext>
              </a:extLst>
            </p:cNvPr>
            <p:cNvSpPr/>
            <p:nvPr/>
          </p:nvSpPr>
          <p:spPr>
            <a:xfrm>
              <a:off x="1645739" y="1504624"/>
              <a:ext cx="6490300" cy="1275557"/>
            </a:xfrm>
            <a:custGeom>
              <a:avLst/>
              <a:gdLst>
                <a:gd name="connsiteX0" fmla="*/ 0 w 5362651"/>
                <a:gd name="connsiteY0" fmla="*/ 0 h 1275555"/>
                <a:gd name="connsiteX1" fmla="*/ 4724874 w 5362651"/>
                <a:gd name="connsiteY1" fmla="*/ 0 h 1275555"/>
                <a:gd name="connsiteX2" fmla="*/ 5362651 w 5362651"/>
                <a:gd name="connsiteY2" fmla="*/ 637778 h 1275555"/>
                <a:gd name="connsiteX3" fmla="*/ 4724874 w 5362651"/>
                <a:gd name="connsiteY3" fmla="*/ 1275555 h 1275555"/>
                <a:gd name="connsiteX4" fmla="*/ 0 w 5362651"/>
                <a:gd name="connsiteY4" fmla="*/ 1275555 h 1275555"/>
                <a:gd name="connsiteX5" fmla="*/ 0 w 5362651"/>
                <a:gd name="connsiteY5" fmla="*/ 0 h 127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651" h="1275555">
                  <a:moveTo>
                    <a:pt x="5362651" y="1275554"/>
                  </a:moveTo>
                  <a:lnTo>
                    <a:pt x="637777" y="1275554"/>
                  </a:lnTo>
                  <a:lnTo>
                    <a:pt x="0" y="637777"/>
                  </a:lnTo>
                  <a:lnTo>
                    <a:pt x="637777" y="1"/>
                  </a:lnTo>
                  <a:lnTo>
                    <a:pt x="5362651" y="1"/>
                  </a:lnTo>
                  <a:lnTo>
                    <a:pt x="5362651" y="1275554"/>
                  </a:lnTo>
                  <a:close/>
                </a:path>
              </a:pathLst>
            </a:custGeom>
            <a:solidFill>
              <a:srgbClr val="94009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373" tIns="53341" rIns="99568" bIns="53341" numCol="1" spcCol="1270" anchor="ctr" anchorCtr="0">
              <a:noAutofit/>
            </a:bodyPr>
            <a:lstStyle/>
            <a:p>
              <a:pPr marL="0" lvl="0" indent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 is at the core of the NumPy package.  </a:t>
              </a:r>
              <a:endParaRPr lang="en-US" sz="1400" kern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1A277F-436E-43B6-99D1-C89ECC0A43E4}"/>
                </a:ext>
              </a:extLst>
            </p:cNvPr>
            <p:cNvSpPr/>
            <p:nvPr/>
          </p:nvSpPr>
          <p:spPr>
            <a:xfrm>
              <a:off x="1645739" y="3121759"/>
              <a:ext cx="6490300" cy="1275556"/>
            </a:xfrm>
            <a:custGeom>
              <a:avLst/>
              <a:gdLst>
                <a:gd name="connsiteX0" fmla="*/ 0 w 5362651"/>
                <a:gd name="connsiteY0" fmla="*/ 0 h 1275555"/>
                <a:gd name="connsiteX1" fmla="*/ 4724874 w 5362651"/>
                <a:gd name="connsiteY1" fmla="*/ 0 h 1275555"/>
                <a:gd name="connsiteX2" fmla="*/ 5362651 w 5362651"/>
                <a:gd name="connsiteY2" fmla="*/ 637778 h 1275555"/>
                <a:gd name="connsiteX3" fmla="*/ 4724874 w 5362651"/>
                <a:gd name="connsiteY3" fmla="*/ 1275555 h 1275555"/>
                <a:gd name="connsiteX4" fmla="*/ 0 w 5362651"/>
                <a:gd name="connsiteY4" fmla="*/ 1275555 h 1275555"/>
                <a:gd name="connsiteX5" fmla="*/ 0 w 5362651"/>
                <a:gd name="connsiteY5" fmla="*/ 0 h 127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2651" h="1275555">
                  <a:moveTo>
                    <a:pt x="5362651" y="1275554"/>
                  </a:moveTo>
                  <a:lnTo>
                    <a:pt x="637777" y="1275554"/>
                  </a:lnTo>
                  <a:lnTo>
                    <a:pt x="0" y="637777"/>
                  </a:lnTo>
                  <a:lnTo>
                    <a:pt x="637777" y="1"/>
                  </a:lnTo>
                  <a:lnTo>
                    <a:pt x="5362651" y="1"/>
                  </a:lnTo>
                  <a:lnTo>
                    <a:pt x="5362651" y="1275554"/>
                  </a:lnTo>
                  <a:close/>
                </a:path>
              </a:pathLst>
            </a:custGeom>
            <a:solidFill>
              <a:srgbClr val="94009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1373" tIns="53341" rIns="99568" bIns="53340" numCol="1" spcCol="1270" anchor="ctr" anchorCtr="0">
              <a:noAutofit/>
            </a:bodyPr>
            <a:lstStyle/>
            <a:p>
              <a:pPr marL="0" lvl="0" indent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 encapsulates n-dimensional arrays of homogeneous data types, with many operations performed in compiled code for performance. </a:t>
              </a:r>
              <a:endParaRPr lang="en-US" sz="1400" kern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5EF862-FDA8-48ED-98E6-73CD2FC3AB46}"/>
                </a:ext>
              </a:extLst>
            </p:cNvPr>
            <p:cNvSpPr/>
            <p:nvPr/>
          </p:nvSpPr>
          <p:spPr>
            <a:xfrm>
              <a:off x="1007962" y="3121760"/>
              <a:ext cx="1275555" cy="1275555"/>
            </a:xfrm>
            <a:prstGeom prst="ellipse">
              <a:avLst/>
            </a:prstGeom>
            <a:solidFill>
              <a:srgbClr val="FFC9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C8528E-34C4-46C5-800D-2AC1A04191BC}"/>
                </a:ext>
              </a:extLst>
            </p:cNvPr>
            <p:cNvGrpSpPr/>
            <p:nvPr/>
          </p:nvGrpSpPr>
          <p:grpSpPr>
            <a:xfrm>
              <a:off x="1007962" y="1504625"/>
              <a:ext cx="1275555" cy="1275555"/>
              <a:chOff x="1007962" y="1504625"/>
              <a:chExt cx="1275555" cy="1275555"/>
            </a:xfrm>
            <a:solidFill>
              <a:srgbClr val="FFC9FF"/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2DD6FD-2C39-44BA-94A4-19FF35A7F9EC}"/>
                  </a:ext>
                </a:extLst>
              </p:cNvPr>
              <p:cNvSpPr/>
              <p:nvPr/>
            </p:nvSpPr>
            <p:spPr>
              <a:xfrm>
                <a:off x="1007962" y="1504625"/>
                <a:ext cx="1275555" cy="1275555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2050" name="Picture 2" descr="Cube, Square, Rectangle">
                <a:extLst>
                  <a:ext uri="{FF2B5EF4-FFF2-40B4-BE49-F238E27FC236}">
                    <a16:creationId xmlns:a16="http://schemas.microsoft.com/office/drawing/2014/main" id="{69A06D5E-19F6-4322-A944-2D4412FFD7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403" y="1741715"/>
                <a:ext cx="705621" cy="815340"/>
              </a:xfrm>
              <a:prstGeom prst="rect">
                <a:avLst/>
              </a:prstGeom>
              <a:grpFill/>
            </p:spPr>
          </p:pic>
        </p:grpSp>
        <p:pic>
          <p:nvPicPr>
            <p:cNvPr id="2052" name="Picture 4" descr="Rubik'S Cube, Puzzle, Color, Cube">
              <a:extLst>
                <a:ext uri="{FF2B5EF4-FFF2-40B4-BE49-F238E27FC236}">
                  <a16:creationId xmlns:a16="http://schemas.microsoft.com/office/drawing/2014/main" id="{9B17FE65-8342-46DD-AE25-E9DCCDB78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432" y="3378926"/>
              <a:ext cx="790427" cy="815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57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101" y="114571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What is NumPy?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B7BA2-97D8-41F4-91B4-17C93B93C1F3}"/>
              </a:ext>
            </a:extLst>
          </p:cNvPr>
          <p:cNvSpPr txBox="1"/>
          <p:nvPr/>
        </p:nvSpPr>
        <p:spPr>
          <a:xfrm>
            <a:off x="271101" y="727200"/>
            <a:ext cx="8376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Important differences between NumPy arrays and the standard Python sequences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0A5EF-ADA7-4B6E-B482-3BCE190DC135}"/>
              </a:ext>
            </a:extLst>
          </p:cNvPr>
          <p:cNvSpPr/>
          <p:nvPr/>
        </p:nvSpPr>
        <p:spPr>
          <a:xfrm>
            <a:off x="372533" y="1073107"/>
            <a:ext cx="8489245" cy="666043"/>
          </a:xfrm>
          <a:prstGeom prst="rect">
            <a:avLst/>
          </a:prstGeom>
          <a:noFill/>
          <a:ln w="28575">
            <a:solidFill>
              <a:srgbClr val="5F6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 array operations are efficient than Python sequences or array operations using C, for example, multiplying each element in a 1-D sequence with the corresponding element in another sequence of the same length.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43841-7669-4C9D-B6D4-80602AD959D8}"/>
              </a:ext>
            </a:extLst>
          </p:cNvPr>
          <p:cNvSpPr/>
          <p:nvPr/>
        </p:nvSpPr>
        <p:spPr>
          <a:xfrm>
            <a:off x="244538" y="1837760"/>
            <a:ext cx="2182407" cy="3028094"/>
          </a:xfrm>
          <a:prstGeom prst="rect">
            <a:avLst/>
          </a:prstGeom>
          <a:solidFill>
            <a:srgbClr val="940094"/>
          </a:solidFill>
          <a:ln w="28575">
            <a:solidFill>
              <a:srgbClr val="940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 to do this using lists.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= [] </a:t>
            </a: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range(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(a)): </a:t>
            </a: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 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c.append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(a[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]*b[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 </a:t>
            </a:r>
          </a:p>
          <a:p>
            <a:endParaRPr lang="en-US" sz="1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executes slower than C code.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 a and b each contain millions of numbers,  you will pay the price for the inefficiencies of looping in Python. 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3B465-DA2C-44BB-82D7-6C1498196811}"/>
              </a:ext>
            </a:extLst>
          </p:cNvPr>
          <p:cNvSpPr/>
          <p:nvPr/>
        </p:nvSpPr>
        <p:spPr>
          <a:xfrm>
            <a:off x="2516593" y="1839740"/>
            <a:ext cx="3684493" cy="3028094"/>
          </a:xfrm>
          <a:prstGeom prst="rect">
            <a:avLst/>
          </a:prstGeom>
          <a:solidFill>
            <a:srgbClr val="940094"/>
          </a:solidFill>
          <a:ln w="28575">
            <a:solidFill>
              <a:srgbClr val="940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code to do this using arrays</a:t>
            </a:r>
          </a:p>
          <a:p>
            <a:endParaRPr lang="en-US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= [] </a:t>
            </a:r>
          </a:p>
          <a:p>
            <a:pPr algn="l" rtl="0" fontAlgn="base"/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(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rows;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++): { </a:t>
            </a:r>
          </a:p>
          <a:p>
            <a:pPr algn="l" rtl="0" fontAlgn="base"/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c[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a[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]*b[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 </a:t>
            </a:r>
          </a:p>
          <a:p>
            <a:pPr algn="l" rtl="0" fontAlgn="base"/>
            <a:r>
              <a:rPr lang="en-US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 </a:t>
            </a:r>
          </a:p>
          <a:p>
            <a:pPr algn="l" rtl="0" fontAlgn="base"/>
            <a:endParaRPr lang="en-US" sz="1000" b="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saves all the overhead in interpreting the Python code and manipulating Python objects.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coding work required increases with the dimensionality of the data. For example, for 2-D arrays it expands to</a:t>
            </a:r>
          </a:p>
          <a:p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(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 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rows; 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++): { </a:t>
            </a: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for (j = 0; j &lt; columns; 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j++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{ </a:t>
            </a: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 c[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][j] = a[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][j]*b[</a:t>
            </a:r>
            <a:r>
              <a:rPr lang="en-US" sz="1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][j]; </a:t>
            </a:r>
          </a:p>
          <a:p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}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149EA3-A530-44E8-BA7B-C7BB5C8256FE}"/>
              </a:ext>
            </a:extLst>
          </p:cNvPr>
          <p:cNvSpPr/>
          <p:nvPr/>
        </p:nvSpPr>
        <p:spPr>
          <a:xfrm>
            <a:off x="6290734" y="1839740"/>
            <a:ext cx="2608728" cy="3028094"/>
          </a:xfrm>
          <a:prstGeom prst="rect">
            <a:avLst/>
          </a:prstGeom>
          <a:solidFill>
            <a:srgbClr val="940094"/>
          </a:solidFill>
          <a:ln w="28575">
            <a:solidFill>
              <a:srgbClr val="9400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 code to do this using lists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= a * b 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works at near C speed and is simple due to NumPy’s features of vectorization and broadcasting.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 gives the best of both worlds. Element-by-element operations are the “default mode” when a </a:t>
            </a:r>
            <a:r>
              <a:rPr lang="en-US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ndarray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involved, but the operation is speedily executed by pre-compiled C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B1319-2D79-40D3-B4C1-26CB24DBC586}"/>
              </a:ext>
            </a:extLst>
          </p:cNvPr>
          <p:cNvSpPr txBox="1"/>
          <p:nvPr/>
        </p:nvSpPr>
        <p:spPr>
          <a:xfrm>
            <a:off x="4518211" y="4903694"/>
            <a:ext cx="44554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 https://numpy.org/doc/stable/user/whatisnumpy.html</a:t>
            </a:r>
          </a:p>
        </p:txBody>
      </p:sp>
    </p:spTree>
    <p:extLst>
      <p:ext uri="{BB962C8B-B14F-4D97-AF65-F5344CB8AC3E}">
        <p14:creationId xmlns:p14="http://schemas.microsoft.com/office/powerpoint/2010/main" val="420037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/>
        </p:nvSpPr>
        <p:spPr>
          <a:xfrm>
            <a:off x="769062" y="1915059"/>
            <a:ext cx="7605876" cy="13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600" dirty="0">
                <a:latin typeface="Open Sans Semibold"/>
                <a:ea typeface="Open Sans"/>
                <a:cs typeface="Open Sans"/>
              </a:rPr>
              <a:t> </a:t>
            </a:r>
            <a:r>
              <a:rPr lang="en-US" sz="3600" dirty="0">
                <a:latin typeface="Open Sans Semibold"/>
                <a:ea typeface="Open Sans"/>
                <a:cs typeface="Open Sans"/>
              </a:rPr>
              <a:t>Creating and using NumPy Arrays </a:t>
            </a:r>
            <a:endParaRPr lang="en-IN" sz="3600" dirty="0">
              <a:latin typeface="Open Sans Semibold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2352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p22">
            <a:extLst>
              <a:ext uri="{FF2B5EF4-FFF2-40B4-BE49-F238E27FC236}">
                <a16:creationId xmlns:a16="http://schemas.microsoft.com/office/drawing/2014/main" id="{5CEADB03-2364-412A-8D21-F97004F8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78" y="71847"/>
            <a:ext cx="56748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Roboto"/>
              </a:rPr>
              <a:t>Creating and using NumPy Arrays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9EFB47-5D1B-4A2A-816B-4047B912A896}"/>
              </a:ext>
            </a:extLst>
          </p:cNvPr>
          <p:cNvGrpSpPr/>
          <p:nvPr/>
        </p:nvGrpSpPr>
        <p:grpSpPr>
          <a:xfrm>
            <a:off x="957872" y="3227298"/>
            <a:ext cx="7228256" cy="1264025"/>
            <a:chOff x="613700" y="3065928"/>
            <a:chExt cx="7228256" cy="1264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87566A-AFB3-4891-8197-ABC87F222B34}"/>
                </a:ext>
              </a:extLst>
            </p:cNvPr>
            <p:cNvGrpSpPr/>
            <p:nvPr/>
          </p:nvGrpSpPr>
          <p:grpSpPr>
            <a:xfrm>
              <a:off x="613700" y="3065928"/>
              <a:ext cx="7221454" cy="1264025"/>
              <a:chOff x="444139" y="806596"/>
              <a:chExt cx="7221454" cy="13758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2FC1E94-88C8-4666-9FFE-6C96A437A416}"/>
                  </a:ext>
                </a:extLst>
              </p:cNvPr>
              <p:cNvSpPr/>
              <p:nvPr/>
            </p:nvSpPr>
            <p:spPr>
              <a:xfrm>
                <a:off x="444139" y="1013236"/>
                <a:ext cx="7221454" cy="1169183"/>
              </a:xfrm>
              <a:custGeom>
                <a:avLst/>
                <a:gdLst>
                  <a:gd name="connsiteX0" fmla="*/ 0 w 5233851"/>
                  <a:gd name="connsiteY0" fmla="*/ 0 h 2249100"/>
                  <a:gd name="connsiteX1" fmla="*/ 5233851 w 5233851"/>
                  <a:gd name="connsiteY1" fmla="*/ 0 h 2249100"/>
                  <a:gd name="connsiteX2" fmla="*/ 5233851 w 5233851"/>
                  <a:gd name="connsiteY2" fmla="*/ 2249100 h 2249100"/>
                  <a:gd name="connsiteX3" fmla="*/ 0 w 5233851"/>
                  <a:gd name="connsiteY3" fmla="*/ 2249100 h 2249100"/>
                  <a:gd name="connsiteX4" fmla="*/ 0 w 5233851"/>
                  <a:gd name="connsiteY4" fmla="*/ 0 h 224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3851" h="2249100">
                    <a:moveTo>
                      <a:pt x="0" y="0"/>
                    </a:moveTo>
                    <a:lnTo>
                      <a:pt x="5233851" y="0"/>
                    </a:lnTo>
                    <a:lnTo>
                      <a:pt x="5233851" y="2249100"/>
                    </a:lnTo>
                    <a:lnTo>
                      <a:pt x="0" y="22491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5F68EA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06205" tIns="291592" rIns="406205" bIns="99568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kern="12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5A99632-AFE0-4AD3-BB26-45AFBDE91A73}"/>
                  </a:ext>
                </a:extLst>
              </p:cNvPr>
              <p:cNvSpPr/>
              <p:nvPr/>
            </p:nvSpPr>
            <p:spPr>
              <a:xfrm>
                <a:off x="705830" y="806596"/>
                <a:ext cx="4584115" cy="413280"/>
              </a:xfrm>
              <a:prstGeom prst="roundRect">
                <a:avLst/>
              </a:prstGeom>
              <a:solidFill>
                <a:srgbClr val="5F68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8654" tIns="20175" rIns="158654" bIns="20175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Importing </a:t>
                </a:r>
                <a:r>
                  <a:rPr lang="en-US" kern="1200" dirty="0" err="1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numpy</a:t>
                </a:r>
                <a:r>
                  <a:rPr lang="en-US" kern="12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 as alias np is a common practice</a:t>
                </a:r>
              </a:p>
            </p:txBody>
          </p:sp>
        </p:grpSp>
        <p:sp>
          <p:nvSpPr>
            <p:cNvPr id="7" name="Google Shape;93;p20">
              <a:extLst>
                <a:ext uri="{FF2B5EF4-FFF2-40B4-BE49-F238E27FC236}">
                  <a16:creationId xmlns:a16="http://schemas.microsoft.com/office/drawing/2014/main" id="{1A33706A-2D43-41ED-86E8-59FE84D7F798}"/>
                </a:ext>
              </a:extLst>
            </p:cNvPr>
            <p:cNvSpPr txBox="1"/>
            <p:nvPr/>
          </p:nvSpPr>
          <p:spPr>
            <a:xfrm>
              <a:off x="658456" y="3432528"/>
              <a:ext cx="71835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dirty="0">
                <a:solidFill>
                  <a:schemeClr val="dk1"/>
                </a:solidFill>
                <a:latin typeface="+mj-lt"/>
              </a:endParaRPr>
            </a:p>
          </p:txBody>
        </p:sp>
        <p:pic>
          <p:nvPicPr>
            <p:cNvPr id="9" name="Google Shape;95;p20">
              <a:extLst>
                <a:ext uri="{FF2B5EF4-FFF2-40B4-BE49-F238E27FC236}">
                  <a16:creationId xmlns:a16="http://schemas.microsoft.com/office/drawing/2014/main" id="{527C0C7B-1C82-44C6-B2E2-9804AED2DE5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1200" y="3604993"/>
              <a:ext cx="6249676" cy="528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AE6390-CE2D-48B6-AE36-E960484CC800}"/>
              </a:ext>
            </a:extLst>
          </p:cNvPr>
          <p:cNvSpPr txBox="1"/>
          <p:nvPr/>
        </p:nvSpPr>
        <p:spPr>
          <a:xfrm>
            <a:off x="271101" y="727200"/>
            <a:ext cx="3935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rPr>
              <a:t>Prerequisites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81271C-D10B-429F-AE66-930CDB1BC870}"/>
              </a:ext>
            </a:extLst>
          </p:cNvPr>
          <p:cNvGrpSpPr/>
          <p:nvPr/>
        </p:nvGrpSpPr>
        <p:grpSpPr>
          <a:xfrm>
            <a:off x="961273" y="1183340"/>
            <a:ext cx="7221454" cy="1685366"/>
            <a:chOff x="622665" y="1183340"/>
            <a:chExt cx="7221454" cy="16853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3878F1-4FA0-459D-81B9-C6B782003F67}"/>
                </a:ext>
              </a:extLst>
            </p:cNvPr>
            <p:cNvGrpSpPr/>
            <p:nvPr/>
          </p:nvGrpSpPr>
          <p:grpSpPr>
            <a:xfrm>
              <a:off x="622665" y="1183340"/>
              <a:ext cx="7221454" cy="1685366"/>
              <a:chOff x="444139" y="806596"/>
              <a:chExt cx="7221454" cy="183443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472237-BF23-43F1-91B7-2F3DA9BC5AC3}"/>
                  </a:ext>
                </a:extLst>
              </p:cNvPr>
              <p:cNvSpPr/>
              <p:nvPr/>
            </p:nvSpPr>
            <p:spPr>
              <a:xfrm>
                <a:off x="444139" y="1013236"/>
                <a:ext cx="7221454" cy="1627790"/>
              </a:xfrm>
              <a:custGeom>
                <a:avLst/>
                <a:gdLst>
                  <a:gd name="connsiteX0" fmla="*/ 0 w 5233851"/>
                  <a:gd name="connsiteY0" fmla="*/ 0 h 2249100"/>
                  <a:gd name="connsiteX1" fmla="*/ 5233851 w 5233851"/>
                  <a:gd name="connsiteY1" fmla="*/ 0 h 2249100"/>
                  <a:gd name="connsiteX2" fmla="*/ 5233851 w 5233851"/>
                  <a:gd name="connsiteY2" fmla="*/ 2249100 h 2249100"/>
                  <a:gd name="connsiteX3" fmla="*/ 0 w 5233851"/>
                  <a:gd name="connsiteY3" fmla="*/ 2249100 h 2249100"/>
                  <a:gd name="connsiteX4" fmla="*/ 0 w 5233851"/>
                  <a:gd name="connsiteY4" fmla="*/ 0 h 224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3851" h="2249100">
                    <a:moveTo>
                      <a:pt x="0" y="0"/>
                    </a:moveTo>
                    <a:lnTo>
                      <a:pt x="5233851" y="0"/>
                    </a:lnTo>
                    <a:lnTo>
                      <a:pt x="5233851" y="2249100"/>
                    </a:lnTo>
                    <a:lnTo>
                      <a:pt x="0" y="224910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5F68EA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06205" tIns="291592" rIns="406205" bIns="99568" numCol="1" spcCol="1270" anchor="t" anchorCtr="0">
                <a:noAutofit/>
              </a:bodyPr>
              <a:lstStyle/>
              <a:p>
                <a:pPr marL="114300" lvl="1" indent="-114300" algn="l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kern="1200" dirty="0"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990523C-F2A0-4E11-9A51-BFB2C06AA311}"/>
                  </a:ext>
                </a:extLst>
              </p:cNvPr>
              <p:cNvSpPr/>
              <p:nvPr/>
            </p:nvSpPr>
            <p:spPr>
              <a:xfrm>
                <a:off x="705829" y="806596"/>
                <a:ext cx="4582800" cy="413280"/>
              </a:xfrm>
              <a:prstGeom prst="roundRect">
                <a:avLst/>
              </a:prstGeom>
              <a:solidFill>
                <a:srgbClr val="5F68E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8654" tIns="20175" rIns="158654" bIns="20175" numCol="1" spcCol="1270" anchor="ctr" anchorCtr="0">
                <a:noAutofit/>
              </a:bodyPr>
              <a:lstStyle/>
              <a:p>
                <a:pPr marL="0" lvl="0" indent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Installing NumPy</a:t>
                </a:r>
              </a:p>
            </p:txBody>
          </p:sp>
        </p:grpSp>
        <p:pic>
          <p:nvPicPr>
            <p:cNvPr id="8" name="Google Shape;94;p20">
              <a:extLst>
                <a:ext uri="{FF2B5EF4-FFF2-40B4-BE49-F238E27FC236}">
                  <a16:creationId xmlns:a16="http://schemas.microsoft.com/office/drawing/2014/main" id="{0A3F0C18-728E-4C91-9D71-DFE7205362D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12998"/>
            <a:stretch/>
          </p:blipFill>
          <p:spPr>
            <a:xfrm>
              <a:off x="881200" y="2168032"/>
              <a:ext cx="6249675" cy="52022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D448DD-34AA-4DDC-BF98-83633F5BF5F9}"/>
                </a:ext>
              </a:extLst>
            </p:cNvPr>
            <p:cNvSpPr txBox="1"/>
            <p:nvPr/>
          </p:nvSpPr>
          <p:spPr>
            <a:xfrm>
              <a:off x="905435" y="1700296"/>
              <a:ext cx="67773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70000" marR="0" lvl="0" indent="-27000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Use the following command to install Numpy using </a:t>
              </a:r>
              <a:r>
                <a:rPr lang="en-US" dirty="0" err="1">
                  <a:solidFill>
                    <a:schemeClr val="dk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Jupyter</a:t>
              </a:r>
              <a:r>
                <a:rPr lang="en-US" dirty="0">
                  <a:solidFill>
                    <a:schemeClr val="dk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  <a:sym typeface="Avenir"/>
                </a:rPr>
                <a:t> Notebook.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19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EEC9F6B6F5644E9093600EF6AAB294" ma:contentTypeVersion="5" ma:contentTypeDescription="Create a new document." ma:contentTypeScope="" ma:versionID="a816b10d999ec522dd8731bbfd835307">
  <xsd:schema xmlns:xsd="http://www.w3.org/2001/XMLSchema" xmlns:xs="http://www.w3.org/2001/XMLSchema" xmlns:p="http://schemas.microsoft.com/office/2006/metadata/properties" xmlns:ns2="f9f26178-5211-471a-aa6a-c606bfc5a44f" xmlns:ns3="ff9027f9-ca57-4e08-927a-f31183ead0ed" targetNamespace="http://schemas.microsoft.com/office/2006/metadata/properties" ma:root="true" ma:fieldsID="965d65b3e00b84b370e9348efe8c0ba6" ns2:_="" ns3:_="">
    <xsd:import namespace="f9f26178-5211-471a-aa6a-c606bfc5a44f"/>
    <xsd:import namespace="ff9027f9-ca57-4e08-927a-f31183ead0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26178-5211-471a-aa6a-c606bfc5a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027f9-ca57-4e08-927a-f31183ead0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65C4E-65D9-4FAD-85FF-55FBD74107A5}"/>
</file>

<file path=customXml/itemProps2.xml><?xml version="1.0" encoding="utf-8"?>
<ds:datastoreItem xmlns:ds="http://schemas.openxmlformats.org/officeDocument/2006/customXml" ds:itemID="{5E1F08A5-FEE6-4660-8CF7-F111B072AB31}"/>
</file>

<file path=customXml/itemProps3.xml><?xml version="1.0" encoding="utf-8"?>
<ds:datastoreItem xmlns:ds="http://schemas.openxmlformats.org/officeDocument/2006/customXml" ds:itemID="{74722594-DCFA-43E6-A1DB-18FCB0E32DD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Microsoft Office PowerPoint</Application>
  <PresentationFormat>On-screen Show (16:9)</PresentationFormat>
  <Paragraphs>330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Simple Light</vt:lpstr>
      <vt:lpstr>PowerPoint Presentation</vt:lpstr>
      <vt:lpstr>LEARNING OBJECTIVES</vt:lpstr>
      <vt:lpstr>PowerPoint Presentation</vt:lpstr>
      <vt:lpstr>What is NumPy? </vt:lpstr>
      <vt:lpstr>What is NumPy? </vt:lpstr>
      <vt:lpstr>What is NumPy? </vt:lpstr>
      <vt:lpstr>What is NumPy? </vt:lpstr>
      <vt:lpstr>PowerPoint Presentation</vt:lpstr>
      <vt:lpstr>Creating and using NumPy Arrays </vt:lpstr>
      <vt:lpstr>Creating and using NumPy Arrays </vt:lpstr>
      <vt:lpstr>Creating and using NumPy Arrays </vt:lpstr>
      <vt:lpstr>Creating and using NumPy Arrays </vt:lpstr>
      <vt:lpstr>Creating and using NumPy Arrays </vt:lpstr>
      <vt:lpstr>PowerPoint Presentation</vt:lpstr>
      <vt:lpstr>NumPy Array Attributes </vt:lpstr>
      <vt:lpstr>NumPy Array Attributes </vt:lpstr>
      <vt:lpstr>PowerPoint Presentation</vt:lpstr>
      <vt:lpstr>Array Indexing and Slicing </vt:lpstr>
      <vt:lpstr>Array Indexing and Slicing </vt:lpstr>
      <vt:lpstr>Array Indexing and Slicing </vt:lpstr>
      <vt:lpstr>Array Indexing and Slicing </vt:lpstr>
      <vt:lpstr>Array Indexing and Slicing </vt:lpstr>
      <vt:lpstr>Array Indexing and Slicing </vt:lpstr>
      <vt:lpstr>Array Indexing and Slicing </vt:lpstr>
      <vt:lpstr>Array Indexing and Slicing </vt:lpstr>
      <vt:lpstr>Array Indexing and Slicing </vt:lpstr>
      <vt:lpstr>Array Indexing and Slicing </vt:lpstr>
      <vt:lpstr>PowerPoint Presentation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Array Operations </vt:lpstr>
      <vt:lpstr>PowerPoint Presentation</vt:lpstr>
      <vt:lpstr>Different Ways of Creating Arrays </vt:lpstr>
      <vt:lpstr>Different Ways of Creating Arrays </vt:lpstr>
      <vt:lpstr>Different Ways of Creating Arrays </vt:lpstr>
      <vt:lpstr>Different Ways of Creating Arrays </vt:lpstr>
      <vt:lpstr>Different Ways of Creating Arrays </vt:lpstr>
      <vt:lpstr>Different Ways of Creating Arrays </vt:lpstr>
      <vt:lpstr>Different Ways of Creating Arrays </vt:lpstr>
      <vt:lpstr>Different Ways of Creating Arrays </vt:lpstr>
      <vt:lpstr>PowerPoint Presentation</vt:lpstr>
      <vt:lpstr>Random Number Generation</vt:lpstr>
      <vt:lpstr>Random Number Generation</vt:lpstr>
      <vt:lpstr>Random Number Generation</vt:lpstr>
      <vt:lpstr>Random Number Generation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Raja</dc:creator>
  <cp:lastModifiedBy>Laura</cp:lastModifiedBy>
  <cp:revision>188</cp:revision>
  <dcterms:modified xsi:type="dcterms:W3CDTF">2022-01-19T12:56:24Z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0x0101009BEEC9F6B6F5644E9093600EF6AAB294</vt:lpwstr>
  </property>
</Properties>
</file>