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Amatic SC"/>
      <p:regular r:id="rId46"/>
      <p:bold r:id="rId47"/>
    </p:embeddedFont>
    <p:embeddedFont>
      <p:font typeface="Merriweather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AmaticSC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Merriweather-regular.fntdata"/><Relationship Id="rId47" Type="http://schemas.openxmlformats.org/officeDocument/2006/relationships/font" Target="fonts/AmaticSC-bold.fntdata"/><Relationship Id="rId49" Type="http://schemas.openxmlformats.org/officeDocument/2006/relationships/font" Target="fonts/Merriweather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erriweather-boldItalic.fntdata"/><Relationship Id="rId50" Type="http://schemas.openxmlformats.org/officeDocument/2006/relationships/font" Target="fonts/Merriweather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8c7e5289ba_2_18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4" name="Google Shape;1934;g8c7e5289ba_2_1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8c7e5289ba_0_2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2" name="Google Shape;2002;g8c7e5289b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g8c7e5289ba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8" name="Google Shape;2008;g8c7e5289b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g8c7e5289ba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6" name="Google Shape;2016;g8c7e5289b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8c7e5289ba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7" name="Google Shape;2027;g8c7e5289b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3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8c7e5289ba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5" name="Google Shape;2035;g8c7e5289b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g8c7e5289ba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3" name="Google Shape;2043;g8c7e5289b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8c7e5289ba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2" name="Google Shape;2052;g8c7e5289b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g8c7e5289ba_2_19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0" name="Google Shape;2060;g8c7e5289ba_2_1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8c7e5289ba_2_19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9" name="Google Shape;2069;g8c7e5289ba_2_1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8c7e5289ba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8" name="Google Shape;2078;g8c7e5289b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8dd39aae00_1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9" name="Google Shape;1939;g8dd39aae0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8c7e5289ba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7" name="Google Shape;2087;g8c7e5289b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8c7e5289ba_0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4" name="Google Shape;2094;g8c7e5289b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869c62b73d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1" name="Google Shape;2101;g869c62b73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비디오 data / 검색어 / 지역 특색 / 머문 시간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8c7e5289ba_0_1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0" name="Google Shape;2110;g8c7e5289b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8c7e5289ba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9" name="Google Shape;2119;g8c7e5289b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869c62b73d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8" name="Google Shape;2128;g869c62b73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g8c7e5289ba_0_1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5" name="Google Shape;2135;g8c7e5289b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8dd39aae00_1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5" name="Google Shape;2145;g8dd39aae00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2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g8dd39aae00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4" name="Google Shape;2154;g8dd39aae0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8c7e5289ba_0_1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4" name="Google Shape;2164;g8c7e5289b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8c7e5289ba_2_19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8" name="Google Shape;1948;g8c7e5289ba_2_1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8c8f2d662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1" name="Google Shape;2171;g8c8f2d66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8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g8c7e5289ba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0" name="Google Shape;2180;g8c7e5289b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8c7e5289ba_0_1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9" name="Google Shape;2189;g8c7e5289b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8c7e5289ba_2_19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6" name="Google Shape;2196;g8c7e5289ba_2_1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869c62b73d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2" name="Google Shape;2202;g869c62b73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g869c62b73d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1" name="Google Shape;2211;g869c62b73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g869c62b73d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0" name="Google Shape;2220;g869c62b73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7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g869c62b73d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9" name="Google Shape;2229;g869c62b73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g869c62b73d_0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1" name="Google Shape;2241;g869c62b7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g8c7e5289ba_2_20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0" name="Google Shape;2250;g8c7e5289ba_2_2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8dd39aae00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4" name="Google Shape;1954;g8dd39aae0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8dd39aae00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2" name="Google Shape;1962;g8dd39aae0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g8dd39aae00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0" name="Google Shape;1970;g8dd39aae0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8dd39aae00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8" name="Google Shape;1978;g8dd39aae0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8dd39aae00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6" name="Google Shape;1986;g8dd39aae0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8c7e5289ba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4" name="Google Shape;1994;g8c7e5289b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56" name="Google Shape;56;p14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1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60" name="Google Shape;60;p14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81" name="Google Shape;81;p14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2" cy="2066404"/>
          </a:xfrm>
        </p:grpSpPr>
        <p:sp>
          <p:nvSpPr>
            <p:cNvPr id="88" name="Google Shape;88;p14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102" name="Google Shape;102;p14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p14"/>
          <p:cNvGrpSpPr/>
          <p:nvPr/>
        </p:nvGrpSpPr>
        <p:grpSpPr>
          <a:xfrm>
            <a:off x="2444861" y="3871736"/>
            <a:ext cx="2459623" cy="1079998"/>
            <a:chOff x="1573057" y="5173288"/>
            <a:chExt cx="3285191" cy="1442497"/>
          </a:xfrm>
        </p:grpSpPr>
        <p:sp>
          <p:nvSpPr>
            <p:cNvPr id="120" name="Google Shape;120;p14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14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1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259" name="Google Shape;259;p15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Google Shape;262;p1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263" name="Google Shape;263;p15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p15"/>
          <p:cNvGrpSpPr/>
          <p:nvPr/>
        </p:nvGrpSpPr>
        <p:grpSpPr>
          <a:xfrm>
            <a:off x="50" y="1232900"/>
            <a:ext cx="454630" cy="816990"/>
            <a:chOff x="50" y="1232900"/>
            <a:chExt cx="454630" cy="816990"/>
          </a:xfrm>
        </p:grpSpPr>
        <p:sp>
          <p:nvSpPr>
            <p:cNvPr id="267" name="Google Shape;267;p15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1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271" name="Google Shape;271;p15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1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275" name="Google Shape;275;p15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oogle Shape;283;p1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284" name="Google Shape;284;p15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1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293" name="Google Shape;293;p15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15"/>
          <p:cNvGrpSpPr/>
          <p:nvPr/>
        </p:nvGrpSpPr>
        <p:grpSpPr>
          <a:xfrm>
            <a:off x="7847220" y="3073038"/>
            <a:ext cx="598867" cy="595529"/>
            <a:chOff x="5944870" y="3341438"/>
            <a:chExt cx="598867" cy="595529"/>
          </a:xfrm>
        </p:grpSpPr>
        <p:sp>
          <p:nvSpPr>
            <p:cNvPr id="304" name="Google Shape;304;p15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1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307" name="Google Shape;307;p15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1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312" name="Google Shape;312;p15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2" name="Google Shape;442;p1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43" name="Google Shape;443;p15"/>
          <p:cNvSpPr txBox="1"/>
          <p:nvPr>
            <p:ph idx="1" type="body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4" name="Google Shape;444;p15"/>
          <p:cNvSpPr txBox="1"/>
          <p:nvPr>
            <p:ph idx="2" type="body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5" name="Google Shape;445;p1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448" name="Google Shape;448;p16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449" name="Google Shape;449;p16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16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3" name="Google Shape;453;p16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454" name="Google Shape;454;p16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p16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464" name="Google Shape;464;p16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8" name="Google Shape;478;p16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479" name="Google Shape;479;p16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2" name="Google Shape;482;p16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483" name="Google Shape;483;p16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2" name="Google Shape;542;p16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543" name="Google Shape;543;p16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5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/>
          <p:nvPr/>
        </p:nvSpPr>
        <p:spPr>
          <a:xfrm>
            <a:off x="-41" y="3467769"/>
            <a:ext cx="1054449" cy="1673686"/>
          </a:xfrm>
          <a:custGeom>
            <a:rect b="b" l="l" r="r" t="t"/>
            <a:pathLst>
              <a:path extrusionOk="0" h="33669" w="21212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0" name="Google Shape;560;p17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561" name="Google Shape;561;p17"/>
            <p:cNvSpPr/>
            <p:nvPr/>
          </p:nvSpPr>
          <p:spPr>
            <a:xfrm>
              <a:off x="4793246" y="-1"/>
              <a:ext cx="1938143" cy="1277000"/>
            </a:xfrm>
            <a:custGeom>
              <a:rect b="b" l="l" r="r" t="t"/>
              <a:pathLst>
                <a:path extrusionOk="0" h="25689" w="38989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6045142" y="860231"/>
              <a:ext cx="107175" cy="100464"/>
            </a:xfrm>
            <a:custGeom>
              <a:rect b="b" l="l" r="r" t="t"/>
              <a:pathLst>
                <a:path extrusionOk="0" h="2021" w="2156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6071936" y="890355"/>
              <a:ext cx="51947" cy="40215"/>
            </a:xfrm>
            <a:custGeom>
              <a:rect b="b" l="l" r="r" t="t"/>
              <a:pathLst>
                <a:path extrusionOk="0" h="809" w="1045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4974041" y="-1"/>
              <a:ext cx="1611747" cy="1119668"/>
            </a:xfrm>
            <a:custGeom>
              <a:rect b="b" l="l" r="r" t="t"/>
              <a:pathLst>
                <a:path extrusionOk="0" h="22524" w="32423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5" name="Google Shape;565;p17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566" name="Google Shape;566;p17"/>
            <p:cNvSpPr/>
            <p:nvPr/>
          </p:nvSpPr>
          <p:spPr>
            <a:xfrm>
              <a:off x="5996626" y="3790784"/>
              <a:ext cx="222651" cy="138939"/>
            </a:xfrm>
            <a:custGeom>
              <a:rect b="b" l="l" r="r" t="t"/>
              <a:pathLst>
                <a:path extrusionOk="0" h="2795" w="4479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5482823" y="3737197"/>
              <a:ext cx="1034366" cy="1228533"/>
            </a:xfrm>
            <a:custGeom>
              <a:rect b="b" l="l" r="r" t="t"/>
              <a:pathLst>
                <a:path extrusionOk="0" h="24714" w="20808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6189103" y="4557312"/>
              <a:ext cx="148981" cy="220961"/>
            </a:xfrm>
            <a:custGeom>
              <a:rect b="b" l="l" r="r" t="t"/>
              <a:pathLst>
                <a:path extrusionOk="0" h="4445" w="2997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5571506" y="3882797"/>
              <a:ext cx="659453" cy="175824"/>
            </a:xfrm>
            <a:custGeom>
              <a:rect b="b" l="l" r="r" t="t"/>
              <a:pathLst>
                <a:path extrusionOk="0" h="3537" w="13266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6379890" y="4691181"/>
              <a:ext cx="31814" cy="16802"/>
            </a:xfrm>
            <a:custGeom>
              <a:rect b="b" l="l" r="r" t="t"/>
              <a:pathLst>
                <a:path extrusionOk="0" h="338" w="64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6378199" y="4674429"/>
              <a:ext cx="23463" cy="15112"/>
            </a:xfrm>
            <a:custGeom>
              <a:rect b="b" l="l" r="r" t="t"/>
              <a:pathLst>
                <a:path extrusionOk="0" h="304" w="472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6327992" y="4632623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6229268" y="3896219"/>
              <a:ext cx="71980" cy="234333"/>
            </a:xfrm>
            <a:custGeom>
              <a:rect b="b" l="l" r="r" t="t"/>
              <a:pathLst>
                <a:path extrusionOk="0" h="4714" w="1448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5559774" y="3927984"/>
              <a:ext cx="333107" cy="88782"/>
            </a:xfrm>
            <a:custGeom>
              <a:rect b="b" l="l" r="r" t="t"/>
              <a:pathLst>
                <a:path extrusionOk="0" h="1786" w="6701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5650197" y="3956468"/>
              <a:ext cx="562369" cy="262817"/>
            </a:xfrm>
            <a:custGeom>
              <a:rect b="b" l="l" r="r" t="t"/>
              <a:pathLst>
                <a:path extrusionOk="0" h="5287" w="11313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5568175" y="4056882"/>
              <a:ext cx="61939" cy="241044"/>
            </a:xfrm>
            <a:custGeom>
              <a:rect b="b" l="l" r="r" t="t"/>
              <a:pathLst>
                <a:path extrusionOk="0" h="4849" w="1246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5625093" y="4127172"/>
              <a:ext cx="664474" cy="175775"/>
            </a:xfrm>
            <a:custGeom>
              <a:rect b="b" l="l" r="r" t="t"/>
              <a:pathLst>
                <a:path extrusionOk="0" h="3536" w="13367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5804148" y="4471960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6302889" y="4356434"/>
              <a:ext cx="15112" cy="11781"/>
            </a:xfrm>
            <a:custGeom>
              <a:rect b="b" l="l" r="r" t="t"/>
              <a:pathLst>
                <a:path extrusionOk="0" h="237" w="304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6329683" y="4455208"/>
              <a:ext cx="30174" cy="55278"/>
            </a:xfrm>
            <a:custGeom>
              <a:rect b="b" l="l" r="r" t="t"/>
              <a:pathLst>
                <a:path extrusionOk="0" h="1112" w="607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6287827" y="4418373"/>
              <a:ext cx="117216" cy="113886"/>
            </a:xfrm>
            <a:custGeom>
              <a:rect b="b" l="l" r="r" t="t"/>
              <a:pathLst>
                <a:path extrusionOk="0" h="2291" w="2358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6130495" y="4349773"/>
              <a:ext cx="125567" cy="108815"/>
            </a:xfrm>
            <a:custGeom>
              <a:rect b="b" l="l" r="r" t="t"/>
              <a:pathLst>
                <a:path extrusionOk="0" h="2189" w="2526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6013328" y="4376517"/>
              <a:ext cx="125617" cy="115576"/>
            </a:xfrm>
            <a:custGeom>
              <a:rect b="b" l="l" r="r" t="t"/>
              <a:pathLst>
                <a:path extrusionOk="0" h="2325" w="2527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6311240" y="4351414"/>
              <a:ext cx="25153" cy="61988"/>
            </a:xfrm>
            <a:custGeom>
              <a:rect b="b" l="l" r="r" t="t"/>
              <a:pathLst>
                <a:path extrusionOk="0" h="1247" w="506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6080287" y="4512126"/>
              <a:ext cx="31864" cy="55278"/>
            </a:xfrm>
            <a:custGeom>
              <a:rect b="b" l="l" r="r" t="t"/>
              <a:pathLst>
                <a:path extrusionOk="0" h="1112" w="641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6035101" y="4478621"/>
              <a:ext cx="125567" cy="110505"/>
            </a:xfrm>
            <a:custGeom>
              <a:rect b="b" l="l" r="r" t="t"/>
              <a:pathLst>
                <a:path extrusionOk="0" h="2223" w="2526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6341364" y="4378207"/>
              <a:ext cx="11781" cy="13422"/>
            </a:xfrm>
            <a:custGeom>
              <a:rect b="b" l="l" r="r" t="t"/>
              <a:pathLst>
                <a:path extrusionOk="0" h="270" w="23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6205805" y="4490353"/>
              <a:ext cx="28534" cy="16802"/>
            </a:xfrm>
            <a:custGeom>
              <a:rect b="b" l="l" r="r" t="t"/>
              <a:pathLst>
                <a:path extrusionOk="0" h="338" w="574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6304579" y="4530519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5787396" y="4540560"/>
              <a:ext cx="128948" cy="107175"/>
            </a:xfrm>
            <a:custGeom>
              <a:rect b="b" l="l" r="r" t="t"/>
              <a:pathLst>
                <a:path extrusionOk="0" h="2156" w="2594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5772334" y="4428414"/>
              <a:ext cx="115526" cy="115526"/>
            </a:xfrm>
            <a:custGeom>
              <a:rect b="b" l="l" r="r" t="t"/>
              <a:pathLst>
                <a:path extrusionOk="0" h="2324" w="2324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5867727" y="4679450"/>
              <a:ext cx="23513" cy="48616"/>
            </a:xfrm>
            <a:custGeom>
              <a:rect b="b" l="l" r="r" t="t"/>
              <a:pathLst>
                <a:path extrusionOk="0" h="978" w="473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5819211" y="4644305"/>
              <a:ext cx="123877" cy="115526"/>
            </a:xfrm>
            <a:custGeom>
              <a:rect b="b" l="l" r="r" t="t"/>
              <a:pathLst>
                <a:path extrusionOk="0" h="2324" w="2492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6252682" y="4322979"/>
              <a:ext cx="128898" cy="115526"/>
            </a:xfrm>
            <a:custGeom>
              <a:rect b="b" l="l" r="r" t="t"/>
              <a:pathLst>
                <a:path extrusionOk="0" h="2324" w="2593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6063585" y="4589077"/>
              <a:ext cx="112146" cy="112195"/>
            </a:xfrm>
            <a:custGeom>
              <a:rect b="b" l="l" r="r" t="t"/>
              <a:pathLst>
                <a:path extrusionOk="0" h="2257" w="2256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5837603" y="4572375"/>
              <a:ext cx="33554" cy="46877"/>
            </a:xfrm>
            <a:custGeom>
              <a:rect b="b" l="l" r="r" t="t"/>
              <a:pathLst>
                <a:path extrusionOk="0" h="943" w="675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5916294" y="4512126"/>
              <a:ext cx="118857" cy="107125"/>
            </a:xfrm>
            <a:custGeom>
              <a:rect b="b" l="l" r="r" t="t"/>
              <a:pathLst>
                <a:path extrusionOk="0" h="2155" w="2391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5932997" y="4433435"/>
              <a:ext cx="30174" cy="58658"/>
            </a:xfrm>
            <a:custGeom>
              <a:rect b="b" l="l" r="r" t="t"/>
              <a:pathLst>
                <a:path extrusionOk="0" h="1180" w="607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6244330" y="4645995"/>
              <a:ext cx="55278" cy="45236"/>
            </a:xfrm>
            <a:custGeom>
              <a:rect b="b" l="l" r="r" t="t"/>
              <a:pathLst>
                <a:path extrusionOk="0" h="910" w="1112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896211" y="4405001"/>
              <a:ext cx="110505" cy="110505"/>
            </a:xfrm>
            <a:custGeom>
              <a:rect b="b" l="l" r="r" t="t"/>
              <a:pathLst>
                <a:path extrusionOk="0" h="2223" w="2223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6105391" y="4620892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5961481" y="454558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5712085" y="4771513"/>
              <a:ext cx="132278" cy="118906"/>
            </a:xfrm>
            <a:custGeom>
              <a:rect b="b" l="l" r="r" t="t"/>
              <a:pathLst>
                <a:path extrusionOk="0" h="2392" w="2661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5979873" y="4640974"/>
              <a:ext cx="48567" cy="43546"/>
            </a:xfrm>
            <a:custGeom>
              <a:rect b="b" l="l" r="r" t="t"/>
              <a:pathLst>
                <a:path extrusionOk="0" h="876" w="977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5829252" y="4748099"/>
              <a:ext cx="132278" cy="105485"/>
            </a:xfrm>
            <a:custGeom>
              <a:rect b="b" l="l" r="r" t="t"/>
              <a:pathLst>
                <a:path extrusionOk="0" h="2122" w="2661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5676941" y="4572375"/>
              <a:ext cx="115526" cy="97084"/>
            </a:xfrm>
            <a:custGeom>
              <a:rect b="b" l="l" r="r" t="t"/>
              <a:pathLst>
                <a:path extrusionOk="0" h="1953" w="2324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5760652" y="4811678"/>
              <a:ext cx="38525" cy="48616"/>
            </a:xfrm>
            <a:custGeom>
              <a:rect b="b" l="l" r="r" t="t"/>
              <a:pathLst>
                <a:path extrusionOk="0" h="978" w="775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5690362" y="4667768"/>
              <a:ext cx="123877" cy="113836"/>
            </a:xfrm>
            <a:custGeom>
              <a:rect b="b" l="l" r="r" t="t"/>
              <a:pathLst>
                <a:path extrusionOk="0" h="2290" w="2492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5891191" y="4783244"/>
              <a:ext cx="28484" cy="46926"/>
            </a:xfrm>
            <a:custGeom>
              <a:rect b="b" l="l" r="r" t="t"/>
              <a:pathLst>
                <a:path extrusionOk="0" h="944" w="573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6142226" y="4756451"/>
              <a:ext cx="11781" cy="10091"/>
            </a:xfrm>
            <a:custGeom>
              <a:rect b="b" l="l" r="r" t="t"/>
              <a:pathLst>
                <a:path extrusionOk="0" h="203" w="237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6083668" y="4687851"/>
              <a:ext cx="117166" cy="107125"/>
            </a:xfrm>
            <a:custGeom>
              <a:rect b="b" l="l" r="r" t="t"/>
              <a:pathLst>
                <a:path extrusionOk="0" h="2155" w="2357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5966501" y="4714595"/>
              <a:ext cx="127258" cy="110555"/>
            </a:xfrm>
            <a:custGeom>
              <a:rect b="b" l="l" r="r" t="t"/>
              <a:pathLst>
                <a:path extrusionOk="0" h="2224" w="256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5948059" y="4619201"/>
              <a:ext cx="112195" cy="110505"/>
            </a:xfrm>
            <a:custGeom>
              <a:rect b="b" l="l" r="r" t="t"/>
              <a:pathLst>
                <a:path extrusionOk="0" h="2223" w="2257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6003287" y="4741389"/>
              <a:ext cx="51947" cy="58608"/>
            </a:xfrm>
            <a:custGeom>
              <a:rect b="b" l="l" r="r" t="t"/>
              <a:pathLst>
                <a:path extrusionOk="0" h="1179" w="1045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6235929" y="4237627"/>
              <a:ext cx="125567" cy="83712"/>
            </a:xfrm>
            <a:custGeom>
              <a:rect b="b" l="l" r="r" t="t"/>
              <a:pathLst>
                <a:path extrusionOk="0" h="1684" w="2526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6162309" y="4450187"/>
              <a:ext cx="122237" cy="115526"/>
            </a:xfrm>
            <a:custGeom>
              <a:rect b="b" l="l" r="r" t="t"/>
              <a:pathLst>
                <a:path extrusionOk="0" h="2324" w="2459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6113792" y="4267752"/>
              <a:ext cx="120547" cy="78691"/>
            </a:xfrm>
            <a:custGeom>
              <a:rect b="b" l="l" r="r" t="t"/>
              <a:pathLst>
                <a:path extrusionOk="0" h="1583" w="2425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5658548" y="4369856"/>
              <a:ext cx="174084" cy="87092"/>
            </a:xfrm>
            <a:custGeom>
              <a:rect b="b" l="l" r="r" t="t"/>
              <a:pathLst>
                <a:path extrusionOk="0" h="1752" w="3502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5986584" y="4289525"/>
              <a:ext cx="135609" cy="100464"/>
            </a:xfrm>
            <a:custGeom>
              <a:rect b="b" l="l" r="r" t="t"/>
              <a:pathLst>
                <a:path extrusionOk="0" h="2021" w="2728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5645176" y="4466940"/>
              <a:ext cx="120547" cy="103794"/>
            </a:xfrm>
            <a:custGeom>
              <a:rect b="b" l="l" r="r" t="t"/>
              <a:pathLst>
                <a:path extrusionOk="0" h="2088" w="2425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5866087" y="4324670"/>
              <a:ext cx="122187" cy="93753"/>
            </a:xfrm>
            <a:custGeom>
              <a:rect b="b" l="l" r="r" t="t"/>
              <a:pathLst>
                <a:path extrusionOk="0" h="1886" w="2458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2" name="Google Shape;622;p17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623" name="Google Shape;623;p17"/>
            <p:cNvSpPr/>
            <p:nvPr/>
          </p:nvSpPr>
          <p:spPr>
            <a:xfrm>
              <a:off x="6453510" y="2518805"/>
              <a:ext cx="227672" cy="334797"/>
            </a:xfrm>
            <a:custGeom>
              <a:rect b="b" l="l" r="r" t="t"/>
              <a:pathLst>
                <a:path extrusionOk="0" h="6735" w="458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6123833" y="2363163"/>
              <a:ext cx="138939" cy="435161"/>
            </a:xfrm>
            <a:custGeom>
              <a:rect b="b" l="l" r="r" t="t"/>
              <a:pathLst>
                <a:path extrusionOk="0" h="8754" w="2795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6354786" y="2451845"/>
              <a:ext cx="313024" cy="395045"/>
            </a:xfrm>
            <a:custGeom>
              <a:rect b="b" l="l" r="r" t="t"/>
              <a:pathLst>
                <a:path extrusionOk="0" h="7947" w="6297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5892831" y="1685317"/>
              <a:ext cx="962386" cy="1166594"/>
            </a:xfrm>
            <a:custGeom>
              <a:rect b="b" l="l" r="r" t="t"/>
              <a:pathLst>
                <a:path extrusionOk="0" h="23468" w="1936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5968142" y="2078623"/>
              <a:ext cx="50" cy="5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6460221" y="2456866"/>
              <a:ext cx="394996" cy="518873"/>
            </a:xfrm>
            <a:custGeom>
              <a:rect b="b" l="l" r="r" t="t"/>
              <a:pathLst>
                <a:path extrusionOk="0" h="10438" w="7946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9" name="Google Shape;629;p17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630" name="Google Shape;630;p17"/>
            <p:cNvSpPr/>
            <p:nvPr/>
          </p:nvSpPr>
          <p:spPr>
            <a:xfrm>
              <a:off x="155601" y="768168"/>
              <a:ext cx="1151532" cy="525584"/>
            </a:xfrm>
            <a:custGeom>
              <a:rect b="b" l="l" r="r" t="t"/>
              <a:pathLst>
                <a:path extrusionOk="0" h="10573" w="23165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528824" y="133868"/>
              <a:ext cx="425170" cy="400066"/>
            </a:xfrm>
            <a:custGeom>
              <a:rect b="b" l="l" r="r" t="t"/>
              <a:pathLst>
                <a:path extrusionOk="0" h="8048" w="8553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498700" y="102054"/>
              <a:ext cx="1052758" cy="994200"/>
            </a:xfrm>
            <a:custGeom>
              <a:rect b="b" l="l" r="r" t="t"/>
              <a:pathLst>
                <a:path extrusionOk="0" h="20000" w="21178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3" name="Google Shape;633;p17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634" name="Google Shape;634;p17"/>
            <p:cNvSpPr/>
            <p:nvPr/>
          </p:nvSpPr>
          <p:spPr>
            <a:xfrm>
              <a:off x="23422" y="2476949"/>
              <a:ext cx="569080" cy="579122"/>
            </a:xfrm>
            <a:custGeom>
              <a:rect b="b" l="l" r="r" t="t"/>
              <a:pathLst>
                <a:path extrusionOk="0" h="11650" w="11448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-41" y="2235955"/>
              <a:ext cx="855310" cy="1044407"/>
            </a:xfrm>
            <a:custGeom>
              <a:rect b="b" l="l" r="r" t="t"/>
              <a:pathLst>
                <a:path extrusionOk="0" h="21010" w="17206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-41" y="2426742"/>
              <a:ext cx="805103" cy="684556"/>
            </a:xfrm>
            <a:custGeom>
              <a:rect b="b" l="l" r="r" t="t"/>
              <a:pathLst>
                <a:path extrusionOk="0" h="13771" w="16196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7" name="Google Shape;637;p17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638" name="Google Shape;638;p17"/>
            <p:cNvSpPr/>
            <p:nvPr/>
          </p:nvSpPr>
          <p:spPr>
            <a:xfrm>
              <a:off x="4348093" y="788251"/>
              <a:ext cx="13422" cy="28534"/>
            </a:xfrm>
            <a:custGeom>
              <a:rect b="b" l="l" r="r" t="t"/>
              <a:pathLst>
                <a:path extrusionOk="0" h="574" w="27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4331341" y="830106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4363155" y="741374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4376527" y="699568"/>
              <a:ext cx="16802" cy="26794"/>
            </a:xfrm>
            <a:custGeom>
              <a:rect b="b" l="l" r="r" t="t"/>
              <a:pathLst>
                <a:path extrusionOk="0" h="539" w="338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4394920" y="662733"/>
              <a:ext cx="15112" cy="23463"/>
            </a:xfrm>
            <a:custGeom>
              <a:rect b="b" l="l" r="r" t="t"/>
              <a:pathLst>
                <a:path extrusionOk="0" h="472" w="304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3626751" y="592443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3645144" y="537215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3554771" y="56867"/>
              <a:ext cx="1032676" cy="866992"/>
            </a:xfrm>
            <a:custGeom>
              <a:rect b="b" l="l" r="r" t="t"/>
              <a:pathLst>
                <a:path extrusionOk="0" h="17441" w="20774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7"/>
            <p:cNvSpPr/>
            <p:nvPr/>
          </p:nvSpPr>
          <p:spPr>
            <a:xfrm>
              <a:off x="3661896" y="492029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3606668" y="635939"/>
              <a:ext cx="16802" cy="26843"/>
            </a:xfrm>
            <a:custGeom>
              <a:rect b="b" l="l" r="r" t="t"/>
              <a:pathLst>
                <a:path extrusionOk="0" h="540" w="338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3799145" y="306262"/>
              <a:ext cx="36835" cy="15112"/>
            </a:xfrm>
            <a:custGeom>
              <a:rect b="b" l="l" r="r" t="t"/>
              <a:pathLst>
                <a:path extrusionOk="0" h="304" w="741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3857704" y="322965"/>
              <a:ext cx="41906" cy="15112"/>
            </a:xfrm>
            <a:custGeom>
              <a:rect b="b" l="l" r="r" t="t"/>
              <a:pathLst>
                <a:path extrusionOk="0" h="304" w="843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3683669" y="399966"/>
              <a:ext cx="18442" cy="28534"/>
            </a:xfrm>
            <a:custGeom>
              <a:rect b="b" l="l" r="r" t="t"/>
              <a:pathLst>
                <a:path extrusionOk="0" h="574" w="371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3676958" y="446842"/>
              <a:ext cx="11781" cy="30174"/>
            </a:xfrm>
            <a:custGeom>
              <a:rect b="b" l="l" r="r" t="t"/>
              <a:pathLst>
                <a:path extrusionOk="0" h="607" w="237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3697041" y="354779"/>
              <a:ext cx="16802" cy="31864"/>
            </a:xfrm>
            <a:custGeom>
              <a:rect b="b" l="l" r="r" t="t"/>
              <a:pathLst>
                <a:path extrusionOk="0" h="641" w="338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3752269" y="294531"/>
              <a:ext cx="33505" cy="13422"/>
            </a:xfrm>
            <a:custGeom>
              <a:rect b="b" l="l" r="r" t="t"/>
              <a:pathLst>
                <a:path extrusionOk="0" h="270" w="674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4423403" y="572360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4455218" y="451863"/>
              <a:ext cx="13422" cy="30174"/>
            </a:xfrm>
            <a:custGeom>
              <a:rect b="b" l="l" r="r" t="t"/>
              <a:pathLst>
                <a:path extrusionOk="0" h="607" w="27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4470280" y="411697"/>
              <a:ext cx="16752" cy="23463"/>
            </a:xfrm>
            <a:custGeom>
              <a:rect b="b" l="l" r="r" t="t"/>
              <a:pathLst>
                <a:path extrusionOk="0" h="472" w="337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4425094" y="488698"/>
              <a:ext cx="33505" cy="10091"/>
            </a:xfrm>
            <a:custGeom>
              <a:rect b="b" l="l" r="r" t="t"/>
              <a:pathLst>
                <a:path extrusionOk="0" h="203" w="674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4344713" y="458574"/>
              <a:ext cx="23513" cy="13422"/>
            </a:xfrm>
            <a:custGeom>
              <a:rect b="b" l="l" r="r" t="t"/>
              <a:pathLst>
                <a:path extrusionOk="0" h="270" w="473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4381548" y="471946"/>
              <a:ext cx="30174" cy="10091"/>
            </a:xfrm>
            <a:custGeom>
              <a:rect b="b" l="l" r="r" t="t"/>
              <a:pathLst>
                <a:path extrusionOk="0" h="203" w="607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4486983" y="333006"/>
              <a:ext cx="13471" cy="25153"/>
            </a:xfrm>
            <a:custGeom>
              <a:rect b="b" l="l" r="r" t="t"/>
              <a:pathLst>
                <a:path extrusionOk="0" h="506" w="271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4408341" y="615856"/>
              <a:ext cx="15112" cy="28534"/>
            </a:xfrm>
            <a:custGeom>
              <a:rect b="b" l="l" r="r" t="t"/>
              <a:pathLst>
                <a:path extrusionOk="0" h="574" w="304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4294505" y="445152"/>
              <a:ext cx="31864" cy="10091"/>
            </a:xfrm>
            <a:custGeom>
              <a:rect b="b" l="l" r="r" t="t"/>
              <a:pathLst>
                <a:path extrusionOk="0" h="203" w="641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4478631" y="366511"/>
              <a:ext cx="16802" cy="30174"/>
            </a:xfrm>
            <a:custGeom>
              <a:rect b="b" l="l" r="r" t="t"/>
              <a:pathLst>
                <a:path extrusionOk="0" h="607" w="338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3958118" y="348068"/>
              <a:ext cx="28484" cy="10091"/>
            </a:xfrm>
            <a:custGeom>
              <a:rect b="b" l="l" r="r" t="t"/>
              <a:pathLst>
                <a:path extrusionOk="0" h="203" w="573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3747248" y="240993"/>
              <a:ext cx="8401" cy="28484"/>
            </a:xfrm>
            <a:custGeom>
              <a:rect b="b" l="l" r="r" t="t"/>
              <a:pathLst>
                <a:path extrusionOk="0" h="573" w="169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3912931" y="333006"/>
              <a:ext cx="31864" cy="18492"/>
            </a:xfrm>
            <a:custGeom>
              <a:rect b="b" l="l" r="r" t="t"/>
              <a:pathLst>
                <a:path extrusionOk="0" h="372" w="641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3753959" y="184075"/>
              <a:ext cx="16752" cy="45236"/>
            </a:xfrm>
            <a:custGeom>
              <a:rect b="b" l="l" r="r" t="t"/>
              <a:pathLst>
                <a:path extrusionOk="0" h="910" w="337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7"/>
            <p:cNvSpPr/>
            <p:nvPr/>
          </p:nvSpPr>
          <p:spPr>
            <a:xfrm>
              <a:off x="3999974" y="359800"/>
              <a:ext cx="30174" cy="8401"/>
            </a:xfrm>
            <a:custGeom>
              <a:rect b="b" l="l" r="r" t="t"/>
              <a:pathLst>
                <a:path extrusionOk="0" h="169" w="607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3770661" y="125517"/>
              <a:ext cx="20133" cy="35195"/>
            </a:xfrm>
            <a:custGeom>
              <a:rect b="b" l="l" r="r" t="t"/>
              <a:pathLst>
                <a:path extrusionOk="0" h="708" w="405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7"/>
            <p:cNvSpPr/>
            <p:nvPr/>
          </p:nvSpPr>
          <p:spPr>
            <a:xfrm>
              <a:off x="4043470" y="371532"/>
              <a:ext cx="41906" cy="16752"/>
            </a:xfrm>
            <a:custGeom>
              <a:rect b="b" l="l" r="r" t="t"/>
              <a:pathLst>
                <a:path extrusionOk="0" h="337" w="843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7"/>
            <p:cNvSpPr/>
            <p:nvPr/>
          </p:nvSpPr>
          <p:spPr>
            <a:xfrm>
              <a:off x="4190761" y="413387"/>
              <a:ext cx="30174" cy="13422"/>
            </a:xfrm>
            <a:custGeom>
              <a:rect b="b" l="l" r="r" t="t"/>
              <a:pathLst>
                <a:path extrusionOk="0" h="270" w="607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7"/>
            <p:cNvSpPr/>
            <p:nvPr/>
          </p:nvSpPr>
          <p:spPr>
            <a:xfrm>
              <a:off x="4230926" y="426759"/>
              <a:ext cx="43546" cy="13422"/>
            </a:xfrm>
            <a:custGeom>
              <a:rect b="b" l="l" r="r" t="t"/>
              <a:pathLst>
                <a:path extrusionOk="0" h="270" w="876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7"/>
            <p:cNvSpPr/>
            <p:nvPr/>
          </p:nvSpPr>
          <p:spPr>
            <a:xfrm>
              <a:off x="4143884" y="398276"/>
              <a:ext cx="35195" cy="13471"/>
            </a:xfrm>
            <a:custGeom>
              <a:rect b="b" l="l" r="r" t="t"/>
              <a:pathLst>
                <a:path extrusionOk="0" h="271" w="708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7"/>
            <p:cNvSpPr/>
            <p:nvPr/>
          </p:nvSpPr>
          <p:spPr>
            <a:xfrm>
              <a:off x="4097057" y="383213"/>
              <a:ext cx="36835" cy="13471"/>
            </a:xfrm>
            <a:custGeom>
              <a:rect b="b" l="l" r="r" t="t"/>
              <a:pathLst>
                <a:path extrusionOk="0" h="271" w="741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5" name="Google Shape;675;p17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676" name="Google Shape;676;p17"/>
            <p:cNvSpPr/>
            <p:nvPr/>
          </p:nvSpPr>
          <p:spPr>
            <a:xfrm>
              <a:off x="2108757" y="3363974"/>
              <a:ext cx="2639352" cy="629329"/>
            </a:xfrm>
            <a:custGeom>
              <a:rect b="b" l="l" r="r" t="t"/>
              <a:pathLst>
                <a:path extrusionOk="0" h="12660" w="53095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3417522" y="3312127"/>
              <a:ext cx="30174" cy="30174"/>
            </a:xfrm>
            <a:custGeom>
              <a:rect b="b" l="l" r="r" t="t"/>
              <a:pathLst>
                <a:path extrusionOk="0" h="607" w="607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2599146" y="4053551"/>
              <a:ext cx="1665285" cy="15112"/>
            </a:xfrm>
            <a:custGeom>
              <a:rect b="b" l="l" r="r" t="t"/>
              <a:pathLst>
                <a:path extrusionOk="0" h="304" w="3350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7"/>
            <p:cNvSpPr/>
            <p:nvPr/>
          </p:nvSpPr>
          <p:spPr>
            <a:xfrm>
              <a:off x="3020885" y="5056053"/>
              <a:ext cx="856951" cy="85402"/>
            </a:xfrm>
            <a:custGeom>
              <a:rect b="b" l="l" r="r" t="t"/>
              <a:pathLst>
                <a:path extrusionOk="0" h="1718" w="17239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7"/>
            <p:cNvSpPr/>
            <p:nvPr/>
          </p:nvSpPr>
          <p:spPr>
            <a:xfrm>
              <a:off x="1456015" y="4207503"/>
              <a:ext cx="649461" cy="933951"/>
            </a:xfrm>
            <a:custGeom>
              <a:rect b="b" l="l" r="r" t="t"/>
              <a:pathLst>
                <a:path extrusionOk="0" h="18788" w="13065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1979908" y="3236816"/>
              <a:ext cx="2925533" cy="30174"/>
            </a:xfrm>
            <a:custGeom>
              <a:rect b="b" l="l" r="r" t="t"/>
              <a:pathLst>
                <a:path extrusionOk="0" h="607" w="58852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7"/>
            <p:cNvSpPr/>
            <p:nvPr/>
          </p:nvSpPr>
          <p:spPr>
            <a:xfrm>
              <a:off x="1410828" y="5004156"/>
              <a:ext cx="257796" cy="137299"/>
            </a:xfrm>
            <a:custGeom>
              <a:rect b="b" l="l" r="r" t="t"/>
              <a:pathLst>
                <a:path extrusionOk="0" h="2762" w="5186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7"/>
            <p:cNvSpPr/>
            <p:nvPr/>
          </p:nvSpPr>
          <p:spPr>
            <a:xfrm>
              <a:off x="3536378" y="4478621"/>
              <a:ext cx="41856" cy="35195"/>
            </a:xfrm>
            <a:custGeom>
              <a:rect b="b" l="l" r="r" t="t"/>
              <a:pathLst>
                <a:path extrusionOk="0" h="708" w="842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7"/>
            <p:cNvSpPr/>
            <p:nvPr/>
          </p:nvSpPr>
          <p:spPr>
            <a:xfrm>
              <a:off x="3492832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3559792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7"/>
            <p:cNvSpPr/>
            <p:nvPr/>
          </p:nvSpPr>
          <p:spPr>
            <a:xfrm>
              <a:off x="3499543" y="4756451"/>
              <a:ext cx="38525" cy="33505"/>
            </a:xfrm>
            <a:custGeom>
              <a:rect b="b" l="l" r="r" t="t"/>
              <a:pathLst>
                <a:path extrusionOk="0" h="674" w="775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7"/>
            <p:cNvSpPr/>
            <p:nvPr/>
          </p:nvSpPr>
          <p:spPr>
            <a:xfrm>
              <a:off x="3452667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7"/>
            <p:cNvSpPr/>
            <p:nvPr/>
          </p:nvSpPr>
          <p:spPr>
            <a:xfrm>
              <a:off x="3566502" y="4614181"/>
              <a:ext cx="28484" cy="40215"/>
            </a:xfrm>
            <a:custGeom>
              <a:rect b="b" l="l" r="r" t="t"/>
              <a:pathLst>
                <a:path extrusionOk="0" h="809" w="573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3345591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3350612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3375715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3429253" y="4620892"/>
              <a:ext cx="40215" cy="38525"/>
            </a:xfrm>
            <a:custGeom>
              <a:rect b="b" l="l" r="r" t="t"/>
              <a:pathLst>
                <a:path extrusionOk="0" h="775" w="809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3278632" y="4614181"/>
              <a:ext cx="50257" cy="48616"/>
            </a:xfrm>
            <a:custGeom>
              <a:rect b="b" l="l" r="r" t="t"/>
              <a:pathLst>
                <a:path extrusionOk="0" h="978" w="1011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341588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3467729" y="4358124"/>
              <a:ext cx="23513" cy="36885"/>
            </a:xfrm>
            <a:custGeom>
              <a:rect b="b" l="l" r="r" t="t"/>
              <a:pathLst>
                <a:path extrusionOk="0" h="742" w="473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7"/>
            <p:cNvSpPr/>
            <p:nvPr/>
          </p:nvSpPr>
          <p:spPr>
            <a:xfrm>
              <a:off x="3402459" y="4476981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3325508" y="4358124"/>
              <a:ext cx="28484" cy="36885"/>
            </a:xfrm>
            <a:custGeom>
              <a:rect b="b" l="l" r="r" t="t"/>
              <a:pathLst>
                <a:path extrusionOk="0" h="742" w="573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3307066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3521316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3451026" y="4190751"/>
              <a:ext cx="137249" cy="93803"/>
            </a:xfrm>
            <a:custGeom>
              <a:rect b="b" l="l" r="r" t="t"/>
              <a:pathLst>
                <a:path extrusionOk="0" h="1887" w="2761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3616710" y="4358124"/>
              <a:ext cx="23463" cy="40215"/>
            </a:xfrm>
            <a:custGeom>
              <a:rect b="b" l="l" r="r" t="t"/>
              <a:pathLst>
                <a:path extrusionOk="0" h="809" w="472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3686999" y="4476981"/>
              <a:ext cx="11781" cy="35195"/>
            </a:xfrm>
            <a:custGeom>
              <a:rect b="b" l="l" r="r" t="t"/>
              <a:pathLst>
                <a:path extrusionOk="0" h="708" w="237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3757289" y="4356434"/>
              <a:ext cx="31864" cy="35195"/>
            </a:xfrm>
            <a:custGeom>
              <a:rect b="b" l="l" r="r" t="t"/>
              <a:pathLst>
                <a:path extrusionOk="0" h="708" w="641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3569833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3024216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3636792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3350612" y="474974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370206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3310446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3166486" y="470957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3216693" y="4751430"/>
              <a:ext cx="36885" cy="33505"/>
            </a:xfrm>
            <a:custGeom>
              <a:rect b="b" l="l" r="r" t="t"/>
              <a:pathLst>
                <a:path extrusionOk="0" h="674" w="742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3745558" y="4851844"/>
              <a:ext cx="138989" cy="16802"/>
            </a:xfrm>
            <a:custGeom>
              <a:rect b="b" l="l" r="r" t="t"/>
              <a:pathLst>
                <a:path extrusionOk="0" h="338" w="2796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4061912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3235136" y="4570684"/>
              <a:ext cx="115526" cy="123877"/>
            </a:xfrm>
            <a:custGeom>
              <a:rect b="b" l="l" r="r" t="t"/>
              <a:pathLst>
                <a:path extrusionOk="0" h="2492" w="2324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3988242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3845972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3064382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3206652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3089485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3251838" y="4476981"/>
              <a:ext cx="43596" cy="35195"/>
            </a:xfrm>
            <a:custGeom>
              <a:rect b="b" l="l" r="r" t="t"/>
              <a:pathLst>
                <a:path extrusionOk="0" h="708" w="877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3034257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3139692" y="4614181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3271921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3072783" y="4754761"/>
              <a:ext cx="33505" cy="31864"/>
            </a:xfrm>
            <a:custGeom>
              <a:rect b="b" l="l" r="r" t="t"/>
              <a:pathLst>
                <a:path extrusionOk="0" h="641" w="674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3074423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3116279" y="447529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3633462" y="4751430"/>
              <a:ext cx="46877" cy="41906"/>
            </a:xfrm>
            <a:custGeom>
              <a:rect b="b" l="l" r="r" t="t"/>
              <a:pathLst>
                <a:path extrusionOk="0" h="843" w="943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2990761" y="4610850"/>
              <a:ext cx="38525" cy="53587"/>
            </a:xfrm>
            <a:custGeom>
              <a:rect b="b" l="l" r="r" t="t"/>
              <a:pathLst>
                <a:path extrusionOk="0" h="1078" w="775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2736345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359662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2948905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2784912" y="475143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2413380" y="4709574"/>
              <a:ext cx="162353" cy="133968"/>
            </a:xfrm>
            <a:custGeom>
              <a:rect b="b" l="l" r="r" t="t"/>
              <a:pathLst>
                <a:path extrusionOk="0" h="2695" w="3266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2415020" y="4568994"/>
              <a:ext cx="232693" cy="130588"/>
            </a:xfrm>
            <a:custGeom>
              <a:rect b="b" l="l" r="r" t="t"/>
              <a:pathLst>
                <a:path extrusionOk="0" h="2627" w="4681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2555600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2594125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2696180" y="4851844"/>
              <a:ext cx="127258" cy="142320"/>
            </a:xfrm>
            <a:custGeom>
              <a:rect b="b" l="l" r="r" t="t"/>
              <a:pathLst>
                <a:path extrusionOk="0" h="2863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3740537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3902890" y="4863576"/>
              <a:ext cx="15112" cy="135609"/>
            </a:xfrm>
            <a:custGeom>
              <a:rect b="b" l="l" r="r" t="t"/>
              <a:pathLst>
                <a:path extrusionOk="0" h="2728" w="304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4113760" y="4942217"/>
              <a:ext cx="23513" cy="35195"/>
            </a:xfrm>
            <a:custGeom>
              <a:rect b="b" l="l" r="r" t="t"/>
              <a:pathLst>
                <a:path extrusionOk="0" h="708" w="473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4065243" y="4915473"/>
              <a:ext cx="128898" cy="87042"/>
            </a:xfrm>
            <a:custGeom>
              <a:rect b="b" l="l" r="r" t="t"/>
              <a:pathLst>
                <a:path extrusionOk="0" h="1751" w="2593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4189070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3712103" y="4615871"/>
              <a:ext cx="41906" cy="45236"/>
            </a:xfrm>
            <a:custGeom>
              <a:rect b="b" l="l" r="r" t="t"/>
              <a:pathLst>
                <a:path extrusionOk="0" h="910" w="843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4307927" y="3266940"/>
              <a:ext cx="590853" cy="1874514"/>
            </a:xfrm>
            <a:custGeom>
              <a:rect b="b" l="l" r="r" t="t"/>
              <a:pathLst>
                <a:path extrusionOk="0" h="37709" w="11886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2634291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3665227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388280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3926303" y="4734678"/>
              <a:ext cx="33554" cy="33554"/>
            </a:xfrm>
            <a:custGeom>
              <a:rect b="b" l="l" r="r" t="t"/>
              <a:pathLst>
                <a:path extrusionOk="0" h="675" w="675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2856892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2821747" y="4478621"/>
              <a:ext cx="48567" cy="35195"/>
            </a:xfrm>
            <a:custGeom>
              <a:rect b="b" l="l" r="r" t="t"/>
              <a:pathLst>
                <a:path extrusionOk="0" h="708" w="977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2776561" y="4430105"/>
              <a:ext cx="127208" cy="122237"/>
            </a:xfrm>
            <a:custGeom>
              <a:rect b="b" l="l" r="r" t="t"/>
              <a:pathLst>
                <a:path extrusionOk="0" h="2459" w="2559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2716263" y="4609160"/>
              <a:ext cx="30174" cy="46926"/>
            </a:xfrm>
            <a:custGeom>
              <a:rect b="b" l="l" r="r" t="t"/>
              <a:pathLst>
                <a:path extrusionOk="0" h="944" w="607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2804995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2853512" y="4617561"/>
              <a:ext cx="31864" cy="43546"/>
            </a:xfrm>
            <a:custGeom>
              <a:rect b="b" l="l" r="r" t="t"/>
              <a:pathLst>
                <a:path extrusionOk="0" h="876" w="641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2659394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2927182" y="4754761"/>
              <a:ext cx="40215" cy="38575"/>
            </a:xfrm>
            <a:custGeom>
              <a:rect b="b" l="l" r="r" t="t"/>
              <a:pathLst>
                <a:path extrusionOk="0" h="776" w="809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298574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3129651" y="4286144"/>
              <a:ext cx="125617" cy="135659"/>
            </a:xfrm>
            <a:custGeom>
              <a:rect b="b" l="l" r="r" t="t"/>
              <a:pathLst>
                <a:path extrusionOk="0" h="2729" w="2527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2880306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2751408" y="4346393"/>
              <a:ext cx="38575" cy="45236"/>
            </a:xfrm>
            <a:custGeom>
              <a:rect b="b" l="l" r="r" t="t"/>
              <a:pathLst>
                <a:path extrusionOk="0" h="910" w="776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2853512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2893678" y="4346393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2843471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2709601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2677787" y="4468580"/>
              <a:ext cx="40215" cy="51947"/>
            </a:xfrm>
            <a:custGeom>
              <a:rect b="b" l="l" r="r" t="t"/>
              <a:pathLst>
                <a:path extrusionOk="0" h="1045" w="809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2979030" y="4476981"/>
              <a:ext cx="28534" cy="8401"/>
            </a:xfrm>
            <a:custGeom>
              <a:rect b="b" l="l" r="r" t="t"/>
              <a:pathLst>
                <a:path extrusionOk="0" h="169" w="574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2920471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2970678" y="4478621"/>
              <a:ext cx="33505" cy="40215"/>
            </a:xfrm>
            <a:custGeom>
              <a:rect b="b" l="l" r="r" t="t"/>
              <a:pathLst>
                <a:path extrusionOk="0" h="809" w="674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3029237" y="4349773"/>
              <a:ext cx="40215" cy="45236"/>
            </a:xfrm>
            <a:custGeom>
              <a:rect b="b" l="l" r="r" t="t"/>
              <a:pathLst>
                <a:path extrusionOk="0" h="910" w="809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3176528" y="4354794"/>
              <a:ext cx="36885" cy="48567"/>
            </a:xfrm>
            <a:custGeom>
              <a:rect b="b" l="l" r="r" t="t"/>
              <a:pathLst>
                <a:path extrusionOk="0" h="977" w="742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3896179" y="4359815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1973198" y="3258539"/>
              <a:ext cx="2344821" cy="1882915"/>
            </a:xfrm>
            <a:custGeom>
              <a:rect b="b" l="l" r="r" t="t"/>
              <a:pathLst>
                <a:path extrusionOk="0" h="37878" w="4717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2021714" y="4870287"/>
              <a:ext cx="13471" cy="18442"/>
            </a:xfrm>
            <a:custGeom>
              <a:rect b="b" l="l" r="r" t="t"/>
              <a:pathLst>
                <a:path extrusionOk="0" h="371" w="271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1112916" y="4369856"/>
              <a:ext cx="286280" cy="771599"/>
            </a:xfrm>
            <a:custGeom>
              <a:rect b="b" l="l" r="r" t="t"/>
              <a:pathLst>
                <a:path extrusionOk="0" h="15522" w="5759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7"/>
            <p:cNvSpPr/>
            <p:nvPr/>
          </p:nvSpPr>
          <p:spPr>
            <a:xfrm>
              <a:off x="1151442" y="4383228"/>
              <a:ext cx="35195" cy="115526"/>
            </a:xfrm>
            <a:custGeom>
              <a:rect b="b" l="l" r="r" t="t"/>
              <a:pathLst>
                <a:path extrusionOk="0" h="2324" w="708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7"/>
            <p:cNvSpPr/>
            <p:nvPr/>
          </p:nvSpPr>
          <p:spPr>
            <a:xfrm>
              <a:off x="2031756" y="4922134"/>
              <a:ext cx="31864" cy="102154"/>
            </a:xfrm>
            <a:custGeom>
              <a:rect b="b" l="l" r="r" t="t"/>
              <a:pathLst>
                <a:path extrusionOk="0" h="2055" w="641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4336361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2413380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413220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4041829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4209153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4237637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3896179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2699560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3005823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4092037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3608358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3154755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2562311" y="4192441"/>
              <a:ext cx="127258" cy="88732"/>
            </a:xfrm>
            <a:custGeom>
              <a:rect b="b" l="l" r="r" t="t"/>
              <a:pathLst>
                <a:path extrusionOk="0" h="1785" w="256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3748938" y="4195772"/>
              <a:ext cx="133919" cy="80381"/>
            </a:xfrm>
            <a:custGeom>
              <a:rect b="b" l="l" r="r" t="t"/>
              <a:pathLst>
                <a:path extrusionOk="0" h="1617" w="2694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3790744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3822559" y="4476981"/>
              <a:ext cx="38525" cy="40215"/>
            </a:xfrm>
            <a:custGeom>
              <a:rect b="b" l="l" r="r" t="t"/>
              <a:pathLst>
                <a:path extrusionOk="0" h="809" w="775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3750579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3859394" y="4615871"/>
              <a:ext cx="36835" cy="43546"/>
            </a:xfrm>
            <a:custGeom>
              <a:rect b="b" l="l" r="r" t="t"/>
              <a:pathLst>
                <a:path extrusionOk="0" h="876" w="741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3780703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3805806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4066933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3951407" y="4570684"/>
              <a:ext cx="115576" cy="123877"/>
            </a:xfrm>
            <a:custGeom>
              <a:rect b="b" l="l" r="r" t="t"/>
              <a:pathLst>
                <a:path extrusionOk="0" h="2492" w="2325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3961448" y="4473601"/>
              <a:ext cx="45236" cy="36885"/>
            </a:xfrm>
            <a:custGeom>
              <a:rect b="b" l="l" r="r" t="t"/>
              <a:pathLst>
                <a:path extrusionOk="0" h="742" w="91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3922973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4247679" y="4873617"/>
              <a:ext cx="45236" cy="30174"/>
            </a:xfrm>
            <a:custGeom>
              <a:rect b="b" l="l" r="r" t="t"/>
              <a:pathLst>
                <a:path extrusionOk="0" h="607" w="91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4386568" y="4353104"/>
              <a:ext cx="56968" cy="40215"/>
            </a:xfrm>
            <a:custGeom>
              <a:rect b="b" l="l" r="r" t="t"/>
              <a:pathLst>
                <a:path extrusionOk="0" h="809" w="1146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4165657" y="4704553"/>
              <a:ext cx="309693" cy="138989"/>
            </a:xfrm>
            <a:custGeom>
              <a:rect b="b" l="l" r="r" t="t"/>
              <a:pathLst>
                <a:path extrusionOk="0" h="2796" w="623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3779062" y="4736368"/>
              <a:ext cx="45236" cy="26843"/>
            </a:xfrm>
            <a:custGeom>
              <a:rect b="b" l="l" r="r" t="t"/>
              <a:pathLst>
                <a:path extrusionOk="0" h="540" w="91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4348093" y="4920494"/>
              <a:ext cx="127258" cy="82021"/>
            </a:xfrm>
            <a:custGeom>
              <a:rect b="b" l="l" r="r" t="t"/>
              <a:pathLst>
                <a:path extrusionOk="0" h="1650" w="256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4204133" y="4851844"/>
              <a:ext cx="123927" cy="149031"/>
            </a:xfrm>
            <a:custGeom>
              <a:rect b="b" l="l" r="r" t="t"/>
              <a:pathLst>
                <a:path extrusionOk="0" h="2998" w="2493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4344713" y="4932176"/>
              <a:ext cx="8451" cy="70340"/>
            </a:xfrm>
            <a:custGeom>
              <a:rect b="b" l="l" r="r" t="t"/>
              <a:pathLst>
                <a:path extrusionOk="0" h="1415" w="17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4394920" y="4942217"/>
              <a:ext cx="28534" cy="38575"/>
            </a:xfrm>
            <a:custGeom>
              <a:rect b="b" l="l" r="r" t="t"/>
              <a:pathLst>
                <a:path extrusionOk="0" h="776" w="574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4399940" y="4500394"/>
              <a:ext cx="55327" cy="45236"/>
            </a:xfrm>
            <a:custGeom>
              <a:rect b="b" l="l" r="r" t="t"/>
              <a:pathLst>
                <a:path extrusionOk="0" h="910" w="1113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4269402" y="4289525"/>
              <a:ext cx="202568" cy="125567"/>
            </a:xfrm>
            <a:custGeom>
              <a:rect b="b" l="l" r="r" t="t"/>
              <a:pathLst>
                <a:path extrusionOk="0" h="2526" w="4075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4348093" y="4430105"/>
              <a:ext cx="132278" cy="262817"/>
            </a:xfrm>
            <a:custGeom>
              <a:rect b="b" l="l" r="r" t="t"/>
              <a:pathLst>
                <a:path extrusionOk="0" h="5287" w="2661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4252699" y="4947238"/>
              <a:ext cx="41856" cy="25153"/>
            </a:xfrm>
            <a:custGeom>
              <a:rect b="b" l="l" r="r" t="t"/>
              <a:pathLst>
                <a:path extrusionOk="0" h="506" w="842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2443504" y="4492043"/>
              <a:ext cx="56918" cy="46877"/>
            </a:xfrm>
            <a:custGeom>
              <a:rect b="b" l="l" r="r" t="t"/>
              <a:pathLst>
                <a:path extrusionOk="0" h="943" w="1145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4026767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2553959" y="4848514"/>
              <a:ext cx="125567" cy="155692"/>
            </a:xfrm>
            <a:custGeom>
              <a:rect b="b" l="l" r="r" t="t"/>
              <a:pathLst>
                <a:path extrusionOk="0" h="3132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2409999" y="4426774"/>
              <a:ext cx="205899" cy="130588"/>
            </a:xfrm>
            <a:custGeom>
              <a:rect b="b" l="l" r="r" t="t"/>
              <a:pathLst>
                <a:path extrusionOk="0" h="2627" w="4142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2416710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2409999" y="4850204"/>
              <a:ext cx="128948" cy="143960"/>
            </a:xfrm>
            <a:custGeom>
              <a:rect b="b" l="l" r="r" t="t"/>
              <a:pathLst>
                <a:path extrusionOk="0" h="2896" w="2594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3735516" y="4850204"/>
              <a:ext cx="160712" cy="143960"/>
            </a:xfrm>
            <a:custGeom>
              <a:rect b="b" l="l" r="r" t="t"/>
              <a:pathLst>
                <a:path extrusionOk="0" h="2896" w="3233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3912931" y="4850204"/>
              <a:ext cx="130588" cy="150671"/>
            </a:xfrm>
            <a:custGeom>
              <a:rect b="b" l="l" r="r" t="t"/>
              <a:pathLst>
                <a:path extrusionOk="0" h="3031" w="2627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3022576" y="4850204"/>
              <a:ext cx="697928" cy="155692"/>
            </a:xfrm>
            <a:custGeom>
              <a:rect b="b" l="l" r="r" t="t"/>
              <a:pathLst>
                <a:path extrusionOk="0" h="3132" w="1404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2843471" y="4845183"/>
              <a:ext cx="169113" cy="157332"/>
            </a:xfrm>
            <a:custGeom>
              <a:rect b="b" l="l" r="r" t="t"/>
              <a:pathLst>
                <a:path extrusionOk="0" h="3165" w="3402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3" name="Google Shape;823;p17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4" name="Google Shape;824;p17"/>
          <p:cNvSpPr txBox="1"/>
          <p:nvPr>
            <p:ph idx="1" type="subTitle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25" name="Google Shape;825;p1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8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  <a:defRPr i="1" sz="2000">
                <a:solidFill>
                  <a:schemeClr val="accent1"/>
                </a:solidFill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 sz="2000">
                <a:solidFill>
                  <a:schemeClr val="accent1"/>
                </a:solidFill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 sz="2000">
                <a:solidFill>
                  <a:schemeClr val="accent1"/>
                </a:solidFill>
              </a:defRPr>
            </a:lvl3pPr>
            <a:lvl4pPr indent="-355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4pPr>
            <a:lvl5pPr indent="-355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5pPr>
            <a:lvl6pPr indent="-3556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6pPr>
            <a:lvl7pPr indent="-3556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7pPr>
            <a:lvl8pPr indent="-3556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8pPr>
            <a:lvl9pPr indent="-3556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28" name="Google Shape;828;p1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829" name="Google Shape;829;p18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830" name="Google Shape;830;p18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8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8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3" name="Google Shape;833;p18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834" name="Google Shape;834;p18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8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4" name="Google Shape;854;p18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855" name="Google Shape;855;p18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1" name="Google Shape;861;p18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2" cy="2066404"/>
          </a:xfrm>
        </p:grpSpPr>
        <p:sp>
          <p:nvSpPr>
            <p:cNvPr id="862" name="Google Shape;862;p18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8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876" name="Google Shape;876;p18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8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8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8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8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8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8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8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8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3" name="Google Shape;893;p18"/>
          <p:cNvGrpSpPr/>
          <p:nvPr/>
        </p:nvGrpSpPr>
        <p:grpSpPr>
          <a:xfrm>
            <a:off x="2444861" y="3871736"/>
            <a:ext cx="2459623" cy="1079998"/>
            <a:chOff x="1573057" y="5173288"/>
            <a:chExt cx="3285191" cy="1442497"/>
          </a:xfrm>
        </p:grpSpPr>
        <p:sp>
          <p:nvSpPr>
            <p:cNvPr id="894" name="Google Shape;894;p18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8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8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8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8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8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8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8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8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8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8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8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8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8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8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8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8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8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8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8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8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8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8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8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8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8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8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8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8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8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8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8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8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8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8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8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8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8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8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8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8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8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8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8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8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8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8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8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8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8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8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8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8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8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8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8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8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8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8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8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8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8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8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8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8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8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8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8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8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8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8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8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8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8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8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8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8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8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oogle Shape;1031;p19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32" name="Google Shape;1032;p19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9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9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5" name="Google Shape;1035;p19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36" name="Google Shape;1036;p19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9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9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9" name="Google Shape;1039;p19"/>
          <p:cNvGrpSpPr/>
          <p:nvPr/>
        </p:nvGrpSpPr>
        <p:grpSpPr>
          <a:xfrm>
            <a:off x="50" y="1232900"/>
            <a:ext cx="454630" cy="816990"/>
            <a:chOff x="50" y="1232900"/>
            <a:chExt cx="454630" cy="816990"/>
          </a:xfrm>
        </p:grpSpPr>
        <p:sp>
          <p:nvSpPr>
            <p:cNvPr id="1040" name="Google Shape;1040;p19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9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9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3" name="Google Shape;1043;p19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44" name="Google Shape;1044;p19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9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9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7" name="Google Shape;1047;p19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48" name="Google Shape;1048;p19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9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9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9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9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9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9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9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6" name="Google Shape;1056;p19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57" name="Google Shape;1057;p19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9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9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9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9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9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9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9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5" name="Google Shape;1065;p19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66" name="Google Shape;1066;p19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9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9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9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9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9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9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9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9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9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6" name="Google Shape;1076;p19"/>
          <p:cNvGrpSpPr/>
          <p:nvPr/>
        </p:nvGrpSpPr>
        <p:grpSpPr>
          <a:xfrm>
            <a:off x="7847220" y="3073038"/>
            <a:ext cx="598867" cy="595529"/>
            <a:chOff x="5944870" y="3341438"/>
            <a:chExt cx="598867" cy="595529"/>
          </a:xfrm>
        </p:grpSpPr>
        <p:sp>
          <p:nvSpPr>
            <p:cNvPr id="1077" name="Google Shape;1077;p19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9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9" name="Google Shape;1079;p19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080" name="Google Shape;1080;p19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9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9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9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4" name="Google Shape;1084;p19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085" name="Google Shape;1085;p19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9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9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9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9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9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9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9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9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9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9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9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9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9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9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9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9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9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9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9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9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9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9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9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9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9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9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9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9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9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9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9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9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9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9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9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9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9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9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9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9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9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9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9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9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9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9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9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9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9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9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9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9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9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9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9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9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9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9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9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9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9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9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9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9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9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9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9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9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9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9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9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9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9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9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9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9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9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9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9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9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9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9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9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9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9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9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9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9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9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9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9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9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9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9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9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9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9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9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9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9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9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9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9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9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9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9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9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9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9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9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9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9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9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9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9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9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9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9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9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9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19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9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9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9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9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9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9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9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9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5" name="Google Shape;1215;p19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16" name="Google Shape;1216;p19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217" name="Google Shape;1217;p1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_1">
    <p:bg>
      <p:bgPr>
        <a:solidFill>
          <a:schemeClr val="accent1"/>
        </a:solidFill>
      </p:bgPr>
    </p:bg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9" name="Google Shape;1219;p2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220" name="Google Shape;1220;p20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20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20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3" name="Google Shape;1223;p20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4" name="Google Shape;1224;p2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225" name="Google Shape;1225;p20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0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0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0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0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0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0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0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0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4" name="Google Shape;1234;p2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235" name="Google Shape;1235;p20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20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20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0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0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0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0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0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0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20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20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20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0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0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9" name="Google Shape;1249;p2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250" name="Google Shape;1250;p20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0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0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3" name="Google Shape;1253;p2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254" name="Google Shape;1254;p20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20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20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20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20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20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20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20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20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20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20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20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20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20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0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0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0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0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0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0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0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20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20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20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0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0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0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20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20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20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0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20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0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0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0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20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20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0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0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20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20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20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20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20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20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20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20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20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20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20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20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20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20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20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20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3" name="Google Shape;1313;p2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314" name="Google Shape;1314;p20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20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20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20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20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20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20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20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20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20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20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20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0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20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20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9" name="Google Shape;1329;p2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" name="Google Shape;1331;p21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332" name="Google Shape;1332;p21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1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1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5" name="Google Shape;1335;p21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336" name="Google Shape;1336;p21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21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21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9" name="Google Shape;1339;p21"/>
          <p:cNvGrpSpPr/>
          <p:nvPr/>
        </p:nvGrpSpPr>
        <p:grpSpPr>
          <a:xfrm>
            <a:off x="50" y="1232900"/>
            <a:ext cx="454630" cy="816990"/>
            <a:chOff x="50" y="1232900"/>
            <a:chExt cx="454630" cy="816990"/>
          </a:xfrm>
        </p:grpSpPr>
        <p:sp>
          <p:nvSpPr>
            <p:cNvPr id="1340" name="Google Shape;1340;p21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21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21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3" name="Google Shape;1343;p21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344" name="Google Shape;1344;p21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21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21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7" name="Google Shape;1347;p21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348" name="Google Shape;1348;p21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21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21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21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21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21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21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21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6" name="Google Shape;1356;p21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357" name="Google Shape;1357;p21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21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21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21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21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21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21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21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5" name="Google Shape;1365;p21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366" name="Google Shape;1366;p21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21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21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21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21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21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21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21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21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21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6" name="Google Shape;1376;p21"/>
          <p:cNvGrpSpPr/>
          <p:nvPr/>
        </p:nvGrpSpPr>
        <p:grpSpPr>
          <a:xfrm>
            <a:off x="7847220" y="3073038"/>
            <a:ext cx="598867" cy="595529"/>
            <a:chOff x="5944870" y="3341438"/>
            <a:chExt cx="598867" cy="595529"/>
          </a:xfrm>
        </p:grpSpPr>
        <p:sp>
          <p:nvSpPr>
            <p:cNvPr id="1377" name="Google Shape;1377;p21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21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9" name="Google Shape;1379;p21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80" name="Google Shape;1380;p21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21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21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21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4" name="Google Shape;1384;p21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85" name="Google Shape;1385;p21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21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21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21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21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21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21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21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21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21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21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21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21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21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21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21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21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21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21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21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21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21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21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21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21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21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21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21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21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21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21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21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21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21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21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21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21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21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21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21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21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21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21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21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21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21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21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21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21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21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21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21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21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21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21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21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21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21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21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21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21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21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21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21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21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21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21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21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21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21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21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21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21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21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21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21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21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21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21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21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21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21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21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21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21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21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21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21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21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21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21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21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21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21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21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21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21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21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21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21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21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21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21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21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21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21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21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21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21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21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21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21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21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21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21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21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21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21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21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21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21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21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21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21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21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21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21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21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21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21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5" name="Google Shape;1515;p21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516" name="Google Shape;1516;p21"/>
          <p:cNvSpPr txBox="1"/>
          <p:nvPr>
            <p:ph idx="1" type="body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517" name="Google Shape;1517;p21"/>
          <p:cNvSpPr txBox="1"/>
          <p:nvPr>
            <p:ph idx="2" type="body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518" name="Google Shape;1518;p21"/>
          <p:cNvSpPr txBox="1"/>
          <p:nvPr>
            <p:ph idx="3" type="body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519" name="Google Shape;1519;p2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1" name="Google Shape;1521;p2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22" name="Google Shape;1522;p22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22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22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5" name="Google Shape;1525;p22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6" name="Google Shape;1526;p2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27" name="Google Shape;1527;p22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22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22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22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22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22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22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22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22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6" name="Google Shape;1536;p2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37" name="Google Shape;1537;p22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22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22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22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22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22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22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22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22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22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22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22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22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22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1" name="Google Shape;1551;p2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52" name="Google Shape;1552;p22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22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22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5" name="Google Shape;1555;p2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56" name="Google Shape;1556;p22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22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22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22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22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22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22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22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22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22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22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22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22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22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22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22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22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22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22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22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22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22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22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22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22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22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22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22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22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22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22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22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22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22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22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22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22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22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22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22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22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22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22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22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22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22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22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22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22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22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22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22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22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22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22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22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22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22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22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5" name="Google Shape;1615;p2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16" name="Google Shape;1616;p22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22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22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22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22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22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22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22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22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2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2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2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2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2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2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1" name="Google Shape;1631;p2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3" name="Google Shape;1633;p23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634" name="Google Shape;1634;p23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3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3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7" name="Google Shape;1637;p23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638" name="Google Shape;1638;p23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3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3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1" name="Google Shape;1641;p23"/>
          <p:cNvGrpSpPr/>
          <p:nvPr/>
        </p:nvGrpSpPr>
        <p:grpSpPr>
          <a:xfrm>
            <a:off x="50" y="1232900"/>
            <a:ext cx="454630" cy="816990"/>
            <a:chOff x="50" y="1232900"/>
            <a:chExt cx="454630" cy="816990"/>
          </a:xfrm>
        </p:grpSpPr>
        <p:sp>
          <p:nvSpPr>
            <p:cNvPr id="1642" name="Google Shape;1642;p23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3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3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5" name="Google Shape;1645;p23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646" name="Google Shape;1646;p23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3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3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9" name="Google Shape;1649;p23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650" name="Google Shape;1650;p23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3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3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3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23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3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3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3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8" name="Google Shape;1658;p23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659" name="Google Shape;1659;p23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3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3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3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3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23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23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23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7" name="Google Shape;1667;p23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668" name="Google Shape;1668;p23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23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23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23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23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23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23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23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23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23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8" name="Google Shape;1678;p23"/>
          <p:cNvGrpSpPr/>
          <p:nvPr/>
        </p:nvGrpSpPr>
        <p:grpSpPr>
          <a:xfrm>
            <a:off x="7847220" y="3073038"/>
            <a:ext cx="598867" cy="595529"/>
            <a:chOff x="5944870" y="3341438"/>
            <a:chExt cx="598867" cy="595529"/>
          </a:xfrm>
        </p:grpSpPr>
        <p:sp>
          <p:nvSpPr>
            <p:cNvPr id="1679" name="Google Shape;1679;p23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23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1" name="Google Shape;1681;p23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682" name="Google Shape;1682;p23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23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23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23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6" name="Google Shape;1686;p23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687" name="Google Shape;1687;p23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23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23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23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23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23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23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23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23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23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23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23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23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23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23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23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23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23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23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23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23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23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23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23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23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23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23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23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23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23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23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23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23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23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23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23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23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23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23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23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23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23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23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23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23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23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23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23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23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23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23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23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23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23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23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23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23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23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23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23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23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23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23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23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23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23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23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23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23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23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23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23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23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23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23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23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23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23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23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23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23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23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23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23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23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23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23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23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23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23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23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23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23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23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23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23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23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23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23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23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23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23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23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23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23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23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23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23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23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23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23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23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23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23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23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23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23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23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23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23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23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23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23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23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23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23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23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23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23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23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7" name="Google Shape;1817;p23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818" name="Google Shape;1818;p2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0" name="Google Shape;1820;p24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821" name="Google Shape;1821;p24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24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24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4" name="Google Shape;1824;p24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5" name="Google Shape;1825;p24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826" name="Google Shape;1826;p24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24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24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24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24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24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24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24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24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5" name="Google Shape;1835;p24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836" name="Google Shape;1836;p24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24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24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24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24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24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24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24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24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24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24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24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24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24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0" name="Google Shape;1850;p24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51" name="Google Shape;1851;p24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24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24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4" name="Google Shape;1854;p24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55" name="Google Shape;1855;p24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24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24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24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24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24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24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24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24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24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24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24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24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24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24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24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24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24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24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24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24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24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24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24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24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24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24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24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24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24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24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24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24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24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24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24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24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24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24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24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24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24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24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24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24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24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24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24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24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24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24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24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24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24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24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24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24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4" name="Google Shape;1914;p24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915" name="Google Shape;1915;p24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24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24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24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24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24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24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24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24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24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24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24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24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24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24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0" name="Google Shape;1930;p24"/>
          <p:cNvSpPr txBox="1"/>
          <p:nvPr>
            <p:ph idx="1" type="body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1931" name="Google Shape;1931;p2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lab.research.google.com/drive/1wVPIKrDRd2BqPC6h4jBonKMtkMTNoene?usp=sha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ena.kakao.com/c/6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olab.research.google.com/drive/1JyyEReYJOioeLulYOACjyto245EOUvg4?usp=sharing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ithub.com/Kimuksung/kakao_Recommend" TargetMode="External"/><Relationship Id="rId4" Type="http://schemas.openxmlformats.org/officeDocument/2006/relationships/hyperlink" Target="https://github.com/Kimuksung/kakao_Recommend/issues/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lab.research.google.com/drive/1wVPIKrDRd2BqPC6h4jBonKMtkMTNoene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25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ko"/>
              <a:t>Kakao brunch recommend 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34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/>
              <a:t>. Data analysis</a:t>
            </a:r>
            <a:endParaRPr/>
          </a:p>
        </p:txBody>
      </p:sp>
      <p:sp>
        <p:nvSpPr>
          <p:cNvPr id="2005" name="Google Shape;2005;p3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3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data analysis</a:t>
            </a:r>
            <a:endParaRPr/>
          </a:p>
        </p:txBody>
      </p:sp>
      <p:sp>
        <p:nvSpPr>
          <p:cNvPr id="2011" name="Google Shape;2011;p35"/>
          <p:cNvSpPr txBox="1"/>
          <p:nvPr>
            <p:ph idx="1" type="body"/>
          </p:nvPr>
        </p:nvSpPr>
        <p:spPr>
          <a:xfrm>
            <a:off x="1131750" y="12600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 sz="2000"/>
              <a:t>등록일자별 글 수 -&gt; 분기에 한번씩 상승</a:t>
            </a:r>
            <a:endParaRPr b="1"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2012" name="Google Shape;2012;p3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013" name="Google Shape;2013;p35"/>
          <p:cNvPicPr preferRelativeResize="0"/>
          <p:nvPr/>
        </p:nvPicPr>
        <p:blipFill rotWithShape="1">
          <a:blip r:embed="rId3">
            <a:alphaModFix/>
          </a:blip>
          <a:srcRect b="-34066" l="0" r="179" t="0"/>
          <a:stretch/>
        </p:blipFill>
        <p:spPr>
          <a:xfrm>
            <a:off x="972000" y="1800000"/>
            <a:ext cx="7200001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3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data analysis</a:t>
            </a:r>
            <a:endParaRPr/>
          </a:p>
        </p:txBody>
      </p:sp>
      <p:sp>
        <p:nvSpPr>
          <p:cNvPr id="2019" name="Google Shape;2019;p36"/>
          <p:cNvSpPr txBox="1"/>
          <p:nvPr>
            <p:ph idx="1" type="body"/>
          </p:nvPr>
        </p:nvSpPr>
        <p:spPr>
          <a:xfrm>
            <a:off x="1130400" y="12600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 sz="2000"/>
              <a:t>글별 소비 수</a:t>
            </a:r>
            <a:endParaRPr b="1"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000"/>
          </a:p>
        </p:txBody>
      </p:sp>
      <p:sp>
        <p:nvSpPr>
          <p:cNvPr id="2020" name="Google Shape;2020;p3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21" name="Google Shape;2021;p36"/>
          <p:cNvSpPr/>
          <p:nvPr/>
        </p:nvSpPr>
        <p:spPr>
          <a:xfrm>
            <a:off x="1130400" y="1800000"/>
            <a:ext cx="2880000" cy="2790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2022" name="Google Shape;20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400" y="1980000"/>
            <a:ext cx="2520000" cy="243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3" name="Google Shape;2023;p36"/>
          <p:cNvSpPr/>
          <p:nvPr/>
        </p:nvSpPr>
        <p:spPr>
          <a:xfrm>
            <a:off x="4370400" y="1800000"/>
            <a:ext cx="3960000" cy="2790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2024" name="Google Shape;202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0400" y="1980000"/>
            <a:ext cx="3600000" cy="24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3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data analysis</a:t>
            </a:r>
            <a:endParaRPr/>
          </a:p>
        </p:txBody>
      </p:sp>
      <p:sp>
        <p:nvSpPr>
          <p:cNvPr id="2030" name="Google Shape;2030;p37"/>
          <p:cNvSpPr txBox="1"/>
          <p:nvPr>
            <p:ph idx="1" type="body"/>
          </p:nvPr>
        </p:nvSpPr>
        <p:spPr>
          <a:xfrm>
            <a:off x="1131750" y="1260000"/>
            <a:ext cx="74976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 sz="2000"/>
              <a:t>Magazine</a:t>
            </a:r>
            <a:r>
              <a:rPr b="1" lang="ko" sz="2000"/>
              <a:t> 소비 수 -&gt; 개인보다 매거진이 강세</a:t>
            </a:r>
            <a:endParaRPr b="1"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000"/>
          </a:p>
        </p:txBody>
      </p:sp>
      <p:sp>
        <p:nvSpPr>
          <p:cNvPr id="2031" name="Google Shape;2031;p3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032" name="Google Shape;20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750" y="1800000"/>
            <a:ext cx="7199999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3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data analysis</a:t>
            </a:r>
            <a:endParaRPr/>
          </a:p>
        </p:txBody>
      </p:sp>
      <p:sp>
        <p:nvSpPr>
          <p:cNvPr id="2038" name="Google Shape;2038;p38"/>
          <p:cNvSpPr txBox="1"/>
          <p:nvPr>
            <p:ph idx="1" type="body"/>
          </p:nvPr>
        </p:nvSpPr>
        <p:spPr>
          <a:xfrm>
            <a:off x="1131750" y="1260000"/>
            <a:ext cx="78894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 sz="2000"/>
              <a:t>경과일에 따른 소비수 -&gt; 대부분 일주일 이내에 소비</a:t>
            </a:r>
            <a:endParaRPr b="1"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000"/>
          </a:p>
        </p:txBody>
      </p:sp>
      <p:sp>
        <p:nvSpPr>
          <p:cNvPr id="2039" name="Google Shape;2039;p3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040" name="Google Shape;20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750" y="1800000"/>
            <a:ext cx="7199999" cy="324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39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data analysis</a:t>
            </a:r>
            <a:endParaRPr/>
          </a:p>
        </p:txBody>
      </p:sp>
      <p:sp>
        <p:nvSpPr>
          <p:cNvPr id="2046" name="Google Shape;2046;p39"/>
          <p:cNvSpPr txBox="1"/>
          <p:nvPr>
            <p:ph idx="1" type="body"/>
          </p:nvPr>
        </p:nvSpPr>
        <p:spPr>
          <a:xfrm>
            <a:off x="540000" y="1260000"/>
            <a:ext cx="74463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 sz="2000"/>
              <a:t>방문 일수 사용자 통계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 sz="2000"/>
              <a:t>사용자의 50%는 1~2회 방문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 sz="2000"/>
              <a:t>75회 이상 방문 유저 1%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 sz="2000"/>
              <a:t>1~2회 -&gt; 신규 유저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 sz="2000"/>
              <a:t>75회 이상 -&gt; 단골 유저</a:t>
            </a:r>
            <a:endParaRPr b="1"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000"/>
          </a:p>
        </p:txBody>
      </p:sp>
      <p:sp>
        <p:nvSpPr>
          <p:cNvPr id="2047" name="Google Shape;2047;p3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48" name="Google Shape;2048;p39"/>
          <p:cNvSpPr/>
          <p:nvPr/>
        </p:nvSpPr>
        <p:spPr>
          <a:xfrm>
            <a:off x="4879000" y="1260000"/>
            <a:ext cx="3870000" cy="2708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2049" name="Google Shape;20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000" y="1429267"/>
            <a:ext cx="3510001" cy="2369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4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data</a:t>
            </a:r>
            <a:r>
              <a:rPr lang="ko"/>
              <a:t> analysis</a:t>
            </a:r>
            <a:endParaRPr/>
          </a:p>
        </p:txBody>
      </p:sp>
      <p:sp>
        <p:nvSpPr>
          <p:cNvPr id="2055" name="Google Shape;2055;p40"/>
          <p:cNvSpPr txBox="1"/>
          <p:nvPr>
            <p:ph idx="1" type="body"/>
          </p:nvPr>
        </p:nvSpPr>
        <p:spPr>
          <a:xfrm>
            <a:off x="1130400" y="1260000"/>
            <a:ext cx="7446300" cy="20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 sz="2000"/>
              <a:t>작가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 sz="2000"/>
              <a:t>98% 사용자는 구독 작가가 있다.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 sz="2000"/>
              <a:t>평균 9명의 작가를 구독 중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 sz="2000"/>
              <a:t>전체 소비 데이터 중 구독 작가 글 소비 비율 35%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</p:txBody>
      </p:sp>
      <p:sp>
        <p:nvSpPr>
          <p:cNvPr id="2056" name="Google Shape;2056;p4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57" name="Google Shape;2057;p40"/>
          <p:cNvSpPr txBox="1"/>
          <p:nvPr/>
        </p:nvSpPr>
        <p:spPr>
          <a:xfrm>
            <a:off x="585400" y="4118450"/>
            <a:ext cx="80796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erriweather"/>
                <a:ea typeface="Merriweather"/>
                <a:cs typeface="Merriweather"/>
                <a:sym typeface="Merriweather"/>
              </a:rPr>
              <a:t>EDA (이외의 추가적으로 분석 결과를 확인 할 수 있습니다.)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u="sng"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https://colab.research.google.com/drive/1wVPIKrDRd2BqPC6h4jBonKMtkMTNoene?usp=sharing</a:t>
            </a:r>
            <a:endParaRPr sz="1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p41"/>
          <p:cNvSpPr txBox="1"/>
          <p:nvPr>
            <p:ph idx="4294967295" type="ctrTitle"/>
          </p:nvPr>
        </p:nvSpPr>
        <p:spPr>
          <a:xfrm>
            <a:off x="1374150" y="2444138"/>
            <a:ext cx="63957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</a:pPr>
            <a:r>
              <a:rPr b="1" i="0" lang="ko" sz="7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BIG CONCEPT</a:t>
            </a:r>
            <a:endParaRPr b="1" i="0" sz="7200" u="none" cap="none" strike="noStrike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063" name="Google Shape;2063;p41"/>
          <p:cNvSpPr txBox="1"/>
          <p:nvPr>
            <p:ph idx="4294967295" type="subTitle"/>
          </p:nvPr>
        </p:nvSpPr>
        <p:spPr>
          <a:xfrm>
            <a:off x="1374150" y="3240109"/>
            <a:ext cx="6395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</a:pPr>
            <a:r>
              <a:rPr lang="ko" sz="2200">
                <a:solidFill>
                  <a:srgbClr val="FFFFFF"/>
                </a:solidFill>
              </a:rPr>
              <a:t>추천 system 동작 원리</a:t>
            </a:r>
            <a:endParaRPr b="0" i="0" sz="22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64" name="Google Shape;2064;p41"/>
          <p:cNvSpPr/>
          <p:nvPr/>
        </p:nvSpPr>
        <p:spPr>
          <a:xfrm>
            <a:off x="3515725" y="299100"/>
            <a:ext cx="2123707" cy="1892065"/>
          </a:xfrm>
          <a:custGeom>
            <a:rect b="b" l="l" r="r" t="t"/>
            <a:pathLst>
              <a:path extrusionOk="0" h="82958" w="89712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41"/>
          <p:cNvSpPr/>
          <p:nvPr/>
        </p:nvSpPr>
        <p:spPr>
          <a:xfrm>
            <a:off x="4139482" y="743625"/>
            <a:ext cx="867483" cy="1003003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6" name="Google Shape;2066;p4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42"/>
          <p:cNvSpPr txBox="1"/>
          <p:nvPr>
            <p:ph type="title"/>
          </p:nvPr>
        </p:nvSpPr>
        <p:spPr>
          <a:xfrm>
            <a:off x="1080000" y="360000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Idea</a:t>
            </a:r>
            <a:endParaRPr/>
          </a:p>
        </p:txBody>
      </p:sp>
      <p:sp>
        <p:nvSpPr>
          <p:cNvPr id="2072" name="Google Shape;2072;p4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73" name="Google Shape;2073;p42"/>
          <p:cNvSpPr txBox="1"/>
          <p:nvPr>
            <p:ph idx="1" type="body"/>
          </p:nvPr>
        </p:nvSpPr>
        <p:spPr>
          <a:xfrm>
            <a:off x="540000" y="900000"/>
            <a:ext cx="79266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ko"/>
              <a:t>     Data 분석 결과를 통하여 아이디어 도출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074" name="Google Shape;2074;p42"/>
          <p:cNvSpPr txBox="1"/>
          <p:nvPr>
            <p:ph idx="2" type="body"/>
          </p:nvPr>
        </p:nvSpPr>
        <p:spPr>
          <a:xfrm>
            <a:off x="5040000" y="1440000"/>
            <a:ext cx="3339600" cy="3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ko">
                <a:solidFill>
                  <a:srgbClr val="F55D4B"/>
                </a:solidFill>
              </a:rPr>
              <a:t>실제 적용 아이디어</a:t>
            </a:r>
            <a:endParaRPr b="1">
              <a:solidFill>
                <a:srgbClr val="F55D4B"/>
              </a:solidFill>
            </a:endParaRPr>
          </a:p>
          <a:p>
            <a:pPr indent="0" lvl="0" marL="0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ko" sz="1800"/>
              <a:t>0</a:t>
            </a:r>
            <a:endParaRPr b="1" sz="1800"/>
          </a:p>
          <a:p>
            <a:pPr indent="0" lvl="0" marL="0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ko" sz="1800"/>
              <a:t>0</a:t>
            </a:r>
            <a:endParaRPr b="1" sz="1800"/>
          </a:p>
          <a:p>
            <a:pPr indent="0" lvl="0" marL="0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ko" sz="1800"/>
              <a:t>0</a:t>
            </a:r>
            <a:endParaRPr b="1" sz="1800"/>
          </a:p>
          <a:p>
            <a:pPr indent="0" lvl="0" marL="0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ko" sz="1800"/>
              <a:t>X</a:t>
            </a:r>
            <a:endParaRPr b="1" sz="1800"/>
          </a:p>
          <a:p>
            <a:pPr indent="0" lvl="0" marL="0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ko" sz="1800"/>
              <a:t>0</a:t>
            </a:r>
            <a:endParaRPr b="1" sz="1800"/>
          </a:p>
          <a:p>
            <a:pPr indent="0" lvl="0" marL="0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ko" sz="1800"/>
              <a:t>0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075" name="Google Shape;2075;p42"/>
          <p:cNvSpPr txBox="1"/>
          <p:nvPr>
            <p:ph idx="1" type="body"/>
          </p:nvPr>
        </p:nvSpPr>
        <p:spPr>
          <a:xfrm>
            <a:off x="540000" y="1440000"/>
            <a:ext cx="6025500" cy="3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ko"/>
              <a:t>      </a:t>
            </a:r>
            <a:r>
              <a:rPr b="1" lang="ko">
                <a:solidFill>
                  <a:srgbClr val="F55D4B"/>
                </a:solidFill>
              </a:rPr>
              <a:t>구상 아이디어</a:t>
            </a:r>
            <a:endParaRPr b="1">
              <a:solidFill>
                <a:srgbClr val="F55D4B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✖"/>
            </a:pPr>
            <a:r>
              <a:rPr b="1" lang="ko" sz="1800"/>
              <a:t>유명한 사람의 글을 본다.     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✖"/>
            </a:pPr>
            <a:r>
              <a:rPr b="1" lang="ko" sz="1800"/>
              <a:t>구독 중인 작가의 글을 본다.   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✖"/>
            </a:pPr>
            <a:r>
              <a:rPr b="1" lang="ko" sz="1800"/>
              <a:t>같은 magazine 내의 글을 본다.  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✖"/>
            </a:pPr>
            <a:r>
              <a:rPr b="1" lang="ko" sz="1800"/>
              <a:t>독자와 비슷한 소비 성향의 다른 독자 글을 본다.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✖"/>
            </a:pPr>
            <a:r>
              <a:rPr b="1" lang="ko" sz="1800"/>
              <a:t>독자가 읽은 과거 소비 성향 반영한다.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✖"/>
            </a:pPr>
            <a:r>
              <a:rPr b="1" lang="ko" sz="1800"/>
              <a:t>최신 위주의 글을 본다.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43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popular Algorithm</a:t>
            </a:r>
            <a:endParaRPr/>
          </a:p>
        </p:txBody>
      </p:sp>
      <p:sp>
        <p:nvSpPr>
          <p:cNvPr id="2081" name="Google Shape;2081;p4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82" name="Google Shape;2082;p43"/>
          <p:cNvSpPr txBox="1"/>
          <p:nvPr>
            <p:ph idx="1" type="body"/>
          </p:nvPr>
        </p:nvSpPr>
        <p:spPr>
          <a:xfrm>
            <a:off x="1130400" y="1080000"/>
            <a:ext cx="7490400" cy="2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ko"/>
              <a:t>Popular based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/>
              <a:t>파레토 법칙 : ‘전체 결과의 </a:t>
            </a:r>
            <a:r>
              <a:rPr b="1" lang="ko">
                <a:solidFill>
                  <a:srgbClr val="F55D4B"/>
                </a:solidFill>
              </a:rPr>
              <a:t>80%</a:t>
            </a:r>
            <a:r>
              <a:rPr b="1" lang="ko"/>
              <a:t>가 전체 원인의 </a:t>
            </a:r>
            <a:r>
              <a:rPr b="1" lang="ko">
                <a:solidFill>
                  <a:srgbClr val="F55D4B"/>
                </a:solidFill>
              </a:rPr>
              <a:t>20%</a:t>
            </a:r>
            <a:r>
              <a:rPr b="1" lang="ko"/>
              <a:t>에서 일어나는 현상’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/>
              <a:t>인기 많은 상위 20% article이 많이 소비된다.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/>
              <a:t>콜드 스타트 : system이 충분한 정보가 없다면 사용자 또는 항목에 대한 추론을 도출 X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083" name="Google Shape;2083;p43"/>
          <p:cNvSpPr/>
          <p:nvPr/>
        </p:nvSpPr>
        <p:spPr>
          <a:xfrm>
            <a:off x="1130400" y="3420000"/>
            <a:ext cx="7488000" cy="16119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2084" name="Google Shape;208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400" y="3508350"/>
            <a:ext cx="7199999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2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INTRODUCTIONS FOR System</a:t>
            </a:r>
            <a:endParaRPr/>
          </a:p>
        </p:txBody>
      </p:sp>
      <p:sp>
        <p:nvSpPr>
          <p:cNvPr id="1942" name="Google Shape;1942;p26"/>
          <p:cNvSpPr txBox="1"/>
          <p:nvPr/>
        </p:nvSpPr>
        <p:spPr>
          <a:xfrm>
            <a:off x="1495200" y="1087311"/>
            <a:ext cx="2862900" cy="3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" sz="1200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rPr>
              <a:t>Brunch를 이용하여 사용자의 취향에 맞는 글을 예측 할 수 있을까?</a:t>
            </a:r>
            <a:endParaRPr b="1" sz="1200">
              <a:solidFill>
                <a:srgbClr val="F55D4B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rgbClr val="F55D4B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43" name="Google Shape;1943;p26"/>
          <p:cNvSpPr txBox="1"/>
          <p:nvPr/>
        </p:nvSpPr>
        <p:spPr>
          <a:xfrm>
            <a:off x="5024250" y="1087300"/>
            <a:ext cx="3775800" cy="3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" sz="1200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rPr>
              <a:t>KaKao Arena 인용</a:t>
            </a:r>
            <a:endParaRPr b="1" i="0" sz="1200" u="none" cap="none" strike="noStrike">
              <a:solidFill>
                <a:srgbClr val="F55D4B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" sz="1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Data  구성</a:t>
            </a:r>
            <a:endParaRPr b="1"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1200"/>
              <a:buFont typeface="Merriweather"/>
              <a:buChar char="●"/>
            </a:pPr>
            <a:r>
              <a:rPr b="1" lang="ko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Metadata(643,104) </a:t>
            </a:r>
            <a:endParaRPr b="1"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200"/>
              <a:buFont typeface="Merriweather"/>
              <a:buChar char="●"/>
            </a:pPr>
            <a:r>
              <a:rPr b="1" lang="ko" sz="1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user (310,758) </a:t>
            </a:r>
            <a:endParaRPr b="1"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200"/>
              <a:buFont typeface="Merriweather"/>
              <a:buChar char="●"/>
            </a:pPr>
            <a:r>
              <a:rPr b="1" lang="ko" sz="1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read(3,507,097) </a:t>
            </a:r>
            <a:endParaRPr b="1"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200"/>
              <a:buFont typeface="Merriweather"/>
              <a:buChar char="●"/>
            </a:pPr>
            <a:r>
              <a:rPr b="1" lang="ko" sz="1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magazine(27,967)</a:t>
            </a:r>
            <a:endParaRPr b="1"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200"/>
              <a:buFont typeface="Merriweather"/>
              <a:buChar char="●"/>
            </a:pPr>
            <a:r>
              <a:rPr b="1" lang="ko" sz="1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contents </a:t>
            </a:r>
            <a:endParaRPr b="1"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추천 시스템</a:t>
            </a:r>
            <a:endParaRPr b="1"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55D4B"/>
              </a:buClr>
              <a:buSzPts val="1200"/>
              <a:buFont typeface="Merriweather"/>
              <a:buChar char="●"/>
            </a:pPr>
            <a:r>
              <a:rPr b="1" lang="ko" sz="1200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rPr>
              <a:t>2019.02.22~2019.03.14 추천</a:t>
            </a:r>
            <a:endParaRPr b="1" sz="1200">
              <a:solidFill>
                <a:srgbClr val="F55D4B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200"/>
              <a:buFont typeface="Merriweather"/>
              <a:buChar char="●"/>
            </a:pPr>
            <a:r>
              <a:rPr b="1" lang="ko" sz="1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read by users : 12,597,878 (중복 제외)</a:t>
            </a:r>
            <a:endParaRPr b="1"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출처 -</a:t>
            </a:r>
            <a:r>
              <a:rPr b="1" lang="ko" sz="1100">
                <a:solidFill>
                  <a:schemeClr val="hlink"/>
                </a:solidFill>
              </a:rPr>
              <a:t> </a:t>
            </a:r>
            <a:r>
              <a:rPr b="1" lang="ko" sz="1100" u="sng">
                <a:solidFill>
                  <a:schemeClr val="hlink"/>
                </a:solidFill>
                <a:hlinkClick r:id="rId3"/>
              </a:rPr>
              <a:t>https://arena.kakao.com/c/6</a:t>
            </a:r>
            <a:endParaRPr b="1" i="0" sz="1200" u="none" cap="none" strike="noStrike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44" name="Google Shape;1944;p2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45" name="Google Shape;1945;p26"/>
          <p:cNvSpPr txBox="1"/>
          <p:nvPr/>
        </p:nvSpPr>
        <p:spPr>
          <a:xfrm>
            <a:off x="1046850" y="1554525"/>
            <a:ext cx="3459600" cy="3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b="1" lang="ko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다양한 미디어 매체를 이용하여 콘텐츠의 가치가 나날이 높아지고 있습니다.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b="1" lang="ko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양질의 콘텐츠가 늘어남에 따라 나에게 맞는 콘텐츠를 추천받길 원하는 사용자도 늘어나고 있습니다.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b="1" lang="ko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정밀하게 사용자 개개인이 좋아할만 글을 예측하는 것이 목표입니다.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b="1" lang="ko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사용자의 과거 활동 정보를 기반으로 모델링하여 미래의 소비 결과를 예측합니다.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44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popular </a:t>
            </a:r>
            <a:r>
              <a:rPr lang="ko"/>
              <a:t>Algorithm</a:t>
            </a:r>
            <a:endParaRPr/>
          </a:p>
        </p:txBody>
      </p:sp>
      <p:sp>
        <p:nvSpPr>
          <p:cNvPr id="2090" name="Google Shape;2090;p4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91" name="Google Shape;2091;p44"/>
          <p:cNvSpPr txBox="1"/>
          <p:nvPr>
            <p:ph idx="1" type="body"/>
          </p:nvPr>
        </p:nvSpPr>
        <p:spPr>
          <a:xfrm>
            <a:off x="946500" y="1080000"/>
            <a:ext cx="7490400" cy="3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ko"/>
              <a:t>Popular based</a:t>
            </a:r>
            <a:endParaRPr b="1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/>
              <a:t>인기도(글 수)가 없다면?</a:t>
            </a:r>
            <a:endParaRPr b="1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/>
              <a:t>작가의 </a:t>
            </a:r>
            <a:r>
              <a:rPr b="1" lang="ko">
                <a:solidFill>
                  <a:srgbClr val="F55D4B"/>
                </a:solidFill>
              </a:rPr>
              <a:t>구독자 수</a:t>
            </a:r>
            <a:r>
              <a:rPr b="1" lang="ko"/>
              <a:t> 및 </a:t>
            </a:r>
            <a:r>
              <a:rPr b="1" lang="ko">
                <a:solidFill>
                  <a:srgbClr val="F55D4B"/>
                </a:solidFill>
              </a:rPr>
              <a:t>magazine tag</a:t>
            </a:r>
            <a:r>
              <a:rPr b="1" lang="ko"/>
              <a:t>를 이용하여 대체</a:t>
            </a:r>
            <a:endParaRPr b="1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/>
              <a:t>user의 tag는 이를 반영하지 못함</a:t>
            </a:r>
            <a:endParaRPr b="1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>
                <a:solidFill>
                  <a:srgbClr val="F55D4B"/>
                </a:solidFill>
              </a:rPr>
              <a:t>Entropy</a:t>
            </a:r>
            <a:r>
              <a:rPr b="1" lang="ko"/>
              <a:t> 측면에서는 좋지 못하다</a:t>
            </a:r>
            <a:endParaRPr b="1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/>
              <a:t>전체의 선호가 반영되지 개인의 선호는 반영되지 못한다.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ko" sz="1000"/>
              <a:t>인기도 대체 근거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https://colab.research.google.com/drive/1JyyEReYJOioeLulYOACjyto245EOUvg4?usp=sharing</a:t>
            </a:r>
            <a:endParaRPr b="1" sz="1000" u="sng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4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following &amp; magazine </a:t>
            </a:r>
            <a:r>
              <a:rPr lang="ko"/>
              <a:t>Algorithm</a:t>
            </a:r>
            <a:endParaRPr/>
          </a:p>
        </p:txBody>
      </p:sp>
      <p:sp>
        <p:nvSpPr>
          <p:cNvPr id="2097" name="Google Shape;2097;p4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98" name="Google Shape;2098;p45"/>
          <p:cNvSpPr txBox="1"/>
          <p:nvPr>
            <p:ph idx="1" type="body"/>
          </p:nvPr>
        </p:nvSpPr>
        <p:spPr>
          <a:xfrm>
            <a:off x="946500" y="1080000"/>
            <a:ext cx="7490400" cy="3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ko"/>
              <a:t>Follwing based</a:t>
            </a:r>
            <a:endParaRPr b="1"/>
          </a:p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Char char="✖"/>
            </a:pPr>
            <a:r>
              <a:rPr b="1" lang="ko" sz="1500"/>
              <a:t>사용자의 </a:t>
            </a:r>
            <a:r>
              <a:rPr b="1" lang="ko" sz="1500">
                <a:solidFill>
                  <a:srgbClr val="F55D4B"/>
                </a:solidFill>
              </a:rPr>
              <a:t>98%</a:t>
            </a:r>
            <a:r>
              <a:rPr b="1" lang="ko" sz="1500"/>
              <a:t> 작가를 구독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Char char="✖"/>
            </a:pPr>
            <a:r>
              <a:rPr b="1" lang="ko" sz="1500"/>
              <a:t>평균 </a:t>
            </a:r>
            <a:r>
              <a:rPr b="1" lang="ko" sz="1500">
                <a:solidFill>
                  <a:srgbClr val="F55D4B"/>
                </a:solidFill>
              </a:rPr>
              <a:t>9명</a:t>
            </a:r>
            <a:r>
              <a:rPr b="1" lang="ko" sz="1500"/>
              <a:t>의 작가 구독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Char char="✖"/>
            </a:pPr>
            <a:r>
              <a:rPr b="1" lang="ko" sz="1500"/>
              <a:t>작가 글의 </a:t>
            </a:r>
            <a:r>
              <a:rPr b="1" lang="ko" sz="1500">
                <a:solidFill>
                  <a:srgbClr val="F55D4B"/>
                </a:solidFill>
              </a:rPr>
              <a:t>제목</a:t>
            </a:r>
            <a:r>
              <a:rPr b="1" lang="ko" sz="1500"/>
              <a:t>과 </a:t>
            </a:r>
            <a:r>
              <a:rPr b="1" lang="ko" sz="1500">
                <a:solidFill>
                  <a:srgbClr val="F55D4B"/>
                </a:solidFill>
              </a:rPr>
              <a:t>tag</a:t>
            </a:r>
            <a:r>
              <a:rPr b="1" lang="ko" sz="1500"/>
              <a:t>를 이용하여 유사한 작가 추출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Char char="✖"/>
            </a:pPr>
            <a:r>
              <a:rPr b="1" lang="ko" sz="1500"/>
              <a:t>인기글 중에서 유사한 작가의 글</a:t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ko"/>
              <a:t>Magazine based</a:t>
            </a:r>
            <a:endParaRPr b="1"/>
          </a:p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Char char="✖"/>
            </a:pPr>
            <a:r>
              <a:rPr b="1" lang="ko" sz="1500"/>
              <a:t>magazine 내의 같은 글을 읽는다.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Char char="✖"/>
            </a:pPr>
            <a:r>
              <a:rPr b="1" lang="ko" sz="1500"/>
              <a:t>인기 있는 글은 대부분 magazine tag가 많이 되었다.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46"/>
          <p:cNvSpPr txBox="1"/>
          <p:nvPr>
            <p:ph type="title"/>
          </p:nvPr>
        </p:nvSpPr>
        <p:spPr>
          <a:xfrm>
            <a:off x="1134000" y="432000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Embedding algorithm</a:t>
            </a:r>
            <a:endParaRPr/>
          </a:p>
        </p:txBody>
      </p:sp>
      <p:sp>
        <p:nvSpPr>
          <p:cNvPr id="2104" name="Google Shape;2104;p46"/>
          <p:cNvSpPr txBox="1"/>
          <p:nvPr>
            <p:ph idx="1" type="body"/>
          </p:nvPr>
        </p:nvSpPr>
        <p:spPr>
          <a:xfrm>
            <a:off x="720000" y="900000"/>
            <a:ext cx="7389300" cy="30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 sz="2000"/>
              <a:t>google의 추천 system에서 아이디어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000"/>
          </a:p>
        </p:txBody>
      </p:sp>
      <p:sp>
        <p:nvSpPr>
          <p:cNvPr id="2105" name="Google Shape;2105;p4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06" name="Google Shape;2106;p46"/>
          <p:cNvSpPr/>
          <p:nvPr/>
        </p:nvSpPr>
        <p:spPr>
          <a:xfrm>
            <a:off x="900000" y="1620000"/>
            <a:ext cx="7560000" cy="3240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2107" name="Google Shape;210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000" y="1800000"/>
            <a:ext cx="7200001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47"/>
          <p:cNvSpPr txBox="1"/>
          <p:nvPr>
            <p:ph type="title"/>
          </p:nvPr>
        </p:nvSpPr>
        <p:spPr>
          <a:xfrm>
            <a:off x="1134000" y="432000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Embedding algorithm</a:t>
            </a:r>
            <a:endParaRPr/>
          </a:p>
        </p:txBody>
      </p:sp>
      <p:sp>
        <p:nvSpPr>
          <p:cNvPr id="2113" name="Google Shape;2113;p4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14" name="Google Shape;2114;p47"/>
          <p:cNvSpPr txBox="1"/>
          <p:nvPr>
            <p:ph idx="1" type="body"/>
          </p:nvPr>
        </p:nvSpPr>
        <p:spPr>
          <a:xfrm>
            <a:off x="720000" y="900000"/>
            <a:ext cx="7490400" cy="3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ko"/>
              <a:t>CF(collaborative filtering)</a:t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15" name="Google Shape;2115;p47"/>
          <p:cNvSpPr/>
          <p:nvPr/>
        </p:nvSpPr>
        <p:spPr>
          <a:xfrm>
            <a:off x="810000" y="1530000"/>
            <a:ext cx="7560000" cy="3240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2116" name="Google Shape;211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000" y="1710000"/>
            <a:ext cx="7200000" cy="28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48"/>
          <p:cNvSpPr txBox="1"/>
          <p:nvPr>
            <p:ph type="title"/>
          </p:nvPr>
        </p:nvSpPr>
        <p:spPr>
          <a:xfrm>
            <a:off x="1134000" y="432000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Embedding algorithm</a:t>
            </a:r>
            <a:endParaRPr/>
          </a:p>
        </p:txBody>
      </p:sp>
      <p:sp>
        <p:nvSpPr>
          <p:cNvPr id="2122" name="Google Shape;2122;p4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23" name="Google Shape;2123;p48"/>
          <p:cNvSpPr txBox="1"/>
          <p:nvPr>
            <p:ph idx="1" type="body"/>
          </p:nvPr>
        </p:nvSpPr>
        <p:spPr>
          <a:xfrm>
            <a:off x="720000" y="900000"/>
            <a:ext cx="7490400" cy="3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ko"/>
              <a:t>CF(collaborative filtering)</a:t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24" name="Google Shape;2124;p48"/>
          <p:cNvSpPr/>
          <p:nvPr/>
        </p:nvSpPr>
        <p:spPr>
          <a:xfrm>
            <a:off x="810000" y="1530000"/>
            <a:ext cx="7560000" cy="3240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2125" name="Google Shape;212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000" y="1710000"/>
            <a:ext cx="7200000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49"/>
          <p:cNvSpPr txBox="1"/>
          <p:nvPr>
            <p:ph type="title"/>
          </p:nvPr>
        </p:nvSpPr>
        <p:spPr>
          <a:xfrm>
            <a:off x="1134000" y="432000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Embedding algorithm</a:t>
            </a:r>
            <a:endParaRPr/>
          </a:p>
        </p:txBody>
      </p:sp>
      <p:sp>
        <p:nvSpPr>
          <p:cNvPr id="2131" name="Google Shape;2131;p4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32" name="Google Shape;2132;p49"/>
          <p:cNvSpPr txBox="1"/>
          <p:nvPr>
            <p:ph idx="1" type="body"/>
          </p:nvPr>
        </p:nvSpPr>
        <p:spPr>
          <a:xfrm>
            <a:off x="1130400" y="1080000"/>
            <a:ext cx="7490400" cy="3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/>
              <a:t>64만개의 string </a:t>
            </a:r>
            <a:r>
              <a:rPr b="1" lang="ko"/>
              <a:t>Data 사용시 Data 처리 속도 느리다. </a:t>
            </a:r>
            <a:endParaRPr b="1"/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/>
              <a:t>Data의 크기를 줄여주는 효과 </a:t>
            </a:r>
            <a:endParaRPr b="1"/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/>
              <a:t>구글(검색어) 인용 -&gt; (</a:t>
            </a:r>
            <a:r>
              <a:rPr b="1" lang="ko">
                <a:solidFill>
                  <a:srgbClr val="F55D4B"/>
                </a:solidFill>
              </a:rPr>
              <a:t>제목</a:t>
            </a:r>
            <a:r>
              <a:rPr b="1" lang="ko"/>
              <a:t> 및 </a:t>
            </a:r>
            <a:r>
              <a:rPr b="1" lang="ko">
                <a:solidFill>
                  <a:srgbClr val="F55D4B"/>
                </a:solidFill>
              </a:rPr>
              <a:t>태그</a:t>
            </a:r>
            <a:r>
              <a:rPr b="1" lang="ko"/>
              <a:t>)</a:t>
            </a:r>
            <a:endParaRPr b="1"/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/>
              <a:t>많은 양의 Data를 효율적 처리</a:t>
            </a:r>
            <a:endParaRPr b="1"/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/>
              <a:t>문장의 word의 평균을 내어 vector값 추출</a:t>
            </a:r>
            <a:endParaRPr b="1"/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/>
              <a:t>문장의 vector는 </a:t>
            </a:r>
            <a:r>
              <a:rPr b="1" lang="ko">
                <a:solidFill>
                  <a:srgbClr val="F55D4B"/>
                </a:solidFill>
              </a:rPr>
              <a:t>128차원</a:t>
            </a:r>
            <a:endParaRPr b="1">
              <a:solidFill>
                <a:srgbClr val="F55D4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50"/>
          <p:cNvSpPr txBox="1"/>
          <p:nvPr>
            <p:ph type="title"/>
          </p:nvPr>
        </p:nvSpPr>
        <p:spPr>
          <a:xfrm>
            <a:off x="1134000" y="432000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Embedding algorithm</a:t>
            </a:r>
            <a:endParaRPr/>
          </a:p>
        </p:txBody>
      </p:sp>
      <p:sp>
        <p:nvSpPr>
          <p:cNvPr id="2138" name="Google Shape;2138;p5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39" name="Google Shape;2139;p50"/>
          <p:cNvSpPr txBox="1"/>
          <p:nvPr>
            <p:ph idx="1" type="body"/>
          </p:nvPr>
        </p:nvSpPr>
        <p:spPr>
          <a:xfrm>
            <a:off x="720000" y="792000"/>
            <a:ext cx="75945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ko"/>
              <a:t>CF - 많은 양의 Data가 기반이 되어야 한다.</a:t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40" name="Google Shape;2140;p50"/>
          <p:cNvSpPr/>
          <p:nvPr/>
        </p:nvSpPr>
        <p:spPr>
          <a:xfrm>
            <a:off x="810000" y="1350000"/>
            <a:ext cx="3762000" cy="3960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2141" name="Google Shape;2141;p50"/>
          <p:cNvSpPr/>
          <p:nvPr/>
        </p:nvSpPr>
        <p:spPr>
          <a:xfrm>
            <a:off x="4690925" y="1350000"/>
            <a:ext cx="3762000" cy="3960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2142" name="Google Shape;214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000" y="1530000"/>
            <a:ext cx="7200000" cy="360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51"/>
          <p:cNvSpPr txBox="1"/>
          <p:nvPr>
            <p:ph type="title"/>
          </p:nvPr>
        </p:nvSpPr>
        <p:spPr>
          <a:xfrm>
            <a:off x="1134000" y="432000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Embedding algorithm</a:t>
            </a:r>
            <a:endParaRPr/>
          </a:p>
        </p:txBody>
      </p:sp>
      <p:sp>
        <p:nvSpPr>
          <p:cNvPr id="2148" name="Google Shape;2148;p51"/>
          <p:cNvSpPr txBox="1"/>
          <p:nvPr>
            <p:ph idx="1" type="body"/>
          </p:nvPr>
        </p:nvSpPr>
        <p:spPr>
          <a:xfrm>
            <a:off x="720000" y="792000"/>
            <a:ext cx="6880500" cy="30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 sz="2000"/>
              <a:t>Embedding (Doc2Vec)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 sz="2000"/>
              <a:t>Data의 차원을 줄여 크기를 줄인다.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000"/>
          </a:p>
        </p:txBody>
      </p:sp>
      <p:sp>
        <p:nvSpPr>
          <p:cNvPr id="2149" name="Google Shape;2149;p5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50" name="Google Shape;2150;p51"/>
          <p:cNvSpPr/>
          <p:nvPr/>
        </p:nvSpPr>
        <p:spPr>
          <a:xfrm>
            <a:off x="900000" y="1800000"/>
            <a:ext cx="7560000" cy="3240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2151" name="Google Shape;21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000" y="1980000"/>
            <a:ext cx="7200000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5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52"/>
          <p:cNvSpPr txBox="1"/>
          <p:nvPr>
            <p:ph type="title"/>
          </p:nvPr>
        </p:nvSpPr>
        <p:spPr>
          <a:xfrm>
            <a:off x="1134000" y="432000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Recently </a:t>
            </a:r>
            <a:r>
              <a:rPr lang="ko"/>
              <a:t>Algorithm</a:t>
            </a:r>
            <a:endParaRPr/>
          </a:p>
        </p:txBody>
      </p:sp>
      <p:sp>
        <p:nvSpPr>
          <p:cNvPr id="2157" name="Google Shape;2157;p5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58" name="Google Shape;2158;p52"/>
          <p:cNvSpPr txBox="1"/>
          <p:nvPr>
            <p:ph idx="1" type="body"/>
          </p:nvPr>
        </p:nvSpPr>
        <p:spPr>
          <a:xfrm>
            <a:off x="720000" y="792000"/>
            <a:ext cx="75945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ko"/>
              <a:t>Recently based</a:t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59" name="Google Shape;2159;p52"/>
          <p:cNvSpPr/>
          <p:nvPr/>
        </p:nvSpPr>
        <p:spPr>
          <a:xfrm>
            <a:off x="720000" y="1837750"/>
            <a:ext cx="8028900" cy="2750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2160" name="Google Shape;216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176" y="1990566"/>
            <a:ext cx="7647054" cy="2445053"/>
          </a:xfrm>
          <a:prstGeom prst="rect">
            <a:avLst/>
          </a:prstGeom>
          <a:noFill/>
          <a:ln>
            <a:noFill/>
          </a:ln>
        </p:spPr>
      </p:pic>
      <p:sp>
        <p:nvSpPr>
          <p:cNvPr id="2161" name="Google Shape;2161;p52"/>
          <p:cNvSpPr txBox="1"/>
          <p:nvPr>
            <p:ph idx="1" type="body"/>
          </p:nvPr>
        </p:nvSpPr>
        <p:spPr>
          <a:xfrm>
            <a:off x="720000" y="1317550"/>
            <a:ext cx="8028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lang="ko">
                <a:solidFill>
                  <a:srgbClr val="F55D4B"/>
                </a:solidFill>
              </a:rPr>
              <a:t>일주일 이내</a:t>
            </a:r>
            <a:r>
              <a:rPr lang="ko"/>
              <a:t>의 Data 소비 확률이 크다.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53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Algorithm</a:t>
            </a:r>
            <a:endParaRPr/>
          </a:p>
        </p:txBody>
      </p:sp>
      <p:sp>
        <p:nvSpPr>
          <p:cNvPr id="2167" name="Google Shape;2167;p5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68" name="Google Shape;2168;p53"/>
          <p:cNvSpPr txBox="1"/>
          <p:nvPr>
            <p:ph idx="1" type="body"/>
          </p:nvPr>
        </p:nvSpPr>
        <p:spPr>
          <a:xfrm>
            <a:off x="720000" y="1205925"/>
            <a:ext cx="7873800" cy="3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ko"/>
              <a:t>DATA</a:t>
            </a:r>
            <a:endParaRPr b="1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/>
              <a:t>글의 소비는 대부분 일주일 안에 대부분 소비</a:t>
            </a:r>
            <a:endParaRPr b="1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/>
              <a:t>Recent Data와 All Data로 나누었다. </a:t>
            </a:r>
            <a:endParaRPr b="1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/>
              <a:t>Recent Data 중 2019.3.1 부터는 </a:t>
            </a:r>
            <a:r>
              <a:rPr b="1" lang="ko">
                <a:solidFill>
                  <a:srgbClr val="F55D4B"/>
                </a:solidFill>
              </a:rPr>
              <a:t>Read Data 생략</a:t>
            </a:r>
            <a:r>
              <a:rPr b="1" lang="ko"/>
              <a:t>이 되어 인기도를 측정하기 위해서는 2가지 유형으로 나뉨</a:t>
            </a:r>
            <a:endParaRPr b="1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>
                <a:solidFill>
                  <a:srgbClr val="F55D4B"/>
                </a:solidFill>
              </a:rPr>
              <a:t>인기도</a:t>
            </a:r>
            <a:r>
              <a:rPr b="1" lang="ko"/>
              <a:t>(읽은 수 / 작가의 수 + 매거진 태그 수)를 이용하여 </a:t>
            </a:r>
            <a:r>
              <a:rPr b="1" lang="ko">
                <a:solidFill>
                  <a:srgbClr val="F55D4B"/>
                </a:solidFill>
              </a:rPr>
              <a:t>대체</a:t>
            </a:r>
            <a:endParaRPr>
              <a:solidFill>
                <a:srgbClr val="F55D4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27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558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AutoNum type="arabicPeriod"/>
            </a:pPr>
            <a:r>
              <a:rPr lang="ko"/>
              <a:t>Data</a:t>
            </a:r>
            <a:endParaRPr/>
          </a:p>
        </p:txBody>
      </p:sp>
      <p:sp>
        <p:nvSpPr>
          <p:cNvPr id="1951" name="Google Shape;1951;p2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54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Algorithm</a:t>
            </a:r>
            <a:endParaRPr/>
          </a:p>
        </p:txBody>
      </p:sp>
      <p:sp>
        <p:nvSpPr>
          <p:cNvPr id="2174" name="Google Shape;2174;p5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75" name="Google Shape;2175;p54"/>
          <p:cNvSpPr txBox="1"/>
          <p:nvPr>
            <p:ph idx="1" type="body"/>
          </p:nvPr>
        </p:nvSpPr>
        <p:spPr>
          <a:xfrm>
            <a:off x="720000" y="1080000"/>
            <a:ext cx="7490400" cy="3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ko"/>
              <a:t>RECENT1 </a:t>
            </a:r>
            <a:r>
              <a:rPr b="1" lang="ko"/>
              <a:t>DAT</a:t>
            </a:r>
            <a:r>
              <a:rPr b="1" lang="ko"/>
              <a:t>A</a:t>
            </a:r>
            <a:endParaRPr b="1"/>
          </a:p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Char char="✖"/>
            </a:pPr>
            <a:r>
              <a:rPr b="1" lang="ko" sz="1500"/>
              <a:t>2019.02.15 ~ 2019.02.28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Char char="✖"/>
            </a:pPr>
            <a:r>
              <a:rPr b="1" lang="ko" sz="1500"/>
              <a:t>인기도 = 읽은 수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Char char="✖"/>
            </a:pPr>
            <a:r>
              <a:rPr b="1" lang="ko" sz="1500"/>
              <a:t>following based + tag based (작가의 유사도 파악)</a:t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✖"/>
            </a:pPr>
            <a:r>
              <a:rPr b="1" lang="ko" sz="1500"/>
              <a:t>magazine based</a:t>
            </a:r>
            <a:endParaRPr b="1"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76" name="Google Shape;2176;p54"/>
          <p:cNvSpPr txBox="1"/>
          <p:nvPr/>
        </p:nvSpPr>
        <p:spPr>
          <a:xfrm>
            <a:off x="826800" y="2656500"/>
            <a:ext cx="57801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ko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최근에 읽은 글 구독자의 유사도 추천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ko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최근 인기글과 구독자가 일치하면 추천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ko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구독자와 유사한 작가 추천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ko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최근 읽은 글과 유사한 작가 추천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77" name="Google Shape;2177;p54"/>
          <p:cNvSpPr txBox="1"/>
          <p:nvPr/>
        </p:nvSpPr>
        <p:spPr>
          <a:xfrm>
            <a:off x="826800" y="4173950"/>
            <a:ext cx="5780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b="1" lang="ko">
                <a:latin typeface="Merriweather"/>
                <a:ea typeface="Merriweather"/>
                <a:cs typeface="Merriweather"/>
                <a:sym typeface="Merriweather"/>
              </a:rPr>
              <a:t>최근에 읽은 글 magazine 기반 유사도 추천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5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Algorithm</a:t>
            </a:r>
            <a:endParaRPr/>
          </a:p>
        </p:txBody>
      </p:sp>
      <p:sp>
        <p:nvSpPr>
          <p:cNvPr id="2183" name="Google Shape;2183;p5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84" name="Google Shape;2184;p55"/>
          <p:cNvSpPr txBox="1"/>
          <p:nvPr>
            <p:ph idx="1" type="body"/>
          </p:nvPr>
        </p:nvSpPr>
        <p:spPr>
          <a:xfrm>
            <a:off x="578450" y="929100"/>
            <a:ext cx="7490400" cy="3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85" name="Google Shape;2185;p55"/>
          <p:cNvSpPr txBox="1"/>
          <p:nvPr>
            <p:ph idx="1" type="body"/>
          </p:nvPr>
        </p:nvSpPr>
        <p:spPr>
          <a:xfrm>
            <a:off x="720000" y="1080000"/>
            <a:ext cx="7490400" cy="3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ko"/>
              <a:t>RECENT2 DATA</a:t>
            </a:r>
            <a:endParaRPr b="1"/>
          </a:p>
          <a:p>
            <a:pPr indent="-3238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00"/>
              <a:buChar char="✖"/>
            </a:pPr>
            <a:r>
              <a:rPr b="1" lang="ko" sz="1500"/>
              <a:t>2019.03.01 ~ 2019.03.14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00"/>
              <a:buChar char="✖"/>
            </a:pPr>
            <a:r>
              <a:rPr b="1" lang="ko" sz="1500"/>
              <a:t>인기도 재정의 -&gt; magazine tag 와 구독자 수로 유추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00"/>
              <a:buChar char="✖"/>
            </a:pPr>
            <a:r>
              <a:rPr b="1" lang="ko" sz="1500"/>
              <a:t>user tag로는 유추 불가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00"/>
              <a:buChar char="✖"/>
            </a:pPr>
            <a:r>
              <a:rPr b="1" lang="ko" sz="1500"/>
              <a:t>앞서 사용한 read 유추 방식 사용 불가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00"/>
              <a:buChar char="✖"/>
            </a:pPr>
            <a:r>
              <a:rPr b="1" lang="ko" sz="1500"/>
              <a:t>following  + tag based</a:t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86" name="Google Shape;2186;p55"/>
          <p:cNvSpPr txBox="1"/>
          <p:nvPr/>
        </p:nvSpPr>
        <p:spPr>
          <a:xfrm>
            <a:off x="828000" y="3700475"/>
            <a:ext cx="57801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ko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최근 인기글과 구독자가 일치하면 추천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ko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구독자와 유사한 작가 추천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5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Algorithm</a:t>
            </a:r>
            <a:endParaRPr/>
          </a:p>
        </p:txBody>
      </p:sp>
      <p:sp>
        <p:nvSpPr>
          <p:cNvPr id="2192" name="Google Shape;2192;p5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93" name="Google Shape;2193;p56"/>
          <p:cNvSpPr txBox="1"/>
          <p:nvPr>
            <p:ph idx="1" type="body"/>
          </p:nvPr>
        </p:nvSpPr>
        <p:spPr>
          <a:xfrm>
            <a:off x="720000" y="1080000"/>
            <a:ext cx="7490400" cy="3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ko"/>
              <a:t>All</a:t>
            </a:r>
            <a:r>
              <a:rPr b="1" lang="ko"/>
              <a:t> DATA</a:t>
            </a:r>
            <a:endParaRPr b="1"/>
          </a:p>
          <a:p>
            <a:pPr indent="-3238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00"/>
              <a:buChar char="✖"/>
            </a:pPr>
            <a:r>
              <a:rPr b="1" lang="ko" sz="1500"/>
              <a:t>~ 2019.03.14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00"/>
              <a:buChar char="✖"/>
            </a:pPr>
            <a:r>
              <a:rPr b="1" lang="ko" sz="1500"/>
              <a:t>Collaborate Filtering을 이용하여 글의 유사도 파악(Recent data는 갯수가 작아 유사 단어를 구별하기 어렵기 때문에 위를 시행하지 않고 전체 data에 대해 실행) 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00"/>
              <a:buChar char="✖"/>
            </a:pPr>
            <a:r>
              <a:rPr b="1" lang="ko" sz="1500"/>
              <a:t>구독자 기반 인기있는 글 추천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00"/>
              <a:buChar char="✖"/>
            </a:pPr>
            <a:r>
              <a:rPr b="1" lang="ko" sz="1500"/>
              <a:t>magazine 기반 인기 있는 글 추천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00"/>
              <a:buChar char="✖"/>
            </a:pPr>
            <a:r>
              <a:rPr b="1" lang="ko" sz="1500"/>
              <a:t>User의 성향 파악 -&gt; 삭제</a:t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57"/>
          <p:cNvSpPr txBox="1"/>
          <p:nvPr>
            <p:ph idx="4294967295" type="title"/>
          </p:nvPr>
        </p:nvSpPr>
        <p:spPr>
          <a:xfrm>
            <a:off x="2923225" y="406225"/>
            <a:ext cx="3297600" cy="19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0" lang="ko" sz="2400">
                <a:solidFill>
                  <a:schemeClr val="lt1"/>
                </a:solidFill>
              </a:rPr>
              <a:t>test</a:t>
            </a:r>
            <a:endParaRPr sz="2400"/>
          </a:p>
        </p:txBody>
      </p:sp>
      <p:sp>
        <p:nvSpPr>
          <p:cNvPr id="2199" name="Google Shape;2199;p5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58"/>
          <p:cNvSpPr/>
          <p:nvPr/>
        </p:nvSpPr>
        <p:spPr>
          <a:xfrm>
            <a:off x="612000" y="1620000"/>
            <a:ext cx="7920000" cy="3060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2205" name="Google Shape;2205;p5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Test</a:t>
            </a:r>
            <a:endParaRPr/>
          </a:p>
        </p:txBody>
      </p:sp>
      <p:sp>
        <p:nvSpPr>
          <p:cNvPr id="2206" name="Google Shape;2206;p5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07" name="Google Shape;2207;p58"/>
          <p:cNvSpPr txBox="1"/>
          <p:nvPr>
            <p:ph idx="1" type="body"/>
          </p:nvPr>
        </p:nvSpPr>
        <p:spPr>
          <a:xfrm>
            <a:off x="612000" y="1080000"/>
            <a:ext cx="76581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ko"/>
              <a:t>임의의 User의 Read Data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208" name="Google Shape;220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00" y="1800000"/>
            <a:ext cx="7560000" cy="27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59"/>
          <p:cNvSpPr/>
          <p:nvPr/>
        </p:nvSpPr>
        <p:spPr>
          <a:xfrm>
            <a:off x="612000" y="1620000"/>
            <a:ext cx="7920000" cy="3060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2214" name="Google Shape;2214;p59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Test</a:t>
            </a:r>
            <a:endParaRPr/>
          </a:p>
        </p:txBody>
      </p:sp>
      <p:sp>
        <p:nvSpPr>
          <p:cNvPr id="2215" name="Google Shape;2215;p5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16" name="Google Shape;2216;p59"/>
          <p:cNvSpPr txBox="1"/>
          <p:nvPr>
            <p:ph idx="1" type="body"/>
          </p:nvPr>
        </p:nvSpPr>
        <p:spPr>
          <a:xfrm>
            <a:off x="612000" y="1080000"/>
            <a:ext cx="7658100" cy="3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ko"/>
              <a:t>CF </a:t>
            </a:r>
            <a:r>
              <a:rPr b="1" lang="ko"/>
              <a:t>Recommend Data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217" name="Google Shape;221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00" y="1800000"/>
            <a:ext cx="7560000" cy="27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60"/>
          <p:cNvSpPr/>
          <p:nvPr/>
        </p:nvSpPr>
        <p:spPr>
          <a:xfrm>
            <a:off x="612000" y="1620000"/>
            <a:ext cx="7920000" cy="3060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2223" name="Google Shape;2223;p6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Test</a:t>
            </a:r>
            <a:endParaRPr/>
          </a:p>
        </p:txBody>
      </p:sp>
      <p:sp>
        <p:nvSpPr>
          <p:cNvPr id="2224" name="Google Shape;2224;p6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25" name="Google Shape;2225;p60"/>
          <p:cNvSpPr txBox="1"/>
          <p:nvPr>
            <p:ph idx="1" type="body"/>
          </p:nvPr>
        </p:nvSpPr>
        <p:spPr>
          <a:xfrm>
            <a:off x="612000" y="1080000"/>
            <a:ext cx="7658100" cy="3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ko"/>
              <a:t>구독 작가 기반 추천</a:t>
            </a:r>
            <a:r>
              <a:rPr b="1" lang="ko"/>
              <a:t> Recommend Data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226" name="Google Shape;222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00" y="1800000"/>
            <a:ext cx="7560001" cy="27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61"/>
          <p:cNvSpPr/>
          <p:nvPr/>
        </p:nvSpPr>
        <p:spPr>
          <a:xfrm>
            <a:off x="612000" y="4068000"/>
            <a:ext cx="7920000" cy="1080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2232" name="Google Shape;2232;p61"/>
          <p:cNvSpPr/>
          <p:nvPr/>
        </p:nvSpPr>
        <p:spPr>
          <a:xfrm>
            <a:off x="612000" y="1620000"/>
            <a:ext cx="7920000" cy="2160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2233" name="Google Shape;2233;p61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Test</a:t>
            </a:r>
            <a:endParaRPr/>
          </a:p>
        </p:txBody>
      </p:sp>
      <p:sp>
        <p:nvSpPr>
          <p:cNvPr id="2234" name="Google Shape;2234;p6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35" name="Google Shape;2235;p61"/>
          <p:cNvSpPr txBox="1"/>
          <p:nvPr>
            <p:ph idx="1" type="body"/>
          </p:nvPr>
        </p:nvSpPr>
        <p:spPr>
          <a:xfrm>
            <a:off x="612000" y="1080000"/>
            <a:ext cx="7658100" cy="3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ko"/>
              <a:t>최근 읽은 글의</a:t>
            </a:r>
            <a:r>
              <a:rPr b="1" lang="ko"/>
              <a:t> 작가 기반 추천 Recommend Data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236" name="Google Shape;223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00" y="1800000"/>
            <a:ext cx="7560000" cy="180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7" name="Google Shape;2237;p61"/>
          <p:cNvCxnSpPr/>
          <p:nvPr/>
        </p:nvCxnSpPr>
        <p:spPr>
          <a:xfrm>
            <a:off x="4572000" y="3780000"/>
            <a:ext cx="0" cy="441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38" name="Google Shape;223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88" y="4266063"/>
            <a:ext cx="7560001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62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Test</a:t>
            </a:r>
            <a:endParaRPr/>
          </a:p>
        </p:txBody>
      </p:sp>
      <p:sp>
        <p:nvSpPr>
          <p:cNvPr id="2244" name="Google Shape;2244;p6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45" name="Google Shape;2245;p62"/>
          <p:cNvSpPr txBox="1"/>
          <p:nvPr>
            <p:ph idx="1" type="body"/>
          </p:nvPr>
        </p:nvSpPr>
        <p:spPr>
          <a:xfrm>
            <a:off x="612000" y="1080000"/>
            <a:ext cx="7658100" cy="3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ko"/>
              <a:t>매거진</a:t>
            </a:r>
            <a:r>
              <a:rPr b="1" lang="ko"/>
              <a:t> 기반 추천 Recommend Data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246" name="Google Shape;2246;p62"/>
          <p:cNvSpPr/>
          <p:nvPr/>
        </p:nvSpPr>
        <p:spPr>
          <a:xfrm>
            <a:off x="612000" y="1620000"/>
            <a:ext cx="7920000" cy="3060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2247" name="Google Shape;224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00" y="1800000"/>
            <a:ext cx="7560000" cy="27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63"/>
          <p:cNvSpPr txBox="1"/>
          <p:nvPr>
            <p:ph idx="4294967295" type="ctrTitle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</a:pPr>
            <a:r>
              <a:rPr b="1" i="0" lang="ko" sz="48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Thanks!</a:t>
            </a:r>
            <a:endParaRPr b="1" i="0" sz="4800" u="none" cap="none" strike="noStrike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253" name="Google Shape;2253;p63"/>
          <p:cNvSpPr txBox="1"/>
          <p:nvPr>
            <p:ph idx="4294967295" type="subTitle"/>
          </p:nvPr>
        </p:nvSpPr>
        <p:spPr>
          <a:xfrm>
            <a:off x="1715250" y="1811363"/>
            <a:ext cx="5713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</a:pPr>
            <a:r>
              <a:rPr b="1" i="0" lang="ko" sz="3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Any questions?</a:t>
            </a:r>
            <a:endParaRPr b="1" i="0" sz="3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54" name="Google Shape;2254;p63"/>
          <p:cNvSpPr txBox="1"/>
          <p:nvPr>
            <p:ph idx="4294967295" type="body"/>
          </p:nvPr>
        </p:nvSpPr>
        <p:spPr>
          <a:xfrm>
            <a:off x="1715250" y="2697019"/>
            <a:ext cx="57135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ko" sz="1800">
                <a:solidFill>
                  <a:srgbClr val="000000"/>
                </a:solidFill>
              </a:rPr>
              <a:t>You can find me at: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ko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https://github.com/Kimuksung/kakao_Recommend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ko" sz="1800">
                <a:solidFill>
                  <a:srgbClr val="000000"/>
                </a:solidFill>
              </a:rPr>
              <a:t>참고사이트 : </a:t>
            </a:r>
            <a:r>
              <a:rPr lang="ko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https://github.com/Kimuksung/kakao_Recommend/issues/4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255" name="Google Shape;2255;p6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2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Data introduction</a:t>
            </a:r>
            <a:endParaRPr/>
          </a:p>
        </p:txBody>
      </p:sp>
      <p:sp>
        <p:nvSpPr>
          <p:cNvPr id="1957" name="Google Shape;1957;p2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58" name="Google Shape;1958;p28"/>
          <p:cNvSpPr txBox="1"/>
          <p:nvPr>
            <p:ph idx="1" type="body"/>
          </p:nvPr>
        </p:nvSpPr>
        <p:spPr>
          <a:xfrm>
            <a:off x="1131750" y="1279025"/>
            <a:ext cx="68805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ko"/>
              <a:t>Meta data : 글의 Metadata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59" name="Google Shape;1959;p28"/>
          <p:cNvSpPr txBox="1"/>
          <p:nvPr/>
        </p:nvSpPr>
        <p:spPr>
          <a:xfrm>
            <a:off x="1002325" y="1958525"/>
            <a:ext cx="7405500" cy="29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b="1" lang="ko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643,104개의 2018년 10월 1일 부터 2019년 3월 14일 까지의 독자들이 본 </a:t>
            </a:r>
            <a:r>
              <a:rPr b="1" lang="ko" sz="1200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rPr>
              <a:t>글에 대한 정보</a:t>
            </a:r>
            <a:endParaRPr b="1" sz="1200">
              <a:solidFill>
                <a:srgbClr val="F55D4B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b="1" lang="ko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비공개로 전환되거나 삭제된 경우에는 메타데이터에 존재하지 않을 수도 있다.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b="1" lang="ko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magazine_id : 글의 브런치 매거진 아이디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b="1" lang="ko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reg_ts : 글의 등록된 시간(유닉스 time)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b="1" lang="ko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user_id : 작가 아이디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b="1" lang="ko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article_id : 글 번호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b="1" lang="ko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id : 글 식별자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b="1" lang="ko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title : 글 제목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b="1" lang="ko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keyword_list : 작가가 부여한 글 태그 정보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b="1" lang="ko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sub_title : 부제목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29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Data introduction</a:t>
            </a:r>
            <a:endParaRPr/>
          </a:p>
        </p:txBody>
      </p:sp>
      <p:sp>
        <p:nvSpPr>
          <p:cNvPr id="1965" name="Google Shape;1965;p2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66" name="Google Shape;1966;p29"/>
          <p:cNvSpPr txBox="1"/>
          <p:nvPr>
            <p:ph idx="1" type="body"/>
          </p:nvPr>
        </p:nvSpPr>
        <p:spPr>
          <a:xfrm>
            <a:off x="1131750" y="1279025"/>
            <a:ext cx="68805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ko"/>
              <a:t>Read data</a:t>
            </a:r>
            <a:r>
              <a:rPr lang="ko"/>
              <a:t>: 본 글 정보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67" name="Google Shape;1967;p29"/>
          <p:cNvSpPr txBox="1"/>
          <p:nvPr/>
        </p:nvSpPr>
        <p:spPr>
          <a:xfrm>
            <a:off x="1002325" y="1958525"/>
            <a:ext cx="7405500" cy="29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b="1" lang="ko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3,507,097</a:t>
            </a:r>
            <a:r>
              <a:rPr b="1" lang="ko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개의 2018년 10월 1일 부터 </a:t>
            </a:r>
            <a:r>
              <a:rPr b="1" lang="ko" sz="1200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rPr>
              <a:t>2019년 2월 28일</a:t>
            </a:r>
            <a:r>
              <a:rPr b="1" lang="ko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까지의 독자들이 본 글 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b="1" lang="ko" sz="1000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  <a:t>#8a706ac921a11004bab941d22323efab @bakchacruz_34 @wo-motivator_133 @wo-motivator_133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b="1" lang="ko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위와 같은 형태로 user의 암호화된 id와 본 글에 대한 정보가 나타난다.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b="1" lang="ko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모바일, PC, App을 이용하여 접근한 정보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b="1" lang="ko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머문 시간에 대해서는 알지 못한다. (글을 읽지 않았을 수도 있다.)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3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Data introduction</a:t>
            </a:r>
            <a:endParaRPr/>
          </a:p>
        </p:txBody>
      </p:sp>
      <p:sp>
        <p:nvSpPr>
          <p:cNvPr id="1973" name="Google Shape;1973;p3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74" name="Google Shape;1974;p30"/>
          <p:cNvSpPr txBox="1"/>
          <p:nvPr>
            <p:ph idx="1" type="body"/>
          </p:nvPr>
        </p:nvSpPr>
        <p:spPr>
          <a:xfrm>
            <a:off x="1131750" y="1279025"/>
            <a:ext cx="68805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ko"/>
              <a:t>User </a:t>
            </a:r>
            <a:r>
              <a:rPr lang="ko"/>
              <a:t>data: 사용자 정보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75" name="Google Shape;1975;p30"/>
          <p:cNvSpPr txBox="1"/>
          <p:nvPr/>
        </p:nvSpPr>
        <p:spPr>
          <a:xfrm>
            <a:off x="1002325" y="1958525"/>
            <a:ext cx="7405500" cy="29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b="1" lang="ko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310,758</a:t>
            </a:r>
            <a:r>
              <a:rPr b="1" lang="ko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개의 작가 혹은 독자의 정보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b="1" lang="ko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keyword_list : 최근 며칠간 작가 글로 유입된 키워드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b="1" lang="ko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following_list : 구독 중인 작가 리스트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b="1" lang="ko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id : 작가 혹 독자의 식별자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31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Data introduction</a:t>
            </a:r>
            <a:endParaRPr/>
          </a:p>
        </p:txBody>
      </p:sp>
      <p:sp>
        <p:nvSpPr>
          <p:cNvPr id="1981" name="Google Shape;1981;p3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82" name="Google Shape;1982;p31"/>
          <p:cNvSpPr txBox="1"/>
          <p:nvPr>
            <p:ph idx="1" type="body"/>
          </p:nvPr>
        </p:nvSpPr>
        <p:spPr>
          <a:xfrm>
            <a:off x="1131750" y="1260000"/>
            <a:ext cx="68805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ko"/>
              <a:t>magazine </a:t>
            </a:r>
            <a:r>
              <a:rPr lang="ko"/>
              <a:t>: 매거진 정보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83" name="Google Shape;1983;p31"/>
          <p:cNvSpPr txBox="1"/>
          <p:nvPr/>
        </p:nvSpPr>
        <p:spPr>
          <a:xfrm>
            <a:off x="1002325" y="1958525"/>
            <a:ext cx="7405500" cy="29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b="1" lang="ko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27,967</a:t>
            </a:r>
            <a:r>
              <a:rPr b="1" lang="ko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개의 브런치 매거진 정보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b="1" lang="ko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id : 매거진 식별자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b="1" lang="ko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magazine_tag_list: 작가가 부여한 매거진 태그 정보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32"/>
          <p:cNvSpPr txBox="1"/>
          <p:nvPr>
            <p:ph type="title"/>
          </p:nvPr>
        </p:nvSpPr>
        <p:spPr>
          <a:xfrm>
            <a:off x="1131750" y="497100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Data structure</a:t>
            </a:r>
            <a:endParaRPr/>
          </a:p>
        </p:txBody>
      </p:sp>
      <p:sp>
        <p:nvSpPr>
          <p:cNvPr id="1989" name="Google Shape;1989;p3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90" name="Google Shape;1990;p32"/>
          <p:cNvSpPr/>
          <p:nvPr/>
        </p:nvSpPr>
        <p:spPr>
          <a:xfrm>
            <a:off x="900000" y="1080000"/>
            <a:ext cx="7560000" cy="3960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1991" name="Google Shape;19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000" y="1260000"/>
            <a:ext cx="72000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33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/>
              <a:t>Data Preprocessing</a:t>
            </a:r>
            <a:endParaRPr/>
          </a:p>
        </p:txBody>
      </p:sp>
      <p:sp>
        <p:nvSpPr>
          <p:cNvPr id="1997" name="Google Shape;1997;p33"/>
          <p:cNvSpPr txBox="1"/>
          <p:nvPr>
            <p:ph idx="1" type="body"/>
          </p:nvPr>
        </p:nvSpPr>
        <p:spPr>
          <a:xfrm>
            <a:off x="1131750" y="1260000"/>
            <a:ext cx="6880500" cy="3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b="1" lang="ko" sz="2000"/>
              <a:t>C</a:t>
            </a:r>
            <a:r>
              <a:rPr b="1" lang="ko" sz="2000"/>
              <a:t>hainer</a:t>
            </a:r>
            <a:endParaRPr b="1" sz="2000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ko" sz="2000"/>
              <a:t>-&gt; 탐색의 용이성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✖"/>
            </a:pPr>
            <a:r>
              <a:rPr b="1" lang="ko" sz="2000"/>
              <a:t>Unix</a:t>
            </a:r>
            <a:endParaRPr b="1"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-&gt; server 컴퓨터 시간을 현재 시간 변경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✖"/>
            </a:pPr>
            <a:r>
              <a:rPr b="1" lang="ko" sz="2000"/>
              <a:t>Regular expression</a:t>
            </a:r>
            <a:endParaRPr b="1"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-&gt; 효율적인 embedding 처리</a:t>
            </a:r>
            <a:endParaRPr b="1"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000"/>
          </a:p>
        </p:txBody>
      </p:sp>
      <p:sp>
        <p:nvSpPr>
          <p:cNvPr id="1998" name="Google Shape;1998;p3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99" name="Google Shape;1999;p33"/>
          <p:cNvSpPr txBox="1"/>
          <p:nvPr/>
        </p:nvSpPr>
        <p:spPr>
          <a:xfrm>
            <a:off x="1080000" y="4236550"/>
            <a:ext cx="75477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code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u="sng"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https://colab.research.google.com/drive/1wVPIKrDRd2BqPC6h4jBonKMtkMTNoene?usp=sharing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