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9" r:id="rId8"/>
    <p:sldId id="264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66" r:id="rId17"/>
    <p:sldId id="277" r:id="rId18"/>
    <p:sldId id="279" r:id="rId19"/>
    <p:sldId id="278" r:id="rId20"/>
    <p:sldId id="280" r:id="rId21"/>
    <p:sldId id="282" r:id="rId22"/>
    <p:sldId id="281" r:id="rId23"/>
    <p:sldId id="284" r:id="rId24"/>
    <p:sldId id="271" r:id="rId25"/>
    <p:sldId id="265" r:id="rId26"/>
    <p:sldId id="283" r:id="rId27"/>
    <p:sldId id="285" r:id="rId28"/>
    <p:sldId id="286" r:id="rId29"/>
    <p:sldId id="25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3570" autoAdjust="0"/>
  </p:normalViewPr>
  <p:slideViewPr>
    <p:cSldViewPr snapToGrid="0">
      <p:cViewPr varScale="1">
        <p:scale>
          <a:sx n="77" d="100"/>
          <a:sy n="77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620A8-FED9-43CB-CE1C-B622BC178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2810D-A314-DEA7-87AA-A7D46BCAD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5B50C-57F0-B73F-5C6E-A6BD8C2B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733A82-29ED-A690-159D-17F01533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42066-768A-0ADA-619A-4077738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14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E09C-8D92-9B79-ABC0-B51A9BF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21B23C-6841-BE47-5392-87C53067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0F4A2-5F6D-E6CA-C239-4F591D9D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E9A25-B8C2-EB2E-7E35-F6AF9D04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E5EAC-23E3-8C5B-662E-7A92AAF7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D46849-6A8B-741A-22FB-6153A5A97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5AD8D8-F732-2B27-2E7F-2173E85D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5DEE1-7C24-3174-E9E7-E559746D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9460B-5D01-AAF1-A233-5E7750FB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6E5ED-30D4-D7E7-FC2B-F5B5BAE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74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F677C-5763-B02C-4E31-5CDD6757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58593-3BA9-4C66-21A5-B13EF668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C24ED-9BDF-92ED-5E41-3E7C694C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73197-9D56-C841-54AC-66C237D8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DCEE8-70F9-7F06-4D21-E814782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C587A-776E-978F-3709-99B6BF01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8190A2-0742-C3A0-2074-804EEE6F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F50F1-9E10-610A-F633-86E71BC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399A5-7CDB-DD79-29E0-463F2479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2ABAE-8E16-BDDA-352A-43E2511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3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03481-221D-DDD2-64E5-42FB4C14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557C7-EB39-570E-1248-F3E20BA10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EF082B-F190-A42A-6B78-7C64F288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5ABB36-8AFC-3413-09CB-97890D1F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F27872-0B8C-C347-7289-AEEA571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1EA32-B21E-F972-91A1-8BF8BC70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9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CB599-52EB-67EB-ACC9-246BEB1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46246-F3F7-81C6-953B-5478B564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DC7F49-E558-8BBD-FD8B-3DBEB491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9FCB91-1F9F-DC17-5EF6-EA10AF78C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40C568-2842-5B06-7922-B7E996752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DEB07E-5AAF-2872-F115-5D2131F4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B679BE-0FE2-4D01-0A2E-908F8609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78E3FF-E854-670B-CD62-EBF54EA8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22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3EF3B-A4E7-8EE3-B994-BBBED028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262790-672E-16D7-29EB-28D831A5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FB57FE-C243-2FCF-35DC-FAE05264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3FE95B-FAC8-DE61-C915-89916831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022889-5D9B-5FF3-29EF-0C185969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72DBED-D8BA-7D14-5DEF-924B75B4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2263C6-1CE0-D8E8-2902-706E1623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1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9E2C2-264C-5B11-C790-9C0C6CC6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89593-0DBD-E1AB-A492-5D0DF639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3BAD3-2397-634A-66FF-F124F24A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057733-B2C8-60A6-80E1-65605C9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EA0CBE-2868-C3CF-25AF-01B24D8C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C90B8-E36A-95B2-07BE-805B2F92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0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70DE4-8A7B-D8CE-B103-B27FC2B6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37C8BB-6863-61E6-C478-88D21C8AA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61A67-06B6-CCFE-D136-FD72CA8E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4598AB-98CF-FB6D-8FAC-69C553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9C077A-6DFE-19D7-E153-5838D03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333B2B-C47D-0E2D-4F0E-50124D59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80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997A30-F2DD-947B-96CE-2675AEC2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B0C56C-8995-949C-D149-5C27A102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7A15F-6D43-74CE-3DAB-BA8227E1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F0CD-68FA-48D2-8F4C-FAA6E3C66027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8C74A-7EA5-884C-9718-15B8EF47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9B261-E2AF-F6B7-E08C-307686AB4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4ED5-BCEE-471C-B884-0F855A5D5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" TargetMode="External"/><Relationship Id="rId2" Type="http://schemas.openxmlformats.org/officeDocument/2006/relationships/hyperlink" Target="https://mimic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" TargetMode="External"/><Relationship Id="rId2" Type="http://schemas.openxmlformats.org/officeDocument/2006/relationships/hyperlink" Target="https://mimic.mi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5AB1E-63E4-EF7F-64F2-EC2D7B9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ja-JP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  <a:br>
              <a:rPr kumimoji="1" lang="en-US" altLang="ja-JP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Information Mart for Intensive Care</a:t>
            </a:r>
            <a:endParaRPr kumimoji="1" lang="ja-JP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FD6759-21C4-3092-84AA-E5550447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大阪公立大学大学院医学研究科</a:t>
            </a:r>
            <a:endParaRPr lang="en-US" altLang="ja-JP" dirty="0"/>
          </a:p>
          <a:p>
            <a:r>
              <a:rPr kumimoji="1" lang="ja-JP" altLang="en-US" dirty="0"/>
              <a:t>仲子 聡一郎</a:t>
            </a:r>
          </a:p>
        </p:txBody>
      </p:sp>
    </p:spTree>
    <p:extLst>
      <p:ext uri="{BB962C8B-B14F-4D97-AF65-F5344CB8AC3E}">
        <p14:creationId xmlns:p14="http://schemas.microsoft.com/office/powerpoint/2010/main" val="69245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Ⅲ_table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47812"/>
              </p:ext>
            </p:extLst>
          </p:nvPr>
        </p:nvGraphicFramePr>
        <p:xfrm>
          <a:off x="-3" y="1737360"/>
          <a:ext cx="12192003" cy="3962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44606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47397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4.Dictionaries data 5 table</a:t>
                      </a:r>
                      <a:endParaRPr kumimoji="1" lang="ja-JP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D_CPT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CPT</a:t>
                      </a:r>
                      <a:r>
                        <a:rPr kumimoji="1" lang="ja-JP" altLang="en-US" sz="2800" dirty="0"/>
                        <a:t>コードの辞書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D_ICD_DIAGNOSES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診断の</a:t>
                      </a:r>
                      <a:r>
                        <a:rPr kumimoji="1" lang="en-US" altLang="ja-JP" sz="2800" dirty="0"/>
                        <a:t>ICD</a:t>
                      </a:r>
                      <a:r>
                        <a:rPr kumimoji="1" lang="ja-JP" altLang="en-US" sz="2800" dirty="0"/>
                        <a:t>コード辞書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D_ICD_PROCEDURES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手技の</a:t>
                      </a:r>
                      <a:r>
                        <a:rPr kumimoji="1" lang="en-US" altLang="ja-JP" sz="2800" dirty="0"/>
                        <a:t>ICD</a:t>
                      </a:r>
                      <a:r>
                        <a:rPr kumimoji="1" lang="ja-JP" altLang="en-US" sz="2800" dirty="0"/>
                        <a:t>コード辞書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D_ITEMS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MIMIC</a:t>
                      </a:r>
                      <a:r>
                        <a:rPr kumimoji="1" lang="ja-JP" altLang="en-US" sz="2800" dirty="0"/>
                        <a:t>に登場する</a:t>
                      </a:r>
                      <a:r>
                        <a:rPr kumimoji="1" lang="en-US" altLang="ja-JP" sz="2800" dirty="0"/>
                        <a:t>ITEMID</a:t>
                      </a:r>
                      <a:r>
                        <a:rPr kumimoji="1" lang="ja-JP" altLang="en-US" sz="2800" dirty="0"/>
                        <a:t>のうち臨床検査に</a:t>
                      </a:r>
                      <a:endParaRPr kumimoji="1" lang="en-US" altLang="ja-JP" sz="2800" dirty="0"/>
                    </a:p>
                    <a:p>
                      <a:pPr algn="ctr"/>
                      <a:r>
                        <a:rPr kumimoji="1" lang="ja-JP" altLang="en-US" sz="2800" dirty="0"/>
                        <a:t>関するもの以外の辞書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D_LABITEMS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MIMIC</a:t>
                      </a:r>
                      <a:r>
                        <a:rPr kumimoji="1" lang="ja-JP" altLang="en-US" sz="2800" dirty="0"/>
                        <a:t>に登場する</a:t>
                      </a:r>
                      <a:r>
                        <a:rPr kumimoji="1" lang="en-US" altLang="ja-JP" sz="2800" dirty="0"/>
                        <a:t>ITEMID</a:t>
                      </a:r>
                      <a:r>
                        <a:rPr kumimoji="1" lang="ja-JP" altLang="en-US" sz="2800" dirty="0"/>
                        <a:t>のうち臨床検査に</a:t>
                      </a:r>
                      <a:endParaRPr kumimoji="1" lang="en-US" altLang="ja-JP" sz="2800" dirty="0"/>
                    </a:p>
                    <a:p>
                      <a:pPr algn="ctr"/>
                      <a:r>
                        <a:rPr kumimoji="1" lang="ja-JP" altLang="en-US" sz="2800" dirty="0"/>
                        <a:t>関するものの辞書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3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8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Ⅲ_ID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2114550"/>
            <a:ext cx="11790947" cy="3966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✓重要な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種類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：患者毎に割り振られる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HADM_ID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：入院毎の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同じ人間が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回以上入院したら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  別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が振られる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ICUSTAY_ID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入室毎の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同じ人間が同じ入院で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 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回以上入室すれば別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が振られる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7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Ⅲ_PATIENTS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283556D8-04A2-DDD2-F918-1F4A6A86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81625"/>
              </p:ext>
            </p:extLst>
          </p:nvPr>
        </p:nvGraphicFramePr>
        <p:xfrm>
          <a:off x="-2" y="1691640"/>
          <a:ext cx="12192000" cy="3296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9493">
                  <a:extLst>
                    <a:ext uri="{9D8B030D-6E8A-4147-A177-3AD203B41FA5}">
                      <a16:colId xmlns:a16="http://schemas.microsoft.com/office/drawing/2014/main" val="3111479315"/>
                    </a:ext>
                  </a:extLst>
                </a:gridCol>
                <a:gridCol w="1457486">
                  <a:extLst>
                    <a:ext uri="{9D8B030D-6E8A-4147-A177-3AD203B41FA5}">
                      <a16:colId xmlns:a16="http://schemas.microsoft.com/office/drawing/2014/main" val="3315244629"/>
                    </a:ext>
                  </a:extLst>
                </a:gridCol>
                <a:gridCol w="1499519">
                  <a:extLst>
                    <a:ext uri="{9D8B030D-6E8A-4147-A177-3AD203B41FA5}">
                      <a16:colId xmlns:a16="http://schemas.microsoft.com/office/drawing/2014/main" val="1079001801"/>
                    </a:ext>
                  </a:extLst>
                </a:gridCol>
                <a:gridCol w="1499519">
                  <a:extLst>
                    <a:ext uri="{9D8B030D-6E8A-4147-A177-3AD203B41FA5}">
                      <a16:colId xmlns:a16="http://schemas.microsoft.com/office/drawing/2014/main" val="3527627408"/>
                    </a:ext>
                  </a:extLst>
                </a:gridCol>
                <a:gridCol w="1907403">
                  <a:extLst>
                    <a:ext uri="{9D8B030D-6E8A-4147-A177-3AD203B41FA5}">
                      <a16:colId xmlns:a16="http://schemas.microsoft.com/office/drawing/2014/main" val="577147740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3552034751"/>
                    </a:ext>
                  </a:extLst>
                </a:gridCol>
                <a:gridCol w="2136255">
                  <a:extLst>
                    <a:ext uri="{9D8B030D-6E8A-4147-A177-3AD203B41FA5}">
                      <a16:colId xmlns:a16="http://schemas.microsoft.com/office/drawing/2014/main" val="364397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subject_id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dob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dod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dod_hosp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dod_ssn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expire_flag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10006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2094-03-05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2165-08-12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2165-08-12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2165-08-12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10011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2090-06-05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2126-08-28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2126-08-28 </a:t>
                      </a:r>
                    </a:p>
                    <a:p>
                      <a:pPr algn="l"/>
                      <a:r>
                        <a:rPr lang="en-US" altLang="ja-JP" dirty="0">
                          <a:effectLst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76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6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患者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性別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誕生日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両者合わせて判断した死亡日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MV</a:t>
                      </a:r>
                      <a:r>
                        <a:rPr lang="ja-JP" altLang="en-US" dirty="0">
                          <a:effectLst/>
                        </a:rPr>
                        <a:t>では</a:t>
                      </a:r>
                      <a:r>
                        <a:rPr lang="en-US" altLang="ja-JP" dirty="0">
                          <a:effectLst/>
                        </a:rPr>
                        <a:t>90</a:t>
                      </a:r>
                      <a:r>
                        <a:rPr lang="ja-JP" altLang="en-US" dirty="0">
                          <a:effectLst/>
                        </a:rPr>
                        <a:t>日まで</a:t>
                      </a:r>
                      <a:r>
                        <a:rPr lang="en-US" altLang="ja-JP" dirty="0">
                          <a:effectLst/>
                        </a:rPr>
                        <a:t>, CV</a:t>
                      </a:r>
                      <a:r>
                        <a:rPr lang="ja-JP" altLang="en-US" dirty="0">
                          <a:effectLst/>
                        </a:rPr>
                        <a:t>では</a:t>
                      </a:r>
                      <a:r>
                        <a:rPr lang="en-US" altLang="ja-JP" dirty="0">
                          <a:effectLst/>
                        </a:rPr>
                        <a:t>4</a:t>
                      </a:r>
                      <a:r>
                        <a:rPr lang="ja-JP" altLang="en-US" dirty="0">
                          <a:effectLst/>
                        </a:rPr>
                        <a:t>年までの生死の情報</a:t>
                      </a:r>
                      <a:r>
                        <a:rPr lang="en-US" altLang="ja-JP" dirty="0">
                          <a:effectLst/>
                        </a:rPr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社会保障死亡者名簿から取得した生死の情報</a:t>
                      </a:r>
                      <a:r>
                        <a:rPr lang="en-US" altLang="ja-JP" dirty="0">
                          <a:effectLst/>
                        </a:rPr>
                        <a:t>.</a:t>
                      </a:r>
                      <a:endParaRPr lang="ja-JP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？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1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3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Ⅲ_ADMISSIONS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283556D8-04A2-DDD2-F918-1F4A6A86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39430"/>
              </p:ext>
            </p:extLst>
          </p:nvPr>
        </p:nvGraphicFramePr>
        <p:xfrm>
          <a:off x="-4" y="1412574"/>
          <a:ext cx="12191994" cy="274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311147931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12357336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589726856"/>
                    </a:ext>
                  </a:extLst>
                </a:gridCol>
                <a:gridCol w="1352832">
                  <a:extLst>
                    <a:ext uri="{9D8B030D-6E8A-4147-A177-3AD203B41FA5}">
                      <a16:colId xmlns:a16="http://schemas.microsoft.com/office/drawing/2014/main" val="959807953"/>
                    </a:ext>
                  </a:extLst>
                </a:gridCol>
                <a:gridCol w="1356500">
                  <a:extLst>
                    <a:ext uri="{9D8B030D-6E8A-4147-A177-3AD203B41FA5}">
                      <a16:colId xmlns:a16="http://schemas.microsoft.com/office/drawing/2014/main" val="390006134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60375244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5274357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95304680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59827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subject_id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hadm_id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admittime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dischtime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deathtime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admission_type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admission_location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discharge_location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insurance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10006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142345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2164-10-23 21:09:00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2164-11-01 17:15:00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EMERGENCY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EMERGENCY ROOM ADMIT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HOME HEALTH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Medicare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10011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105331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2126-08-14 22:32:00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2126-08-28 18:59:00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2126-08-28 18:59:00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EMERGENCY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TRANSFER FROM HOSP/EXTRAM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DEAD/EXPIRED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76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6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患者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入院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入院時刻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退院時刻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院内死亡時の死亡時刻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入院タイプ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入院前の患者の場所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退院後の患者の場所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保険種類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12639"/>
                  </a:ext>
                </a:extLst>
              </a:tr>
            </a:tbl>
          </a:graphicData>
        </a:graphic>
      </p:graphicFrame>
      <p:graphicFrame>
        <p:nvGraphicFramePr>
          <p:cNvPr id="3" name="表 9">
            <a:extLst>
              <a:ext uri="{FF2B5EF4-FFF2-40B4-BE49-F238E27FC236}">
                <a16:creationId xmlns:a16="http://schemas.microsoft.com/office/drawing/2014/main" id="{A211C21D-1C53-3C97-E08F-544C18722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300392"/>
              </p:ext>
            </p:extLst>
          </p:nvPr>
        </p:nvGraphicFramePr>
        <p:xfrm>
          <a:off x="4" y="4358974"/>
          <a:ext cx="12191994" cy="293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6953">
                  <a:extLst>
                    <a:ext uri="{9D8B030D-6E8A-4147-A177-3AD203B41FA5}">
                      <a16:colId xmlns:a16="http://schemas.microsoft.com/office/drawing/2014/main" val="1221389344"/>
                    </a:ext>
                  </a:extLst>
                </a:gridCol>
                <a:gridCol w="1516953">
                  <a:extLst>
                    <a:ext uri="{9D8B030D-6E8A-4147-A177-3AD203B41FA5}">
                      <a16:colId xmlns:a16="http://schemas.microsoft.com/office/drawing/2014/main" val="2787883767"/>
                    </a:ext>
                  </a:extLst>
                </a:gridCol>
                <a:gridCol w="1516953">
                  <a:extLst>
                    <a:ext uri="{9D8B030D-6E8A-4147-A177-3AD203B41FA5}">
                      <a16:colId xmlns:a16="http://schemas.microsoft.com/office/drawing/2014/main" val="1314269617"/>
                    </a:ext>
                  </a:extLst>
                </a:gridCol>
                <a:gridCol w="1094799">
                  <a:extLst>
                    <a:ext uri="{9D8B030D-6E8A-4147-A177-3AD203B41FA5}">
                      <a16:colId xmlns:a16="http://schemas.microsoft.com/office/drawing/2014/main" val="3315244629"/>
                    </a:ext>
                  </a:extLst>
                </a:gridCol>
                <a:gridCol w="1126372">
                  <a:extLst>
                    <a:ext uri="{9D8B030D-6E8A-4147-A177-3AD203B41FA5}">
                      <a16:colId xmlns:a16="http://schemas.microsoft.com/office/drawing/2014/main" val="1079001801"/>
                    </a:ext>
                  </a:extLst>
                </a:gridCol>
                <a:gridCol w="1126372">
                  <a:extLst>
                    <a:ext uri="{9D8B030D-6E8A-4147-A177-3AD203B41FA5}">
                      <a16:colId xmlns:a16="http://schemas.microsoft.com/office/drawing/2014/main" val="3527627408"/>
                    </a:ext>
                  </a:extLst>
                </a:gridCol>
                <a:gridCol w="1432757">
                  <a:extLst>
                    <a:ext uri="{9D8B030D-6E8A-4147-A177-3AD203B41FA5}">
                      <a16:colId xmlns:a16="http://schemas.microsoft.com/office/drawing/2014/main" val="577147740"/>
                    </a:ext>
                  </a:extLst>
                </a:gridCol>
                <a:gridCol w="1256175">
                  <a:extLst>
                    <a:ext uri="{9D8B030D-6E8A-4147-A177-3AD203B41FA5}">
                      <a16:colId xmlns:a16="http://schemas.microsoft.com/office/drawing/2014/main" val="3552034751"/>
                    </a:ext>
                  </a:extLst>
                </a:gridCol>
                <a:gridCol w="1604660">
                  <a:extLst>
                    <a:ext uri="{9D8B030D-6E8A-4147-A177-3AD203B41FA5}">
                      <a16:colId xmlns:a16="http://schemas.microsoft.com/office/drawing/2014/main" val="364397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religion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marital_status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ethnicity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edregtime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edouttime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hospital_expire_flag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has_chartevents_dat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CATHOLIC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SEPARATED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BLACK/AFRICAN AMERICAN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2164-10-23 16:43:00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2164-10-23 23:00:00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SEPSIS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CATHOLIC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UNKNOWN/NOT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HEPATITIS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76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宗教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婚姻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民族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？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？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診断名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？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6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1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3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Ⅲ_ICUSTAY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283556D8-04A2-DDD2-F918-1F4A6A86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74133"/>
              </p:ext>
            </p:extLst>
          </p:nvPr>
        </p:nvGraphicFramePr>
        <p:xfrm>
          <a:off x="-1" y="1691640"/>
          <a:ext cx="12192005" cy="4119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9754">
                  <a:extLst>
                    <a:ext uri="{9D8B030D-6E8A-4147-A177-3AD203B41FA5}">
                      <a16:colId xmlns:a16="http://schemas.microsoft.com/office/drawing/2014/main" val="3111479315"/>
                    </a:ext>
                  </a:extLst>
                </a:gridCol>
                <a:gridCol w="1197528">
                  <a:extLst>
                    <a:ext uri="{9D8B030D-6E8A-4147-A177-3AD203B41FA5}">
                      <a16:colId xmlns:a16="http://schemas.microsoft.com/office/drawing/2014/main" val="1087869953"/>
                    </a:ext>
                  </a:extLst>
                </a:gridCol>
                <a:gridCol w="1197528">
                  <a:extLst>
                    <a:ext uri="{9D8B030D-6E8A-4147-A177-3AD203B41FA5}">
                      <a16:colId xmlns:a16="http://schemas.microsoft.com/office/drawing/2014/main" val="3845296883"/>
                    </a:ext>
                  </a:extLst>
                </a:gridCol>
                <a:gridCol w="1197528">
                  <a:extLst>
                    <a:ext uri="{9D8B030D-6E8A-4147-A177-3AD203B41FA5}">
                      <a16:colId xmlns:a16="http://schemas.microsoft.com/office/drawing/2014/main" val="1280350206"/>
                    </a:ext>
                  </a:extLst>
                </a:gridCol>
                <a:gridCol w="1197528">
                  <a:extLst>
                    <a:ext uri="{9D8B030D-6E8A-4147-A177-3AD203B41FA5}">
                      <a16:colId xmlns:a16="http://schemas.microsoft.com/office/drawing/2014/main" val="1469335967"/>
                    </a:ext>
                  </a:extLst>
                </a:gridCol>
                <a:gridCol w="864267">
                  <a:extLst>
                    <a:ext uri="{9D8B030D-6E8A-4147-A177-3AD203B41FA5}">
                      <a16:colId xmlns:a16="http://schemas.microsoft.com/office/drawing/2014/main" val="3315244629"/>
                    </a:ext>
                  </a:extLst>
                </a:gridCol>
                <a:gridCol w="889192">
                  <a:extLst>
                    <a:ext uri="{9D8B030D-6E8A-4147-A177-3AD203B41FA5}">
                      <a16:colId xmlns:a16="http://schemas.microsoft.com/office/drawing/2014/main" val="1079001801"/>
                    </a:ext>
                  </a:extLst>
                </a:gridCol>
                <a:gridCol w="889192">
                  <a:extLst>
                    <a:ext uri="{9D8B030D-6E8A-4147-A177-3AD203B41FA5}">
                      <a16:colId xmlns:a16="http://schemas.microsoft.com/office/drawing/2014/main" val="3527627408"/>
                    </a:ext>
                  </a:extLst>
                </a:gridCol>
                <a:gridCol w="1131060">
                  <a:extLst>
                    <a:ext uri="{9D8B030D-6E8A-4147-A177-3AD203B41FA5}">
                      <a16:colId xmlns:a16="http://schemas.microsoft.com/office/drawing/2014/main" val="577147740"/>
                    </a:ext>
                  </a:extLst>
                </a:gridCol>
                <a:gridCol w="991662">
                  <a:extLst>
                    <a:ext uri="{9D8B030D-6E8A-4147-A177-3AD203B41FA5}">
                      <a16:colId xmlns:a16="http://schemas.microsoft.com/office/drawing/2014/main" val="3552034751"/>
                    </a:ext>
                  </a:extLst>
                </a:gridCol>
                <a:gridCol w="1266766">
                  <a:extLst>
                    <a:ext uri="{9D8B030D-6E8A-4147-A177-3AD203B41FA5}">
                      <a16:colId xmlns:a16="http://schemas.microsoft.com/office/drawing/2014/main" val="364397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subject_id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hadm_id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icustay_id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dbsource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first_careunit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last_careunit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first_wardid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last_wardid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outtime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los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>
                          <a:effectLst/>
                        </a:rPr>
                        <a:t>10006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142345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>
                          <a:effectLst/>
                        </a:rPr>
                        <a:t>206504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carevue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MICU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MICU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2164-10-23 21:10:15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>
                          <a:effectLst/>
                        </a:rPr>
                        <a:t>2164-10-25 12:21:07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>
                          <a:effectLst/>
                        </a:rPr>
                        <a:t>1.6325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10011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105331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232110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carevue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MICU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MICU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2126-08-14 22:34:00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>
                          <a:effectLst/>
                        </a:rPr>
                        <a:t>2126-08-28 18:59:00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>
                          <a:effectLst/>
                        </a:rPr>
                        <a:t>13.8507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76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6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患者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入院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ICU</a:t>
                      </a:r>
                      <a:r>
                        <a:rPr lang="ja-JP" altLang="en-US" dirty="0">
                          <a:effectLst/>
                        </a:rPr>
                        <a:t>入室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データベースの種類 </a:t>
                      </a:r>
                      <a:r>
                        <a:rPr lang="en-US" altLang="ja-JP" dirty="0">
                          <a:effectLst/>
                        </a:rPr>
                        <a:t>CV or 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最初のユニット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最後のユニット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処理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処理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入室時間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退室時間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滞在期間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1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2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Ⅲ_LABEVENTS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283556D8-04A2-DDD2-F918-1F4A6A86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07331"/>
              </p:ext>
            </p:extLst>
          </p:nvPr>
        </p:nvGraphicFramePr>
        <p:xfrm>
          <a:off x="-1" y="1691640"/>
          <a:ext cx="12191999" cy="2931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7189">
                  <a:extLst>
                    <a:ext uri="{9D8B030D-6E8A-4147-A177-3AD203B41FA5}">
                      <a16:colId xmlns:a16="http://schemas.microsoft.com/office/drawing/2014/main" val="3111479315"/>
                    </a:ext>
                  </a:extLst>
                </a:gridCol>
                <a:gridCol w="1658646">
                  <a:extLst>
                    <a:ext uri="{9D8B030D-6E8A-4147-A177-3AD203B41FA5}">
                      <a16:colId xmlns:a16="http://schemas.microsoft.com/office/drawing/2014/main" val="1087869953"/>
                    </a:ext>
                  </a:extLst>
                </a:gridCol>
                <a:gridCol w="1658646">
                  <a:extLst>
                    <a:ext uri="{9D8B030D-6E8A-4147-A177-3AD203B41FA5}">
                      <a16:colId xmlns:a16="http://schemas.microsoft.com/office/drawing/2014/main" val="3845296883"/>
                    </a:ext>
                  </a:extLst>
                </a:gridCol>
                <a:gridCol w="1658646">
                  <a:extLst>
                    <a:ext uri="{9D8B030D-6E8A-4147-A177-3AD203B41FA5}">
                      <a16:colId xmlns:a16="http://schemas.microsoft.com/office/drawing/2014/main" val="1280350206"/>
                    </a:ext>
                  </a:extLst>
                </a:gridCol>
                <a:gridCol w="1658646">
                  <a:extLst>
                    <a:ext uri="{9D8B030D-6E8A-4147-A177-3AD203B41FA5}">
                      <a16:colId xmlns:a16="http://schemas.microsoft.com/office/drawing/2014/main" val="1469335967"/>
                    </a:ext>
                  </a:extLst>
                </a:gridCol>
                <a:gridCol w="1197060">
                  <a:extLst>
                    <a:ext uri="{9D8B030D-6E8A-4147-A177-3AD203B41FA5}">
                      <a16:colId xmlns:a16="http://schemas.microsoft.com/office/drawing/2014/main" val="3315244629"/>
                    </a:ext>
                  </a:extLst>
                </a:gridCol>
                <a:gridCol w="1231583">
                  <a:extLst>
                    <a:ext uri="{9D8B030D-6E8A-4147-A177-3AD203B41FA5}">
                      <a16:colId xmlns:a16="http://schemas.microsoft.com/office/drawing/2014/main" val="1079001801"/>
                    </a:ext>
                  </a:extLst>
                </a:gridCol>
                <a:gridCol w="1231583">
                  <a:extLst>
                    <a:ext uri="{9D8B030D-6E8A-4147-A177-3AD203B41FA5}">
                      <a16:colId xmlns:a16="http://schemas.microsoft.com/office/drawing/2014/main" val="3527627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subject_id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hadm_id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itemid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charttime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valuenum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valueuom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7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10006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50868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2164-09-24 20:21:00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mEq</a:t>
                      </a:r>
                      <a:r>
                        <a:rPr lang="en-US" dirty="0">
                          <a:effectLst/>
                        </a:rPr>
                        <a:t>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10006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50882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2164-09-24 20:21:00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mEq</a:t>
                      </a:r>
                      <a:r>
                        <a:rPr lang="en-US" dirty="0">
                          <a:effectLst/>
                        </a:rPr>
                        <a:t>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76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6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患者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入院</a:t>
                      </a:r>
                      <a:r>
                        <a:rPr lang="en-US" altLang="ja-JP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err="1">
                          <a:effectLst/>
                        </a:rPr>
                        <a:t>Labo</a:t>
                      </a:r>
                      <a:r>
                        <a:rPr lang="ja-JP" altLang="en-US" dirty="0">
                          <a:effectLst/>
                        </a:rPr>
                        <a:t>コード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測定時間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結果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結果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単位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正常か異常か</a:t>
                      </a:r>
                      <a:endParaRPr lang="en-US" altLang="ja-JP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12639"/>
                  </a:ext>
                </a:extLst>
              </a:tr>
            </a:tbl>
          </a:graphicData>
        </a:graphic>
      </p:graphicFrame>
      <p:sp>
        <p:nvSpPr>
          <p:cNvPr id="3" name="矢印: 右 2">
            <a:extLst>
              <a:ext uri="{FF2B5EF4-FFF2-40B4-BE49-F238E27FC236}">
                <a16:creationId xmlns:a16="http://schemas.microsoft.com/office/drawing/2014/main" id="{C32E7C83-325A-C77E-5FC0-1113E662D989}"/>
              </a:ext>
            </a:extLst>
          </p:cNvPr>
          <p:cNvSpPr/>
          <p:nvPr/>
        </p:nvSpPr>
        <p:spPr>
          <a:xfrm rot="16200000">
            <a:off x="4023360" y="4688505"/>
            <a:ext cx="32004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BF153-06B3-2FA1-0487-D88A9C6C064B}"/>
              </a:ext>
            </a:extLst>
          </p:cNvPr>
          <p:cNvSpPr txBox="1"/>
          <p:nvPr/>
        </p:nvSpPr>
        <p:spPr>
          <a:xfrm>
            <a:off x="2545080" y="528828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D_LABITEMS</a:t>
            </a:r>
            <a:r>
              <a:rPr kumimoji="1" lang="ja-JP" altLang="en-US" sz="2800" dirty="0"/>
              <a:t>で検索する必要あり</a:t>
            </a:r>
            <a:r>
              <a:rPr kumimoji="1" lang="en-US" altLang="ja-JP" sz="2800" dirty="0"/>
              <a:t>.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333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7889508" cy="1325563"/>
          </a:xfrm>
          <a:noFill/>
        </p:spPr>
        <p:txBody>
          <a:bodyPr>
            <a:normAutofit fontScale="90000"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MIMIC-Ⅲ </a:t>
            </a:r>
            <a:r>
              <a:rPr kumimoji="1" lang="ja-JP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ややこしい点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725654"/>
            <a:ext cx="11790947" cy="476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✓集中治療室データの収集に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種類のシステムが使用されている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□</a:t>
            </a:r>
            <a:r>
              <a:rPr kumimoji="1" lang="fr-FR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Philips CareVue Clinical Information System</a:t>
            </a: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□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iMDsoft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MetaVision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</a:t>
            </a:r>
          </a:p>
          <a:p>
            <a:pPr marL="0" indent="0">
              <a:buNone/>
            </a:pP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✓経営途中でのシステムの変更によるもの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✓上手く一つのデータベースにできなかったため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同じ種類のデータが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”_CV”, “_MV”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と二つの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に分かれてしまっている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✓使用する側で上手くマージしなければならない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MIMIC-Ⅲ</a:t>
            </a:r>
            <a:r>
              <a:rPr lang="ja-JP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MIMIC-Ⅳ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725654"/>
            <a:ext cx="11790947" cy="476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MIMIC-Ⅳ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に改良を加える形で開発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2009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年から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年の間に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Beth Israel Deaconess Medical Center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あるいは救急部に入院した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患者に関する非識別化健康関連データからなる大規模オープンデータベース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✓いくつか変更点がある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をさらにまとまりのある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に分類した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fr-FR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Philips CareVue Clinical Information System (CV)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はなくなり</a:t>
            </a:r>
            <a:endParaRPr kumimoji="1" lang="fr-FR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iMDsoft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MetaVision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(MV)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だけになった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MIMIC-CXR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できる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95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Ⅳ_ID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733550"/>
            <a:ext cx="11790947" cy="4697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✓重要な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種類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：患者毎に割り振られる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HADM_ID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：入院毎の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同じ人間が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回以上入院したら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  別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が振られる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TRANSFER_ID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：病棟毎の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転床すれば別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が振られる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STAY_ID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：上記病棟毎の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では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激しく転床すると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わけわからんくなるので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24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時間以内の転床には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同じ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を割り振った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9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Ⅳ_MODULES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733550"/>
            <a:ext cx="11790947" cy="4697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たちは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つの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に分類される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hosp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：病院全体の電子カルテから抽出したデータ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電子カルテから抽出したデータ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：救急部に入院中の患者のデータ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cxr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：胸部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データ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：フリーテキスト臨床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記録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データ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87012"/>
            <a:ext cx="3489960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99"/>
            <a:ext cx="10515600" cy="222975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Beth Israel Deaconess Medical Center (Boston, MA)</a:t>
            </a:r>
          </a:p>
          <a:p>
            <a:pPr marL="0" indent="0">
              <a:buNone/>
            </a:pPr>
            <a:r>
              <a:rPr lang="ja-JP" altLang="en-US" dirty="0"/>
              <a:t>　における</a:t>
            </a:r>
            <a:r>
              <a:rPr lang="en-US" altLang="ja-JP" dirty="0"/>
              <a:t>, ICU</a:t>
            </a:r>
            <a:r>
              <a:rPr lang="ja-JP" altLang="en-US" dirty="0"/>
              <a:t>に滞在した患者の臨床データの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大規模リレーショナルデータベース</a:t>
            </a:r>
            <a:r>
              <a:rPr kumimoji="1"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・マサチューセッツ工科大学が管理している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F9DB30-4CEA-E8DD-2AF8-9A47CD7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00" y="3926205"/>
            <a:ext cx="8013799" cy="23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9E2B79-AD13-64F2-6844-D8019AC5EA25}"/>
              </a:ext>
            </a:extLst>
          </p:cNvPr>
          <p:cNvSpPr txBox="1"/>
          <p:nvPr/>
        </p:nvSpPr>
        <p:spPr>
          <a:xfrm>
            <a:off x="7818118" y="6474023"/>
            <a:ext cx="437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2021; 4: 691626.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3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Ⅳ_hosp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99C9BED-74D6-98F7-1FDA-2455C66B6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56360"/>
              </p:ext>
            </p:extLst>
          </p:nvPr>
        </p:nvGraphicFramePr>
        <p:xfrm>
          <a:off x="0" y="1584960"/>
          <a:ext cx="12192000" cy="265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69230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22770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1.</a:t>
                      </a:r>
                      <a:r>
                        <a:rPr kumimoji="1" lang="ja-JP" altLang="en-US" sz="3200" dirty="0"/>
                        <a:t> 患者の基本情報</a:t>
                      </a:r>
                      <a:r>
                        <a:rPr kumimoji="1" lang="en-US" altLang="ja-JP" sz="3200" dirty="0"/>
                        <a:t>/</a:t>
                      </a:r>
                      <a:r>
                        <a:rPr kumimoji="1" lang="ja-JP" altLang="en-US" sz="3200" dirty="0"/>
                        <a:t>入院退院情報の </a:t>
                      </a:r>
                      <a:r>
                        <a:rPr kumimoji="1" lang="en-US" altLang="ja-JP" sz="3200" dirty="0"/>
                        <a:t>4 table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rgbClr val="FF0000"/>
                          </a:solidFill>
                          <a:effectLst/>
                        </a:rPr>
                        <a:t>ADMISSIONS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入退院情報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rgbClr val="FF0000"/>
                          </a:solidFill>
                          <a:effectLst/>
                        </a:rPr>
                        <a:t>PATIENTS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患者毎の</a:t>
                      </a:r>
                      <a:r>
                        <a:rPr kumimoji="1" lang="en-US" altLang="ja-JP" sz="2800" dirty="0"/>
                        <a:t>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. (SUBJECT_ID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)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chemeClr val="dk1"/>
                          </a:solidFill>
                          <a:effectLst/>
                        </a:rPr>
                        <a:t>SERVICES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患者が登録されている臨床サービス</a:t>
                      </a:r>
                      <a:r>
                        <a:rPr kumimoji="1" lang="en-US" altLang="ja-JP" sz="2800" dirty="0"/>
                        <a:t>.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65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chemeClr val="dk1"/>
                          </a:solidFill>
                          <a:effectLst/>
                        </a:rPr>
                        <a:t>TRANSFERS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患者のベッド移動</a:t>
                      </a:r>
                      <a:r>
                        <a:rPr kumimoji="1" lang="en-US" altLang="ja-JP" sz="2800" dirty="0"/>
                        <a:t>. 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094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7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Ⅳ_hosp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9902"/>
              </p:ext>
            </p:extLst>
          </p:nvPr>
        </p:nvGraphicFramePr>
        <p:xfrm>
          <a:off x="-3" y="1547585"/>
          <a:ext cx="12192003" cy="4795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44606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47397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2.</a:t>
                      </a:r>
                      <a:r>
                        <a:rPr kumimoji="1" lang="ja-JP" altLang="en-US" sz="1800" dirty="0"/>
                        <a:t>病院記録システムで収集されたデータ </a:t>
                      </a:r>
                      <a:r>
                        <a:rPr kumimoji="1" lang="en-US" altLang="ja-JP" sz="1800" dirty="0"/>
                        <a:t>12 table</a:t>
                      </a:r>
                      <a:endParaRPr kumimoji="1" lang="ja-JP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DIAGNOSES_ICD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ICD</a:t>
                      </a:r>
                      <a:r>
                        <a:rPr kumimoji="1" lang="ja-JP" altLang="en-US" sz="1800" dirty="0"/>
                        <a:t>に基づいた診断名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DRGCODES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病院が請求のために使用する</a:t>
                      </a:r>
                      <a:r>
                        <a:rPr kumimoji="1" lang="en-US" altLang="ja-JP" sz="1800" dirty="0"/>
                        <a:t>DRG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EMER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電子薬剤管理記録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8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EMER_DETAIL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EMER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の補足情報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17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HPCSRVENTS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請求済イベント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76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LABEVENTS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患者の</a:t>
                      </a:r>
                      <a:r>
                        <a:rPr kumimoji="1" lang="en-US" altLang="ja-JP" sz="1800" dirty="0" err="1"/>
                        <a:t>Labo</a:t>
                      </a:r>
                      <a:r>
                        <a:rPr kumimoji="1" lang="ja-JP" altLang="en-US" sz="1800" dirty="0"/>
                        <a:t>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MICROBIOLOGYEVENTS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患者の微生物検査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3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/>
                        <a:t>POE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患者のケアに関連するプロバイダが行った注文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75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/>
                        <a:t>POE_DETAIL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POE</a:t>
                      </a:r>
                      <a:r>
                        <a:rPr kumimoji="1" lang="ja-JP" altLang="en-US" sz="1800" dirty="0"/>
                        <a:t>の補足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99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PHAEMACY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薬剤データ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必ずしも投与されていない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50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/>
                        <a:t>PRESCRIPTIONS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処方箋情報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6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PROCEDURES_ICD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ICD</a:t>
                      </a:r>
                      <a:r>
                        <a:rPr kumimoji="1" lang="ja-JP" altLang="en-US" sz="1800" dirty="0"/>
                        <a:t>に基づいた患者処置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3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92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_hosp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26559"/>
              </p:ext>
            </p:extLst>
          </p:nvPr>
        </p:nvGraphicFramePr>
        <p:xfrm>
          <a:off x="-3" y="1737360"/>
          <a:ext cx="12192003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44606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47397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3.Dictionaries data 5 table</a:t>
                      </a:r>
                      <a:endParaRPr kumimoji="1" lang="ja-JP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D_HCPCS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CPT</a:t>
                      </a:r>
                      <a:r>
                        <a:rPr kumimoji="1" lang="ja-JP" altLang="en-US" sz="2800" dirty="0"/>
                        <a:t>コードの辞書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D_ICD_DIAGNOSES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診断の</a:t>
                      </a:r>
                      <a:r>
                        <a:rPr kumimoji="1" lang="en-US" altLang="ja-JP" sz="2800" dirty="0"/>
                        <a:t>ICD</a:t>
                      </a:r>
                      <a:r>
                        <a:rPr kumimoji="1" lang="ja-JP" altLang="en-US" sz="2800" dirty="0"/>
                        <a:t>コード辞書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D_ICD_PROCEDURES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手技の</a:t>
                      </a:r>
                      <a:r>
                        <a:rPr kumimoji="1" lang="en-US" altLang="ja-JP" sz="2800" dirty="0"/>
                        <a:t>ICD</a:t>
                      </a:r>
                      <a:r>
                        <a:rPr kumimoji="1" lang="ja-JP" altLang="en-US" sz="2800" dirty="0"/>
                        <a:t>コード辞書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D_LABITEMS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検査項目の説明対応辞書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8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Ⅳ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_icu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4190"/>
              </p:ext>
            </p:extLst>
          </p:nvPr>
        </p:nvGraphicFramePr>
        <p:xfrm>
          <a:off x="-3" y="1737360"/>
          <a:ext cx="12192003" cy="3962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44606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47397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table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caregiver.csv.gz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データベースにデータを入力した介護者</a:t>
                      </a:r>
                      <a:r>
                        <a:rPr kumimoji="1" lang="en-US" altLang="ja-JP" sz="2000" dirty="0"/>
                        <a:t>(CGID</a:t>
                      </a:r>
                      <a:r>
                        <a:rPr kumimoji="1" lang="ja-JP" altLang="en-US" sz="2000" dirty="0"/>
                        <a:t>を定義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chartevents.csv.gz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で発生した項目の大半</a:t>
                      </a:r>
                      <a:r>
                        <a:rPr kumimoji="1" lang="en-US" altLang="ja-JP" sz="2000" dirty="0"/>
                        <a:t>. ICU</a:t>
                      </a:r>
                      <a:r>
                        <a:rPr kumimoji="1" lang="ja-JP" altLang="en-US" sz="2000" dirty="0"/>
                        <a:t>データの肝</a:t>
                      </a:r>
                      <a:r>
                        <a:rPr kumimoji="1" lang="en-US" altLang="ja-JP" sz="2000" dirty="0"/>
                        <a:t>. 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d_items.csv.gz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ITEMID</a:t>
                      </a:r>
                      <a:r>
                        <a:rPr kumimoji="1" lang="ja-JP" altLang="en-US" sz="2000" dirty="0"/>
                        <a:t>の定義ファイル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datetimeevents.csv.gz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検査項目の説明対応辞書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icustays.csv.gz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入退室情報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87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ingredientevents.csv.gz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In</a:t>
                      </a:r>
                      <a:r>
                        <a:rPr kumimoji="1" lang="ja-JP" altLang="en-US" sz="2000" dirty="0"/>
                        <a:t>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67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inputevents.csv.gz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In</a:t>
                      </a:r>
                      <a:r>
                        <a:rPr kumimoji="1" lang="ja-JP" altLang="en-US" sz="2000" dirty="0"/>
                        <a:t>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6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outputevents.csv.gz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Out</a:t>
                      </a:r>
                      <a:r>
                        <a:rPr kumimoji="1" lang="ja-JP" altLang="en-US" sz="2000" dirty="0"/>
                        <a:t>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13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procedureevents.csv.gz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での処置記録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28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3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994690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MIMIC-Ⅲ/Ⅳ </a:t>
            </a:r>
            <a:r>
              <a:rPr kumimoji="1" lang="ja-JP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活用すべき点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501799"/>
            <a:ext cx="11790947" cy="499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□リレーショナルデータベースであり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で触れる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から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へ接続して必要なデータだけを取り出したり出来る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と呼ばれるシステム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MIMIC-Ⅲ/Ⅳ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ではできるだけ素のデータだけを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UplLoad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する方針とし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代わりに例えばそこから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SOFA score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APACHEⅡ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を計算する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などを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みんなで共有するように呼び掛けていると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6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A4367D-72AF-2727-FE56-1051823B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33345"/>
            <a:ext cx="10515600" cy="2228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1500" dirty="0"/>
              <a:t>問題設定</a:t>
            </a:r>
          </a:p>
        </p:txBody>
      </p:sp>
    </p:spTree>
    <p:extLst>
      <p:ext uri="{BB962C8B-B14F-4D97-AF65-F5344CB8AC3E}">
        <p14:creationId xmlns:p14="http://schemas.microsoft.com/office/powerpoint/2010/main" val="385878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8583B7-A350-E091-9A63-B88BE0CCA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1474"/>
            <a:ext cx="11049000" cy="561548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SOFA</a:t>
            </a:r>
            <a:r>
              <a:rPr lang="ja-JP" altLang="en-US" dirty="0"/>
              <a:t>や</a:t>
            </a:r>
            <a:r>
              <a:rPr lang="en-US" altLang="ja-JP" dirty="0"/>
              <a:t>APACHE</a:t>
            </a:r>
            <a:r>
              <a:rPr lang="ja-JP" altLang="en-US" dirty="0"/>
              <a:t>に含まれるような因子から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1-2</a:t>
            </a:r>
            <a:r>
              <a:rPr kumimoji="1" lang="ja-JP" altLang="en-US" dirty="0"/>
              <a:t>週間以内の死亡イベントを予測する</a:t>
            </a:r>
            <a:r>
              <a:rPr kumimoji="1"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・あるいは</a:t>
            </a:r>
            <a:r>
              <a:rPr lang="en-US" altLang="ja-JP" dirty="0"/>
              <a:t>, </a:t>
            </a:r>
            <a:r>
              <a:rPr lang="ja-JP" altLang="en-US" dirty="0"/>
              <a:t>こういった因子や</a:t>
            </a:r>
            <a:r>
              <a:rPr lang="en-US" altLang="ja-JP" dirty="0"/>
              <a:t>vital signs</a:t>
            </a:r>
            <a:r>
              <a:rPr lang="ja-JP" altLang="en-US" dirty="0"/>
              <a:t>から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ICU</a:t>
            </a:r>
            <a:r>
              <a:rPr lang="ja-JP" altLang="en-US" dirty="0"/>
              <a:t>滞在中の合併症である感染症の発生を予測する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・一般病棟段階で</a:t>
            </a:r>
            <a:r>
              <a:rPr lang="en-US" altLang="ja-JP" dirty="0"/>
              <a:t>, vital signs</a:t>
            </a:r>
            <a:r>
              <a:rPr lang="ja-JP" altLang="en-US" dirty="0"/>
              <a:t>から</a:t>
            </a:r>
            <a:r>
              <a:rPr lang="en-US" altLang="ja-JP" dirty="0"/>
              <a:t>ICU</a:t>
            </a:r>
            <a:r>
              <a:rPr lang="ja-JP" altLang="en-US" dirty="0"/>
              <a:t>入室を予測する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Sepsis</a:t>
            </a:r>
            <a:r>
              <a:rPr lang="ja-JP" altLang="en-US" dirty="0"/>
              <a:t>の死亡</a:t>
            </a:r>
            <a:r>
              <a:rPr lang="en-US" altLang="ja-JP" dirty="0"/>
              <a:t>high risk</a:t>
            </a:r>
            <a:r>
              <a:rPr lang="ja-JP" altLang="en-US" dirty="0"/>
              <a:t>を予測する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・抜管後の再相関リスクを予測する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ICU</a:t>
            </a:r>
            <a:r>
              <a:rPr lang="ja-JP" altLang="en-US" dirty="0"/>
              <a:t>退室後の再入室リスクを予測する</a:t>
            </a:r>
            <a:r>
              <a:rPr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093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4785-17B0-0E3E-1E10-C5C64C4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課題</a:t>
            </a:r>
            <a:r>
              <a:rPr kumimoji="1" lang="en-US" altLang="ja-JP" sz="6000" dirty="0"/>
              <a:t>1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E8D2-8240-58DE-4152-A76A660F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151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・一般採血項目から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1. </a:t>
            </a:r>
            <a:r>
              <a:rPr kumimoji="1" lang="ja-JP" altLang="en-US" dirty="0"/>
              <a:t>適切な変数を選び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2. 1</a:t>
            </a:r>
            <a:r>
              <a:rPr lang="ja-JP" altLang="en-US" dirty="0"/>
              <a:t>週間以内の</a:t>
            </a:r>
            <a:r>
              <a:rPr lang="en-US" altLang="ja-JP" dirty="0"/>
              <a:t>ICU</a:t>
            </a:r>
            <a:r>
              <a:rPr lang="ja-JP" altLang="en-US" dirty="0"/>
              <a:t>死亡を予測する</a:t>
            </a:r>
            <a:r>
              <a:rPr lang="en-US" altLang="ja-JP" dirty="0"/>
              <a:t>.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38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4785-17B0-0E3E-1E10-C5C64C4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課題</a:t>
            </a:r>
            <a:r>
              <a:rPr kumimoji="1" lang="en-US" altLang="ja-JP" sz="6000" dirty="0"/>
              <a:t>1</a:t>
            </a:r>
            <a:endParaRPr kumimoji="1" lang="ja-JP" altLang="en-US" sz="60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6B1AF0A-8A12-6562-4951-7CFBAF5E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23944"/>
              </p:ext>
            </p:extLst>
          </p:nvPr>
        </p:nvGraphicFramePr>
        <p:xfrm>
          <a:off x="0" y="1988862"/>
          <a:ext cx="12192000" cy="402603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3194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4611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3878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38908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8048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9828822"/>
                    </a:ext>
                  </a:extLst>
                </a:gridCol>
              </a:tblGrid>
              <a:tr h="671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Sodium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potassium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chloride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Calcium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Phospate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Magnesium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69606"/>
                  </a:ext>
                </a:extLst>
              </a:tr>
              <a:tr h="671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AST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ALT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ALP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γGTP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Bil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UN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829176"/>
                  </a:ext>
                </a:extLst>
              </a:tr>
              <a:tr h="671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Cre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Alb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TP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BS(</a:t>
                      </a:r>
                      <a:r>
                        <a:rPr kumimoji="1" lang="en-US" altLang="ja-JP" sz="2400" dirty="0" err="1"/>
                        <a:t>glu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CK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LDH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211307"/>
                  </a:ext>
                </a:extLst>
              </a:tr>
              <a:tr h="671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Amyla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PT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APTT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FDP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FBG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D-dimer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07919"/>
                  </a:ext>
                </a:extLst>
              </a:tr>
              <a:tr h="671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WBC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Hb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Plt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885384"/>
                  </a:ext>
                </a:extLst>
              </a:tr>
              <a:tr h="671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pH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CO2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O2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HCO3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Lactate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94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50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929EC-2A63-250C-1FED-C4C6F6F5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417095"/>
            <a:ext cx="10840453" cy="575986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重要なサイト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✓</a:t>
            </a:r>
            <a:r>
              <a:rPr kumimoji="1" lang="en-US" altLang="ja-JP" dirty="0"/>
              <a:t>MIMIC HP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https://mimic.mit.edu/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それぞれの</a:t>
            </a:r>
            <a:r>
              <a:rPr lang="en-US" altLang="ja-JP" dirty="0"/>
              <a:t>table</a:t>
            </a:r>
            <a:r>
              <a:rPr lang="ja-JP" altLang="en-US" dirty="0"/>
              <a:t>の説明やカラムの説明がぎっしり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✓</a:t>
            </a:r>
            <a:r>
              <a:rPr kumimoji="1" lang="en-US" altLang="ja-JP" dirty="0" err="1"/>
              <a:t>PhysioNet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3"/>
              </a:rPr>
              <a:t>https://physionet.org/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demo</a:t>
            </a:r>
            <a:r>
              <a:rPr lang="ja-JP" altLang="en-US" dirty="0"/>
              <a:t>データのダウンロードなどはここから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8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87012"/>
            <a:ext cx="3489960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99"/>
            <a:ext cx="10515600" cy="222975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Beth Israel Deaconess Medical Center (Boston, MA)</a:t>
            </a:r>
          </a:p>
          <a:p>
            <a:pPr marL="0" indent="0">
              <a:buNone/>
            </a:pPr>
            <a:r>
              <a:rPr lang="ja-JP" altLang="en-US" dirty="0"/>
              <a:t>　における</a:t>
            </a:r>
            <a:r>
              <a:rPr lang="en-US" altLang="ja-JP" dirty="0"/>
              <a:t>, ICU</a:t>
            </a:r>
            <a:r>
              <a:rPr lang="ja-JP" altLang="en-US" dirty="0"/>
              <a:t>に滞在した患者の臨床データの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大規模リレーショナルデータベース</a:t>
            </a:r>
            <a:r>
              <a:rPr kumimoji="1"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・マサチューセッツ工科大学が管理している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F9DB30-4CEA-E8DD-2AF8-9A47CD7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00" y="3926205"/>
            <a:ext cx="8013799" cy="23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9E2B79-AD13-64F2-6844-D8019AC5EA25}"/>
              </a:ext>
            </a:extLst>
          </p:cNvPr>
          <p:cNvSpPr txBox="1"/>
          <p:nvPr/>
        </p:nvSpPr>
        <p:spPr>
          <a:xfrm>
            <a:off x="7818118" y="6474023"/>
            <a:ext cx="437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2021; 4: 691626.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B60091-8029-EB96-07F6-765EDC0C0928}"/>
              </a:ext>
            </a:extLst>
          </p:cNvPr>
          <p:cNvSpPr/>
          <p:nvPr/>
        </p:nvSpPr>
        <p:spPr>
          <a:xfrm>
            <a:off x="2028140" y="5242560"/>
            <a:ext cx="1126540" cy="6248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63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87012"/>
            <a:ext cx="3489960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B1836F1-947B-E04D-0422-8778B46F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501799"/>
            <a:ext cx="10840453" cy="467516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✓</a:t>
            </a:r>
            <a:r>
              <a:rPr kumimoji="1" lang="en-US" altLang="ja-JP" dirty="0"/>
              <a:t>MIMIC HP</a:t>
            </a: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https://mimic.mit.edu/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MIMIC</a:t>
            </a:r>
            <a:r>
              <a:rPr lang="ja-JP" altLang="en-US" dirty="0"/>
              <a:t>のホームページで</a:t>
            </a:r>
            <a:r>
              <a:rPr lang="en-US" altLang="ja-JP" dirty="0"/>
              <a:t>, </a:t>
            </a:r>
            <a:r>
              <a:rPr lang="ja-JP" altLang="en-US" dirty="0"/>
              <a:t>総論やデータベースの説明など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基本的な解説がなされている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✓</a:t>
            </a:r>
            <a:r>
              <a:rPr kumimoji="1" lang="en-US" altLang="ja-JP" dirty="0" err="1"/>
              <a:t>PhysioNet</a:t>
            </a:r>
            <a:r>
              <a:rPr lang="ja-JP" altLang="en-US" dirty="0"/>
              <a:t>　</a:t>
            </a:r>
            <a:r>
              <a:rPr lang="en-US" altLang="ja-JP" dirty="0">
                <a:hlinkClick r:id="rId3"/>
              </a:rPr>
              <a:t>https://physionet.org/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実際に</a:t>
            </a:r>
            <a:r>
              <a:rPr lang="en-US" altLang="ja-JP" dirty="0"/>
              <a:t>MIMIC</a:t>
            </a:r>
            <a:r>
              <a:rPr lang="ja-JP" altLang="en-US" dirty="0"/>
              <a:t>のデータベースが</a:t>
            </a:r>
            <a:r>
              <a:rPr lang="en-US" altLang="ja-JP" dirty="0"/>
              <a:t>Upload</a:t>
            </a:r>
            <a:r>
              <a:rPr lang="ja-JP" altLang="en-US" dirty="0"/>
              <a:t>されている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r>
              <a:rPr lang="ja-JP" altLang="en-US" dirty="0"/>
              <a:t>　利用申請などはここで行っていく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8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4186187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MIMIC-Ⅲ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725654"/>
            <a:ext cx="11790947" cy="476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MIMIC-III (Medical Information Mart for Intensive Care III)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年から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年の間に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Beth Israel Deaconess Medical Center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の重症治療室に入院した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万人以上の患者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に関する非識別化健康関連データからなる大規模オープンデータベース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MIMIC-Ⅲ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のデータは以下から収集された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care information systems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□</a:t>
            </a:r>
            <a:r>
              <a:rPr kumimoji="1" lang="fr-FR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Philips CareVue Clinical Information System (CV)</a:t>
            </a:r>
          </a:p>
          <a:p>
            <a:pPr marL="0" indent="0">
              <a:buNone/>
            </a:pP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□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iMDsoft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MetaVision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(MV)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electronic health record databases</a:t>
            </a:r>
          </a:p>
          <a:p>
            <a:pPr marL="0" indent="0">
              <a:buNone/>
            </a:pP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□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Security Administration Death Master File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Ⅲ_table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2114550"/>
            <a:ext cx="11790947" cy="297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から成る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3200" dirty="0"/>
              <a:t>1.</a:t>
            </a:r>
            <a:r>
              <a:rPr kumimoji="1" lang="ja-JP" altLang="en-US" sz="3200" dirty="0"/>
              <a:t> 患者の入院退院</a:t>
            </a:r>
            <a:r>
              <a:rPr kumimoji="1" lang="en-US" altLang="ja-JP" sz="3200" dirty="0"/>
              <a:t>, </a:t>
            </a:r>
            <a:r>
              <a:rPr kumimoji="1" lang="ja-JP" altLang="en-US" sz="3200" dirty="0"/>
              <a:t>入退室の </a:t>
            </a:r>
            <a:r>
              <a:rPr kumimoji="1" lang="en-US" altLang="ja-JP" sz="3200" dirty="0"/>
              <a:t>6 table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en-US" altLang="ja-JP" sz="3200" dirty="0"/>
              <a:t>2.</a:t>
            </a:r>
            <a:r>
              <a:rPr kumimoji="1" lang="ja-JP" altLang="en-US" sz="3200" dirty="0"/>
              <a:t> 重症患者病棟でのデータ </a:t>
            </a:r>
            <a:r>
              <a:rPr kumimoji="1" lang="en-US" altLang="ja-JP" sz="3200" dirty="0"/>
              <a:t>8 table</a:t>
            </a:r>
            <a:endParaRPr kumimoji="1" lang="ja-JP" altLang="en-US" sz="3200" dirty="0"/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3200" dirty="0"/>
              <a:t>3.</a:t>
            </a:r>
            <a:r>
              <a:rPr kumimoji="1" lang="ja-JP" altLang="en-US" sz="3200" dirty="0"/>
              <a:t>病院記録システムで収集されたデータ </a:t>
            </a:r>
            <a:r>
              <a:rPr kumimoji="1" lang="en-US" altLang="ja-JP" sz="3200" dirty="0"/>
              <a:t>7 table</a:t>
            </a:r>
            <a:endParaRPr kumimoji="1" lang="ja-JP" altLang="en-US" sz="3200" dirty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en-US" altLang="ja-JP" sz="3200" dirty="0"/>
              <a:t>4.Dictionaries data 5 table</a:t>
            </a:r>
            <a:endParaRPr kumimoji="1" lang="ja-JP" altLang="en-US" sz="3200" dirty="0"/>
          </a:p>
          <a:p>
            <a:pPr marL="0" indent="0">
              <a:buNone/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15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6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Ⅲ_table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2054E-BEFF-5096-2C0C-B564E104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501798"/>
            <a:ext cx="11790947" cy="60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から成る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98378"/>
              </p:ext>
            </p:extLst>
          </p:nvPr>
        </p:nvGraphicFramePr>
        <p:xfrm>
          <a:off x="0" y="2304391"/>
          <a:ext cx="12192000" cy="3688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69230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22770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1.</a:t>
                      </a:r>
                      <a:r>
                        <a:rPr kumimoji="1" lang="ja-JP" altLang="en-US" sz="3200" dirty="0"/>
                        <a:t> 患者の入院退院</a:t>
                      </a:r>
                      <a:r>
                        <a:rPr kumimoji="1" lang="en-US" altLang="ja-JP" sz="3200" dirty="0"/>
                        <a:t>, </a:t>
                      </a:r>
                      <a:r>
                        <a:rPr kumimoji="1" lang="ja-JP" altLang="en-US" sz="3200" dirty="0"/>
                        <a:t>入退室の </a:t>
                      </a:r>
                      <a:r>
                        <a:rPr kumimoji="1" lang="en-US" altLang="ja-JP" sz="3200" dirty="0"/>
                        <a:t>6 table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rgbClr val="FF0000"/>
                          </a:solidFill>
                          <a:effectLst/>
                        </a:rPr>
                        <a:t>ADMISSIONS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患者入院毎の</a:t>
                      </a:r>
                      <a:r>
                        <a:rPr kumimoji="1" lang="en-US" altLang="ja-JP" sz="2800" dirty="0"/>
                        <a:t>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. (HADM_ID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)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chemeClr val="dk1"/>
                          </a:solidFill>
                          <a:effectLst/>
                        </a:rPr>
                        <a:t>CALLOUT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ICU</a:t>
                      </a:r>
                      <a:r>
                        <a:rPr kumimoji="1" lang="ja-JP" altLang="en-US" sz="2800" dirty="0"/>
                        <a:t>退室</a:t>
                      </a:r>
                      <a:r>
                        <a:rPr kumimoji="1" lang="en-US" altLang="ja-JP" sz="2800" dirty="0"/>
                        <a:t>.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rgbClr val="FF0000"/>
                          </a:solidFill>
                          <a:effectLst/>
                        </a:rPr>
                        <a:t>ICUSTAYS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入室毎の</a:t>
                      </a:r>
                      <a:r>
                        <a:rPr kumimoji="1" lang="en-US" altLang="ja-JP" sz="2800" dirty="0"/>
                        <a:t>ICU</a:t>
                      </a:r>
                      <a:r>
                        <a:rPr kumimoji="1" lang="ja-JP" altLang="en-US" sz="2800" dirty="0"/>
                        <a:t>滞在期間</a:t>
                      </a:r>
                      <a:r>
                        <a:rPr kumimoji="1" lang="en-US" altLang="ja-JP" sz="2800" dirty="0"/>
                        <a:t>(ICUSTAY_ID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)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rgbClr val="FF0000"/>
                          </a:solidFill>
                          <a:effectLst/>
                        </a:rPr>
                        <a:t>PATIENTS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患者毎の</a:t>
                      </a:r>
                      <a:r>
                        <a:rPr kumimoji="1" lang="en-US" altLang="ja-JP" sz="2800" dirty="0"/>
                        <a:t>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. (SUBJECT_ID</a:t>
                      </a:r>
                      <a:r>
                        <a:rPr kumimoji="1" lang="ja-JP" altLang="en-US" sz="2800" dirty="0"/>
                        <a:t>を定義</a:t>
                      </a:r>
                      <a:r>
                        <a:rPr kumimoji="1" lang="en-US" altLang="ja-JP" sz="2800" dirty="0"/>
                        <a:t>)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chemeClr val="dk1"/>
                          </a:solidFill>
                          <a:effectLst/>
                        </a:rPr>
                        <a:t>SERVICES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患者が登録されている臨床サービス</a:t>
                      </a:r>
                      <a:r>
                        <a:rPr kumimoji="1" lang="en-US" altLang="ja-JP" sz="2800" dirty="0"/>
                        <a:t>.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3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kern="1200" dirty="0">
                          <a:solidFill>
                            <a:schemeClr val="dk1"/>
                          </a:solidFill>
                          <a:effectLst/>
                        </a:rPr>
                        <a:t>TRANSFERS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ICU</a:t>
                      </a:r>
                      <a:r>
                        <a:rPr kumimoji="1" lang="ja-JP" altLang="en-US" sz="2800" dirty="0"/>
                        <a:t>入退室を含む</a:t>
                      </a:r>
                      <a:r>
                        <a:rPr kumimoji="1" lang="en-US" altLang="ja-JP" sz="2800" dirty="0"/>
                        <a:t>, </a:t>
                      </a:r>
                      <a:r>
                        <a:rPr kumimoji="1" lang="ja-JP" altLang="en-US" sz="2800" dirty="0"/>
                        <a:t>患者のベッド移動</a:t>
                      </a:r>
                      <a:r>
                        <a:rPr kumimoji="1" lang="en-US" altLang="ja-JP" sz="2800" dirty="0"/>
                        <a:t>. 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50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9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Ⅲ_table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39913"/>
              </p:ext>
            </p:extLst>
          </p:nvPr>
        </p:nvGraphicFramePr>
        <p:xfrm>
          <a:off x="-3" y="1451333"/>
          <a:ext cx="12192003" cy="527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44606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47397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2.</a:t>
                      </a:r>
                      <a:r>
                        <a:rPr kumimoji="1" lang="ja-JP" altLang="en-US" sz="3200" dirty="0"/>
                        <a:t> 重症患者病棟でのデータ </a:t>
                      </a:r>
                      <a:r>
                        <a:rPr kumimoji="1" lang="en-US" altLang="ja-JP" sz="3200" dirty="0"/>
                        <a:t>8 table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kern="1200" dirty="0">
                          <a:solidFill>
                            <a:schemeClr val="dk1"/>
                          </a:solidFill>
                          <a:effectLst/>
                        </a:rPr>
                        <a:t>CAREGIVERS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データベースにデータを入力した介護者</a:t>
                      </a:r>
                      <a:r>
                        <a:rPr kumimoji="1" lang="en-US" altLang="ja-JP" sz="2000" dirty="0"/>
                        <a:t>(CGID</a:t>
                      </a:r>
                      <a:r>
                        <a:rPr kumimoji="1" lang="ja-JP" altLang="en-US" sz="2000" dirty="0"/>
                        <a:t>を定義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kern="1200" dirty="0">
                          <a:solidFill>
                            <a:schemeClr val="dk1"/>
                          </a:solidFill>
                          <a:effectLst/>
                        </a:rPr>
                        <a:t>CALLOUT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の退院計画に関する情報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kern="1200" dirty="0">
                          <a:solidFill>
                            <a:schemeClr val="accent4"/>
                          </a:solidFill>
                          <a:effectLst/>
                        </a:rPr>
                        <a:t>DATETIMEEVENTS</a:t>
                      </a:r>
                      <a:endParaRPr kumimoji="1" lang="ja-JP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透析の時間やラインの挿入など、日付のあるすべての記録された観察事項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kern="1200" dirty="0">
                          <a:solidFill>
                            <a:schemeClr val="dk1"/>
                          </a:solidFill>
                          <a:effectLst/>
                        </a:rPr>
                        <a:t>INPUTEVENTS_CV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でフィリップス社の</a:t>
                      </a:r>
                      <a:r>
                        <a:rPr kumimoji="1" lang="en-US" altLang="ja-JP" sz="2000" dirty="0" err="1"/>
                        <a:t>CareVue</a:t>
                      </a:r>
                      <a:r>
                        <a:rPr kumimoji="1" lang="ja-JP" altLang="en-US" sz="2000" dirty="0"/>
                        <a:t>システムを使ってモニターされている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患者さんの</a:t>
                      </a:r>
                      <a:r>
                        <a:rPr kumimoji="1" lang="en-US" altLang="ja-JP" sz="2000" dirty="0"/>
                        <a:t>intake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kern="1200" dirty="0">
                          <a:solidFill>
                            <a:schemeClr val="dk1"/>
                          </a:solidFill>
                          <a:effectLst/>
                        </a:rPr>
                        <a:t>INPUTEVENTS_MV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で</a:t>
                      </a:r>
                      <a:r>
                        <a:rPr kumimoji="1" lang="en-US" altLang="ja-JP" sz="2000" dirty="0" err="1"/>
                        <a:t>iMDSoft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2000" dirty="0" err="1"/>
                        <a:t>Metavision</a:t>
                      </a:r>
                      <a:r>
                        <a:rPr kumimoji="1" lang="ja-JP" altLang="en-US" sz="2000" dirty="0"/>
                        <a:t>を使用してモニターしている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患者さんの</a:t>
                      </a:r>
                      <a:r>
                        <a:rPr kumimoji="1" lang="en-US" altLang="ja-JP" sz="2000" dirty="0"/>
                        <a:t>intake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3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kern="1200" dirty="0">
                          <a:solidFill>
                            <a:schemeClr val="dk1"/>
                          </a:solidFill>
                          <a:effectLst/>
                        </a:rPr>
                        <a:t>NOTEEVENTS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看護師や医師のメモ</a:t>
                      </a:r>
                      <a:r>
                        <a:rPr kumimoji="1" lang="en-US" altLang="ja-JP" sz="2000" dirty="0"/>
                        <a:t>, </a:t>
                      </a:r>
                      <a:r>
                        <a:rPr kumimoji="1" lang="ja-JP" altLang="en-US" sz="2000" dirty="0"/>
                        <a:t>心電図報告書</a:t>
                      </a:r>
                      <a:r>
                        <a:rPr kumimoji="1" lang="en-US" altLang="ja-JP" sz="2000" dirty="0"/>
                        <a:t>, </a:t>
                      </a:r>
                      <a:r>
                        <a:rPr kumimoji="1" lang="ja-JP" altLang="en-US" sz="2000" dirty="0"/>
                        <a:t>画像報告書</a:t>
                      </a:r>
                      <a:r>
                        <a:rPr kumimoji="1" lang="en-US" altLang="ja-JP" sz="2000" dirty="0"/>
                        <a:t>, </a:t>
                      </a:r>
                      <a:r>
                        <a:rPr kumimoji="1" lang="ja-JP" altLang="en-US" sz="2000" dirty="0"/>
                        <a:t>退院時サマリーなど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非識別化されたメモ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50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OUTPUTEVENTS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に入院中の患者さんへの情報出力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3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4"/>
                          </a:solidFill>
                        </a:rPr>
                        <a:t>PROCEDUREEVENTS_MV</a:t>
                      </a:r>
                      <a:endParaRPr kumimoji="1" lang="ja-JP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iMDSoft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2000" dirty="0" err="1"/>
                        <a:t>MetaVision</a:t>
                      </a:r>
                      <a:r>
                        <a:rPr kumimoji="1" lang="ja-JP" altLang="en-US" sz="2000" dirty="0"/>
                        <a:t>システムを使用して</a:t>
                      </a:r>
                      <a:r>
                        <a:rPr kumimoji="1" lang="en-US" altLang="ja-JP" sz="2000" dirty="0"/>
                        <a:t>ICU</a:t>
                      </a:r>
                      <a:r>
                        <a:rPr kumimoji="1" lang="ja-JP" altLang="en-US" sz="2000" dirty="0"/>
                        <a:t>でモニターされた患者の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患者処置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02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4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BCAA4C-9BA3-6952-B1CD-7A616FEA1860}"/>
              </a:ext>
            </a:extLst>
          </p:cNvPr>
          <p:cNvSpPr/>
          <p:nvPr/>
        </p:nvSpPr>
        <p:spPr>
          <a:xfrm>
            <a:off x="0" y="-2212"/>
            <a:ext cx="12192000" cy="1325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1A17-723D-7017-1D0B-41F5684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2" y="87012"/>
            <a:ext cx="11714748" cy="1325563"/>
          </a:xfrm>
          <a:noFill/>
        </p:spPr>
        <p:txBody>
          <a:bodyPr>
            <a:normAutofit/>
          </a:bodyPr>
          <a:lstStyle/>
          <a:p>
            <a:r>
              <a:rPr kumimoji="1" lang="en-US" altLang="ja-JP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</a:t>
            </a:r>
            <a:r>
              <a:rPr kumimoji="1" lang="en-US" altLang="ja-JP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Ⅲ_table</a:t>
            </a:r>
            <a:endParaRPr kumimoji="1" lang="ja-JP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C2E583-E815-C34F-63CE-9FDF7FBCF887}"/>
              </a:ext>
            </a:extLst>
          </p:cNvPr>
          <p:cNvSpPr/>
          <p:nvPr/>
        </p:nvSpPr>
        <p:spPr>
          <a:xfrm>
            <a:off x="0" y="-2213"/>
            <a:ext cx="401053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38B747-926E-AB06-FB03-06355F09E4F4}"/>
              </a:ext>
            </a:extLst>
          </p:cNvPr>
          <p:cNvSpPr/>
          <p:nvPr/>
        </p:nvSpPr>
        <p:spPr>
          <a:xfrm rot="5400000">
            <a:off x="6058536" y="-4900299"/>
            <a:ext cx="74923" cy="12192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B48472B-F200-0745-42F5-AFFF18F2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61240"/>
              </p:ext>
            </p:extLst>
          </p:nvPr>
        </p:nvGraphicFramePr>
        <p:xfrm>
          <a:off x="-3" y="1451333"/>
          <a:ext cx="12192003" cy="499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44606">
                  <a:extLst>
                    <a:ext uri="{9D8B030D-6E8A-4147-A177-3AD203B41FA5}">
                      <a16:colId xmlns:a16="http://schemas.microsoft.com/office/drawing/2014/main" val="2468047203"/>
                    </a:ext>
                  </a:extLst>
                </a:gridCol>
                <a:gridCol w="8547397">
                  <a:extLst>
                    <a:ext uri="{9D8B030D-6E8A-4147-A177-3AD203B41FA5}">
                      <a16:colId xmlns:a16="http://schemas.microsoft.com/office/drawing/2014/main" val="15527538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3.</a:t>
                      </a:r>
                      <a:r>
                        <a:rPr kumimoji="1" lang="ja-JP" altLang="en-US" sz="3200" dirty="0"/>
                        <a:t>病院記録システムで収集されたデータ </a:t>
                      </a:r>
                      <a:r>
                        <a:rPr kumimoji="1" lang="en-US" altLang="ja-JP" sz="3200" dirty="0"/>
                        <a:t>7 table</a:t>
                      </a:r>
                      <a:endParaRPr kumimoji="1" lang="ja-JP" alt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8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CPTEVENTS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CPT</a:t>
                      </a:r>
                      <a:r>
                        <a:rPr kumimoji="1" lang="ja-JP" altLang="en-US" sz="3200" dirty="0"/>
                        <a:t>コードで入力された手続き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DIAGNOSES_ICD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ICD</a:t>
                      </a:r>
                      <a:r>
                        <a:rPr kumimoji="1" lang="ja-JP" altLang="en-US" sz="3200" dirty="0"/>
                        <a:t>に基づいた診断名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8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DRGCODES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病院が請求のために使用する</a:t>
                      </a:r>
                      <a:r>
                        <a:rPr kumimoji="1" lang="en-US" altLang="ja-JP" sz="3200" dirty="0"/>
                        <a:t>DRG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3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LABEVENTS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患者の</a:t>
                      </a:r>
                      <a:r>
                        <a:rPr kumimoji="1" lang="en-US" altLang="ja-JP" sz="3200" dirty="0" err="1"/>
                        <a:t>Labo</a:t>
                      </a:r>
                      <a:r>
                        <a:rPr kumimoji="1" lang="ja-JP" altLang="en-US" sz="3200" dirty="0"/>
                        <a:t>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24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MICROBIOLOGYEVENTS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患者の微生物検査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3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PRESCRIPTIONS</a:t>
                      </a:r>
                      <a:endParaRPr kumimoji="1" lang="ja-JP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薬剤データ</a:t>
                      </a:r>
                      <a:r>
                        <a:rPr kumimoji="1" lang="en-US" altLang="ja-JP" sz="3200" dirty="0"/>
                        <a:t>(</a:t>
                      </a:r>
                      <a:r>
                        <a:rPr kumimoji="1" lang="ja-JP" altLang="en-US" sz="3200" dirty="0"/>
                        <a:t>必ずしも投与されていない</a:t>
                      </a:r>
                      <a:r>
                        <a:rPr kumimoji="1" lang="en-US" altLang="ja-JP" sz="3200" dirty="0"/>
                        <a:t>)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50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PROCEDURES_ICD</a:t>
                      </a:r>
                      <a:endParaRPr kumimoji="1" lang="ja-JP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ICD</a:t>
                      </a:r>
                      <a:r>
                        <a:rPr kumimoji="1" lang="ja-JP" altLang="en-US" sz="3200" dirty="0"/>
                        <a:t>に基づいた患者処置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3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5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2047</Words>
  <Application>Microsoft Office PowerPoint</Application>
  <PresentationFormat>ワイド画面</PresentationFormat>
  <Paragraphs>458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游ゴシック</vt:lpstr>
      <vt:lpstr>游ゴシック Light</vt:lpstr>
      <vt:lpstr>Arial</vt:lpstr>
      <vt:lpstr>Times New Roman</vt:lpstr>
      <vt:lpstr>Office テーマ</vt:lpstr>
      <vt:lpstr>MIMIC Medical Information Mart for Intensive Care</vt:lpstr>
      <vt:lpstr>MIMIC</vt:lpstr>
      <vt:lpstr>MIMIC</vt:lpstr>
      <vt:lpstr>MIMIC</vt:lpstr>
      <vt:lpstr>MIMIC-Ⅲ</vt:lpstr>
      <vt:lpstr>MIMIC-Ⅲ_table</vt:lpstr>
      <vt:lpstr>MIMIC-Ⅲ_table</vt:lpstr>
      <vt:lpstr>MIMIC-Ⅲ_table</vt:lpstr>
      <vt:lpstr>MIMIC-Ⅲ_table</vt:lpstr>
      <vt:lpstr>MIMIC-Ⅲ_table</vt:lpstr>
      <vt:lpstr>MIMIC-Ⅲ_ID</vt:lpstr>
      <vt:lpstr>MIMIC-Ⅲ_PATIENTS</vt:lpstr>
      <vt:lpstr>MIMIC-Ⅲ_ADMISSIONS</vt:lpstr>
      <vt:lpstr>MIMIC-Ⅲ_ICUSTAY</vt:lpstr>
      <vt:lpstr>MIMIC-Ⅲ_LABEVENTS</vt:lpstr>
      <vt:lpstr>MIMIC-Ⅲ ややこしい点</vt:lpstr>
      <vt:lpstr>MIMIC-Ⅲ → MIMIC-Ⅳ</vt:lpstr>
      <vt:lpstr>MIMIC-Ⅳ_ID</vt:lpstr>
      <vt:lpstr>MIMIC-Ⅳ_MODULES</vt:lpstr>
      <vt:lpstr>MIMIC-Ⅳ_hosp</vt:lpstr>
      <vt:lpstr>MIMIC-Ⅳ_hosp</vt:lpstr>
      <vt:lpstr>MIMIC-Ⅳ_hosp</vt:lpstr>
      <vt:lpstr>MIMIC-Ⅳ_icu</vt:lpstr>
      <vt:lpstr>MIMIC-Ⅲ/Ⅳ 活用すべき点</vt:lpstr>
      <vt:lpstr>PowerPoint プレゼンテーション</vt:lpstr>
      <vt:lpstr>PowerPoint プレゼンテーション</vt:lpstr>
      <vt:lpstr>課題1</vt:lpstr>
      <vt:lpstr>課題1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Medical Information Mart for Intensive Care</dc:title>
  <dc:creator>仲子 聡一郎</dc:creator>
  <cp:lastModifiedBy>仲子 聡一郎</cp:lastModifiedBy>
  <cp:revision>3</cp:revision>
  <dcterms:created xsi:type="dcterms:W3CDTF">2023-02-04T04:10:17Z</dcterms:created>
  <dcterms:modified xsi:type="dcterms:W3CDTF">2023-02-09T13:50:18Z</dcterms:modified>
</cp:coreProperties>
</file>