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8" r:id="rId12"/>
    <p:sldId id="266" r:id="rId13"/>
    <p:sldId id="277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8" autoAdjust="0"/>
    <p:restoredTop sz="69463" autoAdjust="0"/>
  </p:normalViewPr>
  <p:slideViewPr>
    <p:cSldViewPr snapToGrid="0">
      <p:cViewPr>
        <p:scale>
          <a:sx n="50" d="100"/>
          <a:sy n="50" d="100"/>
        </p:scale>
        <p:origin x="536" y="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BA7F5-CE96-4AEC-8BF3-A02272BFBC4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46F24-96B2-4E4A-9ECD-028D7E0D5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4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Компиляция кода на С++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833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06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13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1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Интерпретация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84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09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8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4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1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</a:t>
            </a:r>
            <a:r>
              <a:rPr lang="en-US" dirty="0"/>
              <a:t> </a:t>
            </a:r>
            <a:r>
              <a:rPr lang="en-US" dirty="0" err="1"/>
              <a:t>example.s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08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Объектник</a:t>
            </a:r>
            <a:r>
              <a:rPr lang="ru-RU" dirty="0"/>
              <a:t> на разных ОС имеет разные расширения и примеры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96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6F24-96B2-4E4A-9ECD-028D7E0D5E6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DBF57-8F18-47E0-B3B3-038AD001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FF1286-DFB1-4228-B4B7-4DA095A0B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CA72DC-0C2D-4AAF-B854-9BD935EE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65E14-BFF4-40F6-BBF0-6BCFFBC3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E72C96-B7DB-4A2F-B8FB-5792752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1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962FA-17D3-42D8-9E9D-98D8A397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38B194-5FD4-47C7-8AE6-D833230A3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579B84-AA50-4371-B5D6-379B4DB4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75D1E-0AFD-42E2-B250-F0E1347C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E2470-F617-4081-9AB1-06B189C5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3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39145A-1FCB-4BFB-A3B6-C3C1CB8C6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532A0B-EB6B-4825-A580-9A1288866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5F624-DEE5-4B96-9371-89925B8A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01FC0-789A-484F-9908-9253A576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1B8B5-F28A-4297-B424-ABD60F53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2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AA19F-5C95-4B95-88B8-2257C297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D2249-8F81-4989-A204-B3808E28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059DA-EAA2-4F95-8B6D-33F57B84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BB6A01-1CF9-4A57-8082-F08CA379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0ACE8E-FFF5-4902-A880-ED523DBE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6C267-E98E-49E5-BEA4-CCEEBE88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9D6BCB-646A-4F56-B76A-7A203D9E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EE46F-F5CA-42D1-AB6A-D5CCA02B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A63A-E6F4-436F-8B2F-A5999769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966CB-EF60-473A-A51A-5532A355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07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48B7B-2E0E-48CC-9912-D6C1351A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3DA20-9609-4702-90FD-51DE9B92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F325A4-4884-433C-8652-90D8DE555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E1939-740A-40B6-9F02-009B42A7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C548D0-39B4-4DD7-BECD-CFB00B29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60FB6F-C05D-45FF-806D-64DDD723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53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93C6A-5682-478E-B28A-5FCD093C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E91841-FB6A-4CA3-8993-2E9C5BB9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67171E-2236-4D1B-ABCD-1E01F3C33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2B6D38-8766-4922-8B02-AEB83D3F0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45D097-6DF8-4A82-9570-2CECBB7E9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17B435-73B8-4C3B-9FC9-AA92E673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FE7C37-00D7-4BF9-B6BE-73C5BFB9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F9C85D-7A45-4F2F-AC01-94FEC1C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52819-B1F9-4D21-A45F-9D8CC80E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489C0D-FA99-4531-A297-F10BBCAD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523449-4E61-43D1-A95B-BCC20DC9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D7BD08-93C7-4816-94BA-B11D840C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4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2349B4-A542-45F3-A2BA-07E6CF0D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673DD2-3F7F-43BF-897D-1A837DB1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D26994-F123-47FF-B0A5-40DC927A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86AD7-3CE9-4DAF-8B78-92EE18A3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6C2D3-0BEC-4F26-AA59-514A9A9B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5DABB-343F-47CC-B3CA-DBC0807F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74888-260B-455A-8861-AA344334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0F1F1F-A15A-423E-968E-0B91364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A31C06-85BF-4BA3-8369-AACAFD64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BCE90-F7F5-47CD-9687-D6D8B4B5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DB7889-1B4E-4C1D-8B39-955D3591C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2038E4-6CD5-4513-9BE1-EC8CCE79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6A4DD6-3DC5-4FC8-A4D3-E3424BB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B206E-0FFC-427B-9E6C-FE44AEA5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DB32D9-A228-4E8F-9D83-B1C9CB40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6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8765E-2BA8-4E0F-BC41-A7478C1E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43C96-49B4-46A6-8BB0-4191AC00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1FD75-8C11-4AA6-BC5D-ABD63C41C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1A36-E2EC-4113-8026-889751F025B1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0B7FE5-CE78-4BAF-80B8-219B165AF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39F1C-BAC0-4AAA-B91F-D726144AB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B24A-3070-4785-A604-13394786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9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FA7007-E67B-483B-BDB4-677A7442EDB5}"/>
              </a:ext>
            </a:extLst>
          </p:cNvPr>
          <p:cNvSpPr txBox="1"/>
          <p:nvPr/>
        </p:nvSpPr>
        <p:spPr>
          <a:xfrm>
            <a:off x="737934" y="3044279"/>
            <a:ext cx="66253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кода на С++</a:t>
            </a:r>
          </a:p>
        </p:txBody>
      </p:sp>
    </p:spTree>
    <p:extLst>
      <p:ext uri="{BB962C8B-B14F-4D97-AF65-F5344CB8AC3E}">
        <p14:creationId xmlns:p14="http://schemas.microsoft.com/office/powerpoint/2010/main" val="183904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42039A5-FB31-4FCC-87C3-9B47547C5649}"/>
              </a:ext>
            </a:extLst>
          </p:cNvPr>
          <p:cNvSpPr txBox="1"/>
          <p:nvPr/>
        </p:nvSpPr>
        <p:spPr>
          <a:xfrm>
            <a:off x="848163" y="500331"/>
            <a:ext cx="75529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ассемблирования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6BACED-A566-48E3-8294-32F03422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4773"/>
            <a:ext cx="3443555" cy="477316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7C28A7-7B5E-4AB6-893C-46784EFE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3" y="1474773"/>
            <a:ext cx="4110699" cy="47731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2DCE66-61C3-4A29-9B28-69FE51960E02}"/>
              </a:ext>
            </a:extLst>
          </p:cNvPr>
          <p:cNvSpPr txBox="1"/>
          <p:nvPr/>
        </p:nvSpPr>
        <p:spPr>
          <a:xfrm>
            <a:off x="2030961" y="6247940"/>
            <a:ext cx="1745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Часть</a:t>
            </a:r>
            <a:r>
              <a:rPr lang="en-US" dirty="0"/>
              <a:t> </a:t>
            </a:r>
            <a:r>
              <a:rPr lang="en-US" dirty="0" err="1"/>
              <a:t>example.s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D0520-88F2-432C-B032-11CA587AF5A0}"/>
              </a:ext>
            </a:extLst>
          </p:cNvPr>
          <p:cNvSpPr txBox="1"/>
          <p:nvPr/>
        </p:nvSpPr>
        <p:spPr>
          <a:xfrm>
            <a:off x="6852502" y="6247940"/>
            <a:ext cx="193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Часть</a:t>
            </a:r>
            <a:r>
              <a:rPr lang="en-US" dirty="0"/>
              <a:t> example.obj</a:t>
            </a:r>
            <a:endParaRPr lang="ru-RU" dirty="0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1EF4A62E-AE34-4714-9D9C-3CB157B435D5}"/>
              </a:ext>
            </a:extLst>
          </p:cNvPr>
          <p:cNvSpPr/>
          <p:nvPr/>
        </p:nvSpPr>
        <p:spPr>
          <a:xfrm>
            <a:off x="5137287" y="3733340"/>
            <a:ext cx="780288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8ADD339-8C4E-4C8F-A67D-C5B1287A821D}"/>
              </a:ext>
            </a:extLst>
          </p:cNvPr>
          <p:cNvSpPr txBox="1"/>
          <p:nvPr/>
        </p:nvSpPr>
        <p:spPr>
          <a:xfrm>
            <a:off x="847344" y="508981"/>
            <a:ext cx="110719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Компоновка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линковка – четвертая стадия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7D0227-9E8C-4CEF-9424-F5FF265FB90D}"/>
              </a:ext>
            </a:extLst>
          </p:cNvPr>
          <p:cNvSpPr txBox="1"/>
          <p:nvPr/>
        </p:nvSpPr>
        <p:spPr>
          <a:xfrm>
            <a:off x="847344" y="1659285"/>
            <a:ext cx="816254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Проходя через компоновку все объектные файлы линкуются и преобразуются в единый исполняемый файл.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.ob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преобразуется в файл 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 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en-US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cutable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файл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команды</a:t>
            </a:r>
            <a:b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g++ </a:t>
            </a:r>
            <a:r>
              <a:rPr lang="en-US" sz="28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sz="28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b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компоновки является исполняемый файл.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9035B4B-8DCF-4C59-A66A-4D19488A5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116" y="4841939"/>
            <a:ext cx="2095500" cy="18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75430A-58FB-4F8A-B6CD-9A40BE4C33CC}"/>
              </a:ext>
            </a:extLst>
          </p:cNvPr>
          <p:cNvSpPr txBox="1"/>
          <p:nvPr/>
        </p:nvSpPr>
        <p:spPr>
          <a:xfrm>
            <a:off x="782316" y="515348"/>
            <a:ext cx="106273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полученного файла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E691AE-4DD7-440C-B584-5A3D006F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73" y="3370767"/>
            <a:ext cx="3955645" cy="15155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AD9D8F-5D55-4BA2-B878-CE882CAB7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643" y="3370767"/>
            <a:ext cx="2504032" cy="15155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4C208B-8ED4-483C-8F55-130C60B98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072" y="1969411"/>
            <a:ext cx="3955645" cy="716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54244F-6A7F-4B87-84E7-66EE8D9A1A2D}"/>
              </a:ext>
            </a:extLst>
          </p:cNvPr>
          <p:cNvSpPr txBox="1"/>
          <p:nvPr/>
        </p:nvSpPr>
        <p:spPr>
          <a:xfrm>
            <a:off x="782316" y="3805394"/>
            <a:ext cx="2973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 компиляция (внутренность)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5447B-4C17-4432-B0F1-F6E380C109D9}"/>
              </a:ext>
            </a:extLst>
          </p:cNvPr>
          <p:cNvSpPr txBox="1"/>
          <p:nvPr/>
        </p:nvSpPr>
        <p:spPr>
          <a:xfrm>
            <a:off x="782316" y="2141254"/>
            <a:ext cx="2973832" cy="373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одну команду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5288E9-EF80-4DF8-B60D-0037FCB66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643" y="1969411"/>
            <a:ext cx="2504032" cy="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ACACF-0EE3-4A0F-9E5A-B7FDEB00946B}"/>
              </a:ext>
            </a:extLst>
          </p:cNvPr>
          <p:cNvSpPr txBox="1"/>
          <p:nvPr/>
        </p:nvSpPr>
        <p:spPr>
          <a:xfrm>
            <a:off x="829056" y="508981"/>
            <a:ext cx="7601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одно слово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2A12A-0653-4329-A7FB-F41066E9A7A1}"/>
              </a:ext>
            </a:extLst>
          </p:cNvPr>
          <p:cNvSpPr txBox="1"/>
          <p:nvPr/>
        </p:nvSpPr>
        <p:spPr>
          <a:xfrm>
            <a:off x="829056" y="1452110"/>
            <a:ext cx="108569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g++ file_name.cpp –o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длинная команда, согласны?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ли способ сделать команду короче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автоматизировать процесс компиляции? Да.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оздать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файл, содержащий набор инструкций, используемых утилитой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инструментарии автоматизации сборки. В него можно написать команды, которые будут вызываться командой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AAE6DB-8C85-4B1B-AD1C-96E6859D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" y="4610346"/>
            <a:ext cx="3084576" cy="1243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717CDC-E581-49A4-97C2-51057DCB0CCF}"/>
              </a:ext>
            </a:extLst>
          </p:cNvPr>
          <p:cNvSpPr txBox="1"/>
          <p:nvPr/>
        </p:nvSpPr>
        <p:spPr>
          <a:xfrm>
            <a:off x="1056132" y="5853865"/>
            <a:ext cx="2290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35A39-F146-48C5-8ED9-A1CC56706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82" y="4914757"/>
            <a:ext cx="4184988" cy="9822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1A45796-7842-4045-B416-B4490C45A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920" y="4730518"/>
            <a:ext cx="3167970" cy="1350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9E09C4-AC95-49E7-A7CB-8F451E993CCF}"/>
              </a:ext>
            </a:extLst>
          </p:cNvPr>
          <p:cNvSpPr txBox="1"/>
          <p:nvPr/>
        </p:nvSpPr>
        <p:spPr>
          <a:xfrm>
            <a:off x="5823926" y="5853865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Запуск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DCE62-340E-4FF4-9615-E182123CE1C8}"/>
              </a:ext>
            </a:extLst>
          </p:cNvPr>
          <p:cNvSpPr txBox="1"/>
          <p:nvPr/>
        </p:nvSpPr>
        <p:spPr>
          <a:xfrm>
            <a:off x="9742935" y="5897021"/>
            <a:ext cx="119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232080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абочий цикл программы">
            <a:extLst>
              <a:ext uri="{FF2B5EF4-FFF2-40B4-BE49-F238E27FC236}">
                <a16:creationId xmlns:a16="http://schemas.microsoft.com/office/drawing/2014/main" id="{4CC7524D-1891-4913-8F21-E90F63763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19" y="1443841"/>
            <a:ext cx="4762500" cy="19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терпретация программы">
            <a:extLst>
              <a:ext uri="{FF2B5EF4-FFF2-40B4-BE49-F238E27FC236}">
                <a16:creationId xmlns:a16="http://schemas.microsoft.com/office/drawing/2014/main" id="{ECCD40F1-8DB0-471E-9F76-5F9F562A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19" y="3967480"/>
            <a:ext cx="4762500" cy="19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60C4EE-F729-4F15-9559-17B6B8A81C3C}"/>
              </a:ext>
            </a:extLst>
          </p:cNvPr>
          <p:cNvSpPr txBox="1"/>
          <p:nvPr/>
        </p:nvSpPr>
        <p:spPr>
          <a:xfrm>
            <a:off x="782319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inherit"/>
              </a:rPr>
              <a:t> Интерпретатор берет одну инструкцию, транслирует и выполняет ее, а затем берет следующую инструкцию. Компилятор же транслирует всю программу сразу, а потом выполняет ее.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inherit"/>
              </a:rPr>
              <a:t> Компилятор генерирует отчет об ошибках после трансляции всего, в то время как интерпретатор прекратит трансляцию после первой найденной ошибки.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lang="ru-RU" b="0" i="0" dirty="0">
                <a:solidFill>
                  <a:srgbClr val="212529"/>
                </a:solidFill>
                <a:effectLst/>
                <a:latin typeface="Onest"/>
              </a:rPr>
              <a:t>Компиляция работает быстрее интерпретации, потому что компилятор запускается только один раз: делает перевод и отдает его процессору. Интерпретатор же запускается на каждой строке кода и нужен при каждом запуске программы. Кроме того, программный код в компиляторе уже переведен в машинный, поэтому требуется намного меньше времени для его исполнения.</a:t>
            </a:r>
            <a:endParaRPr lang="ru-RU" b="0" i="0" dirty="0">
              <a:solidFill>
                <a:srgbClr val="222222"/>
              </a:solidFill>
              <a:effectLst/>
              <a:latin typeface="inheri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630E4-81C8-4428-BC93-DB1449739A8D}"/>
              </a:ext>
            </a:extLst>
          </p:cNvPr>
          <p:cNvSpPr txBox="1"/>
          <p:nvPr/>
        </p:nvSpPr>
        <p:spPr>
          <a:xfrm>
            <a:off x="782319" y="503659"/>
            <a:ext cx="128625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между компиляцией и интерпретацией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7FA14-4775-43BA-8A3F-8A5A0845A7C0}"/>
              </a:ext>
            </a:extLst>
          </p:cNvPr>
          <p:cNvSpPr txBox="1"/>
          <p:nvPr/>
        </p:nvSpPr>
        <p:spPr>
          <a:xfrm>
            <a:off x="8543288" y="3291964"/>
            <a:ext cx="1432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9508E-9023-4F47-86B4-C145658FEB9B}"/>
              </a:ext>
            </a:extLst>
          </p:cNvPr>
          <p:cNvSpPr txBox="1"/>
          <p:nvPr/>
        </p:nvSpPr>
        <p:spPr>
          <a:xfrm>
            <a:off x="8399778" y="5889491"/>
            <a:ext cx="171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</a:t>
            </a:r>
          </a:p>
        </p:txBody>
      </p:sp>
    </p:spTree>
    <p:extLst>
      <p:ext uri="{BB962C8B-B14F-4D97-AF65-F5344CB8AC3E}">
        <p14:creationId xmlns:p14="http://schemas.microsoft.com/office/powerpoint/2010/main" val="174936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686D2-6567-4CF0-80CE-2D3F62A31776}"/>
              </a:ext>
            </a:extLst>
          </p:cNvPr>
          <p:cNvSpPr txBox="1"/>
          <p:nvPr/>
        </p:nvSpPr>
        <p:spPr>
          <a:xfrm>
            <a:off x="782319" y="503659"/>
            <a:ext cx="57099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D88BE-B558-4466-BE90-EA97EF134FFF}"/>
              </a:ext>
            </a:extLst>
          </p:cNvPr>
          <p:cNvSpPr txBox="1"/>
          <p:nvPr/>
        </p:nvSpPr>
        <p:spPr>
          <a:xfrm>
            <a:off x="782319" y="1874728"/>
            <a:ext cx="88554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вы разработали приложение и уже готовитесь передать его заказчику. Здесь возникает вопрос окружения - хочется быть уверенным, что заказчик справится с установкой правильной версии Python и всех вспомогательных библиотек, но это не всегда простая задача. Было бы удобно упаковать приложение в автономный исполняемый файл. Но как это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165161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7E07A-27D0-4384-BA4B-4EBA327826CD}"/>
              </a:ext>
            </a:extLst>
          </p:cNvPr>
          <p:cNvSpPr txBox="1"/>
          <p:nvPr/>
        </p:nvSpPr>
        <p:spPr>
          <a:xfrm>
            <a:off x="782319" y="503659"/>
            <a:ext cx="11409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AOT-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помощью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PyInstaller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A6F7C-D281-40F5-9D10-CDD535C420DF}"/>
              </a:ext>
            </a:extLst>
          </p:cNvPr>
          <p:cNvSpPr txBox="1"/>
          <p:nvPr/>
        </p:nvSpPr>
        <p:spPr>
          <a:xfrm>
            <a:off x="782319" y="1273100"/>
            <a:ext cx="110500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PyInstaller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языка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создавать из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файл.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pyinstaller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установки этого пакета(в командной строке)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pyinstaller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file_name.py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создания исполняемого файла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этой команды в текущей директории появится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111111"/>
                </a:solidFill>
                <a:latin typeface="-apple-system"/>
                <a:cs typeface="Times New Roman" panose="02020603050405020304" pitchFamily="18" charset="0"/>
              </a:rPr>
              <a:t>file_name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lang="ru-RU" sz="2800" b="1" i="0" dirty="0" err="1">
                <a:solidFill>
                  <a:srgbClr val="111111"/>
                </a:solidFill>
                <a:effectLst/>
                <a:latin typeface="-apple-system"/>
              </a:rPr>
              <a:t>spec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 – файл спецификации (используется для ускорения будущих сборок приложения, связи</a:t>
            </a:r>
            <a:r>
              <a:rPr lang="en-US" sz="28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800" dirty="0">
                <a:solidFill>
                  <a:srgbClr val="111111"/>
                </a:solidFill>
                <a:latin typeface="-apple-system"/>
              </a:rPr>
              <a:t>файлов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, для включения .</a:t>
            </a:r>
            <a:r>
              <a:rPr lang="ru-RU" sz="2800" b="0" i="0" dirty="0" err="1">
                <a:solidFill>
                  <a:srgbClr val="111111"/>
                </a:solidFill>
                <a:effectLst/>
                <a:latin typeface="-apple-system"/>
              </a:rPr>
              <a:t>dll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 и .</a:t>
            </a:r>
            <a:r>
              <a:rPr lang="ru-RU" sz="2800" b="0" i="0" dirty="0" err="1">
                <a:solidFill>
                  <a:srgbClr val="111111"/>
                </a:solidFill>
                <a:effectLst/>
                <a:latin typeface="-apple-system"/>
              </a:rPr>
              <a:t>so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 файлов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и пр.);</a:t>
            </a:r>
            <a:b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sz="2800" b="1" i="0" dirty="0" err="1">
                <a:solidFill>
                  <a:srgbClr val="111111"/>
                </a:solidFill>
                <a:effectLst/>
                <a:latin typeface="-apple-system"/>
              </a:rPr>
              <a:t>build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-apple-system"/>
              </a:rPr>
              <a:t>/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 – директория с метаданными для сборки исполняемого файла;</a:t>
            </a:r>
          </a:p>
          <a:p>
            <a:r>
              <a:rPr lang="ru-RU" sz="2800" b="1" i="0" dirty="0" err="1">
                <a:solidFill>
                  <a:srgbClr val="111111"/>
                </a:solidFill>
                <a:effectLst/>
                <a:latin typeface="-apple-system"/>
              </a:rPr>
              <a:t>dist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-apple-system"/>
              </a:rPr>
              <a:t>/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 – директория, содержащая все зависимости и исполняемый файл.</a:t>
            </a:r>
            <a:b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Сборку приложения можно настраивать.</a:t>
            </a:r>
          </a:p>
        </p:txBody>
      </p:sp>
    </p:spTree>
    <p:extLst>
      <p:ext uri="{BB962C8B-B14F-4D97-AF65-F5344CB8AC3E}">
        <p14:creationId xmlns:p14="http://schemas.microsoft.com/office/powerpoint/2010/main" val="208896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C51BA-CCCF-421E-BC1A-532C15C72A3F}"/>
              </a:ext>
            </a:extLst>
          </p:cNvPr>
          <p:cNvSpPr txBox="1"/>
          <p:nvPr/>
        </p:nvSpPr>
        <p:spPr>
          <a:xfrm>
            <a:off x="782319" y="477002"/>
            <a:ext cx="11409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AOT-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помощью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PyInstaller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726333-3B52-4FE5-86E5-2F500C5E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1336250"/>
            <a:ext cx="3224827" cy="19373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D66BAB-6225-4499-8DD7-EE169876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" y="5242583"/>
            <a:ext cx="4155426" cy="111175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997D22-49C4-4F70-A5FD-5092DCE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19" y="3545499"/>
            <a:ext cx="9345364" cy="14251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6AAE41F-E616-4527-AC91-09B23D0A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87827"/>
            <a:ext cx="2458669" cy="12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7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5CFCB-1F2D-47E5-BF77-4CDF72772BBF}"/>
              </a:ext>
            </a:extLst>
          </p:cNvPr>
          <p:cNvSpPr txBox="1"/>
          <p:nvPr/>
        </p:nvSpPr>
        <p:spPr>
          <a:xfrm>
            <a:off x="782319" y="521947"/>
            <a:ext cx="11050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AOT-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помощью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cx-Freeze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EA6DE-643A-403F-87B0-62EF8EB7B9AA}"/>
              </a:ext>
            </a:extLst>
          </p:cNvPr>
          <p:cNvSpPr txBox="1"/>
          <p:nvPr/>
        </p:nvSpPr>
        <p:spPr>
          <a:xfrm>
            <a:off x="782318" y="2090172"/>
            <a:ext cx="110500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cx-Freeze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языка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создавать из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файл.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cx-Freeze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установки пакета(в командной строке)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cxfreeze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file_name.py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создания исполняемого файла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этой команды в текущей директории появится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sz="2800" b="1" i="0" dirty="0" err="1">
                <a:solidFill>
                  <a:srgbClr val="111111"/>
                </a:solidFill>
                <a:effectLst/>
                <a:latin typeface="-apple-system"/>
              </a:rPr>
              <a:t>build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-apple-system"/>
              </a:rPr>
              <a:t>/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 – директория с </a:t>
            </a:r>
            <a:r>
              <a:rPr lang="ru-RU" sz="2800" dirty="0">
                <a:solidFill>
                  <a:srgbClr val="111111"/>
                </a:solidFill>
                <a:latin typeface="-apple-system"/>
              </a:rPr>
              <a:t>исполняемым файлом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994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19BCE-1CF5-4564-AA86-19DBF17EED75}"/>
              </a:ext>
            </a:extLst>
          </p:cNvPr>
          <p:cNvSpPr txBox="1"/>
          <p:nvPr/>
        </p:nvSpPr>
        <p:spPr>
          <a:xfrm>
            <a:off x="782319" y="521947"/>
            <a:ext cx="11050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AOT-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помощью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cx-Freeze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F81692-ADCB-456E-B20A-3675396B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1291388"/>
            <a:ext cx="4032688" cy="1250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C79EDD-1675-49D8-A982-F9CBDB81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" y="2904483"/>
            <a:ext cx="8379970" cy="22791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CD0768-8A30-4DC6-A90A-C81F4F6BB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19" y="5546096"/>
            <a:ext cx="5728209" cy="10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9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82BAF-BE3B-4E4E-83CB-76FFF3D2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7285"/>
            <a:ext cx="7567863" cy="693654"/>
          </a:xfrm>
        </p:spPr>
        <p:txBody>
          <a:bodyPr>
            <a:no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транслятор?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D27D4-E1FD-4619-8CCD-200661469A3A}"/>
              </a:ext>
            </a:extLst>
          </p:cNvPr>
          <p:cNvSpPr txBox="1"/>
          <p:nvPr/>
        </p:nvSpPr>
        <p:spPr>
          <a:xfrm>
            <a:off x="838199" y="1874728"/>
            <a:ext cx="81982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Утилита*, которая преобразовывает написанную программу в машинный код.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подробно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Утилита, которая, проходя через несколько определенных этапов, преобразует написанную программу в машинный код.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884DC-4F4D-40B5-93D9-1E1407988C7B}"/>
              </a:ext>
            </a:extLst>
          </p:cNvPr>
          <p:cNvSpPr txBox="1"/>
          <p:nvPr/>
        </p:nvSpPr>
        <p:spPr>
          <a:xfrm>
            <a:off x="838199" y="5657060"/>
            <a:ext cx="10150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>
                  <a:glow>
                    <a:schemeClr val="accent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*Имеется ли и в чем заключается разница между утилитой и программой?</a:t>
            </a:r>
          </a:p>
        </p:txBody>
      </p:sp>
    </p:spTree>
    <p:extLst>
      <p:ext uri="{BB962C8B-B14F-4D97-AF65-F5344CB8AC3E}">
        <p14:creationId xmlns:p14="http://schemas.microsoft.com/office/powerpoint/2010/main" val="186262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6B6E0-69C6-42E7-8921-CE927B415AAE}"/>
              </a:ext>
            </a:extLst>
          </p:cNvPr>
          <p:cNvSpPr txBox="1"/>
          <p:nvPr/>
        </p:nvSpPr>
        <p:spPr>
          <a:xfrm>
            <a:off x="782319" y="485371"/>
            <a:ext cx="11050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AOT-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помощью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Nuitka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035E5-E9D4-44E4-A38F-025A6D9929FD}"/>
              </a:ext>
            </a:extLst>
          </p:cNvPr>
          <p:cNvSpPr txBox="1"/>
          <p:nvPr/>
        </p:nvSpPr>
        <p:spPr>
          <a:xfrm>
            <a:off x="782318" y="2090172"/>
            <a:ext cx="110500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Nuitka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языка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создавать из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файл.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nuitka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установки пакета(в командной строке)</a:t>
            </a:r>
          </a:p>
          <a:p>
            <a:r>
              <a:rPr lang="en-US" sz="28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nuitka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создания исполняемого файла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этой команды в текущей директории появится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hello.build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- </a:t>
            </a:r>
            <a:r>
              <a:rPr lang="ru-RU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директория</a:t>
            </a:r>
            <a:r>
              <a:rPr lang="ru-RU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метаданными для сборки исполняемого файла;</a:t>
            </a:r>
            <a:b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hello.cmd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hello.exe </a:t>
            </a:r>
            <a:r>
              <a:rPr lang="en-US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файл</a:t>
            </a:r>
            <a:r>
              <a:rPr lang="en-US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33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163F8-B1A4-4EB3-9C99-A456EBD3A83F}"/>
              </a:ext>
            </a:extLst>
          </p:cNvPr>
          <p:cNvSpPr txBox="1"/>
          <p:nvPr/>
        </p:nvSpPr>
        <p:spPr>
          <a:xfrm>
            <a:off x="782319" y="485371"/>
            <a:ext cx="11050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AOT-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помощью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Nuitka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05414-6B34-435E-8E7D-42242ED9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1404050"/>
            <a:ext cx="3640095" cy="18141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8C2583-1706-4501-A1B8-BCF67C62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" y="3429000"/>
            <a:ext cx="9762097" cy="32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9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34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0FCF4-A390-4BD3-BEBA-F4644EEC52E4}"/>
              </a:ext>
            </a:extLst>
          </p:cNvPr>
          <p:cNvSpPr txBox="1"/>
          <p:nvPr/>
        </p:nvSpPr>
        <p:spPr>
          <a:xfrm>
            <a:off x="782319" y="503659"/>
            <a:ext cx="100624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трансляторов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D98CA-9F81-4D65-B4F9-2BF88745D7CC}"/>
              </a:ext>
            </a:extLst>
          </p:cNvPr>
          <p:cNvSpPr txBox="1"/>
          <p:nvPr/>
        </p:nvSpPr>
        <p:spPr>
          <a:xfrm>
            <a:off x="782319" y="1874728"/>
            <a:ext cx="104648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Интерпретатор – транслятор, выполняющий построчный анализ, обработку и выполнение каждой отдельной команды.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AOT-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компилятор(статическая компиляция)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транслятор, в котором используется метод компиляции перед исполнением(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Ahead-Of-Time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компилятор(динамическая компиляция) – транслятор, в котором используется метод компиляции во время исполнения(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Just-In-Time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6480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40A01-B28C-4099-B404-57A5D70B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86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компиляции кода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41A41-7E00-4747-8BBD-D6EA430B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1592"/>
            <a:ext cx="10515600" cy="2094815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Ассемблирование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линковка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3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789E-0696-4F4C-93AA-ACEF408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505"/>
            <a:ext cx="10515600" cy="627460"/>
          </a:xfrm>
        </p:spPr>
        <p:txBody>
          <a:bodyPr>
            <a:no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первая стадия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B5B57-4906-468F-9712-A35BC6BB76C9}"/>
              </a:ext>
            </a:extLst>
          </p:cNvPr>
          <p:cNvSpPr txBox="1"/>
          <p:nvPr/>
        </p:nvSpPr>
        <p:spPr>
          <a:xfrm>
            <a:off x="736599" y="1905506"/>
            <a:ext cx="91560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программа проходит через препроцессор, который отвечает за 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2800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хэдеров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код (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удаление комментирования, замена макросов (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их значениями, выбирает нужные куски кода в соответствии с условиями 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#if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#ifdef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#ifndef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преобразуется в файл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файла, который прошёл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команды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g++ -E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5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85F70836-13BA-465D-9F53-4757C924B47F}"/>
              </a:ext>
            </a:extLst>
          </p:cNvPr>
          <p:cNvSpPr/>
          <p:nvPr/>
        </p:nvSpPr>
        <p:spPr>
          <a:xfrm>
            <a:off x="4289004" y="3278631"/>
            <a:ext cx="350602" cy="30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FC273-EE33-4B9F-87C8-D265E4B3A20E}"/>
              </a:ext>
            </a:extLst>
          </p:cNvPr>
          <p:cNvSpPr txBox="1"/>
          <p:nvPr/>
        </p:nvSpPr>
        <p:spPr>
          <a:xfrm>
            <a:off x="8772861" y="5712671"/>
            <a:ext cx="3169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Очень-очень маленькая часть библиотеки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полном файле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example.ii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18B6C-66FF-4B02-A3B9-9BA07ED06210}"/>
              </a:ext>
            </a:extLst>
          </p:cNvPr>
          <p:cNvSpPr txBox="1"/>
          <p:nvPr/>
        </p:nvSpPr>
        <p:spPr>
          <a:xfrm>
            <a:off x="1214281" y="4913166"/>
            <a:ext cx="176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example.cpp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74A0670-D0FB-4871-A2E4-FCC5924E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837" y="586663"/>
            <a:ext cx="1995968" cy="51260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DD73DF-1929-4FF6-B61C-864E2535C946}"/>
              </a:ext>
            </a:extLst>
          </p:cNvPr>
          <p:cNvSpPr txBox="1"/>
          <p:nvPr/>
        </p:nvSpPr>
        <p:spPr>
          <a:xfrm>
            <a:off x="836194" y="505143"/>
            <a:ext cx="7052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препроцессинга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F77F5C-7733-4493-AC26-9C81645E5FA8}"/>
              </a:ext>
            </a:extLst>
          </p:cNvPr>
          <p:cNvSpPr txBox="1"/>
          <p:nvPr/>
        </p:nvSpPr>
        <p:spPr>
          <a:xfrm>
            <a:off x="4723576" y="4913166"/>
            <a:ext cx="2744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example.ii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E3AE4-D8C8-4D65-8451-EF216843CFFF}"/>
              </a:ext>
            </a:extLst>
          </p:cNvPr>
          <p:cNvSpPr txBox="1"/>
          <p:nvPr/>
        </p:nvSpPr>
        <p:spPr>
          <a:xfrm>
            <a:off x="4825837" y="1286553"/>
            <a:ext cx="25403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Выше расположены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 31456 строк кода библиотеки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&lt;iostream&gt;*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1758F22-C3C8-4994-91AA-EB112937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774" y="2363771"/>
            <a:ext cx="2676411" cy="254939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6BE4A41-8197-4DCB-919D-A14F64CEC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12" y="1984956"/>
            <a:ext cx="3578875" cy="28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AA1D568-6317-4FAD-B5E3-6D3F11DD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761"/>
            <a:ext cx="10515600" cy="627460"/>
          </a:xfrm>
        </p:spPr>
        <p:txBody>
          <a:bodyPr>
            <a:no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 – вторая стадия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82A14-0E8A-46D6-9520-FAD66EE24CAB}"/>
              </a:ext>
            </a:extLst>
          </p:cNvPr>
          <p:cNvSpPr txBox="1"/>
          <p:nvPr/>
        </p:nvSpPr>
        <p:spPr>
          <a:xfrm>
            <a:off x="736599" y="1898672"/>
            <a:ext cx="91560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компиляции происходит превращение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полного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ассемблерный код.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.ii 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преобразуется в файл 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файла, который прошёл ассемблирование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команды</a:t>
            </a:r>
            <a:b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g++ -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 -o </a:t>
            </a:r>
            <a:r>
              <a:rPr lang="en-US" sz="28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1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B05288-4533-4006-9FF2-175F4281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26" y="1346331"/>
            <a:ext cx="4110699" cy="4773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A1DA0-87C7-4DEA-B726-42E0F073D539}"/>
              </a:ext>
            </a:extLst>
          </p:cNvPr>
          <p:cNvSpPr txBox="1"/>
          <p:nvPr/>
        </p:nvSpPr>
        <p:spPr>
          <a:xfrm>
            <a:off x="853440" y="50208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компиляции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9D8A9-3028-42E0-8C1B-5D808859240A}"/>
              </a:ext>
            </a:extLst>
          </p:cNvPr>
          <p:cNvSpPr txBox="1"/>
          <p:nvPr/>
        </p:nvSpPr>
        <p:spPr>
          <a:xfrm>
            <a:off x="819222" y="5254800"/>
            <a:ext cx="2744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example.ii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D3E68-AF2B-49A8-9C03-1A21F780DB0F}"/>
              </a:ext>
            </a:extLst>
          </p:cNvPr>
          <p:cNvSpPr txBox="1"/>
          <p:nvPr/>
        </p:nvSpPr>
        <p:spPr>
          <a:xfrm>
            <a:off x="955700" y="1634844"/>
            <a:ext cx="25403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Выше расположены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 31456 строк кода библиотеки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&lt;iostream&gt;*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20EA1-3186-4A78-8815-149E52555282}"/>
              </a:ext>
            </a:extLst>
          </p:cNvPr>
          <p:cNvSpPr txBox="1"/>
          <p:nvPr/>
        </p:nvSpPr>
        <p:spPr>
          <a:xfrm>
            <a:off x="6498524" y="6119498"/>
            <a:ext cx="1745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example.s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E89BE39-5F77-4A28-BA0F-DD0CA2AF82DE}"/>
              </a:ext>
            </a:extLst>
          </p:cNvPr>
          <p:cNvSpPr/>
          <p:nvPr/>
        </p:nvSpPr>
        <p:spPr>
          <a:xfrm>
            <a:off x="3970505" y="3606422"/>
            <a:ext cx="938784" cy="252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B5C861-B96C-4127-A407-F7585F347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57" y="2705405"/>
            <a:ext cx="2676411" cy="25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8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955E90-6B3B-41CD-BB14-25EA417EB08E}"/>
              </a:ext>
            </a:extLst>
          </p:cNvPr>
          <p:cNvSpPr txBox="1"/>
          <p:nvPr/>
        </p:nvSpPr>
        <p:spPr>
          <a:xfrm>
            <a:off x="847343" y="508981"/>
            <a:ext cx="94356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Ассемблирование –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третия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стадия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BC064-1297-418D-9D73-4D2A8CC059C9}"/>
              </a:ext>
            </a:extLst>
          </p:cNvPr>
          <p:cNvSpPr txBox="1"/>
          <p:nvPr/>
        </p:nvSpPr>
        <p:spPr>
          <a:xfrm>
            <a:off x="847344" y="1436918"/>
            <a:ext cx="81625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этапе происходит превращение ассемблерного кода в машинный. Файл становится объектным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преобразуется в файл 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obj/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объектный файл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команды</a:t>
            </a:r>
            <a:b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g++ -</a:t>
            </a:r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-o </a:t>
            </a:r>
            <a:r>
              <a:rPr lang="en-US" sz="28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ru-RU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b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формата объектный файл имеет разное расширение. </a:t>
            </a:r>
            <a:b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LF(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-подобные ОС</a:t>
            </a:r>
            <a:r>
              <a:rPr lang="en-US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*.o</a:t>
            </a:r>
            <a:b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COFF(Windows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пр.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*.obj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595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1054</Words>
  <Application>Microsoft Office PowerPoint</Application>
  <PresentationFormat>Широкоэкранный</PresentationFormat>
  <Paragraphs>81</Paragraphs>
  <Slides>22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inherit</vt:lpstr>
      <vt:lpstr>Onest</vt:lpstr>
      <vt:lpstr>Times New Roman</vt:lpstr>
      <vt:lpstr>Тема Office</vt:lpstr>
      <vt:lpstr>Презентация PowerPoint</vt:lpstr>
      <vt:lpstr>Что такое транслятор?</vt:lpstr>
      <vt:lpstr>Презентация PowerPoint</vt:lpstr>
      <vt:lpstr>Этапы компиляции кода С++</vt:lpstr>
      <vt:lpstr>Препроцессинг – первая стадия</vt:lpstr>
      <vt:lpstr>Презентация PowerPoint</vt:lpstr>
      <vt:lpstr>Трансляция – вторая стадия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Александров</dc:creator>
  <cp:lastModifiedBy>Саша Александров</cp:lastModifiedBy>
  <cp:revision>8</cp:revision>
  <dcterms:created xsi:type="dcterms:W3CDTF">2022-10-25T17:15:17Z</dcterms:created>
  <dcterms:modified xsi:type="dcterms:W3CDTF">2022-10-30T16:51:56Z</dcterms:modified>
</cp:coreProperties>
</file>