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85845" autoAdjust="0"/>
  </p:normalViewPr>
  <p:slideViewPr>
    <p:cSldViewPr>
      <p:cViewPr varScale="1">
        <p:scale>
          <a:sx n="49" d="100"/>
          <a:sy n="49" d="100"/>
        </p:scale>
        <p:origin x="1046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Выполнили студенты группы ПИ-1-22</a:t>
            </a:r>
            <a:br>
              <a:rPr lang="ru-RU" dirty="0"/>
            </a:br>
            <a:r>
              <a:rPr lang="ru-RU" dirty="0" err="1"/>
              <a:t>Матижева</a:t>
            </a:r>
            <a:r>
              <a:rPr lang="ru-RU" dirty="0"/>
              <a:t> Анна</a:t>
            </a:r>
            <a:br>
              <a:rPr lang="ru-RU" dirty="0"/>
            </a:br>
            <a:r>
              <a:rPr lang="ru-RU" dirty="0"/>
              <a:t>Соловьёв Леонид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Управление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блоков создадим функцию </a:t>
            </a:r>
            <a:r>
              <a:rPr lang="en-US" dirty="0" err="1"/>
              <a:t>detect_collision</a:t>
            </a:r>
            <a:r>
              <a:rPr lang="en-US" dirty="0"/>
              <a:t> </a:t>
            </a:r>
            <a:r>
              <a:rPr lang="ru-RU" dirty="0"/>
              <a:t>с параметрами</a:t>
            </a:r>
            <a:r>
              <a:rPr lang="en-US" dirty="0"/>
              <a:t>: </a:t>
            </a:r>
            <a:r>
              <a:rPr lang="ru-RU" dirty="0"/>
              <a:t>текущие </a:t>
            </a:r>
            <a:r>
              <a:rPr lang="en-US" dirty="0"/>
              <a:t>dx </a:t>
            </a:r>
            <a:r>
              <a:rPr lang="ru-RU" dirty="0"/>
              <a:t>и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ru-RU" dirty="0"/>
              <a:t>объект мяча, объект прямоугольника.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2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9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Игрок выигрывает, если блоки закончились, и проигрывает, если мяч коснулся нижней границы экрана.</a:t>
            </a:r>
            <a:r>
              <a:rPr lang="en-US" sz="1800" dirty="0">
                <a:solidFill>
                  <a:srgbClr val="383A42"/>
                </a:solidFill>
                <a:effectLst/>
              </a:rPr>
              <a:t> </a:t>
            </a:r>
            <a:br>
              <a:rPr lang="en-US" sz="1800" dirty="0">
                <a:solidFill>
                  <a:srgbClr val="383A42"/>
                </a:solidFill>
                <a:effectLst/>
              </a:rPr>
            </a:br>
            <a:endParaRPr lang="en-US" sz="1800" dirty="0">
              <a:solidFill>
                <a:srgbClr val="383A42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с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Разработка игрового ПО – самая интересная и увлекательная из областей информатики.</a:t>
            </a:r>
            <a:br>
              <a:rPr lang="ru-RU" dirty="0"/>
            </a:br>
            <a:r>
              <a:rPr lang="ru-RU" dirty="0"/>
              <a:t>Одним из самых первых созданных игр является </a:t>
            </a:r>
            <a:r>
              <a:rPr lang="en-US" dirty="0"/>
              <a:t>“</a:t>
            </a:r>
            <a:r>
              <a:rPr lang="ru-RU" dirty="0" err="1"/>
              <a:t>Арканоид</a:t>
            </a:r>
            <a:r>
              <a:rPr lang="en-US" dirty="0"/>
              <a:t>”</a:t>
            </a:r>
            <a:r>
              <a:rPr lang="ru-RU" dirty="0"/>
              <a:t>, которая была создана в 1986 году.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4445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В качестве технологии для создания игрового ПО был выбран язык программирования Python. </a:t>
            </a:r>
          </a:p>
          <a:p>
            <a:pPr marL="0" lvl="0" indent="4445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Python — это высокоуровневый язык программирования общего назначения, который используется в том числе и для разработки веб-приложений. Язык ориентирован на повышение производительности разработчика и читаемости кода. </a:t>
            </a:r>
          </a:p>
          <a:p>
            <a:r>
              <a:rPr lang="ru-RU" baseline="-25000" dirty="0"/>
              <a:t>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Описание целей и задач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5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180" marR="362585" indent="448310" algn="just">
              <a:lnSpc>
                <a:spcPct val="165000"/>
              </a:lnSpc>
              <a:spcBef>
                <a:spcPts val="0"/>
              </a:spcBef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Игровое поле представляет собой прямоугольное окно размером 1200х800 пикселей. Движущиеся объекты: шарик и платформа. Управляемые объекты: платформа. Суть игры заключается в следующем: игрок должен, не давая шарику упасть, уничтожить все блоки, находящиеся в верхней части окна. Шарик отскакивает от всех границ окна, кроме нижней, так же как и от платформы с блоками. Если мячик упал – игра проиграна, если блоков не осталось – игра выиграна.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0180" marR="362585" indent="448310" algn="just">
              <a:lnSpc>
                <a:spcPct val="165000"/>
              </a:lnSpc>
              <a:spcBef>
                <a:spcPts val="0"/>
              </a:spcBef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того, чтобы начать игру необходимо запустить код. Управляющие клавиши: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“Влево”/”Вправо” по желанию. Для того, чтобы выйти из игры, нужно нажать кнопку “Выход ”, находящуюся на окне. 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Montserrat" panose="00000500000000000000" pitchFamily="2" charset="-52"/>
              </a:rPr>
              <a:t>Первый шаг в разработке игры - создание игрового поля. Игровое поле представляет собой матрицу, состоящую из клеток. Каждая клетка может быть заполнена или пустой.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Montserrat" panose="00000500000000000000" pitchFamily="2" charset="-52"/>
              </a:rPr>
              <a:t>	Для создания игрового поля в Python используется библиотека </a:t>
            </a:r>
            <a:r>
              <a:rPr lang="ru-RU" sz="1600" dirty="0" err="1">
                <a:solidFill>
                  <a:srgbClr val="000000"/>
                </a:solidFill>
                <a:latin typeface="Montserrat" panose="00000500000000000000" pitchFamily="2" charset="-52"/>
              </a:rPr>
              <a:t>Pygame</a:t>
            </a:r>
            <a:r>
              <a:rPr lang="ru-RU" sz="1600" dirty="0">
                <a:solidFill>
                  <a:srgbClr val="000000"/>
                </a:solidFill>
                <a:latin typeface="Montserrat" panose="00000500000000000000" pitchFamily="2" charset="-52"/>
              </a:rPr>
              <a:t>. Мы создаем окно заданного размера 600 на 500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Основной элемент игры – платформа, благодаря которой мяч может отскакивать. Представляет из себя обычный прямоугольник, который можно перемещать влево</a:t>
            </a:r>
            <a:r>
              <a:rPr lang="en-US" dirty="0"/>
              <a:t>/</a:t>
            </a:r>
            <a:r>
              <a:rPr lang="ru-RU" dirty="0"/>
              <a:t>вправо.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того, чтобы блоки как-то можно было разбивать – необходимо создать мяч. Он представляет из себя равносторонний прямоугольник, но при отрисовке мы описыванием через него окружность.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1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создать сами блоки и цвета для них можно использовать списочные выражения.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BF507-3969-82BC-2D81-7F678E461D3C}"/>
              </a:ext>
            </a:extLst>
          </p:cNvPr>
          <p:cNvSpPr txBox="1"/>
          <p:nvPr/>
        </p:nvSpPr>
        <p:spPr>
          <a:xfrm>
            <a:off x="989012" y="1828800"/>
            <a:ext cx="61077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Создание игрового программного обеспечения </a:t>
            </a:r>
            <a:r>
              <a:rPr lang="en-US" sz="4000" b="1" dirty="0"/>
              <a:t>“</a:t>
            </a:r>
            <a:r>
              <a:rPr lang="ru-RU" sz="4000" b="1" dirty="0" err="1"/>
              <a:t>Арканоид</a:t>
            </a:r>
            <a:r>
              <a:rPr lang="en-US" sz="4000" b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7B60-64BF-7424-77DA-409761B768DF}"/>
              </a:ext>
            </a:extLst>
          </p:cNvPr>
          <p:cNvSpPr txBox="1"/>
          <p:nvPr/>
        </p:nvSpPr>
        <p:spPr>
          <a:xfrm>
            <a:off x="6627812" y="4767827"/>
            <a:ext cx="6107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Выполнили студенты группы ПИ-1-22</a:t>
            </a:r>
            <a:br>
              <a:rPr lang="ru-RU" dirty="0"/>
            </a:br>
            <a:r>
              <a:rPr lang="ru-RU" dirty="0" err="1"/>
              <a:t>Матижева</a:t>
            </a:r>
            <a:r>
              <a:rPr lang="ru-RU" dirty="0"/>
              <a:t> Анна</a:t>
            </a:r>
            <a:br>
              <a:rPr lang="ru-RU" dirty="0"/>
            </a:br>
            <a:r>
              <a:rPr lang="ru-RU" dirty="0"/>
              <a:t>Соловьёв Леонид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995B4C-F45C-2103-AAC9-F930B69EF093}"/>
              </a:ext>
            </a:extLst>
          </p:cNvPr>
          <p:cNvSpPr txBox="1"/>
          <p:nvPr/>
        </p:nvSpPr>
        <p:spPr>
          <a:xfrm>
            <a:off x="1217612" y="1074241"/>
            <a:ext cx="10668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игрок мог управлять платформой, нужно добавить управление с помощью клавиш клавиатуры. В игре </a:t>
            </a:r>
            <a:r>
              <a:rPr lang="en-US" dirty="0"/>
              <a:t>“</a:t>
            </a:r>
            <a:r>
              <a:rPr lang="ru-RU" dirty="0" err="1"/>
              <a:t>Арканоид</a:t>
            </a:r>
            <a:r>
              <a:rPr lang="en-US" dirty="0"/>
              <a:t>” </a:t>
            </a:r>
            <a:r>
              <a:rPr lang="ru-RU" dirty="0"/>
              <a:t>используются только две клавиши, которые отвечают за движение вправо и влево</a:t>
            </a:r>
            <a:r>
              <a:rPr lang="en-US" dirty="0"/>
              <a:t>(A/D </a:t>
            </a:r>
            <a:r>
              <a:rPr lang="ru-RU" dirty="0"/>
              <a:t>или </a:t>
            </a:r>
            <a:r>
              <a:rPr lang="en-US" dirty="0"/>
              <a:t>“</a:t>
            </a:r>
            <a:r>
              <a:rPr lang="ru-RU" dirty="0"/>
              <a:t>Влево</a:t>
            </a:r>
            <a:r>
              <a:rPr lang="en-US" dirty="0"/>
              <a:t>”/”</a:t>
            </a:r>
            <a:r>
              <a:rPr lang="ru-RU" dirty="0"/>
              <a:t>Вправо</a:t>
            </a:r>
            <a:r>
              <a:rPr lang="en-US" dirty="0"/>
              <a:t>”)</a:t>
            </a:r>
            <a:r>
              <a:rPr lang="ru-RU" dirty="0"/>
              <a:t>. Для добавления этого функционала нам нужно считать события нажатых клавиш, и проверить нажаты ли нужные клавиши. Так же, чтобы платформа не заезжала за края окна, нужно проверить координату её левой</a:t>
            </a:r>
            <a:r>
              <a:rPr lang="en-US" dirty="0"/>
              <a:t>/</a:t>
            </a:r>
            <a:r>
              <a:rPr lang="ru-RU" dirty="0"/>
              <a:t>правой границы.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B2D1-F53D-2E52-D1D0-0BBD2EECE9A1}"/>
              </a:ext>
            </a:extLst>
          </p:cNvPr>
          <p:cNvSpPr txBox="1"/>
          <p:nvPr/>
        </p:nvSpPr>
        <p:spPr>
          <a:xfrm>
            <a:off x="3040551" y="304800"/>
            <a:ext cx="61077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Управление</a:t>
            </a:r>
            <a:endParaRPr lang="en-US" sz="44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4691E9-E43B-519C-6258-CA2C3FCF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55" y="3840388"/>
            <a:ext cx="564911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D5214-5327-1076-196C-45BAE840D29E}"/>
              </a:ext>
            </a:extLst>
          </p:cNvPr>
          <p:cNvSpPr txBox="1"/>
          <p:nvPr/>
        </p:nvSpPr>
        <p:spPr>
          <a:xfrm>
            <a:off x="1141412" y="228600"/>
            <a:ext cx="10591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Реализация движения мяча и коллизий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C34AB-26C3-2D48-B01A-64680F9F7CE7}"/>
              </a:ext>
            </a:extLst>
          </p:cNvPr>
          <p:cNvSpPr txBox="1"/>
          <p:nvPr/>
        </p:nvSpPr>
        <p:spPr>
          <a:xfrm>
            <a:off x="836612" y="998040"/>
            <a:ext cx="61077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мяч двигался нужно создать две дополнительные переменные, означающие изменение координат мяча, и с их помощью реализовать движение.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9B166C-A4BD-B311-5EFF-D16F1CD5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35" y="998040"/>
            <a:ext cx="4764668" cy="6021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FB26BA-EA0E-2691-D898-5CD3142B9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334" y="1696273"/>
            <a:ext cx="4764667" cy="1046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FA8E4F-0B2F-40FC-504A-DAC44AAA1D96}"/>
              </a:ext>
            </a:extLst>
          </p:cNvPr>
          <p:cNvSpPr txBox="1"/>
          <p:nvPr/>
        </p:nvSpPr>
        <p:spPr>
          <a:xfrm>
            <a:off x="836612" y="2743201"/>
            <a:ext cx="5867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игре есть несколько случаев коллизий.</a:t>
            </a:r>
            <a:br>
              <a:rPr lang="ru-RU" dirty="0"/>
            </a:br>
            <a:r>
              <a:rPr lang="ru-RU" dirty="0"/>
              <a:t>Мяч – платформа, мяч – правая</a:t>
            </a:r>
            <a:r>
              <a:rPr lang="en-US" dirty="0"/>
              <a:t>/</a:t>
            </a:r>
            <a:r>
              <a:rPr lang="ru-RU" dirty="0"/>
              <a:t>левая</a:t>
            </a:r>
            <a:r>
              <a:rPr lang="en-US" dirty="0"/>
              <a:t> </a:t>
            </a:r>
            <a:r>
              <a:rPr lang="ru-RU" dirty="0"/>
              <a:t>граница, мяч – верхняя граница, мяч – блоки.</a:t>
            </a:r>
          </a:p>
          <a:p>
            <a:r>
              <a:rPr lang="ru-RU" dirty="0"/>
              <a:t>При коллизии с платформой или верхней границей мяч отражается по вертикали, с правой</a:t>
            </a:r>
            <a:r>
              <a:rPr lang="en-US" dirty="0"/>
              <a:t>/</a:t>
            </a:r>
            <a:r>
              <a:rPr lang="ru-RU" dirty="0"/>
              <a:t>левой границей – по горизонтали</a:t>
            </a:r>
            <a:r>
              <a:rPr lang="en-US" dirty="0"/>
              <a:t>,</a:t>
            </a:r>
            <a:r>
              <a:rPr lang="ru-RU" dirty="0"/>
              <a:t> с блоками – в зависимости от того, где было взаимодействие(отдельная функция).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1AA28E-B662-E3B5-0CBA-15851DBCB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012" y="3265932"/>
            <a:ext cx="5268230" cy="28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B6F6CC-634D-31C4-64E6-2BC5951E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461548"/>
            <a:ext cx="4639322" cy="5934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7C35D-DA58-B6AB-A791-09F1933289D6}"/>
              </a:ext>
            </a:extLst>
          </p:cNvPr>
          <p:cNvSpPr txBox="1"/>
          <p:nvPr/>
        </p:nvSpPr>
        <p:spPr>
          <a:xfrm>
            <a:off x="836612" y="1447800"/>
            <a:ext cx="61077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блоков создадим функцию </a:t>
            </a:r>
            <a:r>
              <a:rPr lang="en-US" dirty="0" err="1"/>
              <a:t>detect_collision</a:t>
            </a:r>
            <a:r>
              <a:rPr lang="en-US" dirty="0"/>
              <a:t> </a:t>
            </a:r>
            <a:r>
              <a:rPr lang="ru-RU" dirty="0"/>
              <a:t>с параметрами</a:t>
            </a:r>
            <a:r>
              <a:rPr lang="en-US" dirty="0"/>
              <a:t>: </a:t>
            </a:r>
            <a:r>
              <a:rPr lang="ru-RU" dirty="0"/>
              <a:t>текущие </a:t>
            </a:r>
            <a:r>
              <a:rPr lang="en-US" dirty="0"/>
              <a:t>dx </a:t>
            </a:r>
            <a:r>
              <a:rPr lang="ru-RU" dirty="0"/>
              <a:t>и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ru-RU" dirty="0"/>
              <a:t>объект мяча, объект прямоугольника. В которой в зависимости от текущего движения мяча будем определять в какую сторону врезался мяч и возвращать измененные параметры для отскока.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1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11481B-AC1C-4A74-34BC-C8D2FF8245B1}"/>
              </a:ext>
            </a:extLst>
          </p:cNvPr>
          <p:cNvSpPr txBox="1"/>
          <p:nvPr/>
        </p:nvSpPr>
        <p:spPr>
          <a:xfrm>
            <a:off x="912812" y="1720840"/>
            <a:ext cx="61077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проверить столкнулся ли мяч с одним из блоков, нужно использовать функцию </a:t>
            </a:r>
            <a:r>
              <a:rPr lang="en-US" dirty="0" err="1"/>
              <a:t>collidelist</a:t>
            </a:r>
            <a:r>
              <a:rPr lang="en-US" dirty="0"/>
              <a:t>(</a:t>
            </a:r>
            <a:r>
              <a:rPr lang="ru-RU" dirty="0"/>
              <a:t>список блоков</a:t>
            </a:r>
            <a:r>
              <a:rPr lang="en-US" dirty="0"/>
              <a:t>)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Эта функция возвращает индекс блока, если мяч действительно столкнулся, или -1, если нет.</a:t>
            </a:r>
            <a:br>
              <a:rPr lang="ru-RU" dirty="0"/>
            </a:br>
            <a:r>
              <a:rPr lang="ru-RU" dirty="0"/>
              <a:t>Если столкновение произошло, то мы удаляем блок и его цвет и немного ускоряем игру.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8585F8-EB11-F797-2E91-80402A302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2271551"/>
            <a:ext cx="406774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7FCD8-3BA4-6A9C-09BE-82A01705F9B5}"/>
              </a:ext>
            </a:extLst>
          </p:cNvPr>
          <p:cNvSpPr txBox="1"/>
          <p:nvPr/>
        </p:nvSpPr>
        <p:spPr>
          <a:xfrm>
            <a:off x="1743014" y="304800"/>
            <a:ext cx="87027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Ситуация выигрыша и проигрыша</a:t>
            </a:r>
            <a:endParaRPr lang="en-US" sz="44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E8021A-D84F-0E65-A8CE-DBC7BD47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2937860"/>
            <a:ext cx="4419600" cy="361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6F46E-4007-E23D-A48C-96A8380B5247}"/>
              </a:ext>
            </a:extLst>
          </p:cNvPr>
          <p:cNvSpPr txBox="1"/>
          <p:nvPr/>
        </p:nvSpPr>
        <p:spPr>
          <a:xfrm>
            <a:off x="989012" y="1128887"/>
            <a:ext cx="10591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Игрок выигрывает, если блоки закончились, и проигрывает, если мяч коснулся нижней границы экрана.</a:t>
            </a:r>
            <a:r>
              <a:rPr lang="en-US" sz="2800" dirty="0">
                <a:effectLst/>
              </a:rPr>
              <a:t> </a:t>
            </a:r>
            <a:r>
              <a:rPr lang="ru-RU" sz="2800" dirty="0">
                <a:effectLst/>
              </a:rPr>
              <a:t>Для отображение текста была написана функция </a:t>
            </a:r>
            <a:r>
              <a:rPr lang="en-US" sz="2800" dirty="0" err="1">
                <a:effectLst/>
              </a:rPr>
              <a:t>draw_text</a:t>
            </a:r>
            <a:r>
              <a:rPr lang="en-US" sz="2800" dirty="0">
                <a:effectLst/>
              </a:rPr>
              <a:t> </a:t>
            </a:r>
            <a:r>
              <a:rPr lang="ru-RU" sz="2800" dirty="0"/>
              <a:t>с параметрами</a:t>
            </a:r>
            <a:r>
              <a:rPr lang="en-US" sz="2800" dirty="0"/>
              <a:t>: </a:t>
            </a:r>
            <a:r>
              <a:rPr lang="ru-RU" sz="2800" dirty="0"/>
              <a:t>окно вывода, текст, </a:t>
            </a:r>
            <a:r>
              <a:rPr lang="en-US" sz="2800" dirty="0"/>
              <a:t>x </a:t>
            </a:r>
            <a:r>
              <a:rPr lang="ru-RU" sz="2800" dirty="0"/>
              <a:t>и </a:t>
            </a:r>
            <a:r>
              <a:rPr lang="en-US" sz="2800" dirty="0"/>
              <a:t>y, </a:t>
            </a:r>
            <a:r>
              <a:rPr lang="ru-RU" sz="2800" dirty="0"/>
              <a:t>цвет текста.</a:t>
            </a:r>
            <a:endParaRPr lang="en-US" sz="2800" dirty="0"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F2E219-6AC6-2BFA-FDFA-0483A4A3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3429000"/>
            <a:ext cx="333421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3EDD42-B839-DF78-1F9B-6BAA05033756}"/>
              </a:ext>
            </a:extLst>
          </p:cNvPr>
          <p:cNvSpPr txBox="1"/>
          <p:nvPr/>
        </p:nvSpPr>
        <p:spPr>
          <a:xfrm>
            <a:off x="3040551" y="304800"/>
            <a:ext cx="61077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/>
              <a:t>Вывод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1C394-A9AE-E41A-1362-E7B40951BCDC}"/>
              </a:ext>
            </a:extLst>
          </p:cNvPr>
          <p:cNvSpPr txBox="1"/>
          <p:nvPr/>
        </p:nvSpPr>
        <p:spPr>
          <a:xfrm>
            <a:off x="1217612" y="1371600"/>
            <a:ext cx="1020066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	Разработка игры тетрис на языке программирования Python - это увлекательный процесс, который требует знаний и умений в программировании. Создание игры позволяет улучшить свои навыки и получить новый опыт.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	Мы рассмотрели основные этапы разработки игры тетрис на Python: создание игрового поля, объектов, управление, реализация столкновений.</a:t>
            </a:r>
          </a:p>
        </p:txBody>
      </p:sp>
    </p:spTree>
    <p:extLst>
      <p:ext uri="{BB962C8B-B14F-4D97-AF65-F5344CB8AC3E}">
        <p14:creationId xmlns:p14="http://schemas.microsoft.com/office/powerpoint/2010/main" val="362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CFEC4-6A85-E40A-21F8-2E224E2D1C92}"/>
              </a:ext>
            </a:extLst>
          </p:cNvPr>
          <p:cNvSpPr txBox="1"/>
          <p:nvPr/>
        </p:nvSpPr>
        <p:spPr>
          <a:xfrm>
            <a:off x="3040551" y="304800"/>
            <a:ext cx="61077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Введение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DC77F-57A8-D68E-8AA9-37D11807CEB1}"/>
              </a:ext>
            </a:extLst>
          </p:cNvPr>
          <p:cNvSpPr txBox="1"/>
          <p:nvPr/>
        </p:nvSpPr>
        <p:spPr>
          <a:xfrm>
            <a:off x="1819214" y="2151727"/>
            <a:ext cx="85503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Разработка игрового ПО – самая интересная и увлекательная из областей информатики.</a:t>
            </a:r>
            <a:br>
              <a:rPr lang="ru-RU" sz="3200" dirty="0"/>
            </a:br>
            <a:r>
              <a:rPr lang="ru-RU" sz="3200" dirty="0"/>
              <a:t>Одной из самых первых созданных игр является игра </a:t>
            </a:r>
            <a:r>
              <a:rPr lang="en-US" sz="3200" dirty="0"/>
              <a:t>“</a:t>
            </a:r>
            <a:r>
              <a:rPr lang="ru-RU" sz="3200" dirty="0" err="1"/>
              <a:t>Арканоид</a:t>
            </a:r>
            <a:r>
              <a:rPr lang="en-US" sz="3200" dirty="0"/>
              <a:t>”</a:t>
            </a:r>
            <a:r>
              <a:rPr lang="ru-RU" sz="3200" dirty="0"/>
              <a:t>, которая была создана в 1986 году.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703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478EE7-0F67-416B-5AFA-9D77843646DF}"/>
              </a:ext>
            </a:extLst>
          </p:cNvPr>
          <p:cNvSpPr txBox="1"/>
          <p:nvPr/>
        </p:nvSpPr>
        <p:spPr>
          <a:xfrm>
            <a:off x="2009714" y="457200"/>
            <a:ext cx="8169396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baseline="-25000" dirty="0"/>
              <a:t>Выбор технологии для реализации игрового ПО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1118D-5C12-E5C1-C063-16769EBFE4FF}"/>
              </a:ext>
            </a:extLst>
          </p:cNvPr>
          <p:cNvSpPr txBox="1"/>
          <p:nvPr/>
        </p:nvSpPr>
        <p:spPr>
          <a:xfrm>
            <a:off x="1362014" y="1981200"/>
            <a:ext cx="9464796" cy="333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445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dirty="0"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В качестве технологии для создания игрового ПО был выбран язык программирования Python. </a:t>
            </a:r>
          </a:p>
          <a:p>
            <a:pPr marL="0" lvl="0" indent="4445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dirty="0">
                <a:latin typeface="Montserrat" panose="00000500000000000000" pitchFamily="2" charset="-52"/>
                <a:ea typeface="Times New Roman"/>
                <a:cs typeface="Times New Roman"/>
                <a:sym typeface="Times New Roman"/>
              </a:rPr>
              <a:t>Python — это высокоуровневый язык программирования общего назначения, который используется в том числе и для разработки веб-приложений. Язык ориентирован на повышение производительности разработчика и читаемости кода. </a:t>
            </a:r>
          </a:p>
          <a:p>
            <a:r>
              <a:rPr lang="ru-RU" baseline="-25000" dirty="0"/>
              <a:t>ПО</a:t>
            </a:r>
          </a:p>
        </p:txBody>
      </p:sp>
    </p:spTree>
    <p:extLst>
      <p:ext uri="{BB962C8B-B14F-4D97-AF65-F5344CB8AC3E}">
        <p14:creationId xmlns:p14="http://schemas.microsoft.com/office/powerpoint/2010/main" val="14125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A0A4CF-A11E-744C-4A70-DA83E71006DE}"/>
              </a:ext>
            </a:extLst>
          </p:cNvPr>
          <p:cNvSpPr txBox="1"/>
          <p:nvPr/>
        </p:nvSpPr>
        <p:spPr>
          <a:xfrm>
            <a:off x="1598612" y="1600200"/>
            <a:ext cx="9312396" cy="3938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0180" marR="362585" indent="448310" algn="just">
              <a:lnSpc>
                <a:spcPct val="157000"/>
              </a:lnSpc>
              <a:spcBef>
                <a:spcPts val="0"/>
              </a:spcBef>
              <a:spcAft>
                <a:spcPts val="25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проекта является: разработка игры 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Арканоид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на языке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среде разработки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 Community Edition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4365" marR="362585" indent="-6350" algn="just">
              <a:lnSpc>
                <a:spcPct val="103000"/>
              </a:lnSpc>
              <a:spcBef>
                <a:spcPts val="0"/>
              </a:spcBef>
              <a:spcAft>
                <a:spcPts val="183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Задачами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данного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проекта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marR="362585" lvl="0" indent="-342900" algn="just" fontAlgn="base">
              <a:lnSpc>
                <a:spcPct val="103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Изучение</a:t>
            </a:r>
            <a:r>
              <a:rPr lang="en-US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</a:t>
            </a:r>
            <a:r>
              <a:rPr lang="en-US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lang="en-US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игр</a:t>
            </a:r>
            <a:r>
              <a:rPr lang="en-US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362585" lvl="0" indent="-342900" algn="just" fontAlgn="base">
              <a:lnSpc>
                <a:spcPct val="103000"/>
              </a:lnSpc>
              <a:spcBef>
                <a:spcPts val="0"/>
              </a:spcBef>
              <a:spcAft>
                <a:spcPts val="1805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Практика работы с графическими библиотеками. </a:t>
            </a:r>
            <a:endParaRPr lang="en-US" sz="2400" u="none" strike="noStrike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62585" lvl="0" indent="-342900" algn="just" fontAlgn="base">
              <a:lnSpc>
                <a:spcPct val="103000"/>
              </a:lnSpc>
              <a:spcBef>
                <a:spcPts val="0"/>
              </a:spcBef>
              <a:spcAft>
                <a:spcPts val="81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r>
              <a:rPr lang="en-US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созданию</a:t>
            </a:r>
            <a:r>
              <a:rPr lang="en-US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пользовательского</a:t>
            </a:r>
            <a:r>
              <a:rPr lang="en-US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en-US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45769-EE3E-845A-FBDF-14BFC763BF53}"/>
              </a:ext>
            </a:extLst>
          </p:cNvPr>
          <p:cNvSpPr txBox="1"/>
          <p:nvPr/>
        </p:nvSpPr>
        <p:spPr>
          <a:xfrm>
            <a:off x="2510081" y="381000"/>
            <a:ext cx="71686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Описание целей и задач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701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96E47-649A-0EA5-F2F2-90E3B7F87615}"/>
              </a:ext>
            </a:extLst>
          </p:cNvPr>
          <p:cNvSpPr txBox="1"/>
          <p:nvPr/>
        </p:nvSpPr>
        <p:spPr>
          <a:xfrm>
            <a:off x="2238314" y="304800"/>
            <a:ext cx="77121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Описание игрового процесса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85932-0E19-C9D9-B3E0-8055EC1F684C}"/>
              </a:ext>
            </a:extLst>
          </p:cNvPr>
          <p:cNvSpPr txBox="1"/>
          <p:nvPr/>
        </p:nvSpPr>
        <p:spPr>
          <a:xfrm>
            <a:off x="804129" y="1074241"/>
            <a:ext cx="11353800" cy="427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0180" marR="362585" indent="448310" algn="just">
              <a:lnSpc>
                <a:spcPct val="165000"/>
              </a:lnSpc>
              <a:spcBef>
                <a:spcPts val="0"/>
              </a:spcBef>
              <a:spcAft>
                <a:spcPts val="25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Игровое поле представляет собой прямоугольное окно размером 1200х800 пикселей. Движущиеся объекты: шарик и платформа. Управляемые объекты: платформа. Суть игры заключается в следующем: игрок должен, не давая шарику упасть, уничтожить все блоки, находящиеся в верхней части окна. Шарик отскакивает от всех границ окна, кроме нижней, так же как и от платформы с блоками. Если мячик упал – игра проиграна, если блоков не осталось – игра выиграна.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2438E9-9528-347B-7816-832E4D0054BC}"/>
              </a:ext>
            </a:extLst>
          </p:cNvPr>
          <p:cNvSpPr txBox="1"/>
          <p:nvPr/>
        </p:nvSpPr>
        <p:spPr>
          <a:xfrm>
            <a:off x="3040551" y="457200"/>
            <a:ext cx="61077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Игровое поле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619E6-1607-7272-3ADB-810A82E6DBEF}"/>
              </a:ext>
            </a:extLst>
          </p:cNvPr>
          <p:cNvSpPr txBox="1"/>
          <p:nvPr/>
        </p:nvSpPr>
        <p:spPr>
          <a:xfrm>
            <a:off x="989012" y="1459230"/>
            <a:ext cx="9982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Montserrat" panose="00000500000000000000" pitchFamily="2" charset="-52"/>
              </a:rPr>
              <a:t>	Первый шаг в разработке игры - создание игрового поля. Игровое поле представляет собой окно с изображением.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	</a:t>
            </a:r>
            <a:r>
              <a:rPr lang="ru-RU" sz="2400" dirty="0">
                <a:latin typeface="Montserrat" panose="00000500000000000000" pitchFamily="2" charset="-52"/>
              </a:rPr>
              <a:t>Для создания игрового поля в Python используется библиотека </a:t>
            </a:r>
            <a:r>
              <a:rPr lang="ru-RU" sz="2400" dirty="0" err="1">
                <a:latin typeface="Montserrat" panose="00000500000000000000" pitchFamily="2" charset="-52"/>
              </a:rPr>
              <a:t>Pygame</a:t>
            </a:r>
            <a:r>
              <a:rPr lang="ru-RU" sz="2400" dirty="0">
                <a:latin typeface="Montserrat" panose="00000500000000000000" pitchFamily="2" charset="-52"/>
              </a:rPr>
              <a:t>. Мы создаем окно заданного размера 1200 на </a:t>
            </a:r>
            <a:r>
              <a:rPr lang="ru-RU" dirty="0">
                <a:latin typeface="Montserrat" panose="00000500000000000000" pitchFamily="2" charset="-52"/>
              </a:rPr>
              <a:t>800</a:t>
            </a:r>
            <a:endParaRPr lang="ru-RU" sz="2400" dirty="0">
              <a:latin typeface="Montserrat" panose="00000500000000000000" pitchFamily="2" charset="-52"/>
            </a:endParaRPr>
          </a:p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13815E-66C3-F83E-2A1B-5E89F7F8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24" y="4522347"/>
            <a:ext cx="502037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AD3AB-DA58-C0A7-ED98-EFE80016D4E4}"/>
              </a:ext>
            </a:extLst>
          </p:cNvPr>
          <p:cNvSpPr txBox="1"/>
          <p:nvPr/>
        </p:nvSpPr>
        <p:spPr>
          <a:xfrm>
            <a:off x="2817812" y="533400"/>
            <a:ext cx="61077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Создание платформы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48D31-62A4-F8FB-5622-69B291CD4DF7}"/>
              </a:ext>
            </a:extLst>
          </p:cNvPr>
          <p:cNvSpPr txBox="1"/>
          <p:nvPr/>
        </p:nvSpPr>
        <p:spPr>
          <a:xfrm>
            <a:off x="1293812" y="1304420"/>
            <a:ext cx="10134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Основной элемент игры – платформа, благодаря которой мяч может отскакивать. Представляет из себя обычный прямоугольник, который можно перемещать влево</a:t>
            </a:r>
            <a:r>
              <a:rPr lang="en-US" dirty="0"/>
              <a:t>/</a:t>
            </a:r>
            <a:r>
              <a:rPr lang="ru-RU" dirty="0"/>
              <a:t>вправо.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6B0233-E62E-930A-1562-F8651F1F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18" y="2504749"/>
            <a:ext cx="6938387" cy="39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75ED8-1CF5-DBB5-A129-56831972887A}"/>
              </a:ext>
            </a:extLst>
          </p:cNvPr>
          <p:cNvSpPr txBox="1"/>
          <p:nvPr/>
        </p:nvSpPr>
        <p:spPr>
          <a:xfrm>
            <a:off x="3040551" y="457200"/>
            <a:ext cx="61077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Создание мяча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06A1-5DDC-A9BA-A68C-441BD9815929}"/>
              </a:ext>
            </a:extLst>
          </p:cNvPr>
          <p:cNvSpPr txBox="1"/>
          <p:nvPr/>
        </p:nvSpPr>
        <p:spPr>
          <a:xfrm>
            <a:off x="1027112" y="1226641"/>
            <a:ext cx="10134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того, чтобы блоки как-то можно было разбивать – необходимо создать мяч. Он представляет из себя равносторонний прямоугольник, но при отрисовке мы описыванием через него окружность.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7E416E-8042-D58C-C1FE-9BBC6E88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302" y="2958541"/>
            <a:ext cx="659222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7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320F4-3023-F61F-88ED-CB4725035F03}"/>
              </a:ext>
            </a:extLst>
          </p:cNvPr>
          <p:cNvSpPr txBox="1"/>
          <p:nvPr/>
        </p:nvSpPr>
        <p:spPr>
          <a:xfrm>
            <a:off x="3040551" y="304800"/>
            <a:ext cx="61077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Создание блоков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D020E-F7DA-C425-0935-5C020841CE88}"/>
              </a:ext>
            </a:extLst>
          </p:cNvPr>
          <p:cNvSpPr txBox="1"/>
          <p:nvPr/>
        </p:nvSpPr>
        <p:spPr>
          <a:xfrm>
            <a:off x="989012" y="1074241"/>
            <a:ext cx="1021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создать сами блоки и цвета для них можно использовать списочные выражения.</a:t>
            </a:r>
          </a:p>
          <a:p>
            <a:r>
              <a:rPr lang="ru-RU" dirty="0"/>
              <a:t>Каждый блок представляет из себя прямоугольник с шириной в 70 пикселей и высотой в 35.</a:t>
            </a:r>
            <a:br>
              <a:rPr lang="ru-RU" dirty="0"/>
            </a:br>
            <a:r>
              <a:rPr lang="ru-RU" dirty="0"/>
              <a:t>Цвета же для блоков, создаются с помощью создания для каждого блока случайного кортежа из трех чисел, находящихся в диапазоне от 30 до 256.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A1C1B9-3553-E7E2-D61D-4CC43C7EA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01" y="4152006"/>
            <a:ext cx="731622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58</TotalTime>
  <Words>1140</Words>
  <Application>Microsoft Office PowerPoint</Application>
  <PresentationFormat>Произвольный</PresentationFormat>
  <Paragraphs>71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Montserrat</vt:lpstr>
      <vt:lpstr>Times New Roman</vt:lpstr>
      <vt:lpstr>Технический стиль 16 х 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Саша Александров</dc:creator>
  <cp:lastModifiedBy>Саша Александров</cp:lastModifiedBy>
  <cp:revision>3</cp:revision>
  <dcterms:created xsi:type="dcterms:W3CDTF">2023-05-12T06:15:39Z</dcterms:created>
  <dcterms:modified xsi:type="dcterms:W3CDTF">2023-06-02T09:12:04Z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