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68" r:id="rId2"/>
    <p:sldId id="273" r:id="rId3"/>
    <p:sldId id="275" r:id="rId4"/>
    <p:sldId id="277" r:id="rId5"/>
    <p:sldId id="274" r:id="rId6"/>
    <p:sldId id="262" r:id="rId7"/>
    <p:sldId id="276" r:id="rId8"/>
    <p:sldId id="279" r:id="rId9"/>
    <p:sldId id="280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A2E"/>
    <a:srgbClr val="004568"/>
    <a:srgbClr val="FCCDB6"/>
    <a:srgbClr val="D9D9D9"/>
    <a:srgbClr val="0074AF"/>
    <a:srgbClr val="00B0F0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633F3-981D-474E-817A-33CDB4ED66F7}" v="486" dt="2025-07-23T08:11:01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86" autoAdjust="0"/>
  </p:normalViewPr>
  <p:slideViewPr>
    <p:cSldViewPr snapToGrid="0">
      <p:cViewPr varScale="1">
        <p:scale>
          <a:sx n="41" d="100"/>
          <a:sy n="41" d="100"/>
        </p:scale>
        <p:origin x="72" y="4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11278199816765522"/>
                  <c:y val="-9.4794114973574851E-3"/>
                </c:manualLayout>
              </c:layout>
              <c:tx>
                <c:rich>
                  <a:bodyPr/>
                  <a:lstStyle/>
                  <a:p>
                    <a:r>
                      <a:rPr lang="en-US" sz="1800" b="1" i="0" u="none" strike="noStrike" baseline="0" dirty="0"/>
                      <a:t>2000–2015</a:t>
                    </a:r>
                    <a:endParaRPr lang="en-US" sz="180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4161260159578392"/>
                      <c:h val="0.3089422448458404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KE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K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11083846307976E-2"/>
          <c:y val="6.3652327669970796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solidFill>
          <a:schemeClr val="accent2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76427144452388E-3"/>
          <c:y val="3.0148953527017519E-2"/>
          <c:w val="0.91527288997288969"/>
          <c:h val="0.84117608974331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7A-45E2-821E-1553D811D0F9}"/>
              </c:ext>
            </c:extLst>
          </c:dPt>
          <c:dPt>
            <c:idx val="1"/>
            <c:marker>
              <c:symbol val="circle"/>
              <c:size val="24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7A-45E2-821E-1553D811D0F9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7A-45E2-821E-1553D811D0F9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7A-45E2-821E-1553D811D0F9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A-45E2-821E-1553D811D0F9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7A-45E2-821E-1553D811D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416842"/>
            <a:ext cx="4170946" cy="58553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lIns="457200" tIns="45720" rIns="457200" bIns="45720" rtlCol="0" anchor="ctr">
            <a:noAutofit/>
          </a:bodyPr>
          <a:lstStyle>
            <a:lvl1pPr>
              <a:defRPr lang="en-US" sz="1800" b="1" spc="160" baseline="0" dirty="0">
                <a:latin typeface="Amasis MT Pro Black" panose="02040A04050005020304" pitchFamily="18" charset="0"/>
              </a:defRPr>
            </a:lvl1pPr>
          </a:lstStyle>
          <a:p>
            <a:pPr lvl="0"/>
            <a:r>
              <a:rPr lang="en-US" dirty="0"/>
              <a:t>Global 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" TargetMode="Externa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778ACC-8025-47A4-A4BC-A51EA3B62F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2" name="TextBox 31">
            <a:hlinkClick r:id="rId3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413656" y="5784323"/>
            <a:ext cx="2783469" cy="80841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/>
              <a:t>Data Scientist 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sz="1400" b="1" kern="0" dirty="0"/>
              <a:t>Kimutai Kevine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23" name="Group 22" descr="Chart with description of what chart shows and an icon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520890" y="1398951"/>
            <a:ext cx="3465040" cy="1936657"/>
            <a:chOff x="11082537" y="-737221"/>
            <a:chExt cx="3465040" cy="19366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GB" dirty="0"/>
                <a:t>8 out of every 10 predictions were accurate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60045"/>
              <a:chOff x="4945154" y="2949891"/>
              <a:chExt cx="3411506" cy="66004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8348" y="2952639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" name="Chart 7" descr="Chart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903791"/>
              </p:ext>
            </p:extLst>
          </p:nvPr>
        </p:nvGraphicFramePr>
        <p:xfrm>
          <a:off x="2897128" y="3535743"/>
          <a:ext cx="4940936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Group 40" descr="Overlaid shapes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Picture 32" descr="Logo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grpSp>
        <p:nvGrpSpPr>
          <p:cNvPr id="24" name="Percent Chart" descr="Pie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974663" y="3843103"/>
            <a:ext cx="1279215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 descr="Line chart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397982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Freeform 127" descr="Computer monitor outline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B26B3EF-8185-9B69-A4A6-1307C061CC3D}"/>
              </a:ext>
            </a:extLst>
          </p:cNvPr>
          <p:cNvSpPr>
            <a:spLocks noChangeAspect="1"/>
          </p:cNvSpPr>
          <p:nvPr/>
        </p:nvSpPr>
        <p:spPr>
          <a:xfrm>
            <a:off x="6684313" y="2675563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E2F4DC-1E2C-7DBD-B3F8-A63E87314EAF}"/>
              </a:ext>
            </a:extLst>
          </p:cNvPr>
          <p:cNvSpPr>
            <a:spLocks noChangeAspect="1"/>
          </p:cNvSpPr>
          <p:nvPr/>
        </p:nvSpPr>
        <p:spPr>
          <a:xfrm>
            <a:off x="7015558" y="2671768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93B03E-EF73-F0E6-3184-CE05328EACC0}"/>
              </a:ext>
            </a:extLst>
          </p:cNvPr>
          <p:cNvSpPr/>
          <p:nvPr/>
        </p:nvSpPr>
        <p:spPr>
          <a:xfrm>
            <a:off x="413656" y="97972"/>
            <a:ext cx="11452361" cy="1240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Understanding and Predicting Global Life Expectancy Trends: A Data-Driven Approach</a:t>
            </a:r>
            <a:endParaRPr lang="en-KE" sz="2800" dirty="0">
              <a:latin typeface="Amasis MT Pro Black" panose="02040A04050005020304" pitchFamily="18" charset="0"/>
            </a:endParaRPr>
          </a:p>
        </p:txBody>
      </p:sp>
      <p:sp>
        <p:nvSpPr>
          <p:cNvPr id="34" name="TextBox 33">
            <a:hlinkClick r:id="rId3"/>
            <a:extLst>
              <a:ext uri="{FF2B5EF4-FFF2-40B4-BE49-F238E27FC236}">
                <a16:creationId xmlns:a16="http://schemas.microsoft.com/office/drawing/2014/main" id="{3A353D7E-EC64-1C6A-0DBC-5D4F0917047A}"/>
              </a:ext>
            </a:extLst>
          </p:cNvPr>
          <p:cNvSpPr txBox="1"/>
          <p:nvPr/>
        </p:nvSpPr>
        <p:spPr>
          <a:xfrm>
            <a:off x="466657" y="4480972"/>
            <a:ext cx="1738441" cy="80841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GB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</a:t>
            </a:r>
            <a:r>
              <a:rPr lang="en-GB" baseline="300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rd</a:t>
            </a:r>
            <a:r>
              <a:rPr lang="en-GB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July 2024</a:t>
            </a:r>
            <a:endParaRPr lang="en-KE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35C812-63A7-BA58-A638-39B0B7C83585}"/>
              </a:ext>
            </a:extLst>
          </p:cNvPr>
          <p:cNvSpPr/>
          <p:nvPr/>
        </p:nvSpPr>
        <p:spPr>
          <a:xfrm>
            <a:off x="352927" y="1331130"/>
            <a:ext cx="9561094" cy="31446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r>
              <a:rPr lang="en-KE" sz="2400" b="1" u="sng" dirty="0">
                <a:solidFill>
                  <a:schemeClr val="bg1"/>
                </a:solidFill>
              </a:rPr>
              <a:t>Data Preparation</a:t>
            </a:r>
            <a:endParaRPr lang="en-GB" sz="2400" b="1" u="sng" dirty="0">
              <a:solidFill>
                <a:schemeClr val="bg1"/>
              </a:solidFill>
            </a:endParaRPr>
          </a:p>
          <a:p>
            <a:pPr algn="ctr"/>
            <a:endParaRPr lang="en-GB" sz="2400" b="1" dirty="0"/>
          </a:p>
          <a:p>
            <a:r>
              <a:rPr lang="en-KE" sz="2400" b="1" dirty="0"/>
              <a:t>Data Cleaning</a:t>
            </a:r>
            <a:endParaRPr lang="en-GB" sz="2400" b="1" dirty="0"/>
          </a:p>
          <a:p>
            <a:r>
              <a:rPr lang="en-KE" sz="2400" b="1" dirty="0"/>
              <a:t>Feature Selection</a:t>
            </a:r>
            <a:endParaRPr lang="en-GB" sz="2400" b="1" dirty="0"/>
          </a:p>
          <a:p>
            <a:r>
              <a:rPr lang="en-KE" sz="2400" b="1" dirty="0"/>
              <a:t>Data Transformation</a:t>
            </a:r>
            <a:endParaRPr lang="en-GB" sz="2400" b="1" dirty="0"/>
          </a:p>
          <a:p>
            <a:r>
              <a:rPr lang="en-KE" sz="2400" b="1" dirty="0"/>
              <a:t>Train-Test Split</a:t>
            </a:r>
            <a:endParaRPr lang="en-GB" sz="24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pPr algn="ctr"/>
            <a:endParaRPr lang="en-GB" sz="2000" b="1" dirty="0"/>
          </a:p>
          <a:p>
            <a:endParaRPr lang="en-KE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Dataset source: </a:t>
            </a:r>
            <a:r>
              <a:rPr lang="en-US" sz="3200" dirty="0"/>
              <a:t> UN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│ World Health Organization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702" y="1138624"/>
            <a:ext cx="3994508" cy="4171313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5340"/>
              </p:ext>
            </p:extLst>
          </p:nvPr>
        </p:nvGraphicFramePr>
        <p:xfrm>
          <a:off x="4610526" y="1583609"/>
          <a:ext cx="7228547" cy="44642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28547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725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Timeframe Covered: </a:t>
                      </a: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to 2015.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Size:</a:t>
                      </a: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2,938 records from countries worldwide.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Variables Used:</a:t>
                      </a: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 Expectancy, Country Development Status, Health Expenditure, Adult Mortality, Diseases, Resources and Years of Schooling</a:t>
                      </a:r>
                      <a:endParaRPr lang="en-KE" sz="20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E" sz="1600" dirty="0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739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Key Stakeholders; Health Policy makers, Researchers, NGO’s, Governments and Global Health Organizations.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BB6BD90-60CF-FA70-82ED-D4DEA2E085D2}"/>
              </a:ext>
            </a:extLst>
          </p:cNvPr>
          <p:cNvSpPr/>
          <p:nvPr/>
        </p:nvSpPr>
        <p:spPr>
          <a:xfrm>
            <a:off x="-673769" y="6304546"/>
            <a:ext cx="4363453" cy="55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masis MT Pro Black" panose="02040A04050005020304" pitchFamily="18" charset="0"/>
              </a:rPr>
              <a:t>Global Life Expectancy</a:t>
            </a:r>
            <a:endParaRPr lang="en-KE" sz="120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6137786C-4280-CE87-EDD2-9C604F365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98812" y="506534"/>
            <a:ext cx="1393188" cy="159340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91C1C5D-1473-D70B-459C-2918D9E5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702" y="4594060"/>
            <a:ext cx="1637958" cy="159340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5FC01B3B-0EB5-AB8C-3974-4A52D9EF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6681" y="4533426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5E591317-4393-BE45-D861-6D056E1F7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65660" y="449008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2F4773D3-DF8E-3421-5A8B-D35C61CBB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4639" y="4668253"/>
            <a:ext cx="1637958" cy="159340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" y="288152"/>
            <a:ext cx="4434947" cy="585536"/>
          </a:xfrm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METHODOLOGY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US" sz="28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4441370" y="432141"/>
            <a:ext cx="309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The project </a:t>
            </a:r>
            <a:r>
              <a:rPr lang="en-KE" sz="1400" dirty="0"/>
              <a:t>followed the CRISP-DM</a:t>
            </a:r>
            <a:r>
              <a:rPr lang="en-KE" sz="1400"/>
              <a:t> </a:t>
            </a:r>
            <a:endParaRPr lang="en-US" sz="1400" spc="3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34" name="Group 33" descr="Chart">
            <a:extLst>
              <a:ext uri="{FF2B5EF4-FFF2-40B4-BE49-F238E27FC236}">
                <a16:creationId xmlns:a16="http://schemas.microsoft.com/office/drawing/2014/main" id="{8A5EC497-4026-4336-AC6F-FE6A9AF29B31}"/>
              </a:ext>
            </a:extLst>
          </p:cNvPr>
          <p:cNvGrpSpPr/>
          <p:nvPr/>
        </p:nvGrpSpPr>
        <p:grpSpPr>
          <a:xfrm>
            <a:off x="9023569" y="924042"/>
            <a:ext cx="2907747" cy="5268950"/>
            <a:chOff x="6420475" y="1373897"/>
            <a:chExt cx="4741552" cy="5268950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731452FE-2437-4DB5-8BC6-97316656BB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1522855"/>
                </p:ext>
              </p:extLst>
            </p:nvPr>
          </p:nvGraphicFramePr>
          <p:xfrm>
            <a:off x="6420475" y="1860506"/>
            <a:ext cx="4741552" cy="46336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01F15B-6A1F-49A0-B8EB-5AC7A668706D}"/>
                </a:ext>
              </a:extLst>
            </p:cNvPr>
            <p:cNvSpPr/>
            <p:nvPr/>
          </p:nvSpPr>
          <p:spPr>
            <a:xfrm>
              <a:off x="6441215" y="1373897"/>
              <a:ext cx="4720812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59B0C-D7DF-377A-E621-9B2CF2821825}"/>
              </a:ext>
            </a:extLst>
          </p:cNvPr>
          <p:cNvSpPr/>
          <p:nvPr/>
        </p:nvSpPr>
        <p:spPr>
          <a:xfrm>
            <a:off x="200187" y="1254313"/>
            <a:ext cx="8926879" cy="4679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KE" sz="2000" dirty="0">
              <a:solidFill>
                <a:schemeClr val="tx1"/>
              </a:solidFill>
            </a:endParaRPr>
          </a:p>
          <a:p>
            <a:pPr lvl="1"/>
            <a:r>
              <a:rPr lang="en-KE" sz="2000" b="1" dirty="0">
                <a:solidFill>
                  <a:schemeClr val="tx1"/>
                </a:solidFill>
              </a:rPr>
              <a:t>Business Understanding:</a:t>
            </a:r>
            <a:r>
              <a:rPr lang="en-KE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T</a:t>
            </a:r>
            <a:r>
              <a:rPr lang="en-KE" sz="2000" dirty="0">
                <a:solidFill>
                  <a:schemeClr val="tx1"/>
                </a:solidFill>
              </a:rPr>
              <a:t>o explore what factors influence life expectancy globally.</a:t>
            </a:r>
            <a:endParaRPr lang="en-GB" sz="2000" dirty="0">
              <a:solidFill>
                <a:schemeClr val="tx1"/>
              </a:solidFill>
            </a:endParaRPr>
          </a:p>
          <a:p>
            <a:pPr lvl="1"/>
            <a:endParaRPr lang="en-KE" sz="2000" dirty="0">
              <a:solidFill>
                <a:schemeClr val="tx1"/>
              </a:solidFill>
            </a:endParaRPr>
          </a:p>
          <a:p>
            <a:pPr lvl="1"/>
            <a:r>
              <a:rPr lang="en-KE" sz="2000" b="1" dirty="0">
                <a:solidFill>
                  <a:schemeClr val="tx1"/>
                </a:solidFill>
              </a:rPr>
              <a:t>Data Understanding:</a:t>
            </a:r>
            <a:r>
              <a:rPr lang="en-KE" sz="2000" dirty="0">
                <a:solidFill>
                  <a:schemeClr val="tx1"/>
                </a:solidFill>
              </a:rPr>
              <a:t> Explored data from WHO covering 2000 to 2015.</a:t>
            </a:r>
            <a:endParaRPr lang="en-GB" sz="2000" dirty="0">
              <a:solidFill>
                <a:schemeClr val="tx1"/>
              </a:solidFill>
            </a:endParaRPr>
          </a:p>
          <a:p>
            <a:pPr lvl="1"/>
            <a:endParaRPr lang="en-KE" sz="2000" dirty="0">
              <a:solidFill>
                <a:schemeClr val="tx1"/>
              </a:solidFill>
            </a:endParaRPr>
          </a:p>
          <a:p>
            <a:pPr lvl="1"/>
            <a:r>
              <a:rPr lang="en-KE" sz="2000" b="1" dirty="0">
                <a:solidFill>
                  <a:schemeClr val="tx1"/>
                </a:solidFill>
              </a:rPr>
              <a:t>Data Preparation:</a:t>
            </a:r>
            <a:r>
              <a:rPr lang="en-KE" sz="2000" dirty="0">
                <a:solidFill>
                  <a:schemeClr val="tx1"/>
                </a:solidFill>
              </a:rPr>
              <a:t> Cleaned and transformed 2,938 records across 10 key variables.</a:t>
            </a:r>
            <a:endParaRPr lang="en-GB" sz="2000" dirty="0">
              <a:solidFill>
                <a:schemeClr val="tx1"/>
              </a:solidFill>
            </a:endParaRPr>
          </a:p>
          <a:p>
            <a:pPr lvl="1"/>
            <a:endParaRPr lang="en-KE" sz="2000" dirty="0">
              <a:solidFill>
                <a:schemeClr val="tx1"/>
              </a:solidFill>
            </a:endParaRPr>
          </a:p>
          <a:p>
            <a:pPr lvl="1"/>
            <a:r>
              <a:rPr lang="en-KE" sz="2000" b="1" dirty="0">
                <a:solidFill>
                  <a:schemeClr val="tx1"/>
                </a:solidFill>
              </a:rPr>
              <a:t>Modelling:</a:t>
            </a:r>
            <a:r>
              <a:rPr lang="en-KE" sz="2000" dirty="0">
                <a:solidFill>
                  <a:schemeClr val="tx1"/>
                </a:solidFill>
              </a:rPr>
              <a:t> Used </a:t>
            </a:r>
            <a:r>
              <a:rPr lang="en-KE" sz="2000" b="1" dirty="0">
                <a:solidFill>
                  <a:schemeClr val="tx1"/>
                </a:solidFill>
              </a:rPr>
              <a:t>Linear Regression</a:t>
            </a:r>
            <a:r>
              <a:rPr lang="en-GB" sz="2000" b="1" dirty="0">
                <a:solidFill>
                  <a:schemeClr val="tx1"/>
                </a:solidFill>
              </a:rPr>
              <a:t>, Logistic Regression</a:t>
            </a:r>
            <a:r>
              <a:rPr lang="en-KE" sz="2000" dirty="0">
                <a:solidFill>
                  <a:schemeClr val="tx1"/>
                </a:solidFill>
              </a:rPr>
              <a:t> to examine relationships between life expectancy and influencing factors.</a:t>
            </a:r>
            <a:endParaRPr lang="en-GB" sz="2000" dirty="0">
              <a:solidFill>
                <a:schemeClr val="tx1"/>
              </a:solidFill>
            </a:endParaRPr>
          </a:p>
          <a:p>
            <a:pPr lvl="1"/>
            <a:endParaRPr lang="en-KE" sz="2000" dirty="0">
              <a:solidFill>
                <a:schemeClr val="tx1"/>
              </a:solidFill>
            </a:endParaRPr>
          </a:p>
          <a:p>
            <a:pPr lvl="1"/>
            <a:r>
              <a:rPr lang="en-KE" sz="2000" b="1" dirty="0">
                <a:solidFill>
                  <a:schemeClr val="tx1"/>
                </a:solidFill>
              </a:rPr>
              <a:t>Evaluation:</a:t>
            </a:r>
            <a:r>
              <a:rPr lang="en-KE" sz="2000" dirty="0">
                <a:solidFill>
                  <a:schemeClr val="tx1"/>
                </a:solidFill>
              </a:rPr>
              <a:t> Assessed model accuracy and insights to support evidence-based decision-making.</a:t>
            </a:r>
          </a:p>
          <a:p>
            <a:pPr algn="ctr"/>
            <a:endParaRPr lang="en-KE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04360-81A4-E327-F6A8-3FAE9C8C721F}"/>
              </a:ext>
            </a:extLst>
          </p:cNvPr>
          <p:cNvSpPr/>
          <p:nvPr/>
        </p:nvSpPr>
        <p:spPr>
          <a:xfrm>
            <a:off x="-673769" y="6304546"/>
            <a:ext cx="4363453" cy="55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masis MT Pro Black" panose="02040A04050005020304" pitchFamily="18" charset="0"/>
              </a:rPr>
              <a:t>Global Life Expectancy</a:t>
            </a:r>
            <a:endParaRPr lang="en-KE" sz="1200" dirty="0"/>
          </a:p>
        </p:txBody>
      </p:sp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24371" y="198142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Straight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08414" y="110157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Straight Connector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81135" y="774489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Straight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287000" y="764576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4" name="Straight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191951" y="1301500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Straight Connector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820400" y="48038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36" y="720268"/>
            <a:ext cx="4833257" cy="762606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7" name="Picture 56" descr="Group of percent char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262" y="5630110"/>
            <a:ext cx="2145695" cy="4633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F32DC7-BB09-0F13-BEBC-C0C990906527}"/>
              </a:ext>
            </a:extLst>
          </p:cNvPr>
          <p:cNvSpPr txBox="1">
            <a:spLocks/>
          </p:cNvSpPr>
          <p:nvPr/>
        </p:nvSpPr>
        <p:spPr>
          <a:xfrm>
            <a:off x="15334" y="163685"/>
            <a:ext cx="8643591" cy="585536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  <a:effectLst/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1800" b="1" i="0" kern="1200" spc="160" baseline="0" dirty="0">
                <a:solidFill>
                  <a:schemeClr val="accent6"/>
                </a:solidFill>
                <a:latin typeface="Amasis MT Pro Black" panose="02040A040500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Data Preparation</a:t>
            </a:r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GB" sz="2800" dirty="0"/>
              <a:t> 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6ED8C57-A085-AAF4-E495-45C0B33A1EC4}"/>
              </a:ext>
            </a:extLst>
          </p:cNvPr>
          <p:cNvSpPr txBox="1">
            <a:spLocks/>
          </p:cNvSpPr>
          <p:nvPr/>
        </p:nvSpPr>
        <p:spPr>
          <a:xfrm>
            <a:off x="-285815" y="4897630"/>
            <a:ext cx="5435553" cy="4593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1800" b="1" i="0" kern="1200" spc="160" baseline="0" dirty="0">
                <a:solidFill>
                  <a:schemeClr val="accent6"/>
                </a:solidFill>
                <a:latin typeface="Amasis MT Pro Black" panose="02040A040500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Train-Test Split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90AF826E-D6C7-581E-ECDD-2E1517DF36B7}"/>
              </a:ext>
            </a:extLst>
          </p:cNvPr>
          <p:cNvSpPr txBox="1">
            <a:spLocks/>
          </p:cNvSpPr>
          <p:nvPr/>
        </p:nvSpPr>
        <p:spPr>
          <a:xfrm>
            <a:off x="15334" y="3391874"/>
            <a:ext cx="4833257" cy="762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1800" b="1" i="0" kern="1200" spc="160" baseline="0" dirty="0">
                <a:solidFill>
                  <a:schemeClr val="accent6"/>
                </a:solidFill>
                <a:latin typeface="Amasis MT Pro Black" panose="02040A040500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Transformation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29CF22F-3E9A-E22F-B197-8C5B601345D6}"/>
              </a:ext>
            </a:extLst>
          </p:cNvPr>
          <p:cNvSpPr txBox="1">
            <a:spLocks/>
          </p:cNvSpPr>
          <p:nvPr/>
        </p:nvSpPr>
        <p:spPr>
          <a:xfrm>
            <a:off x="15335" y="2087828"/>
            <a:ext cx="4833257" cy="762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1800" b="1" i="0" kern="1200" spc="160" baseline="0" dirty="0">
                <a:solidFill>
                  <a:schemeClr val="accent6"/>
                </a:solidFill>
                <a:latin typeface="Amasis MT Pro Black" panose="02040A040500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Feature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03E16-7E92-83DF-CDD3-FDF8CD8909DF}"/>
              </a:ext>
            </a:extLst>
          </p:cNvPr>
          <p:cNvSpPr/>
          <p:nvPr/>
        </p:nvSpPr>
        <p:spPr>
          <a:xfrm>
            <a:off x="234173" y="1249638"/>
            <a:ext cx="11568784" cy="8302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pPr lvl="2"/>
            <a:r>
              <a:rPr lang="en-KE" dirty="0"/>
              <a:t>Removed rows with missing values in key variables to ensure model accuracy.</a:t>
            </a:r>
          </a:p>
          <a:p>
            <a:pPr lvl="2"/>
            <a:r>
              <a:rPr lang="en-KE" dirty="0"/>
              <a:t>Handled outliers to prevent distortion of results.</a:t>
            </a:r>
          </a:p>
          <a:p>
            <a:endParaRPr lang="en-K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803B2C-847F-93CA-000B-BB48A7E70B5A}"/>
              </a:ext>
            </a:extLst>
          </p:cNvPr>
          <p:cNvSpPr/>
          <p:nvPr/>
        </p:nvSpPr>
        <p:spPr>
          <a:xfrm>
            <a:off x="-673769" y="6304546"/>
            <a:ext cx="4363453" cy="55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masis MT Pro Black" panose="02040A04050005020304" pitchFamily="18" charset="0"/>
              </a:rPr>
              <a:t>Global Life Expectancy</a:t>
            </a:r>
            <a:endParaRPr lang="en-KE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F8D674-5542-057D-D18E-86042F7ED5A9}"/>
              </a:ext>
            </a:extLst>
          </p:cNvPr>
          <p:cNvSpPr/>
          <p:nvPr/>
        </p:nvSpPr>
        <p:spPr>
          <a:xfrm>
            <a:off x="234172" y="2617763"/>
            <a:ext cx="10586228" cy="8302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GB" dirty="0"/>
          </a:p>
          <a:p>
            <a:pPr lvl="2"/>
            <a:r>
              <a:rPr lang="en-GB" dirty="0"/>
              <a:t>Focused on 10 impactful variables</a:t>
            </a:r>
            <a:r>
              <a:rPr lang="en-KE" dirty="0"/>
              <a:t>.</a:t>
            </a:r>
          </a:p>
          <a:p>
            <a:pPr lvl="2"/>
            <a:r>
              <a:rPr lang="en-GB" dirty="0"/>
              <a:t>Life Expectancy, GDP, Adult Mortality, Diseases, BMI, Schooling, Income</a:t>
            </a:r>
            <a:r>
              <a:rPr lang="en-KE" dirty="0"/>
              <a:t>.</a:t>
            </a:r>
          </a:p>
          <a:p>
            <a:endParaRPr lang="en-K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01BD97-E355-21E9-3A68-5B3EFFC31A80}"/>
              </a:ext>
            </a:extLst>
          </p:cNvPr>
          <p:cNvSpPr/>
          <p:nvPr/>
        </p:nvSpPr>
        <p:spPr>
          <a:xfrm>
            <a:off x="234171" y="3975608"/>
            <a:ext cx="9791571" cy="8302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	Encoded the </a:t>
            </a:r>
            <a:r>
              <a:rPr lang="en-GB" i="1" dirty="0"/>
              <a:t>Status </a:t>
            </a:r>
            <a:r>
              <a:rPr lang="en-GB" dirty="0"/>
              <a:t>Column into numerical values for analysis</a:t>
            </a:r>
            <a:r>
              <a:rPr lang="en-KE" dirty="0"/>
              <a:t>.</a:t>
            </a:r>
          </a:p>
          <a:p>
            <a:r>
              <a:rPr lang="en-GB" dirty="0"/>
              <a:t>	Normalized numeric values where necessary to improve model performance</a:t>
            </a:r>
            <a:r>
              <a:rPr lang="en-KE" dirty="0"/>
              <a:t>.</a:t>
            </a:r>
          </a:p>
          <a:p>
            <a:endParaRPr lang="en-K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D981DA-0F85-F48C-8F54-057744A5E037}"/>
              </a:ext>
            </a:extLst>
          </p:cNvPr>
          <p:cNvSpPr/>
          <p:nvPr/>
        </p:nvSpPr>
        <p:spPr>
          <a:xfrm>
            <a:off x="222187" y="5345316"/>
            <a:ext cx="9019784" cy="8302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	Divided data into 80% training and 20% testing sets</a:t>
            </a:r>
            <a:r>
              <a:rPr lang="en-KE" dirty="0"/>
              <a:t>.</a:t>
            </a:r>
          </a:p>
          <a:p>
            <a:r>
              <a:rPr lang="en-GB" dirty="0"/>
              <a:t>	Applied 5-Fold-Cross-Validation to ensure robust and generalizable results</a:t>
            </a:r>
            <a:r>
              <a:rPr lang="en-KE" dirty="0"/>
              <a:t>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98069" y="239252"/>
            <a:ext cx="4231497" cy="958169"/>
          </a:xfrm>
        </p:spPr>
        <p:txBody>
          <a:bodyPr/>
          <a:lstStyle/>
          <a:p>
            <a:r>
              <a:rPr lang="en-US" dirty="0"/>
              <a:t>Life Expectancy as Influenced by Different Variables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C9CDD-C94A-F7FC-15A9-359BFE2959BA}"/>
              </a:ext>
            </a:extLst>
          </p:cNvPr>
          <p:cNvSpPr txBox="1">
            <a:spLocks/>
          </p:cNvSpPr>
          <p:nvPr/>
        </p:nvSpPr>
        <p:spPr>
          <a:xfrm>
            <a:off x="0" y="425569"/>
            <a:ext cx="8643591" cy="585536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  <a:effectLst/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1800" b="1" i="0" kern="1200" spc="160" baseline="0" dirty="0">
                <a:solidFill>
                  <a:schemeClr val="accent6"/>
                </a:solidFill>
                <a:latin typeface="Amasis MT Pro Black" panose="02040A040500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Model Results</a:t>
            </a:r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GB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8A91-4A03-E703-6345-C6F26CD1CC12}"/>
              </a:ext>
            </a:extLst>
          </p:cNvPr>
          <p:cNvSpPr txBox="1"/>
          <p:nvPr/>
        </p:nvSpPr>
        <p:spPr>
          <a:xfrm>
            <a:off x="811203" y="1180239"/>
            <a:ext cx="11076550" cy="532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Model Used: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Linear Regression</a:t>
            </a: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 to measure the impact of selected factors on life expectancy.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Key Findings (All Countries Combined):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R</a:t>
            </a:r>
            <a:r>
              <a:rPr lang="en-GB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-Squared </a:t>
            </a:r>
            <a:r>
              <a:rPr lang="en-KE" sz="1400" b="1" kern="100" dirty="0"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Score</a:t>
            </a: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 :</a:t>
            </a: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 0.81</a:t>
            </a:r>
            <a:b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</a:b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→ Our model explains </a:t>
            </a: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81% of the variation</a:t>
            </a: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 in life expectancy using the selected factors.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Mean Squared Error (MSE):</a:t>
            </a: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 18.98</a:t>
            </a:r>
            <a:b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</a:b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→ Indicates the average prediction error; lower is better.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Top Positive Influencers (Increase Life Expectancy):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Income composition of resources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Schooling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Total expenditure on health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Top Negative Influencers (Reduce Life Expectancy):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HIV/AIDS prevalence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Adult mortality rate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By Development Status:</a:t>
            </a:r>
            <a:endParaRPr lang="en-KE" sz="1400" kern="100" dirty="0">
              <a:effectLst/>
              <a:latin typeface="Angsana New" panose="020B0502040204020203" pitchFamily="18" charset="-34"/>
              <a:ea typeface="Aptos" panose="020B0004020202020204" pitchFamily="34" charset="0"/>
              <a:cs typeface="Angsana New" panose="020B0502040204020203" pitchFamily="18" charset="-34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Separate models for </a:t>
            </a: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Developed</a:t>
            </a: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 and </a:t>
            </a: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Developing</a:t>
            </a: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 countries showed similar trends, but effects were stronger in </a:t>
            </a:r>
            <a:r>
              <a:rPr lang="en-KE" sz="1400" b="1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Developing</a:t>
            </a:r>
            <a:r>
              <a:rPr lang="en-KE" sz="1400" kern="100" dirty="0">
                <a:effectLst/>
                <a:latin typeface="Angsana New" panose="020B0502040204020203" pitchFamily="18" charset="-34"/>
                <a:ea typeface="Aptos" panose="020B0004020202020204" pitchFamily="34" charset="0"/>
                <a:cs typeface="Angsana New" panose="020B0502040204020203" pitchFamily="18" charset="-34"/>
              </a:rPr>
              <a:t> nations.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61776-24AF-D495-D788-2D4B0F7AC2D1}"/>
              </a:ext>
            </a:extLst>
          </p:cNvPr>
          <p:cNvSpPr/>
          <p:nvPr/>
        </p:nvSpPr>
        <p:spPr>
          <a:xfrm>
            <a:off x="-673769" y="6304546"/>
            <a:ext cx="4363453" cy="55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masis MT Pro Black" panose="02040A04050005020304" pitchFamily="18" charset="0"/>
              </a:rPr>
              <a:t>Global Life Expectancy</a:t>
            </a:r>
            <a:endParaRPr lang="en-KE" sz="1200" dirty="0"/>
          </a:p>
        </p:txBody>
      </p:sp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530505" y="0"/>
            <a:ext cx="2661494" cy="6390985"/>
          </a:xfrm>
        </p:spPr>
        <p:txBody>
          <a:bodyPr/>
          <a:lstStyle/>
          <a:p>
            <a:r>
              <a:rPr lang="en-US" dirty="0"/>
              <a:t>Regions under study;</a:t>
            </a:r>
            <a:br>
              <a:rPr lang="en-US" dirty="0"/>
            </a:br>
            <a:r>
              <a:rPr lang="en-US" dirty="0"/>
              <a:t>North &amp; South America</a:t>
            </a:r>
            <a:br>
              <a:rPr lang="en-US" dirty="0"/>
            </a:br>
            <a:r>
              <a:rPr lang="en-US" dirty="0"/>
              <a:t>Africa</a:t>
            </a:r>
            <a:br>
              <a:rPr lang="en-US" dirty="0"/>
            </a:br>
            <a:r>
              <a:rPr lang="en-US" dirty="0"/>
              <a:t>Asia</a:t>
            </a:r>
            <a:br>
              <a:rPr lang="en-US" dirty="0"/>
            </a:br>
            <a:r>
              <a:rPr lang="en-US" dirty="0"/>
              <a:t>Europe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047B6F-0AC8-604A-E224-E8283111C79C}"/>
              </a:ext>
            </a:extLst>
          </p:cNvPr>
          <p:cNvSpPr txBox="1">
            <a:spLocks/>
          </p:cNvSpPr>
          <p:nvPr/>
        </p:nvSpPr>
        <p:spPr>
          <a:xfrm>
            <a:off x="0" y="425569"/>
            <a:ext cx="8643591" cy="585536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  <a:effectLst/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1800" b="1" i="0" kern="1200" spc="160" baseline="0" dirty="0">
                <a:solidFill>
                  <a:schemeClr val="accent6"/>
                </a:solidFill>
                <a:latin typeface="Amasis MT Pro Black" panose="02040A040500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Regional Insights</a:t>
            </a:r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GB" sz="28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68485C-8ABA-9B4A-FA32-E741EF52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6229" y="6283453"/>
            <a:ext cx="4362450" cy="552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113E98-B737-2868-C0A6-00CC2D04C0CE}"/>
              </a:ext>
            </a:extLst>
          </p:cNvPr>
          <p:cNvSpPr/>
          <p:nvPr/>
        </p:nvSpPr>
        <p:spPr>
          <a:xfrm>
            <a:off x="542441" y="1534332"/>
            <a:ext cx="11065790" cy="42729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6F4A3-0680-EA3A-62C1-A172E3E593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1787"/>
            <a:ext cx="12191999" cy="5370644"/>
          </a:xfrm>
          <a:prstGeom prst="rect">
            <a:avLst/>
          </a:prstGeom>
          <a:blipFill dpi="0" rotWithShape="1">
            <a:blip r:embed="rId5">
              <a:alphaModFix amt="20000"/>
            </a:blip>
            <a:srcRect/>
            <a:tile tx="0" ty="0" sx="100000" sy="100000" flip="none" algn="tl"/>
          </a:blip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E1B88-5DE6-4E3E-78C5-46F3D96DC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326" y="1061788"/>
            <a:ext cx="10253624" cy="52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9A3B5-0831-2ACD-7E2B-0065EFC446EE}"/>
              </a:ext>
            </a:extLst>
          </p:cNvPr>
          <p:cNvSpPr txBox="1">
            <a:spLocks/>
          </p:cNvSpPr>
          <p:nvPr/>
        </p:nvSpPr>
        <p:spPr>
          <a:xfrm>
            <a:off x="0" y="425569"/>
            <a:ext cx="8643591" cy="585536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  <a:effectLst/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1800" b="1" i="0" kern="1200" spc="160" baseline="0" dirty="0">
                <a:solidFill>
                  <a:schemeClr val="accent6"/>
                </a:solidFill>
                <a:latin typeface="Amasis MT Pro Black" panose="02040A040500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Analysis</a:t>
            </a:r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GB" sz="28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22B77-2195-BDBF-BBE3-1D2BCD81E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97" y="1129119"/>
            <a:ext cx="5506218" cy="48377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06E65A-9081-63E8-1071-1BC615671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5" y="1129119"/>
            <a:ext cx="5835315" cy="48377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91A845-FEE7-27F0-5641-D1F47883D90F}"/>
              </a:ext>
            </a:extLst>
          </p:cNvPr>
          <p:cNvSpPr/>
          <p:nvPr/>
        </p:nvSpPr>
        <p:spPr>
          <a:xfrm>
            <a:off x="-673769" y="6304546"/>
            <a:ext cx="4363453" cy="55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masis MT Pro Black" panose="02040A04050005020304" pitchFamily="18" charset="0"/>
              </a:rPr>
              <a:t>Global Life Expectancy</a:t>
            </a:r>
            <a:endParaRPr lang="en-KE" sz="1200" dirty="0"/>
          </a:p>
        </p:txBody>
      </p:sp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C9C11-85AE-FE82-71AC-929B7A0E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49CD4F-F258-51FD-0A11-94D8237D78FD}"/>
              </a:ext>
            </a:extLst>
          </p:cNvPr>
          <p:cNvSpPr txBox="1">
            <a:spLocks/>
          </p:cNvSpPr>
          <p:nvPr/>
        </p:nvSpPr>
        <p:spPr>
          <a:xfrm>
            <a:off x="0" y="425569"/>
            <a:ext cx="8643591" cy="585536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  <a:effectLst/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1800" b="1" i="0" kern="1200" spc="160" baseline="0" dirty="0">
                <a:solidFill>
                  <a:schemeClr val="accent6"/>
                </a:solidFill>
                <a:latin typeface="Amasis MT Pro Black" panose="02040A040500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Analysis</a:t>
            </a:r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GB" sz="28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B46CB-7E33-228A-2819-E4D77A30D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504"/>
            <a:ext cx="6096000" cy="4988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27E7CA-F983-E20F-A460-34B924E1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8" y="1163504"/>
            <a:ext cx="5659647" cy="48282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10CD09-3F73-7D6C-DD89-375DA66536FE}"/>
              </a:ext>
            </a:extLst>
          </p:cNvPr>
          <p:cNvSpPr/>
          <p:nvPr/>
        </p:nvSpPr>
        <p:spPr>
          <a:xfrm>
            <a:off x="-673769" y="6304546"/>
            <a:ext cx="4363453" cy="55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masis MT Pro Black" panose="02040A04050005020304" pitchFamily="18" charset="0"/>
              </a:rPr>
              <a:t>Global Life Expectancy</a:t>
            </a:r>
            <a:endParaRPr lang="en-KE" sz="1200" dirty="0"/>
          </a:p>
        </p:txBody>
      </p:sp>
    </p:spTree>
    <p:extLst>
      <p:ext uri="{BB962C8B-B14F-4D97-AF65-F5344CB8AC3E}">
        <p14:creationId xmlns:p14="http://schemas.microsoft.com/office/powerpoint/2010/main" val="350993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7A2CE-FF73-06EB-FBCD-FDD7AF9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29B90-E7A3-4D00-B613-D0489EE0F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6" y="1130950"/>
            <a:ext cx="7996971" cy="514172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F56CFA-979D-C17B-BB91-4E6F9E032420}"/>
              </a:ext>
            </a:extLst>
          </p:cNvPr>
          <p:cNvSpPr txBox="1">
            <a:spLocks/>
          </p:cNvSpPr>
          <p:nvPr/>
        </p:nvSpPr>
        <p:spPr>
          <a:xfrm>
            <a:off x="0" y="456123"/>
            <a:ext cx="8152107" cy="554982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  <a:effectLst/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1800" b="1" i="0" kern="1200" spc="160" baseline="0" dirty="0">
                <a:solidFill>
                  <a:schemeClr val="accent6"/>
                </a:solidFill>
                <a:latin typeface="Amasis MT Pro Black" panose="02040A040500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Regression Analysis</a:t>
            </a:r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GB" sz="28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58D036-929C-B314-3749-662CAD71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729" y="6305550"/>
            <a:ext cx="4362450" cy="552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B489D-51BD-3792-87D5-F17876A3F9FE}"/>
              </a:ext>
            </a:extLst>
          </p:cNvPr>
          <p:cNvSpPr txBox="1"/>
          <p:nvPr/>
        </p:nvSpPr>
        <p:spPr>
          <a:xfrm>
            <a:off x="8152109" y="569984"/>
            <a:ext cx="40398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correlation analysis shows that </a:t>
            </a:r>
            <a:r>
              <a:rPr lang="en-GB" b="1" dirty="0"/>
              <a:t>Life Expectancy</a:t>
            </a:r>
            <a:r>
              <a:rPr lang="en-GB" dirty="0"/>
              <a:t> is </a:t>
            </a:r>
            <a:r>
              <a:rPr lang="en-GB" b="1" dirty="0"/>
              <a:t>positively influenced</a:t>
            </a:r>
            <a:r>
              <a:rPr lang="en-GB" dirty="0"/>
              <a:t> by factors such as </a:t>
            </a:r>
            <a:r>
              <a:rPr lang="en-GB" b="1" dirty="0"/>
              <a:t>schooling</a:t>
            </a:r>
            <a:r>
              <a:rPr lang="en-GB" dirty="0"/>
              <a:t>, </a:t>
            </a:r>
            <a:r>
              <a:rPr lang="en-GB" b="1" dirty="0"/>
              <a:t>income composition of resources</a:t>
            </a:r>
            <a:r>
              <a:rPr lang="en-GB" dirty="0"/>
              <a:t>, </a:t>
            </a:r>
            <a:r>
              <a:rPr lang="en-GB" b="1" dirty="0"/>
              <a:t>GDP</a:t>
            </a:r>
            <a:r>
              <a:rPr lang="en-GB" dirty="0"/>
              <a:t>, </a:t>
            </a:r>
            <a:r>
              <a:rPr lang="en-GB" b="1" dirty="0"/>
              <a:t>health expenditure</a:t>
            </a:r>
            <a:r>
              <a:rPr lang="en-GB" dirty="0"/>
              <a:t>, and </a:t>
            </a:r>
            <a:r>
              <a:rPr lang="en-GB" b="1" dirty="0"/>
              <a:t>immunization rates</a:t>
            </a:r>
            <a:r>
              <a:rPr lang="en-GB" dirty="0"/>
              <a:t>. These variables are associated with better healthcare access, education, and overall development. On the other hand, </a:t>
            </a:r>
            <a:r>
              <a:rPr lang="en-GB" b="1" dirty="0"/>
              <a:t>negative correlations</a:t>
            </a:r>
            <a:r>
              <a:rPr lang="en-GB" dirty="0"/>
              <a:t> were observed with </a:t>
            </a:r>
            <a:r>
              <a:rPr lang="en-GB" b="1" dirty="0"/>
              <a:t>adult mortality</a:t>
            </a:r>
            <a:r>
              <a:rPr lang="en-GB" dirty="0"/>
              <a:t>, </a:t>
            </a:r>
            <a:r>
              <a:rPr lang="en-GB" b="1" dirty="0"/>
              <a:t>HIV/AIDS prevalence</a:t>
            </a:r>
            <a:r>
              <a:rPr lang="en-GB" dirty="0"/>
              <a:t>, and </a:t>
            </a:r>
            <a:r>
              <a:rPr lang="en-GB" b="1" dirty="0"/>
              <a:t>infant deaths</a:t>
            </a:r>
            <a:r>
              <a:rPr lang="en-GB" dirty="0"/>
              <a:t>, indicating that higher mortality rates and poor health conditions significantly lower life expectancy. This highlights the critical role of both </a:t>
            </a:r>
            <a:r>
              <a:rPr lang="en-GB" b="1" dirty="0"/>
              <a:t>socioeconomic development</a:t>
            </a:r>
            <a:r>
              <a:rPr lang="en-GB" dirty="0"/>
              <a:t> and </a:t>
            </a:r>
            <a:r>
              <a:rPr lang="en-GB" b="1" dirty="0"/>
              <a:t>public health interventions</a:t>
            </a:r>
            <a:r>
              <a:rPr lang="en-GB" dirty="0"/>
              <a:t> in improving global life expectancy.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37771375"/>
      </p:ext>
    </p:extLst>
  </p:cSld>
  <p:clrMapOvr>
    <a:masterClrMapping/>
  </p:clrMapOvr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286</TotalTime>
  <Words>583</Words>
  <Application>Microsoft Office PowerPoint</Application>
  <PresentationFormat>Widescreen</PresentationFormat>
  <Paragraphs>106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Amasis MT Pro Black</vt:lpstr>
      <vt:lpstr>Angsana New</vt:lpstr>
      <vt:lpstr>Arial</vt:lpstr>
      <vt:lpstr>Calibri</vt:lpstr>
      <vt:lpstr>Courier New</vt:lpstr>
      <vt:lpstr>Georgia</vt:lpstr>
      <vt:lpstr>Posterama Text SemiBold</vt:lpstr>
      <vt:lpstr>Segoe UI</vt:lpstr>
      <vt:lpstr>Segoe UI Light</vt:lpstr>
      <vt:lpstr>Segoe UI Semibold</vt:lpstr>
      <vt:lpstr>Symbol</vt:lpstr>
      <vt:lpstr>1_Smart Graphics Sampler Neal Creative</vt:lpstr>
      <vt:lpstr>Ending slide</vt:lpstr>
      <vt:lpstr>Dataset source:  UN │ World Health Organization</vt:lpstr>
      <vt:lpstr>METHODOLOGY│ </vt:lpstr>
      <vt:lpstr>Data Cleaning</vt:lpstr>
      <vt:lpstr>Life Expectancy as Influenced by Different Variables</vt:lpstr>
      <vt:lpstr>Regions under study; North &amp; South America Africa Asia Europe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Kimtai K</dc:creator>
  <cp:keywords/>
  <dc:description/>
  <cp:lastModifiedBy>Kimtai K</cp:lastModifiedBy>
  <cp:revision>2</cp:revision>
  <dcterms:created xsi:type="dcterms:W3CDTF">2025-07-22T20:51:25Z</dcterms:created>
  <dcterms:modified xsi:type="dcterms:W3CDTF">2025-07-23T08:13:26Z</dcterms:modified>
  <cp:category/>
</cp:coreProperties>
</file>