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2" r:id="rId7"/>
    <p:sldId id="263" r:id="rId8"/>
    <p:sldId id="261" r:id="rId9"/>
    <p:sldId id="266"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59BDC-2F08-41BF-A17E-4680A32A596A}" type="datetimeFigureOut">
              <a:rPr lang="en-US" smtClean="0"/>
              <a:t>12/21/2023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D9013-DF95-4560-9D3D-66DD144CA1F9}" type="slidenum">
              <a:rPr lang="en-US" smtClean="0"/>
              <a:t>‹#›</a:t>
            </a:fld>
            <a:endParaRPr lang="en-US"/>
          </a:p>
        </p:txBody>
      </p:sp>
    </p:spTree>
    <p:extLst>
      <p:ext uri="{BB962C8B-B14F-4D97-AF65-F5344CB8AC3E}">
        <p14:creationId xmlns:p14="http://schemas.microsoft.com/office/powerpoint/2010/main" val="2024565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high standard deviations from</a:t>
            </a:r>
            <a:r>
              <a:rPr lang="en-US" baseline="0" dirty="0" smtClean="0"/>
              <a:t> the mean new positive cases and death cases between 2020 and 2021 showed just how unpredictable the virus was between the month as there were records of up to 92,741 death cases above the mean death cases around the world at least on of the months</a:t>
            </a:r>
            <a:endParaRPr lang="en-US" dirty="0"/>
          </a:p>
        </p:txBody>
      </p:sp>
      <p:sp>
        <p:nvSpPr>
          <p:cNvPr id="4" name="Slide Number Placeholder 3"/>
          <p:cNvSpPr>
            <a:spLocks noGrp="1"/>
          </p:cNvSpPr>
          <p:nvPr>
            <p:ph type="sldNum" sz="quarter" idx="10"/>
          </p:nvPr>
        </p:nvSpPr>
        <p:spPr/>
        <p:txBody>
          <a:bodyPr/>
          <a:lstStyle/>
          <a:p>
            <a:fld id="{7C3D9013-DF95-4560-9D3D-66DD144CA1F9}" type="slidenum">
              <a:rPr lang="en-US" smtClean="0"/>
              <a:t>5</a:t>
            </a:fld>
            <a:endParaRPr lang="en-US"/>
          </a:p>
        </p:txBody>
      </p:sp>
    </p:spTree>
    <p:extLst>
      <p:ext uri="{BB962C8B-B14F-4D97-AF65-F5344CB8AC3E}">
        <p14:creationId xmlns:p14="http://schemas.microsoft.com/office/powerpoint/2010/main" val="3533065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line chart also shows that although</a:t>
            </a:r>
            <a:r>
              <a:rPr lang="en-US" baseline="0" dirty="0" smtClean="0"/>
              <a:t> Covid-19 was a proven near fatal when one is infected, the vaccination process really lagged as only a handful of people were infected a whole year into the pandemics discovery.</a:t>
            </a:r>
            <a:endParaRPr lang="en-US" dirty="0"/>
          </a:p>
        </p:txBody>
      </p:sp>
      <p:sp>
        <p:nvSpPr>
          <p:cNvPr id="4" name="Slide Number Placeholder 3"/>
          <p:cNvSpPr>
            <a:spLocks noGrp="1"/>
          </p:cNvSpPr>
          <p:nvPr>
            <p:ph type="sldNum" sz="quarter" idx="10"/>
          </p:nvPr>
        </p:nvSpPr>
        <p:spPr/>
        <p:txBody>
          <a:bodyPr/>
          <a:lstStyle/>
          <a:p>
            <a:fld id="{7C3D9013-DF95-4560-9D3D-66DD144CA1F9}" type="slidenum">
              <a:rPr lang="en-US" smtClean="0"/>
              <a:t>7</a:t>
            </a:fld>
            <a:endParaRPr lang="en-US"/>
          </a:p>
        </p:txBody>
      </p:sp>
    </p:spTree>
    <p:extLst>
      <p:ext uri="{BB962C8B-B14F-4D97-AF65-F5344CB8AC3E}">
        <p14:creationId xmlns:p14="http://schemas.microsoft.com/office/powerpoint/2010/main" val="260517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USA followed by Canada has the highest number of COVID-19 cases recorded over the analysis period with the rest of the countries in the world barely scratching the surface of infections over the period.</a:t>
            </a:r>
            <a:endParaRPr lang="en-US" dirty="0"/>
          </a:p>
        </p:txBody>
      </p:sp>
      <p:sp>
        <p:nvSpPr>
          <p:cNvPr id="4" name="Slide Number Placeholder 3"/>
          <p:cNvSpPr>
            <a:spLocks noGrp="1"/>
          </p:cNvSpPr>
          <p:nvPr>
            <p:ph type="sldNum" sz="quarter" idx="10"/>
          </p:nvPr>
        </p:nvSpPr>
        <p:spPr/>
        <p:txBody>
          <a:bodyPr/>
          <a:lstStyle/>
          <a:p>
            <a:fld id="{7C3D9013-DF95-4560-9D3D-66DD144CA1F9}" type="slidenum">
              <a:rPr lang="en-US" smtClean="0"/>
              <a:t>8</a:t>
            </a:fld>
            <a:endParaRPr lang="en-US"/>
          </a:p>
        </p:txBody>
      </p:sp>
    </p:spTree>
    <p:extLst>
      <p:ext uri="{BB962C8B-B14F-4D97-AF65-F5344CB8AC3E}">
        <p14:creationId xmlns:p14="http://schemas.microsoft.com/office/powerpoint/2010/main" val="302696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USA, Canada, and China had the highest total death cases in total over the period. The high correlation between the 2 shows that the chances of one dying after being infected were very high</a:t>
            </a:r>
            <a:endParaRPr lang="en-US" dirty="0"/>
          </a:p>
        </p:txBody>
      </p:sp>
      <p:sp>
        <p:nvSpPr>
          <p:cNvPr id="4" name="Slide Number Placeholder 3"/>
          <p:cNvSpPr>
            <a:spLocks noGrp="1"/>
          </p:cNvSpPr>
          <p:nvPr>
            <p:ph type="sldNum" sz="quarter" idx="10"/>
          </p:nvPr>
        </p:nvSpPr>
        <p:spPr/>
        <p:txBody>
          <a:bodyPr/>
          <a:lstStyle/>
          <a:p>
            <a:fld id="{7C3D9013-DF95-4560-9D3D-66DD144CA1F9}" type="slidenum">
              <a:rPr lang="en-US" smtClean="0"/>
              <a:t>9</a:t>
            </a:fld>
            <a:endParaRPr lang="en-US"/>
          </a:p>
        </p:txBody>
      </p:sp>
    </p:spTree>
    <p:extLst>
      <p:ext uri="{BB962C8B-B14F-4D97-AF65-F5344CB8AC3E}">
        <p14:creationId xmlns:p14="http://schemas.microsoft.com/office/powerpoint/2010/main" val="3523744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8C67E0-3ECC-4DF1-B4D2-01FFF84371A5}"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3541486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C67E0-3ECC-4DF1-B4D2-01FFF84371A5}"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932997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C67E0-3ECC-4DF1-B4D2-01FFF84371A5}"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2810166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C67E0-3ECC-4DF1-B4D2-01FFF84371A5}"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2434539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8C67E0-3ECC-4DF1-B4D2-01FFF84371A5}"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153376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8C67E0-3ECC-4DF1-B4D2-01FFF84371A5}"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328987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8C67E0-3ECC-4DF1-B4D2-01FFF84371A5}" type="datetimeFigureOut">
              <a:rPr lang="en-US" smtClean="0"/>
              <a:t>12/21/2023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65692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8C67E0-3ECC-4DF1-B4D2-01FFF84371A5}" type="datetimeFigureOut">
              <a:rPr lang="en-US" smtClean="0"/>
              <a:t>12/21/2023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293685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C67E0-3ECC-4DF1-B4D2-01FFF84371A5}" type="datetimeFigureOut">
              <a:rPr lang="en-US" smtClean="0"/>
              <a:t>12/21/2023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221384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8C67E0-3ECC-4DF1-B4D2-01FFF84371A5}"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258996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8C67E0-3ECC-4DF1-B4D2-01FFF84371A5}"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57FE1-9BAC-4253-AE9A-2EB0D5476279}" type="slidenum">
              <a:rPr lang="en-US" smtClean="0"/>
              <a:t>‹#›</a:t>
            </a:fld>
            <a:endParaRPr lang="en-US"/>
          </a:p>
        </p:txBody>
      </p:sp>
    </p:spTree>
    <p:extLst>
      <p:ext uri="{BB962C8B-B14F-4D97-AF65-F5344CB8AC3E}">
        <p14:creationId xmlns:p14="http://schemas.microsoft.com/office/powerpoint/2010/main" val="391043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C67E0-3ECC-4DF1-B4D2-01FFF84371A5}" type="datetimeFigureOut">
              <a:rPr lang="en-US" smtClean="0"/>
              <a:t>12/21/2023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57FE1-9BAC-4253-AE9A-2EB0D5476279}" type="slidenum">
              <a:rPr lang="en-US" smtClean="0"/>
              <a:t>‹#›</a:t>
            </a:fld>
            <a:endParaRPr lang="en-US"/>
          </a:p>
        </p:txBody>
      </p:sp>
    </p:spTree>
    <p:extLst>
      <p:ext uri="{BB962C8B-B14F-4D97-AF65-F5344CB8AC3E}">
        <p14:creationId xmlns:p14="http://schemas.microsoft.com/office/powerpoint/2010/main" val="1872995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gpreda/covid-world-vaccination-progress" TargetMode="External"/><Relationship Id="rId2" Type="http://schemas.openxmlformats.org/officeDocument/2006/relationships/hyperlink" Target="https://www.kaggle.com/datasets/thedevastator/covid-19-global-case-and-death-data?select=COVID-19+Activity.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662057"/>
          </a:xfrm>
          <a:prstGeom prst="rect">
            <a:avLst/>
          </a:prstGeom>
        </p:spPr>
      </p:pic>
      <p:sp>
        <p:nvSpPr>
          <p:cNvPr id="5" name="TextBox 4"/>
          <p:cNvSpPr txBox="1"/>
          <p:nvPr/>
        </p:nvSpPr>
        <p:spPr>
          <a:xfrm>
            <a:off x="2286000" y="4297680"/>
            <a:ext cx="5120640" cy="1384995"/>
          </a:xfrm>
          <a:prstGeom prst="rect">
            <a:avLst/>
          </a:prstGeom>
          <a:noFill/>
        </p:spPr>
        <p:txBody>
          <a:bodyPr wrap="square" rtlCol="0">
            <a:spAutoFit/>
          </a:bodyPr>
          <a:lstStyle/>
          <a:p>
            <a:r>
              <a:rPr lang="en-US" sz="2800" dirty="0" smtClean="0">
                <a:solidFill>
                  <a:srgbClr val="FF0000"/>
                </a:solidFill>
              </a:rPr>
              <a:t>COVID-19 POSITIVE CASES, DEATH CASES AND VACCINATION ANALYSIS</a:t>
            </a:r>
            <a:endParaRPr lang="en-US" sz="2800" dirty="0">
              <a:solidFill>
                <a:srgbClr val="FF0000"/>
              </a:solidFill>
            </a:endParaRPr>
          </a:p>
        </p:txBody>
      </p:sp>
    </p:spTree>
    <p:extLst>
      <p:ext uri="{BB962C8B-B14F-4D97-AF65-F5344CB8AC3E}">
        <p14:creationId xmlns:p14="http://schemas.microsoft.com/office/powerpoint/2010/main" val="3863706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dirty="0" smtClean="0"/>
              <a:t>Conclusion</a:t>
            </a:r>
            <a:endParaRPr lang="en-US" dirty="0"/>
          </a:p>
        </p:txBody>
      </p:sp>
      <p:sp>
        <p:nvSpPr>
          <p:cNvPr id="3" name="Content Placeholder 2"/>
          <p:cNvSpPr>
            <a:spLocks noGrp="1"/>
          </p:cNvSpPr>
          <p:nvPr>
            <p:ph idx="1"/>
          </p:nvPr>
        </p:nvSpPr>
        <p:spPr/>
        <p:txBody>
          <a:bodyPr/>
          <a:lstStyle/>
          <a:p>
            <a:r>
              <a:rPr lang="en-US" dirty="0"/>
              <a:t>The Covid-19 pandemic took the world by surprise especially the USA, Canada, and China where it hit the hardest. This is evidenced by the large number of monthly increase in new positive cases and death cases particularly in those 3 countries. </a:t>
            </a:r>
            <a:endParaRPr lang="en-US" dirty="0" smtClean="0"/>
          </a:p>
          <a:p>
            <a:r>
              <a:rPr lang="en-US" dirty="0" smtClean="0"/>
              <a:t>If </a:t>
            </a:r>
            <a:r>
              <a:rPr lang="en-US" dirty="0"/>
              <a:t>traveling from these countries to other countries is not limited, the latter months could see a surge in the number of cases, both new positives and deaths recorded in other countries</a:t>
            </a:r>
            <a:endParaRPr lang="en-US" dirty="0"/>
          </a:p>
        </p:txBody>
      </p:sp>
    </p:spTree>
    <p:extLst>
      <p:ext uri="{BB962C8B-B14F-4D97-AF65-F5344CB8AC3E}">
        <p14:creationId xmlns:p14="http://schemas.microsoft.com/office/powerpoint/2010/main" val="915248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dirty="0" smtClean="0"/>
              <a:t>Recommendations</a:t>
            </a:r>
            <a:endParaRPr lang="en-US" dirty="0"/>
          </a:p>
        </p:txBody>
      </p:sp>
      <p:sp>
        <p:nvSpPr>
          <p:cNvPr id="3" name="Content Placeholder 2"/>
          <p:cNvSpPr>
            <a:spLocks noGrp="1"/>
          </p:cNvSpPr>
          <p:nvPr>
            <p:ph idx="1"/>
          </p:nvPr>
        </p:nvSpPr>
        <p:spPr/>
        <p:txBody>
          <a:bodyPr>
            <a:normAutofit lnSpcReduction="10000"/>
          </a:bodyPr>
          <a:lstStyle/>
          <a:p>
            <a:r>
              <a:rPr lang="en-US" dirty="0"/>
              <a:t>As per the analysis, it is evident that traveling from the USA, Canada, and China to other countries should either be restricted or stopped altogether to prevent the virus from spreading. </a:t>
            </a:r>
            <a:endParaRPr lang="en-US" dirty="0" smtClean="0"/>
          </a:p>
          <a:p>
            <a:r>
              <a:rPr lang="en-US" dirty="0" smtClean="0"/>
              <a:t>The </a:t>
            </a:r>
            <a:r>
              <a:rPr lang="en-US" dirty="0"/>
              <a:t>countries' infected should also be placed in quarantine. </a:t>
            </a:r>
            <a:endParaRPr lang="en-US" dirty="0" smtClean="0"/>
          </a:p>
          <a:p>
            <a:r>
              <a:rPr lang="en-US" dirty="0" smtClean="0"/>
              <a:t>The </a:t>
            </a:r>
            <a:r>
              <a:rPr lang="en-US" dirty="0"/>
              <a:t>rest of the countries with a small number of infected people should also place the necessary infrastructure in place as we can see that the number of infections can rise very fast from the standard deviations recorded</a:t>
            </a:r>
            <a:r>
              <a:rPr lang="en-US" dirty="0" smtClean="0"/>
              <a:t>.</a:t>
            </a:r>
          </a:p>
          <a:p>
            <a:r>
              <a:rPr lang="en-US" dirty="0" smtClean="0"/>
              <a:t>The Vaccination Process should also really be stepped up as it is evident that a whole year and a half into the virus being declared a pandemic, only a handful of people have been vaccinated.</a:t>
            </a:r>
            <a:endParaRPr lang="en-US" dirty="0"/>
          </a:p>
        </p:txBody>
      </p:sp>
    </p:spTree>
    <p:extLst>
      <p:ext uri="{BB962C8B-B14F-4D97-AF65-F5344CB8AC3E}">
        <p14:creationId xmlns:p14="http://schemas.microsoft.com/office/powerpoint/2010/main" val="3311768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5317"/>
            <a:ext cx="12358255" cy="6913317"/>
          </a:xfrm>
        </p:spPr>
      </p:pic>
    </p:spTree>
    <p:extLst>
      <p:ext uri="{BB962C8B-B14F-4D97-AF65-F5344CB8AC3E}">
        <p14:creationId xmlns:p14="http://schemas.microsoft.com/office/powerpoint/2010/main" val="147378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endParaRPr lang="en-US" dirty="0"/>
          </a:p>
        </p:txBody>
      </p:sp>
      <p:sp>
        <p:nvSpPr>
          <p:cNvPr id="3" name="Content Placeholder 2"/>
          <p:cNvSpPr>
            <a:spLocks noGrp="1"/>
          </p:cNvSpPr>
          <p:nvPr>
            <p:ph idx="1"/>
          </p:nvPr>
        </p:nvSpPr>
        <p:spPr>
          <a:xfrm>
            <a:off x="838200" y="1690688"/>
            <a:ext cx="10515600" cy="4486275"/>
          </a:xfrm>
        </p:spPr>
        <p:txBody>
          <a:bodyPr/>
          <a:lstStyle/>
          <a:p>
            <a:pPr>
              <a:buFont typeface="Wingdings" panose="05000000000000000000" pitchFamily="2" charset="2"/>
              <a:buChar char="v"/>
            </a:pPr>
            <a:r>
              <a:rPr lang="en-US" dirty="0" smtClean="0"/>
              <a:t>Introduction</a:t>
            </a:r>
          </a:p>
          <a:p>
            <a:pPr>
              <a:buFont typeface="Wingdings" panose="05000000000000000000" pitchFamily="2" charset="2"/>
              <a:buChar char="v"/>
            </a:pPr>
            <a:r>
              <a:rPr lang="en-US" dirty="0" smtClean="0"/>
              <a:t>Data Overview</a:t>
            </a:r>
          </a:p>
          <a:p>
            <a:pPr>
              <a:buFont typeface="Wingdings" panose="05000000000000000000" pitchFamily="2" charset="2"/>
              <a:buChar char="v"/>
            </a:pPr>
            <a:r>
              <a:rPr lang="en-US" dirty="0" smtClean="0"/>
              <a:t>Exploratory Data </a:t>
            </a:r>
            <a:r>
              <a:rPr lang="en-US" dirty="0" smtClean="0"/>
              <a:t>Analysis</a:t>
            </a:r>
          </a:p>
          <a:p>
            <a:pPr>
              <a:buFont typeface="Wingdings" panose="05000000000000000000" pitchFamily="2" charset="2"/>
              <a:buChar char="v"/>
            </a:pPr>
            <a:r>
              <a:rPr lang="en-US" dirty="0" smtClean="0"/>
              <a:t>Covid-19 Data Over Time</a:t>
            </a:r>
            <a:endParaRPr lang="en-US" dirty="0" smtClean="0"/>
          </a:p>
          <a:p>
            <a:pPr>
              <a:buFont typeface="Wingdings" panose="05000000000000000000" pitchFamily="2" charset="2"/>
              <a:buChar char="v"/>
            </a:pPr>
            <a:r>
              <a:rPr lang="en-US" dirty="0" smtClean="0"/>
              <a:t>Top countries with the highest new positive cases</a:t>
            </a:r>
          </a:p>
          <a:p>
            <a:pPr>
              <a:buFont typeface="Wingdings" panose="05000000000000000000" pitchFamily="2" charset="2"/>
              <a:buChar char="v"/>
            </a:pPr>
            <a:r>
              <a:rPr lang="en-US" dirty="0" smtClean="0"/>
              <a:t>Top countries with the highest death cases</a:t>
            </a:r>
          </a:p>
          <a:p>
            <a:pPr>
              <a:buFont typeface="Wingdings" panose="05000000000000000000" pitchFamily="2" charset="2"/>
              <a:buChar char="v"/>
            </a:pPr>
            <a:r>
              <a:rPr lang="en-US" dirty="0" smtClean="0"/>
              <a:t>Conclusions</a:t>
            </a:r>
          </a:p>
          <a:p>
            <a:pPr>
              <a:buFont typeface="Wingdings" panose="05000000000000000000" pitchFamily="2" charset="2"/>
              <a:buChar char="v"/>
            </a:pPr>
            <a:r>
              <a:rPr lang="en-US" dirty="0" smtClean="0"/>
              <a:t>Recommendations</a:t>
            </a:r>
            <a:endParaRPr lang="en-US" dirty="0"/>
          </a:p>
        </p:txBody>
      </p:sp>
      <p:sp>
        <p:nvSpPr>
          <p:cNvPr id="4" name="Rounded Rectangle 3"/>
          <p:cNvSpPr/>
          <p:nvPr/>
        </p:nvSpPr>
        <p:spPr>
          <a:xfrm>
            <a:off x="838201" y="365126"/>
            <a:ext cx="5353594" cy="1325562"/>
          </a:xfrm>
          <a:prstGeom prst="roundRect">
            <a:avLst>
              <a:gd name="adj" fmla="val 852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92777" y="365125"/>
            <a:ext cx="5133703"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smtClean="0"/>
              <a:t>Content:</a:t>
            </a:r>
            <a:endParaRPr lang="en-US" sz="4000" dirty="0"/>
          </a:p>
        </p:txBody>
      </p:sp>
      <p:sp>
        <p:nvSpPr>
          <p:cNvPr id="6" name="Rounded Rectangle 5"/>
          <p:cNvSpPr/>
          <p:nvPr/>
        </p:nvSpPr>
        <p:spPr>
          <a:xfrm>
            <a:off x="8634549" y="1690689"/>
            <a:ext cx="2719251" cy="4461918"/>
          </a:xfrm>
          <a:prstGeom prst="round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9418" y="1666333"/>
            <a:ext cx="2954382" cy="4486274"/>
          </a:xfrm>
          <a:prstGeom prst="rect">
            <a:avLst/>
          </a:prstGeom>
        </p:spPr>
      </p:pic>
    </p:spTree>
    <p:extLst>
      <p:ext uri="{BB962C8B-B14F-4D97-AF65-F5344CB8AC3E}">
        <p14:creationId xmlns:p14="http://schemas.microsoft.com/office/powerpoint/2010/main" val="143630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dirty="0" smtClean="0"/>
              <a:t>Introduction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The goal of this analysis is to find out the trend of the virus over time and answer, which were the most affected countries by the number of positive cases, and the number of death cases and to gauge how effective the vaccination process was and if at all it played a part in slowing down the spread of the virus and number of death cases </a:t>
            </a:r>
            <a:r>
              <a:rPr lang="en-US" dirty="0" smtClean="0"/>
              <a:t>recorded </a:t>
            </a:r>
            <a:r>
              <a:rPr lang="en-US" dirty="0"/>
              <a:t>across the globe.</a:t>
            </a:r>
          </a:p>
        </p:txBody>
      </p:sp>
    </p:spTree>
    <p:extLst>
      <p:ext uri="{BB962C8B-B14F-4D97-AF65-F5344CB8AC3E}">
        <p14:creationId xmlns:p14="http://schemas.microsoft.com/office/powerpoint/2010/main" val="5289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dirty="0" smtClean="0"/>
              <a:t>Data Overview</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ü"/>
            </a:pPr>
            <a:r>
              <a:rPr lang="en-US" dirty="0"/>
              <a:t>For this project, I got 2 data sets from Kaggle, one called COVID-19 activity, which contained the daily number of cases, new cases recorded each day, and the daily number of death cases by continent, country, county, and province. </a:t>
            </a:r>
            <a:r>
              <a:rPr lang="en-US" dirty="0">
                <a:hlinkClick r:id="rId2"/>
              </a:rPr>
              <a:t>https://</a:t>
            </a:r>
            <a:r>
              <a:rPr lang="en-US" dirty="0" smtClean="0">
                <a:hlinkClick r:id="rId2"/>
              </a:rPr>
              <a:t>www.kaggle.com/datasets/thedevastator/covid-19-global-case-and-death-data?select=COVID-19+Activity.csv</a:t>
            </a:r>
            <a:endParaRPr lang="en-US" dirty="0" smtClean="0"/>
          </a:p>
          <a:p>
            <a:pPr>
              <a:buFont typeface="Wingdings" panose="05000000000000000000" pitchFamily="2" charset="2"/>
              <a:buChar char="ü"/>
            </a:pPr>
            <a:r>
              <a:rPr lang="en-US" dirty="0" smtClean="0"/>
              <a:t>The </a:t>
            </a:r>
            <a:r>
              <a:rPr lang="en-US" dirty="0"/>
              <a:t>second data set, COVID-19 vaccinations, contained the daily vaccinations done for each country across the globe. I first combined the 2 datasets to get an enriched dataset for analysis, and to reduce the volume of the data, I cumulated the daily records into monthly. This helped reduce the noise that came with the daily data records</a:t>
            </a:r>
            <a:r>
              <a:rPr lang="en-US" dirty="0" smtClean="0"/>
              <a:t>. </a:t>
            </a:r>
            <a:r>
              <a:rPr lang="en-US" dirty="0">
                <a:hlinkClick r:id="rId3"/>
              </a:rPr>
              <a:t>COVID-19 World Vaccination Progress (kaggle.com)</a:t>
            </a:r>
            <a:endParaRPr lang="en-US" dirty="0"/>
          </a:p>
        </p:txBody>
      </p:sp>
    </p:spTree>
    <p:extLst>
      <p:ext uri="{BB962C8B-B14F-4D97-AF65-F5344CB8AC3E}">
        <p14:creationId xmlns:p14="http://schemas.microsoft.com/office/powerpoint/2010/main" val="53263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Ø"/>
            </a:pPr>
            <a:r>
              <a:rPr lang="en-US" sz="4000" dirty="0" smtClean="0"/>
              <a:t>Exploratory Data Analysis (EDA)</a:t>
            </a:r>
            <a:endParaRPr lang="en-US" sz="4000" dirty="0"/>
          </a:p>
        </p:txBody>
      </p:sp>
      <p:sp>
        <p:nvSpPr>
          <p:cNvPr id="4" name="Rounded Rectangle 3"/>
          <p:cNvSpPr/>
          <p:nvPr/>
        </p:nvSpPr>
        <p:spPr>
          <a:xfrm>
            <a:off x="838200" y="1825625"/>
            <a:ext cx="3681550" cy="83919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ight Arrow 4"/>
          <p:cNvSpPr/>
          <p:nvPr/>
        </p:nvSpPr>
        <p:spPr>
          <a:xfrm>
            <a:off x="4624251" y="1690688"/>
            <a:ext cx="6844938" cy="1196203"/>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smtClean="0">
                <a:solidFill>
                  <a:schemeClr val="tx1"/>
                </a:solidFill>
              </a:rPr>
              <a:t>With New Positive Covid-19 Cases was 11,632 Every Month </a:t>
            </a:r>
            <a:endParaRPr lang="en-US" dirty="0">
              <a:solidFill>
                <a:schemeClr val="tx1"/>
              </a:solidFill>
            </a:endParaRPr>
          </a:p>
        </p:txBody>
      </p:sp>
      <p:sp>
        <p:nvSpPr>
          <p:cNvPr id="6" name="Rounded Rectangle 5"/>
          <p:cNvSpPr/>
          <p:nvPr/>
        </p:nvSpPr>
        <p:spPr>
          <a:xfrm>
            <a:off x="827312" y="3135447"/>
            <a:ext cx="3681550" cy="71845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Variability of New Positive Cases</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endParaRPr lang="en-US" sz="2000" dirty="0" smtClean="0"/>
          </a:p>
          <a:p>
            <a:pPr marL="0" indent="0">
              <a:buNone/>
            </a:pPr>
            <a:r>
              <a:rPr lang="en-US" sz="2000" dirty="0" smtClean="0">
                <a:solidFill>
                  <a:schemeClr val="bg1"/>
                </a:solidFill>
              </a:rPr>
              <a:t>The Average Number Of People</a:t>
            </a:r>
            <a:endParaRPr lang="en-US" sz="2000" dirty="0">
              <a:solidFill>
                <a:schemeClr val="bg1"/>
              </a:solidFill>
            </a:endParaRPr>
          </a:p>
        </p:txBody>
      </p:sp>
      <p:sp>
        <p:nvSpPr>
          <p:cNvPr id="7" name="Right Arrow 6"/>
          <p:cNvSpPr/>
          <p:nvPr/>
        </p:nvSpPr>
        <p:spPr>
          <a:xfrm>
            <a:off x="4624251" y="2969440"/>
            <a:ext cx="6844938" cy="1110343"/>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smtClean="0">
                <a:solidFill>
                  <a:schemeClr val="tx1"/>
                </a:solidFill>
              </a:rPr>
              <a:t>Stood at 44,385 cases from month to month</a:t>
            </a:r>
            <a:endParaRPr lang="en-US" dirty="0">
              <a:solidFill>
                <a:schemeClr val="tx1"/>
              </a:solidFill>
            </a:endParaRPr>
          </a:p>
        </p:txBody>
      </p:sp>
      <p:sp>
        <p:nvSpPr>
          <p:cNvPr id="8" name="Right Arrow 7"/>
          <p:cNvSpPr/>
          <p:nvPr/>
        </p:nvSpPr>
        <p:spPr>
          <a:xfrm>
            <a:off x="4624251" y="4103912"/>
            <a:ext cx="6844938" cy="1110343"/>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smtClean="0">
                <a:solidFill>
                  <a:schemeClr val="tx1"/>
                </a:solidFill>
              </a:rPr>
              <a:t>From Covid-19 Infection was 42,770 across the world</a:t>
            </a:r>
            <a:endParaRPr lang="en-US" dirty="0">
              <a:solidFill>
                <a:schemeClr val="tx1"/>
              </a:solidFill>
            </a:endParaRPr>
          </a:p>
        </p:txBody>
      </p:sp>
      <p:sp>
        <p:nvSpPr>
          <p:cNvPr id="9" name="Right Arrow 8"/>
          <p:cNvSpPr/>
          <p:nvPr/>
        </p:nvSpPr>
        <p:spPr>
          <a:xfrm>
            <a:off x="4624251" y="5299164"/>
            <a:ext cx="6844938" cy="1110343"/>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smtClean="0">
                <a:solidFill>
                  <a:schemeClr val="tx1"/>
                </a:solidFill>
              </a:rPr>
              <a:t>Stood at 92,741 Cases from between months</a:t>
            </a:r>
            <a:endParaRPr lang="en-US" dirty="0">
              <a:solidFill>
                <a:schemeClr val="tx1"/>
              </a:solidFill>
            </a:endParaRPr>
          </a:p>
        </p:txBody>
      </p:sp>
      <p:sp>
        <p:nvSpPr>
          <p:cNvPr id="11" name="Rounded Rectangle 10"/>
          <p:cNvSpPr/>
          <p:nvPr/>
        </p:nvSpPr>
        <p:spPr>
          <a:xfrm>
            <a:off x="827312" y="4299854"/>
            <a:ext cx="3681550" cy="71845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Average Number Of Deaths</a:t>
            </a:r>
            <a:endParaRPr lang="en-US" dirty="0"/>
          </a:p>
        </p:txBody>
      </p:sp>
      <p:sp>
        <p:nvSpPr>
          <p:cNvPr id="12" name="Rounded Rectangle 11"/>
          <p:cNvSpPr/>
          <p:nvPr/>
        </p:nvSpPr>
        <p:spPr>
          <a:xfrm>
            <a:off x="827312" y="5495106"/>
            <a:ext cx="3681550" cy="71845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Variability of Death Cases</a:t>
            </a:r>
            <a:endParaRPr lang="en-US" dirty="0"/>
          </a:p>
        </p:txBody>
      </p:sp>
    </p:spTree>
    <p:extLst>
      <p:ext uri="{BB962C8B-B14F-4D97-AF65-F5344CB8AC3E}">
        <p14:creationId xmlns:p14="http://schemas.microsoft.com/office/powerpoint/2010/main" val="224001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dirty="0" smtClean="0"/>
              <a:t>Covid-19 Data Over Time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541" y="1260764"/>
            <a:ext cx="10749458" cy="4916199"/>
          </a:xfrm>
        </p:spPr>
      </p:pic>
    </p:spTree>
    <p:extLst>
      <p:ext uri="{BB962C8B-B14F-4D97-AF65-F5344CB8AC3E}">
        <p14:creationId xmlns:p14="http://schemas.microsoft.com/office/powerpoint/2010/main" val="324857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dirty="0" smtClean="0"/>
              <a:t>Covid-19 Cases Over Time</a:t>
            </a:r>
            <a:endParaRPr lang="en-US" dirty="0"/>
          </a:p>
        </p:txBody>
      </p:sp>
      <p:sp>
        <p:nvSpPr>
          <p:cNvPr id="3" name="Content Placeholder 2"/>
          <p:cNvSpPr>
            <a:spLocks noGrp="1"/>
          </p:cNvSpPr>
          <p:nvPr>
            <p:ph idx="1"/>
          </p:nvPr>
        </p:nvSpPr>
        <p:spPr>
          <a:xfrm>
            <a:off x="838200" y="3435927"/>
            <a:ext cx="10515600" cy="2741036"/>
          </a:xfrm>
        </p:spPr>
        <p:txBody>
          <a:bodyPr/>
          <a:lstStyle/>
          <a:p>
            <a:r>
              <a:rPr lang="en-US" dirty="0"/>
              <a:t>This shows that while the number of new positive cases was going down with time with the introduction of vaccines, the number of death cases generally went up. Therefore the new positive cases might not be going down because of the introduction of vaccines, but rather because of the high death cases reducing the pull from the population that can be affected.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2182" y="0"/>
            <a:ext cx="4779818" cy="3131127"/>
          </a:xfrm>
          <a:prstGeom prst="rect">
            <a:avLst/>
          </a:prstGeom>
        </p:spPr>
      </p:pic>
    </p:spTree>
    <p:extLst>
      <p:ext uri="{BB962C8B-B14F-4D97-AF65-F5344CB8AC3E}">
        <p14:creationId xmlns:p14="http://schemas.microsoft.com/office/powerpoint/2010/main" val="257545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Ø"/>
            </a:pPr>
            <a:r>
              <a:rPr lang="en-US" sz="3200" dirty="0" smtClean="0"/>
              <a:t>Countries With the Highest positive Cases</a:t>
            </a:r>
            <a:endParaRPr lang="en-US" sz="32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04550" y="214313"/>
            <a:ext cx="3095625" cy="1476375"/>
          </a:xfrm>
        </p:spPr>
      </p:pic>
      <p:pic>
        <p:nvPicPr>
          <p:cNvPr id="6" name="Picture 5"/>
          <p:cNvPicPr>
            <a:picLocks noChangeAspect="1"/>
          </p:cNvPicPr>
          <p:nvPr/>
        </p:nvPicPr>
        <p:blipFill>
          <a:blip r:embed="rId4"/>
          <a:stretch>
            <a:fillRect/>
          </a:stretch>
        </p:blipFill>
        <p:spPr>
          <a:xfrm>
            <a:off x="391825" y="1337970"/>
            <a:ext cx="8312725" cy="5075893"/>
          </a:xfrm>
          <a:prstGeom prst="rect">
            <a:avLst/>
          </a:prstGeom>
        </p:spPr>
      </p:pic>
    </p:spTree>
    <p:extLst>
      <p:ext uri="{BB962C8B-B14F-4D97-AF65-F5344CB8AC3E}">
        <p14:creationId xmlns:p14="http://schemas.microsoft.com/office/powerpoint/2010/main" val="3469593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Ø"/>
            </a:pPr>
            <a:r>
              <a:rPr lang="en-US" sz="3600" dirty="0" smtClean="0"/>
              <a:t>Top Countries With Highest Death Cases</a:t>
            </a:r>
            <a:endParaRPr lang="en-US" sz="3600" dirty="0"/>
          </a:p>
        </p:txBody>
      </p:sp>
      <p:pic>
        <p:nvPicPr>
          <p:cNvPr id="4" name="Content Placeholder 3"/>
          <p:cNvPicPr>
            <a:picLocks noGrp="1" noChangeAspect="1"/>
          </p:cNvPicPr>
          <p:nvPr>
            <p:ph idx="1"/>
          </p:nvPr>
        </p:nvPicPr>
        <p:blipFill>
          <a:blip r:embed="rId3"/>
          <a:stretch>
            <a:fillRect/>
          </a:stretch>
        </p:blipFill>
        <p:spPr>
          <a:xfrm>
            <a:off x="838200" y="1343891"/>
            <a:ext cx="8666018" cy="5334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5450" y="0"/>
            <a:ext cx="2876550" cy="2854036"/>
          </a:xfrm>
          <a:prstGeom prst="rect">
            <a:avLst/>
          </a:prstGeom>
        </p:spPr>
      </p:pic>
    </p:spTree>
    <p:extLst>
      <p:ext uri="{BB962C8B-B14F-4D97-AF65-F5344CB8AC3E}">
        <p14:creationId xmlns:p14="http://schemas.microsoft.com/office/powerpoint/2010/main" val="1847134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752</Words>
  <Application>Microsoft Office PowerPoint</Application>
  <PresentationFormat>Widescreen</PresentationFormat>
  <Paragraphs>46</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Introduction</vt:lpstr>
      <vt:lpstr>Data Overview</vt:lpstr>
      <vt:lpstr>Exploratory Data Analysis (EDA)</vt:lpstr>
      <vt:lpstr>Covid-19 Data Over Time</vt:lpstr>
      <vt:lpstr>Covid-19 Cases Over Time</vt:lpstr>
      <vt:lpstr>Countries With the Highest positive Cases</vt:lpstr>
      <vt:lpstr>Top Countries With Highest Death Cases</vt:lpstr>
      <vt:lpstr>Conclusion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dc:creator>
  <cp:lastModifiedBy>Charles</cp:lastModifiedBy>
  <cp:revision>11</cp:revision>
  <dcterms:created xsi:type="dcterms:W3CDTF">2023-12-21T16:01:41Z</dcterms:created>
  <dcterms:modified xsi:type="dcterms:W3CDTF">2023-12-21T17:30:52Z</dcterms:modified>
</cp:coreProperties>
</file>