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70" r:id="rId4"/>
    <p:sldId id="277" r:id="rId5"/>
    <p:sldId id="271" r:id="rId6"/>
    <p:sldId id="257" r:id="rId7"/>
    <p:sldId id="263" r:id="rId8"/>
    <p:sldId id="272" r:id="rId9"/>
    <p:sldId id="258" r:id="rId10"/>
    <p:sldId id="261" r:id="rId11"/>
    <p:sldId id="278" r:id="rId12"/>
    <p:sldId id="267" r:id="rId13"/>
    <p:sldId id="279" r:id="rId14"/>
    <p:sldId id="280" r:id="rId15"/>
    <p:sldId id="268" r:id="rId16"/>
    <p:sldId id="273" r:id="rId17"/>
    <p:sldId id="259" r:id="rId18"/>
    <p:sldId id="264" r:id="rId19"/>
    <p:sldId id="282" r:id="rId20"/>
    <p:sldId id="266" r:id="rId21"/>
    <p:sldId id="265" r:id="rId22"/>
    <p:sldId id="260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67503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81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지금부터 프로젝트 발표 시작하겠습니다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55393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2000</a:t>
            </a:r>
            <a:r>
              <a:rPr lang="ko-KR" altLang="en-US"/>
              <a:t>대에는 닌텐도가 아니라 </a:t>
            </a:r>
            <a:r>
              <a:rPr lang="en-US" altLang="ko-KR"/>
              <a:t>ele art</a:t>
            </a:r>
            <a:r>
              <a:rPr lang="ko-KR" altLang="en-US"/>
              <a:t>가 가장 인기가 많았다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장르는 스포츠 액션 레이싱 순이고 </a:t>
            </a:r>
            <a:r>
              <a:rPr lang="en-US" altLang="ko-KR"/>
              <a:t>ps2</a:t>
            </a:r>
            <a:r>
              <a:rPr lang="ko-KR" altLang="en-US"/>
              <a:t>가 플랫폼 중에는 가장 인기가 많았ㄷ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2005</a:t>
            </a:r>
            <a:r>
              <a:rPr lang="ko-KR" altLang="en-US"/>
              <a:t>년도에는 닌텐도가 다시 가장 인기가 많은 제작사이었꼬 장르 또한 액션이 스포츠보다 인기가 많게 되었다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플랫폼 역시 </a:t>
            </a:r>
            <a:r>
              <a:rPr lang="en-US" altLang="ko-KR"/>
              <a:t>ds</a:t>
            </a:r>
            <a:r>
              <a:rPr lang="ko-KR" altLang="en-US"/>
              <a:t> 가 가장 인기가 많게 되었따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964904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2010</a:t>
            </a:r>
            <a:r>
              <a:rPr lang="ko-KR" altLang="en-US"/>
              <a:t>년도에는 다시 일렉 아트가 가장 출고량이 많았고 장르는 액션이 가장 인기가 ㅁ낳고 스포츠의 인기가 ㅁ낳이 줄었다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또한 </a:t>
            </a:r>
            <a:r>
              <a:rPr lang="en-US" altLang="ko-KR"/>
              <a:t>ps3</a:t>
            </a:r>
            <a:r>
              <a:rPr lang="ko-KR" altLang="en-US"/>
              <a:t>가 나오면서 다시 인가를 끓게 되었다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2015</a:t>
            </a:r>
            <a:r>
              <a:rPr lang="ko-KR" altLang="en-US"/>
              <a:t>년도에도 일렉 아트가 가장 출고량이 많았고 액뭐시기가 </a:t>
            </a:r>
            <a:r>
              <a:rPr lang="en-US" altLang="ko-KR"/>
              <a:t>2</a:t>
            </a:r>
            <a:r>
              <a:rPr lang="ko-KR" altLang="en-US"/>
              <a:t>등을 차지하게 되었다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전부 고려하여 파악해본 결과 항상 일렉아트 닌텐도 에브리션 게임 배급회사는 </a:t>
            </a:r>
            <a:r>
              <a:rPr lang="en-US" altLang="ko-KR"/>
              <a:t>top3</a:t>
            </a:r>
            <a:r>
              <a:rPr lang="ko-KR" altLang="en-US"/>
              <a:t>에 위치하고 있었는데 초반에는 닌텐도가 압도적인 인기를 끓다 점점 일렉아트가 인기를 끓게 되는데 일렉이 가장 많은 게임을 배급하고 있는 것을 파악할 수 있다 Electronic는 1335 닌텐도는 695의 게임을 출시했는데 숫자면에서 일렉이 압도적으로 많은 수의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게임을 출고했음을 알 수 있다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238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2010</a:t>
            </a:r>
            <a:r>
              <a:rPr lang="ko-KR" altLang="en-US"/>
              <a:t>년도에는 다시 일렉 아트가 가장 출고량이 많았고 장르는 액션이 가장 인기가 ㅁ낳고 스포츠의 인기가 ㅁ낳이 줄었다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또한 </a:t>
            </a:r>
            <a:r>
              <a:rPr lang="en-US" altLang="ko-KR"/>
              <a:t>ps3</a:t>
            </a:r>
            <a:r>
              <a:rPr lang="ko-KR" altLang="en-US"/>
              <a:t>가 나오면서 다시 인가를 끓게 되었다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2015</a:t>
            </a:r>
            <a:r>
              <a:rPr lang="ko-KR" altLang="en-US"/>
              <a:t>년도에도 일렉 아트가 가장 출고량이 많았고 액뭐시기가 </a:t>
            </a:r>
            <a:r>
              <a:rPr lang="en-US" altLang="ko-KR"/>
              <a:t>2</a:t>
            </a:r>
            <a:r>
              <a:rPr lang="ko-KR" altLang="en-US"/>
              <a:t>등을 차지하게 되었다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전부 고려하여 파악해본 결과 항상 일렉아트 닌텐도 에브리션 게임 배급회사는 </a:t>
            </a:r>
            <a:r>
              <a:rPr lang="en-US" altLang="ko-KR"/>
              <a:t>top3</a:t>
            </a:r>
            <a:r>
              <a:rPr lang="ko-KR" altLang="en-US"/>
              <a:t>에 위치하고 있었는데 초반에는 닌텐도가 압도적인 인기를 끓다 점점 일렉아트가 인기를 끓게 되는데 일렉이 가장 많은 게임을 배급하고 있는 것을 파악할 수 있다 Electronic는 1335 닌텐도는 695의 게임을 출시했는데 숫자면에서 일렉이 압도적으로 많은 수의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게임을 출고했음을 알 수 있다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172719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전부 고려하여 파악해본 결과 항상 일렉아트 닌텐도 에브리션 게임 배급회사는 </a:t>
            </a:r>
            <a:r>
              <a:rPr lang="en-US" altLang="ko-KR"/>
              <a:t>top3</a:t>
            </a:r>
            <a:r>
              <a:rPr lang="ko-KR" altLang="en-US"/>
              <a:t>에 위치하고 있었는데 초반에는 닌텐도가 압도적인 인기를 끓다 점점 일렉아트가 인기를 끓게 되는데 일렉이 가장 많은 게임을 배급하고 있는 것을 파악할 수 있다 Electronic는 1335 닌텐도는 695의 게임을 출시했는데 숫자면에서 일렉이 압도적으로 많은 수의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게임을 출고했음을 알 수 있다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장르는 초반에는 액션이 인기가 많다 </a:t>
            </a:r>
            <a:r>
              <a:rPr lang="en-US" altLang="ko-KR"/>
              <a:t>90</a:t>
            </a:r>
            <a:r>
              <a:rPr lang="ko-KR" altLang="en-US"/>
              <a:t>년대부터 스포츠 장르가 인기를 끌기 시작하면서 스포츠 액션은 꾸준히 인기가 있게 되었다 </a:t>
            </a:r>
            <a:r>
              <a:rPr lang="en-US" altLang="ko-KR"/>
              <a:t>05</a:t>
            </a:r>
            <a:r>
              <a:rPr lang="ko-KR" altLang="en-US"/>
              <a:t>년대부터 롤풀레이 어드벤쳐 또한 인기 있께 되었다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플랫폼은 가장 변화가 많다 </a:t>
            </a:r>
            <a:r>
              <a:rPr lang="en-US" altLang="ko-KR"/>
              <a:t>2600,</a:t>
            </a:r>
            <a:r>
              <a:rPr lang="ko-KR" altLang="en-US"/>
              <a:t> </a:t>
            </a:r>
            <a:r>
              <a:rPr lang="en-US" altLang="ko-KR"/>
              <a:t>nes</a:t>
            </a:r>
            <a:r>
              <a:rPr lang="ko-KR" altLang="en-US"/>
              <a:t>이 초반에는 인기가 많다가 </a:t>
            </a:r>
            <a:r>
              <a:rPr lang="en-US" altLang="ko-KR"/>
              <a:t>90</a:t>
            </a:r>
            <a:r>
              <a:rPr lang="ko-KR" altLang="en-US"/>
              <a:t>대부터 </a:t>
            </a:r>
            <a:r>
              <a:rPr lang="en-US" altLang="ko-KR"/>
              <a:t>ps</a:t>
            </a:r>
            <a:r>
              <a:rPr lang="ko-KR" altLang="en-US"/>
              <a:t>가 나오기 시작하면서 </a:t>
            </a:r>
            <a:r>
              <a:rPr lang="en-US" altLang="ko-KR"/>
              <a:t>ps2 ps3 ps4</a:t>
            </a:r>
            <a:r>
              <a:rPr lang="ko-KR" altLang="en-US"/>
              <a:t> </a:t>
            </a:r>
            <a:r>
              <a:rPr lang="en-US" altLang="ko-KR"/>
              <a:t>ps</a:t>
            </a:r>
            <a:r>
              <a:rPr lang="ko-KR" altLang="en-US"/>
              <a:t>시리즈가 항상 인기가 가장 많았다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946753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인기가 많다는 것을 어떻게 정의했나요?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매출이 높은 게 인기가 많은 게임이라고 생각했다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해당 게임이 왜 인기가 많다고 생각했나요?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장르</a:t>
            </a:r>
            <a:r>
              <a:rPr lang="en-US" altLang="ko-KR"/>
              <a:t>,</a:t>
            </a:r>
            <a:r>
              <a:rPr lang="ko-KR" altLang="en-US"/>
              <a:t> 플랫폼</a:t>
            </a:r>
            <a:r>
              <a:rPr lang="en-US" altLang="ko-KR"/>
              <a:t>,</a:t>
            </a:r>
            <a:r>
              <a:rPr lang="ko-KR" altLang="en-US"/>
              <a:t>회사</a:t>
            </a:r>
            <a:r>
              <a:rPr lang="en-US" altLang="ko-KR"/>
              <a:t>,</a:t>
            </a:r>
            <a:r>
              <a:rPr lang="ko-KR" altLang="en-US"/>
              <a:t>매출를 모두 살펴본 결과 인기가 가장 많은 </a:t>
            </a:r>
            <a:r>
              <a:rPr lang="en-US" altLang="ko-KR"/>
              <a:t>10</a:t>
            </a:r>
            <a:r>
              <a:rPr lang="ko-KR" altLang="en-US"/>
              <a:t>개의 회사가 모두 닌텐도이었다 그리고 미국에서 인기가 많은게 매출에 가장 큰 영향을 끼쳤다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시각화를 통해 무엇을 나타내고자 하는지를 고려했나요?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해당 분석을 통해 어떤 인사이트를 도출할 수 있나요?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04033"/>
      </p:ext>
    </p:extLst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매출상으로는 위 게임 </a:t>
            </a:r>
            <a:r>
              <a:rPr lang="en-US" altLang="ko-KR"/>
              <a:t>5</a:t>
            </a:r>
            <a:r>
              <a:rPr lang="ko-KR" altLang="en-US"/>
              <a:t>개가 가장 인기가 많았다 이는 모두 닌텐도 회사 꺼이고 장르는 모두 다르다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 게임들이 닌텐도 배급회사이라는 것 외에는 플랫폼</a:t>
            </a:r>
            <a:r>
              <a:rPr lang="en-US" altLang="ko-KR"/>
              <a:t>,</a:t>
            </a:r>
            <a:r>
              <a:rPr lang="ko-KR" altLang="en-US"/>
              <a:t> 장르가 모두 다름으로 이 게임이 왜 인기가 많았는지 파악하기 쉽지 않다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그렇다면 우리는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무엇을 기준으로 어떤 게임을 출시해야하는지 알 수 있을까</a:t>
            </a:r>
            <a:r>
              <a:rPr lang="en-US" altLang="ko-KR"/>
              <a:t>?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일단 어떤 나라를 주 타겟으로 할 지 정해야한다 그 이유는 가장 게임에 대한 소비가 높은 나라일수록 회사의 이득이 늘어나기 때문이다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92594"/>
      </p:ext>
    </p:extLst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인기가 많다는 것을 어떻게 정의했나요?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매출이 높은 게 인기가 많은 게임이라고 생각했다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해당 게임이 왜 인기가 많다고 생각했나요?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장르</a:t>
            </a:r>
            <a:r>
              <a:rPr lang="en-US" altLang="ko-KR"/>
              <a:t>,</a:t>
            </a:r>
            <a:r>
              <a:rPr lang="ko-KR" altLang="en-US"/>
              <a:t> 플랫폼</a:t>
            </a:r>
            <a:r>
              <a:rPr lang="en-US" altLang="ko-KR"/>
              <a:t>,</a:t>
            </a:r>
            <a:r>
              <a:rPr lang="ko-KR" altLang="en-US"/>
              <a:t>회사</a:t>
            </a:r>
            <a:r>
              <a:rPr lang="en-US" altLang="ko-KR"/>
              <a:t>,</a:t>
            </a:r>
            <a:r>
              <a:rPr lang="ko-KR" altLang="en-US"/>
              <a:t>매출를 모두 살펴본 결과 인기가 가장 많은 </a:t>
            </a:r>
            <a:r>
              <a:rPr lang="en-US" altLang="ko-KR"/>
              <a:t>10</a:t>
            </a:r>
            <a:r>
              <a:rPr lang="ko-KR" altLang="en-US"/>
              <a:t>개의 회사가 모두 닌텐도이었다 그리고 미국에서 인기가 많은게 매출에 가장 큰 영향을 끼쳤다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시각화를 통해 무엇을 나타내고자 하는지를 고려했나요?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해당 분석을 통해 어떤 인사이트를 도출할 수 있나요?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308336"/>
      </p:ext>
    </p:extLst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이 그래프를 보면 미국이 영향을 가장 많이 끼치는 것을 알 수 있다 그러므로 우리는 미국을 타겟하는 것이 가장 효율적일 것이다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 그래프를 보면 </a:t>
            </a:r>
            <a:r>
              <a:rPr lang="en-US" altLang="ko-KR"/>
              <a:t>1995</a:t>
            </a:r>
            <a:r>
              <a:rPr lang="ko-KR" altLang="en-US"/>
              <a:t>년부터 점차 판매량이 늘어나기 시작하더니 </a:t>
            </a:r>
            <a:r>
              <a:rPr lang="en-US" altLang="ko-KR"/>
              <a:t>2010</a:t>
            </a:r>
            <a:r>
              <a:rPr lang="ko-KR" altLang="en-US"/>
              <a:t>년부터 우하향하는 그래프를 볼 수 있다 이는 데이터 수가 적기 때문에 줄어드는 것이다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6440"/>
      </p:ext>
    </p:extLst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장르 한편당 매출을 나누어 본 결과 플랫폼 장르가 가장 매출이 높게 나오는 것을 알 수 있다 스포츠 액션은 전체 매출은 높지만 </a:t>
            </a:r>
            <a:r>
              <a:rPr lang="en-US" altLang="ko-KR"/>
              <a:t>1</a:t>
            </a:r>
            <a:r>
              <a:rPr lang="ko-KR" altLang="en-US"/>
              <a:t>인 장르에 대한 매출은 그렇게 높지 않는 것으로 나오게 된다 그러므로 회사 입장에서 어ᄄᅠᆫ 장르의 게임을 출시해야할지 고민한다면 장르 한편당 매출이 높은 플랫폼이나 슈터 롤플레이에 대한 장르의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게임을 출시해야한다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미국을 타게팅 하면서 장르당 출고량이 높은 슈터 장르의 게임을 출시하는 것이 가장 높은 효율을 가질 것으로 예상된다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875440"/>
      </p:ext>
    </p:extLst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미국이 매출에 가장 큰 영향을 끼치기 떄문에 미국이 가장 주 타겟으로 잡고 미국인들이 좋아하는 장르의 게임</a:t>
            </a:r>
            <a:r>
              <a:rPr lang="en-US" altLang="ko-KR"/>
              <a:t>,</a:t>
            </a:r>
            <a:r>
              <a:rPr lang="ko-KR" altLang="en-US"/>
              <a:t>플랫폼의 게임을 설계하는 것이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가장 효율적이다  그러다면 미국이 가장 좋아하는 장르인 Action&gt;Sports&gt;Misc&gt;Shooter&gt;Racing 중에서 어ᄄᅠᆫ 장르를 선정하는 것이 좋을까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이는 게임의 장르당 출고량을 나눈 값이 큰 값을 선택하면 된다  장르당 출고량이 높다는 것은 그 장르가 돈이 잘 된다는 것을 의미함으로 장르당 출고량이 높은 장르를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선택하면 효율적으로 돈을 벌 수 있는 것이다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052350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목차는 다음과 같습니다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026271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게임 이름</a:t>
            </a:r>
            <a:r>
              <a:rPr lang="en-US" altLang="ko-KR"/>
              <a:t>,</a:t>
            </a:r>
            <a:r>
              <a:rPr lang="ko-KR" altLang="en-US"/>
              <a:t> 플랫폼 이름</a:t>
            </a:r>
            <a:r>
              <a:rPr lang="en-US" altLang="ko-KR"/>
              <a:t>,</a:t>
            </a:r>
            <a:r>
              <a:rPr lang="ko-KR" altLang="en-US"/>
              <a:t> 게임 출시연도</a:t>
            </a:r>
            <a:r>
              <a:rPr lang="en-US" altLang="ko-KR"/>
              <a:t>,</a:t>
            </a:r>
            <a:r>
              <a:rPr lang="ko-KR" altLang="en-US"/>
              <a:t> 게임 장르</a:t>
            </a:r>
            <a:r>
              <a:rPr lang="en-US" altLang="ko-KR"/>
              <a:t>,</a:t>
            </a:r>
            <a:r>
              <a:rPr lang="ko-KR" altLang="en-US"/>
              <a:t> 게임 배급회사</a:t>
            </a:r>
            <a:r>
              <a:rPr lang="en-US" altLang="ko-KR"/>
              <a:t>,</a:t>
            </a:r>
            <a:r>
              <a:rPr lang="ko-KR" altLang="en-US"/>
              <a:t> 북미지역 출고량</a:t>
            </a:r>
            <a:r>
              <a:rPr lang="en-US" altLang="ko-KR"/>
              <a:t>,</a:t>
            </a:r>
            <a:r>
              <a:rPr lang="ko-KR" altLang="en-US"/>
              <a:t> 유럽 일본 기타 출고량 관련한 데이터가 있습니다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20923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가장 먼저 데이터 전처리를 진행해주었습니다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결측치는 제거하는 대신 </a:t>
            </a:r>
            <a:r>
              <a:rPr lang="en-US" altLang="ko-KR"/>
              <a:t>nan</a:t>
            </a:r>
            <a:r>
              <a:rPr lang="ko-KR" altLang="en-US"/>
              <a:t> 값으로 두어 데이터 손실을 방지했습니다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또한 중복치 처리를 진행하고 </a:t>
            </a:r>
            <a:r>
              <a:rPr lang="en-US" altLang="ko-KR"/>
              <a:t>year </a:t>
            </a:r>
            <a:r>
              <a:rPr lang="ko-KR" altLang="en-US"/>
              <a:t>데이터가 형식이 통일되어있지 않아 모두 </a:t>
            </a:r>
            <a:r>
              <a:rPr lang="en-US" altLang="ko-KR"/>
              <a:t>4</a:t>
            </a:r>
            <a:r>
              <a:rPr lang="ko-KR" altLang="en-US"/>
              <a:t>자리 숫자형으로 통일시키고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촐고량 관련 데이터를 수치형으로 바꾸고 필요없는 컬럼을 제거하고 필요한 컬럼인  </a:t>
            </a:r>
            <a:r>
              <a:rPr lang="en-US" altLang="ko-KR"/>
              <a:t>total sale</a:t>
            </a:r>
            <a:r>
              <a:rPr lang="ko-KR" altLang="en-US"/>
              <a:t>이라는 컬럼을만들었다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25376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지역은 미국</a:t>
            </a:r>
            <a:r>
              <a:rPr lang="en-US" altLang="ko-KR"/>
              <a:t>/</a:t>
            </a:r>
            <a:r>
              <a:rPr lang="ko-KR" altLang="en-US"/>
              <a:t>유럽</a:t>
            </a:r>
            <a:r>
              <a:rPr lang="en-US" altLang="ko-KR"/>
              <a:t>/</a:t>
            </a:r>
            <a:r>
              <a:rPr lang="ko-KR" altLang="en-US"/>
              <a:t>일본</a:t>
            </a:r>
            <a:r>
              <a:rPr lang="en-US" altLang="ko-KR"/>
              <a:t>/</a:t>
            </a:r>
            <a:r>
              <a:rPr lang="ko-KR" altLang="en-US"/>
              <a:t>나머지 국가로  구분하였다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미국과 유렵은 좋아하는 장르가 매우 흡사한 것을 알 수 있다 일본과 나머지 국가들은 롤플레이 어드벤쳐를 좋아하는 현상을 파악 할 수 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하지만 공통적으로 모든 국가가 액션을 가장 좋아하고 스포츠 뮤지컬 또한 모든 국가에서 인가가 많다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487414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년도는 </a:t>
            </a:r>
            <a:r>
              <a:rPr lang="en-US" altLang="ko-KR"/>
              <a:t>80</a:t>
            </a:r>
            <a:r>
              <a:rPr lang="ko-KR" altLang="en-US"/>
              <a:t> </a:t>
            </a:r>
            <a:r>
              <a:rPr lang="en-US" altLang="ko-KR"/>
              <a:t>90</a:t>
            </a:r>
            <a:r>
              <a:rPr lang="ko-KR" altLang="en-US"/>
              <a:t> </a:t>
            </a:r>
            <a:r>
              <a:rPr lang="en-US" altLang="ko-KR"/>
              <a:t>00</a:t>
            </a:r>
            <a:r>
              <a:rPr lang="ko-KR" altLang="en-US"/>
              <a:t> </a:t>
            </a:r>
            <a:r>
              <a:rPr lang="en-US" altLang="ko-KR"/>
              <a:t>05</a:t>
            </a:r>
            <a:r>
              <a:rPr lang="ko-KR" altLang="en-US"/>
              <a:t> </a:t>
            </a:r>
            <a:r>
              <a:rPr lang="en-US" altLang="ko-KR"/>
              <a:t>10</a:t>
            </a:r>
            <a:r>
              <a:rPr lang="ko-KR" altLang="en-US"/>
              <a:t> </a:t>
            </a:r>
            <a:r>
              <a:rPr lang="en-US" altLang="ko-KR"/>
              <a:t>15</a:t>
            </a:r>
            <a:r>
              <a:rPr lang="ko-KR" altLang="en-US"/>
              <a:t> 로 나누었다</a:t>
            </a:r>
            <a:r>
              <a:rPr lang="en-US" altLang="ko-KR"/>
              <a:t>80</a:t>
            </a:r>
            <a:r>
              <a:rPr lang="ko-KR" altLang="en-US"/>
              <a:t> </a:t>
            </a:r>
            <a:r>
              <a:rPr lang="en-US" altLang="ko-KR"/>
              <a:t>90</a:t>
            </a:r>
            <a:r>
              <a:rPr lang="ko-KR" altLang="en-US"/>
              <a:t>년대는 과거라서 데이터가 별로 없기에 </a:t>
            </a:r>
            <a:r>
              <a:rPr lang="en-US" altLang="ko-KR"/>
              <a:t>10</a:t>
            </a:r>
            <a:r>
              <a:rPr lang="ko-KR" altLang="en-US"/>
              <a:t>단위로 나누고 </a:t>
            </a:r>
            <a:r>
              <a:rPr lang="en-US" altLang="ko-KR"/>
              <a:t>00</a:t>
            </a:r>
            <a:r>
              <a:rPr lang="ko-KR" altLang="en-US"/>
              <a:t>년대 이후부터는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데이터의 양이 많고 트랜드가 급격하게 바뀔것으로 예상되어 </a:t>
            </a:r>
            <a:r>
              <a:rPr lang="en-US" altLang="ko-KR"/>
              <a:t>5</a:t>
            </a:r>
            <a:r>
              <a:rPr lang="ko-KR" altLang="en-US"/>
              <a:t>단위로 나누었다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51981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80</a:t>
            </a:r>
            <a:r>
              <a:rPr lang="ko-KR" altLang="en-US"/>
              <a:t>년대에는 닌텐도 </a:t>
            </a:r>
            <a:r>
              <a:rPr lang="en-US" altLang="ko-KR"/>
              <a:t>...</a:t>
            </a:r>
            <a:r>
              <a:rPr lang="ko-KR" altLang="en-US"/>
              <a:t> 기장 많은 출고량을 기록했고 액션 플랫폼 슈터 장르가 인기가 많ᄋᆞᆻ다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또한 </a:t>
            </a:r>
            <a:r>
              <a:rPr lang="en-US" altLang="ko-KR"/>
              <a:t>2600</a:t>
            </a:r>
            <a:r>
              <a:rPr lang="ko-KR" altLang="en-US"/>
              <a:t> 플랫폼이 압도적으로 인기가 많았고 </a:t>
            </a:r>
            <a:r>
              <a:rPr lang="en-US" altLang="ko-KR"/>
              <a:t>nes </a:t>
            </a:r>
            <a:r>
              <a:rPr lang="ko-KR" altLang="en-US"/>
              <a:t>또한 인기가 많은 플랫폼이었다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90</a:t>
            </a:r>
            <a:r>
              <a:rPr lang="ko-KR" altLang="en-US"/>
              <a:t>년데애는 닌텐도 </a:t>
            </a:r>
            <a:r>
              <a:rPr lang="en-US" altLang="ko-KR"/>
              <a:t>...</a:t>
            </a:r>
            <a:r>
              <a:rPr lang="ko-KR" altLang="en-US"/>
              <a:t> 기장 많은 출고량을 기록했고 스포츠가 가장 인기 많았고 파이팅 레이싱 롤플레이 액션 ㅅ누이었다 </a:t>
            </a:r>
            <a:r>
              <a:rPr lang="en-US" altLang="ko-KR"/>
              <a:t>80</a:t>
            </a:r>
            <a:r>
              <a:rPr lang="ko-KR" altLang="en-US"/>
              <a:t>년대와 다르게 스초프가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인기가 많았던 것을 알 수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그리고 </a:t>
            </a:r>
            <a:r>
              <a:rPr lang="en-US" altLang="ko-KR"/>
              <a:t>80</a:t>
            </a:r>
            <a:r>
              <a:rPr lang="ko-KR" altLang="en-US"/>
              <a:t>년대와는 다르게 </a:t>
            </a:r>
            <a:r>
              <a:rPr lang="en-US" altLang="ko-KR"/>
              <a:t>2600,</a:t>
            </a:r>
            <a:r>
              <a:rPr lang="ko-KR" altLang="en-US"/>
              <a:t> </a:t>
            </a:r>
            <a:r>
              <a:rPr lang="en-US" altLang="ko-KR"/>
              <a:t>nes</a:t>
            </a:r>
            <a:r>
              <a:rPr lang="ko-KR" altLang="en-US"/>
              <a:t>이 아니라 </a:t>
            </a:r>
            <a:r>
              <a:rPr lang="en-US" altLang="ko-KR"/>
              <a:t>psrk</a:t>
            </a:r>
            <a:r>
              <a:rPr lang="ko-KR" altLang="en-US"/>
              <a:t>가 인기가 많은 플랫폼이었다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30216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80</a:t>
            </a:r>
            <a:r>
              <a:rPr lang="ko-KR" altLang="en-US"/>
              <a:t>년대에는 닌텐도 </a:t>
            </a:r>
            <a:r>
              <a:rPr lang="en-US" altLang="ko-KR"/>
              <a:t>...</a:t>
            </a:r>
            <a:r>
              <a:rPr lang="ko-KR" altLang="en-US"/>
              <a:t> 기장 많은 출고량을 기록했고 액션 플랫폼 슈터 장르가 인기가 많ᄋᆞᆻ다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또한 </a:t>
            </a:r>
            <a:r>
              <a:rPr lang="en-US" altLang="ko-KR"/>
              <a:t>2600</a:t>
            </a:r>
            <a:r>
              <a:rPr lang="ko-KR" altLang="en-US"/>
              <a:t> 플랫폼이 압도적으로 인기가 많았고 </a:t>
            </a:r>
            <a:r>
              <a:rPr lang="en-US" altLang="ko-KR"/>
              <a:t>nes </a:t>
            </a:r>
            <a:r>
              <a:rPr lang="ko-KR" altLang="en-US"/>
              <a:t>또한 인기가 많은 플랫폼이었다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90</a:t>
            </a:r>
            <a:r>
              <a:rPr lang="ko-KR" altLang="en-US"/>
              <a:t>년데애는 닌텐도 </a:t>
            </a:r>
            <a:r>
              <a:rPr lang="en-US" altLang="ko-KR"/>
              <a:t>...</a:t>
            </a:r>
            <a:r>
              <a:rPr lang="ko-KR" altLang="en-US"/>
              <a:t> 기장 많은 출고량을 기록했고 스포츠가 가장 인기 많았고 파이팅 레이싱 롤플레이 액션 ㅅ누이었다 </a:t>
            </a:r>
            <a:r>
              <a:rPr lang="en-US" altLang="ko-KR"/>
              <a:t>80</a:t>
            </a:r>
            <a:r>
              <a:rPr lang="ko-KR" altLang="en-US"/>
              <a:t>년대와 다르게 스초프가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인기가 많았던 것을 알 수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그리고 </a:t>
            </a:r>
            <a:r>
              <a:rPr lang="en-US" altLang="ko-KR"/>
              <a:t>80</a:t>
            </a:r>
            <a:r>
              <a:rPr lang="ko-KR" altLang="en-US"/>
              <a:t>년대와는 다르게 </a:t>
            </a:r>
            <a:r>
              <a:rPr lang="en-US" altLang="ko-KR"/>
              <a:t>2600,</a:t>
            </a:r>
            <a:r>
              <a:rPr lang="ko-KR" altLang="en-US"/>
              <a:t> </a:t>
            </a:r>
            <a:r>
              <a:rPr lang="en-US" altLang="ko-KR"/>
              <a:t>nes</a:t>
            </a:r>
            <a:r>
              <a:rPr lang="ko-KR" altLang="en-US"/>
              <a:t>이 아니라 </a:t>
            </a:r>
            <a:r>
              <a:rPr lang="en-US" altLang="ko-KR"/>
              <a:t>psrk</a:t>
            </a:r>
            <a:r>
              <a:rPr lang="ko-KR" altLang="en-US"/>
              <a:t>가 인기가 많은 플랫폼이었다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49104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2000</a:t>
            </a:r>
            <a:r>
              <a:rPr lang="ko-KR" altLang="en-US"/>
              <a:t>대에는 닌텐도가 아니라 </a:t>
            </a:r>
            <a:r>
              <a:rPr lang="en-US" altLang="ko-KR"/>
              <a:t>ele art</a:t>
            </a:r>
            <a:r>
              <a:rPr lang="ko-KR" altLang="en-US"/>
              <a:t>가 가장 인기가 많았다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장르는 스포츠 액션 레이싱 순이고 </a:t>
            </a:r>
            <a:r>
              <a:rPr lang="en-US" altLang="ko-KR"/>
              <a:t>ps2</a:t>
            </a:r>
            <a:r>
              <a:rPr lang="ko-KR" altLang="en-US"/>
              <a:t>가 플랫폼 중에는 가장 인기가 많았ㄷ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2005</a:t>
            </a:r>
            <a:r>
              <a:rPr lang="ko-KR" altLang="en-US"/>
              <a:t>년도에는 닌텐도가 다시 가장 인기가 많은 제작사이었꼬 장르 또한 액션이 스포츠보다 인기가 많게 되었다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플랫폼 역시 </a:t>
            </a:r>
            <a:r>
              <a:rPr lang="en-US" altLang="ko-KR"/>
              <a:t>ds</a:t>
            </a:r>
            <a:r>
              <a:rPr lang="ko-KR" altLang="en-US"/>
              <a:t> 가 가장 인기가 많게 되었따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7782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 sz="5900"/>
              <a:t>project  </a:t>
            </a:r>
            <a:endParaRPr lang="ko-KR" altLang="en-US" sz="59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5105400"/>
            <a:ext cx="8534399" cy="1752600"/>
          </a:xfrm>
        </p:spPr>
        <p:txBody>
          <a:bodyPr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김우영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44612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"/>
          <p:cNvGrpSpPr/>
          <p:nvPr/>
        </p:nvGrpSpPr>
        <p:grpSpPr>
          <a:xfrm rot="0">
            <a:off x="328723" y="470353"/>
            <a:ext cx="5469621" cy="4962718"/>
            <a:chOff x="6096000" y="232229"/>
            <a:chExt cx="5767277" cy="496271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096000" y="2713589"/>
              <a:ext cx="3534668" cy="2481359"/>
            </a:xfrm>
            <a:prstGeom prst="rect">
              <a:avLst/>
            </a:prstGeom>
            <a:ln>
              <a:solidFill>
                <a:schemeClr val="lt1"/>
              </a:solidFill>
            </a:ln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377660" y="2713589"/>
              <a:ext cx="2485617" cy="2481359"/>
            </a:xfrm>
            <a:prstGeom prst="rect">
              <a:avLst/>
            </a:prstGeom>
            <a:ln>
              <a:solidFill>
                <a:schemeClr val="lt1"/>
              </a:solidFill>
            </a:ln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096000" y="232229"/>
              <a:ext cx="5767277" cy="2481359"/>
            </a:xfrm>
            <a:prstGeom prst="rect">
              <a:avLst/>
            </a:prstGeom>
            <a:ln>
              <a:solidFill>
                <a:schemeClr val="lt1"/>
              </a:solidFill>
            </a:ln>
          </p:spPr>
        </p:pic>
      </p:grpSp>
      <p:sp>
        <p:nvSpPr>
          <p:cNvPr id="19" name="가로 글상자 18"/>
          <p:cNvSpPr txBox="1"/>
          <p:nvPr/>
        </p:nvSpPr>
        <p:spPr>
          <a:xfrm>
            <a:off x="6181058" y="470353"/>
            <a:ext cx="6010942" cy="193131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1990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년대 게임 트랜드 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배급회사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-Nintendo&gt; Sony&gt; Elect art &gt; Atari &gt; Activision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장르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Sport&gt; Fighting&gt;Racing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Roleplay 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Action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플랫폼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-PS &gt;N64 &gt; SNES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6096000" y="4476864"/>
            <a:ext cx="6112132" cy="191241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Sony,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Elect Art, Atri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등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80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년대에는 매출이 높지 않았던 회사가 성장하게됨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스포츠 장르가 인기를 가지게 되고 다양한 장르가 인기를 가지게 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80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년대에 가장 인기 있던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2600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 아니라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 큰 인기를 가지게됨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8623334" y="2989957"/>
            <a:ext cx="563195" cy="87808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39810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2510" y="3009595"/>
            <a:ext cx="3010221" cy="2417459"/>
          </a:xfrm>
          <a:prstGeom prst="rect">
            <a:avLst/>
          </a:prstGeom>
          <a:ln>
            <a:solidFill>
              <a:schemeClr val="l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72732" y="3031383"/>
            <a:ext cx="2623268" cy="2395671"/>
          </a:xfrm>
          <a:prstGeom prst="rect">
            <a:avLst/>
          </a:prstGeom>
          <a:ln>
            <a:solidFill>
              <a:schemeClr val="l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2511" y="257085"/>
            <a:ext cx="5633489" cy="2774298"/>
          </a:xfrm>
          <a:prstGeom prst="rect">
            <a:avLst/>
          </a:prstGeom>
          <a:ln>
            <a:solidFill>
              <a:schemeClr val="lt1"/>
            </a:solidFill>
          </a:ln>
        </p:spPr>
      </p:pic>
      <p:sp>
        <p:nvSpPr>
          <p:cNvPr id="13" name="가로 글상자 12"/>
          <p:cNvSpPr txBox="1"/>
          <p:nvPr/>
        </p:nvSpPr>
        <p:spPr>
          <a:xfrm>
            <a:off x="6181058" y="257085"/>
            <a:ext cx="6010942" cy="193176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2000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년대 게임 트랜드 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배급회사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 Elect art&gt;Nintendo&gt; Sony&gt; THQ&gt;Activision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장르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Sport&gt;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Action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&gt;Racing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Shooter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Platform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플랫폼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-PS2 &gt;GBA &gt; XB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6096000" y="4263595"/>
            <a:ext cx="6112132" cy="16114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 art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2000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년대에 들어와서 닌텐도보다 출고량이 많게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성장하게되고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Sony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 성장이 더디게됨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스포츠 장르가 인기를 꾸준히 인기가 많고 액션이 다시 인기가 많게됨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90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년대에는 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이었는데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PS2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 큰 인기를 가지게됨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8623334" y="2776688"/>
            <a:ext cx="563195" cy="87808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81381856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5414" y="331496"/>
            <a:ext cx="5190755" cy="2933790"/>
          </a:xfrm>
          <a:prstGeom prst="rect">
            <a:avLst/>
          </a:prstGeom>
          <a:ln>
            <a:solidFill>
              <a:schemeClr val="lt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5415" y="3265286"/>
            <a:ext cx="2759088" cy="2236179"/>
          </a:xfrm>
          <a:prstGeom prst="rect">
            <a:avLst/>
          </a:prstGeom>
          <a:ln>
            <a:solidFill>
              <a:schemeClr val="lt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14503" y="3265286"/>
            <a:ext cx="2431666" cy="2236179"/>
          </a:xfrm>
          <a:prstGeom prst="rect">
            <a:avLst/>
          </a:prstGeom>
          <a:ln>
            <a:solidFill>
              <a:schemeClr val="lt1"/>
            </a:solidFill>
          </a:ln>
        </p:spPr>
      </p:pic>
      <p:sp>
        <p:nvSpPr>
          <p:cNvPr id="13" name="가로 글상자 12"/>
          <p:cNvSpPr txBox="1"/>
          <p:nvPr/>
        </p:nvSpPr>
        <p:spPr>
          <a:xfrm>
            <a:off x="5898285" y="306640"/>
            <a:ext cx="6010942" cy="192983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2005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년대 게임 트랜드 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배급회사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 Nintendo&gt;Elect art&gt;Activision&gt;Ubsort&gt;Sony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장르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Action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&gt;Sport&gt;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Action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&gt;Misc&gt;Adventure&gt;RolePlay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플랫폼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-DS &gt;PS2&gt; WIII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5813227" y="4313150"/>
            <a:ext cx="6378773" cy="160949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닌텐도가  출고량이 많게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성장하게된다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액션 스포츠가 꾸준히 인기가 있고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Misc, adventure, roleplay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 인기를 갖게됨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닌텐도가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DS, WII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플랫폼을 출고하면서 다시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위를 차지하게되었다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8340561" y="2826243"/>
            <a:ext cx="563195" cy="87808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44763064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"/>
          <p:cNvGrpSpPr/>
          <p:nvPr/>
        </p:nvGrpSpPr>
        <p:grpSpPr>
          <a:xfrm rot="0">
            <a:off x="609599" y="583400"/>
            <a:ext cx="5486401" cy="4957064"/>
            <a:chOff x="609599" y="583400"/>
            <a:chExt cx="5486401" cy="495706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09599" y="583400"/>
              <a:ext cx="5486401" cy="2845600"/>
            </a:xfrm>
            <a:prstGeom prst="rect">
              <a:avLst/>
            </a:prstGeom>
            <a:ln>
              <a:solidFill>
                <a:schemeClr val="lt1"/>
              </a:solidFill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9599" y="3429000"/>
              <a:ext cx="2820636" cy="2111464"/>
            </a:xfrm>
            <a:prstGeom prst="rect">
              <a:avLst/>
            </a:prstGeom>
            <a:ln>
              <a:solidFill>
                <a:schemeClr val="lt1"/>
              </a:solidFill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430235" y="3429000"/>
              <a:ext cx="2665765" cy="2111464"/>
            </a:xfrm>
            <a:prstGeom prst="rect">
              <a:avLst/>
            </a:prstGeom>
            <a:ln>
              <a:solidFill>
                <a:schemeClr val="lt1"/>
              </a:solidFill>
            </a:ln>
          </p:spPr>
        </p:pic>
      </p:grpSp>
      <p:sp>
        <p:nvSpPr>
          <p:cNvPr id="13" name="가로 글상자 12"/>
          <p:cNvSpPr txBox="1"/>
          <p:nvPr/>
        </p:nvSpPr>
        <p:spPr>
          <a:xfrm>
            <a:off x="6096000" y="470354"/>
            <a:ext cx="6010942" cy="193756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2010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년대 게임 트랜드 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배급회사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 Elect art&gt;Nintendo&gt;&gt;Activision&gt;Ubsort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장르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Action&gt;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Misc&gt;&gt;Sport&gt;Adventure&gt;RolePlay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플랫폼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-PS3&gt; X360&gt;DS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6010940" y="4476864"/>
            <a:ext cx="6378773" cy="130290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Activision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출고량이 많게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성장하게된다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액션 스포츠가 꾸준히 인기가 있고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Misc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장르가 서서히 인기가 많아지고 있다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PS3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가 출고되면서 인기가 많아졌다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8538276" y="2989957"/>
            <a:ext cx="563195" cy="87808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84462264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"/>
          <p:cNvGrpSpPr/>
          <p:nvPr/>
        </p:nvGrpSpPr>
        <p:grpSpPr>
          <a:xfrm rot="0">
            <a:off x="426875" y="470354"/>
            <a:ext cx="5584066" cy="4805176"/>
            <a:chOff x="6450176" y="393700"/>
            <a:chExt cx="5265876" cy="480517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450176" y="393700"/>
              <a:ext cx="5265876" cy="2853988"/>
            </a:xfrm>
            <a:prstGeom prst="rect">
              <a:avLst/>
            </a:prstGeom>
            <a:ln>
              <a:solidFill>
                <a:schemeClr val="lt1"/>
              </a:solidFill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450176" y="3247688"/>
              <a:ext cx="2910098" cy="1951188"/>
            </a:xfrm>
            <a:prstGeom prst="rect">
              <a:avLst/>
            </a:prstGeom>
            <a:ln>
              <a:solidFill>
                <a:schemeClr val="lt1"/>
              </a:solidFill>
            </a:ln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360274" y="3247688"/>
              <a:ext cx="2355777" cy="1951188"/>
            </a:xfrm>
            <a:prstGeom prst="rect">
              <a:avLst/>
            </a:prstGeom>
            <a:ln>
              <a:solidFill>
                <a:schemeClr val="lt1"/>
              </a:solidFill>
            </a:ln>
          </p:spPr>
        </p:pic>
      </p:grpSp>
      <p:sp>
        <p:nvSpPr>
          <p:cNvPr id="13" name="가로 글상자 12"/>
          <p:cNvSpPr txBox="1"/>
          <p:nvPr/>
        </p:nvSpPr>
        <p:spPr>
          <a:xfrm>
            <a:off x="6096000" y="470353"/>
            <a:ext cx="6010942" cy="193756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2015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년대 게임 트랜드 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배급회사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 Elect art&gt;Activision&gt;Nintendo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장르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Action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&gt;RolePlaySport&gt;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Adventure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플랫폼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-PS4&gt;PSV&gt; Xone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6010940" y="4476864"/>
            <a:ext cx="6378773" cy="130290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Activision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이 처음으로 닌텐도를 이기면서 닌텐도는 성장이 주춤하고 있다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액션이 꾸준히 인기가 있고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roleplay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 큰 인기를 갖게됨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PS4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가 출시되면서 큰 인기를 끌고 있음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8538276" y="2989957"/>
            <a:ext cx="563195" cy="87808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21021086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인사이트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publisher -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 art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Nintendo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Activision</a:t>
            </a:r>
            <a:r>
              <a:rPr lang="ko-KR" altLang="en-US" sz="2400"/>
              <a:t> 배급회사 </a:t>
            </a:r>
            <a:r>
              <a:rPr lang="en-US" altLang="ko-KR" sz="2400"/>
              <a:t>top3</a:t>
            </a:r>
            <a:r>
              <a:rPr lang="ko-KR" altLang="en-US" sz="2400"/>
              <a:t>로 초반에는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Nintendo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가 압도적이다 서서히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 art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Activision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가 성장하면서 현재는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Elect art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Activision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Nintendo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순이다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genre-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Action</a:t>
            </a:r>
            <a:r>
              <a:rPr lang="en-US" altLang="ko-KR" sz="2400"/>
              <a:t>,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Sport</a:t>
            </a:r>
            <a:r>
              <a:rPr lang="ko-KR" altLang="en-US" sz="2400"/>
              <a:t>꾸준히 인기가 있고 </a:t>
            </a:r>
            <a:r>
              <a:rPr lang="en-US" altLang="ko-KR" sz="2400"/>
              <a:t>05</a:t>
            </a:r>
            <a:r>
              <a:rPr lang="ko-KR" altLang="en-US" sz="2400"/>
              <a:t>년대부터 </a:t>
            </a:r>
            <a:r>
              <a:rPr lang="en-US" altLang="ko-KR" sz="2400"/>
              <a:t>R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olePlay</a:t>
            </a:r>
            <a:r>
              <a:rPr lang="ko-KR" altLang="en-US" sz="2400"/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Adventure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장르 인기 많아짐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lvl="0">
              <a:defRPr/>
            </a:pPr>
            <a:endParaRPr lang="ko-KR" altLang="en-US" sz="2400"/>
          </a:p>
          <a:p>
            <a:pPr marL="0" lvl="0" indent="0">
              <a:buNone/>
              <a:defRPr/>
            </a:pPr>
            <a:r>
              <a:rPr lang="en-US" altLang="ko-KR"/>
              <a:t>Platform-</a:t>
            </a:r>
            <a:r>
              <a:rPr lang="ko-KR" altLang="en-US" sz="2400"/>
              <a:t>플랫폼의 인기는 연도별로 크게 변화한다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895404394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286000"/>
            <a:ext cx="10972798" cy="114300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>인기가 많은 게임에 대한 </a:t>
            </a:r>
            <a:br>
              <a:rPr lang="en-US" altLang="ko-KR"/>
            </a:br>
            <a:r>
              <a:rPr lang="ko-KR" altLang="en-US"/>
              <a:t>분석 및 시각화 프로세스</a:t>
            </a:r>
            <a:br>
              <a:rPr lang="ko-KR" altLang="en-US"/>
            </a:b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101944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63079" y="359522"/>
            <a:ext cx="8849122" cy="542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13577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286000"/>
            <a:ext cx="10972798" cy="1143000"/>
          </a:xfrm>
        </p:spPr>
        <p:txBody>
          <a:bodyPr>
            <a:noAutofit/>
          </a:bodyPr>
          <a:p>
            <a:pPr lvl="0">
              <a:defRPr/>
            </a:pPr>
            <a:br>
              <a:rPr lang="ko-KR" altLang="en-US"/>
            </a:br>
            <a:r>
              <a:rPr lang="ko-KR" altLang="en-US"/>
              <a:t> 어떤 게임을 설계해야 할까</a:t>
            </a:r>
            <a:r>
              <a:rPr lang="en-US" altLang="ko-KR"/>
              <a:t>?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5161245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0021" y="274638"/>
            <a:ext cx="10752375" cy="58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104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763910"/>
            <a:ext cx="10972798" cy="4525963"/>
          </a:xfrm>
        </p:spPr>
        <p:txBody>
          <a:bodyPr/>
          <a:p>
            <a:pPr lvl="0">
              <a:defRPr/>
            </a:pPr>
            <a:r>
              <a:rPr lang="ko-KR" altLang="en-US"/>
              <a:t>지역에 따라서 선호하는 게임 장르가 다를까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연도별 게임의 트렌드가 있을까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인기가 많은 게임에 대한 분석 및 시각화 프로세스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636587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1943" y="191294"/>
            <a:ext cx="11499337" cy="622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54535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p>
            <a:pPr lvl="0">
              <a:defRPr/>
            </a:pPr>
            <a:r>
              <a:rPr lang="ko-KR" altLang="en-US"/>
              <a:t>인사이트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미국 </a:t>
            </a:r>
            <a:r>
              <a:rPr lang="en-US" altLang="ko-KR"/>
              <a:t>targeting -&gt;</a:t>
            </a:r>
            <a:r>
              <a:rPr lang="ko-KR" altLang="en-US"/>
              <a:t> 미국이 선호하는 장르 </a:t>
            </a:r>
            <a:r>
              <a:rPr lang="en-US" altLang="ko-KR"/>
              <a:t>  </a:t>
            </a:r>
            <a:r>
              <a:rPr lang="ko-KR" altLang="en-US"/>
              <a:t>Action&gt;Sports&gt;Misc&gt;Shooter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장르당 출고량이 높은 </a:t>
            </a:r>
            <a:r>
              <a:rPr lang="en-US" altLang="ko-KR"/>
              <a:t>Platform Shooter Role Play </a:t>
            </a:r>
            <a:endParaRPr lang="en-US" altLang="ko-KR"/>
          </a:p>
          <a:p>
            <a:pPr lvl="0"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-&gt;</a:t>
            </a:r>
            <a:r>
              <a:rPr lang="ko-KR" altLang="en-US"/>
              <a:t>Shooter</a:t>
            </a:r>
            <a:r>
              <a:rPr lang="en-US" altLang="ko-KR"/>
              <a:t> </a:t>
            </a:r>
            <a:r>
              <a:rPr lang="ko-KR" altLang="en-US"/>
              <a:t>장르의 게임을 출시하는 것이 가장 효과적</a:t>
            </a:r>
            <a:r>
              <a:rPr lang="en-US" altLang="ko-KR"/>
              <a:t>!!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2861670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857500"/>
            <a:ext cx="10972798" cy="1143000"/>
          </a:xfrm>
        </p:spPr>
        <p:txBody>
          <a:bodyPr/>
          <a:p>
            <a:pPr lvl="0">
              <a:defRPr/>
            </a:pPr>
            <a:r>
              <a:rPr lang="ko-KR" altLang="en-US"/>
              <a:t>감사합니다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30537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데이터 설명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/>
        </p:nvSpPr>
        <p:spPr>
          <a:xfrm>
            <a:off x="609599" y="1858172"/>
            <a:ext cx="8978503" cy="380325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Name : 게임 이름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Platform : 게임이 지원되는 플랫폼의 이름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Year : 게임이 출시된 연도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Genre : 게임의 장르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Publisher : 게임을 배급한 회사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NA_Sales : 북미지역에서의 출고량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EU_Sales : 유럽지역에서의 출고량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JP_Sales : 일본지역에서의 출고량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42900" lvl="0" indent="-34290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Other_Sales : 기타지역에서의 출고량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630211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데이터 전처리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557" y="1680235"/>
            <a:ext cx="6271435" cy="12345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6557" y="4712514"/>
            <a:ext cx="6215214" cy="1196443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3431122" y="3429000"/>
            <a:ext cx="342304" cy="6797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6993952" y="2532548"/>
            <a:ext cx="3799064" cy="247265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/>
              <a:t>-</a:t>
            </a:r>
            <a:r>
              <a:rPr lang="ko-KR" altLang="en-US" sz="2400"/>
              <a:t> 결측치 대체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-</a:t>
            </a:r>
            <a:r>
              <a:rPr lang="ko-KR" altLang="en-US" sz="2400"/>
              <a:t> 중복치를 확인한다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-</a:t>
            </a:r>
            <a:r>
              <a:rPr lang="ko-KR" altLang="en-US" sz="2400"/>
              <a:t> </a:t>
            </a:r>
            <a:r>
              <a:rPr lang="en-US" altLang="ko-KR" sz="2400"/>
              <a:t>year</a:t>
            </a:r>
            <a:r>
              <a:rPr lang="ko-KR" altLang="en-US" sz="2400"/>
              <a:t> 데이터 형식 통일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-</a:t>
            </a:r>
            <a:r>
              <a:rPr lang="ko-KR" altLang="en-US" sz="2400"/>
              <a:t> 의미 없는 컬럼 제거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-</a:t>
            </a:r>
            <a:r>
              <a:rPr lang="ko-KR" altLang="en-US" sz="2400"/>
              <a:t> </a:t>
            </a:r>
            <a:r>
              <a:rPr lang="en-US" altLang="ko-KR" sz="2400"/>
              <a:t>total sale</a:t>
            </a:r>
            <a:r>
              <a:rPr lang="ko-KR" altLang="en-US" sz="2400"/>
              <a:t> 컬럼 생성</a:t>
            </a:r>
            <a:endParaRPr lang="ko-KR" altLang="en-US" sz="24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7905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507060"/>
            <a:ext cx="10972798" cy="1143000"/>
          </a:xfrm>
        </p:spPr>
        <p:txBody>
          <a:bodyPr/>
          <a:p>
            <a:pPr lvl="0">
              <a:defRPr/>
            </a:pPr>
            <a:r>
              <a:rPr lang="ko-KR" altLang="en-US"/>
              <a:t>지역에 따라서 선호하는 게임 장르가 다를까</a:t>
            </a:r>
            <a:r>
              <a:rPr lang="en-US" altLang="ko-KR"/>
              <a:t>?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391848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8149" y="234864"/>
            <a:ext cx="5214608" cy="260626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51905" y="234864"/>
            <a:ext cx="5630529" cy="260626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8149" y="3440431"/>
            <a:ext cx="5214608" cy="2579593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51905" y="3429000"/>
            <a:ext cx="5630528" cy="2591024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2" name="가로 글상자 11"/>
          <p:cNvSpPr txBox="1"/>
          <p:nvPr/>
        </p:nvSpPr>
        <p:spPr>
          <a:xfrm>
            <a:off x="1578620" y="2917329"/>
            <a:ext cx="3646795" cy="36689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Action&gt;Sports&gt;Misc&gt;Shooter&gt;Racing</a:t>
            </a: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7504538" y="2976384"/>
            <a:ext cx="3648078" cy="36689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Action&gt;Sports&gt;Shooter&gt;Racing</a:t>
            </a:r>
            <a:r>
              <a:rPr lang="en-US" altLang="ko-KR"/>
              <a:t>&gt;Misc</a:t>
            </a:r>
            <a:endParaRPr lang="en-US" altLang="ko-KR"/>
          </a:p>
        </p:txBody>
      </p:sp>
      <p:sp>
        <p:nvSpPr>
          <p:cNvPr id="14" name="가로 글상자 13"/>
          <p:cNvSpPr txBox="1"/>
          <p:nvPr/>
        </p:nvSpPr>
        <p:spPr>
          <a:xfrm>
            <a:off x="1195819" y="6148195"/>
            <a:ext cx="4410596" cy="36499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Action&gt;Role-Playing&gt;Adventure&gt;Sports&gt;Misc</a:t>
            </a:r>
            <a:endParaRPr lang="ko-KR" altLang="en-US"/>
          </a:p>
        </p:txBody>
      </p:sp>
      <p:sp>
        <p:nvSpPr>
          <p:cNvPr id="15" name="가로 글상자 14"/>
          <p:cNvSpPr txBox="1"/>
          <p:nvPr/>
        </p:nvSpPr>
        <p:spPr>
          <a:xfrm>
            <a:off x="7383363" y="2841129"/>
            <a:ext cx="242351" cy="36689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16" name="가로 글상자 15"/>
          <p:cNvSpPr txBox="1"/>
          <p:nvPr/>
        </p:nvSpPr>
        <p:spPr>
          <a:xfrm>
            <a:off x="6680684" y="6148195"/>
            <a:ext cx="4407426" cy="36499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Action&gt;Role-Playing&gt;Adventure&gt;Sports&gt;Misc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9011298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인사이트</a:t>
            </a: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829866" y="2747575"/>
            <a:ext cx="11362134" cy="20130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100"/>
              <a:t>미국과 유렵은 좋아하는 장르가 매우 흡사</a:t>
            </a:r>
            <a:r>
              <a:rPr lang="en-US" altLang="ko-KR" sz="2100"/>
              <a:t>,</a:t>
            </a:r>
            <a:r>
              <a:rPr lang="ko-KR" altLang="en-US" sz="2100"/>
              <a:t> 서로 영향을 많이 받는 국가임을 알 수 있다</a:t>
            </a:r>
            <a:r>
              <a:rPr lang="en-US" altLang="ko-KR" sz="2100"/>
              <a:t>.</a:t>
            </a:r>
            <a:endParaRPr lang="en-US" altLang="ko-KR" sz="2100"/>
          </a:p>
          <a:p>
            <a:pPr lvl="0">
              <a:defRPr/>
            </a:pPr>
            <a:endParaRPr lang="en-US" altLang="ko-KR" sz="2100"/>
          </a:p>
          <a:p>
            <a:pPr lvl="0">
              <a:defRPr/>
            </a:pPr>
            <a:r>
              <a:rPr lang="ko-KR" altLang="en-US" sz="2100"/>
              <a:t>일본과 나머지 국가들은 Role-Playing</a:t>
            </a:r>
            <a:r>
              <a:rPr lang="en-US" altLang="ko-KR" sz="2100"/>
              <a:t>,</a:t>
            </a:r>
            <a:r>
              <a:rPr lang="ko-KR" altLang="en-US" sz="2100"/>
              <a:t> Adventure 장르를 좋아한다</a:t>
            </a:r>
            <a:endParaRPr lang="ko-KR" altLang="en-US" sz="2100"/>
          </a:p>
          <a:p>
            <a:pPr lvl="0">
              <a:defRPr/>
            </a:pPr>
            <a:endParaRPr lang="ko-KR" altLang="en-US" sz="2100"/>
          </a:p>
          <a:p>
            <a:pPr lvl="0">
              <a:defRPr/>
            </a:pPr>
            <a:r>
              <a:rPr lang="ko-KR" altLang="en-US" sz="2100"/>
              <a:t>공통적으로 모든 국가가 Action을 가장 좋아하고Sports</a:t>
            </a:r>
            <a:r>
              <a:rPr lang="en-US" altLang="ko-KR" sz="2100"/>
              <a:t>,</a:t>
            </a:r>
            <a:r>
              <a:rPr lang="ko-KR" altLang="en-US" sz="2100"/>
              <a:t> Misc 또한 모든 국가에서 인가가 많다</a:t>
            </a:r>
            <a:r>
              <a:rPr lang="en-US" altLang="ko-KR" sz="2100"/>
              <a:t>.</a:t>
            </a:r>
            <a:endParaRPr lang="en-US" altLang="ko-KR" sz="2100"/>
          </a:p>
          <a:p>
            <a:pPr lvl="0">
              <a:defRPr/>
            </a:pPr>
            <a:endParaRPr lang="ko-KR" altLang="en-US" sz="2100"/>
          </a:p>
        </p:txBody>
      </p:sp>
    </p:spTree>
    <p:extLst>
      <p:ext uri="{BB962C8B-B14F-4D97-AF65-F5344CB8AC3E}">
        <p14:creationId xmlns:p14="http://schemas.microsoft.com/office/powerpoint/2010/main" val="73577745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521942"/>
            <a:ext cx="10972798" cy="1143000"/>
          </a:xfrm>
        </p:spPr>
        <p:txBody>
          <a:bodyPr/>
          <a:p>
            <a:pPr lvl="0">
              <a:defRPr/>
            </a:pPr>
            <a:r>
              <a:rPr lang="ko-KR" altLang="en-US"/>
              <a:t>연도별 게임의 트렌드가 있을까</a:t>
            </a:r>
            <a:r>
              <a:rPr lang="en-US" altLang="ko-KR"/>
              <a:t>?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97082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"/>
          <p:cNvGrpSpPr/>
          <p:nvPr/>
        </p:nvGrpSpPr>
        <p:grpSpPr>
          <a:xfrm rot="0">
            <a:off x="328723" y="321527"/>
            <a:ext cx="6526301" cy="4962718"/>
            <a:chOff x="328723" y="232230"/>
            <a:chExt cx="5767277" cy="496271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28723" y="2807255"/>
              <a:ext cx="3165502" cy="2387693"/>
            </a:xfrm>
            <a:prstGeom prst="rect">
              <a:avLst/>
            </a:prstGeom>
            <a:ln>
              <a:solidFill>
                <a:schemeClr val="lt1"/>
              </a:solidFill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494225" y="2807255"/>
              <a:ext cx="2601775" cy="2387693"/>
            </a:xfrm>
            <a:prstGeom prst="rect">
              <a:avLst/>
            </a:prstGeom>
            <a:ln>
              <a:solidFill>
                <a:schemeClr val="lt1"/>
              </a:solidFill>
            </a:ln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28723" y="232230"/>
              <a:ext cx="5767277" cy="257502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</p:pic>
      </p:grpSp>
      <p:sp>
        <p:nvSpPr>
          <p:cNvPr id="19" name="가로 글상자 18"/>
          <p:cNvSpPr txBox="1"/>
          <p:nvPr/>
        </p:nvSpPr>
        <p:spPr>
          <a:xfrm>
            <a:off x="7517301" y="1992807"/>
            <a:ext cx="4242264" cy="193911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2100"/>
              <a:t>1980</a:t>
            </a:r>
            <a:r>
              <a:rPr lang="ko-KR" altLang="en-US" sz="2100"/>
              <a:t>년대 게임 트랜드 </a:t>
            </a:r>
            <a:endParaRPr lang="ko-KR" altLang="en-US" sz="21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배급회사 </a:t>
            </a:r>
            <a:r>
              <a:rPr lang="en-US" altLang="ko-KR" sz="2000"/>
              <a:t>-Nintendo&gt; Atari &gt; Activision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장르</a:t>
            </a:r>
            <a:r>
              <a:rPr lang="en-US" altLang="ko-KR" sz="2000"/>
              <a:t>-</a:t>
            </a:r>
            <a:r>
              <a:rPr lang="ko-KR" altLang="en-US" sz="2000"/>
              <a:t> Action </a:t>
            </a:r>
            <a:r>
              <a:rPr lang="en-US" altLang="ko-KR" sz="2000"/>
              <a:t>&gt;</a:t>
            </a:r>
            <a:r>
              <a:rPr lang="ko-KR" altLang="en-US" sz="2000"/>
              <a:t> Shoote</a:t>
            </a:r>
            <a:r>
              <a:rPr lang="en-US" altLang="ko-KR" sz="2000"/>
              <a:t>r &gt;</a:t>
            </a:r>
            <a:r>
              <a:rPr lang="ko-KR" altLang="en-US" sz="2000"/>
              <a:t> </a:t>
            </a:r>
            <a:r>
              <a:rPr lang="en-US" altLang="ko-KR" sz="2000"/>
              <a:t>Platform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플랫폼 </a:t>
            </a:r>
            <a:r>
              <a:rPr lang="en-US" altLang="ko-KR" sz="2000"/>
              <a:t>-2600 &gt;</a:t>
            </a:r>
            <a:r>
              <a:rPr lang="ko-KR" altLang="en-US" sz="2000"/>
              <a:t> </a:t>
            </a:r>
            <a:r>
              <a:rPr lang="en-US" altLang="ko-KR" sz="2000"/>
              <a:t>NES &gt;</a:t>
            </a:r>
            <a:r>
              <a:rPr lang="ko-KR" altLang="en-US" sz="2000"/>
              <a:t> </a:t>
            </a:r>
            <a:r>
              <a:rPr lang="en-US" altLang="ko-KR" sz="2000"/>
              <a:t>GB</a:t>
            </a:r>
            <a:endParaRPr lang="en-US" altLang="ko-KR" sz="2000"/>
          </a:p>
        </p:txBody>
      </p:sp>
      <p:sp>
        <p:nvSpPr>
          <p:cNvPr id="20" name="오른쪽 화살표 19"/>
          <p:cNvSpPr/>
          <p:nvPr/>
        </p:nvSpPr>
        <p:spPr>
          <a:xfrm>
            <a:off x="2591089" y="5530495"/>
            <a:ext cx="386961" cy="49113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2" name="가로 글상자 21"/>
          <p:cNvSpPr txBox="1"/>
          <p:nvPr/>
        </p:nvSpPr>
        <p:spPr>
          <a:xfrm>
            <a:off x="3186409" y="5581854"/>
            <a:ext cx="6112132" cy="38841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닌텐도</a:t>
            </a:r>
            <a:r>
              <a:rPr lang="en-US" altLang="ko-KR" sz="2000"/>
              <a:t>,</a:t>
            </a:r>
            <a:r>
              <a:rPr lang="ko-KR" altLang="en-US" sz="2000"/>
              <a:t> 액션 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2600</a:t>
            </a:r>
            <a:r>
              <a:rPr lang="ko-KR" altLang="en-US" sz="2000"/>
              <a:t> 모두 압도적인 인기를 가짐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38936912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403</ep:Words>
  <ep:PresentationFormat>화면 슬라이드 쇼(4:3)</ep:PresentationFormat>
  <ep:Paragraphs>117</ep:Paragraphs>
  <ep:Slides>22</ep:Slides>
  <ep:Notes>19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한컴오피스</vt:lpstr>
      <vt:lpstr>project</vt:lpstr>
      <vt:lpstr>목차</vt:lpstr>
      <vt:lpstr>데이터 설명</vt:lpstr>
      <vt:lpstr>데이터 전처리</vt:lpstr>
      <vt:lpstr>지역에 따라서 선호하는 게임 장르가 다를까?</vt:lpstr>
      <vt:lpstr>슬라이드 6</vt:lpstr>
      <vt:lpstr>인사이트</vt:lpstr>
      <vt:lpstr>연도별 게임의 트렌드가 있을까?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인사이트</vt:lpstr>
      <vt:lpstr>인기가 많은 게임에 대한  분석 및 시각화 프로세스</vt:lpstr>
      <vt:lpstr>슬라이드 17</vt:lpstr>
      <vt:lpstr>어떤 게임을 설계해야 할까?</vt:lpstr>
      <vt:lpstr>슬라이드 19</vt:lpstr>
      <vt:lpstr>슬라이드 20</vt:lpstr>
      <vt:lpstr>인사이트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2023-03-10T03:01:54.808</dcterms:created>
  <dc:creator>rladn</dc:creator>
  <cp:lastModifiedBy>rladn</cp:lastModifiedBy>
  <dcterms:modified xsi:type="dcterms:W3CDTF">2023-03-13T05:48:07.036</dcterms:modified>
  <cp:revision>92</cp:revision>
  <cp:version>12.0.0.2535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