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0" autoAdjust="0"/>
    <p:restoredTop sz="94660"/>
  </p:normalViewPr>
  <p:slideViewPr>
    <p:cSldViewPr snapToGrid="0">
      <p:cViewPr varScale="1">
        <p:scale>
          <a:sx n="81" d="100"/>
          <a:sy n="81" d="100"/>
        </p:scale>
        <p:origin x="13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9/14/2025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881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9/14/2025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249612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9/14/2025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6921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9/14/2025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70168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9/14/2025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966621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9/14/2025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53394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9/14/2025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64312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9/14/2025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70713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9/14/2025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231051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9/14/2025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84077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9/14/2025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10672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9/14/2025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80155865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software.com/devops-guides/lead-time" TargetMode="External"/><Relationship Id="rId2" Type="http://schemas.openxmlformats.org/officeDocument/2006/relationships/hyperlink" Target="https://www.atlassian.com/devops/frameworks/devops-metrics" TargetMode="External"/><Relationship Id="rId1" Type="http://schemas.openxmlformats.org/officeDocument/2006/relationships/slideLayout" Target="../slideLayouts/slideLayout2.xml"/><Relationship Id="rId4" Type="http://schemas.openxmlformats.org/officeDocument/2006/relationships/hyperlink" Target="https://axify.io/blog/deployment-t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olorful smoke">
            <a:extLst>
              <a:ext uri="{FF2B5EF4-FFF2-40B4-BE49-F238E27FC236}">
                <a16:creationId xmlns:a16="http://schemas.microsoft.com/office/drawing/2014/main" id="{7D9D028F-97A4-3C03-D3A1-1EA72030BB05}"/>
              </a:ext>
            </a:extLst>
          </p:cNvPr>
          <p:cNvPicPr>
            <a:picLocks noChangeAspect="1"/>
          </p:cNvPicPr>
          <p:nvPr/>
        </p:nvPicPr>
        <p:blipFill>
          <a:blip r:embed="rId2"/>
          <a:srcRect t="25000"/>
          <a:stretch>
            <a:fillRect/>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7D064F0-6D2A-219C-C000-14ABD99ECE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8306" y="0"/>
            <a:ext cx="4903694" cy="6858001"/>
          </a:xfrm>
          <a:prstGeom prst="rect">
            <a:avLst/>
          </a:prstGeom>
          <a:solidFill>
            <a:schemeClr val="bg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diagram of a stream management system&#10;&#10;AI-generated content may be incorrect.">
            <a:extLst>
              <a:ext uri="{FF2B5EF4-FFF2-40B4-BE49-F238E27FC236}">
                <a16:creationId xmlns:a16="http://schemas.microsoft.com/office/drawing/2014/main" id="{B9F4C993-96F4-8EDF-5D63-F0BF5C52913A}"/>
              </a:ext>
            </a:extLst>
          </p:cNvPr>
          <p:cNvPicPr>
            <a:picLocks noChangeAspect="1"/>
          </p:cNvPicPr>
          <p:nvPr/>
        </p:nvPicPr>
        <p:blipFill>
          <a:blip r:embed="rId3">
            <a:extLst>
              <a:ext uri="{28A0092B-C50C-407E-A947-70E740481C1C}">
                <a14:useLocalDpi xmlns:a14="http://schemas.microsoft.com/office/drawing/2010/main" val="0"/>
              </a:ext>
            </a:extLst>
          </a:blip>
          <a:srcRect b="31219"/>
          <a:stretch>
            <a:fillRect/>
          </a:stretch>
        </p:blipFill>
        <p:spPr>
          <a:xfrm>
            <a:off x="-50359" y="3844"/>
            <a:ext cx="12242339" cy="4168071"/>
          </a:xfrm>
          <a:prstGeom prst="flowChartDocument">
            <a:avLst/>
          </a:prstGeom>
        </p:spPr>
      </p:pic>
      <p:sp>
        <p:nvSpPr>
          <p:cNvPr id="3" name="Subtitle 2">
            <a:extLst>
              <a:ext uri="{FF2B5EF4-FFF2-40B4-BE49-F238E27FC236}">
                <a16:creationId xmlns:a16="http://schemas.microsoft.com/office/drawing/2014/main" id="{335EB11B-ADB3-FF7A-55BC-35128433D2CB}"/>
              </a:ext>
            </a:extLst>
          </p:cNvPr>
          <p:cNvSpPr>
            <a:spLocks noGrp="1"/>
          </p:cNvSpPr>
          <p:nvPr>
            <p:ph type="subTitle" idx="1"/>
          </p:nvPr>
        </p:nvSpPr>
        <p:spPr>
          <a:xfrm>
            <a:off x="7620001" y="4419600"/>
            <a:ext cx="3931920" cy="1386840"/>
          </a:xfrm>
        </p:spPr>
        <p:txBody>
          <a:bodyPr anchor="t">
            <a:normAutofit/>
          </a:bodyPr>
          <a:lstStyle/>
          <a:p>
            <a:pPr algn="l"/>
            <a:r>
              <a:rPr lang="en-US" sz="2200" dirty="0"/>
              <a:t>September 14</a:t>
            </a:r>
            <a:r>
              <a:rPr lang="en-US" sz="2200" baseline="30000" dirty="0"/>
              <a:t>th</a:t>
            </a:r>
            <a:r>
              <a:rPr lang="en-US" sz="2200" dirty="0"/>
              <a:t>,2025</a:t>
            </a:r>
          </a:p>
          <a:p>
            <a:pPr algn="l"/>
            <a:r>
              <a:rPr lang="en-US" sz="2200" dirty="0"/>
              <a:t>Kimberly Orozco</a:t>
            </a:r>
          </a:p>
        </p:txBody>
      </p:sp>
      <p:sp>
        <p:nvSpPr>
          <p:cNvPr id="2" name="Title 1">
            <a:extLst>
              <a:ext uri="{FF2B5EF4-FFF2-40B4-BE49-F238E27FC236}">
                <a16:creationId xmlns:a16="http://schemas.microsoft.com/office/drawing/2014/main" id="{47179648-1EFB-74FD-D587-329AB850D477}"/>
              </a:ext>
            </a:extLst>
          </p:cNvPr>
          <p:cNvSpPr>
            <a:spLocks noGrp="1"/>
          </p:cNvSpPr>
          <p:nvPr>
            <p:ph type="ctrTitle"/>
          </p:nvPr>
        </p:nvSpPr>
        <p:spPr>
          <a:xfrm>
            <a:off x="7597126" y="807719"/>
            <a:ext cx="4286054" cy="3611880"/>
          </a:xfrm>
        </p:spPr>
        <p:txBody>
          <a:bodyPr anchor="b">
            <a:normAutofit/>
          </a:bodyPr>
          <a:lstStyle/>
          <a:p>
            <a:pPr algn="l"/>
            <a:r>
              <a:rPr lang="en-US" sz="5200" dirty="0">
                <a:solidFill>
                  <a:schemeClr val="bg1"/>
                </a:solidFill>
              </a:rPr>
              <a:t>The Technology Value</a:t>
            </a:r>
            <a:r>
              <a:rPr lang="en-US" sz="5200" dirty="0"/>
              <a:t> Stream</a:t>
            </a:r>
          </a:p>
        </p:txBody>
      </p:sp>
    </p:spTree>
    <p:extLst>
      <p:ext uri="{BB962C8B-B14F-4D97-AF65-F5344CB8AC3E}">
        <p14:creationId xmlns:p14="http://schemas.microsoft.com/office/powerpoint/2010/main" val="2731913197"/>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F8BE9A2-8956-141B-BFE6-C607C93D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81FBA3D-29D0-F99C-2831-225F8F808846}"/>
              </a:ext>
            </a:extLst>
          </p:cNvPr>
          <p:cNvSpPr>
            <a:spLocks noGrp="1"/>
          </p:cNvSpPr>
          <p:nvPr>
            <p:ph type="title"/>
          </p:nvPr>
        </p:nvSpPr>
        <p:spPr>
          <a:xfrm>
            <a:off x="262358" y="4992398"/>
            <a:ext cx="4705097" cy="1615684"/>
          </a:xfrm>
        </p:spPr>
        <p:txBody>
          <a:bodyPr>
            <a:normAutofit/>
          </a:bodyPr>
          <a:lstStyle/>
          <a:p>
            <a:r>
              <a:rPr lang="en-US" dirty="0"/>
              <a:t>What is a Technology Value Stream?</a:t>
            </a:r>
          </a:p>
        </p:txBody>
      </p:sp>
      <p:pic>
        <p:nvPicPr>
          <p:cNvPr id="5" name="Picture 4" descr="A diagram of different colored shapes&#10;&#10;AI-generated content may be incorrect.">
            <a:extLst>
              <a:ext uri="{FF2B5EF4-FFF2-40B4-BE49-F238E27FC236}">
                <a16:creationId xmlns:a16="http://schemas.microsoft.com/office/drawing/2014/main" id="{2A65D8EA-770C-844E-C9C6-586B7A6220EA}"/>
              </a:ext>
            </a:extLst>
          </p:cNvPr>
          <p:cNvPicPr>
            <a:picLocks noChangeAspect="1"/>
          </p:cNvPicPr>
          <p:nvPr/>
        </p:nvPicPr>
        <p:blipFill>
          <a:blip r:embed="rId2">
            <a:extLst>
              <a:ext uri="{28A0092B-C50C-407E-A947-70E740481C1C}">
                <a14:useLocalDpi xmlns:a14="http://schemas.microsoft.com/office/drawing/2010/main" val="0"/>
              </a:ext>
            </a:extLst>
          </a:blip>
          <a:srcRect t="14569" r="2" b="16069"/>
          <a:stretch>
            <a:fillRect/>
          </a:stretch>
        </p:blipFill>
        <p:spPr>
          <a:xfrm>
            <a:off x="-38329" y="0"/>
            <a:ext cx="12268657" cy="4742480"/>
          </a:xfrm>
          <a:prstGeom prst="rect">
            <a:avLst/>
          </a:prstGeom>
        </p:spPr>
      </p:pic>
      <p:sp>
        <p:nvSpPr>
          <p:cNvPr id="3" name="Content Placeholder 2">
            <a:extLst>
              <a:ext uri="{FF2B5EF4-FFF2-40B4-BE49-F238E27FC236}">
                <a16:creationId xmlns:a16="http://schemas.microsoft.com/office/drawing/2014/main" id="{8306340F-DD46-E33E-A11F-6C2392D07EBF}"/>
              </a:ext>
            </a:extLst>
          </p:cNvPr>
          <p:cNvSpPr>
            <a:spLocks noGrp="1"/>
          </p:cNvSpPr>
          <p:nvPr>
            <p:ph idx="1"/>
          </p:nvPr>
        </p:nvSpPr>
        <p:spPr>
          <a:xfrm>
            <a:off x="6095999" y="4913496"/>
            <a:ext cx="5753567" cy="1615684"/>
          </a:xfrm>
        </p:spPr>
        <p:txBody>
          <a:bodyPr>
            <a:normAutofit/>
          </a:bodyPr>
          <a:lstStyle/>
          <a:p>
            <a:pPr marL="0" indent="0">
              <a:buNone/>
            </a:pPr>
            <a:r>
              <a:rPr lang="en-US" sz="1800" dirty="0"/>
              <a:t>A technology value stream shows how work moves from when someone asks for it to when it’s done. It helps teams see how fast things get done and where they can improve.</a:t>
            </a:r>
          </a:p>
        </p:txBody>
      </p:sp>
    </p:spTree>
    <p:extLst>
      <p:ext uri="{BB962C8B-B14F-4D97-AF65-F5344CB8AC3E}">
        <p14:creationId xmlns:p14="http://schemas.microsoft.com/office/powerpoint/2010/main" val="131865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751784-66D5-C145-BD4A-11363D221230}"/>
              </a:ext>
            </a:extLst>
          </p:cNvPr>
          <p:cNvSpPr>
            <a:spLocks noGrp="1"/>
          </p:cNvSpPr>
          <p:nvPr>
            <p:ph type="title"/>
          </p:nvPr>
        </p:nvSpPr>
        <p:spPr>
          <a:xfrm>
            <a:off x="227550" y="398417"/>
            <a:ext cx="10872216" cy="1133856"/>
          </a:xfrm>
        </p:spPr>
        <p:txBody>
          <a:bodyPr anchor="t">
            <a:normAutofit/>
          </a:bodyPr>
          <a:lstStyle/>
          <a:p>
            <a:r>
              <a:rPr lang="en-US" dirty="0"/>
              <a:t>Lead Time vs. Processing Time</a:t>
            </a:r>
          </a:p>
        </p:txBody>
      </p:sp>
      <p:pic>
        <p:nvPicPr>
          <p:cNvPr id="5" name="Picture 4" descr="A diagram of process and process structure&#10;&#10;AI-generated content may be incorrect.">
            <a:extLst>
              <a:ext uri="{FF2B5EF4-FFF2-40B4-BE49-F238E27FC236}">
                <a16:creationId xmlns:a16="http://schemas.microsoft.com/office/drawing/2014/main" id="{92212BFD-1229-2330-BA0A-5A606858D4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550" y="965345"/>
            <a:ext cx="7949819" cy="5653605"/>
          </a:xfrm>
          <a:prstGeom prst="rect">
            <a:avLst/>
          </a:prstGeom>
        </p:spPr>
      </p:pic>
      <p:sp>
        <p:nvSpPr>
          <p:cNvPr id="3" name="Content Placeholder 2">
            <a:extLst>
              <a:ext uri="{FF2B5EF4-FFF2-40B4-BE49-F238E27FC236}">
                <a16:creationId xmlns:a16="http://schemas.microsoft.com/office/drawing/2014/main" id="{1250F544-D842-DCAC-AEA9-64DD7467F7B4}"/>
              </a:ext>
            </a:extLst>
          </p:cNvPr>
          <p:cNvSpPr>
            <a:spLocks noGrp="1"/>
          </p:cNvSpPr>
          <p:nvPr>
            <p:ph idx="1"/>
          </p:nvPr>
        </p:nvSpPr>
        <p:spPr>
          <a:xfrm>
            <a:off x="7843460" y="2460389"/>
            <a:ext cx="4120990" cy="4517136"/>
          </a:xfrm>
        </p:spPr>
        <p:txBody>
          <a:bodyPr anchor="t">
            <a:normAutofit/>
          </a:bodyPr>
          <a:lstStyle/>
          <a:p>
            <a:pPr marL="0" indent="0">
              <a:buNone/>
            </a:pPr>
            <a:r>
              <a:rPr lang="en-US" sz="1800" dirty="0"/>
              <a:t>Lead time is how long a request takes to get finished from start to end. Processing time is only the time actually spent working on it.</a:t>
            </a:r>
          </a:p>
        </p:txBody>
      </p:sp>
    </p:spTree>
    <p:extLst>
      <p:ext uri="{BB962C8B-B14F-4D97-AF65-F5344CB8AC3E}">
        <p14:creationId xmlns:p14="http://schemas.microsoft.com/office/powerpoint/2010/main" val="4171829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3867147-1C83-BF71-39B0-B590EE7F3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C65A6-104E-F71C-CB3F-EFC504451A6A}"/>
              </a:ext>
            </a:extLst>
          </p:cNvPr>
          <p:cNvSpPr>
            <a:spLocks noGrp="1"/>
          </p:cNvSpPr>
          <p:nvPr>
            <p:ph type="title"/>
          </p:nvPr>
        </p:nvSpPr>
        <p:spPr>
          <a:xfrm>
            <a:off x="614678" y="548640"/>
            <a:ext cx="10872216" cy="1133856"/>
          </a:xfrm>
        </p:spPr>
        <p:txBody>
          <a:bodyPr anchor="t">
            <a:normAutofit/>
          </a:bodyPr>
          <a:lstStyle/>
          <a:p>
            <a:r>
              <a:rPr lang="en-US" dirty="0"/>
              <a:t>The Common Scenario: Deployment Lead Times Requiring Months</a:t>
            </a:r>
          </a:p>
        </p:txBody>
      </p:sp>
      <p:pic>
        <p:nvPicPr>
          <p:cNvPr id="5" name="Picture 4" descr="A diagram of a graph&#10;&#10;AI-generated content may be incorrect.">
            <a:extLst>
              <a:ext uri="{FF2B5EF4-FFF2-40B4-BE49-F238E27FC236}">
                <a16:creationId xmlns:a16="http://schemas.microsoft.com/office/drawing/2014/main" id="{8A361376-4317-9852-FF69-6E9CE396C5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1408" y="1468740"/>
            <a:ext cx="7319422" cy="4995505"/>
          </a:xfrm>
          <a:prstGeom prst="rect">
            <a:avLst/>
          </a:prstGeom>
        </p:spPr>
      </p:pic>
      <p:sp>
        <p:nvSpPr>
          <p:cNvPr id="3" name="Content Placeholder 2">
            <a:extLst>
              <a:ext uri="{FF2B5EF4-FFF2-40B4-BE49-F238E27FC236}">
                <a16:creationId xmlns:a16="http://schemas.microsoft.com/office/drawing/2014/main" id="{45D8B7A1-653E-1D51-D891-74831537C29B}"/>
              </a:ext>
            </a:extLst>
          </p:cNvPr>
          <p:cNvSpPr>
            <a:spLocks noGrp="1"/>
          </p:cNvSpPr>
          <p:nvPr>
            <p:ph idx="1"/>
          </p:nvPr>
        </p:nvSpPr>
        <p:spPr>
          <a:xfrm>
            <a:off x="7177176" y="1792224"/>
            <a:ext cx="4307527" cy="4517136"/>
          </a:xfrm>
        </p:spPr>
        <p:txBody>
          <a:bodyPr anchor="t">
            <a:normAutofit/>
          </a:bodyPr>
          <a:lstStyle/>
          <a:p>
            <a:pPr marL="0" indent="0">
              <a:buNone/>
            </a:pPr>
            <a:r>
              <a:rPr lang="en-US" sz="1800" dirty="0"/>
              <a:t>Sometimes, big companies take months to deploy code. Problems with this include:</a:t>
            </a:r>
          </a:p>
          <a:p>
            <a:r>
              <a:rPr lang="en-US" sz="1800" dirty="0"/>
              <a:t>Not enough test environments</a:t>
            </a:r>
          </a:p>
          <a:p>
            <a:r>
              <a:rPr lang="en-US" sz="1800" dirty="0"/>
              <a:t>Manual testing</a:t>
            </a:r>
          </a:p>
          <a:p>
            <a:r>
              <a:rPr lang="en-US" sz="1800" dirty="0"/>
              <a:t>Lots of approvals</a:t>
            </a:r>
          </a:p>
          <a:p>
            <a:pPr marL="0" indent="0">
              <a:buNone/>
            </a:pPr>
            <a:r>
              <a:rPr lang="en-US" sz="1800" dirty="0"/>
              <a:t>This causes stress, and errors. </a:t>
            </a:r>
          </a:p>
        </p:txBody>
      </p:sp>
    </p:spTree>
    <p:extLst>
      <p:ext uri="{BB962C8B-B14F-4D97-AF65-F5344CB8AC3E}">
        <p14:creationId xmlns:p14="http://schemas.microsoft.com/office/powerpoint/2010/main" val="1540326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F8BE9A2-8956-141B-BFE6-C607C93D8A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287239-9B96-7C50-11C7-24C32F83592F}"/>
              </a:ext>
            </a:extLst>
          </p:cNvPr>
          <p:cNvSpPr>
            <a:spLocks noGrp="1"/>
          </p:cNvSpPr>
          <p:nvPr>
            <p:ph type="title"/>
          </p:nvPr>
        </p:nvSpPr>
        <p:spPr>
          <a:xfrm>
            <a:off x="321734" y="4837132"/>
            <a:ext cx="4705097" cy="1615684"/>
          </a:xfrm>
        </p:spPr>
        <p:txBody>
          <a:bodyPr>
            <a:normAutofit/>
          </a:bodyPr>
          <a:lstStyle/>
          <a:p>
            <a:r>
              <a:rPr lang="en-US" dirty="0"/>
              <a:t>Example: 3 Months Deployment Time</a:t>
            </a:r>
          </a:p>
        </p:txBody>
      </p:sp>
      <p:pic>
        <p:nvPicPr>
          <p:cNvPr id="5" name="Picture 4" descr="A diagram of a cost metric&#10;&#10;AI-generated content may be incorrect.">
            <a:extLst>
              <a:ext uri="{FF2B5EF4-FFF2-40B4-BE49-F238E27FC236}">
                <a16:creationId xmlns:a16="http://schemas.microsoft.com/office/drawing/2014/main" id="{F976B772-5AD2-1562-EBAB-A1E2A9638BF7}"/>
              </a:ext>
            </a:extLst>
          </p:cNvPr>
          <p:cNvPicPr>
            <a:picLocks noChangeAspect="1"/>
          </p:cNvPicPr>
          <p:nvPr/>
        </p:nvPicPr>
        <p:blipFill>
          <a:blip r:embed="rId2">
            <a:extLst>
              <a:ext uri="{28A0092B-C50C-407E-A947-70E740481C1C}">
                <a14:useLocalDpi xmlns:a14="http://schemas.microsoft.com/office/drawing/2010/main" val="0"/>
              </a:ext>
            </a:extLst>
          </a:blip>
          <a:srcRect t="21226" b="3252"/>
          <a:stretch>
            <a:fillRect/>
          </a:stretch>
        </p:blipFill>
        <p:spPr>
          <a:xfrm>
            <a:off x="20" y="10"/>
            <a:ext cx="12191980" cy="4557776"/>
          </a:xfrm>
          <a:prstGeom prst="rect">
            <a:avLst/>
          </a:prstGeom>
        </p:spPr>
      </p:pic>
      <p:sp>
        <p:nvSpPr>
          <p:cNvPr id="3" name="Content Placeholder 2">
            <a:extLst>
              <a:ext uri="{FF2B5EF4-FFF2-40B4-BE49-F238E27FC236}">
                <a16:creationId xmlns:a16="http://schemas.microsoft.com/office/drawing/2014/main" id="{C1359C18-F4ED-EB91-8ED2-274F97ED0922}"/>
              </a:ext>
            </a:extLst>
          </p:cNvPr>
          <p:cNvSpPr>
            <a:spLocks noGrp="1"/>
          </p:cNvSpPr>
          <p:nvPr>
            <p:ph idx="1"/>
          </p:nvPr>
        </p:nvSpPr>
        <p:spPr>
          <a:xfrm>
            <a:off x="6096000" y="4829132"/>
            <a:ext cx="5753567" cy="1615684"/>
          </a:xfrm>
        </p:spPr>
        <p:txBody>
          <a:bodyPr>
            <a:normAutofit/>
          </a:bodyPr>
          <a:lstStyle/>
          <a:p>
            <a:pPr marL="0" indent="0">
              <a:lnSpc>
                <a:spcPct val="110000"/>
              </a:lnSpc>
              <a:buNone/>
            </a:pPr>
            <a:r>
              <a:rPr lang="en-US" sz="1700" dirty="0"/>
              <a:t>When deployments take months:</a:t>
            </a:r>
          </a:p>
          <a:p>
            <a:pPr>
              <a:lnSpc>
                <a:spcPct val="110000"/>
              </a:lnSpc>
            </a:pPr>
            <a:r>
              <a:rPr lang="en-US" sz="1700" dirty="0"/>
              <a:t>Code may break</a:t>
            </a:r>
          </a:p>
          <a:p>
            <a:pPr>
              <a:lnSpc>
                <a:spcPct val="110000"/>
              </a:lnSpc>
            </a:pPr>
            <a:r>
              <a:rPr lang="en-US" sz="1700" dirty="0"/>
              <a:t>Fixing problems take days or weeks</a:t>
            </a:r>
          </a:p>
          <a:p>
            <a:pPr>
              <a:lnSpc>
                <a:spcPct val="110000"/>
              </a:lnSpc>
            </a:pPr>
            <a:r>
              <a:rPr lang="en-US" sz="1700" dirty="0"/>
              <a:t>Customers wait too long</a:t>
            </a:r>
          </a:p>
        </p:txBody>
      </p:sp>
    </p:spTree>
    <p:extLst>
      <p:ext uri="{BB962C8B-B14F-4D97-AF65-F5344CB8AC3E}">
        <p14:creationId xmlns:p14="http://schemas.microsoft.com/office/powerpoint/2010/main" val="200050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353CA-8435-D71C-5C85-02ED8637B0B7}"/>
              </a:ext>
            </a:extLst>
          </p:cNvPr>
          <p:cNvSpPr>
            <a:spLocks noGrp="1"/>
          </p:cNvSpPr>
          <p:nvPr>
            <p:ph type="title"/>
          </p:nvPr>
        </p:nvSpPr>
        <p:spPr/>
        <p:txBody>
          <a:bodyPr/>
          <a:lstStyle/>
          <a:p>
            <a:r>
              <a:rPr lang="en-US" dirty="0"/>
              <a:t>DevOps Ideal: Deployment Lead Times of Minutes</a:t>
            </a:r>
          </a:p>
        </p:txBody>
      </p:sp>
      <p:sp>
        <p:nvSpPr>
          <p:cNvPr id="3" name="Content Placeholder 2">
            <a:extLst>
              <a:ext uri="{FF2B5EF4-FFF2-40B4-BE49-F238E27FC236}">
                <a16:creationId xmlns:a16="http://schemas.microsoft.com/office/drawing/2014/main" id="{195A38D2-1889-A37F-5B68-D1779D73D1CE}"/>
              </a:ext>
            </a:extLst>
          </p:cNvPr>
          <p:cNvSpPr>
            <a:spLocks noGrp="1"/>
          </p:cNvSpPr>
          <p:nvPr>
            <p:ph idx="1"/>
          </p:nvPr>
        </p:nvSpPr>
        <p:spPr/>
        <p:txBody>
          <a:bodyPr/>
          <a:lstStyle/>
          <a:p>
            <a:pPr marL="0" indent="0">
              <a:buNone/>
            </a:pPr>
            <a:r>
              <a:rPr lang="en-US" dirty="0"/>
              <a:t>Developers get quick feedback here. They make small changes all the time and test them automatically. Our book explains that this is easiest when we have architecture that is modular. </a:t>
            </a:r>
          </a:p>
          <a:p>
            <a:pPr marL="0" indent="0">
              <a:buNone/>
            </a:pPr>
            <a:r>
              <a:rPr lang="en-US" dirty="0"/>
              <a:t>Why this is better:</a:t>
            </a:r>
          </a:p>
          <a:p>
            <a:r>
              <a:rPr lang="en-US" dirty="0"/>
              <a:t>Faster deployments</a:t>
            </a:r>
          </a:p>
          <a:p>
            <a:r>
              <a:rPr lang="en-US" dirty="0"/>
              <a:t>Less risk of things breaking</a:t>
            </a:r>
          </a:p>
          <a:p>
            <a:r>
              <a:rPr lang="en-US" dirty="0"/>
              <a:t>Higher quality</a:t>
            </a:r>
          </a:p>
          <a:p>
            <a:endParaRPr lang="en-US" dirty="0"/>
          </a:p>
          <a:p>
            <a:pPr marL="0" indent="0">
              <a:buNone/>
            </a:pPr>
            <a:endParaRPr lang="en-US" dirty="0"/>
          </a:p>
        </p:txBody>
      </p:sp>
      <p:pic>
        <p:nvPicPr>
          <p:cNvPr id="5" name="Picture 4" descr="A hand holding a blue watch&#10;&#10;AI-generated content may be incorrect.">
            <a:extLst>
              <a:ext uri="{FF2B5EF4-FFF2-40B4-BE49-F238E27FC236}">
                <a16:creationId xmlns:a16="http://schemas.microsoft.com/office/drawing/2014/main" id="{DEFCF635-951B-A521-39EE-78C70E00CF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4521" y="2847821"/>
            <a:ext cx="5768685" cy="3496173"/>
          </a:xfrm>
          <a:prstGeom prst="round2SameRect">
            <a:avLst/>
          </a:prstGeom>
        </p:spPr>
      </p:pic>
    </p:spTree>
    <p:extLst>
      <p:ext uri="{BB962C8B-B14F-4D97-AF65-F5344CB8AC3E}">
        <p14:creationId xmlns:p14="http://schemas.microsoft.com/office/powerpoint/2010/main" val="1694094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A8D7E7-A880-2588-9EC1-D97F3B5A4ACD}"/>
              </a:ext>
            </a:extLst>
          </p:cNvPr>
          <p:cNvSpPr>
            <a:spLocks noGrp="1"/>
          </p:cNvSpPr>
          <p:nvPr>
            <p:ph type="title"/>
          </p:nvPr>
        </p:nvSpPr>
        <p:spPr>
          <a:xfrm>
            <a:off x="612648" y="1114923"/>
            <a:ext cx="4621553" cy="1360728"/>
          </a:xfrm>
        </p:spPr>
        <p:txBody>
          <a:bodyPr anchor="b">
            <a:normAutofit/>
          </a:bodyPr>
          <a:lstStyle/>
          <a:p>
            <a:r>
              <a:rPr lang="en-US" dirty="0"/>
              <a:t>Metrics for Short Lead Times</a:t>
            </a:r>
          </a:p>
        </p:txBody>
      </p:sp>
      <p:sp>
        <p:nvSpPr>
          <p:cNvPr id="3" name="Content Placeholder 2">
            <a:extLst>
              <a:ext uri="{FF2B5EF4-FFF2-40B4-BE49-F238E27FC236}">
                <a16:creationId xmlns:a16="http://schemas.microsoft.com/office/drawing/2014/main" id="{F4A0A296-674B-D3A8-A3D8-B1753C490CF0}"/>
              </a:ext>
            </a:extLst>
          </p:cNvPr>
          <p:cNvSpPr>
            <a:spLocks noGrp="1"/>
          </p:cNvSpPr>
          <p:nvPr>
            <p:ph idx="1"/>
          </p:nvPr>
        </p:nvSpPr>
        <p:spPr>
          <a:xfrm>
            <a:off x="612648" y="2584058"/>
            <a:ext cx="4621553" cy="3159018"/>
          </a:xfrm>
        </p:spPr>
        <p:txBody>
          <a:bodyPr>
            <a:normAutofit/>
          </a:bodyPr>
          <a:lstStyle/>
          <a:p>
            <a:pPr marL="0" indent="0">
              <a:lnSpc>
                <a:spcPct val="110000"/>
              </a:lnSpc>
              <a:buNone/>
            </a:pPr>
            <a:r>
              <a:rPr lang="en-US" sz="1500"/>
              <a:t>Teams track how well work is moving!</a:t>
            </a:r>
          </a:p>
          <a:p>
            <a:pPr marL="0" indent="0">
              <a:lnSpc>
                <a:spcPct val="110000"/>
              </a:lnSpc>
              <a:buNone/>
            </a:pPr>
            <a:r>
              <a:rPr lang="en-US" sz="1500"/>
              <a:t>Other flow metrics:</a:t>
            </a:r>
          </a:p>
          <a:p>
            <a:pPr>
              <a:lnSpc>
                <a:spcPct val="110000"/>
              </a:lnSpc>
            </a:pPr>
            <a:r>
              <a:rPr lang="en-US" sz="1500"/>
              <a:t>Flow Velocity= How many items are done.</a:t>
            </a:r>
          </a:p>
          <a:p>
            <a:pPr>
              <a:lnSpc>
                <a:spcPct val="110000"/>
              </a:lnSpc>
            </a:pPr>
            <a:r>
              <a:rPr lang="en-US" sz="1500"/>
              <a:t>Flow Efficiency= How much time is actually spent working.</a:t>
            </a:r>
          </a:p>
          <a:p>
            <a:pPr>
              <a:lnSpc>
                <a:spcPct val="110000"/>
              </a:lnSpc>
            </a:pPr>
            <a:r>
              <a:rPr lang="en-US" sz="1500"/>
              <a:t>Flow Time= Time it takes to deliver value.</a:t>
            </a:r>
          </a:p>
          <a:p>
            <a:pPr>
              <a:lnSpc>
                <a:spcPct val="110000"/>
              </a:lnSpc>
            </a:pPr>
            <a:r>
              <a:rPr lang="en-US" sz="1500"/>
              <a:t>Flow Load= How many items are in progress.</a:t>
            </a:r>
          </a:p>
          <a:p>
            <a:pPr>
              <a:lnSpc>
                <a:spcPct val="110000"/>
              </a:lnSpc>
            </a:pPr>
            <a:r>
              <a:rPr lang="en-US" sz="1500"/>
              <a:t>Flow Distribution= Types of work and their proportions.</a:t>
            </a:r>
          </a:p>
        </p:txBody>
      </p:sp>
      <p:pic>
        <p:nvPicPr>
          <p:cNvPr id="5" name="Picture 4" descr="A white and blue benchmark with white text&#10;&#10;AI-generated content may be incorrect.">
            <a:extLst>
              <a:ext uri="{FF2B5EF4-FFF2-40B4-BE49-F238E27FC236}">
                <a16:creationId xmlns:a16="http://schemas.microsoft.com/office/drawing/2014/main" id="{0C790EA4-6BD5-094C-5D39-78B0DCB47548}"/>
              </a:ext>
            </a:extLst>
          </p:cNvPr>
          <p:cNvPicPr>
            <a:picLocks noChangeAspect="1"/>
          </p:cNvPicPr>
          <p:nvPr/>
        </p:nvPicPr>
        <p:blipFill>
          <a:blip r:embed="rId2">
            <a:extLst>
              <a:ext uri="{28A0092B-C50C-407E-A947-70E740481C1C}">
                <a14:useLocalDpi xmlns:a14="http://schemas.microsoft.com/office/drawing/2010/main" val="0"/>
              </a:ext>
            </a:extLst>
          </a:blip>
          <a:srcRect b="13152"/>
          <a:stretch>
            <a:fillRect/>
          </a:stretch>
        </p:blipFill>
        <p:spPr>
          <a:xfrm>
            <a:off x="5473047" y="1452229"/>
            <a:ext cx="6480106" cy="3953542"/>
          </a:xfrm>
          <a:prstGeom prst="rect">
            <a:avLst/>
          </a:prstGeom>
        </p:spPr>
      </p:pic>
    </p:spTree>
    <p:extLst>
      <p:ext uri="{BB962C8B-B14F-4D97-AF65-F5344CB8AC3E}">
        <p14:creationId xmlns:p14="http://schemas.microsoft.com/office/powerpoint/2010/main" val="421106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CD8779-C055-3852-E280-F465ACC120E2}"/>
              </a:ext>
            </a:extLst>
          </p:cNvPr>
          <p:cNvSpPr>
            <a:spLocks noGrp="1"/>
          </p:cNvSpPr>
          <p:nvPr>
            <p:ph type="title"/>
          </p:nvPr>
        </p:nvSpPr>
        <p:spPr>
          <a:xfrm>
            <a:off x="612648" y="1114923"/>
            <a:ext cx="4621553" cy="1360728"/>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78FB3A6D-7863-A3E4-0107-505CFDA6A6D8}"/>
              </a:ext>
            </a:extLst>
          </p:cNvPr>
          <p:cNvSpPr>
            <a:spLocks noGrp="1"/>
          </p:cNvSpPr>
          <p:nvPr>
            <p:ph idx="1"/>
          </p:nvPr>
        </p:nvSpPr>
        <p:spPr>
          <a:xfrm>
            <a:off x="612648" y="2584058"/>
            <a:ext cx="4621553" cy="3159018"/>
          </a:xfrm>
        </p:spPr>
        <p:txBody>
          <a:bodyPr>
            <a:normAutofit/>
          </a:bodyPr>
          <a:lstStyle/>
          <a:p>
            <a:pPr marL="0" indent="0">
              <a:buNone/>
            </a:pPr>
            <a:r>
              <a:rPr lang="en-US" sz="1800"/>
              <a:t>Lead time is how long customers wait, and processing time is the actual work time. Long lead times can cause mistakes, and delays. DevOps helps fix this by using automation, and small frequent changes. Short lead times mean better quality, and smoother deployments.</a:t>
            </a:r>
          </a:p>
        </p:txBody>
      </p:sp>
      <p:pic>
        <p:nvPicPr>
          <p:cNvPr id="5" name="Picture 4" descr="A diagram of a infinity symbol&#10;&#10;AI-generated content may be incorrect.">
            <a:extLst>
              <a:ext uri="{FF2B5EF4-FFF2-40B4-BE49-F238E27FC236}">
                <a16:creationId xmlns:a16="http://schemas.microsoft.com/office/drawing/2014/main" id="{3BC2F569-F2C6-463A-64E6-D565D55155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4201" y="1795287"/>
            <a:ext cx="6737933" cy="4059604"/>
          </a:xfrm>
          <a:prstGeom prst="rect">
            <a:avLst/>
          </a:prstGeom>
        </p:spPr>
      </p:pic>
    </p:spTree>
    <p:extLst>
      <p:ext uri="{BB962C8B-B14F-4D97-AF65-F5344CB8AC3E}">
        <p14:creationId xmlns:p14="http://schemas.microsoft.com/office/powerpoint/2010/main" val="4247184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DAC7C-D9D6-AF0B-D8EE-458E4031D4CE}"/>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351475E-56C4-5A92-02BE-7A08262A73A9}"/>
              </a:ext>
            </a:extLst>
          </p:cNvPr>
          <p:cNvSpPr>
            <a:spLocks noGrp="1"/>
          </p:cNvSpPr>
          <p:nvPr>
            <p:ph idx="1"/>
          </p:nvPr>
        </p:nvSpPr>
        <p:spPr>
          <a:xfrm>
            <a:off x="612648" y="1240519"/>
            <a:ext cx="10653579" cy="4593828"/>
          </a:xfrm>
        </p:spPr>
        <p:txBody>
          <a:bodyPr/>
          <a:lstStyle/>
          <a:p>
            <a:pPr marL="0" indent="-457200">
              <a:buNone/>
            </a:pPr>
            <a:r>
              <a:rPr lang="en-US" dirty="0"/>
              <a:t>Atlassian. (n.d.). 4 key </a:t>
            </a:r>
            <a:r>
              <a:rPr lang="en-US" dirty="0" err="1"/>
              <a:t>devops</a:t>
            </a:r>
            <a:r>
              <a:rPr lang="en-US" dirty="0"/>
              <a:t> metrics to know. </a:t>
            </a:r>
            <a:r>
              <a:rPr lang="en-US" dirty="0">
                <a:hlinkClick r:id="rId2"/>
              </a:rPr>
              <a:t>https://www.atlassian.com/devops/frameworks/devops-metrics</a:t>
            </a:r>
            <a:endParaRPr lang="en-US" dirty="0"/>
          </a:p>
          <a:p>
            <a:pPr marL="0" indent="-457200">
              <a:buNone/>
            </a:pPr>
            <a:endParaRPr lang="en-US" dirty="0"/>
          </a:p>
          <a:p>
            <a:pPr marL="0" indent="-457200">
              <a:buNone/>
            </a:pPr>
            <a:r>
              <a:rPr lang="en-US" i="1" dirty="0"/>
              <a:t>Lead time and how to measure it in </a:t>
            </a:r>
            <a:r>
              <a:rPr lang="en-US" i="1" dirty="0" err="1"/>
              <a:t>devops</a:t>
            </a:r>
            <a:r>
              <a:rPr lang="en-US" i="1" dirty="0"/>
              <a:t>: </a:t>
            </a:r>
            <a:r>
              <a:rPr lang="en-US" i="1" dirty="0" err="1"/>
              <a:t>Devops</a:t>
            </a:r>
            <a:r>
              <a:rPr lang="en-US" i="1" dirty="0"/>
              <a:t> metrics</a:t>
            </a:r>
            <a:r>
              <a:rPr lang="en-US" dirty="0"/>
              <a:t>. Software.com. (n.d.). </a:t>
            </a:r>
            <a:r>
              <a:rPr lang="en-US" dirty="0">
                <a:hlinkClick r:id="rId3"/>
              </a:rPr>
              <a:t>https://www.software.com/devops-guides/lead-time</a:t>
            </a:r>
            <a:endParaRPr lang="en-US" dirty="0"/>
          </a:p>
          <a:p>
            <a:pPr marL="0" indent="-457200">
              <a:buNone/>
            </a:pPr>
            <a:endParaRPr lang="en-US" dirty="0"/>
          </a:p>
          <a:p>
            <a:pPr marL="0" indent="-457200">
              <a:buNone/>
            </a:pPr>
            <a:r>
              <a:rPr lang="en-US" dirty="0"/>
              <a:t>Patrick Debois, N. F. (2021). DevOps Handbook, 2nd edition. IT Revolution Press. </a:t>
            </a:r>
          </a:p>
          <a:p>
            <a:pPr marL="0" indent="-457200">
              <a:buNone/>
            </a:pPr>
            <a:endParaRPr lang="en-US" dirty="0"/>
          </a:p>
          <a:p>
            <a:pPr marL="0" indent="-457200">
              <a:buNone/>
            </a:pPr>
            <a:r>
              <a:rPr lang="en-US" dirty="0"/>
              <a:t> Walsh, A. (2025, May 12). The Ultimate Guide to Optimizing Deployment Time. </a:t>
            </a:r>
            <a:r>
              <a:rPr lang="en-US" dirty="0">
                <a:hlinkClick r:id="rId4"/>
              </a:rPr>
              <a:t>https://axify.io/blog/deployment-time</a:t>
            </a:r>
            <a:endParaRPr lang="en-US" dirty="0"/>
          </a:p>
          <a:p>
            <a:pPr marL="0" indent="-457200">
              <a:buNone/>
            </a:pPr>
            <a:endParaRPr lang="en-US" dirty="0"/>
          </a:p>
          <a:p>
            <a:pPr marL="0" indent="0">
              <a:buNone/>
            </a:pPr>
            <a:endParaRPr lang="en-US" dirty="0"/>
          </a:p>
        </p:txBody>
      </p:sp>
    </p:spTree>
    <p:extLst>
      <p:ext uri="{BB962C8B-B14F-4D97-AF65-F5344CB8AC3E}">
        <p14:creationId xmlns:p14="http://schemas.microsoft.com/office/powerpoint/2010/main" val="778767034"/>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77</TotalTime>
  <Words>432</Words>
  <Application>Microsoft Office PowerPoint</Application>
  <PresentationFormat>Widescreen</PresentationFormat>
  <Paragraphs>42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Neue Haas Grotesk Text Pro</vt:lpstr>
      <vt:lpstr>VanillaVTI</vt:lpstr>
      <vt:lpstr>The Technology Value Stream</vt:lpstr>
      <vt:lpstr>What is a Technology Value Stream?</vt:lpstr>
      <vt:lpstr>Lead Time vs. Processing Time</vt:lpstr>
      <vt:lpstr>The Common Scenario: Deployment Lead Times Requiring Months</vt:lpstr>
      <vt:lpstr>Example: 3 Months Deployment Time</vt:lpstr>
      <vt:lpstr>DevOps Ideal: Deployment Lead Times of Minutes</vt:lpstr>
      <vt:lpstr>Metrics for Short Lead Times</vt:lpstr>
      <vt:lpstr>Conclusion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Kimberly M Orozco</dc:creator>
  <cp:lastModifiedBy>Kimberly M Orozco</cp:lastModifiedBy>
  <cp:revision>2</cp:revision>
  <dcterms:created xsi:type="dcterms:W3CDTF">2025-09-14T23:23:09Z</dcterms:created>
  <dcterms:modified xsi:type="dcterms:W3CDTF">2025-09-15T00:40:23Z</dcterms:modified>
</cp:coreProperties>
</file>