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0"/>
  </p:notesMasterIdLst>
  <p:sldIdLst>
    <p:sldId id="259" r:id="rId2"/>
    <p:sldId id="257" r:id="rId3"/>
    <p:sldId id="263" r:id="rId4"/>
    <p:sldId id="264" r:id="rId5"/>
    <p:sldId id="260" r:id="rId6"/>
    <p:sldId id="265" r:id="rId7"/>
    <p:sldId id="266" r:id="rId8"/>
    <p:sldId id="262" r:id="rId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6" autoAdjust="0"/>
    <p:restoredTop sz="94660"/>
  </p:normalViewPr>
  <p:slideViewPr>
    <p:cSldViewPr>
      <p:cViewPr varScale="1">
        <p:scale>
          <a:sx n="102" d="100"/>
          <a:sy n="102" d="100"/>
        </p:scale>
        <p:origin x="-96" y="-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906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704861" y="6597352"/>
            <a:ext cx="23114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2019-07-11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54645" y="1412776"/>
            <a:ext cx="5928659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rgbClr val="FF0000"/>
                </a:solidFill>
              </a:rPr>
              <a:t>R 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JSON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906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77441" y="4005875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2019.07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308" y="136110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빅데이터를</a:t>
            </a:r>
            <a:r>
              <a:rPr lang="ko-KR" altLang="en-US" b="1" dirty="0" smtClean="0"/>
              <a:t> 활용한 스마트데이터 전문가 양성과정</a:t>
            </a:r>
            <a:endParaRPr lang="ko-KR" altLang="en-US" b="1" dirty="0"/>
          </a:p>
        </p:txBody>
      </p:sp>
      <p:pic>
        <p:nvPicPr>
          <p:cNvPr id="6" name="Picture 2" descr="R ì¤ì¹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494051"/>
            <a:ext cx="4965679" cy="116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146" y="620689"/>
            <a:ext cx="9406392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개요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Wingdings" pitchFamily="2" charset="2"/>
              <a:buChar char="l"/>
            </a:pPr>
            <a:r>
              <a:rPr lang="en-US" altLang="ko-KR" sz="1600" b="1" dirty="0" smtClean="0">
                <a:latin typeface="+mj-lt"/>
                <a:ea typeface="D2Coding ligature" pitchFamily="49" charset="-127"/>
              </a:rPr>
              <a:t>JSON(JavaScript Object Notation) </a:t>
            </a:r>
            <a:r>
              <a:rPr lang="ko-KR" altLang="en-US" sz="1600" b="1" dirty="0" smtClean="0">
                <a:latin typeface="+mj-lt"/>
                <a:ea typeface="D2Coding ligature" pitchFamily="49" charset="-127"/>
              </a:rPr>
              <a:t>이란</a:t>
            </a:r>
            <a:r>
              <a:rPr lang="en-US" altLang="ko-KR" sz="1600" b="1" dirty="0" smtClean="0">
                <a:latin typeface="+mj-lt"/>
                <a:ea typeface="D2Coding ligature" pitchFamily="49" charset="-127"/>
              </a:rPr>
              <a:t>?</a:t>
            </a:r>
          </a:p>
          <a:p>
            <a:pPr marL="1200150" lvl="2" indent="-285750">
              <a:buFont typeface="맑은 고딕" pitchFamily="50" charset="-127"/>
              <a:buChar char="-"/>
            </a:pPr>
            <a:r>
              <a:rPr lang="ko-KR" altLang="en-US" sz="1600" dirty="0" smtClean="0">
                <a:latin typeface="+mn-ea"/>
              </a:rPr>
              <a:t>한 시스템과 다른 시스템간의 경량의 </a:t>
            </a:r>
            <a:r>
              <a:rPr lang="en-US" altLang="ko-KR" sz="1600" dirty="0">
                <a:latin typeface="+mn-ea"/>
              </a:rPr>
              <a:t>DATA-</a:t>
            </a:r>
            <a:r>
              <a:rPr lang="ko-KR" altLang="en-US" sz="1600" dirty="0">
                <a:latin typeface="+mn-ea"/>
              </a:rPr>
              <a:t>교환 </a:t>
            </a:r>
            <a:r>
              <a:rPr lang="ko-KR" altLang="en-US" sz="1600" dirty="0" smtClean="0">
                <a:latin typeface="+mn-ea"/>
              </a:rPr>
              <a:t>형식</a:t>
            </a:r>
            <a:endParaRPr lang="en-US" altLang="ko-KR" sz="1600" dirty="0" smtClean="0">
              <a:latin typeface="+mn-ea"/>
            </a:endParaRPr>
          </a:p>
          <a:p>
            <a:pPr marL="1200150" lvl="2" indent="-285750">
              <a:buFont typeface="맑은 고딕" pitchFamily="50" charset="-127"/>
              <a:buChar char="-"/>
            </a:pPr>
            <a:r>
              <a:rPr lang="ko-KR" altLang="en-US" sz="1600" dirty="0">
                <a:latin typeface="+mn-ea"/>
              </a:rPr>
              <a:t>사람이 읽고 쓰기에 </a:t>
            </a:r>
            <a:r>
              <a:rPr lang="ko-KR" altLang="en-US" sz="1600" dirty="0" smtClean="0">
                <a:latin typeface="+mn-ea"/>
              </a:rPr>
              <a:t>용이하고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기계가 분석하고 생성함에도 </a:t>
            </a:r>
            <a:r>
              <a:rPr lang="ko-KR" altLang="en-US" sz="1600" dirty="0" smtClean="0">
                <a:latin typeface="+mn-ea"/>
              </a:rPr>
              <a:t>용이</a:t>
            </a:r>
            <a:r>
              <a:rPr lang="ko-KR" altLang="en-US" sz="1600" dirty="0">
                <a:latin typeface="+mn-ea"/>
              </a:rPr>
              <a:t>함</a:t>
            </a:r>
            <a:endParaRPr lang="en-US" altLang="ko-KR" sz="1600" dirty="0" smtClean="0">
              <a:latin typeface="+mn-ea"/>
            </a:endParaRPr>
          </a:p>
          <a:p>
            <a:pPr marL="1200150" lvl="2" indent="-285750">
              <a:buFont typeface="맑은 고딕" pitchFamily="50" charset="-127"/>
              <a:buChar char="-"/>
            </a:pPr>
            <a:r>
              <a:rPr lang="ko-KR" altLang="en-US" sz="1600" dirty="0" smtClean="0">
                <a:latin typeface="+mn-ea"/>
              </a:rPr>
              <a:t>사실상의 표준</a:t>
            </a:r>
            <a:r>
              <a:rPr lang="en-US" altLang="ko-KR" sz="1600" dirty="0" smtClean="0">
                <a:latin typeface="+mn-ea"/>
              </a:rPr>
              <a:t>(de facto standard)</a:t>
            </a:r>
            <a:endParaRPr lang="en-US" altLang="ko-KR" sz="1600" dirty="0">
              <a:latin typeface="+mn-ea"/>
            </a:endParaRPr>
          </a:p>
          <a:p>
            <a:pPr marL="800100" lvl="1" indent="-342900">
              <a:buFont typeface="Wingdings" pitchFamily="2" charset="2"/>
              <a:buChar char="l"/>
            </a:pPr>
            <a:endParaRPr lang="en-US" altLang="ko-KR" sz="1600" dirty="0">
              <a:latin typeface="+mj-lt"/>
              <a:ea typeface="D2Coding ligature" pitchFamily="49" charset="-127"/>
            </a:endParaRPr>
          </a:p>
          <a:p>
            <a:pPr marL="800100" lvl="1" indent="-342900">
              <a:buFont typeface="Wingdings" pitchFamily="2" charset="2"/>
              <a:buChar char="l"/>
            </a:pPr>
            <a:r>
              <a:rPr lang="ko-KR" altLang="en-US" sz="1600" b="1" dirty="0" smtClean="0">
                <a:latin typeface="+mj-lt"/>
                <a:ea typeface="D2Coding ligature" pitchFamily="49" charset="-127"/>
              </a:rPr>
              <a:t>기본 구조</a:t>
            </a:r>
            <a:endParaRPr lang="en-US" altLang="ko-KR" sz="1600" b="1" dirty="0" smtClean="0">
              <a:latin typeface="+mj-lt"/>
              <a:ea typeface="D2Coding ligature" pitchFamily="49" charset="-127"/>
            </a:endParaRPr>
          </a:p>
          <a:p>
            <a:pPr marL="1200150" lvl="2" indent="-285750">
              <a:buFont typeface="맑은 고딕" pitchFamily="50" charset="-127"/>
              <a:buChar char="-"/>
            </a:pPr>
            <a:r>
              <a:rPr lang="en-US" altLang="ko-KR" sz="1600" dirty="0" smtClean="0">
                <a:latin typeface="+mn-ea"/>
              </a:rPr>
              <a:t>name/value </a:t>
            </a:r>
            <a:r>
              <a:rPr lang="ko-KR" altLang="en-US" sz="1600" dirty="0">
                <a:latin typeface="+mn-ea"/>
              </a:rPr>
              <a:t>형태의 쌍으로 </a:t>
            </a:r>
            <a:r>
              <a:rPr lang="en-US" altLang="ko-KR" sz="1600" dirty="0">
                <a:latin typeface="+mn-ea"/>
              </a:rPr>
              <a:t>collection </a:t>
            </a:r>
            <a:r>
              <a:rPr lang="ko-KR" altLang="en-US" sz="1600" dirty="0" smtClean="0">
                <a:latin typeface="+mn-ea"/>
              </a:rPr>
              <a:t>타입</a:t>
            </a:r>
            <a:endParaRPr lang="ko-KR" altLang="en-US" sz="1600" dirty="0">
              <a:latin typeface="+mn-ea"/>
            </a:endParaRPr>
          </a:p>
          <a:p>
            <a:pPr marL="1614488" lvl="3" indent="-242888">
              <a:buFont typeface="Arial" pitchFamily="34" charset="0"/>
              <a:buChar char="•"/>
            </a:pPr>
            <a:r>
              <a:rPr lang="ko-KR" altLang="en-US" sz="1600" dirty="0" err="1" smtClean="0">
                <a:latin typeface="+mn-ea"/>
              </a:rPr>
              <a:t>파이썬의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dictionary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자바의 </a:t>
            </a:r>
            <a:r>
              <a:rPr lang="en-US" altLang="ko-KR" sz="1600" dirty="0">
                <a:latin typeface="+mn-ea"/>
              </a:rPr>
              <a:t>hash </a:t>
            </a:r>
            <a:r>
              <a:rPr lang="en-US" altLang="ko-KR" sz="1600" dirty="0" smtClean="0">
                <a:latin typeface="+mn-ea"/>
              </a:rPr>
              <a:t>map</a:t>
            </a:r>
          </a:p>
          <a:p>
            <a:pPr marL="1614488" lvl="3" indent="-242888">
              <a:buFont typeface="Arial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다양한 언어들에서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여러 형태로 구현되었음</a:t>
            </a:r>
            <a:endParaRPr lang="en-US" altLang="ko-KR" sz="1600" dirty="0">
              <a:latin typeface="+mn-ea"/>
            </a:endParaRPr>
          </a:p>
          <a:p>
            <a:pPr marL="1200150" lvl="2" indent="-285750">
              <a:buFont typeface="맑은 고딕" pitchFamily="50" charset="-127"/>
              <a:buChar char="-"/>
            </a:pPr>
            <a:r>
              <a:rPr lang="ko-KR" altLang="en-US" sz="1600" dirty="0">
                <a:latin typeface="+mn-ea"/>
              </a:rPr>
              <a:t>값들의 순서화된 </a:t>
            </a:r>
            <a:r>
              <a:rPr lang="ko-KR" altLang="en-US" sz="1600" dirty="0" smtClean="0">
                <a:latin typeface="+mn-ea"/>
              </a:rPr>
              <a:t>리스트</a:t>
            </a:r>
            <a:endParaRPr lang="en-US" altLang="ko-KR" sz="1600" dirty="0" smtClean="0">
              <a:latin typeface="+mn-ea"/>
            </a:endParaRPr>
          </a:p>
          <a:p>
            <a:pPr marL="1614488" lvl="3" indent="-242888">
              <a:buFont typeface="Arial" pitchFamily="34" charset="0"/>
              <a:buChar char="•"/>
            </a:pPr>
            <a:r>
              <a:rPr lang="ko-KR" altLang="en-US" sz="1600" dirty="0">
                <a:latin typeface="+mn-ea"/>
              </a:rPr>
              <a:t>다양한 </a:t>
            </a:r>
            <a:r>
              <a:rPr lang="ko-KR" altLang="en-US" sz="1600" dirty="0" smtClean="0"/>
              <a:t>언어들에서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array</a:t>
            </a:r>
            <a:r>
              <a:rPr lang="en-US" altLang="ko-KR" sz="1600" dirty="0"/>
              <a:t>, vector, list, </a:t>
            </a:r>
            <a:r>
              <a:rPr lang="ko-KR" altLang="en-US" sz="1600" dirty="0"/>
              <a:t>또는 </a:t>
            </a:r>
            <a:r>
              <a:rPr lang="en-US" altLang="ko-KR" sz="1600" dirty="0"/>
              <a:t>sequence</a:t>
            </a:r>
            <a:r>
              <a:rPr lang="ko-KR" altLang="en-US" sz="1600" dirty="0" smtClean="0"/>
              <a:t>로 </a:t>
            </a:r>
            <a:r>
              <a:rPr lang="ko-KR" altLang="en-US" sz="1600" dirty="0" smtClean="0">
                <a:latin typeface="+mn-ea"/>
              </a:rPr>
              <a:t>구현되었음</a:t>
            </a:r>
            <a:endParaRPr lang="en-US" altLang="ko-KR" sz="1600" dirty="0" smtClean="0">
              <a:latin typeface="+mn-ea"/>
            </a:endParaRPr>
          </a:p>
          <a:p>
            <a:pPr marL="1614488" lvl="3" indent="-242888">
              <a:buFont typeface="Arial" pitchFamily="34" charset="0"/>
              <a:buChar char="•"/>
            </a:pPr>
            <a:endParaRPr lang="en-US" altLang="ko-KR" sz="1600" dirty="0" smtClean="0">
              <a:latin typeface="+mn-ea"/>
            </a:endParaRPr>
          </a:p>
          <a:p>
            <a:pPr marL="1200150" lvl="2" indent="-285750">
              <a:buFont typeface="맑은 고딕" pitchFamily="50" charset="-127"/>
              <a:buChar char="-"/>
            </a:pPr>
            <a:r>
              <a:rPr lang="ko-KR" altLang="en-US" sz="1600" dirty="0">
                <a:latin typeface="+mn-ea"/>
              </a:rPr>
              <a:t>모든 현대의 프로그래밍 언어들은 어떠한 형태로든 이것들을 </a:t>
            </a:r>
            <a:r>
              <a:rPr lang="ko-KR" altLang="en-US" sz="1600" dirty="0" smtClean="0">
                <a:latin typeface="+mn-ea"/>
              </a:rPr>
              <a:t>지원</a:t>
            </a:r>
            <a:endParaRPr lang="en-US" altLang="ko-KR" sz="1600" dirty="0" smtClean="0">
              <a:latin typeface="+mn-ea"/>
            </a:endParaRPr>
          </a:p>
          <a:p>
            <a:pPr marL="800100" lvl="1" indent="-342900">
              <a:buFont typeface="Wingdings" pitchFamily="2" charset="2"/>
              <a:buChar char="l"/>
            </a:pPr>
            <a:endParaRPr lang="en-US" altLang="ko-KR" sz="1600" dirty="0">
              <a:ea typeface="D2Coding ligature" pitchFamily="49" charset="-127"/>
            </a:endParaRPr>
          </a:p>
          <a:p>
            <a:pPr marL="800100" lvl="1" indent="-342900">
              <a:buFont typeface="Wingdings" pitchFamily="2" charset="2"/>
              <a:buChar char="l"/>
            </a:pPr>
            <a:endParaRPr lang="en-US" altLang="ko-KR" sz="1600" dirty="0" smtClean="0"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smtClean="0"/>
              <a:t>JSON </a:t>
            </a:r>
            <a:r>
              <a:rPr lang="ko-KR" altLang="en-US" b="1" dirty="0" smtClean="0"/>
              <a:t>이란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6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146" y="620689"/>
            <a:ext cx="940639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ko-KR" altLang="en-US" b="1" dirty="0" smtClean="0">
                <a:latin typeface="+mn-ea"/>
              </a:rPr>
              <a:t>형식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Wingdings" pitchFamily="2" charset="2"/>
              <a:buChar char="l"/>
            </a:pPr>
            <a:endParaRPr lang="en-US" altLang="ko-KR" sz="1600" b="1" dirty="0" smtClean="0">
              <a:latin typeface="+mj-lt"/>
              <a:ea typeface="D2Coding ligature" pitchFamily="49" charset="-127"/>
            </a:endParaRPr>
          </a:p>
          <a:p>
            <a:pPr marL="800100" lvl="1" indent="-342900">
              <a:buFont typeface="Wingdings" pitchFamily="2" charset="2"/>
              <a:buChar char="l"/>
            </a:pPr>
            <a:r>
              <a:rPr lang="en-US" altLang="ko-KR" sz="1600" b="1" dirty="0" smtClean="0">
                <a:latin typeface="+mj-lt"/>
                <a:ea typeface="D2Coding ligature" pitchFamily="49" charset="-127"/>
              </a:rPr>
              <a:t>object</a:t>
            </a:r>
            <a:endParaRPr lang="en-US" altLang="ko-KR" sz="1600" b="1" dirty="0" smtClean="0">
              <a:latin typeface="+mj-lt"/>
              <a:ea typeface="D2Coding ligature" pitchFamily="49" charset="-127"/>
            </a:endParaRPr>
          </a:p>
          <a:p>
            <a:pPr marL="1200150" lvl="2" indent="-285750">
              <a:buFont typeface="맑은 고딕" pitchFamily="50" charset="-127"/>
              <a:buChar char="-"/>
            </a:pPr>
            <a:r>
              <a:rPr lang="en-US" altLang="ko-KR" sz="1600" dirty="0" smtClean="0">
                <a:latin typeface="+mn-ea"/>
              </a:rPr>
              <a:t>name/value </a:t>
            </a:r>
            <a:r>
              <a:rPr lang="ko-KR" altLang="en-US" sz="1600" dirty="0">
                <a:latin typeface="+mn-ea"/>
              </a:rPr>
              <a:t>쌍들의 </a:t>
            </a:r>
            <a:r>
              <a:rPr lang="ko-KR" altLang="en-US" sz="1600" dirty="0" err="1">
                <a:latin typeface="+mn-ea"/>
              </a:rPr>
              <a:t>비순서화된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set</a:t>
            </a:r>
            <a:endParaRPr lang="en-US" altLang="ko-KR" sz="1600" dirty="0" smtClean="0">
              <a:latin typeface="+mn-ea"/>
            </a:endParaRPr>
          </a:p>
          <a:p>
            <a:pPr marL="1200150" lvl="2" indent="-285750">
              <a:buFont typeface="맑은 고딕" pitchFamily="50" charset="-127"/>
              <a:buChar char="-"/>
            </a:pPr>
            <a:r>
              <a:rPr lang="en-US" altLang="ko-KR" sz="1600" b="1" dirty="0" smtClean="0">
                <a:latin typeface="+mn-ea"/>
              </a:rPr>
              <a:t>“{“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로 시작하고 </a:t>
            </a:r>
            <a:r>
              <a:rPr lang="en-US" altLang="ko-KR" sz="1600" b="1" dirty="0" smtClean="0">
                <a:latin typeface="+mn-ea"/>
              </a:rPr>
              <a:t>“}”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로 끝남</a:t>
            </a:r>
            <a:endParaRPr lang="en-US" altLang="ko-KR" sz="1600" dirty="0" smtClean="0">
              <a:latin typeface="+mn-ea"/>
            </a:endParaRPr>
          </a:p>
          <a:p>
            <a:pPr marL="1200150" lvl="2" indent="-285750">
              <a:buFont typeface="맑은 고딕" pitchFamily="50" charset="-127"/>
              <a:buChar char="-"/>
            </a:pPr>
            <a:r>
              <a:rPr lang="en-US" altLang="ko-KR" sz="1600" dirty="0" smtClean="0">
                <a:latin typeface="+mn-ea"/>
              </a:rPr>
              <a:t>name </a:t>
            </a:r>
            <a:r>
              <a:rPr lang="ko-KR" altLang="en-US" sz="1600" dirty="0">
                <a:latin typeface="+mn-ea"/>
              </a:rPr>
              <a:t>뒤에 </a:t>
            </a:r>
            <a:r>
              <a:rPr lang="en-US" altLang="ko-KR" sz="1600" b="1" dirty="0" smtClean="0">
                <a:latin typeface="+mn-ea"/>
              </a:rPr>
              <a:t>“:”</a:t>
            </a:r>
            <a:r>
              <a:rPr lang="en-US" altLang="ko-KR" sz="1600" baseline="-25000" dirty="0" smtClean="0">
                <a:latin typeface="+mn-ea"/>
              </a:rPr>
              <a:t>colon</a:t>
            </a:r>
            <a:r>
              <a:rPr lang="ko-KR" altLang="en-US" sz="1600" dirty="0">
                <a:latin typeface="+mn-ea"/>
              </a:rPr>
              <a:t>을 붙이고 </a:t>
            </a:r>
            <a:r>
              <a:rPr lang="en-US" altLang="ko-KR" sz="1600" b="1" dirty="0" smtClean="0">
                <a:latin typeface="+mn-ea"/>
              </a:rPr>
              <a:t>“,”</a:t>
            </a:r>
            <a:r>
              <a:rPr lang="en-US" altLang="ko-KR" sz="1600" baseline="-25000" dirty="0" smtClean="0">
                <a:latin typeface="+mn-ea"/>
              </a:rPr>
              <a:t>comma</a:t>
            </a:r>
            <a:r>
              <a:rPr lang="ko-KR" altLang="en-US" sz="1600" dirty="0">
                <a:latin typeface="+mn-ea"/>
              </a:rPr>
              <a:t>로 </a:t>
            </a:r>
            <a:r>
              <a:rPr lang="en-US" altLang="ko-KR" sz="1600" dirty="0" smtClean="0">
                <a:latin typeface="+mn-ea"/>
              </a:rPr>
              <a:t>key/value </a:t>
            </a:r>
            <a:r>
              <a:rPr lang="ko-KR" altLang="en-US" sz="1600" dirty="0">
                <a:latin typeface="+mn-ea"/>
              </a:rPr>
              <a:t>쌍들 간을 </a:t>
            </a:r>
            <a:r>
              <a:rPr lang="ko-KR" altLang="en-US" sz="1600" dirty="0" smtClean="0">
                <a:latin typeface="+mn-ea"/>
              </a:rPr>
              <a:t>구분</a:t>
            </a:r>
            <a:endParaRPr lang="en-US" altLang="ko-KR" sz="1600" dirty="0" smtClean="0">
              <a:latin typeface="+mn-ea"/>
            </a:endParaRPr>
          </a:p>
          <a:p>
            <a:pPr marL="1200150" lvl="2" indent="-285750">
              <a:buFont typeface="맑은 고딕" pitchFamily="50" charset="-127"/>
              <a:buChar char="-"/>
            </a:pPr>
            <a:r>
              <a:rPr lang="ko-KR" altLang="en-US" sz="1600" dirty="0" smtClean="0">
                <a:latin typeface="+mn-ea"/>
              </a:rPr>
              <a:t>예</a:t>
            </a:r>
            <a:r>
              <a:rPr lang="en-US" altLang="ko-KR" sz="1600" dirty="0" smtClean="0">
                <a:latin typeface="+mn-ea"/>
              </a:rPr>
              <a:t>)</a:t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	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{"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name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": "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홍길동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"}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{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name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홍길동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age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: 30}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	{"title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":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"XML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클래스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", "author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":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임순범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", "price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": 19000}</a:t>
            </a: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smtClean="0"/>
              <a:t>JSON </a:t>
            </a:r>
            <a:r>
              <a:rPr lang="ko-KR" altLang="en-US" b="1" dirty="0" smtClean="0"/>
              <a:t>이란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pic>
        <p:nvPicPr>
          <p:cNvPr id="1028" name="Picture 4" descr="https://www.json.org/img/obj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673" y="3645024"/>
            <a:ext cx="5875338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0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120" y="620689"/>
            <a:ext cx="94063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Wingdings" pitchFamily="2" charset="2"/>
              <a:buChar char="l"/>
            </a:pPr>
            <a:r>
              <a:rPr lang="en-US" altLang="ko-KR" sz="1600" b="1" dirty="0" smtClean="0">
                <a:latin typeface="+mn-ea"/>
              </a:rPr>
              <a:t>array</a:t>
            </a:r>
            <a:endParaRPr lang="en-US" altLang="ko-KR" sz="1600" b="1" dirty="0" smtClean="0">
              <a:latin typeface="+mn-ea"/>
            </a:endParaRPr>
          </a:p>
          <a:p>
            <a:pPr marL="1200150" lvl="2" indent="-285750">
              <a:buFont typeface="맑은 고딕" pitchFamily="50" charset="-127"/>
              <a:buChar char="-"/>
            </a:pPr>
            <a:r>
              <a:rPr lang="ko-KR" altLang="en-US" sz="1600" dirty="0">
                <a:latin typeface="+mn-ea"/>
              </a:rPr>
              <a:t>값들의 순서화된 </a:t>
            </a:r>
            <a:r>
              <a:rPr lang="en-US" altLang="ko-KR" sz="1600" dirty="0" smtClean="0">
                <a:latin typeface="+mn-ea"/>
              </a:rPr>
              <a:t>collection</a:t>
            </a:r>
            <a:endParaRPr lang="en-US" altLang="ko-KR" sz="1600" dirty="0" smtClean="0">
              <a:latin typeface="+mn-ea"/>
            </a:endParaRPr>
          </a:p>
          <a:p>
            <a:pPr marL="1200150" lvl="2" indent="-285750">
              <a:buFont typeface="맑은 고딕" pitchFamily="50" charset="-127"/>
              <a:buChar char="-"/>
            </a:pPr>
            <a:r>
              <a:rPr lang="en-US" altLang="ko-KR" sz="1600" b="1" dirty="0" smtClean="0">
                <a:latin typeface="+mn-ea"/>
              </a:rPr>
              <a:t>“[“</a:t>
            </a:r>
            <a:r>
              <a:rPr lang="en-US" altLang="ko-KR" sz="1600" baseline="-25000" dirty="0" smtClean="0">
                <a:latin typeface="+mn-ea"/>
              </a:rPr>
              <a:t>left bracket </a:t>
            </a:r>
            <a:r>
              <a:rPr lang="ko-KR" altLang="en-US" sz="1600" dirty="0" smtClean="0">
                <a:latin typeface="+mn-ea"/>
              </a:rPr>
              <a:t>으로 </a:t>
            </a:r>
            <a:r>
              <a:rPr lang="ko-KR" altLang="en-US" sz="1600" dirty="0">
                <a:latin typeface="+mn-ea"/>
              </a:rPr>
              <a:t>시작해서 </a:t>
            </a:r>
            <a:r>
              <a:rPr lang="en-US" altLang="ko-KR" sz="1600" b="1" dirty="0" smtClean="0">
                <a:latin typeface="+mn-ea"/>
              </a:rPr>
              <a:t>“]”</a:t>
            </a:r>
            <a:r>
              <a:rPr lang="en-US" altLang="ko-KR" sz="1600" baseline="-25000" dirty="0" smtClean="0">
                <a:latin typeface="+mn-ea"/>
              </a:rPr>
              <a:t>right bracket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으로 끝남</a:t>
            </a:r>
            <a:r>
              <a:rPr lang="en-US" altLang="ko-KR" sz="1600" dirty="0" smtClean="0">
                <a:latin typeface="+mn-ea"/>
              </a:rPr>
              <a:t>. </a:t>
            </a:r>
          </a:p>
          <a:p>
            <a:pPr marL="1200150" lvl="2" indent="-285750">
              <a:buFont typeface="맑은 고딕" pitchFamily="50" charset="-127"/>
              <a:buChar char="-"/>
            </a:pPr>
            <a:r>
              <a:rPr lang="en-US" altLang="ko-KR" sz="1600" b="1" dirty="0">
                <a:latin typeface="+mn-ea"/>
              </a:rPr>
              <a:t>“,”</a:t>
            </a:r>
            <a:r>
              <a:rPr lang="en-US" altLang="ko-KR" sz="1600" baseline="-25000" dirty="0">
                <a:latin typeface="+mn-ea"/>
              </a:rPr>
              <a:t>comma</a:t>
            </a:r>
            <a:r>
              <a:rPr lang="ko-KR" altLang="en-US" sz="1600" dirty="0">
                <a:latin typeface="+mn-ea"/>
              </a:rPr>
              <a:t>로 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array</a:t>
            </a:r>
            <a:r>
              <a:rPr lang="ko-KR" altLang="en-US" sz="1600" dirty="0">
                <a:latin typeface="+mn-ea"/>
              </a:rPr>
              <a:t>의 </a:t>
            </a:r>
            <a:r>
              <a:rPr lang="ko-KR" altLang="en-US" sz="1600" dirty="0" smtClean="0">
                <a:latin typeface="+mn-ea"/>
              </a:rPr>
              <a:t>값들을 구분</a:t>
            </a:r>
            <a:endParaRPr lang="en-US" altLang="ko-KR" sz="1600" dirty="0" smtClean="0">
              <a:latin typeface="+mn-ea"/>
            </a:endParaRPr>
          </a:p>
          <a:p>
            <a:pPr marL="1200150" lvl="2" indent="-285750">
              <a:buFont typeface="맑은 고딕" pitchFamily="50" charset="-127"/>
              <a:buChar char="-"/>
            </a:pPr>
            <a:r>
              <a:rPr lang="ko-KR" altLang="en-US" sz="1600" dirty="0" smtClean="0">
                <a:latin typeface="+mn-ea"/>
              </a:rPr>
              <a:t>예</a:t>
            </a:r>
            <a:r>
              <a:rPr lang="en-US" altLang="ko-KR" sz="1600" dirty="0" smtClean="0">
                <a:latin typeface="+mn-ea"/>
              </a:rPr>
              <a:t>)</a:t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	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["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국어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"]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	["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국어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", "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영어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", "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수학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"]</a:t>
            </a: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1308" y="13611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smtClean="0"/>
              <a:t>JSON </a:t>
            </a:r>
            <a:r>
              <a:rPr lang="ko-KR" altLang="en-US" b="1" dirty="0" smtClean="0"/>
              <a:t>이란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pic>
        <p:nvPicPr>
          <p:cNvPr id="3074" name="Picture 2" descr="https://www.json.org/img/arr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826" y="3212976"/>
            <a:ext cx="5875338" cy="147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51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120" y="620688"/>
            <a:ext cx="9406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Wingdings" pitchFamily="2" charset="2"/>
              <a:buChar char="l"/>
            </a:pPr>
            <a:r>
              <a:rPr lang="en-US" altLang="ko-KR" sz="1600" b="1" dirty="0" smtClean="0">
                <a:latin typeface="+mn-ea"/>
              </a:rPr>
              <a:t>value</a:t>
            </a:r>
            <a:endParaRPr lang="en-US" altLang="ko-KR" sz="1600" b="1" dirty="0" smtClean="0">
              <a:latin typeface="+mn-ea"/>
            </a:endParaRPr>
          </a:p>
          <a:p>
            <a:pPr marL="1200150" lvl="2" indent="-285750">
              <a:buFont typeface="맑은 고딕" pitchFamily="50" charset="-127"/>
              <a:buChar char="-"/>
            </a:pPr>
            <a:r>
              <a:rPr lang="en-US" altLang="ko-KR" sz="1600" dirty="0">
                <a:latin typeface="+mn-ea"/>
              </a:rPr>
              <a:t>string, </a:t>
            </a:r>
            <a:r>
              <a:rPr lang="en-US" altLang="ko-KR" sz="1600" dirty="0" smtClean="0">
                <a:latin typeface="+mn-ea"/>
              </a:rPr>
              <a:t>number, true, false, </a:t>
            </a:r>
            <a:r>
              <a:rPr lang="en-US" altLang="ko-KR" sz="1600" dirty="0">
                <a:latin typeface="+mn-ea"/>
              </a:rPr>
              <a:t>null, </a:t>
            </a:r>
            <a:r>
              <a:rPr lang="en-US" altLang="ko-KR" sz="1600" dirty="0" smtClean="0">
                <a:latin typeface="+mn-ea"/>
              </a:rPr>
              <a:t>object, array</a:t>
            </a:r>
          </a:p>
          <a:p>
            <a:pPr marL="1200150" lvl="2" indent="-285750">
              <a:buFont typeface="맑은 고딕" pitchFamily="50" charset="-127"/>
              <a:buChar char="-"/>
            </a:pPr>
            <a:r>
              <a:rPr lang="en-US" altLang="ko-KR" sz="1600" dirty="0" smtClean="0">
                <a:latin typeface="+mn-ea"/>
              </a:rPr>
              <a:t>string: </a:t>
            </a:r>
            <a:r>
              <a:rPr lang="ko-KR" altLang="en-US" sz="1600" dirty="0" err="1" smtClean="0">
                <a:latin typeface="+mn-ea"/>
              </a:rPr>
              <a:t>쌍따옴표</a:t>
            </a:r>
            <a:r>
              <a:rPr lang="en-US" altLang="ko-KR" sz="1600" dirty="0" smtClean="0">
                <a:latin typeface="+mn-ea"/>
              </a:rPr>
              <a:t>(“)</a:t>
            </a:r>
            <a:r>
              <a:rPr lang="ko-KR" altLang="en-US" sz="1600" dirty="0" smtClean="0">
                <a:latin typeface="+mn-ea"/>
              </a:rPr>
              <a:t>안에 </a:t>
            </a:r>
            <a:r>
              <a:rPr lang="ko-KR" altLang="en-US" sz="1600" dirty="0">
                <a:latin typeface="+mn-ea"/>
              </a:rPr>
              <a:t>둘러 싸인 </a:t>
            </a:r>
            <a:r>
              <a:rPr lang="en-US" altLang="ko-KR" sz="1600" dirty="0">
                <a:latin typeface="+mn-ea"/>
              </a:rPr>
              <a:t>zero </a:t>
            </a:r>
            <a:r>
              <a:rPr lang="ko-KR" altLang="en-US" sz="1600" dirty="0">
                <a:latin typeface="+mn-ea"/>
              </a:rPr>
              <a:t>이상 </a:t>
            </a:r>
            <a:r>
              <a:rPr lang="en-US" altLang="ko-KR" sz="1600" dirty="0">
                <a:latin typeface="+mn-ea"/>
              </a:rPr>
              <a:t>Unicode </a:t>
            </a:r>
            <a:r>
              <a:rPr lang="ko-KR" altLang="en-US" sz="1600" dirty="0">
                <a:latin typeface="+mn-ea"/>
              </a:rPr>
              <a:t>문자들의 </a:t>
            </a:r>
            <a:r>
              <a:rPr lang="ko-KR" altLang="en-US" sz="1600" dirty="0" smtClean="0">
                <a:latin typeface="+mn-ea"/>
              </a:rPr>
              <a:t>조합이고</a:t>
            </a:r>
            <a:r>
              <a:rPr lang="en-US" altLang="ko-KR" sz="1600" dirty="0" smtClean="0">
                <a:latin typeface="+mn-ea"/>
              </a:rPr>
              <a:t>, 	backslash </a:t>
            </a:r>
            <a:r>
              <a:rPr lang="en-US" altLang="ko-KR" sz="1600" dirty="0">
                <a:latin typeface="+mn-ea"/>
              </a:rPr>
              <a:t>escape</a:t>
            </a:r>
            <a:r>
              <a:rPr lang="ko-KR" altLang="en-US" sz="1600" dirty="0">
                <a:latin typeface="+mn-ea"/>
              </a:rPr>
              <a:t>가 </a:t>
            </a:r>
            <a:r>
              <a:rPr lang="ko-KR" altLang="en-US" sz="1600" dirty="0" smtClean="0">
                <a:latin typeface="+mn-ea"/>
              </a:rPr>
              <a:t>적용</a:t>
            </a:r>
            <a:endParaRPr lang="en-US" altLang="ko-KR" sz="1600" dirty="0" smtClean="0">
              <a:latin typeface="+mn-ea"/>
            </a:endParaRPr>
          </a:p>
          <a:p>
            <a:pPr marL="1200150" lvl="2" indent="-285750">
              <a:buFont typeface="맑은 고딕" pitchFamily="50" charset="-127"/>
              <a:buChar char="-"/>
            </a:pPr>
            <a:r>
              <a:rPr lang="en-US" altLang="ko-KR" sz="1600" dirty="0" smtClean="0">
                <a:latin typeface="+mn-ea"/>
              </a:rPr>
              <a:t>number: 10</a:t>
            </a:r>
            <a:r>
              <a:rPr lang="ko-KR" altLang="en-US" sz="1600" dirty="0" smtClean="0">
                <a:latin typeface="+mn-ea"/>
              </a:rPr>
              <a:t>진수만 사용</a:t>
            </a:r>
            <a:endParaRPr lang="en-US" altLang="ko-KR" sz="1600" dirty="0" smtClean="0">
              <a:latin typeface="+mn-ea"/>
            </a:endParaRPr>
          </a:p>
          <a:p>
            <a:pPr marL="1200150" lvl="2" indent="-285750">
              <a:buFont typeface="맑은 고딕" pitchFamily="50" charset="-127"/>
              <a:buChar char="-"/>
            </a:pPr>
            <a:endParaRPr lang="en-US" altLang="ko-KR" sz="16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1308" y="13611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smtClean="0"/>
              <a:t>JSON </a:t>
            </a:r>
            <a:r>
              <a:rPr lang="ko-KR" altLang="en-US" b="1" dirty="0" smtClean="0"/>
              <a:t>이란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pic>
        <p:nvPicPr>
          <p:cNvPr id="2054" name="Picture 6" descr="https://www.json.org/img/va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647" y="2414060"/>
            <a:ext cx="5875338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8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1308" y="13611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smtClean="0"/>
              <a:t>JSON </a:t>
            </a:r>
            <a:r>
              <a:rPr lang="ko-KR" altLang="en-US" b="1" dirty="0" smtClean="0"/>
              <a:t>이란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pic>
        <p:nvPicPr>
          <p:cNvPr id="4098" name="Picture 2" descr="https://www.json.org/img/str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1" y="1117128"/>
            <a:ext cx="4680521" cy="526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json.org/img/numb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1117128"/>
            <a:ext cx="4536504" cy="49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9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1308" y="13611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smtClean="0"/>
              <a:t>JSON </a:t>
            </a:r>
            <a:r>
              <a:rPr lang="ko-KR" altLang="en-US" b="1" dirty="0" smtClean="0"/>
              <a:t>이란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9120" y="620688"/>
            <a:ext cx="9406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Wingdings" pitchFamily="2" charset="2"/>
              <a:buChar char="l"/>
            </a:pPr>
            <a:r>
              <a:rPr lang="ko-KR" altLang="en-US" sz="1600" b="1" dirty="0" smtClean="0">
                <a:latin typeface="+mn-ea"/>
              </a:rPr>
              <a:t>사람</a:t>
            </a:r>
            <a:r>
              <a:rPr lang="en-US" altLang="ko-KR" sz="1600" b="1" dirty="0" smtClean="0">
                <a:latin typeface="+mn-ea"/>
              </a:rPr>
              <a:t>(Person) </a:t>
            </a:r>
            <a:r>
              <a:rPr lang="ko-KR" altLang="en-US" sz="1600" b="1" dirty="0" smtClean="0">
                <a:latin typeface="+mn-ea"/>
              </a:rPr>
              <a:t>표현의 예</a:t>
            </a:r>
            <a:endParaRPr lang="en-US" altLang="ko-KR" sz="1600" b="1" dirty="0" smtClean="0">
              <a:latin typeface="+mn-ea"/>
            </a:endParaRPr>
          </a:p>
          <a:p>
            <a:pPr marL="1200150" lvl="2" indent="-285750">
              <a:buFont typeface="맑은 고딕" pitchFamily="50" charset="-127"/>
              <a:buChar char="-"/>
            </a:pPr>
            <a:endParaRPr lang="en-US" altLang="ko-KR" sz="1600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64568" y="1340768"/>
            <a:ext cx="4176464" cy="3240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1308" y="1412776"/>
            <a:ext cx="51677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{</a:t>
            </a:r>
          </a:p>
          <a:p>
            <a:pPr lvl="2"/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  "</a:t>
            </a:r>
            <a:r>
              <a:rPr lang="en-US" altLang="ko-KR" sz="1600" dirty="0" err="1" smtClean="0">
                <a:latin typeface="D2Coding ligature" pitchFamily="49" charset="-127"/>
                <a:ea typeface="D2Coding ligature" pitchFamily="49" charset="-127"/>
              </a:rPr>
              <a:t>firstName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": "John",</a:t>
            </a:r>
          </a:p>
          <a:p>
            <a:pPr lvl="2"/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  "</a:t>
            </a:r>
            <a:r>
              <a:rPr lang="en-US" altLang="ko-KR" sz="1600" dirty="0" err="1" smtClean="0">
                <a:latin typeface="D2Coding ligature" pitchFamily="49" charset="-127"/>
                <a:ea typeface="D2Coding ligature" pitchFamily="49" charset="-127"/>
              </a:rPr>
              <a:t>lastName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": "Smith",</a:t>
            </a:r>
          </a:p>
          <a:p>
            <a:pPr lvl="2"/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  "</a:t>
            </a:r>
            <a:r>
              <a:rPr lang="en-US" altLang="ko-KR" sz="1600" dirty="0" err="1" smtClean="0">
                <a:latin typeface="D2Coding ligature" pitchFamily="49" charset="-127"/>
                <a:ea typeface="D2Coding ligature" pitchFamily="49" charset="-127"/>
              </a:rPr>
              <a:t>isAlive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": true,</a:t>
            </a:r>
          </a:p>
          <a:p>
            <a:pPr lvl="2"/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  "age": 25,</a:t>
            </a:r>
          </a:p>
          <a:p>
            <a:pPr lvl="2"/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  "address": {</a:t>
            </a:r>
          </a:p>
          <a:p>
            <a:pPr lvl="2"/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    "</a:t>
            </a:r>
            <a:r>
              <a:rPr lang="en-US" altLang="ko-KR" sz="1600" dirty="0" err="1" smtClean="0">
                <a:latin typeface="D2Coding ligature" pitchFamily="49" charset="-127"/>
                <a:ea typeface="D2Coding ligature" pitchFamily="49" charset="-127"/>
              </a:rPr>
              <a:t>streetAddress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": "21 2nd Street",</a:t>
            </a:r>
          </a:p>
          <a:p>
            <a:pPr lvl="2"/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    "city": "New York",</a:t>
            </a:r>
          </a:p>
          <a:p>
            <a:pPr lvl="2"/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    "state": "NY",</a:t>
            </a:r>
          </a:p>
          <a:p>
            <a:pPr lvl="2"/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    "</a:t>
            </a:r>
            <a:r>
              <a:rPr lang="en-US" altLang="ko-KR" sz="1600" dirty="0" err="1" smtClean="0">
                <a:latin typeface="D2Coding ligature" pitchFamily="49" charset="-127"/>
                <a:ea typeface="D2Coding ligature" pitchFamily="49" charset="-127"/>
              </a:rPr>
              <a:t>postalCode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": "10021-3100"</a:t>
            </a:r>
          </a:p>
          <a:p>
            <a:pPr lvl="2"/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  },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557740" y="1340768"/>
            <a:ext cx="3787748" cy="4464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09668" y="1412776"/>
            <a:ext cx="4185761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phoneNumbers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": [</a:t>
            </a:r>
          </a:p>
          <a:p>
            <a:pPr lvl="2"/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   {</a:t>
            </a:r>
          </a:p>
          <a:p>
            <a:pPr lvl="2"/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     "type": "home",</a:t>
            </a:r>
          </a:p>
          <a:p>
            <a:pPr lvl="2"/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     "number": "212 555-1234"</a:t>
            </a:r>
          </a:p>
          <a:p>
            <a:pPr lvl="2"/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   },</a:t>
            </a:r>
          </a:p>
          <a:p>
            <a:pPr lvl="2"/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   {</a:t>
            </a:r>
          </a:p>
          <a:p>
            <a:pPr lvl="2"/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     "type": "office",</a:t>
            </a:r>
          </a:p>
          <a:p>
            <a:pPr lvl="2"/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     "number": "646 555-4567"</a:t>
            </a:r>
          </a:p>
          <a:p>
            <a:pPr lvl="2"/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   },</a:t>
            </a:r>
          </a:p>
          <a:p>
            <a:pPr lvl="2"/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   {</a:t>
            </a:r>
          </a:p>
          <a:p>
            <a:pPr lvl="2"/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     "type": "mobile",</a:t>
            </a:r>
          </a:p>
          <a:p>
            <a:pPr lvl="2"/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     "number": "123 456-7890"</a:t>
            </a:r>
          </a:p>
          <a:p>
            <a:pPr lvl="2"/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   }</a:t>
            </a:r>
          </a:p>
          <a:p>
            <a:pPr lvl="2"/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 ],</a:t>
            </a:r>
          </a:p>
          <a:p>
            <a:pPr lvl="2"/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 "children": [],</a:t>
            </a:r>
          </a:p>
          <a:p>
            <a:pPr lvl="2"/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 "spouse": null</a:t>
            </a:r>
          </a:p>
          <a:p>
            <a:pPr lvl="2"/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}</a:t>
            </a:r>
            <a:endParaRPr lang="ko-KR" altLang="en-US" sz="20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63974"/>
              </p:ext>
            </p:extLst>
          </p:nvPr>
        </p:nvGraphicFramePr>
        <p:xfrm>
          <a:off x="1177769" y="5888428"/>
          <a:ext cx="6324600" cy="670560"/>
        </p:xfrm>
        <a:graphic>
          <a:graphicData uri="http://schemas.openxmlformats.org/drawingml/2006/table">
            <a:tbl>
              <a:tblPr/>
              <a:tblGrid>
                <a:gridCol w="63246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{"firstName":"John","lastName":"Smith","isAlive":true,"age":25,"address":{"streetAddress":"21 2nd </a:t>
                      </a:r>
                      <a:r>
                        <a:rPr lang="en-US" sz="1100" dirty="0" err="1">
                          <a:effectLst/>
                        </a:rPr>
                        <a:t>Street","city":"New</a:t>
                      </a:r>
                      <a:r>
                        <a:rPr lang="en-US" sz="1100" dirty="0">
                          <a:effectLst/>
                        </a:rPr>
                        <a:t> York","state":"NY","postalCode":"10021-3100"},"</a:t>
                      </a:r>
                      <a:r>
                        <a:rPr lang="en-US" sz="1100" dirty="0" err="1">
                          <a:effectLst/>
                        </a:rPr>
                        <a:t>phoneNumbers</a:t>
                      </a:r>
                      <a:r>
                        <a:rPr lang="en-US" sz="1100" dirty="0">
                          <a:effectLst/>
                        </a:rPr>
                        <a:t>":[{"type":"home","number":"212 555-1234"},{"type":"office","number":"646 555-4567"},{"type":"mobile","number":"123 456-7890"}],"children":[],"</a:t>
                      </a:r>
                      <a:r>
                        <a:rPr lang="en-US" sz="1100" dirty="0" err="1">
                          <a:effectLst/>
                        </a:rPr>
                        <a:t>spouse":null</a:t>
                      </a:r>
                      <a:r>
                        <a:rPr lang="en-US" sz="1100" dirty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36576" y="5517232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▼ 실제 전송되는 모습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5716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146" y="620688"/>
            <a:ext cx="94063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Wingdings" pitchFamily="2" charset="2"/>
              <a:buChar char="l"/>
            </a:pPr>
            <a:r>
              <a:rPr lang="ko-KR" altLang="en-US" sz="1600" b="1" dirty="0" smtClean="0">
                <a:ea typeface="D2Coding ligature" pitchFamily="49" charset="-127"/>
              </a:rPr>
              <a:t>사용되는 패키지</a:t>
            </a:r>
            <a:r>
              <a:rPr lang="en-US" altLang="ko-KR" sz="1600" b="1" dirty="0" smtClean="0">
                <a:ea typeface="D2Coding ligature" pitchFamily="49" charset="-127"/>
              </a:rPr>
              <a:t>: </a:t>
            </a:r>
            <a:r>
              <a:rPr lang="en-US" altLang="ko-KR" sz="1600" b="1" dirty="0" err="1" smtClean="0">
                <a:ea typeface="D2Coding ligature" pitchFamily="49" charset="-127"/>
              </a:rPr>
              <a:t>jsonlite</a:t>
            </a:r>
            <a:r>
              <a:rPr lang="en-US" altLang="ko-KR" sz="1600" b="1" dirty="0" smtClean="0">
                <a:ea typeface="D2Coding ligature" pitchFamily="49" charset="-127"/>
              </a:rPr>
              <a:t> (</a:t>
            </a:r>
            <a:r>
              <a:rPr lang="en-US" altLang="ko-KR" sz="1600" b="1" dirty="0" err="1" smtClean="0">
                <a:ea typeface="D2Coding ligature" pitchFamily="49" charset="-127"/>
              </a:rPr>
              <a:t>rJSON</a:t>
            </a:r>
            <a:r>
              <a:rPr lang="ko-KR" altLang="en-US" sz="1600" b="1" dirty="0" smtClean="0">
                <a:ea typeface="D2Coding ligature" pitchFamily="49" charset="-127"/>
              </a:rPr>
              <a:t>을 확장한 패키지</a:t>
            </a:r>
            <a:r>
              <a:rPr lang="en-US" altLang="ko-KR" sz="1600" b="1" dirty="0" smtClean="0">
                <a:ea typeface="D2Coding ligature" pitchFamily="49" charset="-127"/>
              </a:rPr>
              <a:t>)</a:t>
            </a:r>
          </a:p>
          <a:p>
            <a:pPr marL="800100" lvl="1" indent="-342900">
              <a:buFont typeface="Wingdings" pitchFamily="2" charset="2"/>
              <a:buChar char="l"/>
            </a:pPr>
            <a:endParaRPr lang="en-US" altLang="ko-KR" sz="1600" b="1" dirty="0">
              <a:ea typeface="D2Coding ligature" pitchFamily="49" charset="-127"/>
            </a:endParaRPr>
          </a:p>
          <a:p>
            <a:pPr marL="800100" lvl="1" indent="-342900">
              <a:buFont typeface="Wingdings" pitchFamily="2" charset="2"/>
              <a:buChar char="l"/>
            </a:pPr>
            <a:r>
              <a:rPr lang="en-US" altLang="ko-KR" sz="1600" b="1" dirty="0" err="1" smtClean="0">
                <a:ea typeface="D2Coding ligature" pitchFamily="49" charset="-127"/>
              </a:rPr>
              <a:t>DataFrame</a:t>
            </a:r>
            <a:r>
              <a:rPr lang="en-US" altLang="ko-KR" sz="1600" b="1" dirty="0" smtClean="0">
                <a:ea typeface="D2Coding ligature" pitchFamily="49" charset="-127"/>
              </a:rPr>
              <a:t> </a:t>
            </a:r>
            <a:r>
              <a:rPr lang="en-US" altLang="ko-KR" sz="1600" b="1" dirty="0" smtClean="0">
                <a:ea typeface="D2Coding ligature" pitchFamily="49" charset="-127"/>
                <a:sym typeface="Wingdings" pitchFamily="2" charset="2"/>
              </a:rPr>
              <a:t> JSON</a:t>
            </a:r>
            <a:endParaRPr lang="en-US" altLang="ko-KR" sz="1600" b="1" dirty="0" smtClean="0">
              <a:ea typeface="D2Coding ligature" pitchFamily="49" charset="-127"/>
            </a:endParaRPr>
          </a:p>
          <a:p>
            <a:pPr marL="1200150" lvl="2" indent="-285750">
              <a:buFont typeface="맑은 고딕" pitchFamily="50" charset="-127"/>
              <a:buChar char="-"/>
            </a:pP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json_repos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&lt;-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toJSON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df_repos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1200150" lvl="2" indent="-285750">
              <a:buFont typeface="맑은 고딕" pitchFamily="50" charset="-127"/>
              <a:buChar char="-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cat(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json_repos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1200150" lvl="2" indent="-285750">
              <a:buFont typeface="맑은 고딕" pitchFamily="50" charset="-127"/>
              <a:buChar char="-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minify(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json_repos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1200150" lvl="2" indent="-285750">
              <a:buFont typeface="맑은 고딕" pitchFamily="50" charset="-127"/>
              <a:buChar char="-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prettify(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json_repos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1200150" lvl="2" indent="-285750">
              <a:buFont typeface="맑은 고딕" pitchFamily="50" charset="-127"/>
              <a:buChar char="-"/>
            </a:pPr>
            <a:endParaRPr lang="en-US" altLang="ko-KR" sz="1600" dirty="0">
              <a:ea typeface="D2Coding ligature" pitchFamily="49" charset="-127"/>
            </a:endParaRPr>
          </a:p>
          <a:p>
            <a:pPr marL="800100" lvl="1" indent="-342900">
              <a:buFont typeface="Wingdings" pitchFamily="2" charset="2"/>
              <a:buChar char="l"/>
            </a:pPr>
            <a:r>
              <a:rPr lang="en-US" altLang="ko-KR" sz="1600" b="1" dirty="0" smtClean="0">
                <a:ea typeface="D2Coding ligature" pitchFamily="49" charset="-127"/>
              </a:rPr>
              <a:t>JSON </a:t>
            </a:r>
            <a:r>
              <a:rPr lang="en-US" altLang="ko-KR" sz="1600" b="1" dirty="0" smtClean="0">
                <a:ea typeface="D2Coding ligature" pitchFamily="49" charset="-127"/>
                <a:sym typeface="Wingdings" pitchFamily="2" charset="2"/>
              </a:rPr>
              <a:t> </a:t>
            </a:r>
            <a:r>
              <a:rPr lang="en-US" altLang="ko-KR" sz="1600" b="1" dirty="0" err="1" smtClean="0">
                <a:ea typeface="D2Coding ligature" pitchFamily="49" charset="-127"/>
                <a:sym typeface="Wingdings" pitchFamily="2" charset="2"/>
              </a:rPr>
              <a:t>DataFrame</a:t>
            </a:r>
            <a:endParaRPr lang="en-US" altLang="ko-KR" sz="1600" b="1" dirty="0" smtClean="0">
              <a:ea typeface="D2Coding ligature" pitchFamily="49" charset="-127"/>
            </a:endParaRPr>
          </a:p>
          <a:p>
            <a:pPr marL="1200150" lvl="2" indent="-285750">
              <a:buFont typeface="맑은 고딕" pitchFamily="50" charset="-127"/>
              <a:buChar char="-"/>
            </a:pPr>
            <a:r>
              <a:rPr lang="en-US" altLang="ko-KR" sz="1600" dirty="0" err="1" smtClean="0">
                <a:latin typeface="D2Coding ligature" pitchFamily="49" charset="-127"/>
                <a:ea typeface="D2Coding ligature" pitchFamily="49" charset="-127"/>
              </a:rPr>
              <a:t>df_repos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 &lt;- </a:t>
            </a:r>
            <a:r>
              <a:rPr lang="en-US" altLang="ko-KR" sz="1600" dirty="0" err="1" smtClean="0">
                <a:latin typeface="D2Coding ligature" pitchFamily="49" charset="-127"/>
                <a:ea typeface="D2Coding ligature" pitchFamily="49" charset="-127"/>
              </a:rPr>
              <a:t>data.frame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sz="1600" dirty="0" err="1" smtClean="0">
                <a:latin typeface="D2Coding ligature" pitchFamily="49" charset="-127"/>
                <a:ea typeface="D2Coding ligature" pitchFamily="49" charset="-127"/>
              </a:rPr>
              <a:t>fromJSON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(Filename))</a:t>
            </a:r>
          </a:p>
          <a:p>
            <a:pPr marL="1200150" lvl="2" indent="-285750">
              <a:buFont typeface="맑은 고딕" pitchFamily="50" charset="-127"/>
              <a:buChar char="-"/>
            </a:pPr>
            <a:r>
              <a:rPr lang="en-US" altLang="ko-KR" sz="1600" dirty="0" err="1" smtClean="0">
                <a:latin typeface="D2Coding ligature" pitchFamily="49" charset="-127"/>
                <a:ea typeface="D2Coding ligature" pitchFamily="49" charset="-127"/>
              </a:rPr>
              <a:t>df_repos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&lt;-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fromJSON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("https://api.github.com/users/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hadley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/repos")</a:t>
            </a:r>
          </a:p>
          <a:p>
            <a:pPr marL="1200150" lvl="2" indent="-285750">
              <a:buFont typeface="맑은 고딕" pitchFamily="50" charset="-127"/>
              <a:buChar char="-"/>
            </a:pP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str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df_repos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1200150" lvl="2" indent="-285750">
              <a:buFont typeface="맑은 고딕" pitchFamily="50" charset="-127"/>
              <a:buChar char="-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names(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df_repos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endParaRPr lang="en-US" altLang="ko-KR" sz="1600" dirty="0"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309" y="13611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R</a:t>
            </a:r>
            <a:r>
              <a:rPr lang="ko-KR" altLang="en-US" b="1" dirty="0" smtClean="0"/>
              <a:t>에서 사용하는 방법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0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4744</TotalTime>
  <Words>485</Words>
  <Application>Microsoft Office PowerPoint</Application>
  <PresentationFormat>A4 용지(210x297mm)</PresentationFormat>
  <Paragraphs>97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700-00</cp:lastModifiedBy>
  <cp:revision>167</cp:revision>
  <dcterms:created xsi:type="dcterms:W3CDTF">2018-09-14T06:04:22Z</dcterms:created>
  <dcterms:modified xsi:type="dcterms:W3CDTF">2019-07-11T08:39:42Z</dcterms:modified>
</cp:coreProperties>
</file>