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4" r:id="rId3"/>
    <p:sldId id="263" r:id="rId4"/>
    <p:sldId id="286" r:id="rId5"/>
    <p:sldId id="264" r:id="rId6"/>
    <p:sldId id="278" r:id="rId7"/>
    <p:sldId id="287" r:id="rId8"/>
    <p:sldId id="288" r:id="rId9"/>
    <p:sldId id="289" r:id="rId10"/>
    <p:sldId id="291" r:id="rId11"/>
    <p:sldId id="282" r:id="rId12"/>
    <p:sldId id="304" r:id="rId13"/>
    <p:sldId id="292" r:id="rId14"/>
    <p:sldId id="305" r:id="rId15"/>
    <p:sldId id="293" r:id="rId16"/>
    <p:sldId id="294" r:id="rId17"/>
    <p:sldId id="303" r:id="rId18"/>
    <p:sldId id="302" r:id="rId19"/>
    <p:sldId id="300" r:id="rId20"/>
    <p:sldId id="307" r:id="rId21"/>
    <p:sldId id="306" r:id="rId22"/>
    <p:sldId id="271" r:id="rId23"/>
    <p:sldId id="310" r:id="rId24"/>
    <p:sldId id="308" r:id="rId25"/>
    <p:sldId id="309" r:id="rId26"/>
    <p:sldId id="273" r:id="rId27"/>
    <p:sldId id="267" r:id="rId28"/>
    <p:sldId id="275" r:id="rId29"/>
    <p:sldId id="26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F7C"/>
    <a:srgbClr val="1A2131"/>
    <a:srgbClr val="9B4844"/>
    <a:srgbClr val="D9ABB5"/>
    <a:srgbClr val="EBD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94519" autoAdjust="0"/>
  </p:normalViewPr>
  <p:slideViewPr>
    <p:cSldViewPr>
      <p:cViewPr varScale="1">
        <p:scale>
          <a:sx n="84" d="100"/>
          <a:sy n="84" d="100"/>
        </p:scale>
        <p:origin x="-1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2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1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1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4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0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C6D2-3C31-4EC9-BD55-EC25CD17C1E5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yongseong/YS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ibediy.blogspot.kr/2016/02/4-iot-hw.html" TargetMode="External"/><Relationship Id="rId2" Type="http://schemas.openxmlformats.org/officeDocument/2006/relationships/hyperlink" Target="http://gma-log.tistory.com/7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saltfactory.net/implementing-push-notification-service-for-android-using-google-play-service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80000" cy="6884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3119483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200" dirty="0" smtClean="0">
                <a:solidFill>
                  <a:schemeClr val="bg1"/>
                </a:solidFill>
                <a:latin typeface="+mn-ea"/>
              </a:rPr>
              <a:t>자전거 보관소 자동화 시스템</a:t>
            </a:r>
            <a:endParaRPr lang="en-US" altLang="ko-KR" sz="4000" spc="-2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spc="-200" dirty="0">
                <a:solidFill>
                  <a:schemeClr val="bg1"/>
                </a:solidFill>
                <a:latin typeface="Consolas" panose="020B0609020204030204" pitchFamily="49" charset="0"/>
              </a:rPr>
              <a:t>Bicycle Racks Automated System</a:t>
            </a:r>
            <a:endParaRPr lang="ko-KR" altLang="en-US" sz="2400" spc="-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1687" y="472514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2012154008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김성민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		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최종필 교수님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2012154011 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김용성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최종필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교수님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2012154039 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이태호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최종필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교수님</a:t>
            </a:r>
          </a:p>
        </p:txBody>
      </p:sp>
    </p:spTree>
    <p:extLst>
      <p:ext uri="{BB962C8B-B14F-4D97-AF65-F5344CB8AC3E}">
        <p14:creationId xmlns:p14="http://schemas.microsoft.com/office/powerpoint/2010/main" val="29442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2483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수행 시나리오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3792" y="4653136"/>
            <a:ext cx="77903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자물쇠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lock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unlock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상태는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LED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 하여 표시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322" y="175352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자전거 보관소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2211139"/>
            <a:ext cx="1152128" cy="33659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72088" y="2169318"/>
            <a:ext cx="1152128" cy="33659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53758" y="1170454"/>
            <a:ext cx="890850" cy="890850"/>
            <a:chOff x="3707938" y="2374468"/>
            <a:chExt cx="890850" cy="890850"/>
          </a:xfrm>
        </p:grpSpPr>
        <p:pic>
          <p:nvPicPr>
            <p:cNvPr id="1032" name="Picture 8" descr="자물쇠 아이콘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6182">
              <a:off x="3707938" y="2374468"/>
              <a:ext cx="890850" cy="89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 flipH="1">
              <a:off x="4331863" y="2773366"/>
              <a:ext cx="72008" cy="1109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8" descr="자물쇠 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6182">
            <a:off x="5392073" y="1159166"/>
            <a:ext cx="890850" cy="8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38" y="2780928"/>
            <a:ext cx="968987" cy="140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88" y="2739380"/>
            <a:ext cx="1044367" cy="149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9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2" name="Picture 16" descr="스마트폰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54" y="1428524"/>
            <a:ext cx="1335199" cy="133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16674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구성도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93184" y="5002113"/>
            <a:ext cx="1154936" cy="156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48120" y="4737989"/>
            <a:ext cx="72008" cy="276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57771" y="5159457"/>
            <a:ext cx="1800200" cy="531160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라즈베리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파이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812089" y="4206829"/>
            <a:ext cx="811549" cy="531160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646665" y="5159458"/>
            <a:ext cx="1142398" cy="531160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잠금 장치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64254" y="2797490"/>
            <a:ext cx="1255736" cy="531160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 폰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11757" y="1748715"/>
            <a:ext cx="1482111" cy="531160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서버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꺾인 연결선 53"/>
          <p:cNvCxnSpPr>
            <a:stCxn id="29" idx="1"/>
            <a:endCxn id="6" idx="3"/>
          </p:cNvCxnSpPr>
          <p:nvPr/>
        </p:nvCxnSpPr>
        <p:spPr>
          <a:xfrm rot="10800000" flipV="1">
            <a:off x="5757971" y="4472409"/>
            <a:ext cx="2054118" cy="952628"/>
          </a:xfrm>
          <a:prstGeom prst="bentConnector3">
            <a:avLst>
              <a:gd name="adj1" fmla="val 50000"/>
            </a:avLst>
          </a:prstGeom>
          <a:ln w="3175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꺾인 연결선 53"/>
          <p:cNvCxnSpPr>
            <a:stCxn id="31" idx="1"/>
            <a:endCxn id="6" idx="3"/>
          </p:cNvCxnSpPr>
          <p:nvPr/>
        </p:nvCxnSpPr>
        <p:spPr>
          <a:xfrm rot="10800000">
            <a:off x="5757971" y="5425038"/>
            <a:ext cx="188869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4852813" y="3789040"/>
            <a:ext cx="5058" cy="1291127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꺾인 연결선 53"/>
          <p:cNvCxnSpPr>
            <a:stCxn id="33" idx="1"/>
            <a:endCxn id="32" idx="3"/>
          </p:cNvCxnSpPr>
          <p:nvPr/>
        </p:nvCxnSpPr>
        <p:spPr>
          <a:xfrm rot="10800000" flipV="1">
            <a:off x="2319991" y="2014294"/>
            <a:ext cx="1791767" cy="1048775"/>
          </a:xfrm>
          <a:prstGeom prst="bentConnector3">
            <a:avLst>
              <a:gd name="adj1" fmla="val 50000"/>
            </a:avLst>
          </a:prstGeom>
          <a:ln w="3175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왼쪽 중괄호 60"/>
          <p:cNvSpPr/>
          <p:nvPr/>
        </p:nvSpPr>
        <p:spPr>
          <a:xfrm>
            <a:off x="6280744" y="1307794"/>
            <a:ext cx="360040" cy="13178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41408" y="1246477"/>
            <a:ext cx="811549" cy="385090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741407" y="1825688"/>
            <a:ext cx="811549" cy="378760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GCM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771991" y="2449752"/>
            <a:ext cx="1161554" cy="360706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21724" y="5766181"/>
            <a:ext cx="2167768" cy="4154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잠금 장치 및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LED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제어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19872" y="2553338"/>
            <a:ext cx="2961869" cy="1061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잠금 기능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보관소의 위치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경로 안내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만료기간 등을 제공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저장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7583" y="3441497"/>
            <a:ext cx="1406293" cy="4154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제공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AutoShape 2" descr="라즈베리파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" name="AutoShape 4" descr="라즈베리파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 descr="라즈베리파이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24" y="4844297"/>
            <a:ext cx="1284469" cy="139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AutoShape 8" descr="서버 이미지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" name="AutoShape 10" descr="서버 이미지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" name="AutoShape 12" descr="서버 이미지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10" name="Picture 14" descr="서버 이미지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85" y="213665"/>
            <a:ext cx="1152045" cy="141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2145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클래</a:t>
            </a:r>
            <a:r>
              <a:rPr lang="ko-KR" altLang="en-US" sz="2200" b="1" spc="-100" dirty="0">
                <a:solidFill>
                  <a:srgbClr val="1A2131"/>
                </a:solidFill>
                <a:latin typeface="+mn-ea"/>
              </a:rPr>
              <a:t>스</a:t>
            </a:r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 다이어그램</a:t>
            </a:r>
            <a:endParaRPr lang="en-US" altLang="ko-KR" sz="2200" b="1" spc="-100" dirty="0" smtClean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322" y="175352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자전거 보관소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2" descr="C:\Users\김성민\Documents\카카오톡 받은 파일\클래스 다이어그램 111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79" y="1199529"/>
            <a:ext cx="728666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2145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시퀀스 다이어그램</a:t>
            </a:r>
            <a:endParaRPr lang="en-US" altLang="ko-KR" sz="2200" b="1" spc="-100" dirty="0" smtClean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322" y="175352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자전거 보관소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24743"/>
            <a:ext cx="5987752" cy="5603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0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2145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시퀀스 다이어그램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322" y="175352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자전거 보관소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5820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8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1955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모듈 설계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322" y="175352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자전거 보관소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748" y="2061304"/>
            <a:ext cx="77903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서버와 통신하여 받은 명령으로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잠금 장치 기능 수행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ServerSocket.accept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생성된 서버 소켓 객체를 통하여 전용 포트번호로 연결요청이 오기를 기다림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socket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라즈베리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파이를 서버와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상세설명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서버와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라즈베리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파이를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소켓 연동을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시킨 후 장치와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라즈베리파이를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연결시킨다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.(GPIO)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126516" y="491702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라즈베리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파이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1955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모듈 설계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322" y="175352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자전거 보관소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7558" y="1684659"/>
            <a:ext cx="3816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좌석의 사용 여부 표시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*API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pinMode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핀의 상태를 나타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냄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digitalRead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–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핀값을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읽어 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장치를수행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 동작 방식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Event(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소켓 통신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발생 시 점등 및 소등 하면서 사용 여부를 보여줌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빨강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 중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958094" y="1300920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le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3" y="1673553"/>
            <a:ext cx="281675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1955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모듈 설계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322" y="175352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자전거 보관소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3026182"/>
            <a:ext cx="43622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자전거 잠금 장치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*API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pinMode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핀의 상태를 나타냄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digitalRead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–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핀값을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읽어 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장치를수행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 동작 방식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Event(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소켓 통신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발생 시 잠금 또는 잠금 해제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고려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사항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자전거에 잠금에 알맞게 변형 필요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82064" y="1143307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도어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락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라즈베리파이 도어락 제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79" y="1700808"/>
            <a:ext cx="2082314" cy="187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라즈베리파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라즈베리파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라즈베리파이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2" name="Picture 10" descr="라즈베리파이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5" y="4581128"/>
            <a:ext cx="2814302" cy="189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왼쪽/오른쪽 화살표 15"/>
          <p:cNvSpPr/>
          <p:nvPr/>
        </p:nvSpPr>
        <p:spPr>
          <a:xfrm rot="5400000">
            <a:off x="1696492" y="3945490"/>
            <a:ext cx="875232" cy="39604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3635896" y="2036939"/>
            <a:ext cx="1165570" cy="39604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12" descr="자전거 바퀴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6" name="Picture 14" descr="자전거 바퀴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93872"/>
            <a:ext cx="1741245" cy="16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1955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모듈 설계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322" y="175352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자전거 보관소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5982" y="2852936"/>
            <a:ext cx="8051301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안드로이드로부터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기능 수행을 요청 받고 이에 따라 소켓으로 연결된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라즈베리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파이 및 다른 모듈로부터 기능을 수행하게 한다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getRuntime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().exec(command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) –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응용프로그램의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Runtime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객체를 얻고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서브 프로세스의 객체에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인자값에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 해당하는 명령을 주어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System Call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을 수행한다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.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ServerSocket.accept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()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–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생성된 서버 소켓 객체를 통하여 전용 포트번호로 연결요청이 오기를 기다림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.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맑은 고딕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상세 동작 방식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맑은 고딕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안드로이드로부터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 기능 수행을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요청받고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 이에 따라 소켓으로 연결된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라즈베리파이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 및 다른 모듈로부터 기능을 수행하게 한다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charset="0"/>
              </a:rPr>
              <a:t>.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126516" y="491702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서버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 descr="라즈베리파이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20" y="1125720"/>
            <a:ext cx="2317762" cy="156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왼쪽/오른쪽 화살표 11"/>
          <p:cNvSpPr/>
          <p:nvPr/>
        </p:nvSpPr>
        <p:spPr>
          <a:xfrm>
            <a:off x="5224650" y="1709392"/>
            <a:ext cx="1165570" cy="39604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4" descr="서버 이미지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82" y="1182165"/>
            <a:ext cx="1152045" cy="141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왼쪽/오른쪽 화살표 13"/>
          <p:cNvSpPr/>
          <p:nvPr/>
        </p:nvSpPr>
        <p:spPr>
          <a:xfrm>
            <a:off x="2641200" y="1709392"/>
            <a:ext cx="1165570" cy="39604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6" descr="스마트폰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13" y="1284215"/>
            <a:ext cx="1335199" cy="133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1955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모듈 설계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322" y="175352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자전거 보관소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748" y="3837913"/>
            <a:ext cx="80210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연동하여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사용기간 만료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메세지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상세설명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구글에서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ID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KEY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얻어와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GCM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라이브러리를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복사하여 등록 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구문을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작성한 뒤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GCMIntentService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만들어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연동하여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3126516" y="491702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GCM push service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72729" y="2887221"/>
            <a:ext cx="1241350" cy="531160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서버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4" descr="서버 이미지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034" y="1352353"/>
            <a:ext cx="1152045" cy="141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스마트폰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80" y="1552204"/>
            <a:ext cx="1335199" cy="133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7123880" y="2921170"/>
            <a:ext cx="1255736" cy="531160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 폰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gcm 서비스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11" y="1743496"/>
            <a:ext cx="2058178" cy="117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왼쪽/오른쪽 화살표 15"/>
          <p:cNvSpPr/>
          <p:nvPr/>
        </p:nvSpPr>
        <p:spPr>
          <a:xfrm>
            <a:off x="2932341" y="2121011"/>
            <a:ext cx="1165570" cy="39604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131879" y="2121011"/>
            <a:ext cx="1165570" cy="39604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757857" y="198208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 사항 및 수행 시나리오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57857" y="261470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졸업 연구 개요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57857" y="324732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사례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7857" y="387994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57857" y="451256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및 개발 방법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7857" y="514518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분담 및 수행 일정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57857" y="5777805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문헌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4331" y="1782031"/>
            <a:ext cx="3687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463512" y="1982084"/>
            <a:ext cx="0" cy="416505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3631224" y="2868280"/>
            <a:ext cx="537944" cy="946760"/>
            <a:chOff x="2557290" y="3247324"/>
            <a:chExt cx="2098675" cy="2770187"/>
          </a:xfrm>
          <a:solidFill>
            <a:schemeClr val="bg1">
              <a:lumMod val="50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504331" y="0"/>
            <a:ext cx="1134615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1955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모듈 설계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322" y="175352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자전거 보관소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748" y="3837913"/>
            <a:ext cx="8021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연동하여 회원가입 및 로그인 서비스를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제공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</a:rPr>
              <a:t>데이터 구조 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각종 정보 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- String,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제어신호 </a:t>
            </a:r>
            <a:r>
              <a:rPr lang="en-US" altLang="ko-KR" dirty="0">
                <a:solidFill>
                  <a:schemeClr val="bg1"/>
                </a:solidFill>
                <a:latin typeface="+mj-ea"/>
              </a:rPr>
              <a:t>- String, 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현재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상태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상세설명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서버와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연동시킨후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사용자가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내용을 토대로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하여 서비스를 이용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데이터구조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String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3126516" y="491702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및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login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57986" y="3158610"/>
            <a:ext cx="1243894" cy="531160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서버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14" descr="서버 이미지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56" y="1506671"/>
            <a:ext cx="1152045" cy="141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스마트폰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292" y="1548023"/>
            <a:ext cx="1335199" cy="133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5451755" y="3186750"/>
            <a:ext cx="1255736" cy="531160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 폰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왼쪽/오른쪽 화살표 23"/>
          <p:cNvSpPr/>
          <p:nvPr/>
        </p:nvSpPr>
        <p:spPr>
          <a:xfrm>
            <a:off x="3923928" y="2134697"/>
            <a:ext cx="1165570" cy="39604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1955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모듈 설계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322" y="175352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자전거 보관소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356992"/>
            <a:ext cx="83017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가장가까운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보관소 위치를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탐색한다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*API 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상세설명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구글에서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지도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키를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발급받아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 후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맵에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자신을 나타내어 가장 가까운 장소를 나타낸다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고려사항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인터넷접속권한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위치정보확인권한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라이브러리를 사용하기 위해 태그를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넣어주어야 하며 다음으로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레이아웃에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맵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뷰를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추가하여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사용해야 한다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3126516" y="491702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GPS service</a:t>
            </a:r>
          </a:p>
        </p:txBody>
      </p:sp>
      <p:pic>
        <p:nvPicPr>
          <p:cNvPr id="21" name="Picture 16" descr="스마트폰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157" y="1027422"/>
            <a:ext cx="1335199" cy="133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4035888" y="2564904"/>
            <a:ext cx="1255736" cy="531160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 폰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2" descr="gcm 서비스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84" y="1163490"/>
            <a:ext cx="2058178" cy="117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1187624" y="2564903"/>
            <a:ext cx="748462" cy="456471"/>
          </a:xfrm>
          <a:prstGeom prst="roundRect">
            <a:avLst/>
          </a:prstGeom>
          <a:solidFill>
            <a:schemeClr val="tx2">
              <a:lumMod val="20000"/>
              <a:lumOff val="80000"/>
              <a:alpha val="95000"/>
            </a:schemeClr>
          </a:solidFill>
          <a:ln>
            <a:solidFill>
              <a:schemeClr val="accent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GPS</a:t>
            </a:r>
          </a:p>
        </p:txBody>
      </p:sp>
      <p:sp>
        <p:nvSpPr>
          <p:cNvPr id="18" name="왼쪽/오른쪽 화살표 17"/>
          <p:cNvSpPr/>
          <p:nvPr/>
        </p:nvSpPr>
        <p:spPr>
          <a:xfrm>
            <a:off x="2627784" y="1693821"/>
            <a:ext cx="1165570" cy="39604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>
            <a:off x="5348636" y="1752327"/>
            <a:ext cx="1165570" cy="39604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GPS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49" y="894159"/>
            <a:ext cx="1468462" cy="14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개발 환경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76218"/>
              </p:ext>
            </p:extLst>
          </p:nvPr>
        </p:nvGraphicFramePr>
        <p:xfrm>
          <a:off x="1036050" y="4509120"/>
          <a:ext cx="5192134" cy="1872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19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0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개발 언어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E84D34"/>
                          </a:solidFill>
                        </a:rPr>
                        <a:t>C/C++ ,</a:t>
                      </a:r>
                      <a:r>
                        <a:rPr lang="en-US" altLang="ko-KR" b="0" baseline="0" dirty="0" smtClean="0">
                          <a:solidFill>
                            <a:srgbClr val="E84D34"/>
                          </a:solidFill>
                        </a:rPr>
                        <a:t> Java, SQL </a:t>
                      </a:r>
                      <a:r>
                        <a:rPr lang="ko-KR" altLang="en-US" b="0" baseline="0" dirty="0" smtClean="0">
                          <a:solidFill>
                            <a:srgbClr val="E84D34"/>
                          </a:solidFill>
                        </a:rPr>
                        <a:t>등등</a:t>
                      </a:r>
                      <a:endParaRPr lang="ko-KR" altLang="en-US" b="0" dirty="0">
                        <a:solidFill>
                          <a:srgbClr val="E84D34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0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개발 운영체제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E84D34"/>
                          </a:solidFill>
                        </a:rPr>
                        <a:t>Windows 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0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개발 프로그램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E84D34"/>
                          </a:solidFill>
                        </a:rPr>
                        <a:t>Android Studio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Picture 2" descr="라즈베리파이 도어락 제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84" y="4531384"/>
            <a:ext cx="2082314" cy="187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1815194" y="3356991"/>
            <a:ext cx="1797250" cy="33659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라즈베리</a:t>
            </a:r>
            <a:r>
              <a:rPr lang="ko-KR" altLang="en-US" dirty="0" smtClean="0">
                <a:solidFill>
                  <a:schemeClr val="tx1"/>
                </a:solidFill>
              </a:rPr>
              <a:t> 파이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43416" y="6406454"/>
            <a:ext cx="1797250" cy="33659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도어락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266" y="692115"/>
            <a:ext cx="39243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라즈베리 파이 3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61" y="1595544"/>
            <a:ext cx="230981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개발 환경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 bwMode="gray">
          <a:xfrm>
            <a:off x="919539" y="1497588"/>
            <a:ext cx="8229600" cy="387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허브</a:t>
            </a: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github.com/Kimyongseong/YST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ko-KR" altLang="en-US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1800" dirty="0" smtClean="0"/>
              <a:t>Web</a:t>
            </a:r>
            <a:r>
              <a:rPr lang="en-US" altLang="ko-KR" dirty="0" smtClean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sz="1600" dirty="0" smtClean="0"/>
              <a:t>팀장 김용성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Kimyongseong</a:t>
            </a:r>
            <a:endParaRPr lang="en-US" altLang="ko-KR" sz="1600" b="0" u="sng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팀원 김성민 </a:t>
            </a:r>
            <a:r>
              <a:rPr lang="en-US" altLang="ko-KR" sz="1600" dirty="0" smtClean="0"/>
              <a:t>– banghs07</a:t>
            </a:r>
            <a:endParaRPr lang="en-US" altLang="ko-KR" sz="1600" b="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팀원 이태호 </a:t>
            </a:r>
            <a:r>
              <a:rPr lang="en-US" altLang="ko-KR" sz="1600" dirty="0" smtClean="0"/>
              <a:t>– Leetaeho0531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64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개발 방법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 bwMode="gray">
          <a:xfrm>
            <a:off x="919539" y="1497588"/>
            <a:ext cx="8229600" cy="387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1800" dirty="0" smtClean="0"/>
              <a:t>Application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Android Studio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 </a:t>
            </a:r>
            <a:r>
              <a:rPr lang="en-US" altLang="ko-KR" sz="1600" dirty="0" smtClean="0"/>
              <a:t>Application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Google Map API</a:t>
            </a:r>
            <a:r>
              <a:rPr lang="ko-KR" altLang="en-US" sz="1600" dirty="0" smtClean="0"/>
              <a:t>를 이용하여 보관소 위치정보 구현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ko-KR" altLang="en-US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1800" dirty="0" smtClean="0"/>
              <a:t>Web</a:t>
            </a:r>
            <a:r>
              <a:rPr lang="en-US" altLang="ko-KR" dirty="0" smtClean="0"/>
              <a:t> 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JSP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 </a:t>
            </a:r>
            <a:r>
              <a:rPr lang="en-US" altLang="ko-KR" sz="1600" dirty="0" smtClean="0"/>
              <a:t>Web </a:t>
            </a:r>
            <a:r>
              <a:rPr lang="ko-KR" altLang="en-US" sz="1600" dirty="0" smtClean="0"/>
              <a:t>페이지 구현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1800" dirty="0" smtClean="0"/>
              <a:t>Server </a:t>
            </a:r>
            <a:r>
              <a:rPr lang="ko-KR" altLang="en-US" sz="1800" dirty="0" smtClean="0"/>
              <a:t>및 </a:t>
            </a:r>
            <a:r>
              <a:rPr lang="en-US" altLang="ko-KR" sz="1800" dirty="0" smtClean="0"/>
              <a:t>DB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Apache Tomcat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이용하여 서버 구축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/>
              <a:t>라즈베리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파이와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소켓 통신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My SQL</a:t>
            </a:r>
            <a:r>
              <a:rPr lang="ko-KR" altLang="en-US" sz="1600" dirty="0" smtClean="0"/>
              <a:t>을 이용하여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구축</a:t>
            </a: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0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6930" y="476672"/>
            <a:ext cx="16674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데모 시나리오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24128" y="1403962"/>
            <a:ext cx="1656184" cy="1661990"/>
            <a:chOff x="6516216" y="1228344"/>
            <a:chExt cx="1656184" cy="1661990"/>
          </a:xfrm>
        </p:grpSpPr>
        <p:sp>
          <p:nvSpPr>
            <p:cNvPr id="13" name="직각 삼각형 12"/>
            <p:cNvSpPr/>
            <p:nvPr/>
          </p:nvSpPr>
          <p:spPr>
            <a:xfrm>
              <a:off x="6726548" y="1228344"/>
              <a:ext cx="1008112" cy="1296145"/>
            </a:xfrm>
            <a:prstGeom prst="rtTriangle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  <a:sp3d>
              <a:bevelB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가산 접합 4"/>
            <p:cNvSpPr/>
            <p:nvPr/>
          </p:nvSpPr>
          <p:spPr>
            <a:xfrm>
              <a:off x="6876256" y="1369237"/>
              <a:ext cx="1296144" cy="1521097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  <a:sp3d>
              <a:bevelB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>
              <a:off x="6516216" y="1399083"/>
              <a:ext cx="1008112" cy="1296145"/>
            </a:xfrm>
            <a:prstGeom prst="rtTriangle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  <a:sp3d>
              <a:bevelB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15" y="1170091"/>
            <a:ext cx="2005220" cy="198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60747" y="3220486"/>
            <a:ext cx="3816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앱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지도에서 보관소 위치 확인 및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 안내 기능 작동 확인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8044" y="323487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자전거 바퀴로 잠금 장치 구동 확인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27584" y="4482634"/>
            <a:ext cx="3600400" cy="1944216"/>
            <a:chOff x="4860032" y="1700808"/>
            <a:chExt cx="3744416" cy="1944216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700808"/>
              <a:ext cx="3744416" cy="1944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186784" y="3031456"/>
              <a:ext cx="3090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자전거 보관 기간이 </a:t>
              </a:r>
              <a:r>
                <a:rPr lang="en-US" altLang="ko-KR" sz="1400" dirty="0" smtClean="0"/>
                <a:t>10</a:t>
              </a:r>
              <a:r>
                <a:rPr lang="ko-KR" altLang="en-US" sz="1400" dirty="0" smtClean="0"/>
                <a:t>시간 남았습니다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85154" y="2316956"/>
              <a:ext cx="31486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자전거 보관 기간이 </a:t>
              </a:r>
              <a:r>
                <a:rPr lang="en-US" altLang="ko-KR" sz="1400" dirty="0" smtClean="0"/>
                <a:t>1</a:t>
              </a:r>
              <a:r>
                <a:rPr lang="ko-KR" altLang="en-US" sz="1400" dirty="0" smtClean="0"/>
                <a:t>일 연장되었습니다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남은 기간 </a:t>
              </a:r>
              <a:r>
                <a:rPr lang="en-US" altLang="ko-KR" sz="1400" dirty="0" smtClean="0"/>
                <a:t>1</a:t>
              </a:r>
              <a:r>
                <a:rPr lang="ko-KR" altLang="en-US" sz="1400" dirty="0" smtClean="0"/>
                <a:t>일 </a:t>
              </a:r>
              <a:r>
                <a:rPr lang="en-US" altLang="ko-KR" sz="1400" dirty="0" smtClean="0"/>
                <a:t>10</a:t>
              </a:r>
              <a:r>
                <a:rPr lang="ko-KR" altLang="en-US" sz="1400" dirty="0" smtClean="0"/>
                <a:t>시간</a:t>
              </a:r>
              <a:endParaRPr lang="ko-KR" altLang="en-US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17658" y="4667895"/>
            <a:ext cx="3816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기간 만료 문자 송신 확인 및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연장기능 작동 확인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꺾인 연결선 53"/>
          <p:cNvCxnSpPr/>
          <p:nvPr/>
        </p:nvCxnSpPr>
        <p:spPr>
          <a:xfrm rot="10800000" flipV="1">
            <a:off x="3572272" y="2387355"/>
            <a:ext cx="1548172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업무 분담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graphicFrame>
        <p:nvGraphicFramePr>
          <p:cNvPr id="2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28009"/>
              </p:ext>
            </p:extLst>
          </p:nvPr>
        </p:nvGraphicFramePr>
        <p:xfrm>
          <a:off x="611560" y="1556792"/>
          <a:ext cx="8182770" cy="4695076"/>
        </p:xfrm>
        <a:graphic>
          <a:graphicData uri="http://schemas.openxmlformats.org/drawingml/2006/table">
            <a:tbl>
              <a:tblPr/>
              <a:tblGrid>
                <a:gridCol w="11176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56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56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38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127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horzOverflow="overflow">
                    <a:lnL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ctr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김용성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marL="94275" marR="94275" marT="49028" marB="49028" anchor="ctr" horzOverflow="overflow">
                    <a:lnL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ctr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김성민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marL="94275" marR="94275" marT="49028" marB="49028" anchor="ctr" horzOverflow="overflow">
                    <a:lnL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ctr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이태호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marL="94275" marR="94275" marT="49028" marB="49028" anchor="ctr" horzOverflow="overflow">
                    <a:lnL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2813"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ctr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자료수집</a:t>
                      </a:r>
                    </a:p>
                  </a:txBody>
                  <a:tcPr marL="94275" marR="94275" marT="49028" marB="49028" anchor="ctr" horzOverflow="overflow">
                    <a:lnL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잠금 장치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GCM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서비스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GPS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기반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marL="94275" marR="94275" marT="49028" marB="49028" anchor="ctr" horzOverflow="overflow">
                    <a:lnL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라즈베리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파이와 서버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안드로이드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통신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DB</a:t>
                      </a:r>
                    </a:p>
                  </a:txBody>
                  <a:tcPr marL="94275" marR="94275" marT="49028" marB="49028" anchor="ctr" horzOverflow="overflow">
                    <a:lnL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라즈베리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파이와 서버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안드로이드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통신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DB</a:t>
                      </a:r>
                    </a:p>
                  </a:txBody>
                  <a:tcPr marL="94275" marR="94275" marT="49028" marB="49028" anchor="ctr" horzOverflow="overflow">
                    <a:lnL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1825"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ctr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설계</a:t>
                      </a:r>
                    </a:p>
                  </a:txBody>
                  <a:tcPr marL="94275" marR="94275" marT="49028" marB="49028" anchor="ctr" horzOverflow="overflow">
                    <a:lnL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잠금 장치 설계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marL="94275" marR="94275" marT="49028" marB="49028" anchor="ctr" horzOverflow="overflow">
                    <a:lnL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서버 설계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marL="94275" marR="94275" marT="49028" marB="49028" anchor="ctr" horzOverflow="overflow">
                    <a:lnL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APP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설계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marL="94275" marR="94275" marT="49028" marB="49028" anchor="ctr" horzOverflow="overflow">
                    <a:lnL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4913"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ctr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구현</a:t>
                      </a:r>
                    </a:p>
                  </a:txBody>
                  <a:tcPr marL="94275" marR="94275" marT="49028" marB="49028" anchor="ctr" horzOverflow="overflow">
                    <a:lnL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잠금 장치 구현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marL="94275" marR="94275" marT="49028" marB="49028" anchor="ctr" horzOverflow="overflow">
                    <a:lnL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라즈베리파이와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통신하는 서버 구현</a:t>
                      </a:r>
                    </a:p>
                  </a:txBody>
                  <a:tcPr marL="94275" marR="94275" marT="49028" marB="49028" anchor="ctr" horzOverflow="overflow">
                    <a:lnL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APP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제작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marL="94275" marR="94275" marT="49028" marB="49028" anchor="ctr" horzOverflow="overflow">
                    <a:lnL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5363">
                <a:tc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ctr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테스트</a:t>
                      </a:r>
                    </a:p>
                  </a:txBody>
                  <a:tcPr marL="94275" marR="94275" marT="49028" marB="49028" anchor="ctr" horzOverflow="overflow">
                    <a:lnL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1pPr>
                      <a:lvl2pPr marL="9890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 sz="24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2pPr>
                      <a:lvl3pPr marL="15287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함초롬돋움" panose="020B0604000101010101" pitchFamily="50" charset="-127"/>
                        <a:defRPr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3pPr>
                      <a:lvl4pPr marL="206851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4pPr>
                      <a:lvl5pPr marL="2608263" indent="-449263" defTabSz="9271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5pPr>
                      <a:lvl6pPr marL="30654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6pPr>
                      <a:lvl7pPr marL="35226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7pPr>
                      <a:lvl8pPr marL="39798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8pPr>
                      <a:lvl9pPr marL="4437063" indent="-449263" defTabSz="9271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함초롬돋움" panose="020B0604000101010101" pitchFamily="50" charset="-127"/>
                        <a:defRPr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함초롬돋움" panose="020B0604000101010101" pitchFamily="50" charset="-127"/>
                        </a:defRPr>
                      </a:lvl9pPr>
                    </a:lstStyle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안드로이드와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라즈베리파이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서버 테스트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271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C3B7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통합테스트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유지보수</a:t>
                      </a:r>
                    </a:p>
                  </a:txBody>
                  <a:tcPr marL="94275" marR="94275" marT="49028" marB="49028" anchor="ctr" horzOverflow="overflow">
                    <a:lnL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31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9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334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수행 일정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843088"/>
            <a:ext cx="66675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1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334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참고 문헌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052736"/>
            <a:ext cx="78835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라즈베리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파이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gma-log.tistory.com/75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mibediy.blogspot.kr/2016/02/4-iot-hw.html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http://pulsebeat.tistory.com/24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GCM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http://bonjwakim.tistory.com/13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http://blog.saltfactory.net/implementing-push-notification-service-for-android-using-google-play-service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/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GPS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구글맵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http://blog.naver.com/PostView.nhn?blogId=vosej_v&amp;logNo=220545506777&amp;categoryNo=0&amp;parentCategoryNo=0&amp;viewDate=&amp;currentPage=1&amp;postListTopCurrentPage=1&amp;from=postView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16"/>
            <a:ext cx="9142413" cy="685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187624" y="3111351"/>
            <a:ext cx="6624736" cy="965721"/>
            <a:chOff x="1187624" y="3111351"/>
            <a:chExt cx="6624736" cy="965721"/>
          </a:xfrm>
        </p:grpSpPr>
        <p:sp>
          <p:nvSpPr>
            <p:cNvPr id="4" name="TextBox 3"/>
            <p:cNvSpPr txBox="1"/>
            <p:nvPr/>
          </p:nvSpPr>
          <p:spPr>
            <a:xfrm>
              <a:off x="1187624" y="3111351"/>
              <a:ext cx="6624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00" dirty="0" smtClean="0">
                  <a:solidFill>
                    <a:schemeClr val="bg1"/>
                  </a:solidFill>
                  <a:latin typeface="+mj-ea"/>
                  <a:ea typeface="+mj-ea"/>
                </a:rPr>
                <a:t>Thank you for your attention !</a:t>
              </a:r>
              <a:endParaRPr lang="ko-KR" altLang="en-US" sz="4000" spc="-100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1680" y="3553852"/>
              <a:ext cx="5616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감사합니다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3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지적 사항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31" name="텍스트 개체 틀 2"/>
          <p:cNvSpPr txBox="1">
            <a:spLocks/>
          </p:cNvSpPr>
          <p:nvPr/>
        </p:nvSpPr>
        <p:spPr>
          <a:xfrm>
            <a:off x="921600" y="1134850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지난 발표 지적 사항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921600" y="1628800"/>
            <a:ext cx="8074658" cy="7772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 미진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 기능 설명 부족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추가기능 구체적으로 설명 요망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1060131" y="4437112"/>
            <a:ext cx="8074658" cy="7772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611560" y="2636912"/>
            <a:ext cx="8376869" cy="40324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기능이 참신하고 색 다른 건 없으나 기능이 부족하다 생각하지 않습니다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배운 것은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전부 활용했다고 생각합니다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과한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기능은 기간 내에 완성시키지 못할 거라 판단 됩니다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추가기능을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구체적으로 정리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요망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추가기능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부족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1.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자물쇠 잠금 기능 및 잠금 상태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LED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표시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2.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및 로그인 기능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4.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어플리케이션을 통해 각 보관소 위치 및 사용 현황 확인가능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5. GPS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활용하여 현재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위치에서 가장 가까운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보관소 자동 탐색 기능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길 안내 제공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6.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보관기간 만료 안내 서비스 제공 및 사용 기간 연장가능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수행 시나리오에서 좀 더 자세히 설명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936930" y="2228860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지적 사항에 대한 답변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717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졸업 연구 개요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458993" y="1605368"/>
            <a:ext cx="5361918" cy="2975760"/>
            <a:chOff x="3526142" y="3127140"/>
            <a:chExt cx="5208520" cy="2853363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6142" y="3127140"/>
              <a:ext cx="5208520" cy="285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067591" y="4004152"/>
              <a:ext cx="1724069" cy="35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자전거 도로 정비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5343" y="4825502"/>
              <a:ext cx="1250697" cy="35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보관소 개선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72756" y="4661678"/>
              <a:ext cx="1798812" cy="35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불법 주 정차 단속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49591" y="5051340"/>
              <a:ext cx="578012" cy="35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텍스트 개체 틀 2"/>
          <p:cNvSpPr txBox="1">
            <a:spLocks/>
          </p:cNvSpPr>
          <p:nvPr/>
        </p:nvSpPr>
        <p:spPr>
          <a:xfrm>
            <a:off x="394994" y="4581128"/>
            <a:ext cx="8749006" cy="10187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대여소시스템은 존재 하지만 보관소 관련 시스템은 존재하지 않으며 보관소 상태는 굉장히 열악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대여소는 개인 자전거 이용자는 사용불가하며 자전거 사용을 위해서는 대여소까지 가야만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대여소 특성상 불특정 다수와 자전거를 공유해서 쓴다는 점이 불쾌하여 안 쓰는 사람 다수 존재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자전거 이용자들이 언제든지 자유롭게 이용할 수 있는 안전한 보관소가 필요함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텍스트 개체 틀 2"/>
          <p:cNvSpPr txBox="1">
            <a:spLocks/>
          </p:cNvSpPr>
          <p:nvPr/>
        </p:nvSpPr>
        <p:spPr>
          <a:xfrm>
            <a:off x="921600" y="1134850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 배경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2914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졸업 연구 개요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608655" y="1595749"/>
            <a:ext cx="6219146" cy="2304256"/>
            <a:chOff x="1547664" y="2132856"/>
            <a:chExt cx="6219146" cy="2304256"/>
          </a:xfrm>
        </p:grpSpPr>
        <p:sp>
          <p:nvSpPr>
            <p:cNvPr id="25" name="타원 24"/>
            <p:cNvSpPr/>
            <p:nvPr/>
          </p:nvSpPr>
          <p:spPr>
            <a:xfrm>
              <a:off x="1547664" y="2132856"/>
              <a:ext cx="2304256" cy="2304256"/>
            </a:xfrm>
            <a:prstGeom prst="ellipse">
              <a:avLst/>
            </a:prstGeom>
            <a:solidFill>
              <a:srgbClr val="585F7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5436096" y="2132856"/>
              <a:ext cx="2304256" cy="2304256"/>
            </a:xfrm>
            <a:prstGeom prst="ellipse">
              <a:avLst/>
            </a:prstGeom>
            <a:solidFill>
              <a:srgbClr val="585F7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91880" y="2132856"/>
              <a:ext cx="2304256" cy="2304256"/>
            </a:xfrm>
            <a:prstGeom prst="ellipse">
              <a:avLst/>
            </a:prstGeom>
            <a:solidFill>
              <a:srgbClr val="1A213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27884" y="2869818"/>
              <a:ext cx="2304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>
                      <a:lumMod val="95000"/>
                    </a:schemeClr>
                  </a:solidFill>
                </a:rPr>
                <a:t>보관소</a:t>
              </a:r>
              <a:endParaRPr lang="en-US" altLang="ko-KR" sz="2800" b="1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2800" b="1" dirty="0" smtClean="0">
                  <a:solidFill>
                    <a:schemeClr val="bg1">
                      <a:lumMod val="95000"/>
                    </a:schemeClr>
                  </a:solidFill>
                </a:rPr>
                <a:t>잠금 장치</a:t>
              </a:r>
              <a:endParaRPr lang="ko-KR" alt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83668" y="2859086"/>
              <a:ext cx="22322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어플리케이션</a:t>
              </a:r>
              <a:endParaRPr lang="en-US" altLang="ko-KR" sz="2800" b="1" spc="-200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2800" b="1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UI</a:t>
              </a:r>
              <a:endParaRPr lang="ko-KR" altLang="en-US" sz="800" spc="-200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4562" y="2884379"/>
              <a:ext cx="22322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서비스</a:t>
              </a:r>
              <a:endParaRPr lang="en-US" altLang="ko-KR" sz="2800" b="1" spc="-200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2800" b="1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자동화</a:t>
              </a:r>
              <a:r>
                <a:rPr lang="en-US" altLang="ko-KR" sz="800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 </a:t>
              </a:r>
              <a:endParaRPr lang="ko-KR" altLang="en-US" sz="800" spc="-200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4483404" y="3944073"/>
            <a:ext cx="504056" cy="576064"/>
          </a:xfrm>
          <a:prstGeom prst="downArrow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7868" y="4477770"/>
            <a:ext cx="7560840" cy="88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어플리케이션을 이용한 보관소 시스템의 자동화 목적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보관소의 위치 탐색 및 길 안내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알림 서비스 제공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921600" y="1134850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 목표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885418" y="5447022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 효과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950131" y="5762247"/>
            <a:ext cx="8074658" cy="7772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자전거 이용자가 안심하고 쓸 수 있는 보관소 제공과 기존 보관소에 대한 불만 해소 및 편리한 보관소 사용으로 인한 자전거 사용량 증가 기대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717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관련 연구 사례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03453"/>
              </p:ext>
            </p:extLst>
          </p:nvPr>
        </p:nvGraphicFramePr>
        <p:xfrm>
          <a:off x="539552" y="1450245"/>
          <a:ext cx="4857409" cy="349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345241"/>
              </a:tblGrid>
              <a:tr h="4101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68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자전거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보관소 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APK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자전거 보관소 어플리케이션</a:t>
                      </a:r>
                      <a:endParaRPr lang="en-US" altLang="ko-KR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보관소 위치 검색 가능</a:t>
                      </a:r>
                      <a:endParaRPr lang="en-US" altLang="ko-KR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7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일본 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자전거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주차장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자동 </a:t>
                      </a:r>
                      <a:r>
                        <a:rPr lang="ko-KR" altLang="en-US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정산기를</a:t>
                      </a: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통한 </a:t>
                      </a:r>
                      <a:r>
                        <a:rPr lang="ko-KR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자전거 잠금</a:t>
                      </a:r>
                      <a:endParaRPr lang="en-US" altLang="ko-KR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서비스 </a:t>
                      </a: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제공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10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어플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따릉이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자전거 대여소 어플리케이션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대여소의 위치 검색</a:t>
                      </a:r>
                      <a:r>
                        <a:rPr lang="en-US" altLang="ko-KR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및 대여 현황 파악 가능</a:t>
                      </a:r>
                      <a:endParaRPr lang="ko-KR" alt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37355" y="3140968"/>
            <a:ext cx="346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폰의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활용 및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보관소 </a:t>
            </a: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 탐색 및 경로 안내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8104" y="195370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 보관소 탐색 및 경로안내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ko-KR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t"/>
            <a:r>
              <a:rPr lang="ko-KR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어플을</a:t>
            </a: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통한 잠금 서비스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32232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대여소의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위치를 찾으려면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지도에서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찾거나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대여소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번호 검색을 통해 찾아야 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활용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가까운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보관소 자동 탐색 및 길 안내 기능 추가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또한 개인 자전거를 이용할 수 있는 점이 대여소와 보관소의 차이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꺾인 연결선 53"/>
          <p:cNvCxnSpPr/>
          <p:nvPr/>
        </p:nvCxnSpPr>
        <p:spPr>
          <a:xfrm rot="10800000">
            <a:off x="4959580" y="2276872"/>
            <a:ext cx="575025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꺾인 연결선 53"/>
          <p:cNvCxnSpPr/>
          <p:nvPr/>
        </p:nvCxnSpPr>
        <p:spPr>
          <a:xfrm rot="10800000">
            <a:off x="4959579" y="3451433"/>
            <a:ext cx="575025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꺾인 연결선 53"/>
          <p:cNvCxnSpPr/>
          <p:nvPr/>
        </p:nvCxnSpPr>
        <p:spPr>
          <a:xfrm rot="5400000" flipH="1" flipV="1">
            <a:off x="3700404" y="5092683"/>
            <a:ext cx="591064" cy="2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2483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수행 시나리오 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pic>
        <p:nvPicPr>
          <p:cNvPr id="1026" name="Picture 2" descr="따릉이 로그인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88" y="1562196"/>
            <a:ext cx="3924643" cy="335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48748" y="5298847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및 로그인하여 어플리케이션 이용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데이터베이스를 사용하여 회원가입 및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로그인기능을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수행할 수 있게 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따릉이 로그인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348" y="1488098"/>
            <a:ext cx="2584321" cy="344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>
            <a:off x="5006704" y="3048023"/>
            <a:ext cx="9222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3204" y="3134508"/>
            <a:ext cx="90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로그인</a:t>
            </a:r>
            <a:endParaRPr lang="en-US" altLang="ko-KR" b="1" dirty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04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2483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수행 시나리오 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2303" y="5373216"/>
            <a:ext cx="82747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지도를 통해 보관소 위치를 볼 수 있으며 여유좌석 확인 가능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기능을 이용하여 현재 위치에서 가장 가까운 보관소 자동 탐색해 이동거리와 시간을 표시해주며 선택한 보관소로 경로 안내 제공함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8859"/>
            <a:ext cx="58434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767" y="2858411"/>
            <a:ext cx="2005220" cy="198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364088" y="1327485"/>
            <a:ext cx="1062416" cy="27543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경로 안내</a:t>
            </a:r>
            <a:endParaRPr lang="ko-KR" altLang="en-US" sz="1600" dirty="0"/>
          </a:p>
        </p:txBody>
      </p:sp>
      <p:cxnSp>
        <p:nvCxnSpPr>
          <p:cNvPr id="7" name="꺾인 연결선 6"/>
          <p:cNvCxnSpPr>
            <a:stCxn id="5" idx="3"/>
            <a:endCxn id="15" idx="0"/>
          </p:cNvCxnSpPr>
          <p:nvPr/>
        </p:nvCxnSpPr>
        <p:spPr>
          <a:xfrm>
            <a:off x="6426504" y="1465204"/>
            <a:ext cx="1439873" cy="1393207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2483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수행 시나리오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8094" y="5229200"/>
            <a:ext cx="77903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UI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좌석의 상태를 확인 및 잠금 장치 이용가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GCM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이용하여 보관소는 일정 기간 이용가능하며 기간이 만료되기 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푸시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알림을 통해 알려주며 사용 기간 연장가능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36135"/>
              </p:ext>
            </p:extLst>
          </p:nvPr>
        </p:nvGraphicFramePr>
        <p:xfrm>
          <a:off x="826713" y="1468576"/>
          <a:ext cx="36872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94"/>
                <a:gridCol w="1229094"/>
                <a:gridCol w="1229094"/>
              </a:tblGrid>
              <a:tr h="12241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사용 중</a:t>
                      </a:r>
                      <a:endParaRPr lang="en-US" altLang="ko-KR" sz="1400" b="0" dirty="0" smtClean="0"/>
                    </a:p>
                    <a:p>
                      <a:pPr latinLnBrk="1"/>
                      <a:endParaRPr lang="en-US" altLang="ko-KR" sz="1400" b="0" dirty="0" smtClean="0"/>
                    </a:p>
                    <a:p>
                      <a:pPr latinLnBrk="1"/>
                      <a:r>
                        <a:rPr lang="ko-KR" altLang="en-US" sz="1400" b="0" dirty="0" smtClean="0"/>
                        <a:t>회원 아이디</a:t>
                      </a:r>
                      <a:r>
                        <a:rPr lang="en-US" altLang="ko-KR" sz="1400" b="0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sz="1400" b="0" dirty="0" smtClean="0"/>
                        <a:t>ghdrlfehd12</a:t>
                      </a:r>
                    </a:p>
                    <a:p>
                      <a:pPr latinLnBrk="1"/>
                      <a:endParaRPr lang="en-US" altLang="ko-KR" sz="1400" b="0" dirty="0" smtClean="0"/>
                    </a:p>
                    <a:p>
                      <a:pPr latinLnBrk="1"/>
                      <a:r>
                        <a:rPr lang="ko-KR" altLang="en-US" sz="1400" b="0" dirty="0" smtClean="0"/>
                        <a:t>남은 시간</a:t>
                      </a:r>
                      <a:r>
                        <a:rPr lang="en-US" altLang="ko-KR" sz="1400" b="0" dirty="0" smtClean="0"/>
                        <a:t>: XX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 가능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 가능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43322" y="175352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자전거 보관소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60032" y="1700808"/>
            <a:ext cx="3744416" cy="1944216"/>
            <a:chOff x="4860032" y="1700808"/>
            <a:chExt cx="3744416" cy="194421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700808"/>
              <a:ext cx="3744416" cy="1944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186784" y="3031456"/>
              <a:ext cx="3090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자전거 보관 기간이 </a:t>
              </a:r>
              <a:r>
                <a:rPr lang="en-US" altLang="ko-KR" sz="1400" dirty="0" smtClean="0"/>
                <a:t>10</a:t>
              </a:r>
              <a:r>
                <a:rPr lang="ko-KR" altLang="en-US" sz="1400" dirty="0" smtClean="0"/>
                <a:t>시간 남았습니다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5154" y="2316956"/>
              <a:ext cx="31486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자전거 보관 기간이 </a:t>
              </a:r>
              <a:r>
                <a:rPr lang="en-US" altLang="ko-KR" sz="1400" dirty="0" smtClean="0"/>
                <a:t>1</a:t>
              </a:r>
              <a:r>
                <a:rPr lang="ko-KR" altLang="en-US" sz="1400" dirty="0" smtClean="0"/>
                <a:t>일 연장되었습니다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남은 기간 </a:t>
              </a:r>
              <a:r>
                <a:rPr lang="en-US" altLang="ko-KR" sz="1400" dirty="0" smtClean="0"/>
                <a:t>1</a:t>
              </a:r>
              <a:r>
                <a:rPr lang="ko-KR" altLang="en-US" sz="1400" dirty="0" smtClean="0"/>
                <a:t>일 </a:t>
              </a:r>
              <a:r>
                <a:rPr lang="en-US" altLang="ko-KR" sz="1400" dirty="0" smtClean="0"/>
                <a:t>10</a:t>
              </a:r>
              <a:r>
                <a:rPr lang="ko-KR" altLang="en-US" sz="1400" dirty="0" smtClean="0"/>
                <a:t>시간</a:t>
              </a:r>
              <a:endParaRPr lang="ko-KR" altLang="en-US" sz="1400" dirty="0"/>
            </a:p>
          </p:txBody>
        </p:sp>
      </p:grpSp>
      <p:pic>
        <p:nvPicPr>
          <p:cNvPr id="1026" name="Picture 2" descr="자전거 그림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162" y="284017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꺾인 연결선 5"/>
          <p:cNvCxnSpPr>
            <a:endCxn id="1026" idx="1"/>
          </p:cNvCxnSpPr>
          <p:nvPr/>
        </p:nvCxnSpPr>
        <p:spPr>
          <a:xfrm rot="16200000" flipH="1">
            <a:off x="1435849" y="2951991"/>
            <a:ext cx="1152128" cy="928498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자물쇠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6182">
            <a:off x="2100958" y="4119828"/>
            <a:ext cx="890850" cy="8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1047652" y="4307702"/>
            <a:ext cx="1152128" cy="33659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LOCK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다음체">
      <a:majorFont>
        <a:latin typeface="다음_Regular"/>
        <a:ea typeface="다음_Regular"/>
        <a:cs typeface=""/>
      </a:majorFont>
      <a:minorFont>
        <a:latin typeface="다음_Regular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1235</Words>
  <Application>Microsoft Office PowerPoint</Application>
  <PresentationFormat>화면 슬라이드 쇼(4:3)</PresentationFormat>
  <Paragraphs>265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AV REAM</dc:creator>
  <cp:lastModifiedBy>Windows 사용자</cp:lastModifiedBy>
  <cp:revision>110</cp:revision>
  <dcterms:created xsi:type="dcterms:W3CDTF">2014-10-30T04:26:50Z</dcterms:created>
  <dcterms:modified xsi:type="dcterms:W3CDTF">2017-02-20T01:08:13Z</dcterms:modified>
</cp:coreProperties>
</file>