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4" r:id="rId3"/>
    <p:sldId id="263" r:id="rId4"/>
    <p:sldId id="264" r:id="rId5"/>
    <p:sldId id="282" r:id="rId6"/>
    <p:sldId id="265" r:id="rId7"/>
    <p:sldId id="279" r:id="rId8"/>
    <p:sldId id="280" r:id="rId9"/>
    <p:sldId id="281" r:id="rId10"/>
    <p:sldId id="276" r:id="rId11"/>
    <p:sldId id="278" r:id="rId12"/>
    <p:sldId id="271" r:id="rId13"/>
    <p:sldId id="272" r:id="rId14"/>
    <p:sldId id="273" r:id="rId15"/>
    <p:sldId id="267" r:id="rId16"/>
    <p:sldId id="275" r:id="rId17"/>
    <p:sldId id="26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F7C"/>
    <a:srgbClr val="1A2131"/>
    <a:srgbClr val="9B4844"/>
    <a:srgbClr val="D9ABB5"/>
    <a:srgbClr val="EBD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 autoAdjust="0"/>
    <p:restoredTop sz="94660"/>
  </p:normalViewPr>
  <p:slideViewPr>
    <p:cSldViewPr>
      <p:cViewPr>
        <p:scale>
          <a:sx n="150" d="100"/>
          <a:sy n="150" d="100"/>
        </p:scale>
        <p:origin x="-72" y="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2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4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C6D2-3C31-4EC9-BD55-EC25CD17C1E5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9961-8386-4C97-A198-B5E86C8DA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rlyadopter.co.kr/43015" TargetMode="External"/><Relationship Id="rId2" Type="http://schemas.openxmlformats.org/officeDocument/2006/relationships/hyperlink" Target="http://kosis.k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80000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3119483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200" dirty="0" smtClean="0">
                <a:solidFill>
                  <a:schemeClr val="bg1"/>
                </a:solidFill>
                <a:latin typeface="+mn-ea"/>
              </a:rPr>
              <a:t>자전거 보관소 자동화 시스템</a:t>
            </a:r>
            <a:endParaRPr lang="en-US" altLang="ko-KR" sz="4000" spc="-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Bicycle Racks Automated System</a:t>
            </a:r>
            <a:endParaRPr lang="ko-KR" altLang="en-US" sz="2400" spc="-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1687" y="472514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2012154008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김성민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		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최종필 교수님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2012154011 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김용성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최종필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교수님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2012154039 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이태호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최종필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교수님</a:t>
            </a:r>
          </a:p>
        </p:txBody>
      </p:sp>
    </p:spTree>
    <p:extLst>
      <p:ext uri="{BB962C8B-B14F-4D97-AF65-F5344CB8AC3E}">
        <p14:creationId xmlns:p14="http://schemas.microsoft.com/office/powerpoint/2010/main" val="29442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955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기능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7584" y="1517883"/>
            <a:ext cx="109346" cy="758989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9813" y="2996952"/>
            <a:ext cx="7560840" cy="46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어플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통한 보관 기간 만료 안내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푸시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서비스와 사용 기간 연장 기능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08777" y="3444506"/>
            <a:ext cx="7560840" cy="46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위치에서 가장 가까운 보관소 자동 탐색 및 경로 안내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(GPS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 필요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08777" y="1260000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 중인 좌석과 사용 가능한 좌석을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어플을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확인 가능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70860"/>
              </p:ext>
            </p:extLst>
          </p:nvPr>
        </p:nvGraphicFramePr>
        <p:xfrm>
          <a:off x="1372567" y="1897377"/>
          <a:ext cx="460851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70"/>
                <a:gridCol w="1536170"/>
                <a:gridCol w="1536170"/>
              </a:tblGrid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중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err="1" smtClean="0"/>
                        <a:t>xxxx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남은 시간 </a:t>
                      </a:r>
                      <a:r>
                        <a:rPr lang="en-US" altLang="ko-KR" dirty="0" smtClean="0"/>
                        <a:t>: xx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가능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가능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289813" y="4221088"/>
            <a:ext cx="7560840" cy="45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자전거 여행자를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위한 현재 보관소의 지역 정보와 주변 정보 제공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46" y="4725144"/>
            <a:ext cx="19984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톱니 모양의 오른쪽 화살표 4"/>
          <p:cNvSpPr/>
          <p:nvPr/>
        </p:nvSpPr>
        <p:spPr>
          <a:xfrm>
            <a:off x="3851920" y="5444617"/>
            <a:ext cx="1368152" cy="188548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64088" y="5157192"/>
            <a:ext cx="3096344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585F7C"/>
                </a:solidFill>
              </a:rPr>
              <a:t>길 안내와</a:t>
            </a:r>
            <a:endParaRPr lang="en-US" altLang="ko-KR" b="1" dirty="0" smtClean="0">
              <a:solidFill>
                <a:srgbClr val="585F7C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585F7C"/>
                </a:solidFill>
              </a:rPr>
              <a:t>보관소 주변 정보 제공</a:t>
            </a:r>
            <a:endParaRPr lang="ko-KR" altLang="en-US" b="1" dirty="0">
              <a:solidFill>
                <a:srgbClr val="585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6674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구성도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8515" y="148478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잠금 장치를 제외한 부가적인 기능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=&gt;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서버에서 제공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사용자의 스마트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폰과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서버 및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라즈베리파이는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wifi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연결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2" descr="C:\Users\김성민\Documents\카카오톡 받은 파일\KakaoTalk_20161219_1740165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15" y="3356992"/>
            <a:ext cx="7203416" cy="1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202710" y="5052096"/>
            <a:ext cx="1116836" cy="465136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93184" y="5002113"/>
            <a:ext cx="1154936" cy="156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02710" y="4697216"/>
            <a:ext cx="1116836" cy="40994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202710" y="5029102"/>
            <a:ext cx="0" cy="2270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19546" y="4999962"/>
            <a:ext cx="0" cy="2270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138053" y="5059263"/>
            <a:ext cx="1113936" cy="457969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144266" y="4998169"/>
            <a:ext cx="1104548" cy="156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138052" y="4697216"/>
            <a:ext cx="1113937" cy="41710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138328" y="5065409"/>
            <a:ext cx="0" cy="227087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51989" y="5017219"/>
            <a:ext cx="0" cy="22708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348120" y="4737989"/>
            <a:ext cx="72008" cy="276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499992" y="4803244"/>
            <a:ext cx="45719" cy="276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83962" y="5173872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요청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5326" y="5189112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제공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개발 환경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9301" y="1268761"/>
            <a:ext cx="444130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893" y="1196752"/>
            <a:ext cx="345638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8" descr="초경량 자전거 잠금 장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909" y="4437112"/>
            <a:ext cx="3240360" cy="1584176"/>
          </a:xfrm>
          <a:prstGeom prst="rect">
            <a:avLst/>
          </a:prstGeom>
          <a:noFill/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9644"/>
              </p:ext>
            </p:extLst>
          </p:nvPr>
        </p:nvGraphicFramePr>
        <p:xfrm>
          <a:off x="4299301" y="4437112"/>
          <a:ext cx="4608512" cy="1872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8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0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언어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E84D34"/>
                          </a:solidFill>
                        </a:rPr>
                        <a:t>C/C++ ,</a:t>
                      </a:r>
                      <a:r>
                        <a:rPr lang="en-US" altLang="ko-KR" b="0" baseline="0" dirty="0" smtClean="0">
                          <a:solidFill>
                            <a:srgbClr val="E84D34"/>
                          </a:solidFill>
                        </a:rPr>
                        <a:t> Java</a:t>
                      </a:r>
                      <a:endParaRPr lang="ko-KR" altLang="en-US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운영체제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E84D34"/>
                          </a:solidFill>
                        </a:rPr>
                        <a:t>Windows 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6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프로그램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smtClean="0">
                          <a:solidFill>
                            <a:srgbClr val="E84D34"/>
                          </a:solidFill>
                        </a:rPr>
                        <a:t>Android Studio</a:t>
                      </a:r>
                      <a:endParaRPr lang="en-US" altLang="ko-KR" b="0" baseline="0" dirty="0" smtClean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개발 방법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 bwMode="gray">
          <a:xfrm>
            <a:off x="919539" y="1497588"/>
            <a:ext cx="8229600" cy="387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Android Studio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 </a:t>
            </a:r>
            <a:r>
              <a:rPr lang="en-US" altLang="ko-KR" sz="1600" dirty="0" smtClean="0"/>
              <a:t>Application </a:t>
            </a:r>
            <a:r>
              <a:rPr lang="ko-KR" altLang="en-US" sz="1600" dirty="0" smtClean="0"/>
              <a:t>구현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Google Map API</a:t>
            </a:r>
            <a:r>
              <a:rPr lang="ko-KR" altLang="en-US" sz="1600" dirty="0" smtClean="0"/>
              <a:t>를 이용하여 보관소 위치정보 구현</a:t>
            </a:r>
            <a:endParaRPr lang="en-US" altLang="ko-KR" sz="16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ko-KR" altLang="en-US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Web</a:t>
            </a:r>
            <a:r>
              <a:rPr lang="en-US" altLang="ko-KR" dirty="0" smtClean="0"/>
              <a:t> 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JSP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이용하여 </a:t>
            </a:r>
            <a:r>
              <a:rPr lang="en-US" altLang="ko-KR" sz="1600" dirty="0" smtClean="0"/>
              <a:t>Web </a:t>
            </a:r>
            <a:r>
              <a:rPr lang="ko-KR" altLang="en-US" sz="1600" dirty="0" smtClean="0"/>
              <a:t>페이지 구현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sz="1800" dirty="0" smtClean="0"/>
              <a:t>Server </a:t>
            </a:r>
            <a:r>
              <a:rPr lang="ko-KR" altLang="en-US" sz="1800" dirty="0" smtClean="0"/>
              <a:t>및 </a:t>
            </a:r>
            <a:r>
              <a:rPr lang="en-US" altLang="ko-KR" sz="1800" dirty="0" smtClean="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Apache Tomcat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이용하여 서버 구축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/>
              <a:t>라즈베리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파이와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소켓 통신</a:t>
            </a:r>
            <a:endParaRPr lang="en-US" altLang="ko-KR" sz="1600" dirty="0" smtClean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/>
              <a:t>My SQL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구축</a:t>
            </a:r>
            <a:endParaRPr lang="en-US" altLang="ko-KR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9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36930" y="476672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업무 분담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8" name="갈매기형 수장 7"/>
          <p:cNvSpPr/>
          <p:nvPr/>
        </p:nvSpPr>
        <p:spPr>
          <a:xfrm>
            <a:off x="1088515" y="1957059"/>
            <a:ext cx="2313813" cy="91583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1055689" y="3227818"/>
            <a:ext cx="2313813" cy="915835"/>
          </a:xfrm>
          <a:prstGeom prst="chevron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김용성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055689" y="4458942"/>
            <a:ext cx="2313813" cy="915835"/>
          </a:xfrm>
          <a:prstGeom prst="chevron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이태호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69501" y="2410543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369501" y="3660357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369501" y="4920101"/>
            <a:ext cx="406728" cy="0"/>
          </a:xfrm>
          <a:prstGeom prst="line">
            <a:avLst/>
          </a:prstGeom>
          <a:ln>
            <a:solidFill>
              <a:srgbClr val="929292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886" y="2120384"/>
            <a:ext cx="686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통신 데이터 송 수신 방식 설계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라즈베리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파이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안드로이드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소켓 통신 구현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5936" y="3362569"/>
            <a:ext cx="686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잠금 장치 설계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라즈베리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파이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안드로이드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소켓 통신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1182" y="4732193"/>
            <a:ext cx="686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보관소 시스템 어플리케이션 설계 및 개발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UI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구현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9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334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수행 일정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60848"/>
            <a:ext cx="669701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334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참고 문헌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6930" y="1844824"/>
            <a:ext cx="7883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설문 조사 차트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통계청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http://kosis.kr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/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it!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 앱 프로그래밍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저자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정재곤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출판사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이지스퍼블싱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사물인터넷을 품은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라즈베리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파이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저자 김성우 출판사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제이펍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자물쇠 정보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://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www.earlyadopter.co.kr/43015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얼리어답터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뉴스에디터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16"/>
            <a:ext cx="9142413" cy="685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187624" y="3111351"/>
            <a:ext cx="6624736" cy="965721"/>
            <a:chOff x="1187624" y="3111351"/>
            <a:chExt cx="6624736" cy="965721"/>
          </a:xfrm>
        </p:grpSpPr>
        <p:sp>
          <p:nvSpPr>
            <p:cNvPr id="4" name="TextBox 3"/>
            <p:cNvSpPr txBox="1"/>
            <p:nvPr/>
          </p:nvSpPr>
          <p:spPr>
            <a:xfrm>
              <a:off x="1187624" y="3111351"/>
              <a:ext cx="6624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00" dirty="0" smtClean="0">
                  <a:solidFill>
                    <a:schemeClr val="bg1"/>
                  </a:solidFill>
                  <a:latin typeface="+mj-ea"/>
                  <a:ea typeface="+mj-ea"/>
                </a:rPr>
                <a:t>Thank you for your attention !</a:t>
              </a:r>
              <a:endParaRPr lang="ko-KR" altLang="en-US" sz="4000" spc="-100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680" y="3553852"/>
              <a:ext cx="5616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solidFill>
                    <a:schemeClr val="bg1"/>
                  </a:solidFill>
                </a:rPr>
                <a:t>감사합니다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3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757857" y="198208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졸업 연구 개요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57857" y="261470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수행 시나리오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57857" y="324732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7857" y="387994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연구 사례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57857" y="451256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및 개발 방법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57857" y="5145184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분담 및 수행 일정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57857" y="5777805"/>
            <a:ext cx="27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문헌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331" y="1782031"/>
            <a:ext cx="36874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 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463512" y="1982084"/>
            <a:ext cx="0" cy="416505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3631224" y="2868280"/>
            <a:ext cx="537944" cy="946760"/>
            <a:chOff x="2557290" y="3247324"/>
            <a:chExt cx="2098675" cy="2770187"/>
          </a:xfrm>
          <a:solidFill>
            <a:schemeClr val="bg1">
              <a:lumMod val="50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b="1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504331" y="0"/>
            <a:ext cx="1134615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717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졸업 연구 개요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458993" y="1605368"/>
            <a:ext cx="5361918" cy="2975760"/>
            <a:chOff x="3526142" y="3127140"/>
            <a:chExt cx="5208520" cy="2853363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6142" y="3127140"/>
              <a:ext cx="5208520" cy="285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067591" y="4004152"/>
              <a:ext cx="1724069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자전거 도로 정비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343" y="4825502"/>
              <a:ext cx="1250697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보관소 개선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72756" y="4661678"/>
              <a:ext cx="1798812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불법 주 정차 단속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49591" y="5051340"/>
              <a:ext cx="578012" cy="3541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기타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0" name="텍스트 개체 틀 2"/>
          <p:cNvSpPr txBox="1">
            <a:spLocks/>
          </p:cNvSpPr>
          <p:nvPr/>
        </p:nvSpPr>
        <p:spPr>
          <a:xfrm>
            <a:off x="966134" y="5085184"/>
            <a:ext cx="7597396" cy="1018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자전거 사용자는 년도 별 꾸준히 증가하고 있는 추세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그러나 자전거 사용량에 비해 열악한 자전거 보관소 상태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텍스트 개체 틀 2"/>
          <p:cNvSpPr txBox="1">
            <a:spLocks/>
          </p:cNvSpPr>
          <p:nvPr/>
        </p:nvSpPr>
        <p:spPr>
          <a:xfrm>
            <a:off x="921600" y="1134850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배경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2914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졸업 연구 개요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608655" y="1595749"/>
            <a:ext cx="6219146" cy="2304256"/>
            <a:chOff x="1547664" y="2132856"/>
            <a:chExt cx="6219146" cy="2304256"/>
          </a:xfrm>
        </p:grpSpPr>
        <p:sp>
          <p:nvSpPr>
            <p:cNvPr id="25" name="타원 24"/>
            <p:cNvSpPr/>
            <p:nvPr/>
          </p:nvSpPr>
          <p:spPr>
            <a:xfrm>
              <a:off x="1547664" y="2132856"/>
              <a:ext cx="2304256" cy="2304256"/>
            </a:xfrm>
            <a:prstGeom prst="ellipse">
              <a:avLst/>
            </a:prstGeom>
            <a:solidFill>
              <a:srgbClr val="585F7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5436096" y="2132856"/>
              <a:ext cx="2304256" cy="2304256"/>
            </a:xfrm>
            <a:prstGeom prst="ellipse">
              <a:avLst/>
            </a:prstGeom>
            <a:solidFill>
              <a:srgbClr val="585F7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2132856"/>
              <a:ext cx="2304256" cy="2304256"/>
            </a:xfrm>
            <a:prstGeom prst="ellipse">
              <a:avLst/>
            </a:prstGeom>
            <a:solidFill>
              <a:srgbClr val="1A213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27884" y="2869818"/>
              <a:ext cx="2304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>
                      <a:lumMod val="95000"/>
                    </a:schemeClr>
                  </a:solidFill>
                </a:rPr>
                <a:t>보관소</a:t>
              </a:r>
              <a:endParaRPr lang="en-US" altLang="ko-KR" sz="2800" b="1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sz="2800" b="1" dirty="0" smtClean="0">
                  <a:solidFill>
                    <a:schemeClr val="bg1">
                      <a:lumMod val="95000"/>
                    </a:schemeClr>
                  </a:solidFill>
                </a:rPr>
                <a:t>잠금 장치</a:t>
              </a:r>
              <a:endParaRPr lang="ko-KR" alt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83668" y="2859086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어플리케이션</a:t>
              </a:r>
              <a:endParaRPr lang="en-US" altLang="ko-KR" sz="2800" b="1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algn="ctr"/>
              <a:r>
                <a:rPr lang="en-US" altLang="ko-KR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UI</a:t>
              </a:r>
              <a:endParaRPr lang="ko-KR" altLang="en-US" sz="800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34562" y="2884379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서비스</a:t>
              </a:r>
              <a:endParaRPr lang="en-US" altLang="ko-KR" sz="2800" b="1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  <a:p>
              <a:pPr algn="ctr"/>
              <a:r>
                <a:rPr lang="ko-KR" altLang="en-US" sz="2800" b="1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자동화</a:t>
              </a:r>
              <a:r>
                <a:rPr lang="en-US" altLang="ko-KR" sz="800" spc="-200" dirty="0" smtClean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 </a:t>
              </a:r>
              <a:endParaRPr lang="ko-KR" altLang="en-US" sz="800" spc="-200" dirty="0" smtClean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4483404" y="3944073"/>
            <a:ext cx="504056" cy="576064"/>
          </a:xfrm>
          <a:prstGeom prst="downArrow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372" y="447777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 시스템을 스마트 폰 어플리케이션으로 구현 후 잠금 장치와 연동하여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사용자에게 쉬운 접근성과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편리성 및 부가기능을 제공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921600" y="1134850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목표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984598" y="5583692"/>
            <a:ext cx="3218352" cy="315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효과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1054475" y="5964151"/>
            <a:ext cx="7847767" cy="7772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보관소를 손 쉽게 관리하며 자전거 사용률 증가 및 이용자에게 최소한의 도난 방지 대책 제공 및 잠금 장치 개인 휴대의 번거로움 해소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1717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관련 연구 사례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93204"/>
              </p:ext>
            </p:extLst>
          </p:nvPr>
        </p:nvGraphicFramePr>
        <p:xfrm>
          <a:off x="539552" y="1450245"/>
          <a:ext cx="4857409" cy="349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345241"/>
              </a:tblGrid>
              <a:tr h="4101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868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자전거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보관소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APK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자전거 보관소 어플리케이션</a:t>
                      </a:r>
                      <a:endParaRPr lang="en-US" altLang="ko-KR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보관소 위치 검색 가능</a:t>
                      </a:r>
                      <a:endParaRPr lang="en-US" altLang="ko-KR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77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일본 </a:t>
                      </a:r>
                      <a:endParaRPr lang="en-US" altLang="ko-KR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자전거</a:t>
                      </a:r>
                      <a:r>
                        <a:rPr lang="en-US" altLang="ko-KR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주차장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자동 </a:t>
                      </a:r>
                      <a:r>
                        <a:rPr lang="ko-KR" altLang="en-US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정산기를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통한 </a:t>
                      </a:r>
                      <a:r>
                        <a:rPr lang="ko-KR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자전거 잠금</a:t>
                      </a:r>
                      <a:endParaRPr lang="en-US" altLang="ko-KR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서비스 </a:t>
                      </a:r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제공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10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어플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따릉이</a:t>
                      </a:r>
                      <a:endParaRPr lang="ko-KR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자전거 대여소 어플리케이션</a:t>
                      </a:r>
                      <a:endParaRPr lang="en-US" altLang="ko-KR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대여소의 위치 검색</a:t>
                      </a:r>
                      <a:r>
                        <a:rPr lang="en-US" altLang="ko-KR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및 대여 현황 파악 가능</a:t>
                      </a:r>
                      <a:endParaRPr lang="ko-KR" altLang="en-US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66606" y="2924944"/>
            <a:ext cx="346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폰의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활용 및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보관소 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 탐색 및 경로 안내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8104" y="195370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 보관소 탐색 및 경로안내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ko-KR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t"/>
            <a:r>
              <a:rPr lang="ko-KR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어플을</a:t>
            </a:r>
            <a:r>
              <a:rPr lang="ko-KR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통한 잠금 서비스 </a:t>
            </a:r>
            <a:r>
              <a:rPr lang="ko-KR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3223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대여소의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위치를 찾으려면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지도에서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찾거나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대여소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번호 검색을 통해 찾아야 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기능을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활용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가까운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 자동 탐색 및 길 안내 기능 추가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t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또한 개인 자전거를 이용할 수 있는 점이 대여소와 보관소의 차이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꺾인 연결선 53"/>
          <p:cNvCxnSpPr/>
          <p:nvPr/>
        </p:nvCxnSpPr>
        <p:spPr>
          <a:xfrm rot="10800000">
            <a:off x="4959580" y="2276872"/>
            <a:ext cx="575025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꺾인 연결선 53"/>
          <p:cNvCxnSpPr/>
          <p:nvPr/>
        </p:nvCxnSpPr>
        <p:spPr>
          <a:xfrm rot="10800000">
            <a:off x="4991581" y="3248109"/>
            <a:ext cx="575025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꺾인 연결선 53"/>
          <p:cNvCxnSpPr/>
          <p:nvPr/>
        </p:nvCxnSpPr>
        <p:spPr>
          <a:xfrm rot="5400000" flipH="1" flipV="1">
            <a:off x="3700404" y="5092683"/>
            <a:ext cx="591064" cy="2"/>
          </a:xfrm>
          <a:prstGeom prst="bentConnector3">
            <a:avLst>
              <a:gd name="adj1" fmla="val 50000"/>
            </a:avLst>
          </a:prstGeom>
          <a:ln w="508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46511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34510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27584" y="314850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6930" y="476672"/>
            <a:ext cx="24336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시나리오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7584" y="1517883"/>
            <a:ext cx="109346" cy="758989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510161" y="1678329"/>
            <a:ext cx="6236502" cy="5079817"/>
            <a:chOff x="1510161" y="1678329"/>
            <a:chExt cx="6236502" cy="5079817"/>
          </a:xfrm>
        </p:grpSpPr>
        <p:sp>
          <p:nvSpPr>
            <p:cNvPr id="34" name="TextBox 33"/>
            <p:cNvSpPr txBox="1"/>
            <p:nvPr/>
          </p:nvSpPr>
          <p:spPr>
            <a:xfrm>
              <a:off x="1510161" y="3323863"/>
              <a:ext cx="1908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+mn-ea"/>
                </a:rPr>
                <a:t>사용자</a:t>
              </a:r>
              <a:endParaRPr lang="ko-KR" altLang="en-US" b="1" dirty="0">
                <a:latin typeface="+mn-ea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517256" y="1678329"/>
              <a:ext cx="6229407" cy="5079817"/>
              <a:chOff x="1517256" y="1678329"/>
              <a:chExt cx="6229407" cy="5079817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5070" y="1678329"/>
                <a:ext cx="831593" cy="1493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5678" y="1769962"/>
                <a:ext cx="918499" cy="1413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687" y="4187098"/>
                <a:ext cx="3009068" cy="2256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직선 화살표 연결선 39"/>
              <p:cNvCxnSpPr/>
              <p:nvPr/>
            </p:nvCxnSpPr>
            <p:spPr>
              <a:xfrm flipH="1">
                <a:off x="3370610" y="2309149"/>
                <a:ext cx="3035992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7256" y="4312000"/>
                <a:ext cx="1481232" cy="1925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5350405" y="1769962"/>
                <a:ext cx="1142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n-ea"/>
                  </a:rPr>
                  <a:t>UI </a:t>
                </a:r>
                <a:r>
                  <a:rPr lang="ko-KR" altLang="en-US" b="1" dirty="0" smtClean="0">
                    <a:latin typeface="+mn-ea"/>
                  </a:rPr>
                  <a:t> 제공</a:t>
                </a:r>
                <a:endParaRPr lang="ko-KR" altLang="en-US" b="1" dirty="0">
                  <a:latin typeface="+mn-ea"/>
                </a:endParaRPr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>
                <a:off x="2930387" y="2708476"/>
                <a:ext cx="322578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2876887" y="2794961"/>
                <a:ext cx="3158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+mn-ea"/>
                  </a:rPr>
                  <a:t> </a:t>
                </a:r>
                <a:r>
                  <a:rPr lang="ko-KR" altLang="en-US" b="1" dirty="0" smtClean="0">
                    <a:latin typeface="+mn-ea"/>
                  </a:rPr>
                  <a:t>로그인</a:t>
                </a:r>
                <a:endParaRPr lang="ko-KR" altLang="en-US" b="1" dirty="0">
                  <a:latin typeface="+mn-ea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821095" y="5013676"/>
                <a:ext cx="13436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+mn-ea"/>
                  </a:rPr>
                  <a:t>기능 요청</a:t>
                </a:r>
                <a:endParaRPr lang="en-US" altLang="ko-KR" b="1" dirty="0" smtClean="0">
                  <a:latin typeface="+mn-ea"/>
                </a:endParaRPr>
              </a:p>
              <a:p>
                <a:r>
                  <a:rPr lang="ko-KR" altLang="en-US" b="1" dirty="0" smtClean="0">
                    <a:latin typeface="+mn-ea"/>
                  </a:rPr>
                  <a:t>및 수행</a:t>
                </a:r>
                <a:endParaRPr lang="ko-KR" altLang="en-US" b="1" dirty="0">
                  <a:latin typeface="+mn-ea"/>
                </a:endParaRPr>
              </a:p>
            </p:txBody>
          </p:sp>
          <p:cxnSp>
            <p:nvCxnSpPr>
              <p:cNvPr id="60" name="꺾인 연결선 59"/>
              <p:cNvCxnSpPr/>
              <p:nvPr/>
            </p:nvCxnSpPr>
            <p:spPr>
              <a:xfrm rot="5400000" flipH="1" flipV="1">
                <a:off x="5467756" y="4089521"/>
                <a:ext cx="2241654" cy="1333848"/>
              </a:xfrm>
              <a:prstGeom prst="bentConnector3">
                <a:avLst>
                  <a:gd name="adj1" fmla="val 1345"/>
                </a:avLst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꺾인 연결선 60"/>
              <p:cNvCxnSpPr/>
              <p:nvPr/>
            </p:nvCxnSpPr>
            <p:spPr>
              <a:xfrm rot="5400000">
                <a:off x="5384527" y="3952943"/>
                <a:ext cx="2613210" cy="1740074"/>
              </a:xfrm>
              <a:prstGeom prst="bentConnector3">
                <a:avLst>
                  <a:gd name="adj1" fmla="val 100051"/>
                </a:avLst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780687" y="6388814"/>
                <a:ext cx="2633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latin typeface="+mn-ea"/>
                  </a:rPr>
                  <a:t>서버 및 보관소 잠금 장치</a:t>
                </a:r>
                <a:endParaRPr lang="ko-KR" altLang="en-US" b="1" dirty="0">
                  <a:latin typeface="+mn-ea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752467" y="3183038"/>
            <a:ext cx="19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어플리케이션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0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2483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시나리오 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pic>
        <p:nvPicPr>
          <p:cNvPr id="1026" name="Picture 2" descr="따릉이 로그인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88" y="1562196"/>
            <a:ext cx="3924643" cy="335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73988" y="5298847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로그인하여 어플리케이션 이용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따릉이 로그인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348" y="1488098"/>
            <a:ext cx="2584321" cy="344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>
            <a:off x="5006704" y="3048023"/>
            <a:ext cx="92222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204" y="3134508"/>
            <a:ext cx="90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로그인</a:t>
            </a:r>
            <a:endParaRPr lang="en-US" altLang="ko-KR" b="1" dirty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39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2483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시나리오 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2303" y="5373216"/>
            <a:ext cx="82747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지도를 통해 보관소 위치를 볼 수 있으며 여유좌석 확인 가능함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GPS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기능을 이용하여 현재 위치에서 가장 가까운 보관소 자동 탐색해 이동거리와 시간을 표시해주며 선택한 보관소로 경로 안내 제공함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18859"/>
            <a:ext cx="58434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767" y="2858411"/>
            <a:ext cx="2005220" cy="198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364088" y="1327485"/>
            <a:ext cx="1062416" cy="27543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경로 안내</a:t>
            </a:r>
            <a:endParaRPr lang="ko-KR" altLang="en-US" sz="1600" dirty="0"/>
          </a:p>
        </p:txBody>
      </p:sp>
      <p:cxnSp>
        <p:nvCxnSpPr>
          <p:cNvPr id="7" name="꺾인 연결선 6"/>
          <p:cNvCxnSpPr>
            <a:stCxn id="5" idx="3"/>
            <a:endCxn id="15" idx="0"/>
          </p:cNvCxnSpPr>
          <p:nvPr/>
        </p:nvCxnSpPr>
        <p:spPr>
          <a:xfrm>
            <a:off x="6426504" y="1465204"/>
            <a:ext cx="1439873" cy="1393207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625347" y="3894215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 rot="5400000">
            <a:off x="-1113346" y="1068215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8748" y="285065"/>
            <a:ext cx="521862" cy="521862"/>
          </a:xfrm>
          <a:prstGeom prst="ellipse">
            <a:avLst/>
          </a:prstGeom>
          <a:solidFill>
            <a:srgbClr val="585F7C">
              <a:alpha val="31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8094" y="446887"/>
            <a:ext cx="2483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spc="-100" dirty="0" smtClean="0">
                <a:solidFill>
                  <a:srgbClr val="1A2131"/>
                </a:solidFill>
                <a:latin typeface="+mn-ea"/>
              </a:rPr>
              <a:t>시스템 수행 시나리오</a:t>
            </a:r>
            <a:endParaRPr lang="ko-KR" altLang="en-US" sz="2200" b="1" spc="-100" dirty="0">
              <a:solidFill>
                <a:srgbClr val="1A213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8094" y="5229200"/>
            <a:ext cx="77903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UI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좌석의 상태를 확인 및 잠금 장치 이용가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능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보관소는 일정 기간 이용가능하며 기간이 만료되기 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푸시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알림을 통해 알려주며 사용 기간 연장가능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2029"/>
              </p:ext>
            </p:extLst>
          </p:nvPr>
        </p:nvGraphicFramePr>
        <p:xfrm>
          <a:off x="826713" y="1468576"/>
          <a:ext cx="36872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94"/>
                <a:gridCol w="1229094"/>
                <a:gridCol w="1229094"/>
              </a:tblGrid>
              <a:tr h="12241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/>
                        <a:t>사용 중</a:t>
                      </a:r>
                      <a:endParaRPr lang="en-US" altLang="ko-KR" sz="1400" b="0" dirty="0" smtClean="0"/>
                    </a:p>
                    <a:p>
                      <a:pPr latinLnBrk="1"/>
                      <a:endParaRPr lang="en-US" altLang="ko-KR" sz="1400" b="0" dirty="0" smtClean="0"/>
                    </a:p>
                    <a:p>
                      <a:pPr latinLnBrk="1"/>
                      <a:r>
                        <a:rPr lang="ko-KR" altLang="en-US" sz="1400" b="0" dirty="0" smtClean="0"/>
                        <a:t>회원 아이디</a:t>
                      </a:r>
                      <a:r>
                        <a:rPr lang="en-US" altLang="ko-KR" sz="1400" b="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400" b="0" dirty="0" smtClean="0"/>
                        <a:t>ghdrlfehd12</a:t>
                      </a:r>
                    </a:p>
                    <a:p>
                      <a:pPr latinLnBrk="1"/>
                      <a:endParaRPr lang="en-US" altLang="ko-KR" sz="1400" b="0" dirty="0" smtClean="0"/>
                    </a:p>
                    <a:p>
                      <a:pPr latinLnBrk="1"/>
                      <a:r>
                        <a:rPr lang="ko-KR" altLang="en-US" sz="1400" b="0" dirty="0" smtClean="0"/>
                        <a:t>남은 시간</a:t>
                      </a:r>
                      <a:r>
                        <a:rPr lang="en-US" altLang="ko-KR" sz="1400" b="0" dirty="0" smtClean="0"/>
                        <a:t>: XX</a:t>
                      </a:r>
                      <a:endParaRPr lang="ko-KR" altLang="en-US" sz="1400" b="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 가능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 가능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0808"/>
            <a:ext cx="374441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43322" y="1753527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</a:rPr>
              <a:t>자전거 보관소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6784" y="3031456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자전거 보관 기간이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시간 남았습니다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85154" y="2316956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자전거 보관 기간이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 연장되었습니다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남은 기간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시간</a:t>
            </a:r>
            <a:endParaRPr lang="ko-KR" altLang="en-US" sz="1400" dirty="0"/>
          </a:p>
        </p:txBody>
      </p:sp>
      <p:pic>
        <p:nvPicPr>
          <p:cNvPr id="1026" name="Picture 2" descr="자전거 그림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62" y="284017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꺾인 연결선 5"/>
          <p:cNvCxnSpPr>
            <a:endCxn id="1026" idx="1"/>
          </p:cNvCxnSpPr>
          <p:nvPr/>
        </p:nvCxnSpPr>
        <p:spPr>
          <a:xfrm rot="16200000" flipH="1">
            <a:off x="1435849" y="2951991"/>
            <a:ext cx="1152128" cy="928498"/>
          </a:xfrm>
          <a:prstGeom prst="bentConnector2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자물쇠 아이콘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6182">
            <a:off x="2100958" y="4119828"/>
            <a:ext cx="890850" cy="8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047652" y="4307702"/>
            <a:ext cx="1152128" cy="33659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LOCK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다음체">
      <a:majorFont>
        <a:latin typeface="다음_Regular"/>
        <a:ea typeface="다음_Regular"/>
        <a:cs typeface=""/>
      </a:majorFont>
      <a:minorFont>
        <a:latin typeface="다음_Regular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591</Words>
  <Application>Microsoft Office PowerPoint</Application>
  <PresentationFormat>화면 슬라이드 쇼(4:3)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AV REAM</dc:creator>
  <cp:lastModifiedBy>Windows 사용자</cp:lastModifiedBy>
  <cp:revision>44</cp:revision>
  <dcterms:created xsi:type="dcterms:W3CDTF">2014-10-30T04:26:50Z</dcterms:created>
  <dcterms:modified xsi:type="dcterms:W3CDTF">2017-02-22T03:03:24Z</dcterms:modified>
</cp:coreProperties>
</file>