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5"/>
  </p:notesMasterIdLst>
  <p:sldIdLst>
    <p:sldId id="275" r:id="rId2"/>
    <p:sldId id="291" r:id="rId3"/>
    <p:sldId id="272" r:id="rId4"/>
    <p:sldId id="295" r:id="rId5"/>
    <p:sldId id="270" r:id="rId6"/>
    <p:sldId id="306" r:id="rId7"/>
    <p:sldId id="285" r:id="rId8"/>
    <p:sldId id="277" r:id="rId9"/>
    <p:sldId id="278" r:id="rId10"/>
    <p:sldId id="307" r:id="rId11"/>
    <p:sldId id="303" r:id="rId12"/>
    <p:sldId id="304" r:id="rId13"/>
    <p:sldId id="289" r:id="rId14"/>
    <p:sldId id="290" r:id="rId15"/>
    <p:sldId id="305" r:id="rId16"/>
    <p:sldId id="287" r:id="rId17"/>
    <p:sldId id="301" r:id="rId18"/>
    <p:sldId id="294" r:id="rId19"/>
    <p:sldId id="296" r:id="rId20"/>
    <p:sldId id="299" r:id="rId21"/>
    <p:sldId id="300" r:id="rId22"/>
    <p:sldId id="288" r:id="rId23"/>
    <p:sldId id="302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>
      <p:cViewPr varScale="1">
        <p:scale>
          <a:sx n="109" d="100"/>
          <a:sy n="109" d="100"/>
        </p:scale>
        <p:origin x="32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5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2017-07-21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2271939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Convolutional</a:t>
            </a:r>
          </a:p>
          <a:p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6176" y="404815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김윤진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763688" y="2132856"/>
            <a:ext cx="5112048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1763688" y="3933056"/>
            <a:ext cx="5112048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1763688" y="2180481"/>
            <a:ext cx="5112048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E:\Blog\140704_sig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6237312"/>
            <a:ext cx="864096" cy="352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63" y="46178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이미지에 필터 처리하기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024F35-3C21-494D-B153-E81E56FB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02" y="1856584"/>
            <a:ext cx="2760396" cy="4072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AB1AE0-C6E6-461F-A922-CA656240A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198" y="1821787"/>
            <a:ext cx="3897954" cy="4396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FB589A-E06A-4FCE-929B-4DA039BF0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80" y="1892596"/>
            <a:ext cx="6804703" cy="43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2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368" y="47667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Convolutional layers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632C30-EB15-4D31-A3CE-FCD9C7A47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6" r="-426"/>
          <a:stretch/>
        </p:blipFill>
        <p:spPr>
          <a:xfrm>
            <a:off x="653575" y="2132856"/>
            <a:ext cx="8279514" cy="37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9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63" y="46178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POOL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B2AFFD-6A0A-4E9F-835F-442784F5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27535"/>
            <a:ext cx="7956376" cy="431073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DF3781-12B0-455E-8471-3615E2B3AFA2}"/>
              </a:ext>
            </a:extLst>
          </p:cNvPr>
          <p:cNvSpPr/>
          <p:nvPr/>
        </p:nvSpPr>
        <p:spPr>
          <a:xfrm>
            <a:off x="3517615" y="1927535"/>
            <a:ext cx="576064" cy="288032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A2316-2571-4BFD-B534-DDB42F1FBB10}"/>
              </a:ext>
            </a:extLst>
          </p:cNvPr>
          <p:cNvSpPr txBox="1"/>
          <p:nvPr/>
        </p:nvSpPr>
        <p:spPr>
          <a:xfrm>
            <a:off x="539432" y="1169442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뽑아낸 값 서브 샘플링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-&gt;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데이터를 작게 만든다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01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63" y="46178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Pooling layer (sampling)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68301C-1D14-4CB2-B18B-5987C0C0D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1" r="-772"/>
          <a:stretch/>
        </p:blipFill>
        <p:spPr>
          <a:xfrm>
            <a:off x="251520" y="2416615"/>
            <a:ext cx="8496944" cy="33417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A691AB-78D3-4B65-AF7F-013696CA0F1C}"/>
              </a:ext>
            </a:extLst>
          </p:cNvPr>
          <p:cNvSpPr txBox="1"/>
          <p:nvPr/>
        </p:nvSpPr>
        <p:spPr>
          <a:xfrm>
            <a:off x="4283968" y="4797152"/>
            <a:ext cx="77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1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63" y="46178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Max Pooling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24010-FC91-4A7F-911C-6152A8BDE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3" y="1879361"/>
            <a:ext cx="7884368" cy="42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9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784" y="497001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FC (Fully connected)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B2AFFD-6A0A-4E9F-835F-442784F5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27535"/>
            <a:ext cx="7956376" cy="431073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1298FDF-B247-4C63-BEC9-8E4D1A06EE67}"/>
              </a:ext>
            </a:extLst>
          </p:cNvPr>
          <p:cNvSpPr/>
          <p:nvPr/>
        </p:nvSpPr>
        <p:spPr>
          <a:xfrm>
            <a:off x="7164288" y="2564904"/>
            <a:ext cx="576064" cy="288032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45A69-911B-4E6C-9298-93B6074BC73C}"/>
              </a:ext>
            </a:extLst>
          </p:cNvPr>
          <p:cNvSpPr txBox="1"/>
          <p:nvPr/>
        </p:nvSpPr>
        <p:spPr>
          <a:xfrm>
            <a:off x="539432" y="1169442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마지막으로 나온 값들의 특징을 뽑음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ts val="16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뽑아진 벡터를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classification.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39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318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tf.nn.conv2d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432" y="1169442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이미지와 우리가 만든 필터를 통과만 시키면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값이 자동으로 계산이 되는 굉장히 놀라운 함수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8F332D3-2192-4294-8CA3-E02D22101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80" y="2636912"/>
            <a:ext cx="6020640" cy="1746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2B16A5-C714-4719-9688-BD0B06836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80" y="4383653"/>
            <a:ext cx="6020640" cy="5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0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FCAAA-0C05-4C02-95A7-6E70F1E6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239EE-1068-462C-8135-D3361EA8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7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63" y="46178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종류로 나누어 보는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2d convolution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CFDACE-7804-4DFC-8D03-B6D80754A4A4}"/>
              </a:ext>
            </a:extLst>
          </p:cNvPr>
          <p:cNvSpPr/>
          <p:nvPr/>
        </p:nvSpPr>
        <p:spPr>
          <a:xfrm>
            <a:off x="395536" y="2517640"/>
            <a:ext cx="83529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conv2d : </a:t>
            </a:r>
            <a:r>
              <a:rPr lang="ko-KR" altLang="en-US" sz="2000" dirty="0"/>
              <a:t>각 필터는 모든 입력 채널에 동작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depthwise_conv2d: </a:t>
            </a:r>
            <a:r>
              <a:rPr lang="ko-KR" altLang="en-US" sz="2000" dirty="0"/>
              <a:t>각 필터는 입력 채널 하나에만 독립적으로 동작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separable_conv2d : </a:t>
            </a:r>
            <a:r>
              <a:rPr lang="ko-KR" altLang="en-US" sz="2000" dirty="0"/>
              <a:t>각 필터가 입력 채널 하나에만 독립적으로 동작한 다음</a:t>
            </a:r>
            <a:r>
              <a:rPr lang="en-US" altLang="ko-KR" sz="2000" dirty="0"/>
              <a:t>, </a:t>
            </a:r>
            <a:r>
              <a:rPr lang="ko-KR" altLang="en-US" sz="2000" dirty="0"/>
              <a:t>각 필터의 결과물들에 가중치를 곱해서 더하기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83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1012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conv2d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CFDACE-7804-4DFC-8D03-B6D80754A4A4}"/>
              </a:ext>
            </a:extLst>
          </p:cNvPr>
          <p:cNvSpPr/>
          <p:nvPr/>
        </p:nvSpPr>
        <p:spPr>
          <a:xfrm>
            <a:off x="4716016" y="1781899"/>
            <a:ext cx="403244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Input=</a:t>
            </a:r>
            <a:r>
              <a:rPr lang="ko-KR" altLang="en-US" sz="2000" dirty="0"/>
              <a:t>  </a:t>
            </a:r>
            <a:r>
              <a:rPr lang="en-US" altLang="ko-KR" sz="2000" dirty="0"/>
              <a:t>RGB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이미지의 한 점에는 </a:t>
            </a:r>
            <a:r>
              <a:rPr lang="en-US" altLang="ko-KR" sz="2000" dirty="0"/>
              <a:t>R,G,B </a:t>
            </a:r>
            <a:r>
              <a:rPr lang="ko-KR" altLang="en-US" sz="2000" dirty="0" err="1"/>
              <a:t>픽셀값</a:t>
            </a:r>
            <a:r>
              <a:rPr lang="ko-KR" altLang="en-US" sz="2000" dirty="0"/>
              <a:t> 존재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3</a:t>
            </a:r>
            <a:r>
              <a:rPr lang="ko-KR" altLang="en-US" sz="2000" dirty="0"/>
              <a:t>개의 값을 갖는 필터가 </a:t>
            </a:r>
            <a:r>
              <a:rPr lang="en-US" altLang="ko-KR" sz="2000" dirty="0"/>
              <a:t>n 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filter1 = (w0, w1,w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output = (R * w0 + G * w1 + B * w2)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필터가 </a:t>
            </a:r>
            <a:r>
              <a:rPr lang="en-US" altLang="ko-KR" sz="2000" dirty="0"/>
              <a:t>n </a:t>
            </a:r>
            <a:r>
              <a:rPr lang="ko-KR" altLang="en-US" sz="2000" dirty="0"/>
              <a:t>개이므로 </a:t>
            </a:r>
            <a:r>
              <a:rPr lang="en-US" altLang="ko-KR" sz="2000" dirty="0" err="1"/>
              <a:t>out_channels</a:t>
            </a:r>
            <a:r>
              <a:rPr lang="en-US" altLang="ko-KR" sz="2000" dirty="0"/>
              <a:t> </a:t>
            </a:r>
            <a:r>
              <a:rPr lang="ko-KR" altLang="en-US" sz="2000" dirty="0"/>
              <a:t>도 </a:t>
            </a:r>
            <a:r>
              <a:rPr lang="en-US" altLang="ko-KR" sz="2000" dirty="0"/>
              <a:t>n 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6A180-A1E8-40C0-B928-66AF23F1C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3" y="1781899"/>
            <a:ext cx="4366753" cy="4599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BDB1AF-A9BB-4099-937A-9DAE5B0A58BF}"/>
              </a:ext>
            </a:extLst>
          </p:cNvPr>
          <p:cNvSpPr txBox="1"/>
          <p:nvPr/>
        </p:nvSpPr>
        <p:spPr>
          <a:xfrm>
            <a:off x="349263" y="1258679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conv2d : </a:t>
            </a:r>
            <a:r>
              <a:rPr lang="ko-KR" altLang="en-US" sz="1400" dirty="0"/>
              <a:t>각 필터는 모든 입력 채널에 동작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006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50784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나눔고딕"/>
              </a:rPr>
              <a:t>Understanding Convolution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432" y="1169442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컨볼루션이란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749F698-0278-47AF-99D1-B23FBF663843}"/>
              </a:ext>
            </a:extLst>
          </p:cNvPr>
          <p:cNvSpPr txBox="1">
            <a:spLocks/>
          </p:cNvSpPr>
          <p:nvPr/>
        </p:nvSpPr>
        <p:spPr>
          <a:xfrm>
            <a:off x="395536" y="1997620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Convolution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: (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수학적 정의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함수 간의 관계에 의해 새로운 함수를 생성하는 수학적 연산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입력을 어떤 특성을 갖는 시스템에 통과시켰을 때 출력을 구하는 과정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처음의 </a:t>
            </a:r>
            <a:r>
              <a:rPr lang="en-US" altLang="ko-KR" sz="2000" dirty="0">
                <a:solidFill>
                  <a:schemeClr val="tx1"/>
                </a:solidFill>
              </a:rPr>
              <a:t>input</a:t>
            </a:r>
            <a:r>
              <a:rPr lang="ko-KR" altLang="en-US" sz="2000" dirty="0">
                <a:solidFill>
                  <a:schemeClr val="tx1"/>
                </a:solidFill>
              </a:rPr>
              <a:t>이 필터에 의해 얼마나 바뀌는 지가 </a:t>
            </a:r>
            <a:r>
              <a:rPr lang="en-US" altLang="ko-KR" sz="2000" dirty="0">
                <a:solidFill>
                  <a:schemeClr val="tx1"/>
                </a:solidFill>
              </a:rPr>
              <a:t>convolution</a:t>
            </a:r>
            <a:r>
              <a:rPr lang="ko-KR" altLang="en-US" sz="2000" dirty="0">
                <a:solidFill>
                  <a:schemeClr val="tx1"/>
                </a:solidFill>
              </a:rPr>
              <a:t>이다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dirty="0">
              <a:solidFill>
                <a:schemeClr val="tx1"/>
              </a:solidFill>
            </a:endParaRPr>
          </a:p>
          <a:p>
            <a:pPr algn="l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18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63" y="46178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depthwise_conv2d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CFDACE-7804-4DFC-8D03-B6D80754A4A4}"/>
              </a:ext>
            </a:extLst>
          </p:cNvPr>
          <p:cNvSpPr/>
          <p:nvPr/>
        </p:nvSpPr>
        <p:spPr>
          <a:xfrm>
            <a:off x="5022888" y="1729473"/>
            <a:ext cx="360039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</a:t>
            </a:r>
            <a:r>
              <a:rPr lang="en-US" altLang="ko-KR" sz="2000" dirty="0"/>
              <a:t>GB</a:t>
            </a:r>
            <a:r>
              <a:rPr lang="ko-KR" altLang="en-US" sz="2000" dirty="0"/>
              <a:t>에 대해서 </a:t>
            </a:r>
            <a:r>
              <a:rPr lang="en-US" altLang="ko-KR" sz="2000" dirty="0"/>
              <a:t>3</a:t>
            </a:r>
            <a:r>
              <a:rPr lang="ko-KR" altLang="en-US" sz="2000" dirty="0"/>
              <a:t>개의 필터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첫 </a:t>
            </a:r>
            <a:r>
              <a:rPr lang="ko-KR" altLang="en-US" sz="2000" dirty="0" err="1"/>
              <a:t>번재</a:t>
            </a:r>
            <a:r>
              <a:rPr lang="ko-KR" altLang="en-US" sz="2000" dirty="0"/>
              <a:t> 필터는 </a:t>
            </a:r>
            <a:r>
              <a:rPr lang="en-US" altLang="ko-KR" sz="2000" dirty="0"/>
              <a:t>R</a:t>
            </a:r>
            <a:r>
              <a:rPr lang="ko-KR" altLang="en-US" sz="2000" dirty="0"/>
              <a:t>에 대응해 연산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두번째 필터는 </a:t>
            </a:r>
            <a:r>
              <a:rPr lang="en-US" altLang="ko-KR" sz="2000" dirty="0"/>
              <a:t>G</a:t>
            </a:r>
            <a:r>
              <a:rPr lang="ko-KR" altLang="en-US" sz="2000" dirty="0"/>
              <a:t>에 대응해 연산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3</a:t>
            </a:r>
            <a:r>
              <a:rPr lang="ko-KR" altLang="en-US" sz="2000" dirty="0"/>
              <a:t>번째 필터는 </a:t>
            </a:r>
            <a:r>
              <a:rPr lang="en-US" altLang="ko-KR" sz="2000" dirty="0"/>
              <a:t>B</a:t>
            </a:r>
            <a:r>
              <a:rPr lang="ko-KR" altLang="en-US" sz="2000" dirty="0"/>
              <a:t>에 대응해 연산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입력 채널별로 독립적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channel_multipler</a:t>
            </a:r>
            <a:r>
              <a:rPr lang="en-US" altLang="ko-KR" sz="2000" dirty="0"/>
              <a:t> = 2 </a:t>
            </a:r>
            <a:r>
              <a:rPr lang="ko-KR" altLang="en-US" sz="2000" dirty="0"/>
              <a:t>이므로 필터 하나당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en-US" altLang="ko-KR" sz="2000" dirty="0"/>
              <a:t>output</a:t>
            </a:r>
            <a:r>
              <a:rPr lang="ko-KR" altLang="en-US" sz="2000" dirty="0"/>
              <a:t>을 생성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channel_multipler</a:t>
            </a:r>
            <a:r>
              <a:rPr lang="en-US" altLang="ko-KR" sz="2000" dirty="0"/>
              <a:t> = 1 </a:t>
            </a:r>
            <a:r>
              <a:rPr lang="ko-KR" altLang="en-US" sz="2000" dirty="0"/>
              <a:t>이라면 필터 하나당 </a:t>
            </a:r>
            <a:r>
              <a:rPr lang="en-US" altLang="ko-KR" sz="2000" dirty="0"/>
              <a:t>1</a:t>
            </a:r>
            <a:r>
              <a:rPr lang="ko-KR" altLang="en-US" sz="2000" dirty="0"/>
              <a:t>개의 </a:t>
            </a:r>
            <a:r>
              <a:rPr lang="en-US" altLang="ko-KR" sz="2000" dirty="0"/>
              <a:t>output</a:t>
            </a:r>
            <a:r>
              <a:rPr lang="ko-KR" altLang="en-US" sz="2000" dirty="0"/>
              <a:t>을 생성</a:t>
            </a:r>
            <a:endParaRPr lang="en-US" altLang="ko-KR" sz="2000" dirty="0"/>
          </a:p>
          <a:p>
            <a:r>
              <a:rPr lang="en-US" altLang="ko-KR" sz="2000" dirty="0"/>
              <a:t>   =&gt;</a:t>
            </a:r>
            <a:r>
              <a:rPr lang="ko-KR" altLang="en-US" sz="2000" dirty="0"/>
              <a:t> </a:t>
            </a:r>
            <a:r>
              <a:rPr lang="en-US" altLang="ko-KR" sz="2000" dirty="0"/>
              <a:t>input</a:t>
            </a:r>
            <a:r>
              <a:rPr lang="ko-KR" altLang="en-US" sz="2000" dirty="0"/>
              <a:t>과 </a:t>
            </a:r>
            <a:r>
              <a:rPr lang="en-US" altLang="ko-KR" sz="2000" dirty="0"/>
              <a:t>output</a:t>
            </a:r>
            <a:r>
              <a:rPr lang="ko-KR" altLang="en-US" sz="2000" dirty="0"/>
              <a:t>의                  </a:t>
            </a:r>
            <a:r>
              <a:rPr lang="en-US" altLang="ko-KR" sz="2000" dirty="0"/>
              <a:t>channel </a:t>
            </a:r>
            <a:r>
              <a:rPr lang="ko-KR" altLang="en-US" sz="2000" dirty="0"/>
              <a:t>수가 같게 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5452C8-21DA-493E-BCAC-C86DA031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1960037"/>
            <a:ext cx="4790306" cy="4421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E4889D-FC7B-430B-9809-E24A349A4530}"/>
              </a:ext>
            </a:extLst>
          </p:cNvPr>
          <p:cNvSpPr txBox="1"/>
          <p:nvPr/>
        </p:nvSpPr>
        <p:spPr>
          <a:xfrm>
            <a:off x="539552" y="1403291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75DB5-433C-439B-8AD8-6C3AAD5BCA3A}"/>
              </a:ext>
            </a:extLst>
          </p:cNvPr>
          <p:cNvSpPr txBox="1"/>
          <p:nvPr/>
        </p:nvSpPr>
        <p:spPr>
          <a:xfrm>
            <a:off x="415752" y="1318135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depthwise_conv2d: </a:t>
            </a:r>
            <a:r>
              <a:rPr lang="ko-KR" altLang="en-US" sz="1400" dirty="0"/>
              <a:t>각 필터는 입력 채널 하나에만 독립적으로 동작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286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63" y="46178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separable_conv2d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CFDACE-7804-4DFC-8D03-B6D80754A4A4}"/>
              </a:ext>
            </a:extLst>
          </p:cNvPr>
          <p:cNvSpPr/>
          <p:nvPr/>
        </p:nvSpPr>
        <p:spPr>
          <a:xfrm>
            <a:off x="4788025" y="1988839"/>
            <a:ext cx="398119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input</a:t>
            </a:r>
            <a:r>
              <a:rPr lang="ko-KR" altLang="en-US" sz="2000" dirty="0"/>
              <a:t>과 </a:t>
            </a:r>
            <a:r>
              <a:rPr lang="en-US" altLang="ko-KR" sz="2000" dirty="0"/>
              <a:t>filter </a:t>
            </a:r>
            <a:r>
              <a:rPr lang="ko-KR" altLang="en-US" sz="2000" dirty="0"/>
              <a:t>간의 연산은 채널별로 함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Depthwize_conv</a:t>
            </a:r>
            <a:r>
              <a:rPr lang="en-US" altLang="ko-KR" sz="2000" dirty="0"/>
              <a:t> </a:t>
            </a:r>
            <a:r>
              <a:rPr lang="ko-KR" altLang="en-US" sz="2000" dirty="0"/>
              <a:t>결과에 </a:t>
            </a:r>
            <a:r>
              <a:rPr lang="en-US" altLang="ko-KR" sz="2000" dirty="0"/>
              <a:t>pointwise filter(</a:t>
            </a:r>
            <a:r>
              <a:rPr lang="ko-KR" altLang="en-US" sz="2000" dirty="0"/>
              <a:t>가중치</a:t>
            </a:r>
            <a:r>
              <a:rPr lang="en-US" altLang="ko-KR" sz="2000" dirty="0"/>
              <a:t>, </a:t>
            </a:r>
            <a:r>
              <a:rPr lang="ko-KR" altLang="en-US" sz="2000" dirty="0"/>
              <a:t>스칼라</a:t>
            </a:r>
            <a:r>
              <a:rPr lang="en-US" altLang="ko-KR" sz="2000" dirty="0"/>
              <a:t>)</a:t>
            </a:r>
            <a:r>
              <a:rPr lang="ko-KR" altLang="en-US" sz="2000" dirty="0"/>
              <a:t>를 곱한 후</a:t>
            </a:r>
            <a:r>
              <a:rPr lang="en-US" altLang="ko-KR" sz="2000" dirty="0"/>
              <a:t>(1x1 convolution) </a:t>
            </a:r>
            <a:r>
              <a:rPr lang="ko-KR" altLang="en-US" sz="2000" dirty="0"/>
              <a:t>다른 필터의 연산 결과와 </a:t>
            </a:r>
            <a:r>
              <a:rPr lang="en-US" altLang="ko-KR" sz="2000" dirty="0"/>
              <a:t>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Pointwize</a:t>
            </a:r>
            <a:r>
              <a:rPr lang="en-US" altLang="ko-KR" sz="2000" dirty="0"/>
              <a:t> filter</a:t>
            </a:r>
            <a:r>
              <a:rPr lang="ko-KR" altLang="en-US" sz="2000" dirty="0"/>
              <a:t>의 개수에 의해 </a:t>
            </a:r>
            <a:r>
              <a:rPr lang="en-US" altLang="ko-KR" sz="2000" dirty="0"/>
              <a:t>output </a:t>
            </a:r>
            <a:r>
              <a:rPr lang="ko-KR" altLang="en-US" sz="2000" dirty="0"/>
              <a:t>채널이 결정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Pointwize</a:t>
            </a:r>
            <a:r>
              <a:rPr lang="en-US" altLang="ko-KR" sz="2000" dirty="0"/>
              <a:t> filter 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개인 경우는 필터 </a:t>
            </a:r>
            <a:r>
              <a:rPr lang="en-US" altLang="ko-KR" sz="2000" dirty="0"/>
              <a:t>1</a:t>
            </a:r>
            <a:r>
              <a:rPr lang="ko-KR" altLang="en-US" sz="2000" dirty="0"/>
              <a:t>개로 일반 </a:t>
            </a:r>
            <a:r>
              <a:rPr lang="ko-KR" altLang="en-US" sz="2000" dirty="0" err="1"/>
              <a:t>컨볼루션을</a:t>
            </a:r>
            <a:r>
              <a:rPr lang="ko-KR" altLang="en-US" sz="2000" dirty="0"/>
              <a:t> 한 것과 같음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5CFF9F-0097-41FA-8DC0-B93A56534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2017716"/>
            <a:ext cx="4502274" cy="4536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CC1CC-A6B0-4E6A-8C7D-6788196C2DB0}"/>
              </a:ext>
            </a:extLst>
          </p:cNvPr>
          <p:cNvSpPr txBox="1"/>
          <p:nvPr/>
        </p:nvSpPr>
        <p:spPr>
          <a:xfrm>
            <a:off x="539432" y="1169442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799E7-7B37-4257-9D9B-FC93509EF630}"/>
              </a:ext>
            </a:extLst>
          </p:cNvPr>
          <p:cNvSpPr txBox="1"/>
          <p:nvPr/>
        </p:nvSpPr>
        <p:spPr>
          <a:xfrm>
            <a:off x="396952" y="1157842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separable_conv2d : </a:t>
            </a:r>
            <a:r>
              <a:rPr lang="ko-KR" altLang="en-US" sz="1400" dirty="0"/>
              <a:t>각 필터가 입력 채널 하나에만 독립적으로 동작한 다음</a:t>
            </a:r>
            <a:r>
              <a:rPr lang="en-US" altLang="ko-KR" sz="1400" dirty="0"/>
              <a:t>, </a:t>
            </a:r>
            <a:r>
              <a:rPr lang="ko-KR" altLang="en-US" sz="1400" dirty="0"/>
              <a:t>각 필터의 결과물들에 가중치를 곱해서 더하기</a:t>
            </a:r>
            <a:endParaRPr lang="en-US" altLang="ko-KR" sz="14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9301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Variable scope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7EACEC1-A34B-4592-B7F5-0C5BA3267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3" y="1771092"/>
            <a:ext cx="6077798" cy="22773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A35DE9-C408-40BA-A093-0EF1660EA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" y="4352059"/>
            <a:ext cx="8078327" cy="181000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D410AA-8689-4812-8857-DC0127D5E395}"/>
              </a:ext>
            </a:extLst>
          </p:cNvPr>
          <p:cNvCxnSpPr/>
          <p:nvPr/>
        </p:nvCxnSpPr>
        <p:spPr>
          <a:xfrm>
            <a:off x="899592" y="2132856"/>
            <a:ext cx="25922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41B2D9-EA88-4281-962F-050BAE6BFDA4}"/>
              </a:ext>
            </a:extLst>
          </p:cNvPr>
          <p:cNvCxnSpPr/>
          <p:nvPr/>
        </p:nvCxnSpPr>
        <p:spPr>
          <a:xfrm>
            <a:off x="683568" y="5661248"/>
            <a:ext cx="41764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9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4992A-A899-4EF4-ABDD-8C1EFCCB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EE84F-7A37-48FF-8F7B-380BF3F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39730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나온 아이디어일까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432" y="1169442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CNN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역사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0D1D2265-36A6-49E5-A72F-34F127BB66BC}"/>
              </a:ext>
            </a:extLst>
          </p:cNvPr>
          <p:cNvSpPr txBox="1">
            <a:spLocks/>
          </p:cNvSpPr>
          <p:nvPr/>
        </p:nvSpPr>
        <p:spPr>
          <a:xfrm>
            <a:off x="760884" y="1878636"/>
            <a:ext cx="7622232" cy="430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고양이 실험에서 시작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고양이에게 어떤 그림을 보여줬더니 그림을 읽어 들이는 뉴런들이 동시에 동작하는게 아니라 어떤 뉴런들이 그림의 어떤 부분에만 반응한다는 것을 알게 됨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즉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고양이의 뉴런이 이미지의 입력을 나누어 받는 것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그것을 착안해서 </a:t>
            </a:r>
            <a:r>
              <a:rPr lang="en-US" altLang="ko-KR" sz="2000" dirty="0">
                <a:solidFill>
                  <a:schemeClr val="tx1"/>
                </a:solidFill>
              </a:rPr>
              <a:t>CNN</a:t>
            </a:r>
            <a:r>
              <a:rPr lang="ko-KR" altLang="en-US" sz="2000" dirty="0">
                <a:solidFill>
                  <a:schemeClr val="tx1"/>
                </a:solidFill>
              </a:rPr>
              <a:t>을 만듦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63" y="46178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 흐름</a:t>
            </a: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B2AFFD-6A0A-4E9F-835F-442784F5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27535"/>
            <a:ext cx="7956376" cy="431073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DF3781-12B0-455E-8471-3615E2B3AFA2}"/>
              </a:ext>
            </a:extLst>
          </p:cNvPr>
          <p:cNvSpPr/>
          <p:nvPr/>
        </p:nvSpPr>
        <p:spPr>
          <a:xfrm>
            <a:off x="2195736" y="2492896"/>
            <a:ext cx="576064" cy="288032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50DB262-E3EA-4041-833E-AB8CEE9FCB8E}"/>
              </a:ext>
            </a:extLst>
          </p:cNvPr>
          <p:cNvSpPr/>
          <p:nvPr/>
        </p:nvSpPr>
        <p:spPr>
          <a:xfrm>
            <a:off x="2512368" y="2153183"/>
            <a:ext cx="576064" cy="288032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09FF052-8A6E-4B0C-B69D-C69D6B158D10}"/>
              </a:ext>
            </a:extLst>
          </p:cNvPr>
          <p:cNvSpPr/>
          <p:nvPr/>
        </p:nvSpPr>
        <p:spPr>
          <a:xfrm>
            <a:off x="3517615" y="1988839"/>
            <a:ext cx="576064" cy="288032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1298FDF-B247-4C63-BEC9-8E4D1A06EE67}"/>
              </a:ext>
            </a:extLst>
          </p:cNvPr>
          <p:cNvSpPr/>
          <p:nvPr/>
        </p:nvSpPr>
        <p:spPr>
          <a:xfrm>
            <a:off x="7164288" y="2564904"/>
            <a:ext cx="576064" cy="288032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33CA6E-3D51-433C-AB7D-BB0917DDBDBE}"/>
              </a:ext>
            </a:extLst>
          </p:cNvPr>
          <p:cNvSpPr txBox="1"/>
          <p:nvPr/>
        </p:nvSpPr>
        <p:spPr>
          <a:xfrm>
            <a:off x="539432" y="1169442"/>
            <a:ext cx="691276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CONV-&gt;RELU-&gt;POOL-&gt;FC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11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크게 보면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과정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25"/>
          <p:cNvSpPr txBox="1">
            <a:spLocks noChangeArrowheads="1"/>
          </p:cNvSpPr>
          <p:nvPr/>
        </p:nvSpPr>
        <p:spPr bwMode="auto">
          <a:xfrm>
            <a:off x="1979712" y="3547174"/>
            <a:ext cx="56886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바른돋움 1" pitchFamily="18" charset="-127"/>
                <a:ea typeface="바른돋움 1" pitchFamily="18" charset="-127"/>
              </a:rPr>
              <a:t>뽑아낸 값 서브 샘플링</a:t>
            </a:r>
            <a:endParaRPr lang="en-US" altLang="ko-KR" sz="2400" dirty="0"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24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-&gt;</a:t>
            </a:r>
            <a:r>
              <a:rPr lang="ko-KR" altLang="en-US" sz="24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데이터를 작게 만든다</a:t>
            </a:r>
            <a:r>
              <a:rPr lang="en-US" altLang="ko-KR" sz="24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sp>
        <p:nvSpPr>
          <p:cNvPr id="98" name="TextBox 25"/>
          <p:cNvSpPr txBox="1">
            <a:spLocks noChangeArrowheads="1"/>
          </p:cNvSpPr>
          <p:nvPr/>
        </p:nvSpPr>
        <p:spPr bwMode="auto">
          <a:xfrm>
            <a:off x="1979712" y="4653136"/>
            <a:ext cx="56886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마지막으로 나온 값들의 특징을 뽑음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  <a:p>
            <a:r>
              <a:rPr lang="ko-KR" altLang="en-US" sz="24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뽑아진 벡터 </a:t>
            </a:r>
            <a:r>
              <a:rPr lang="en-US" altLang="ko-KR" sz="24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classification.</a:t>
            </a:r>
          </a:p>
        </p:txBody>
      </p:sp>
      <p:sp>
        <p:nvSpPr>
          <p:cNvPr id="104" name="TextBox 25"/>
          <p:cNvSpPr txBox="1">
            <a:spLocks noChangeArrowheads="1"/>
          </p:cNvSpPr>
          <p:nvPr/>
        </p:nvSpPr>
        <p:spPr bwMode="auto">
          <a:xfrm>
            <a:off x="1979712" y="2348880"/>
            <a:ext cx="56886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바른돋움 1" pitchFamily="18" charset="-127"/>
                <a:ea typeface="바른돋움 1" pitchFamily="18" charset="-127"/>
              </a:rPr>
              <a:t>입력된 이미지 </a:t>
            </a:r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or </a:t>
            </a:r>
            <a:r>
              <a:rPr lang="ko-KR" altLang="en-US" sz="2400" dirty="0">
                <a:latin typeface="바른돋움 1" pitchFamily="18" charset="-127"/>
                <a:ea typeface="바른돋움 1" pitchFamily="18" charset="-127"/>
              </a:rPr>
              <a:t>벡터</a:t>
            </a:r>
            <a:endParaRPr lang="en-US" altLang="ko-KR" sz="2400" dirty="0"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24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Convolutional filter</a:t>
            </a:r>
            <a:r>
              <a:rPr lang="ko-KR" altLang="en-US" sz="24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 사용</a:t>
            </a:r>
            <a:endParaRPr lang="en-US" altLang="ko-KR" sz="24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1259632" y="3284984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25"/>
          <p:cNvSpPr txBox="1">
            <a:spLocks noChangeArrowheads="1"/>
          </p:cNvSpPr>
          <p:nvPr/>
        </p:nvSpPr>
        <p:spPr bwMode="auto">
          <a:xfrm>
            <a:off x="1331640" y="2348880"/>
            <a:ext cx="4320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</a:t>
            </a:r>
          </a:p>
        </p:txBody>
      </p:sp>
      <p:sp>
        <p:nvSpPr>
          <p:cNvPr id="107" name="TextBox 25"/>
          <p:cNvSpPr txBox="1">
            <a:spLocks noChangeArrowheads="1"/>
          </p:cNvSpPr>
          <p:nvPr/>
        </p:nvSpPr>
        <p:spPr bwMode="auto">
          <a:xfrm>
            <a:off x="1331640" y="3501008"/>
            <a:ext cx="4320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</a:t>
            </a:r>
          </a:p>
        </p:txBody>
      </p:sp>
      <p:sp>
        <p:nvSpPr>
          <p:cNvPr id="108" name="TextBox 25"/>
          <p:cNvSpPr txBox="1">
            <a:spLocks noChangeArrowheads="1"/>
          </p:cNvSpPr>
          <p:nvPr/>
        </p:nvSpPr>
        <p:spPr bwMode="auto">
          <a:xfrm>
            <a:off x="1331640" y="4653136"/>
            <a:ext cx="4320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</a:t>
            </a:r>
          </a:p>
        </p:txBody>
      </p:sp>
      <p:cxnSp>
        <p:nvCxnSpPr>
          <p:cNvPr id="110" name="직선 연결선 109"/>
          <p:cNvCxnSpPr/>
          <p:nvPr/>
        </p:nvCxnSpPr>
        <p:spPr>
          <a:xfrm>
            <a:off x="1259632" y="4509120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263" y="461782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 + RELU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B2AFFD-6A0A-4E9F-835F-442784F53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27535"/>
            <a:ext cx="7956376" cy="431073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DF3781-12B0-455E-8471-3615E2B3AFA2}"/>
              </a:ext>
            </a:extLst>
          </p:cNvPr>
          <p:cNvSpPr/>
          <p:nvPr/>
        </p:nvSpPr>
        <p:spPr>
          <a:xfrm>
            <a:off x="2195736" y="2492896"/>
            <a:ext cx="576064" cy="288032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EDBCA-C64E-4CC6-998D-50DD701D0044}"/>
              </a:ext>
            </a:extLst>
          </p:cNvPr>
          <p:cNvSpPr txBox="1"/>
          <p:nvPr/>
        </p:nvSpPr>
        <p:spPr>
          <a:xfrm>
            <a:off x="539432" y="1169442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입력된 이미지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or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벡터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Convolutional filter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사용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558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이미지에 필터 갖다 대기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677967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67019DD-C545-424A-8A6A-50044EFAF740}"/>
              </a:ext>
            </a:extLst>
          </p:cNvPr>
          <p:cNvSpPr txBox="1">
            <a:spLocks/>
          </p:cNvSpPr>
          <p:nvPr/>
        </p:nvSpPr>
        <p:spPr>
          <a:xfrm>
            <a:off x="838200" y="1988839"/>
            <a:ext cx="7910264" cy="4188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0247B6-2EB1-422A-9453-3F332BA3B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80" y="1972818"/>
            <a:ext cx="1609950" cy="42201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9FD80F-0DE8-4BBB-9598-1965A0FEC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80" y="1988839"/>
            <a:ext cx="1609950" cy="4363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EFD6D5-95A0-4A55-9031-26681E0C5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146023"/>
            <a:ext cx="4029637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299" y="535235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관점에서 보기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484784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내용 개체 틀 9">
            <a:extLst>
              <a:ext uri="{FF2B5EF4-FFF2-40B4-BE49-F238E27FC236}">
                <a16:creationId xmlns:a16="http://schemas.microsoft.com/office/drawing/2014/main" id="{9FD4B394-C5BF-4C67-BC2C-4C6C3EC31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663306"/>
              </p:ext>
            </p:extLst>
          </p:nvPr>
        </p:nvGraphicFramePr>
        <p:xfrm>
          <a:off x="456991" y="1591462"/>
          <a:ext cx="5372100" cy="449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300855278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86828266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2317297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38336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302424022"/>
                    </a:ext>
                  </a:extLst>
                </a:gridCol>
              </a:tblGrid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83092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3221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684798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9210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0240"/>
                  </a:ext>
                </a:extLst>
              </a:tr>
            </a:tbl>
          </a:graphicData>
        </a:graphic>
      </p:graphicFrame>
      <p:graphicFrame>
        <p:nvGraphicFramePr>
          <p:cNvPr id="83" name="내용 개체 틀 9">
            <a:extLst>
              <a:ext uri="{FF2B5EF4-FFF2-40B4-BE49-F238E27FC236}">
                <a16:creationId xmlns:a16="http://schemas.microsoft.com/office/drawing/2014/main" id="{95265B80-9EEE-4EE2-89CC-C866D3CCF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68026"/>
              </p:ext>
            </p:extLst>
          </p:nvPr>
        </p:nvGraphicFramePr>
        <p:xfrm>
          <a:off x="471799" y="1591462"/>
          <a:ext cx="5372100" cy="449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300855278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86828266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2317297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38336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302424022"/>
                    </a:ext>
                  </a:extLst>
                </a:gridCol>
              </a:tblGrid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83092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3221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684798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9210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0240"/>
                  </a:ext>
                </a:extLst>
              </a:tr>
            </a:tbl>
          </a:graphicData>
        </a:graphic>
      </p:graphicFrame>
      <p:graphicFrame>
        <p:nvGraphicFramePr>
          <p:cNvPr id="84" name="내용 개체 틀 9">
            <a:extLst>
              <a:ext uri="{FF2B5EF4-FFF2-40B4-BE49-F238E27FC236}">
                <a16:creationId xmlns:a16="http://schemas.microsoft.com/office/drawing/2014/main" id="{8419A010-B387-41F5-9364-18A88A30C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199824"/>
              </p:ext>
            </p:extLst>
          </p:nvPr>
        </p:nvGraphicFramePr>
        <p:xfrm>
          <a:off x="494556" y="1591462"/>
          <a:ext cx="5372100" cy="449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300855278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86828266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2317297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38336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302424022"/>
                    </a:ext>
                  </a:extLst>
                </a:gridCol>
              </a:tblGrid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83092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3221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684798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9210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0240"/>
                  </a:ext>
                </a:extLst>
              </a:tr>
            </a:tbl>
          </a:graphicData>
        </a:graphic>
      </p:graphicFrame>
      <p:graphicFrame>
        <p:nvGraphicFramePr>
          <p:cNvPr id="85" name="내용 개체 틀 9">
            <a:extLst>
              <a:ext uri="{FF2B5EF4-FFF2-40B4-BE49-F238E27FC236}">
                <a16:creationId xmlns:a16="http://schemas.microsoft.com/office/drawing/2014/main" id="{55707176-7C89-49AC-8C64-1AAAD8CB2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856318"/>
              </p:ext>
            </p:extLst>
          </p:nvPr>
        </p:nvGraphicFramePr>
        <p:xfrm>
          <a:off x="483178" y="1591462"/>
          <a:ext cx="5372100" cy="4498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300855278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86828266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2317297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38336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302424022"/>
                    </a:ext>
                  </a:extLst>
                </a:gridCol>
              </a:tblGrid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483092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353221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84798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9210"/>
                  </a:ext>
                </a:extLst>
              </a:tr>
              <a:tr h="8997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024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E725331-6D4C-456B-A548-D223566CA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59" y="4767591"/>
            <a:ext cx="3162741" cy="129614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683C0F-62A4-4171-9406-1484A5CB2C2A}"/>
              </a:ext>
            </a:extLst>
          </p:cNvPr>
          <p:cNvCxnSpPr/>
          <p:nvPr/>
        </p:nvCxnSpPr>
        <p:spPr>
          <a:xfrm>
            <a:off x="494556" y="6165304"/>
            <a:ext cx="53721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7066E49-3B20-41AA-8668-7E7A763DA5FC}"/>
              </a:ext>
            </a:extLst>
          </p:cNvPr>
          <p:cNvCxnSpPr/>
          <p:nvPr/>
        </p:nvCxnSpPr>
        <p:spPr>
          <a:xfrm>
            <a:off x="5953065" y="1591462"/>
            <a:ext cx="0" cy="26642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04ABC6-DBAB-46B1-A8F0-27E07EB41040}"/>
              </a:ext>
            </a:extLst>
          </p:cNvPr>
          <p:cNvSpPr/>
          <p:nvPr/>
        </p:nvSpPr>
        <p:spPr>
          <a:xfrm>
            <a:off x="2891013" y="6264465"/>
            <a:ext cx="504056" cy="4468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843EC2C-36B6-41C7-A0A9-3559C45D696E}"/>
              </a:ext>
            </a:extLst>
          </p:cNvPr>
          <p:cNvSpPr/>
          <p:nvPr/>
        </p:nvSpPr>
        <p:spPr>
          <a:xfrm>
            <a:off x="6228184" y="2700182"/>
            <a:ext cx="504056" cy="4468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3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padding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7C83351-8571-4CFF-BF5F-E9AE643B6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10004"/>
              </p:ext>
            </p:extLst>
          </p:nvPr>
        </p:nvGraphicFramePr>
        <p:xfrm>
          <a:off x="755576" y="1916832"/>
          <a:ext cx="6769098" cy="467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83">
                  <a:extLst>
                    <a:ext uri="{9D8B030D-6E8A-4147-A177-3AD203B41FA5}">
                      <a16:colId xmlns:a16="http://schemas.microsoft.com/office/drawing/2014/main" val="902154072"/>
                    </a:ext>
                  </a:extLst>
                </a:gridCol>
                <a:gridCol w="1128183">
                  <a:extLst>
                    <a:ext uri="{9D8B030D-6E8A-4147-A177-3AD203B41FA5}">
                      <a16:colId xmlns:a16="http://schemas.microsoft.com/office/drawing/2014/main" val="1022392357"/>
                    </a:ext>
                  </a:extLst>
                </a:gridCol>
                <a:gridCol w="1128183">
                  <a:extLst>
                    <a:ext uri="{9D8B030D-6E8A-4147-A177-3AD203B41FA5}">
                      <a16:colId xmlns:a16="http://schemas.microsoft.com/office/drawing/2014/main" val="2935255440"/>
                    </a:ext>
                  </a:extLst>
                </a:gridCol>
                <a:gridCol w="1128183">
                  <a:extLst>
                    <a:ext uri="{9D8B030D-6E8A-4147-A177-3AD203B41FA5}">
                      <a16:colId xmlns:a16="http://schemas.microsoft.com/office/drawing/2014/main" val="3996719959"/>
                    </a:ext>
                  </a:extLst>
                </a:gridCol>
                <a:gridCol w="1128183">
                  <a:extLst>
                    <a:ext uri="{9D8B030D-6E8A-4147-A177-3AD203B41FA5}">
                      <a16:colId xmlns:a16="http://schemas.microsoft.com/office/drawing/2014/main" val="265013100"/>
                    </a:ext>
                  </a:extLst>
                </a:gridCol>
                <a:gridCol w="1128183">
                  <a:extLst>
                    <a:ext uri="{9D8B030D-6E8A-4147-A177-3AD203B41FA5}">
                      <a16:colId xmlns:a16="http://schemas.microsoft.com/office/drawing/2014/main" val="3042403130"/>
                    </a:ext>
                  </a:extLst>
                </a:gridCol>
              </a:tblGrid>
              <a:tr h="779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69332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60659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2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4744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66037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29216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6655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21567C-BAA6-42EF-AC8E-EAEA2B3459CD}"/>
              </a:ext>
            </a:extLst>
          </p:cNvPr>
          <p:cNvSpPr txBox="1"/>
          <p:nvPr/>
        </p:nvSpPr>
        <p:spPr>
          <a:xfrm>
            <a:off x="539432" y="1169442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 가장자리 부분을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잃기 때문에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6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padding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사용함으로써 이미지 전체를 보호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13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498</Words>
  <Application>Microsoft Office PowerPoint</Application>
  <PresentationFormat>화면 슬라이드 쇼(4:3)</PresentationFormat>
  <Paragraphs>113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나눔고딕</vt:lpstr>
      <vt:lpstr>나눔바른고딕</vt:lpstr>
      <vt:lpstr>맑은 고딕</vt:lpstr>
      <vt:lpstr>바른돋움 1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Yoonjin Kim</cp:lastModifiedBy>
  <cp:revision>52</cp:revision>
  <dcterms:created xsi:type="dcterms:W3CDTF">2014-07-24T06:00:16Z</dcterms:created>
  <dcterms:modified xsi:type="dcterms:W3CDTF">2017-07-20T19:14:53Z</dcterms:modified>
</cp:coreProperties>
</file>